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699" r:id="rId7"/>
    <p:sldId id="759" r:id="rId8"/>
    <p:sldId id="1134" r:id="rId9"/>
    <p:sldId id="1135" r:id="rId10"/>
    <p:sldId id="1100" r:id="rId11"/>
    <p:sldId id="1066" r:id="rId12"/>
    <p:sldId id="1054" r:id="rId13"/>
    <p:sldId id="1136" r:id="rId14"/>
    <p:sldId id="1059" r:id="rId15"/>
    <p:sldId id="1137" r:id="rId16"/>
    <p:sldId id="1058" r:id="rId17"/>
    <p:sldId id="1047" r:id="rId18"/>
    <p:sldId id="1056" r:id="rId19"/>
    <p:sldId id="1105" r:id="rId20"/>
    <p:sldId id="1131" r:id="rId21"/>
    <p:sldId id="700" r:id="rId2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rBean" id="{CBA5FB3A-851A-4E39-89D2-A3ED9BE3B80D}">
          <p14:sldIdLst>
            <p14:sldId id="699"/>
            <p14:sldId id="759"/>
            <p14:sldId id="1134"/>
            <p14:sldId id="1135"/>
            <p14:sldId id="1100"/>
            <p14:sldId id="1066"/>
            <p14:sldId id="1054"/>
            <p14:sldId id="1136"/>
            <p14:sldId id="1059"/>
            <p14:sldId id="1137"/>
            <p14:sldId id="1058"/>
            <p14:sldId id="1047"/>
            <p14:sldId id="1056"/>
            <p14:sldId id="1105"/>
            <p14:sldId id="1131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3749" userDrawn="1">
          <p15:clr>
            <a:srgbClr val="A4A3A4"/>
          </p15:clr>
        </p15:guide>
        <p15:guide id="5" pos="4929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8" pos="5518" userDrawn="1">
          <p15:clr>
            <a:srgbClr val="A4A3A4"/>
          </p15:clr>
        </p15:guide>
        <p15:guide id="10" pos="2570" userDrawn="1">
          <p15:clr>
            <a:srgbClr val="A4A3A4"/>
          </p15:clr>
        </p15:guide>
        <p15:guide id="11" pos="1980" userDrawn="1">
          <p15:clr>
            <a:srgbClr val="A4A3A4"/>
          </p15:clr>
        </p15:guide>
        <p15:guide id="12" pos="2162" userDrawn="1">
          <p15:clr>
            <a:srgbClr val="A4A3A4"/>
          </p15:clr>
        </p15:guide>
        <p15:guide id="14" pos="7287" userDrawn="1">
          <p15:clr>
            <a:srgbClr val="A4A3A4"/>
          </p15:clr>
        </p15:guide>
        <p15:guide id="15" pos="393" userDrawn="1">
          <p15:clr>
            <a:srgbClr val="A4A3A4"/>
          </p15:clr>
        </p15:guide>
        <p15:guide id="17" pos="5700" userDrawn="1">
          <p15:clr>
            <a:srgbClr val="A4A3A4"/>
          </p15:clr>
        </p15:guide>
        <p15:guide id="18" pos="2751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  <p15:guide id="2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izs, Dániel" initials="BD" lastIdx="1" clrIdx="0">
    <p:extLst>
      <p:ext uri="{19B8F6BF-5375-455C-9EA6-DF929625EA0E}">
        <p15:presenceInfo xmlns:p15="http://schemas.microsoft.com/office/powerpoint/2012/main" userId="S::Daniel.Barizs@telekom.com::96df792f-1021-428b-bb7e-1b6715a24d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4F93C-23C5-4558-BCC6-F8FD21E3F4AB}" v="5" dt="2021-06-24T08:26:30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5182" autoAdjust="0"/>
  </p:normalViewPr>
  <p:slideViewPr>
    <p:cSldViewPr snapToObjects="1">
      <p:cViewPr>
        <p:scale>
          <a:sx n="100" d="100"/>
          <a:sy n="100" d="100"/>
        </p:scale>
        <p:origin x="882" y="270"/>
      </p:cViewPr>
      <p:guideLst>
        <p:guide pos="3840"/>
        <p:guide pos="3931"/>
        <p:guide pos="3749"/>
        <p:guide pos="4929"/>
        <p:guide pos="5110"/>
        <p:guide pos="5518"/>
        <p:guide pos="2570"/>
        <p:guide pos="1980"/>
        <p:guide pos="2162"/>
        <p:guide pos="7287"/>
        <p:guide pos="393"/>
        <p:guide pos="5700"/>
        <p:guide pos="2751"/>
        <p:guide orient="horz" pos="935"/>
        <p:guide orient="horz"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E2879F-85E3-496B-8667-A4EA32411B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black">
          <a:xfrm>
            <a:off x="1614671" y="9262661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 dirty="0"/>
              <a:t>confidential, internal, open | Author | Presentation Topic | Date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0349B1-E56A-42C1-B0A4-26B687F2F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black">
          <a:xfrm>
            <a:off x="6039404" y="9262661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‹#›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E2A2C4-9FAC-4DAF-8CF2-98D0ADF21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27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299" userDrawn="1">
          <p15:clr>
            <a:srgbClr val="F26B43"/>
          </p15:clr>
        </p15:guide>
        <p15:guide id="2" pos="398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06388" y="976313"/>
            <a:ext cx="3830637" cy="2155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black">
          <a:xfrm>
            <a:off x="472804" y="3556395"/>
            <a:ext cx="5846516" cy="512941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/>
              <a:t>Click to edit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  <a:p>
            <a:pPr lvl="8"/>
            <a:endParaRPr lang="en-GB"/>
          </a:p>
          <a:p>
            <a:pPr lvl="4"/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5981BBF-A3AF-4657-B40E-0C891992F7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black">
          <a:xfrm>
            <a:off x="1614671" y="9262256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 dirty="0"/>
              <a:t>confidential, internal, open | Author | Presentation Topic | Date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024CC59-CB8B-404F-82E2-4F59721F4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black">
          <a:xfrm>
            <a:off x="6039404" y="9262256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‹#›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EB4B23-29CF-4DD3-A96B-2B9F09F5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900"/>
      </a:spcAft>
      <a:buClr>
        <a:schemeClr val="tx2"/>
      </a:buClr>
      <a:buFont typeface="+mj-lt" panose="05020102010507070707" pitchFamily="18" charset="2"/>
      <a:buNone/>
      <a:defRPr sz="1200" b="0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buClr>
        <a:schemeClr val="tx2"/>
      </a:buClr>
      <a:buFont typeface="+mj-lt" panose="05020102010507070707" pitchFamily="18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720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86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0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lvl="2" indent="0"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- allocate processor time between queued jobs based on some strategy </a:t>
            </a:r>
          </a:p>
          <a:p>
            <a:pPr marL="182563" lvl="2" indent="0"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- switching between jobs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r>
              <a:rPr lang="en-GB" sz="1200" dirty="0">
                <a:solidFill>
                  <a:srgbClr val="000000"/>
                </a:solidFill>
                <a:latin typeface="+mj-lt"/>
              </a:rPr>
              <a:t>ensure communication with the user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5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7778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 algn="just">
              <a:buNone/>
            </a:pPr>
            <a:r>
              <a:rPr lang="hu-HU" sz="100" baseline="0" dirty="0"/>
              <a:t>- </a:t>
            </a:r>
            <a:r>
              <a:rPr lang="hu-HU" sz="100" baseline="0" dirty="0" err="1"/>
              <a:t>Advantage</a:t>
            </a:r>
            <a:r>
              <a:rPr lang="hu-HU" sz="100" baseline="0" dirty="0"/>
              <a:t> -&gt; </a:t>
            </a:r>
            <a:r>
              <a:rPr lang="en-GB" sz="1400" dirty="0"/>
              <a:t>simplicity of implementation and the possibility to formulate instructions </a:t>
            </a:r>
            <a:r>
              <a:rPr lang="hu-HU" sz="1400" dirty="0"/>
              <a:t>	</a:t>
            </a:r>
            <a:r>
              <a:rPr lang="hu-HU" sz="1400" baseline="0" dirty="0"/>
              <a:t>   </a:t>
            </a:r>
            <a:r>
              <a:rPr lang="en-GB" sz="1400" dirty="0"/>
              <a:t>precisely</a:t>
            </a:r>
            <a:r>
              <a:rPr lang="hu-HU" sz="1400" dirty="0"/>
              <a:t> </a:t>
            </a:r>
          </a:p>
          <a:p>
            <a:pPr marL="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TeleNeo Office" panose="020B0504040202090203" pitchFamily="34" charset="0"/>
              <a:buNone/>
              <a:tabLst/>
              <a:defRPr/>
            </a:pPr>
            <a:r>
              <a:rPr lang="hu-HU" sz="1400" baseline="0" dirty="0"/>
              <a:t>- </a:t>
            </a:r>
            <a:r>
              <a:rPr lang="hu-HU" sz="100" baseline="0" dirty="0" err="1"/>
              <a:t>Disadvantage</a:t>
            </a:r>
            <a:r>
              <a:rPr lang="hu-HU" sz="100" baseline="0" dirty="0"/>
              <a:t> -&gt; </a:t>
            </a:r>
            <a:r>
              <a:rPr lang="en-GB" sz="800" dirty="0"/>
              <a:t>it is important to be precise and therefore the commands need to be </a:t>
            </a:r>
            <a:r>
              <a:rPr lang="hu-HU" sz="800" dirty="0"/>
              <a:t>		</a:t>
            </a:r>
            <a:r>
              <a:rPr lang="hu-HU" sz="800" baseline="0" dirty="0"/>
              <a:t>      </a:t>
            </a:r>
            <a:r>
              <a:rPr lang="en-GB" sz="800" dirty="0"/>
              <a:t>known exactly in order to be used. </a:t>
            </a:r>
          </a:p>
          <a:p>
            <a:pPr marL="0" lvl="2" indent="0" algn="just">
              <a:buNone/>
            </a:pPr>
            <a:endParaRPr lang="hu-HU" sz="100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r>
              <a:rPr lang="en-GB" sz="1200" dirty="0"/>
              <a:t>If a command starts a program, the screen may display the user interface for that program, but when the program is finished, the operating system user interface will reappear. </a:t>
            </a:r>
            <a:endParaRPr lang="hu-HU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The user types a command on the keyboard and the operating system's text response is displayed on the screen. 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7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31987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r>
              <a:rPr lang="en-GB" sz="1200" dirty="0"/>
              <a:t>The advantage is that it is easier to use, the disadvantage is that</a:t>
            </a: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+mj-lt" panose="05020102010507070707" pitchFamily="18" charset="2"/>
              <a:buNone/>
              <a:tabLst/>
              <a:defRPr/>
            </a:pPr>
            <a:endParaRPr lang="en-GB" sz="1200" dirty="0"/>
          </a:p>
          <a:p>
            <a:pPr marL="171450" indent="-171450">
              <a:buFontTx/>
              <a:buChar char="-"/>
            </a:pPr>
            <a:r>
              <a:rPr lang="hu-HU" dirty="0" err="1"/>
              <a:t>Advantage</a:t>
            </a:r>
            <a:r>
              <a:rPr lang="hu-HU" dirty="0"/>
              <a:t> -&gt;    </a:t>
            </a:r>
            <a:r>
              <a:rPr lang="en-GB" sz="1200" dirty="0"/>
              <a:t>it is easier to use</a:t>
            </a:r>
            <a:endParaRPr lang="hu-HU" sz="1200" dirty="0"/>
          </a:p>
          <a:p>
            <a:pPr marL="171450" indent="-171450">
              <a:buFontTx/>
              <a:buChar char="-"/>
            </a:pPr>
            <a:endParaRPr lang="hu-HU" sz="1200" dirty="0"/>
          </a:p>
          <a:p>
            <a:pPr marL="171450" indent="-171450">
              <a:buFontTx/>
              <a:buChar char="-"/>
            </a:pPr>
            <a:r>
              <a:rPr lang="hu-HU" sz="1200" dirty="0" err="1"/>
              <a:t>Disadvantage</a:t>
            </a:r>
            <a:r>
              <a:rPr lang="hu-HU" sz="1200" dirty="0"/>
              <a:t> -&gt;   </a:t>
            </a:r>
            <a:r>
              <a:rPr lang="en-GB" sz="1200" dirty="0"/>
              <a:t>the graphical display requires a </a:t>
            </a:r>
            <a:endParaRPr lang="hu-HU" sz="1200" dirty="0"/>
          </a:p>
          <a:p>
            <a:pPr marL="0" indent="0">
              <a:buFontTx/>
              <a:buNone/>
            </a:pPr>
            <a:r>
              <a:rPr lang="en-GB" sz="1200" dirty="0"/>
              <a:t>larger code size and memory usage, so it is slower than the text mode.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8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86121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0E780C9C-54F2-4355-8844-2AA50F6BC4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5297864" y="0"/>
            <a:ext cx="6894136" cy="6858000"/>
          </a:xfrm>
          <a:custGeom>
            <a:avLst/>
            <a:gdLst>
              <a:gd name="connsiteX0" fmla="*/ 6894136 w 6894136"/>
              <a:gd name="connsiteY0" fmla="*/ 0 h 6858000"/>
              <a:gd name="connsiteX1" fmla="*/ 6894136 w 6894136"/>
              <a:gd name="connsiteY1" fmla="*/ 6858000 h 6858000"/>
              <a:gd name="connsiteX2" fmla="*/ 0 w 6894136"/>
              <a:gd name="connsiteY2" fmla="*/ 6858000 h 6858000"/>
              <a:gd name="connsiteX3" fmla="*/ 1265474 w 6894136"/>
              <a:gd name="connsiteY3" fmla="*/ 1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4136" h="6858000">
                <a:moveTo>
                  <a:pt x="6894136" y="0"/>
                </a:moveTo>
                <a:lnTo>
                  <a:pt x="6894136" y="6858000"/>
                </a:lnTo>
                <a:lnTo>
                  <a:pt x="0" y="6858000"/>
                </a:lnTo>
                <a:lnTo>
                  <a:pt x="1265474" y="1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8" y="2780928"/>
            <a:ext cx="4536000" cy="1728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8" y="4672800"/>
            <a:ext cx="4536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7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773F91-952B-4027-A509-D0FC05D7D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err="1"/>
              <a:t>24pt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1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2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9C67288-ED78-4F4D-B31D-B5B9E2A687D6}"/>
              </a:ext>
            </a:extLst>
          </p:cNvPr>
          <p:cNvSpPr/>
          <p:nvPr userDrawn="1"/>
        </p:nvSpPr>
        <p:spPr bwMode="blackWhite">
          <a:xfrm>
            <a:off x="8013138" y="1484989"/>
            <a:ext cx="4178862" cy="5373011"/>
          </a:xfrm>
          <a:custGeom>
            <a:avLst/>
            <a:gdLst>
              <a:gd name="connsiteX0" fmla="*/ 1029004 w 4178862"/>
              <a:gd name="connsiteY0" fmla="*/ 0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0" fmla="*/ 1005191 w 4178862"/>
              <a:gd name="connsiteY0" fmla="*/ 0 h 5375392"/>
              <a:gd name="connsiteX1" fmla="*/ 4178862 w 4178862"/>
              <a:gd name="connsiteY1" fmla="*/ 2381 h 5375392"/>
              <a:gd name="connsiteX2" fmla="*/ 4178862 w 4178862"/>
              <a:gd name="connsiteY2" fmla="*/ 5375392 h 5375392"/>
              <a:gd name="connsiteX3" fmla="*/ 0 w 4178862"/>
              <a:gd name="connsiteY3" fmla="*/ 5374478 h 5375392"/>
              <a:gd name="connsiteX4" fmla="*/ 1005191 w 4178862"/>
              <a:gd name="connsiteY4" fmla="*/ 0 h 5375392"/>
              <a:gd name="connsiteX0" fmla="*/ 1002809 w 4178862"/>
              <a:gd name="connsiteY0" fmla="*/ 2382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4" fmla="*/ 1002809 w 4178862"/>
              <a:gd name="connsiteY4" fmla="*/ 2382 h 5373011"/>
              <a:gd name="connsiteX0" fmla="*/ 1002809 w 4178862"/>
              <a:gd name="connsiteY0" fmla="*/ 0 h 5373011"/>
              <a:gd name="connsiteX1" fmla="*/ 4178862 w 4178862"/>
              <a:gd name="connsiteY1" fmla="*/ 0 h 5373011"/>
              <a:gd name="connsiteX2" fmla="*/ 4178862 w 4178862"/>
              <a:gd name="connsiteY2" fmla="*/ 5373011 h 5373011"/>
              <a:gd name="connsiteX3" fmla="*/ 0 w 4178862"/>
              <a:gd name="connsiteY3" fmla="*/ 5372097 h 5373011"/>
              <a:gd name="connsiteX4" fmla="*/ 1002809 w 4178862"/>
              <a:gd name="connsiteY4" fmla="*/ 0 h 537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8862" h="5373011">
                <a:moveTo>
                  <a:pt x="1002809" y="0"/>
                </a:moveTo>
                <a:lnTo>
                  <a:pt x="4178862" y="0"/>
                </a:lnTo>
                <a:lnTo>
                  <a:pt x="4178862" y="5373011"/>
                </a:lnTo>
                <a:lnTo>
                  <a:pt x="0" y="5372097"/>
                </a:lnTo>
                <a:cubicBezTo>
                  <a:pt x="343001" y="3581398"/>
                  <a:pt x="659808" y="1790699"/>
                  <a:pt x="1002809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79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0">
            <a:extLst>
              <a:ext uri="{FF2B5EF4-FFF2-40B4-BE49-F238E27FC236}">
                <a16:creationId xmlns:a16="http://schemas.microsoft.com/office/drawing/2014/main" id="{30A676F1-2657-47B8-8A1E-D1C0060DD164}"/>
              </a:ext>
            </a:extLst>
          </p:cNvPr>
          <p:cNvSpPr/>
          <p:nvPr userDrawn="1"/>
        </p:nvSpPr>
        <p:spPr bwMode="grayWhite">
          <a:xfrm>
            <a:off x="4370020" y="1485128"/>
            <a:ext cx="7821980" cy="5372872"/>
          </a:xfrm>
          <a:custGeom>
            <a:avLst/>
            <a:gdLst>
              <a:gd name="connsiteX0" fmla="*/ 0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0 w 7821980"/>
              <a:gd name="connsiteY4" fmla="*/ 0 h 5372872"/>
              <a:gd name="connsiteX0" fmla="*/ 1741714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1741714 w 7821980"/>
              <a:gd name="connsiteY4" fmla="*/ 0 h 5372872"/>
              <a:gd name="connsiteX0" fmla="*/ 1074057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1074057 w 7821980"/>
              <a:gd name="connsiteY4" fmla="*/ 0 h 5372872"/>
              <a:gd name="connsiteX0" fmla="*/ 997857 w 7821980"/>
              <a:gd name="connsiteY0" fmla="*/ 635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997857 w 7821980"/>
              <a:gd name="connsiteY4" fmla="*/ 6350 h 5372872"/>
              <a:gd name="connsiteX0" fmla="*/ 997857 w 7821980"/>
              <a:gd name="connsiteY0" fmla="*/ 0 h 5372872"/>
              <a:gd name="connsiteX1" fmla="*/ 7821980 w 7821980"/>
              <a:gd name="connsiteY1" fmla="*/ 0 h 5372872"/>
              <a:gd name="connsiteX2" fmla="*/ 7821980 w 7821980"/>
              <a:gd name="connsiteY2" fmla="*/ 5372872 h 5372872"/>
              <a:gd name="connsiteX3" fmla="*/ 0 w 7821980"/>
              <a:gd name="connsiteY3" fmla="*/ 5372872 h 5372872"/>
              <a:gd name="connsiteX4" fmla="*/ 997857 w 7821980"/>
              <a:gd name="connsiteY4" fmla="*/ 0 h 53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1980" h="5372872">
                <a:moveTo>
                  <a:pt x="997857" y="0"/>
                </a:moveTo>
                <a:lnTo>
                  <a:pt x="7821980" y="0"/>
                </a:lnTo>
                <a:lnTo>
                  <a:pt x="7821980" y="5372872"/>
                </a:lnTo>
                <a:lnTo>
                  <a:pt x="0" y="5372872"/>
                </a:lnTo>
                <a:lnTo>
                  <a:pt x="997857" y="0"/>
                </a:ln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29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38C1338-03E2-479A-84CD-1A9C778CC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0920536" y="0"/>
            <a:ext cx="1271464" cy="6858000"/>
          </a:xfrm>
          <a:custGeom>
            <a:avLst/>
            <a:gdLst>
              <a:gd name="connsiteX0" fmla="*/ 1271464 w 1271464"/>
              <a:gd name="connsiteY0" fmla="*/ 0 h 6858000"/>
              <a:gd name="connsiteX1" fmla="*/ 1271464 w 1271464"/>
              <a:gd name="connsiteY1" fmla="*/ 6858000 h 6858000"/>
              <a:gd name="connsiteX2" fmla="*/ 0 w 1271464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464" h="6858000">
                <a:moveTo>
                  <a:pt x="1271464" y="0"/>
                </a:moveTo>
                <a:lnTo>
                  <a:pt x="1271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504000" tIns="1620000" bIns="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White </a:t>
            </a:r>
            <a:br>
              <a:rPr lang="en-US" dirty="0"/>
            </a:br>
            <a:r>
              <a:rPr lang="en-US" dirty="0"/>
              <a:t>background </a:t>
            </a:r>
            <a:br>
              <a:rPr lang="en-US" dirty="0"/>
            </a:br>
            <a:r>
              <a:rPr lang="en-US" dirty="0"/>
              <a:t>or add gradient </a:t>
            </a:r>
            <a:br>
              <a:rPr lang="en-US" dirty="0"/>
            </a:br>
            <a:r>
              <a:rPr lang="en-US" dirty="0"/>
              <a:t>as a picture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422800" y="21348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</p:spTree>
    <p:extLst>
      <p:ext uri="{BB962C8B-B14F-4D97-AF65-F5344CB8AC3E}">
        <p14:creationId xmlns:p14="http://schemas.microsoft.com/office/powerpoint/2010/main" val="176327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 userDrawn="1">
          <p15:clr>
            <a:srgbClr val="FBAE40"/>
          </p15:clr>
        </p15:guide>
        <p15:guide id="3" orient="horz" pos="13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9DF1A20-2D08-4001-ACCD-157B201C6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2"/>
            <a:ext cx="6979050" cy="6857999"/>
          </a:xfrm>
          <a:custGeom>
            <a:avLst/>
            <a:gdLst>
              <a:gd name="connsiteX0" fmla="*/ 0 w 6979050"/>
              <a:gd name="connsiteY0" fmla="*/ 0 h 6857999"/>
              <a:gd name="connsiteX1" fmla="*/ 6979050 w 6979050"/>
              <a:gd name="connsiteY1" fmla="*/ 0 h 6857999"/>
              <a:gd name="connsiteX2" fmla="*/ 5721751 w 6979050"/>
              <a:gd name="connsiteY2" fmla="*/ 6857999 h 6857999"/>
              <a:gd name="connsiteX3" fmla="*/ 5718661 w 6979050"/>
              <a:gd name="connsiteY3" fmla="*/ 6857999 h 6857999"/>
              <a:gd name="connsiteX4" fmla="*/ 0 w 6979050"/>
              <a:gd name="connsiteY4" fmla="*/ 685610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9050" h="6857999">
                <a:moveTo>
                  <a:pt x="0" y="0"/>
                </a:moveTo>
                <a:lnTo>
                  <a:pt x="6979050" y="0"/>
                </a:lnTo>
                <a:lnTo>
                  <a:pt x="5721751" y="6857999"/>
                </a:lnTo>
                <a:lnTo>
                  <a:pt x="5718661" y="6857999"/>
                </a:lnTo>
                <a:lnTo>
                  <a:pt x="0" y="685610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7176113" y="2566800"/>
            <a:ext cx="4392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7176113" y="4672800"/>
            <a:ext cx="439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6884327-CF81-4CE0-8B92-3E09E181C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991200" y="5565600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4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66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152653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E537E5-6A69-47B9-989E-756E805FCE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1991664" y="0"/>
            <a:ext cx="10200336" cy="6858000"/>
          </a:xfrm>
          <a:custGeom>
            <a:avLst/>
            <a:gdLst>
              <a:gd name="connsiteX0" fmla="*/ 0 w 10200336"/>
              <a:gd name="connsiteY0" fmla="*/ 0 h 6858000"/>
              <a:gd name="connsiteX1" fmla="*/ 10200336 w 10200336"/>
              <a:gd name="connsiteY1" fmla="*/ 0 h 6858000"/>
              <a:gd name="connsiteX2" fmla="*/ 10200336 w 10200336"/>
              <a:gd name="connsiteY2" fmla="*/ 6858000 h 6858000"/>
              <a:gd name="connsiteX3" fmla="*/ 4471274 w 10200336"/>
              <a:gd name="connsiteY3" fmla="*/ 6858000 h 6858000"/>
              <a:gd name="connsiteX4" fmla="*/ 0 w 1020033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0336" h="6858000">
                <a:moveTo>
                  <a:pt x="0" y="0"/>
                </a:moveTo>
                <a:lnTo>
                  <a:pt x="10200336" y="0"/>
                </a:lnTo>
                <a:lnTo>
                  <a:pt x="10200336" y="6858000"/>
                </a:lnTo>
                <a:lnTo>
                  <a:pt x="4471274" y="6858000"/>
                </a:lnTo>
                <a:cubicBezTo>
                  <a:pt x="4990624" y="2752725"/>
                  <a:pt x="1814275" y="4953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8" y="2926800"/>
            <a:ext cx="4824000" cy="1728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8" y="4820400"/>
            <a:ext cx="482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B02DD6B-E717-464F-A3B5-917B8740A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9327210" cy="6858000"/>
          </a:xfrm>
          <a:custGeom>
            <a:avLst/>
            <a:gdLst>
              <a:gd name="connsiteX0" fmla="*/ 0 w 9327210"/>
              <a:gd name="connsiteY0" fmla="*/ 0 h 6858000"/>
              <a:gd name="connsiteX1" fmla="*/ 9327210 w 9327210"/>
              <a:gd name="connsiteY1" fmla="*/ 0 h 6858000"/>
              <a:gd name="connsiteX2" fmla="*/ 9235979 w 9327210"/>
              <a:gd name="connsiteY2" fmla="*/ 25804 h 6858000"/>
              <a:gd name="connsiteX3" fmla="*/ 4808914 w 9327210"/>
              <a:gd name="connsiteY3" fmla="*/ 6019305 h 6858000"/>
              <a:gd name="connsiteX4" fmla="*/ 4841444 w 9327210"/>
              <a:gd name="connsiteY4" fmla="*/ 6660953 h 6858000"/>
              <a:gd name="connsiteX5" fmla="*/ 4866583 w 9327210"/>
              <a:gd name="connsiteY5" fmla="*/ 6858000 h 6858000"/>
              <a:gd name="connsiteX6" fmla="*/ 0 w 93272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7210" h="6858000">
                <a:moveTo>
                  <a:pt x="0" y="0"/>
                </a:moveTo>
                <a:lnTo>
                  <a:pt x="9327210" y="0"/>
                </a:lnTo>
                <a:lnTo>
                  <a:pt x="9235979" y="25804"/>
                </a:lnTo>
                <a:cubicBezTo>
                  <a:pt x="6671162" y="820372"/>
                  <a:pt x="4808914" y="3203228"/>
                  <a:pt x="4808914" y="6019305"/>
                </a:cubicBezTo>
                <a:cubicBezTo>
                  <a:pt x="4808914" y="6235927"/>
                  <a:pt x="4819934" y="6449984"/>
                  <a:pt x="4841444" y="6660953"/>
                </a:cubicBezTo>
                <a:lnTo>
                  <a:pt x="48665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8800" y="2710800"/>
            <a:ext cx="5328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8800" y="4820400"/>
            <a:ext cx="5328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6884327-CF81-4CE0-8B92-3E09E181C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58874" y="5568331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0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958CFB5-8C1F-4436-8F1F-5807AE5B9F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6073594" y="0"/>
            <a:ext cx="6118406" cy="6858000"/>
          </a:xfrm>
          <a:custGeom>
            <a:avLst/>
            <a:gdLst>
              <a:gd name="connsiteX0" fmla="*/ 20730 w 6118406"/>
              <a:gd name="connsiteY0" fmla="*/ 0 h 6858000"/>
              <a:gd name="connsiteX1" fmla="*/ 6118406 w 6118406"/>
              <a:gd name="connsiteY1" fmla="*/ 0 h 6858000"/>
              <a:gd name="connsiteX2" fmla="*/ 6118406 w 6118406"/>
              <a:gd name="connsiteY2" fmla="*/ 6858000 h 6858000"/>
              <a:gd name="connsiteX3" fmla="*/ 0 w 6118406"/>
              <a:gd name="connsiteY3" fmla="*/ 6858000 h 6858000"/>
              <a:gd name="connsiteX4" fmla="*/ 8120 w 6118406"/>
              <a:gd name="connsiteY4" fmla="*/ 6843935 h 6858000"/>
              <a:gd name="connsiteX5" fmla="*/ 881170 w 6118406"/>
              <a:gd name="connsiteY5" fmla="*/ 3409705 h 6858000"/>
              <a:gd name="connsiteX6" fmla="*/ 167863 w 6118406"/>
              <a:gd name="connsiteY6" fmla="*/ 2861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8406" h="6858000">
                <a:moveTo>
                  <a:pt x="20730" y="0"/>
                </a:moveTo>
                <a:lnTo>
                  <a:pt x="6118406" y="0"/>
                </a:lnTo>
                <a:lnTo>
                  <a:pt x="6118406" y="6858000"/>
                </a:lnTo>
                <a:lnTo>
                  <a:pt x="0" y="6858000"/>
                </a:lnTo>
                <a:lnTo>
                  <a:pt x="8120" y="6843935"/>
                </a:lnTo>
                <a:cubicBezTo>
                  <a:pt x="564903" y="5823066"/>
                  <a:pt x="881170" y="4653173"/>
                  <a:pt x="881170" y="3409705"/>
                </a:cubicBezTo>
                <a:cubicBezTo>
                  <a:pt x="881170" y="2290585"/>
                  <a:pt x="624994" y="1231061"/>
                  <a:pt x="167863" y="286132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4820400"/>
            <a:ext cx="529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392" y="2350800"/>
            <a:ext cx="5292000" cy="230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458495-9BCF-48EA-A471-D7D29613CC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6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16" y="2638800"/>
            <a:ext cx="5328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16" y="4820400"/>
            <a:ext cx="532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5CDD108-9D7B-4ACC-B30A-C902043893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120000" cy="6858000"/>
          </a:xfrm>
          <a:custGeom>
            <a:avLst/>
            <a:gdLst>
              <a:gd name="connsiteX0" fmla="*/ 0 w 6120000"/>
              <a:gd name="connsiteY0" fmla="*/ 0 h 6858000"/>
              <a:gd name="connsiteX1" fmla="*/ 6098154 w 6120000"/>
              <a:gd name="connsiteY1" fmla="*/ 0 h 6858000"/>
              <a:gd name="connsiteX2" fmla="*/ 5965018 w 6120000"/>
              <a:gd name="connsiteY2" fmla="*/ 259205 h 6858000"/>
              <a:gd name="connsiteX3" fmla="*/ 5246829 w 6120000"/>
              <a:gd name="connsiteY3" fmla="*/ 3407734 h 6858000"/>
              <a:gd name="connsiteX4" fmla="*/ 5965018 w 6120000"/>
              <a:gd name="connsiteY4" fmla="*/ 6556263 h 6858000"/>
              <a:gd name="connsiteX5" fmla="*/ 6120000 w 6120000"/>
              <a:gd name="connsiteY5" fmla="*/ 6858000 h 6858000"/>
              <a:gd name="connsiteX6" fmla="*/ 0 w 6120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20000" h="6858000">
                <a:moveTo>
                  <a:pt x="0" y="0"/>
                </a:moveTo>
                <a:lnTo>
                  <a:pt x="6098154" y="0"/>
                </a:lnTo>
                <a:lnTo>
                  <a:pt x="5965018" y="259205"/>
                </a:lnTo>
                <a:cubicBezTo>
                  <a:pt x="5504759" y="1211683"/>
                  <a:pt x="5246829" y="2279673"/>
                  <a:pt x="5246829" y="3407734"/>
                </a:cubicBezTo>
                <a:cubicBezTo>
                  <a:pt x="5246829" y="4535796"/>
                  <a:pt x="5504759" y="5603786"/>
                  <a:pt x="5965018" y="6556263"/>
                </a:cubicBezTo>
                <a:lnTo>
                  <a:pt x="612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7426D4-666C-4EDA-B527-ED80809416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058874" y="5568331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28D2AA0-1F0D-4D8F-9B2D-220CA54171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4386108" cy="6858000"/>
          </a:xfrm>
          <a:custGeom>
            <a:avLst/>
            <a:gdLst>
              <a:gd name="connsiteX0" fmla="*/ 0 w 4386108"/>
              <a:gd name="connsiteY0" fmla="*/ 0 h 6858000"/>
              <a:gd name="connsiteX1" fmla="*/ 4386108 w 4386108"/>
              <a:gd name="connsiteY1" fmla="*/ 0 h 6858000"/>
              <a:gd name="connsiteX2" fmla="*/ 4298433 w 4386108"/>
              <a:gd name="connsiteY2" fmla="*/ 111568 h 6858000"/>
              <a:gd name="connsiteX3" fmla="*/ 3196914 w 4386108"/>
              <a:gd name="connsiteY3" fmla="*/ 3429000 h 6858000"/>
              <a:gd name="connsiteX4" fmla="*/ 4298433 w 4386108"/>
              <a:gd name="connsiteY4" fmla="*/ 6746432 h 6858000"/>
              <a:gd name="connsiteX5" fmla="*/ 4386108 w 4386108"/>
              <a:gd name="connsiteY5" fmla="*/ 6858000 h 6858000"/>
              <a:gd name="connsiteX6" fmla="*/ 0 w 438610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108" h="6858000">
                <a:moveTo>
                  <a:pt x="0" y="0"/>
                </a:moveTo>
                <a:lnTo>
                  <a:pt x="4386108" y="0"/>
                </a:lnTo>
                <a:lnTo>
                  <a:pt x="4298433" y="111568"/>
                </a:lnTo>
                <a:cubicBezTo>
                  <a:pt x="3606609" y="1036646"/>
                  <a:pt x="3196914" y="2184979"/>
                  <a:pt x="3196914" y="3429000"/>
                </a:cubicBezTo>
                <a:cubicBezTo>
                  <a:pt x="3196914" y="4673022"/>
                  <a:pt x="3606609" y="5821354"/>
                  <a:pt x="4298433" y="6746432"/>
                </a:cubicBezTo>
                <a:lnTo>
                  <a:pt x="43861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152113" y="1918800"/>
            <a:ext cx="7416000" cy="504000"/>
          </a:xfrm>
        </p:spPr>
        <p:txBody>
          <a:bodyPr anchor="b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151784" y="2494800"/>
            <a:ext cx="7416000" cy="2448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852560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41BDEBC-6FA6-4476-95D8-2B2706F205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747654" y="0"/>
            <a:ext cx="6444347" cy="6858000"/>
          </a:xfrm>
          <a:custGeom>
            <a:avLst/>
            <a:gdLst>
              <a:gd name="connsiteX0" fmla="*/ 46363 w 6444347"/>
              <a:gd name="connsiteY0" fmla="*/ 0 h 6858000"/>
              <a:gd name="connsiteX1" fmla="*/ 6444347 w 6444347"/>
              <a:gd name="connsiteY1" fmla="*/ 0 h 6858000"/>
              <a:gd name="connsiteX2" fmla="*/ 6444347 w 6444347"/>
              <a:gd name="connsiteY2" fmla="*/ 6858000 h 6858000"/>
              <a:gd name="connsiteX3" fmla="*/ 0 w 6444347"/>
              <a:gd name="connsiteY3" fmla="*/ 6858000 h 6858000"/>
              <a:gd name="connsiteX4" fmla="*/ 46363 w 6444347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4347" h="6858000">
                <a:moveTo>
                  <a:pt x="46363" y="0"/>
                </a:moveTo>
                <a:lnTo>
                  <a:pt x="6444347" y="0"/>
                </a:lnTo>
                <a:lnTo>
                  <a:pt x="6444347" y="6858000"/>
                </a:lnTo>
                <a:lnTo>
                  <a:pt x="0" y="6858000"/>
                </a:lnTo>
                <a:cubicBezTo>
                  <a:pt x="1793454" y="3492500"/>
                  <a:pt x="196009" y="520700"/>
                  <a:pt x="463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18800"/>
            <a:ext cx="5472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487600"/>
            <a:ext cx="5472000" cy="2520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3751298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A2E5588-AEC6-4E34-BA4C-827EC78D795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0"/>
            <a:ext cx="12191998" cy="6858000"/>
          </a:xfrm>
          <a:custGeom>
            <a:avLst/>
            <a:gdLst>
              <a:gd name="connsiteX0" fmla="*/ 4770500 w 12191998"/>
              <a:gd name="connsiteY0" fmla="*/ 0 h 6858000"/>
              <a:gd name="connsiteX1" fmla="*/ 12191998 w 12191998"/>
              <a:gd name="connsiteY1" fmla="*/ 0 h 6858000"/>
              <a:gd name="connsiteX2" fmla="*/ 12191998 w 12191998"/>
              <a:gd name="connsiteY2" fmla="*/ 6858000 h 6858000"/>
              <a:gd name="connsiteX3" fmla="*/ 0 w 12191998"/>
              <a:gd name="connsiteY3" fmla="*/ 6858000 h 6858000"/>
              <a:gd name="connsiteX4" fmla="*/ 0 w 12191998"/>
              <a:gd name="connsiteY4" fmla="*/ 4582554 h 6858000"/>
              <a:gd name="connsiteX5" fmla="*/ 33987 w 12191998"/>
              <a:gd name="connsiteY5" fmla="*/ 4613444 h 6858000"/>
              <a:gd name="connsiteX6" fmla="*/ 2150404 w 12191998"/>
              <a:gd name="connsiteY6" fmla="*/ 5373217 h 6858000"/>
              <a:gd name="connsiteX7" fmla="*/ 5477619 w 12191998"/>
              <a:gd name="connsiteY7" fmla="*/ 2046003 h 6858000"/>
              <a:gd name="connsiteX8" fmla="*/ 4909383 w 12191998"/>
              <a:gd name="connsiteY8" fmla="*/ 1857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8" h="6858000">
                <a:moveTo>
                  <a:pt x="477050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lnTo>
                  <a:pt x="0" y="4582554"/>
                </a:lnTo>
                <a:lnTo>
                  <a:pt x="33987" y="4613444"/>
                </a:lnTo>
                <a:cubicBezTo>
                  <a:pt x="609126" y="5088090"/>
                  <a:pt x="1346467" y="5373217"/>
                  <a:pt x="2150404" y="5373217"/>
                </a:cubicBezTo>
                <a:cubicBezTo>
                  <a:pt x="3987974" y="5373217"/>
                  <a:pt x="5477619" y="3883573"/>
                  <a:pt x="5477619" y="2046003"/>
                </a:cubicBezTo>
                <a:cubicBezTo>
                  <a:pt x="5477619" y="1356914"/>
                  <a:pt x="5268137" y="716753"/>
                  <a:pt x="4909383" y="18572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3392" y="980313"/>
            <a:ext cx="4212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1540800"/>
            <a:ext cx="4212000" cy="2052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3241871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6DE41FF-A31E-450A-9DDA-F42B5F5010A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4783776" cy="6858000"/>
          </a:xfrm>
          <a:custGeom>
            <a:avLst/>
            <a:gdLst>
              <a:gd name="connsiteX0" fmla="*/ 0 w 4783776"/>
              <a:gd name="connsiteY0" fmla="*/ 0 h 6858000"/>
              <a:gd name="connsiteX1" fmla="*/ 4783776 w 4783776"/>
              <a:gd name="connsiteY1" fmla="*/ 0 h 6858000"/>
              <a:gd name="connsiteX2" fmla="*/ 4638208 w 4783776"/>
              <a:gd name="connsiteY2" fmla="*/ 283801 h 6858000"/>
              <a:gd name="connsiteX3" fmla="*/ 3920606 w 4783776"/>
              <a:gd name="connsiteY3" fmla="*/ 3434065 h 6858000"/>
              <a:gd name="connsiteX4" fmla="*/ 4638208 w 4783776"/>
              <a:gd name="connsiteY4" fmla="*/ 6584329 h 6858000"/>
              <a:gd name="connsiteX5" fmla="*/ 4778580 w 4783776"/>
              <a:gd name="connsiteY5" fmla="*/ 6858000 h 6858000"/>
              <a:gd name="connsiteX6" fmla="*/ 0 w 478377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3776" h="6858000">
                <a:moveTo>
                  <a:pt x="0" y="0"/>
                </a:moveTo>
                <a:lnTo>
                  <a:pt x="4783776" y="0"/>
                </a:lnTo>
                <a:lnTo>
                  <a:pt x="4638208" y="283801"/>
                </a:lnTo>
                <a:cubicBezTo>
                  <a:pt x="4178324" y="1236804"/>
                  <a:pt x="3920606" y="2305382"/>
                  <a:pt x="3920606" y="3434065"/>
                </a:cubicBezTo>
                <a:cubicBezTo>
                  <a:pt x="3920606" y="4562748"/>
                  <a:pt x="4178324" y="5631327"/>
                  <a:pt x="4638208" y="6584329"/>
                </a:cubicBezTo>
                <a:lnTo>
                  <a:pt x="47785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3240000" cy="72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367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7981B2F9-E477-4910-B6C8-B4166311C8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2067877 h 6858000"/>
              <a:gd name="connsiteX1" fmla="*/ 952 w 12192000"/>
              <a:gd name="connsiteY1" fmla="*/ 6858000 h 6858000"/>
              <a:gd name="connsiteX2" fmla="*/ 0 w 12192000"/>
              <a:gd name="connsiteY2" fmla="*/ 6858000 h 6858000"/>
              <a:gd name="connsiteX3" fmla="*/ 0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952 w 12192000"/>
              <a:gd name="connsiteY6" fmla="*/ 6858000 h 6858000"/>
              <a:gd name="connsiteX7" fmla="*/ 5554980 w 12192000"/>
              <a:gd name="connsiteY7" fmla="*/ 6857999 h 6858000"/>
              <a:gd name="connsiteX8" fmla="*/ 6454140 w 12192000"/>
              <a:gd name="connsiteY8" fmla="*/ 2067877 h 6858000"/>
              <a:gd name="connsiteX9" fmla="*/ 0 w 12192000"/>
              <a:gd name="connsiteY9" fmla="*/ 20678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2067877"/>
                </a:moveTo>
                <a:cubicBezTo>
                  <a:pt x="317" y="3664585"/>
                  <a:pt x="635" y="5261292"/>
                  <a:pt x="952" y="6858000"/>
                </a:cubicBez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2" y="6858000"/>
                </a:lnTo>
                <a:lnTo>
                  <a:pt x="5554980" y="6857999"/>
                </a:lnTo>
                <a:lnTo>
                  <a:pt x="6454140" y="2067877"/>
                </a:lnTo>
                <a:lnTo>
                  <a:pt x="0" y="2067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392" y="4676400"/>
            <a:ext cx="4896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3392" y="2566800"/>
            <a:ext cx="4896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458495-9BCF-48EA-A471-D7D29613CC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5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559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773F91-952B-4027-A509-D0FC05D7D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2161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2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44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25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937B04E-44DD-4465-BC45-AE8613AEB878}"/>
              </a:ext>
            </a:extLst>
          </p:cNvPr>
          <p:cNvSpPr/>
          <p:nvPr userDrawn="1"/>
        </p:nvSpPr>
        <p:spPr bwMode="grayWhite">
          <a:xfrm>
            <a:off x="8112000" y="2852712"/>
            <a:ext cx="4080000" cy="4005288"/>
          </a:xfrm>
          <a:custGeom>
            <a:avLst/>
            <a:gdLst>
              <a:gd name="connsiteX0" fmla="*/ 2484388 w 4080000"/>
              <a:gd name="connsiteY0" fmla="*/ 0 h 4005288"/>
              <a:gd name="connsiteX1" fmla="*/ 4064690 w 4080000"/>
              <a:gd name="connsiteY1" fmla="*/ 567314 h 4005288"/>
              <a:gd name="connsiteX2" fmla="*/ 4080000 w 4080000"/>
              <a:gd name="connsiteY2" fmla="*/ 581229 h 4005288"/>
              <a:gd name="connsiteX3" fmla="*/ 4080000 w 4080000"/>
              <a:gd name="connsiteY3" fmla="*/ 4005288 h 4005288"/>
              <a:gd name="connsiteX4" fmla="*/ 522894 w 4080000"/>
              <a:gd name="connsiteY4" fmla="*/ 4005288 h 4005288"/>
              <a:gd name="connsiteX5" fmla="*/ 424294 w 4080000"/>
              <a:gd name="connsiteY5" fmla="*/ 3873433 h 4005288"/>
              <a:gd name="connsiteX6" fmla="*/ 0 w 4080000"/>
              <a:gd name="connsiteY6" fmla="*/ 2484388 h 4005288"/>
              <a:gd name="connsiteX7" fmla="*/ 2484388 w 4080000"/>
              <a:gd name="connsiteY7" fmla="*/ 0 h 40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0000" h="4005288">
                <a:moveTo>
                  <a:pt x="2484388" y="0"/>
                </a:moveTo>
                <a:cubicBezTo>
                  <a:pt x="3084677" y="0"/>
                  <a:pt x="3635241" y="212901"/>
                  <a:pt x="4064690" y="567314"/>
                </a:cubicBezTo>
                <a:lnTo>
                  <a:pt x="4080000" y="581229"/>
                </a:lnTo>
                <a:lnTo>
                  <a:pt x="4080000" y="4005288"/>
                </a:lnTo>
                <a:lnTo>
                  <a:pt x="522894" y="4005288"/>
                </a:lnTo>
                <a:lnTo>
                  <a:pt x="424294" y="3873433"/>
                </a:lnTo>
                <a:cubicBezTo>
                  <a:pt x="156417" y="3476923"/>
                  <a:pt x="0" y="2998922"/>
                  <a:pt x="0" y="2484388"/>
                </a:cubicBezTo>
                <a:cubicBezTo>
                  <a:pt x="0" y="1112298"/>
                  <a:pt x="1112298" y="0"/>
                  <a:pt x="2484388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5476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00CC883-E224-4B3D-90D1-3072108A83ED}"/>
              </a:ext>
            </a:extLst>
          </p:cNvPr>
          <p:cNvSpPr/>
          <p:nvPr userDrawn="1"/>
        </p:nvSpPr>
        <p:spPr bwMode="grayWhite">
          <a:xfrm>
            <a:off x="4379547" y="1484588"/>
            <a:ext cx="7812453" cy="5373412"/>
          </a:xfrm>
          <a:custGeom>
            <a:avLst/>
            <a:gdLst>
              <a:gd name="connsiteX0" fmla="*/ 4751421 w 7812453"/>
              <a:gd name="connsiteY0" fmla="*/ 0 h 5373412"/>
              <a:gd name="connsiteX1" fmla="*/ 7773767 w 7812453"/>
              <a:gd name="connsiteY1" fmla="*/ 1084994 h 5373412"/>
              <a:gd name="connsiteX2" fmla="*/ 7812453 w 7812453"/>
              <a:gd name="connsiteY2" fmla="*/ 1118505 h 5373412"/>
              <a:gd name="connsiteX3" fmla="*/ 7812453 w 7812453"/>
              <a:gd name="connsiteY3" fmla="*/ 5373412 h 5373412"/>
              <a:gd name="connsiteX4" fmla="*/ 41836 w 7812453"/>
              <a:gd name="connsiteY4" fmla="*/ 5373412 h 5373412"/>
              <a:gd name="connsiteX5" fmla="*/ 24531 w 7812453"/>
              <a:gd name="connsiteY5" fmla="*/ 5237227 h 5373412"/>
              <a:gd name="connsiteX6" fmla="*/ 0 w 7812453"/>
              <a:gd name="connsiteY6" fmla="*/ 4751422 h 5373412"/>
              <a:gd name="connsiteX7" fmla="*/ 4751421 w 7812453"/>
              <a:gd name="connsiteY7" fmla="*/ 0 h 537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2453" h="5373412">
                <a:moveTo>
                  <a:pt x="4751421" y="0"/>
                </a:moveTo>
                <a:cubicBezTo>
                  <a:pt x="5899481" y="0"/>
                  <a:pt x="6952441" y="407176"/>
                  <a:pt x="7773767" y="1084994"/>
                </a:cubicBezTo>
                <a:lnTo>
                  <a:pt x="7812453" y="1118505"/>
                </a:lnTo>
                <a:lnTo>
                  <a:pt x="7812453" y="5373412"/>
                </a:lnTo>
                <a:lnTo>
                  <a:pt x="41836" y="5373412"/>
                </a:lnTo>
                <a:lnTo>
                  <a:pt x="24531" y="5237227"/>
                </a:lnTo>
                <a:cubicBezTo>
                  <a:pt x="8309" y="5077499"/>
                  <a:pt x="0" y="4915431"/>
                  <a:pt x="0" y="4751422"/>
                </a:cubicBezTo>
                <a:cubicBezTo>
                  <a:pt x="0" y="2127284"/>
                  <a:pt x="2127284" y="0"/>
                  <a:pt x="4751421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aseline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12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62FE07A-98B0-4A5A-92F3-2746287F5C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0416480" y="0"/>
            <a:ext cx="1775520" cy="6858000"/>
          </a:xfrm>
          <a:custGeom>
            <a:avLst/>
            <a:gdLst>
              <a:gd name="connsiteX0" fmla="*/ 0 w 1775520"/>
              <a:gd name="connsiteY0" fmla="*/ 0 h 6858000"/>
              <a:gd name="connsiteX1" fmla="*/ 1775520 w 1775520"/>
              <a:gd name="connsiteY1" fmla="*/ 0 h 6858000"/>
              <a:gd name="connsiteX2" fmla="*/ 1775520 w 1775520"/>
              <a:gd name="connsiteY2" fmla="*/ 6858000 h 6858000"/>
              <a:gd name="connsiteX3" fmla="*/ 0 w 1775520"/>
              <a:gd name="connsiteY3" fmla="*/ 6858000 h 6858000"/>
              <a:gd name="connsiteX4" fmla="*/ 151459 w 1775520"/>
              <a:gd name="connsiteY4" fmla="*/ 6545094 h 6858000"/>
              <a:gd name="connsiteX5" fmla="*/ 825025 w 1775520"/>
              <a:gd name="connsiteY5" fmla="*/ 3429000 h 6858000"/>
              <a:gd name="connsiteX6" fmla="*/ 151459 w 1775520"/>
              <a:gd name="connsiteY6" fmla="*/ 3129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5520" h="6858000">
                <a:moveTo>
                  <a:pt x="0" y="0"/>
                </a:moveTo>
                <a:lnTo>
                  <a:pt x="1775520" y="0"/>
                </a:lnTo>
                <a:lnTo>
                  <a:pt x="1775520" y="6858000"/>
                </a:lnTo>
                <a:lnTo>
                  <a:pt x="0" y="6858000"/>
                </a:lnTo>
                <a:lnTo>
                  <a:pt x="151459" y="6545094"/>
                </a:lnTo>
                <a:cubicBezTo>
                  <a:pt x="585184" y="5587332"/>
                  <a:pt x="825025" y="4534326"/>
                  <a:pt x="825025" y="3429000"/>
                </a:cubicBezTo>
                <a:cubicBezTo>
                  <a:pt x="825025" y="2323674"/>
                  <a:pt x="585184" y="1270668"/>
                  <a:pt x="151459" y="31290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828000" bIns="1152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White </a:t>
            </a:r>
            <a:br>
              <a:rPr lang="en-US" dirty="0"/>
            </a:br>
            <a:r>
              <a:rPr lang="en-US" dirty="0"/>
              <a:t>background or add gradient </a:t>
            </a:r>
            <a:br>
              <a:rPr lang="en-US" dirty="0"/>
            </a:br>
            <a:r>
              <a:rPr lang="en-US" dirty="0"/>
              <a:t>as a picture</a:t>
            </a:r>
          </a:p>
        </p:txBody>
      </p:sp>
    </p:spTree>
    <p:extLst>
      <p:ext uri="{BB962C8B-B14F-4D97-AF65-F5344CB8AC3E}">
        <p14:creationId xmlns:p14="http://schemas.microsoft.com/office/powerpoint/2010/main" val="393487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>
          <p15:clr>
            <a:srgbClr val="FBAE40"/>
          </p15:clr>
        </p15:guide>
        <p15:guide id="3" orient="horz" pos="132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4E87C846-8014-43F0-BCFB-649C50CDBD1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069183 h 6858000"/>
              <a:gd name="connsiteX3" fmla="*/ 6630185 w 12192000"/>
              <a:gd name="connsiteY3" fmla="*/ 2069183 h 6858000"/>
              <a:gd name="connsiteX4" fmla="*/ 5725212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069183"/>
                </a:lnTo>
                <a:lnTo>
                  <a:pt x="6630185" y="2069183"/>
                </a:lnTo>
                <a:lnTo>
                  <a:pt x="5725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7426D4-666C-4EDA-B527-ED80809416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6562800" y="5565600"/>
            <a:ext cx="3118173" cy="838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744608" y="2494800"/>
            <a:ext cx="482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744608" y="4672800"/>
            <a:ext cx="482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3438140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00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4517251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710919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198800" y="348195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8800" y="486900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3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8759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509000"/>
                </a:lnTo>
                <a:lnTo>
                  <a:pt x="1" y="4509000"/>
                </a:lnTo>
                <a:lnTo>
                  <a:pt x="1538964" y="4509000"/>
                </a:lnTo>
                <a:lnTo>
                  <a:pt x="1546112" y="4509000"/>
                </a:lnTo>
                <a:lnTo>
                  <a:pt x="1691816" y="4509000"/>
                </a:lnTo>
                <a:lnTo>
                  <a:pt x="1699674" y="4509000"/>
                </a:lnTo>
                <a:lnTo>
                  <a:pt x="1861287" y="4509000"/>
                </a:lnTo>
                <a:lnTo>
                  <a:pt x="1869932" y="4509000"/>
                </a:lnTo>
                <a:lnTo>
                  <a:pt x="2227928" y="4509000"/>
                </a:lnTo>
                <a:lnTo>
                  <a:pt x="2238276" y="4509000"/>
                </a:lnTo>
                <a:lnTo>
                  <a:pt x="2594568" y="4509000"/>
                </a:lnTo>
                <a:lnTo>
                  <a:pt x="2606619" y="4509000"/>
                </a:lnTo>
                <a:lnTo>
                  <a:pt x="2764039" y="4509000"/>
                </a:lnTo>
                <a:lnTo>
                  <a:pt x="2776877" y="4509000"/>
                </a:lnTo>
                <a:lnTo>
                  <a:pt x="2916890" y="4509000"/>
                </a:lnTo>
                <a:lnTo>
                  <a:pt x="2930438" y="4509000"/>
                </a:lnTo>
                <a:lnTo>
                  <a:pt x="6257159" y="4509000"/>
                </a:lnTo>
                <a:lnTo>
                  <a:pt x="6286220" y="4509000"/>
                </a:lnTo>
                <a:cubicBezTo>
                  <a:pt x="6669812" y="4509000"/>
                  <a:pt x="6979034" y="4199908"/>
                  <a:pt x="6979034" y="3819388"/>
                </a:cubicBezTo>
                <a:lnTo>
                  <a:pt x="6979034" y="3140165"/>
                </a:lnTo>
                <a:cubicBezTo>
                  <a:pt x="6979034" y="2758346"/>
                  <a:pt x="7289562" y="2450553"/>
                  <a:pt x="7671849" y="2450553"/>
                </a:cubicBezTo>
                <a:lnTo>
                  <a:pt x="8029891" y="2450553"/>
                </a:lnTo>
                <a:lnTo>
                  <a:pt x="8067185" y="2450553"/>
                </a:lnTo>
                <a:cubicBezTo>
                  <a:pt x="8450777" y="2450553"/>
                  <a:pt x="8759999" y="2141461"/>
                  <a:pt x="8759999" y="176094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47700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60100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97AF30-21A1-4589-B77A-7798FC0A4D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8329" y="329403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54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200000" y="2765760"/>
            <a:ext cx="7488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2DD3FE2-48A3-445F-9843-1184ABBFA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6846 w 12192000"/>
              <a:gd name="connsiteY3" fmla="*/ 6858000 h 6858000"/>
              <a:gd name="connsiteX4" fmla="*/ 11566846 w 12192000"/>
              <a:gd name="connsiteY4" fmla="*/ 6656132 h 6858000"/>
              <a:gd name="connsiteX5" fmla="*/ 10764446 w 12192000"/>
              <a:gd name="connsiteY5" fmla="*/ 5853732 h 6858000"/>
              <a:gd name="connsiteX6" fmla="*/ 10132176 w 12192000"/>
              <a:gd name="connsiteY6" fmla="*/ 5853732 h 6858000"/>
              <a:gd name="connsiteX7" fmla="*/ 9329777 w 12192000"/>
              <a:gd name="connsiteY7" fmla="*/ 5051333 h 6858000"/>
              <a:gd name="connsiteX8" fmla="*/ 9329777 w 12192000"/>
              <a:gd name="connsiteY8" fmla="*/ 3075805 h 6858000"/>
              <a:gd name="connsiteX9" fmla="*/ 9331046 w 12192000"/>
              <a:gd name="connsiteY9" fmla="*/ 3075805 h 6858000"/>
              <a:gd name="connsiteX10" fmla="*/ 8528647 w 12192000"/>
              <a:gd name="connsiteY10" fmla="*/ 2273406 h 6858000"/>
              <a:gd name="connsiteX11" fmla="*/ 7439314 w 12192000"/>
              <a:gd name="connsiteY11" fmla="*/ 2273406 h 6858000"/>
              <a:gd name="connsiteX12" fmla="*/ 1507655 w 12192000"/>
              <a:gd name="connsiteY12" fmla="*/ 2273406 h 6858000"/>
              <a:gd name="connsiteX13" fmla="*/ 1426399 w 12192000"/>
              <a:gd name="connsiteY13" fmla="*/ 2273406 h 6858000"/>
              <a:gd name="connsiteX14" fmla="*/ 624000 w 12192000"/>
              <a:gd name="connsiteY14" fmla="*/ 3075805 h 6858000"/>
              <a:gd name="connsiteX15" fmla="*/ 624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6846" y="6858000"/>
                </a:lnTo>
                <a:lnTo>
                  <a:pt x="11566846" y="6656132"/>
                </a:lnTo>
                <a:cubicBezTo>
                  <a:pt x="11566846" y="6213034"/>
                  <a:pt x="11207543" y="5853732"/>
                  <a:pt x="10764446" y="5853732"/>
                </a:cubicBezTo>
                <a:lnTo>
                  <a:pt x="10132176" y="5853732"/>
                </a:lnTo>
                <a:cubicBezTo>
                  <a:pt x="9689079" y="5853732"/>
                  <a:pt x="9329777" y="5494430"/>
                  <a:pt x="9329777" y="5051333"/>
                </a:cubicBezTo>
                <a:lnTo>
                  <a:pt x="9329777" y="3075805"/>
                </a:lnTo>
                <a:lnTo>
                  <a:pt x="9331046" y="3075805"/>
                </a:lnTo>
                <a:cubicBezTo>
                  <a:pt x="9331046" y="2632708"/>
                  <a:pt x="8971745" y="2273406"/>
                  <a:pt x="8528647" y="2273406"/>
                </a:cubicBezTo>
                <a:lnTo>
                  <a:pt x="7439314" y="2273406"/>
                </a:lnTo>
                <a:lnTo>
                  <a:pt x="1507655" y="2273406"/>
                </a:lnTo>
                <a:lnTo>
                  <a:pt x="1426399" y="2273406"/>
                </a:lnTo>
                <a:cubicBezTo>
                  <a:pt x="983302" y="2273406"/>
                  <a:pt x="624000" y="2632708"/>
                  <a:pt x="624000" y="3075805"/>
                </a:cubicBezTo>
                <a:lnTo>
                  <a:pt x="62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EC9D4F-79FA-44F2-89CB-828F3C1FA2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200000" y="4869000"/>
            <a:ext cx="748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529164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2689950"/>
            <a:ext cx="770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A334F372-56B2-4EE2-AF33-FB1BE7DAF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6095 h 6858000"/>
              <a:gd name="connsiteX1" fmla="*/ 1 w 12192000"/>
              <a:gd name="connsiteY1" fmla="*/ 6856095 h 6858000"/>
              <a:gd name="connsiteX2" fmla="*/ 1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9047029 w 12192000"/>
              <a:gd name="connsiteY7" fmla="*/ 6858000 h 6858000"/>
              <a:gd name="connsiteX8" fmla="*/ 9047029 w 12192000"/>
              <a:gd name="connsiteY8" fmla="*/ 5121593 h 6858000"/>
              <a:gd name="connsiteX9" fmla="*/ 9047029 w 12192000"/>
              <a:gd name="connsiteY9" fmla="*/ 2782253 h 6858000"/>
              <a:gd name="connsiteX10" fmla="*/ 9047997 w 12192000"/>
              <a:gd name="connsiteY10" fmla="*/ 2782253 h 6858000"/>
              <a:gd name="connsiteX11" fmla="*/ 8437835 w 12192000"/>
              <a:gd name="connsiteY11" fmla="*/ 2180273 h 6858000"/>
              <a:gd name="connsiteX12" fmla="*/ 8330407 w 12192000"/>
              <a:gd name="connsiteY12" fmla="*/ 2180273 h 6858000"/>
              <a:gd name="connsiteX13" fmla="*/ 8311515 w 12192000"/>
              <a:gd name="connsiteY13" fmla="*/ 2178368 h 6858000"/>
              <a:gd name="connsiteX14" fmla="*/ 7494270 w 12192000"/>
              <a:gd name="connsiteY14" fmla="*/ 2178368 h 6858000"/>
              <a:gd name="connsiteX15" fmla="*/ 1884046 w 12192000"/>
              <a:gd name="connsiteY15" fmla="*/ 2178368 h 6858000"/>
              <a:gd name="connsiteX16" fmla="*/ 1774259 w 12192000"/>
              <a:gd name="connsiteY16" fmla="*/ 2159742 h 6858000"/>
              <a:gd name="connsiteX17" fmla="*/ 1301551 w 12192000"/>
              <a:gd name="connsiteY17" fmla="*/ 1549718 h 6858000"/>
              <a:gd name="connsiteX18" fmla="*/ 1301551 w 12192000"/>
              <a:gd name="connsiteY18" fmla="*/ 1187768 h 6858000"/>
              <a:gd name="connsiteX19" fmla="*/ 788310 w 12192000"/>
              <a:gd name="connsiteY19" fmla="*/ 567195 h 6858000"/>
              <a:gd name="connsiteX20" fmla="*/ 780008 w 12192000"/>
              <a:gd name="connsiteY20" fmla="*/ 566374 h 6858000"/>
              <a:gd name="connsiteX21" fmla="*/ 776508 w 12192000"/>
              <a:gd name="connsiteY21" fmla="*/ 565290 h 6858000"/>
              <a:gd name="connsiteX22" fmla="*/ 648653 w 12192000"/>
              <a:gd name="connsiteY22" fmla="*/ 552450 h 6858000"/>
              <a:gd name="connsiteX23" fmla="*/ 0 w 12192000"/>
              <a:gd name="connsiteY23" fmla="*/ 552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0" y="6856095"/>
                </a:moveTo>
                <a:lnTo>
                  <a:pt x="1" y="6856095"/>
                </a:lnTo>
                <a:lnTo>
                  <a:pt x="1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047029" y="6858000"/>
                </a:lnTo>
                <a:cubicBezTo>
                  <a:pt x="9047029" y="6858000"/>
                  <a:pt x="9047029" y="5454015"/>
                  <a:pt x="9047029" y="5121593"/>
                </a:cubicBezTo>
                <a:lnTo>
                  <a:pt x="9047029" y="2782253"/>
                </a:lnTo>
                <a:lnTo>
                  <a:pt x="9047997" y="2782253"/>
                </a:lnTo>
                <a:cubicBezTo>
                  <a:pt x="9048963" y="2449830"/>
                  <a:pt x="8775310" y="2180273"/>
                  <a:pt x="8437835" y="2180273"/>
                </a:cubicBezTo>
                <a:lnTo>
                  <a:pt x="8330407" y="2180273"/>
                </a:lnTo>
                <a:lnTo>
                  <a:pt x="8311515" y="2178368"/>
                </a:lnTo>
                <a:lnTo>
                  <a:pt x="7494270" y="2178368"/>
                </a:lnTo>
                <a:lnTo>
                  <a:pt x="1884046" y="2178368"/>
                </a:lnTo>
                <a:lnTo>
                  <a:pt x="1774259" y="2159742"/>
                </a:lnTo>
                <a:cubicBezTo>
                  <a:pt x="1501443" y="2086452"/>
                  <a:pt x="1301551" y="1841421"/>
                  <a:pt x="1301551" y="1549718"/>
                </a:cubicBezTo>
                <a:lnTo>
                  <a:pt x="1301551" y="1187768"/>
                </a:lnTo>
                <a:cubicBezTo>
                  <a:pt x="1301551" y="881063"/>
                  <a:pt x="1081670" y="626135"/>
                  <a:pt x="788310" y="567195"/>
                </a:cubicBezTo>
                <a:lnTo>
                  <a:pt x="780008" y="566374"/>
                </a:lnTo>
                <a:lnTo>
                  <a:pt x="776508" y="565290"/>
                </a:lnTo>
                <a:cubicBezTo>
                  <a:pt x="735227" y="556870"/>
                  <a:pt x="692468" y="552450"/>
                  <a:pt x="648653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F475D6-7C98-470E-B89B-593C711517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108" y="5566887"/>
            <a:ext cx="3118173" cy="838800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869000"/>
            <a:ext cx="770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</p:spTree>
    <p:extLst>
      <p:ext uri="{BB962C8B-B14F-4D97-AF65-F5344CB8AC3E}">
        <p14:creationId xmlns:p14="http://schemas.microsoft.com/office/powerpoint/2010/main" val="3881220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6A8ADA5C-DC72-433A-8A72-6B603222FD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8264854" cy="6858000"/>
          </a:xfrm>
          <a:custGeom>
            <a:avLst/>
            <a:gdLst>
              <a:gd name="connsiteX0" fmla="*/ 0 w 8264854"/>
              <a:gd name="connsiteY0" fmla="*/ 0 h 6858000"/>
              <a:gd name="connsiteX1" fmla="*/ 8264854 w 8264854"/>
              <a:gd name="connsiteY1" fmla="*/ 0 h 6858000"/>
              <a:gd name="connsiteX2" fmla="*/ 8263583 w 8264854"/>
              <a:gd name="connsiteY2" fmla="*/ 468273 h 6858000"/>
              <a:gd name="connsiteX3" fmla="*/ 8262290 w 8264854"/>
              <a:gd name="connsiteY3" fmla="*/ 944495 h 6858000"/>
              <a:gd name="connsiteX4" fmla="*/ 7719043 w 8264854"/>
              <a:gd name="connsiteY4" fmla="*/ 1488440 h 6858000"/>
              <a:gd name="connsiteX5" fmla="*/ 4623367 w 8264854"/>
              <a:gd name="connsiteY5" fmla="*/ 1488440 h 6858000"/>
              <a:gd name="connsiteX6" fmla="*/ 4080121 w 8264854"/>
              <a:gd name="connsiteY6" fmla="*/ 2032385 h 6858000"/>
              <a:gd name="connsiteX7" fmla="*/ 4081046 w 8264854"/>
              <a:gd name="connsiteY7" fmla="*/ 2032385 h 6858000"/>
              <a:gd name="connsiteX8" fmla="*/ 4081046 w 8264854"/>
              <a:gd name="connsiteY8" fmla="*/ 4045072 h 6858000"/>
              <a:gd name="connsiteX9" fmla="*/ 3537798 w 8264854"/>
              <a:gd name="connsiteY9" fmla="*/ 4589017 h 6858000"/>
              <a:gd name="connsiteX10" fmla="*/ 3110235 w 8264854"/>
              <a:gd name="connsiteY10" fmla="*/ 4589017 h 6858000"/>
              <a:gd name="connsiteX11" fmla="*/ 2566987 w 8264854"/>
              <a:gd name="connsiteY11" fmla="*/ 5132963 h 6858000"/>
              <a:gd name="connsiteX12" fmla="*/ 2566987 w 8264854"/>
              <a:gd name="connsiteY12" fmla="*/ 6858000 h 6858000"/>
              <a:gd name="connsiteX13" fmla="*/ 0 w 826485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64854" h="6858000">
                <a:moveTo>
                  <a:pt x="0" y="0"/>
                </a:moveTo>
                <a:lnTo>
                  <a:pt x="8264854" y="0"/>
                </a:lnTo>
                <a:lnTo>
                  <a:pt x="8263583" y="468273"/>
                </a:lnTo>
                <a:cubicBezTo>
                  <a:pt x="8263152" y="628601"/>
                  <a:pt x="8262721" y="788929"/>
                  <a:pt x="8262290" y="944495"/>
                </a:cubicBezTo>
                <a:cubicBezTo>
                  <a:pt x="8262290" y="1244731"/>
                  <a:pt x="8018893" y="1488440"/>
                  <a:pt x="7719043" y="1488440"/>
                </a:cubicBezTo>
                <a:lnTo>
                  <a:pt x="4623367" y="1488440"/>
                </a:lnTo>
                <a:cubicBezTo>
                  <a:pt x="4323517" y="1488440"/>
                  <a:pt x="4080121" y="1732150"/>
                  <a:pt x="4080121" y="2032385"/>
                </a:cubicBezTo>
                <a:lnTo>
                  <a:pt x="4081046" y="2032385"/>
                </a:lnTo>
                <a:lnTo>
                  <a:pt x="4081046" y="4045072"/>
                </a:lnTo>
                <a:cubicBezTo>
                  <a:pt x="4081046" y="4345308"/>
                  <a:pt x="3837649" y="4589017"/>
                  <a:pt x="3537798" y="4589017"/>
                </a:cubicBezTo>
                <a:lnTo>
                  <a:pt x="3110235" y="4589017"/>
                </a:lnTo>
                <a:cubicBezTo>
                  <a:pt x="2810384" y="4589017"/>
                  <a:pt x="2566987" y="4832727"/>
                  <a:pt x="2566987" y="5132963"/>
                </a:cubicBezTo>
                <a:lnTo>
                  <a:pt x="256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656000" y="1989000"/>
            <a:ext cx="6912000" cy="2448000"/>
          </a:xfrm>
        </p:spPr>
        <p:txBody>
          <a:bodyPr anchor="b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656000" y="4604814"/>
            <a:ext cx="691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175523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4373149-AA5B-4292-9664-47F3DBB69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200614" y="0"/>
            <a:ext cx="6991387" cy="6858000"/>
          </a:xfrm>
          <a:custGeom>
            <a:avLst/>
            <a:gdLst>
              <a:gd name="connsiteX0" fmla="*/ 1020613 w 6991387"/>
              <a:gd name="connsiteY0" fmla="*/ 0 h 6858000"/>
              <a:gd name="connsiteX1" fmla="*/ 6991387 w 6991387"/>
              <a:gd name="connsiteY1" fmla="*/ 0 h 6858000"/>
              <a:gd name="connsiteX2" fmla="*/ 6991387 w 6991387"/>
              <a:gd name="connsiteY2" fmla="*/ 6858000 h 6858000"/>
              <a:gd name="connsiteX3" fmla="*/ 0 w 6991387"/>
              <a:gd name="connsiteY3" fmla="*/ 6858000 h 6858000"/>
              <a:gd name="connsiteX4" fmla="*/ 4907 w 6991387"/>
              <a:gd name="connsiteY4" fmla="*/ 6809259 h 6858000"/>
              <a:gd name="connsiteX5" fmla="*/ 708823 w 6991387"/>
              <a:gd name="connsiteY5" fmla="*/ 6235368 h 6858000"/>
              <a:gd name="connsiteX6" fmla="*/ 2192070 w 6991387"/>
              <a:gd name="connsiteY6" fmla="*/ 6235368 h 6858000"/>
              <a:gd name="connsiteX7" fmla="*/ 2910597 w 6991387"/>
              <a:gd name="connsiteY7" fmla="*/ 5516290 h 6858000"/>
              <a:gd name="connsiteX8" fmla="*/ 2910597 w 6991387"/>
              <a:gd name="connsiteY8" fmla="*/ 1498449 h 6858000"/>
              <a:gd name="connsiteX9" fmla="*/ 2192070 w 6991387"/>
              <a:gd name="connsiteY9" fmla="*/ 779372 h 6858000"/>
              <a:gd name="connsiteX10" fmla="*/ 1739139 w 6991387"/>
              <a:gd name="connsiteY10" fmla="*/ 779372 h 6858000"/>
              <a:gd name="connsiteX11" fmla="*/ 1020613 w 6991387"/>
              <a:gd name="connsiteY11" fmla="*/ 602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1387" h="6858000">
                <a:moveTo>
                  <a:pt x="1020613" y="0"/>
                </a:moveTo>
                <a:lnTo>
                  <a:pt x="6991387" y="0"/>
                </a:lnTo>
                <a:lnTo>
                  <a:pt x="6991387" y="6858000"/>
                </a:lnTo>
                <a:lnTo>
                  <a:pt x="0" y="6858000"/>
                </a:lnTo>
                <a:lnTo>
                  <a:pt x="4907" y="6809259"/>
                </a:lnTo>
                <a:cubicBezTo>
                  <a:pt x="71970" y="6481145"/>
                  <a:pt x="361908" y="6235368"/>
                  <a:pt x="708823" y="6235368"/>
                </a:cubicBezTo>
                <a:lnTo>
                  <a:pt x="2192070" y="6235368"/>
                </a:lnTo>
                <a:cubicBezTo>
                  <a:pt x="2589827" y="6235368"/>
                  <a:pt x="2910597" y="5913067"/>
                  <a:pt x="2910597" y="5516290"/>
                </a:cubicBezTo>
                <a:lnTo>
                  <a:pt x="2910597" y="1498449"/>
                </a:lnTo>
                <a:cubicBezTo>
                  <a:pt x="2910597" y="1100389"/>
                  <a:pt x="2588544" y="779372"/>
                  <a:pt x="2192070" y="779372"/>
                </a:cubicBezTo>
                <a:lnTo>
                  <a:pt x="1739139" y="779372"/>
                </a:lnTo>
                <a:cubicBezTo>
                  <a:pt x="1341383" y="779372"/>
                  <a:pt x="1020613" y="457071"/>
                  <a:pt x="1020613" y="6029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89000"/>
            <a:ext cx="6840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604813"/>
            <a:ext cx="6840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4732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CD20AB6-DE4E-4C97-B230-3658F9A864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-1"/>
            <a:ext cx="7353298" cy="6858001"/>
          </a:xfrm>
          <a:custGeom>
            <a:avLst/>
            <a:gdLst>
              <a:gd name="connsiteX0" fmla="*/ 0 w 7607999"/>
              <a:gd name="connsiteY0" fmla="*/ 0 h 6858001"/>
              <a:gd name="connsiteX1" fmla="*/ 7607999 w 7607999"/>
              <a:gd name="connsiteY1" fmla="*/ 0 h 6858001"/>
              <a:gd name="connsiteX2" fmla="*/ 7607999 w 7607999"/>
              <a:gd name="connsiteY2" fmla="*/ 630974 h 6858001"/>
              <a:gd name="connsiteX3" fmla="*/ 6784305 w 7607999"/>
              <a:gd name="connsiteY3" fmla="*/ 1482877 h 6858001"/>
              <a:gd name="connsiteX4" fmla="*/ 5342841 w 7607999"/>
              <a:gd name="connsiteY4" fmla="*/ 1482877 h 6858001"/>
              <a:gd name="connsiteX5" fmla="*/ 4519148 w 7607999"/>
              <a:gd name="connsiteY5" fmla="*/ 2334779 h 6858001"/>
              <a:gd name="connsiteX6" fmla="*/ 4519148 w 7607999"/>
              <a:gd name="connsiteY6" fmla="*/ 6858001 h 6858001"/>
              <a:gd name="connsiteX7" fmla="*/ 0 w 760799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7999" h="6858001">
                <a:moveTo>
                  <a:pt x="0" y="0"/>
                </a:moveTo>
                <a:lnTo>
                  <a:pt x="7607999" y="0"/>
                </a:lnTo>
                <a:lnTo>
                  <a:pt x="7607999" y="630974"/>
                </a:lnTo>
                <a:cubicBezTo>
                  <a:pt x="7607999" y="1102059"/>
                  <a:pt x="7238465" y="1482877"/>
                  <a:pt x="6784305" y="1482877"/>
                </a:cubicBezTo>
                <a:lnTo>
                  <a:pt x="5342841" y="1482877"/>
                </a:lnTo>
                <a:cubicBezTo>
                  <a:pt x="4888682" y="1482877"/>
                  <a:pt x="4519148" y="1863694"/>
                  <a:pt x="4519148" y="2334779"/>
                </a:cubicBezTo>
                <a:lnTo>
                  <a:pt x="45191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016000" y="1989000"/>
            <a:ext cx="6552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016000" y="4604513"/>
            <a:ext cx="655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93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883D2FF-D647-45CD-A73D-4072E12B26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7248114" y="368"/>
            <a:ext cx="4943886" cy="6857632"/>
          </a:xfrm>
          <a:custGeom>
            <a:avLst/>
            <a:gdLst>
              <a:gd name="connsiteX0" fmla="*/ 4943886 w 4943886"/>
              <a:gd name="connsiteY0" fmla="*/ 0 h 6857632"/>
              <a:gd name="connsiteX1" fmla="*/ 4943886 w 4943886"/>
              <a:gd name="connsiteY1" fmla="*/ 6857632 h 6857632"/>
              <a:gd name="connsiteX2" fmla="*/ 0 w 4943886"/>
              <a:gd name="connsiteY2" fmla="*/ 6857632 h 6857632"/>
              <a:gd name="connsiteX3" fmla="*/ 1277303 w 4943886"/>
              <a:gd name="connsiteY3" fmla="*/ 586 h 685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886" h="6857632">
                <a:moveTo>
                  <a:pt x="4943886" y="0"/>
                </a:moveTo>
                <a:lnTo>
                  <a:pt x="4943886" y="6857632"/>
                </a:lnTo>
                <a:lnTo>
                  <a:pt x="0" y="6857632"/>
                </a:lnTo>
                <a:lnTo>
                  <a:pt x="1277303" y="58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3888" y="1918800"/>
            <a:ext cx="6480000" cy="504000"/>
          </a:xfrm>
        </p:spPr>
        <p:txBody>
          <a:bodyPr anchor="b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3559" y="2494800"/>
            <a:ext cx="6480000" cy="2448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2337515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85B700-7E7E-495E-8770-F2C0E4CC3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594714" y="0"/>
            <a:ext cx="6597286" cy="6858000"/>
          </a:xfrm>
          <a:custGeom>
            <a:avLst/>
            <a:gdLst>
              <a:gd name="connsiteX0" fmla="*/ 2651633 w 6597286"/>
              <a:gd name="connsiteY0" fmla="*/ 0 h 6858000"/>
              <a:gd name="connsiteX1" fmla="*/ 6597286 w 6597286"/>
              <a:gd name="connsiteY1" fmla="*/ 0 h 6858000"/>
              <a:gd name="connsiteX2" fmla="*/ 6597286 w 6597286"/>
              <a:gd name="connsiteY2" fmla="*/ 6858000 h 6858000"/>
              <a:gd name="connsiteX3" fmla="*/ 0 w 6597286"/>
              <a:gd name="connsiteY3" fmla="*/ 6858000 h 6858000"/>
              <a:gd name="connsiteX4" fmla="*/ 7452 w 6597286"/>
              <a:gd name="connsiteY4" fmla="*/ 6809170 h 6858000"/>
              <a:gd name="connsiteX5" fmla="*/ 885502 w 6597286"/>
              <a:gd name="connsiteY5" fmla="*/ 6093335 h 6858000"/>
              <a:gd name="connsiteX6" fmla="*/ 4140126 w 6597286"/>
              <a:gd name="connsiteY6" fmla="*/ 6093335 h 6858000"/>
              <a:gd name="connsiteX7" fmla="*/ 5036364 w 6597286"/>
              <a:gd name="connsiteY7" fmla="*/ 5172770 h 6858000"/>
              <a:gd name="connsiteX8" fmla="*/ 5036364 w 6597286"/>
              <a:gd name="connsiteY8" fmla="*/ 1590378 h 6858000"/>
              <a:gd name="connsiteX9" fmla="*/ 4140126 w 6597286"/>
              <a:gd name="connsiteY9" fmla="*/ 694140 h 6858000"/>
              <a:gd name="connsiteX10" fmla="*/ 3523003 w 6597286"/>
              <a:gd name="connsiteY10" fmla="*/ 694140 h 6858000"/>
              <a:gd name="connsiteX11" fmla="*/ 2697304 w 6597286"/>
              <a:gd name="connsiteY11" fmla="*/ 146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7286" h="6858000">
                <a:moveTo>
                  <a:pt x="2651633" y="0"/>
                </a:moveTo>
                <a:lnTo>
                  <a:pt x="6597286" y="0"/>
                </a:lnTo>
                <a:lnTo>
                  <a:pt x="6597286" y="6858000"/>
                </a:lnTo>
                <a:lnTo>
                  <a:pt x="0" y="6858000"/>
                </a:lnTo>
                <a:lnTo>
                  <a:pt x="7452" y="6809170"/>
                </a:lnTo>
                <a:cubicBezTo>
                  <a:pt x="90931" y="6401137"/>
                  <a:pt x="451947" y="6093335"/>
                  <a:pt x="885502" y="6093335"/>
                </a:cubicBezTo>
                <a:lnTo>
                  <a:pt x="4140126" y="6093335"/>
                </a:lnTo>
                <a:cubicBezTo>
                  <a:pt x="4634338" y="6093335"/>
                  <a:pt x="5036364" y="5668262"/>
                  <a:pt x="5036364" y="5172770"/>
                </a:cubicBezTo>
                <a:lnTo>
                  <a:pt x="5036364" y="1590378"/>
                </a:lnTo>
                <a:cubicBezTo>
                  <a:pt x="5036364" y="1096167"/>
                  <a:pt x="4635618" y="694140"/>
                  <a:pt x="4140126" y="694140"/>
                </a:cubicBezTo>
                <a:lnTo>
                  <a:pt x="3523003" y="694140"/>
                </a:lnTo>
                <a:cubicBezTo>
                  <a:pt x="3152344" y="694140"/>
                  <a:pt x="2833540" y="468720"/>
                  <a:pt x="2697304" y="14697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672D56-15CA-4A30-BD95-1720D4510A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0" y="405000"/>
            <a:ext cx="5472000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013751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748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7BA7844-79FB-4134-9E27-FC31F6528B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0987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8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51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EED2250-7C4A-4786-AAFC-BA534599C4B9}"/>
              </a:ext>
            </a:extLst>
          </p:cNvPr>
          <p:cNvSpPr/>
          <p:nvPr/>
        </p:nvSpPr>
        <p:spPr bwMode="grayWhite">
          <a:xfrm>
            <a:off x="8112000" y="1485000"/>
            <a:ext cx="3456000" cy="5373000"/>
          </a:xfrm>
          <a:custGeom>
            <a:avLst/>
            <a:gdLst>
              <a:gd name="connsiteX0" fmla="*/ 521984 w 3456000"/>
              <a:gd name="connsiteY0" fmla="*/ 0 h 5373000"/>
              <a:gd name="connsiteX1" fmla="*/ 2933364 w 3456000"/>
              <a:gd name="connsiteY1" fmla="*/ 0 h 5373000"/>
              <a:gd name="connsiteX2" fmla="*/ 3455348 w 3456000"/>
              <a:gd name="connsiteY2" fmla="*/ 522636 h 5373000"/>
              <a:gd name="connsiteX3" fmla="*/ 3455348 w 3456000"/>
              <a:gd name="connsiteY3" fmla="*/ 1800000 h 5373000"/>
              <a:gd name="connsiteX4" fmla="*/ 3456000 w 3456000"/>
              <a:gd name="connsiteY4" fmla="*/ 1800000 h 5373000"/>
              <a:gd name="connsiteX5" fmla="*/ 3456000 w 3456000"/>
              <a:gd name="connsiteY5" fmla="*/ 5373000 h 5373000"/>
              <a:gd name="connsiteX6" fmla="*/ 0 w 3456000"/>
              <a:gd name="connsiteY6" fmla="*/ 5373000 h 5373000"/>
              <a:gd name="connsiteX7" fmla="*/ 0 w 3456000"/>
              <a:gd name="connsiteY7" fmla="*/ 4820371 h 5373000"/>
              <a:gd name="connsiteX8" fmla="*/ 0 w 3456000"/>
              <a:gd name="connsiteY8" fmla="*/ 1800000 h 5373000"/>
              <a:gd name="connsiteX9" fmla="*/ 0 w 3456000"/>
              <a:gd name="connsiteY9" fmla="*/ 522636 h 5373000"/>
              <a:gd name="connsiteX10" fmla="*/ 521984 w 3456000"/>
              <a:gd name="connsiteY10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000" h="5373000">
                <a:moveTo>
                  <a:pt x="521984" y="0"/>
                </a:moveTo>
                <a:lnTo>
                  <a:pt x="2933364" y="0"/>
                </a:lnTo>
                <a:cubicBezTo>
                  <a:pt x="3223790" y="0"/>
                  <a:pt x="3455566" y="235469"/>
                  <a:pt x="3455348" y="522636"/>
                </a:cubicBezTo>
                <a:lnTo>
                  <a:pt x="3455348" y="1800000"/>
                </a:lnTo>
                <a:lnTo>
                  <a:pt x="3456000" y="1800000"/>
                </a:lnTo>
                <a:lnTo>
                  <a:pt x="3456000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861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6A2F1E-AA29-4BA6-8F70-3BCCD073A91F}"/>
              </a:ext>
            </a:extLst>
          </p:cNvPr>
          <p:cNvSpPr/>
          <p:nvPr/>
        </p:nvSpPr>
        <p:spPr bwMode="grayWhite">
          <a:xfrm>
            <a:off x="4370020" y="1484999"/>
            <a:ext cx="7821980" cy="4257860"/>
          </a:xfrm>
          <a:custGeom>
            <a:avLst/>
            <a:gdLst>
              <a:gd name="connsiteX0" fmla="*/ 442664 w 7821980"/>
              <a:gd name="connsiteY0" fmla="*/ 0 h 4257860"/>
              <a:gd name="connsiteX1" fmla="*/ 7821980 w 7821980"/>
              <a:gd name="connsiteY1" fmla="*/ 0 h 4257860"/>
              <a:gd name="connsiteX2" fmla="*/ 7821980 w 7821980"/>
              <a:gd name="connsiteY2" fmla="*/ 4257860 h 4257860"/>
              <a:gd name="connsiteX3" fmla="*/ 442664 w 7821980"/>
              <a:gd name="connsiteY3" fmla="*/ 4257860 h 4257860"/>
              <a:gd name="connsiteX4" fmla="*/ 0 w 7821980"/>
              <a:gd name="connsiteY4" fmla="*/ 3814543 h 4257860"/>
              <a:gd name="connsiteX5" fmla="*/ 0 w 7821980"/>
              <a:gd name="connsiteY5" fmla="*/ 443317 h 4257860"/>
              <a:gd name="connsiteX6" fmla="*/ 442664 w 7821980"/>
              <a:gd name="connsiteY6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1980" h="4257860">
                <a:moveTo>
                  <a:pt x="442664" y="0"/>
                </a:moveTo>
                <a:lnTo>
                  <a:pt x="7821980" y="0"/>
                </a:lnTo>
                <a:lnTo>
                  <a:pt x="782198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EDF5FD-17AD-45A2-BFE4-CB2E27106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85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7A44F123-0F06-457E-ACE5-ACFD7CF0BB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097097" cy="6858000"/>
          </a:xfrm>
          <a:custGeom>
            <a:avLst/>
            <a:gdLst>
              <a:gd name="connsiteX0" fmla="*/ 0 w 6097097"/>
              <a:gd name="connsiteY0" fmla="*/ 0 h 6858000"/>
              <a:gd name="connsiteX1" fmla="*/ 6097097 w 6097097"/>
              <a:gd name="connsiteY1" fmla="*/ 0 h 6858000"/>
              <a:gd name="connsiteX2" fmla="*/ 6097097 w 6097097"/>
              <a:gd name="connsiteY2" fmla="*/ 808991 h 6858000"/>
              <a:gd name="connsiteX3" fmla="*/ 5438531 w 6097097"/>
              <a:gd name="connsiteY3" fmla="*/ 1482091 h 6858000"/>
              <a:gd name="connsiteX4" fmla="*/ 1286265 w 6097097"/>
              <a:gd name="connsiteY4" fmla="*/ 1482091 h 6858000"/>
              <a:gd name="connsiteX5" fmla="*/ 627700 w 6097097"/>
              <a:gd name="connsiteY5" fmla="*/ 2155191 h 6858000"/>
              <a:gd name="connsiteX6" fmla="*/ 627700 w 6097097"/>
              <a:gd name="connsiteY6" fmla="*/ 6858000 h 6858000"/>
              <a:gd name="connsiteX7" fmla="*/ 0 w 60970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7097" h="6858000">
                <a:moveTo>
                  <a:pt x="0" y="0"/>
                </a:moveTo>
                <a:lnTo>
                  <a:pt x="6097097" y="0"/>
                </a:lnTo>
                <a:lnTo>
                  <a:pt x="6097097" y="808991"/>
                </a:lnTo>
                <a:cubicBezTo>
                  <a:pt x="6097097" y="1181100"/>
                  <a:pt x="5802141" y="1482091"/>
                  <a:pt x="5438531" y="1482091"/>
                </a:cubicBezTo>
                <a:lnTo>
                  <a:pt x="1286265" y="1482091"/>
                </a:lnTo>
                <a:cubicBezTo>
                  <a:pt x="922656" y="1482091"/>
                  <a:pt x="627700" y="1783080"/>
                  <a:pt x="627700" y="2155191"/>
                </a:cubicBezTo>
                <a:lnTo>
                  <a:pt x="627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</p:spTree>
    <p:extLst>
      <p:ext uri="{BB962C8B-B14F-4D97-AF65-F5344CB8AC3E}">
        <p14:creationId xmlns:p14="http://schemas.microsoft.com/office/powerpoint/2010/main" val="3584299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>
          <p15:clr>
            <a:srgbClr val="FBAE40"/>
          </p15:clr>
        </p15:guide>
        <p15:guide id="3" orient="horz" pos="132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C348A62-6FBD-48EB-857E-EA302D879D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4439815" cy="6858000"/>
          </a:xfrm>
          <a:custGeom>
            <a:avLst/>
            <a:gdLst>
              <a:gd name="connsiteX0" fmla="*/ 0 w 4439815"/>
              <a:gd name="connsiteY0" fmla="*/ 0 h 6858000"/>
              <a:gd name="connsiteX1" fmla="*/ 4439815 w 4439815"/>
              <a:gd name="connsiteY1" fmla="*/ 0 h 6858000"/>
              <a:gd name="connsiteX2" fmla="*/ 3186243 w 4439815"/>
              <a:gd name="connsiteY2" fmla="*/ 6858000 h 6858000"/>
              <a:gd name="connsiteX3" fmla="*/ 0 w 44398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9815" h="6858000">
                <a:moveTo>
                  <a:pt x="0" y="0"/>
                </a:moveTo>
                <a:lnTo>
                  <a:pt x="4439815" y="0"/>
                </a:lnTo>
                <a:lnTo>
                  <a:pt x="31862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730400" y="2638800"/>
            <a:ext cx="6840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30400" y="3214800"/>
            <a:ext cx="6840000" cy="2520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45430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666DA3C-926F-4EC4-9514-427BC43B16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508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770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5641018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61138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B0FE816-662D-4D4A-9BA2-ED66087E5A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0"/>
            <a:ext cx="7281150" cy="6858000"/>
          </a:xfrm>
          <a:custGeom>
            <a:avLst/>
            <a:gdLst>
              <a:gd name="connsiteX0" fmla="*/ 0 w 7281150"/>
              <a:gd name="connsiteY0" fmla="*/ 0 h 6858000"/>
              <a:gd name="connsiteX1" fmla="*/ 7281150 w 7281150"/>
              <a:gd name="connsiteY1" fmla="*/ 0 h 6858000"/>
              <a:gd name="connsiteX2" fmla="*/ 6011976 w 7281150"/>
              <a:gd name="connsiteY2" fmla="*/ 6858000 h 6858000"/>
              <a:gd name="connsiteX3" fmla="*/ 0 w 72811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1150" h="6858000">
                <a:moveTo>
                  <a:pt x="0" y="0"/>
                </a:moveTo>
                <a:lnTo>
                  <a:pt x="7281150" y="0"/>
                </a:lnTo>
                <a:lnTo>
                  <a:pt x="6011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248128" y="1990800"/>
            <a:ext cx="4320000" cy="5040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7250400" y="2588400"/>
            <a:ext cx="4320000" cy="2052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lvl="4"/>
            <a:r>
              <a:rPr lang="en-US" dirty="0"/>
              <a:t>Divider slide to separate chapters</a:t>
            </a:r>
          </a:p>
        </p:txBody>
      </p:sp>
    </p:spTree>
    <p:extLst>
      <p:ext uri="{BB962C8B-B14F-4D97-AF65-F5344CB8AC3E}">
        <p14:creationId xmlns:p14="http://schemas.microsoft.com/office/powerpoint/2010/main" val="51830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69089-5068-4C15-9B22-3B1239886F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5121825" cy="6858000"/>
          </a:xfrm>
          <a:custGeom>
            <a:avLst/>
            <a:gdLst>
              <a:gd name="connsiteX0" fmla="*/ 0 w 5121825"/>
              <a:gd name="connsiteY0" fmla="*/ 0 h 6858000"/>
              <a:gd name="connsiteX1" fmla="*/ 5121825 w 5121825"/>
              <a:gd name="connsiteY1" fmla="*/ 0 h 6858000"/>
              <a:gd name="connsiteX2" fmla="*/ 3858175 w 5121825"/>
              <a:gd name="connsiteY2" fmla="*/ 6858000 h 6858000"/>
              <a:gd name="connsiteX3" fmla="*/ 0 w 5121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1825" h="6858000">
                <a:moveTo>
                  <a:pt x="0" y="0"/>
                </a:moveTo>
                <a:lnTo>
                  <a:pt x="5121825" y="0"/>
                </a:lnTo>
                <a:lnTo>
                  <a:pt x="3858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3240000" cy="72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188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2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74" r:id="rId9"/>
    <p:sldLayoutId id="2147483673" r:id="rId10"/>
    <p:sldLayoutId id="2147483657" r:id="rId11"/>
    <p:sldLayoutId id="2147483659" r:id="rId12"/>
    <p:sldLayoutId id="2147483660" r:id="rId13"/>
    <p:sldLayoutId id="2147483664" r:id="rId14"/>
    <p:sldLayoutId id="2147483661" r:id="rId15"/>
    <p:sldLayoutId id="2147483662" r:id="rId16"/>
    <p:sldLayoutId id="2147483667" r:id="rId17"/>
    <p:sldLayoutId id="2147483663" r:id="rId18"/>
    <p:sldLayoutId id="2147483670" r:id="rId19"/>
    <p:sldLayoutId id="2147483665" r:id="rId20"/>
    <p:sldLayoutId id="214748366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2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public | Barizs Dániel | Operációs rendszerek| 2022. 10. 19, 26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1803759" y="1487332"/>
            <a:ext cx="8568408" cy="1944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800" dirty="0">
                <a:solidFill>
                  <a:schemeClr val="tx2"/>
                </a:solidFill>
              </a:rPr>
              <a:t>Operating systems</a:t>
            </a:r>
            <a:endParaRPr kumimoji="0" lang="en-GB" sz="88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leNeo Office ExtraBold"/>
              <a:ea typeface="+mj-ea"/>
              <a:cs typeface="+mj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125C7A-3D27-42F2-B7B7-304E3E96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A318683-65E4-4625-806D-6B1C0D3B156E}"/>
              </a:ext>
            </a:extLst>
          </p:cNvPr>
          <p:cNvSpPr txBox="1"/>
          <p:nvPr/>
        </p:nvSpPr>
        <p:spPr>
          <a:xfrm>
            <a:off x="4223792" y="3431332"/>
            <a:ext cx="3744416" cy="20138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Barizs Márton Dániel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Beke Tamás</a:t>
            </a:r>
          </a:p>
          <a:p>
            <a:pPr algn="ctr">
              <a:buClr>
                <a:schemeClr val="tx2"/>
              </a:buClr>
              <a:buSzPct val="100000"/>
            </a:pPr>
            <a:endParaRPr lang="hu-HU" sz="3200" dirty="0">
              <a:solidFill>
                <a:schemeClr val="tx2"/>
              </a:solidFill>
            </a:endParaRPr>
          </a:p>
          <a:p>
            <a:pPr algn="ctr">
              <a:buClr>
                <a:schemeClr val="tx2"/>
              </a:buClr>
              <a:buSzPct val="100000"/>
            </a:pPr>
            <a:r>
              <a:rPr lang="hu-HU" sz="3200" dirty="0">
                <a:solidFill>
                  <a:schemeClr val="tx2"/>
                </a:solidFill>
              </a:rPr>
              <a:t>11.B</a:t>
            </a:r>
            <a:endParaRPr lang="en-GB" sz="3200" dirty="0">
              <a:solidFill>
                <a:schemeClr val="tx2"/>
              </a:solidFill>
            </a:endParaRPr>
          </a:p>
        </p:txBody>
      </p:sp>
      <p:pic>
        <p:nvPicPr>
          <p:cNvPr id="10244" name="Picture 4" descr="Funny Face PNG Clipart | PNG Mart">
            <a:extLst>
              <a:ext uri="{FF2B5EF4-FFF2-40B4-BE49-F238E27FC236}">
                <a16:creationId xmlns:a16="http://schemas.microsoft.com/office/drawing/2014/main" id="{CC4C895D-D9DD-4A13-8E15-BA7A7250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091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13DA0-9E07-4617-B06F-28A7EBA2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06" y="332656"/>
            <a:ext cx="10944000" cy="1414091"/>
          </a:xfrm>
        </p:spPr>
        <p:txBody>
          <a:bodyPr/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source</a:t>
            </a:r>
            <a:r>
              <a:rPr lang="hu-HU" sz="5400" dirty="0"/>
              <a:t> </a:t>
            </a:r>
            <a:r>
              <a:rPr lang="hu-HU" sz="5400" dirty="0" err="1"/>
              <a:t>code</a:t>
            </a:r>
            <a:br>
              <a:rPr lang="hu-HU" sz="5400" dirty="0"/>
            </a:br>
            <a:r>
              <a:rPr lang="hu-HU" dirty="0"/>
              <a:t>	- </a:t>
            </a:r>
            <a:r>
              <a:rPr lang="hu-HU" dirty="0" err="1"/>
              <a:t>Closed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7AC03B-D018-4CE7-BDF1-B043108031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4000" y="1988840"/>
            <a:ext cx="7056136" cy="4396804"/>
          </a:xfrm>
        </p:spPr>
        <p:txBody>
          <a:bodyPr/>
          <a:lstStyle/>
          <a:p>
            <a:pPr lvl="2"/>
            <a:r>
              <a:rPr lang="en-GB" sz="2600" dirty="0"/>
              <a:t>The operating system is developed by a company that has the </a:t>
            </a:r>
            <a:r>
              <a:rPr lang="en-GB" sz="2600" b="1" dirty="0"/>
              <a:t>closed</a:t>
            </a:r>
            <a:r>
              <a:rPr lang="en-GB" sz="2600" dirty="0"/>
              <a:t> source code and spends a lot of money on development, testing, bug fixing and marketing. </a:t>
            </a:r>
          </a:p>
          <a:p>
            <a:pPr lvl="2"/>
            <a:endParaRPr lang="en-GB" sz="2600" dirty="0"/>
          </a:p>
          <a:p>
            <a:pPr lvl="2"/>
            <a:r>
              <a:rPr lang="en-GB" sz="2600" b="1" dirty="0"/>
              <a:t>Such programs have to be paid for. </a:t>
            </a:r>
            <a:r>
              <a:rPr lang="en-GB" sz="2600" dirty="0"/>
              <a:t>It has to be purchased </a:t>
            </a:r>
            <a:r>
              <a:rPr lang="en-GB" sz="2600" b="1" dirty="0"/>
              <a:t>separately</a:t>
            </a:r>
            <a:r>
              <a:rPr lang="en-GB" sz="2600" dirty="0"/>
              <a:t> for each computer on which it is installed. This means that you have to buy as many licenses as you want to install. An example is the </a:t>
            </a:r>
            <a:r>
              <a:rPr lang="en-GB" sz="2600" b="1" dirty="0"/>
              <a:t>Windows</a:t>
            </a:r>
            <a:r>
              <a:rPr lang="en-GB" sz="2600" dirty="0"/>
              <a:t> operating system from </a:t>
            </a:r>
            <a:r>
              <a:rPr lang="en-GB" sz="2600" b="1" dirty="0"/>
              <a:t>Microsoft</a:t>
            </a:r>
            <a:r>
              <a:rPr lang="en-GB" sz="2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1B762F-468D-42BD-98B3-6A4F96932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Kép 6" descr="A képen szöveg, elektronika, fekete, megjelenítés látható&#10;&#10;Automatikusan generált leírás">
            <a:extLst>
              <a:ext uri="{FF2B5EF4-FFF2-40B4-BE49-F238E27FC236}">
                <a16:creationId xmlns:a16="http://schemas.microsoft.com/office/drawing/2014/main" id="{A3ED4433-1F5F-49F6-8D71-40D37564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38" y="2996952"/>
            <a:ext cx="3892182" cy="32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335360" y="116632"/>
            <a:ext cx="10944000" cy="929982"/>
          </a:xfrm>
        </p:spPr>
        <p:txBody>
          <a:bodyPr anchor="t">
            <a:noAutofit/>
          </a:bodyPr>
          <a:lstStyle/>
          <a:p>
            <a:r>
              <a:rPr lang="en-GB" sz="5400" dirty="0"/>
              <a:t>Grouping operating systems</a:t>
            </a:r>
            <a:br>
              <a:rPr lang="en-GB" sz="5400" dirty="0"/>
            </a:br>
            <a:r>
              <a:rPr lang="en-GB" sz="5400" dirty="0"/>
              <a:t>      </a:t>
            </a:r>
            <a:r>
              <a:rPr lang="en-GB" dirty="0"/>
              <a:t>-by the method of use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213374" y="1901799"/>
            <a:ext cx="5472000" cy="4784488"/>
          </a:xfrm>
        </p:spPr>
        <p:txBody>
          <a:bodyPr>
            <a:noAutofit/>
          </a:bodyPr>
          <a:lstStyle/>
          <a:p>
            <a:pPr lvl="2"/>
            <a:r>
              <a:rPr lang="en-GB" sz="2400" u="sng" dirty="0"/>
              <a:t>Desktop computers</a:t>
            </a:r>
            <a:endParaRPr lang="en-GB" sz="2400" b="0" i="0" u="sng" dirty="0">
              <a:effectLst/>
            </a:endParaRPr>
          </a:p>
          <a:p>
            <a:pPr marL="0" lvl="2" indent="0" algn="just">
              <a:buNone/>
            </a:pPr>
            <a:endParaRPr lang="en-GB" sz="2400" dirty="0"/>
          </a:p>
          <a:p>
            <a:pPr marL="0" lvl="2" indent="0" algn="just">
              <a:buNone/>
            </a:pPr>
            <a:r>
              <a:rPr lang="en-GB" sz="2400" dirty="0"/>
              <a:t>It typically runs </a:t>
            </a:r>
            <a:r>
              <a:rPr lang="en-GB" sz="2400" b="1" dirty="0"/>
              <a:t>user applications</a:t>
            </a:r>
            <a:r>
              <a:rPr lang="en-GB" sz="2400" dirty="0"/>
              <a:t>. The operating system is designed to serve user applications in the most optimal way. </a:t>
            </a:r>
          </a:p>
          <a:p>
            <a:pPr marL="0" lvl="2" indent="0" algn="just">
              <a:buNone/>
            </a:pPr>
            <a:endParaRPr lang="en-GB" sz="2400" dirty="0"/>
          </a:p>
          <a:p>
            <a:pPr lvl="2"/>
            <a:r>
              <a:rPr lang="en-GB" sz="2400" b="0" i="0" u="sng" dirty="0">
                <a:effectLst/>
              </a:rPr>
              <a:t>Server computers</a:t>
            </a:r>
          </a:p>
          <a:p>
            <a:pPr marL="0" lvl="2" indent="0">
              <a:buNone/>
            </a:pPr>
            <a:endParaRPr lang="en-GB" sz="2400" dirty="0"/>
          </a:p>
          <a:p>
            <a:pPr marL="0" lvl="2" indent="0" algn="just">
              <a:buNone/>
            </a:pPr>
            <a:r>
              <a:rPr lang="en-GB" sz="2400" dirty="0"/>
              <a:t>Network operating systems are based on a </a:t>
            </a:r>
            <a:r>
              <a:rPr lang="en-GB" sz="2400" b="1" dirty="0"/>
              <a:t>server/client </a:t>
            </a:r>
            <a:r>
              <a:rPr lang="en-GB" sz="2400" dirty="0"/>
              <a:t>architecture, where the server allows multiple clients to share resources.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Kép 5" descr="A képen szöveg, fal, elektronika, beltéri látható&#10;&#10;Automatikusan generált leírás">
            <a:extLst>
              <a:ext uri="{FF2B5EF4-FFF2-40B4-BE49-F238E27FC236}">
                <a16:creationId xmlns:a16="http://schemas.microsoft.com/office/drawing/2014/main" id="{A2D3AEDE-54AE-44EB-91D2-A3369B45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34" y="1901799"/>
            <a:ext cx="3808932" cy="2129995"/>
          </a:xfrm>
          <a:prstGeom prst="rect">
            <a:avLst/>
          </a:prstGeom>
        </p:spPr>
      </p:pic>
      <p:pic>
        <p:nvPicPr>
          <p:cNvPr id="10" name="Kép 9" descr="A képen szöveg, számítógép látható&#10;&#10;Automatikusan generált leírás">
            <a:extLst>
              <a:ext uri="{FF2B5EF4-FFF2-40B4-BE49-F238E27FC236}">
                <a16:creationId xmlns:a16="http://schemas.microsoft.com/office/drawing/2014/main" id="{869B4B70-1813-483E-9338-B934A106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726295"/>
            <a:ext cx="4315197" cy="18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695672" y="2330932"/>
            <a:ext cx="10800656" cy="219613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Mostly known / Newest operating systems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5B42998-977F-4217-BAD2-D1301ECB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4" descr="Funny Face PNG Clipart | PNG Mart">
            <a:extLst>
              <a:ext uri="{FF2B5EF4-FFF2-40B4-BE49-F238E27FC236}">
                <a16:creationId xmlns:a16="http://schemas.microsoft.com/office/drawing/2014/main" id="{6F9BD531-A656-4B50-9259-649769DC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00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7328" y="44960"/>
            <a:ext cx="10944000" cy="1223800"/>
          </a:xfrm>
        </p:spPr>
        <p:txBody>
          <a:bodyPr/>
          <a:lstStyle/>
          <a:p>
            <a:r>
              <a:rPr lang="en-GB" sz="4800" dirty="0"/>
              <a:t>Mostly known / Newest operating systems</a:t>
            </a:r>
            <a:br>
              <a:rPr lang="hu-HU" sz="4800" dirty="0"/>
            </a:br>
            <a:r>
              <a:rPr lang="hu-HU" sz="4800" dirty="0"/>
              <a:t>	</a:t>
            </a:r>
            <a:r>
              <a:rPr lang="hu-HU" dirty="0"/>
              <a:t>- </a:t>
            </a:r>
            <a:r>
              <a:rPr lang="en-GB" dirty="0"/>
              <a:t>Desktop operating systems</a:t>
            </a:r>
            <a:br>
              <a:rPr lang="en-GB" sz="4000" b="1" u="sng" dirty="0"/>
            </a:b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07368" y="1302520"/>
            <a:ext cx="4247256" cy="5256584"/>
          </a:xfrm>
        </p:spPr>
        <p:txBody>
          <a:bodyPr/>
          <a:lstStyle/>
          <a:p>
            <a:pPr lvl="1" algn="just"/>
            <a:endParaRPr lang="en-GB" sz="2400" b="1" u="sng" dirty="0"/>
          </a:p>
          <a:p>
            <a:pPr lvl="1" algn="just"/>
            <a:r>
              <a:rPr lang="en-GB" sz="2800" b="1" u="sng" dirty="0"/>
              <a:t>Apple</a:t>
            </a:r>
            <a:r>
              <a:rPr lang="en-GB" sz="2400" b="1" u="sng" dirty="0"/>
              <a:t>:</a:t>
            </a:r>
          </a:p>
          <a:p>
            <a:pPr lvl="1" algn="just"/>
            <a:r>
              <a:rPr lang="en-GB" sz="2400" dirty="0"/>
              <a:t>macOS 11</a:t>
            </a:r>
            <a:endParaRPr lang="hu-HU" sz="2400" dirty="0"/>
          </a:p>
          <a:p>
            <a:pPr lvl="1" algn="just"/>
            <a:r>
              <a:rPr lang="en-GB" sz="2400" dirty="0"/>
              <a:t>macOS 12</a:t>
            </a:r>
          </a:p>
          <a:p>
            <a:pPr lvl="1" algn="just"/>
            <a:endParaRPr lang="hu-HU" sz="2400" dirty="0"/>
          </a:p>
          <a:p>
            <a:pPr lvl="1" algn="just"/>
            <a:endParaRPr lang="en-GB" sz="2400" dirty="0"/>
          </a:p>
          <a:p>
            <a:pPr lvl="1" algn="just"/>
            <a:r>
              <a:rPr lang="hu-HU" sz="2800" b="1" u="sng" dirty="0"/>
              <a:t>Microsoft</a:t>
            </a:r>
            <a:r>
              <a:rPr lang="en-GB" sz="2400" b="1" u="sng" dirty="0"/>
              <a:t>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7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10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hu-HU" sz="2400" dirty="0"/>
              <a:t>Windows 11 (</a:t>
            </a:r>
            <a:r>
              <a:rPr lang="hu-HU" sz="2400" dirty="0" err="1"/>
              <a:t>newest</a:t>
            </a:r>
            <a:r>
              <a:rPr lang="hu-HU" sz="2400" dirty="0"/>
              <a:t>)</a:t>
            </a:r>
            <a:endParaRPr lang="en-GB" sz="2400" dirty="0"/>
          </a:p>
          <a:p>
            <a:pPr lvl="1" algn="just"/>
            <a:endParaRPr lang="en-GB" sz="24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AE0CD7-8AC3-455C-B58C-9657DB93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32" y="3927736"/>
            <a:ext cx="4247256" cy="23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6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7E9B0171-8589-44EA-8056-5BAD456C7C79}"/>
              </a:ext>
            </a:extLst>
          </p:cNvPr>
          <p:cNvSpPr txBox="1">
            <a:spLocks/>
          </p:cNvSpPr>
          <p:nvPr/>
        </p:nvSpPr>
        <p:spPr bwMode="gray">
          <a:xfrm>
            <a:off x="505384" y="1167372"/>
            <a:ext cx="11159942" cy="5044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GB" sz="2800" b="1" dirty="0"/>
          </a:p>
          <a:p>
            <a:pPr lvl="1" algn="just"/>
            <a:r>
              <a:rPr lang="en-GB" sz="2800" dirty="0"/>
              <a:t>They are very similar in operation and architecture to their "desktop" counterparts, such as Windows</a:t>
            </a:r>
            <a:r>
              <a:rPr lang="hu-HU" sz="2800" dirty="0"/>
              <a:t> </a:t>
            </a:r>
            <a:r>
              <a:rPr lang="hu-HU" sz="2800" dirty="0" err="1"/>
              <a:t>or</a:t>
            </a:r>
            <a:r>
              <a:rPr lang="en-GB" sz="2800" dirty="0"/>
              <a:t> OS X</a:t>
            </a:r>
            <a:r>
              <a:rPr lang="hu-HU" sz="2800" dirty="0"/>
              <a:t>. </a:t>
            </a:r>
            <a:r>
              <a:rPr lang="en-GB" sz="2800" dirty="0"/>
              <a:t>They are mainly focused on </a:t>
            </a:r>
            <a:r>
              <a:rPr lang="en-GB" sz="2800" b="1" dirty="0"/>
              <a:t>wireless</a:t>
            </a:r>
            <a:r>
              <a:rPr lang="en-GB" sz="2800" dirty="0"/>
              <a:t> </a:t>
            </a:r>
            <a:r>
              <a:rPr lang="en-GB" sz="2800" b="1" dirty="0"/>
              <a:t>connectivity</a:t>
            </a:r>
            <a:r>
              <a:rPr lang="en-GB" sz="2800" dirty="0"/>
              <a:t> and </a:t>
            </a:r>
            <a:r>
              <a:rPr lang="en-GB" sz="2800" b="1" dirty="0"/>
              <a:t>multimedia</a:t>
            </a:r>
            <a:r>
              <a:rPr lang="en-GB" sz="2800" dirty="0"/>
              <a:t>, being more </a:t>
            </a:r>
            <a:r>
              <a:rPr lang="en-GB" sz="2800" b="1" dirty="0"/>
              <a:t>consumer electronics </a:t>
            </a:r>
            <a:r>
              <a:rPr lang="en-GB" sz="2800" dirty="0"/>
              <a:t>than IT devices from the user's point of view, besides being a </a:t>
            </a:r>
            <a:r>
              <a:rPr lang="en-GB" sz="2800" b="1" dirty="0"/>
              <a:t>communication tool</a:t>
            </a:r>
            <a:r>
              <a:rPr lang="en-GB" sz="2800" dirty="0"/>
              <a:t>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CD47225-2A4F-461E-85DD-5AB12ADA566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984000" y="153981"/>
            <a:ext cx="10944000" cy="720000"/>
          </a:xfrm>
        </p:spPr>
        <p:txBody>
          <a:bodyPr/>
          <a:lstStyle/>
          <a:p>
            <a:r>
              <a:rPr lang="en-GB" sz="4800" dirty="0"/>
              <a:t>Mostly known / Newest operating systems</a:t>
            </a:r>
            <a:br>
              <a:rPr lang="hu-HU" sz="4800" dirty="0"/>
            </a:br>
            <a:r>
              <a:rPr lang="hu-HU" sz="4800" dirty="0"/>
              <a:t>	- mobil </a:t>
            </a:r>
            <a:r>
              <a:rPr lang="hu-HU" sz="4800" dirty="0" err="1"/>
              <a:t>operating</a:t>
            </a:r>
            <a:r>
              <a:rPr lang="hu-HU" sz="4800" dirty="0"/>
              <a:t> </a:t>
            </a:r>
            <a:r>
              <a:rPr lang="hu-HU" sz="4800" dirty="0" err="1"/>
              <a:t>systems</a:t>
            </a:r>
            <a:r>
              <a:rPr lang="hu-HU" sz="4800" dirty="0"/>
              <a:t> I.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ACEB2A7-4D1B-4339-83D8-CC041F68C058}"/>
              </a:ext>
            </a:extLst>
          </p:cNvPr>
          <p:cNvSpPr txBox="1"/>
          <p:nvPr/>
        </p:nvSpPr>
        <p:spPr>
          <a:xfrm>
            <a:off x="335360" y="4183360"/>
            <a:ext cx="5904656" cy="21652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just"/>
            <a:r>
              <a:rPr lang="en-GB" sz="3200" b="1" u="sng" dirty="0"/>
              <a:t>Google</a:t>
            </a:r>
            <a:r>
              <a:rPr lang="en-GB" sz="3200" u="sng" dirty="0"/>
              <a:t>:</a:t>
            </a:r>
          </a:p>
          <a:p>
            <a:pPr lvl="1" algn="just"/>
            <a:r>
              <a:rPr lang="en-GB" sz="2800" dirty="0"/>
              <a:t>Android 12/13</a:t>
            </a:r>
          </a:p>
          <a:p>
            <a:pPr lvl="1" algn="just"/>
            <a:r>
              <a:rPr lang="en-GB" sz="2800" dirty="0"/>
              <a:t>Linux using kernel/Google Play</a:t>
            </a:r>
          </a:p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BDA665-F5CD-4686-82CF-F0A3A57DEB5C}"/>
              </a:ext>
            </a:extLst>
          </p:cNvPr>
          <p:cNvSpPr txBox="1"/>
          <p:nvPr/>
        </p:nvSpPr>
        <p:spPr>
          <a:xfrm>
            <a:off x="6816080" y="4170015"/>
            <a:ext cx="4735318" cy="18897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 algn="just"/>
            <a:r>
              <a:rPr lang="en-GB" sz="3200" b="1" u="sng" dirty="0"/>
              <a:t>Apple</a:t>
            </a:r>
            <a:r>
              <a:rPr lang="en-GB" sz="3200" u="sng" dirty="0"/>
              <a:t>:</a:t>
            </a:r>
          </a:p>
          <a:p>
            <a:pPr lvl="1" algn="just"/>
            <a:r>
              <a:rPr lang="en-GB" sz="2800" dirty="0"/>
              <a:t>IOS 15.4</a:t>
            </a:r>
          </a:p>
          <a:p>
            <a:pPr lvl="1"/>
            <a:r>
              <a:rPr lang="en-GB" sz="2800" dirty="0"/>
              <a:t>Own</a:t>
            </a:r>
            <a:r>
              <a:rPr lang="hu-HU" sz="2800" dirty="0"/>
              <a:t> </a:t>
            </a:r>
            <a:r>
              <a:rPr lang="en-GB" sz="2800" dirty="0"/>
              <a:t>products/ App Store</a:t>
            </a:r>
          </a:p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6283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CD47225-2A4F-461E-85DD-5AB12ADA566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710772" y="173003"/>
            <a:ext cx="10944000" cy="980668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hu-HU" sz="5300" dirty="0" err="1"/>
              <a:t>Mostly</a:t>
            </a:r>
            <a:r>
              <a:rPr lang="hu-HU" sz="5300" dirty="0"/>
              <a:t> </a:t>
            </a:r>
            <a:r>
              <a:rPr lang="hu-HU" sz="5300" dirty="0" err="1"/>
              <a:t>known</a:t>
            </a:r>
            <a:r>
              <a:rPr lang="hu-HU" sz="5300" dirty="0"/>
              <a:t> </a:t>
            </a:r>
            <a:r>
              <a:rPr lang="en-US" sz="5300" dirty="0"/>
              <a:t>/ </a:t>
            </a:r>
            <a:r>
              <a:rPr lang="hu-HU" sz="5300" dirty="0"/>
              <a:t>Newest </a:t>
            </a:r>
            <a:r>
              <a:rPr lang="hu-HU" sz="5300" dirty="0" err="1"/>
              <a:t>operating</a:t>
            </a:r>
            <a:r>
              <a:rPr lang="hu-HU" sz="5300" dirty="0"/>
              <a:t> </a:t>
            </a:r>
            <a:r>
              <a:rPr lang="hu-HU" sz="5300" dirty="0" err="1"/>
              <a:t>systems</a:t>
            </a:r>
            <a:br>
              <a:rPr lang="hu-HU" dirty="0"/>
            </a:br>
            <a:r>
              <a:rPr lang="hu-HU" dirty="0"/>
              <a:t>	</a:t>
            </a:r>
            <a:r>
              <a:rPr lang="hu-HU" sz="4400" dirty="0"/>
              <a:t>- mobile </a:t>
            </a:r>
            <a:r>
              <a:rPr lang="hu-HU" sz="4400" dirty="0" err="1"/>
              <a:t>operating</a:t>
            </a:r>
            <a:r>
              <a:rPr lang="hu-HU" sz="4400" dirty="0"/>
              <a:t> </a:t>
            </a:r>
            <a:r>
              <a:rPr lang="hu-HU" sz="4400" dirty="0" err="1"/>
              <a:t>systems</a:t>
            </a:r>
            <a:r>
              <a:rPr lang="hu-HU" sz="4400" dirty="0"/>
              <a:t> II.</a:t>
            </a:r>
            <a:endParaRPr lang="en-US" sz="4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7F2F4DF-6EED-43E0-867D-753E77FCB2F3}"/>
              </a:ext>
            </a:extLst>
          </p:cNvPr>
          <p:cNvSpPr txBox="1"/>
          <p:nvPr/>
        </p:nvSpPr>
        <p:spPr>
          <a:xfrm>
            <a:off x="710772" y="4337655"/>
            <a:ext cx="1833876" cy="1141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iPhone 13 pro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IOS 15.4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APP </a:t>
            </a:r>
            <a:r>
              <a:rPr lang="hu-HU" sz="2400" dirty="0" err="1"/>
              <a:t>Store</a:t>
            </a:r>
            <a:endParaRPr lang="hu-HU" sz="2400" dirty="0"/>
          </a:p>
          <a:p>
            <a:pPr algn="ctr">
              <a:buClr>
                <a:schemeClr val="tx2"/>
              </a:buClr>
              <a:buSzPct val="100000"/>
            </a:pPr>
            <a:endParaRPr lang="hu-HU" sz="24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4B5B18F-23A9-4C28-B36C-D57576668FAD}"/>
              </a:ext>
            </a:extLst>
          </p:cNvPr>
          <p:cNvSpPr txBox="1"/>
          <p:nvPr/>
        </p:nvSpPr>
        <p:spPr>
          <a:xfrm>
            <a:off x="9348248" y="4718242"/>
            <a:ext cx="1937182" cy="7096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hu-HU" sz="2400" dirty="0"/>
              <a:t>Ubuntu </a:t>
            </a:r>
            <a:r>
              <a:rPr lang="hu-HU" sz="2400" dirty="0" err="1"/>
              <a:t>Touch</a:t>
            </a:r>
            <a:endParaRPr lang="hu-HU" sz="2400" dirty="0"/>
          </a:p>
          <a:p>
            <a:pPr algn="l">
              <a:buClr>
                <a:schemeClr val="tx2"/>
              </a:buClr>
              <a:buSzPct val="100000"/>
            </a:pPr>
            <a:r>
              <a:rPr lang="hu-HU" sz="2400" dirty="0"/>
              <a:t>Ubuntu 16.04</a:t>
            </a:r>
          </a:p>
        </p:txBody>
      </p:sp>
      <p:pic>
        <p:nvPicPr>
          <p:cNvPr id="16" name="Kép 15" descr="A képen szöveg, fekete, elektronika látható&#10;&#10;Automatikusan generált leírás">
            <a:extLst>
              <a:ext uri="{FF2B5EF4-FFF2-40B4-BE49-F238E27FC236}">
                <a16:creationId xmlns:a16="http://schemas.microsoft.com/office/drawing/2014/main" id="{2DB52A09-F16C-4ADD-8494-AF09ABF7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929" y="2820903"/>
            <a:ext cx="2305832" cy="3295944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241813B5-CBE5-46F6-8A3C-CD5B1AA99862}"/>
              </a:ext>
            </a:extLst>
          </p:cNvPr>
          <p:cNvSpPr txBox="1"/>
          <p:nvPr/>
        </p:nvSpPr>
        <p:spPr>
          <a:xfrm>
            <a:off x="4390160" y="2581909"/>
            <a:ext cx="1462591" cy="1126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Finney U1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Android</a:t>
            </a:r>
          </a:p>
          <a:p>
            <a:pPr algn="ctr">
              <a:buClr>
                <a:schemeClr val="tx2"/>
              </a:buClr>
              <a:buSzPct val="100000"/>
            </a:pPr>
            <a:r>
              <a:rPr lang="hu-HU" sz="2400" dirty="0"/>
              <a:t>Sirion OS</a:t>
            </a:r>
          </a:p>
        </p:txBody>
      </p:sp>
      <p:pic>
        <p:nvPicPr>
          <p:cNvPr id="3074" name="Picture 2" descr="Ubuntu Touch OTA-7 brings keyboard themes, browser improvements - Liliputing">
            <a:extLst>
              <a:ext uri="{FF2B5EF4-FFF2-40B4-BE49-F238E27FC236}">
                <a16:creationId xmlns:a16="http://schemas.microsoft.com/office/drawing/2014/main" id="{F162D669-D079-461A-AC2D-5621BE31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119" y="1030238"/>
            <a:ext cx="2565785" cy="36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e iPhone 13 Pro Max - Yettel">
            <a:extLst>
              <a:ext uri="{FF2B5EF4-FFF2-40B4-BE49-F238E27FC236}">
                <a16:creationId xmlns:a16="http://schemas.microsoft.com/office/drawing/2014/main" id="{B8CF02A0-9DD4-4F41-96A5-D1DA8E6C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0066" y="1700808"/>
            <a:ext cx="4832044" cy="253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scover 11 unhackable and untraceable smartphones in year 2023. Reliable  privacy and security phones | IradTechie">
            <a:extLst>
              <a:ext uri="{FF2B5EF4-FFF2-40B4-BE49-F238E27FC236}">
                <a16:creationId xmlns:a16="http://schemas.microsoft.com/office/drawing/2014/main" id="{CCF9312D-AE8D-44C9-920D-98787115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07" y="3869130"/>
            <a:ext cx="1007498" cy="192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6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157BADF-7C63-43A6-8AC1-E7AD22FBBBA9}"/>
              </a:ext>
            </a:extLst>
          </p:cNvPr>
          <p:cNvSpPr txBox="1">
            <a:spLocks/>
          </p:cNvSpPr>
          <p:nvPr/>
        </p:nvSpPr>
        <p:spPr bwMode="gray">
          <a:xfrm>
            <a:off x="136704" y="2309825"/>
            <a:ext cx="11665296" cy="2238350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41C9AD-7753-47DC-ABD8-50BA6C0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4" descr="Funny Face PNG Clipart | PNG Mart">
            <a:extLst>
              <a:ext uri="{FF2B5EF4-FFF2-40B4-BE49-F238E27FC236}">
                <a16:creationId xmlns:a16="http://schemas.microsoft.com/office/drawing/2014/main" id="{6DF6A4FA-73BA-46E9-9BCD-101C67D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04433"/>
            <a:ext cx="6048672" cy="720000"/>
          </a:xfrm>
        </p:spPr>
        <p:txBody>
          <a:bodyPr/>
          <a:lstStyle/>
          <a:p>
            <a:r>
              <a:rPr lang="hu-HU" sz="5400" dirty="0"/>
              <a:t>The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US" sz="5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263352" y="1158728"/>
            <a:ext cx="10944000" cy="5366615"/>
          </a:xfrm>
        </p:spPr>
        <p:txBody>
          <a:bodyPr/>
          <a:lstStyle/>
          <a:p>
            <a:pPr algn="just"/>
            <a:r>
              <a:rPr lang="en-GB" sz="2800" dirty="0">
                <a:latin typeface="+mn-lt"/>
              </a:rPr>
              <a:t>There are several types of definitions: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I.</a:t>
            </a:r>
          </a:p>
          <a:p>
            <a:pPr algn="just"/>
            <a:r>
              <a:rPr lang="en-GB" sz="2800" dirty="0">
                <a:latin typeface="+mn-lt"/>
              </a:rPr>
              <a:t>The operating system is a </a:t>
            </a:r>
            <a:r>
              <a:rPr lang="en-GB" sz="2800" b="1" dirty="0">
                <a:latin typeface="+mn-lt"/>
              </a:rPr>
              <a:t>collection of programs </a:t>
            </a:r>
            <a:r>
              <a:rPr lang="en-GB" sz="2800" dirty="0">
                <a:latin typeface="+mn-lt"/>
              </a:rPr>
              <a:t>that makes your computer hardware </a:t>
            </a:r>
            <a:r>
              <a:rPr lang="en-GB" sz="2800" b="1" dirty="0">
                <a:latin typeface="+mn-lt"/>
              </a:rPr>
              <a:t>versatile</a:t>
            </a:r>
            <a:r>
              <a:rPr lang="en-GB" sz="2800" dirty="0">
                <a:latin typeface="+mn-lt"/>
              </a:rPr>
              <a:t>, </a:t>
            </a:r>
            <a:r>
              <a:rPr lang="en-GB" sz="2800" b="1" dirty="0">
                <a:latin typeface="+mn-lt"/>
              </a:rPr>
              <a:t>easy-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safe</a:t>
            </a:r>
            <a:r>
              <a:rPr lang="en-GB" sz="2800" dirty="0">
                <a:latin typeface="+mn-lt"/>
              </a:rPr>
              <a:t> </a:t>
            </a:r>
            <a:r>
              <a:rPr lang="en-GB" sz="2800" b="1" dirty="0">
                <a:latin typeface="+mn-lt"/>
              </a:rPr>
              <a:t>to use</a:t>
            </a:r>
            <a:r>
              <a:rPr lang="en-GB" sz="2800" dirty="0">
                <a:latin typeface="+mn-lt"/>
              </a:rPr>
              <a:t>.  It also provides a single interface for both the programs and the user. The operating system is often abbreviated as "OS" from the English word "</a:t>
            </a:r>
            <a:r>
              <a:rPr lang="en-GB" sz="3200" b="1" dirty="0" err="1">
                <a:latin typeface="+mn-lt"/>
              </a:rPr>
              <a:t>o</a:t>
            </a:r>
            <a:r>
              <a:rPr lang="en-GB" sz="2800" dirty="0" err="1">
                <a:latin typeface="+mn-lt"/>
              </a:rPr>
              <a:t>perati</a:t>
            </a:r>
            <a:r>
              <a:rPr lang="hu-HU" sz="2800" dirty="0" err="1">
                <a:latin typeface="+mn-lt"/>
              </a:rPr>
              <a:t>ng</a:t>
            </a:r>
            <a:r>
              <a:rPr lang="en-GB" sz="2800" dirty="0">
                <a:latin typeface="+mn-lt"/>
              </a:rPr>
              <a:t> </a:t>
            </a:r>
            <a:r>
              <a:rPr lang="en-GB" sz="3200" b="1" dirty="0">
                <a:latin typeface="+mn-lt"/>
              </a:rPr>
              <a:t>s</a:t>
            </a:r>
            <a:r>
              <a:rPr lang="en-GB" sz="2800" dirty="0">
                <a:latin typeface="+mn-lt"/>
              </a:rPr>
              <a:t>ystem".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II.</a:t>
            </a:r>
          </a:p>
          <a:p>
            <a:pPr algn="just"/>
            <a:r>
              <a:rPr lang="en-GB" sz="2800" dirty="0">
                <a:latin typeface="+mn-lt"/>
              </a:rPr>
              <a:t>The operating system is the </a:t>
            </a:r>
            <a:r>
              <a:rPr lang="en-GB" sz="2800" b="1" dirty="0">
                <a:latin typeface="+mn-lt"/>
              </a:rPr>
              <a:t>software part of a computer</a:t>
            </a:r>
            <a:r>
              <a:rPr lang="en-GB" sz="2800" dirty="0">
                <a:latin typeface="+mn-lt"/>
              </a:rPr>
              <a:t>, a program system that </a:t>
            </a:r>
            <a:r>
              <a:rPr lang="en-GB" sz="2800" b="1" dirty="0">
                <a:latin typeface="+mn-lt"/>
              </a:rPr>
              <a:t>loads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controls</a:t>
            </a:r>
            <a:r>
              <a:rPr lang="en-GB" sz="2800" dirty="0">
                <a:latin typeface="+mn-lt"/>
              </a:rPr>
              <a:t> the programs (applications) running on the computer, </a:t>
            </a:r>
            <a:r>
              <a:rPr lang="en-GB" sz="2800" b="1" dirty="0">
                <a:latin typeface="+mn-lt"/>
              </a:rPr>
              <a:t>allocates</a:t>
            </a:r>
            <a:r>
              <a:rPr lang="en-GB" sz="2800" dirty="0">
                <a:latin typeface="+mn-lt"/>
              </a:rPr>
              <a:t> and </a:t>
            </a:r>
            <a:r>
              <a:rPr lang="en-GB" sz="2800" b="1" dirty="0">
                <a:latin typeface="+mn-lt"/>
              </a:rPr>
              <a:t>schedules</a:t>
            </a:r>
            <a:r>
              <a:rPr lang="en-GB" sz="2800" dirty="0">
                <a:latin typeface="+mn-lt"/>
              </a:rPr>
              <a:t> resources, </a:t>
            </a:r>
            <a:r>
              <a:rPr lang="en-GB" sz="2800" b="1" dirty="0">
                <a:latin typeface="+mn-lt"/>
              </a:rPr>
              <a:t>manages hardware</a:t>
            </a:r>
            <a:r>
              <a:rPr lang="en-GB" sz="2800" dirty="0">
                <a:latin typeface="+mn-lt"/>
              </a:rPr>
              <a:t>, and </a:t>
            </a:r>
            <a:r>
              <a:rPr lang="en-GB" sz="2800" b="1" dirty="0">
                <a:latin typeface="+mn-lt"/>
              </a:rPr>
              <a:t>provides communication </a:t>
            </a:r>
            <a:r>
              <a:rPr lang="en-GB" sz="2800" dirty="0">
                <a:latin typeface="+mn-lt"/>
              </a:rPr>
              <a:t>between the user and the computer system. </a:t>
            </a:r>
          </a:p>
        </p:txBody>
      </p:sp>
    </p:spTree>
    <p:extLst>
      <p:ext uri="{BB962C8B-B14F-4D97-AF65-F5344CB8AC3E}">
        <p14:creationId xmlns:p14="http://schemas.microsoft.com/office/powerpoint/2010/main" val="8522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F55D2E94-4CB5-4B8F-B03D-EAA4A29A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70" y="2907735"/>
            <a:ext cx="3540376" cy="23283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190371"/>
            <a:ext cx="10944000" cy="720000"/>
          </a:xfrm>
        </p:spPr>
        <p:txBody>
          <a:bodyPr/>
          <a:lstStyle/>
          <a:p>
            <a:r>
              <a:rPr lang="en-GB" sz="5400" dirty="0"/>
              <a:t>The operating system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748818" y="1343014"/>
            <a:ext cx="10944000" cy="4752288"/>
          </a:xfrm>
        </p:spPr>
        <p:txBody>
          <a:bodyPr/>
          <a:lstStyle/>
          <a:p>
            <a:pPr marL="0" lvl="2" indent="0">
              <a:buNone/>
            </a:pPr>
            <a:r>
              <a:rPr lang="en-GB" sz="2800" dirty="0"/>
              <a:t>There are many operating systems</a:t>
            </a:r>
            <a:r>
              <a:rPr lang="hu-HU" sz="2800" dirty="0"/>
              <a:t>.</a:t>
            </a:r>
            <a:endParaRPr lang="en-GB" sz="2800" dirty="0"/>
          </a:p>
          <a:p>
            <a:pPr marL="0" lvl="2" indent="0">
              <a:buNone/>
            </a:pPr>
            <a:r>
              <a:rPr lang="en-GB" sz="2800" dirty="0"/>
              <a:t>Operating systems are not only found in personal computers, but also in smartphones, smart TVs, cars, airplanes... etc.</a:t>
            </a:r>
          </a:p>
        </p:txBody>
      </p:sp>
      <p:pic>
        <p:nvPicPr>
          <p:cNvPr id="6" name="Kép 5" descr="A képen szöveg, monitor, elektronika, fekete látható&#10;&#10;Automatikusan generált leírás">
            <a:extLst>
              <a:ext uri="{FF2B5EF4-FFF2-40B4-BE49-F238E27FC236}">
                <a16:creationId xmlns:a16="http://schemas.microsoft.com/office/drawing/2014/main" id="{9C15630C-5711-4BAF-B3BD-97F4954A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17" y="3027351"/>
            <a:ext cx="2959190" cy="246599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C99A473-570D-499A-863E-10ECAF97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2" y="3002655"/>
            <a:ext cx="2008676" cy="167389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7AC7D4F-9A3F-43E0-8972-71FC4043A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627" y="2905193"/>
            <a:ext cx="2286230" cy="1905191"/>
          </a:xfrm>
          <a:prstGeom prst="rect">
            <a:avLst/>
          </a:prstGeom>
        </p:spPr>
      </p:pic>
      <p:pic>
        <p:nvPicPr>
          <p:cNvPr id="13" name="Kép 12" descr="A képen szöveg, ülő, beltéri, monitor látható&#10;&#10;Automatikusan generált leírás">
            <a:extLst>
              <a:ext uri="{FF2B5EF4-FFF2-40B4-BE49-F238E27FC236}">
                <a16:creationId xmlns:a16="http://schemas.microsoft.com/office/drawing/2014/main" id="{05953F75-305C-4F86-9E28-50F65D4C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620" y="4714847"/>
            <a:ext cx="2708822" cy="2257352"/>
          </a:xfrm>
          <a:prstGeom prst="rect">
            <a:avLst/>
          </a:prstGeom>
        </p:spPr>
      </p:pic>
      <p:pic>
        <p:nvPicPr>
          <p:cNvPr id="15" name="Kép 14" descr="A képen szöveg, elektronika, fekete, megjelenítés látható&#10;&#10;Automatikusan generált leírás">
            <a:extLst>
              <a:ext uri="{FF2B5EF4-FFF2-40B4-BE49-F238E27FC236}">
                <a16:creationId xmlns:a16="http://schemas.microsoft.com/office/drawing/2014/main" id="{181634D7-591A-43FD-B82E-DABCE5B0C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186" y="5172539"/>
            <a:ext cx="1942882" cy="1619068"/>
          </a:xfrm>
          <a:prstGeom prst="rect">
            <a:avLst/>
          </a:prstGeom>
        </p:spPr>
      </p:pic>
      <p:pic>
        <p:nvPicPr>
          <p:cNvPr id="19" name="Kép 18" descr="A képen szöveg, elektronika, megjelenítés, képernyőkép látható&#10;&#10;Automatikusan generált leírás">
            <a:extLst>
              <a:ext uri="{FF2B5EF4-FFF2-40B4-BE49-F238E27FC236}">
                <a16:creationId xmlns:a16="http://schemas.microsoft.com/office/drawing/2014/main" id="{401E6833-F09B-4367-963B-6439B71305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344" y="4626521"/>
            <a:ext cx="2159592" cy="17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60648"/>
            <a:ext cx="10944000" cy="720000"/>
          </a:xfrm>
        </p:spPr>
        <p:txBody>
          <a:bodyPr anchor="t">
            <a:noAutofit/>
          </a:bodyPr>
          <a:lstStyle/>
          <a:p>
            <a:r>
              <a:rPr lang="hu-HU" sz="5400" dirty="0"/>
              <a:t>The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US" sz="54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6960096" y="1527642"/>
            <a:ext cx="4319872" cy="5030527"/>
          </a:xfrm>
        </p:spPr>
        <p:txBody>
          <a:bodyPr numCol="1">
            <a:noAutofit/>
          </a:bodyPr>
          <a:lstStyle/>
          <a:p>
            <a:pPr marL="0" lvl="2" indent="0">
              <a:lnSpc>
                <a:spcPct val="120000"/>
              </a:lnSpc>
              <a:buNone/>
            </a:pPr>
            <a:r>
              <a:rPr lang="hu-HU" sz="2400" b="1" u="sng" dirty="0"/>
              <a:t>Réteg szerkezetű </a:t>
            </a:r>
            <a:r>
              <a:rPr lang="hu-HU" sz="2400" b="1" u="sng" dirty="0" err="1"/>
              <a:t>op</a:t>
            </a:r>
            <a:r>
              <a:rPr lang="hu-HU" sz="2400" b="1" u="sng" dirty="0"/>
              <a:t> rendszer részei:</a:t>
            </a:r>
            <a:endParaRPr lang="hu-HU" sz="2400" dirty="0"/>
          </a:p>
          <a:p>
            <a:pPr lvl="2">
              <a:lnSpc>
                <a:spcPct val="120000"/>
              </a:lnSpc>
            </a:pPr>
            <a:r>
              <a:rPr lang="hu-HU" sz="2400" dirty="0"/>
              <a:t> Rendszermag (kernel)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Alkalmazói programozási interfész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(API: </a:t>
            </a:r>
            <a:r>
              <a:rPr lang="hu-HU" sz="2400" dirty="0" err="1"/>
              <a:t>Application</a:t>
            </a:r>
            <a:r>
              <a:rPr lang="hu-HU" sz="2400" dirty="0"/>
              <a:t> </a:t>
            </a:r>
            <a:r>
              <a:rPr lang="hu-HU" sz="2400" dirty="0" err="1"/>
              <a:t>Programming</a:t>
            </a:r>
            <a:r>
              <a:rPr lang="hu-HU" sz="2400" dirty="0"/>
              <a:t> </a:t>
            </a:r>
            <a:r>
              <a:rPr lang="hu-HU" sz="2400" dirty="0" err="1"/>
              <a:t>Interface</a:t>
            </a:r>
            <a:r>
              <a:rPr lang="hu-HU" sz="2400" dirty="0"/>
              <a:t>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Rendszerhéj (</a:t>
            </a:r>
            <a:r>
              <a:rPr lang="hu-HU" sz="2400" dirty="0" err="1"/>
              <a:t>shell</a:t>
            </a:r>
            <a:r>
              <a:rPr lang="hu-HU" sz="2400" dirty="0"/>
              <a:t>) </a:t>
            </a:r>
          </a:p>
          <a:p>
            <a:pPr lvl="2">
              <a:lnSpc>
                <a:spcPct val="120000"/>
              </a:lnSpc>
            </a:pPr>
            <a:r>
              <a:rPr lang="hu-HU" sz="2400" dirty="0"/>
              <a:t> Szervizprogramok (</a:t>
            </a:r>
            <a:r>
              <a:rPr lang="hu-HU" sz="2400" dirty="0" err="1"/>
              <a:t>Utility</a:t>
            </a:r>
            <a:r>
              <a:rPr lang="hu-HU" sz="2400" dirty="0"/>
              <a:t>)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8BB35ED9-F73A-40A1-AC57-BB200D4E3E40}"/>
              </a:ext>
            </a:extLst>
          </p:cNvPr>
          <p:cNvSpPr txBox="1">
            <a:spLocks/>
          </p:cNvSpPr>
          <p:nvPr/>
        </p:nvSpPr>
        <p:spPr bwMode="black">
          <a:xfrm>
            <a:off x="551384" y="1566825"/>
            <a:ext cx="5306872" cy="2476081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buFont typeface="TeleNeo Office" panose="020B0504040202090203" pitchFamily="34" charset="0"/>
              <a:buNone/>
            </a:pPr>
            <a:r>
              <a:rPr lang="en-US" sz="2400" b="1" u="sng" dirty="0"/>
              <a:t>In computer architecture, the</a:t>
            </a:r>
          </a:p>
          <a:p>
            <a:pPr marL="0" lvl="2" indent="0">
              <a:lnSpc>
                <a:spcPct val="90000"/>
              </a:lnSpc>
              <a:buFont typeface="TeleNeo Office" panose="020B0504040202090203" pitchFamily="34" charset="0"/>
              <a:buNone/>
            </a:pPr>
            <a:r>
              <a:rPr lang="en-US" sz="2400" b="1" u="sng" dirty="0"/>
              <a:t>main purposes of the OS:</a:t>
            </a:r>
          </a:p>
          <a:p>
            <a:pPr lvl="2">
              <a:lnSpc>
                <a:spcPct val="90000"/>
              </a:lnSpc>
            </a:pPr>
            <a:r>
              <a:rPr lang="hu-HU" sz="2400" dirty="0"/>
              <a:t>kényelmet, hatékonyságot, védelmet biztosít.</a:t>
            </a:r>
          </a:p>
          <a:p>
            <a:pPr lvl="2">
              <a:lnSpc>
                <a:spcPct val="90000"/>
              </a:lnSpc>
            </a:pPr>
            <a:r>
              <a:rPr lang="hu-HU" sz="2400" dirty="0"/>
              <a:t>Elválasztja az alkalmazásokat a hardvertől</a:t>
            </a:r>
          </a:p>
          <a:p>
            <a:pPr marL="0" lvl="2" indent="0">
              <a:lnSpc>
                <a:spcPct val="90000"/>
              </a:lnSpc>
              <a:buFont typeface="TeleNeo Office" panose="020B0504040202090203" pitchFamily="34" charset="0"/>
              <a:buNone/>
            </a:pPr>
            <a:endParaRPr lang="hu-HU" sz="2400" dirty="0"/>
          </a:p>
        </p:txBody>
      </p:sp>
      <p:pic>
        <p:nvPicPr>
          <p:cNvPr id="4100" name="Picture 4" descr="What is Windows?">
            <a:extLst>
              <a:ext uri="{FF2B5EF4-FFF2-40B4-BE49-F238E27FC236}">
                <a16:creationId xmlns:a16="http://schemas.microsoft.com/office/drawing/2014/main" id="{B66E4C5D-C34F-43F6-BACA-DC34C877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18" y="3449563"/>
            <a:ext cx="1952228" cy="19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The Best OS For Gaming? [2023 Guide] - GamingScan">
            <a:extLst>
              <a:ext uri="{FF2B5EF4-FFF2-40B4-BE49-F238E27FC236}">
                <a16:creationId xmlns:a16="http://schemas.microsoft.com/office/drawing/2014/main" id="{7D94AD94-CC3D-4AF7-99C8-F17CC00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60" y="4542863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ifference between Linux and Window Operating System | Online Networks  Solution">
            <a:extLst>
              <a:ext uri="{FF2B5EF4-FFF2-40B4-BE49-F238E27FC236}">
                <a16:creationId xmlns:a16="http://schemas.microsoft.com/office/drawing/2014/main" id="{748E1FEE-B46B-4EB0-A35F-61D39A18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6" y="3573016"/>
            <a:ext cx="2448271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716015" y="1412776"/>
            <a:ext cx="5040560" cy="4248472"/>
          </a:xfrm>
        </p:spPr>
        <p:txBody>
          <a:bodyPr>
            <a:noAutofit/>
          </a:bodyPr>
          <a:lstStyle/>
          <a:p>
            <a:pPr lvl="2"/>
            <a:r>
              <a:rPr lang="en-GB" sz="2600" dirty="0"/>
              <a:t>Handling and operating the hardware of the machine</a:t>
            </a:r>
            <a:endParaRPr lang="hu-HU" sz="2600" dirty="0"/>
          </a:p>
          <a:p>
            <a:pPr lvl="2"/>
            <a:endParaRPr lang="en-GB" sz="2600" dirty="0"/>
          </a:p>
          <a:p>
            <a:pPr lvl="2"/>
            <a:r>
              <a:rPr lang="en-GB" sz="2600" dirty="0"/>
              <a:t>Running applications</a:t>
            </a:r>
            <a:endParaRPr lang="hu-HU" sz="2600" dirty="0"/>
          </a:p>
          <a:p>
            <a:pPr lvl="2"/>
            <a:endParaRPr lang="en-GB" sz="2600" dirty="0"/>
          </a:p>
          <a:p>
            <a:pPr lvl="2"/>
            <a:r>
              <a:rPr lang="en-GB" sz="2600" dirty="0"/>
              <a:t>Scheduling</a:t>
            </a:r>
            <a:r>
              <a:rPr lang="hu-HU" sz="2600" dirty="0"/>
              <a:t>,</a:t>
            </a:r>
            <a:r>
              <a:rPr lang="en-GB" sz="2600" dirty="0"/>
              <a:t> processing, sharing resources</a:t>
            </a:r>
            <a:endParaRPr lang="hu-HU" sz="2600" dirty="0"/>
          </a:p>
          <a:p>
            <a:pPr lvl="2"/>
            <a:endParaRPr lang="hu-HU" sz="2600" dirty="0"/>
          </a:p>
          <a:p>
            <a:pPr lvl="2"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CPU Scheduling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47F04F7-7E75-4A87-9A36-B41565F26E00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132369"/>
            <a:ext cx="10944000" cy="10081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5400" dirty="0" err="1"/>
              <a:t>Tasks</a:t>
            </a:r>
            <a:r>
              <a:rPr lang="hu-HU" sz="5400" dirty="0"/>
              <a:t> of </a:t>
            </a:r>
            <a:r>
              <a:rPr lang="hu-HU" sz="5400" dirty="0" err="1"/>
              <a:t>the</a:t>
            </a:r>
            <a:r>
              <a:rPr lang="hu-HU" sz="5400" dirty="0"/>
              <a:t> </a:t>
            </a:r>
            <a:r>
              <a:rPr lang="hu-HU" sz="5400" dirty="0" err="1"/>
              <a:t>operating</a:t>
            </a:r>
            <a:r>
              <a:rPr lang="hu-HU" sz="5400" dirty="0"/>
              <a:t> </a:t>
            </a:r>
            <a:r>
              <a:rPr lang="hu-HU" sz="5400" dirty="0" err="1"/>
              <a:t>system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54162DD-2F1B-481B-9948-5CEB154FCAE1}"/>
              </a:ext>
            </a:extLst>
          </p:cNvPr>
          <p:cNvSpPr txBox="1"/>
          <p:nvPr/>
        </p:nvSpPr>
        <p:spPr>
          <a:xfrm>
            <a:off x="6169746" y="1268760"/>
            <a:ext cx="4679912" cy="5116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Managing and transferring data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Securely storing programs and data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Reporting and handling malfunctions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/>
              <a:t>Managing networks</a:t>
            </a: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371600" lvl="2" indent="-457200">
              <a:spcAft>
                <a:spcPts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User Interface</a:t>
            </a:r>
            <a:endParaRPr lang="hu-HU" sz="2600" dirty="0">
              <a:solidFill>
                <a:srgbClr val="000000"/>
              </a:solidFill>
              <a:latin typeface="+mj-lt"/>
            </a:endParaRPr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371600" lvl="2" indent="-4572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  <a:p>
            <a:pPr marL="1257300" lvl="2" indent="-3429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hu-HU" sz="2600" dirty="0"/>
          </a:p>
        </p:txBody>
      </p:sp>
    </p:spTree>
    <p:extLst>
      <p:ext uri="{BB962C8B-B14F-4D97-AF65-F5344CB8AC3E}">
        <p14:creationId xmlns:p14="http://schemas.microsoft.com/office/powerpoint/2010/main" val="38698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36AEA32F-523D-4F6D-AE41-B014430A5111}"/>
              </a:ext>
            </a:extLst>
          </p:cNvPr>
          <p:cNvSpPr txBox="1">
            <a:spLocks/>
          </p:cNvSpPr>
          <p:nvPr/>
        </p:nvSpPr>
        <p:spPr bwMode="gray">
          <a:xfrm>
            <a:off x="1811796" y="2457000"/>
            <a:ext cx="8568408" cy="1944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dirty="0">
                <a:solidFill>
                  <a:schemeClr val="tx2"/>
                </a:solidFill>
              </a:rPr>
              <a:t>Grouping operating systems</a:t>
            </a:r>
            <a:endParaRPr kumimoji="0" lang="en-GB" sz="80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leNeo Office ExtraBold"/>
              <a:ea typeface="+mj-ea"/>
              <a:cs typeface="+mj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716681-B0F8-41BB-AC43-EA717264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4" descr="Funny Face PNG Clipart | PNG Mart">
            <a:extLst>
              <a:ext uri="{FF2B5EF4-FFF2-40B4-BE49-F238E27FC236}">
                <a16:creationId xmlns:a16="http://schemas.microsoft.com/office/drawing/2014/main" id="{9F5C951B-4B8E-4994-ACD1-FCAA44D4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5345923" cy="30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 sz="quarter"/>
          </p:nvPr>
        </p:nvSpPr>
        <p:spPr bwMode="black">
          <a:xfrm>
            <a:off x="226910" y="188640"/>
            <a:ext cx="6805194" cy="1584176"/>
          </a:xfrm>
        </p:spPr>
        <p:txBody>
          <a:bodyPr anchor="t">
            <a:noAutofit/>
          </a:bodyPr>
          <a:lstStyle/>
          <a:p>
            <a:r>
              <a:rPr lang="hu-HU" sz="4400" dirty="0" err="1"/>
              <a:t>Based</a:t>
            </a:r>
            <a:r>
              <a:rPr lang="hu-HU" sz="4400" dirty="0"/>
              <a:t> </a:t>
            </a:r>
            <a:r>
              <a:rPr lang="hu-HU" sz="4400" dirty="0" err="1"/>
              <a:t>on</a:t>
            </a:r>
            <a:r>
              <a:rPr lang="hu-HU" sz="4400" dirty="0"/>
              <a:t> </a:t>
            </a:r>
            <a:r>
              <a:rPr lang="hu-HU" sz="4400" dirty="0" err="1"/>
              <a:t>user</a:t>
            </a:r>
            <a:r>
              <a:rPr lang="hu-HU" sz="4400" dirty="0"/>
              <a:t> </a:t>
            </a:r>
            <a:r>
              <a:rPr lang="hu-HU" sz="4400" dirty="0" err="1"/>
              <a:t>interface</a:t>
            </a:r>
            <a:br>
              <a:rPr lang="hu-HU" sz="4400" dirty="0"/>
            </a:br>
            <a:r>
              <a:rPr lang="hu-HU" sz="4400" dirty="0"/>
              <a:t>- text/</a:t>
            </a:r>
            <a:r>
              <a:rPr lang="hu-HU" sz="4400" dirty="0" err="1"/>
              <a:t>character</a:t>
            </a:r>
            <a:endParaRPr lang="en-US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05965-6F6D-45CE-82D2-8B9F8CF1665A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10" y="2132856"/>
            <a:ext cx="6480721" cy="3600400"/>
          </a:xfrm>
          <a:prstGeom prst="rect">
            <a:avLst/>
          </a:prstGeom>
          <a:solidFill>
            <a:srgbClr val="FFFFFF"/>
          </a:solidFill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4EB8E7-AB90-403C-9880-DAF6DA8AE9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92144" y="256824"/>
            <a:ext cx="3652840" cy="6741368"/>
          </a:xfrm>
        </p:spPr>
        <p:txBody>
          <a:bodyPr>
            <a:noAutofit/>
          </a:bodyPr>
          <a:lstStyle/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Older operating systems used to use this method, but today's systems that use a graphical user interface</a:t>
            </a:r>
            <a:r>
              <a:rPr lang="hu-HU" sz="2400" dirty="0"/>
              <a:t>.</a:t>
            </a:r>
            <a:br>
              <a:rPr lang="hu-HU" sz="2400" dirty="0"/>
            </a:br>
            <a:endParaRPr lang="hu-HU" sz="2400" dirty="0"/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hu-HU" sz="2400" dirty="0" err="1"/>
              <a:t>It</a:t>
            </a:r>
            <a:r>
              <a:rPr lang="en-GB" sz="2400" dirty="0"/>
              <a:t> also generally provide the option of a so-called </a:t>
            </a:r>
            <a:r>
              <a:rPr lang="en-GB" sz="2400" b="1" dirty="0"/>
              <a:t>command-line</a:t>
            </a:r>
            <a:r>
              <a:rPr lang="en-GB" sz="2400" dirty="0"/>
              <a:t> mode, where commands can be given in a text interface.</a:t>
            </a:r>
            <a:br>
              <a:rPr lang="hu-HU" sz="2400" dirty="0"/>
            </a:br>
            <a:r>
              <a:rPr lang="en-GB" sz="2400" dirty="0"/>
              <a:t> </a:t>
            </a:r>
            <a:endParaRPr lang="hu-HU" sz="2400" dirty="0"/>
          </a:p>
          <a:p>
            <a:pPr lvl="2"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Examples are </a:t>
            </a:r>
            <a:r>
              <a:rPr lang="en-GB" sz="2400" b="1" dirty="0"/>
              <a:t>Unix</a:t>
            </a:r>
            <a:r>
              <a:rPr lang="en-GB" sz="2400" dirty="0"/>
              <a:t> and </a:t>
            </a:r>
            <a:r>
              <a:rPr lang="en-GB" sz="2400" b="1" dirty="0"/>
              <a:t>Linux</a:t>
            </a:r>
            <a:r>
              <a:rPr lang="en-GB" sz="2400" dirty="0"/>
              <a:t> systems. In the past (before 1998) the </a:t>
            </a:r>
            <a:r>
              <a:rPr lang="en-GB" sz="2400" b="1" dirty="0"/>
              <a:t>DOS</a:t>
            </a:r>
            <a:r>
              <a:rPr lang="en-GB" sz="2400" dirty="0"/>
              <a:t> operating system was also used on desktop computers.</a:t>
            </a:r>
          </a:p>
          <a:p>
            <a:pPr>
              <a:buSzPct val="120000"/>
            </a:pPr>
            <a:endParaRPr lang="hu-HU" sz="2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04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182D-8EB7-4413-847E-2491C721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75851"/>
            <a:ext cx="10944000" cy="1467234"/>
          </a:xfrm>
        </p:spPr>
        <p:txBody>
          <a:bodyPr/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user</a:t>
            </a:r>
            <a:r>
              <a:rPr lang="hu-HU" sz="5400" dirty="0"/>
              <a:t> </a:t>
            </a:r>
            <a:r>
              <a:rPr lang="hu-HU" sz="5400" dirty="0" err="1"/>
              <a:t>interface</a:t>
            </a:r>
            <a:br>
              <a:rPr lang="hu-HU" sz="5400" dirty="0"/>
            </a:br>
            <a:r>
              <a:rPr lang="hu-HU" sz="5400" dirty="0"/>
              <a:t>- </a:t>
            </a:r>
            <a:r>
              <a:rPr lang="hu-HU" sz="5400" dirty="0" err="1"/>
              <a:t>graphical</a:t>
            </a:r>
            <a:r>
              <a:rPr lang="hu-HU" sz="5400" dirty="0"/>
              <a:t> </a:t>
            </a:r>
            <a:r>
              <a:rPr lang="hu-HU" sz="5400" dirty="0" err="1"/>
              <a:t>user</a:t>
            </a:r>
            <a:r>
              <a:rPr lang="hu-HU" sz="5400" dirty="0"/>
              <a:t> </a:t>
            </a:r>
            <a:r>
              <a:rPr lang="hu-HU" sz="5400" dirty="0" err="1"/>
              <a:t>interface</a:t>
            </a:r>
            <a:endParaRPr lang="hu-HU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D2F30-24C1-42FC-B7BF-FCAE15A6BC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928" y="2060848"/>
            <a:ext cx="5328000" cy="5039064"/>
          </a:xfrm>
        </p:spPr>
        <p:txBody>
          <a:bodyPr/>
          <a:lstStyle/>
          <a:p>
            <a:pPr lvl="2" algn="just"/>
            <a:r>
              <a:rPr lang="en-GB" sz="2400" dirty="0"/>
              <a:t>From a graphical interface, a keyboard can be used, but the typical input device is the </a:t>
            </a:r>
            <a:r>
              <a:rPr lang="en-GB" sz="2400" b="1" dirty="0"/>
              <a:t>mouse</a:t>
            </a:r>
            <a:r>
              <a:rPr lang="en-GB" sz="2400" dirty="0"/>
              <a:t>, which is represented on the screen by a </a:t>
            </a:r>
            <a:r>
              <a:rPr lang="en-GB" sz="2400" b="1" dirty="0"/>
              <a:t>pointer</a:t>
            </a:r>
            <a:r>
              <a:rPr lang="en-GB" sz="2400" dirty="0"/>
              <a:t>, usually in the form of an arrow. </a:t>
            </a:r>
          </a:p>
          <a:p>
            <a:pPr lvl="2" algn="just"/>
            <a:r>
              <a:rPr lang="en-GB" sz="2400" dirty="0"/>
              <a:t>You give the system instructions by moving the mouse over the objects and </a:t>
            </a:r>
            <a:r>
              <a:rPr lang="en-GB" sz="2400" b="1" dirty="0"/>
              <a:t>clicking</a:t>
            </a:r>
            <a:r>
              <a:rPr lang="en-GB" sz="2400" dirty="0"/>
              <a:t> on them.</a:t>
            </a:r>
          </a:p>
          <a:p>
            <a:pPr lvl="2" algn="just"/>
            <a:r>
              <a:rPr lang="en-GB" sz="2400" dirty="0"/>
              <a:t>Some examples are </a:t>
            </a:r>
            <a:r>
              <a:rPr lang="en-GB" sz="2400" b="1" dirty="0"/>
              <a:t>Windows</a:t>
            </a:r>
            <a:r>
              <a:rPr lang="en-GB" sz="2400" dirty="0"/>
              <a:t> operating systems, </a:t>
            </a:r>
            <a:r>
              <a:rPr lang="en-GB" sz="2400" b="1" dirty="0"/>
              <a:t>Macintosh</a:t>
            </a:r>
            <a:r>
              <a:rPr lang="en-GB" sz="2400" dirty="0"/>
              <a:t> operating systems and all </a:t>
            </a:r>
            <a:r>
              <a:rPr lang="en-GB" sz="2400" b="1" dirty="0"/>
              <a:t>Linux distributions</a:t>
            </a:r>
            <a:r>
              <a:rPr lang="en-GB" sz="2400" dirty="0"/>
              <a:t>.</a:t>
            </a:r>
          </a:p>
          <a:p>
            <a:endParaRPr lang="en-GB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EA4E9C-0465-4C47-A7E6-D9FD459D9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6" name="Picture 8" descr="Lenovo ThinkPad L15 Gen 1 Notebook (20U3000QHV) - 15.6&quot; FullHD, Intel Core  i5-10210U, 16GB RAM, 512GB SSD, Magyar billentyűzet, Windows 10  Professional, 3 év garancia, Fekete színben - notebookstore.hu">
            <a:extLst>
              <a:ext uri="{FF2B5EF4-FFF2-40B4-BE49-F238E27FC236}">
                <a16:creationId xmlns:a16="http://schemas.microsoft.com/office/drawing/2014/main" id="{BC8A64D9-C35B-4D6A-9A39-434D8A20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52" y="1610057"/>
            <a:ext cx="6997257" cy="52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B67A-DB0B-49A5-A90C-50E7DA68B063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19336" y="206862"/>
            <a:ext cx="10944000" cy="1421937"/>
          </a:xfrm>
        </p:spPr>
        <p:txBody>
          <a:bodyPr anchor="t">
            <a:noAutofit/>
          </a:bodyPr>
          <a:lstStyle/>
          <a:p>
            <a:r>
              <a:rPr lang="hu-HU" sz="5400" dirty="0" err="1"/>
              <a:t>Based</a:t>
            </a:r>
            <a:r>
              <a:rPr lang="hu-HU" sz="5400" dirty="0"/>
              <a:t> </a:t>
            </a:r>
            <a:r>
              <a:rPr lang="hu-HU" sz="5400" dirty="0" err="1"/>
              <a:t>on</a:t>
            </a:r>
            <a:r>
              <a:rPr lang="hu-HU" sz="5400" dirty="0"/>
              <a:t> </a:t>
            </a:r>
            <a:r>
              <a:rPr lang="hu-HU" sz="5400" dirty="0" err="1"/>
              <a:t>source</a:t>
            </a:r>
            <a:r>
              <a:rPr lang="hu-HU" sz="5400" dirty="0"/>
              <a:t> </a:t>
            </a:r>
            <a:r>
              <a:rPr lang="hu-HU" sz="5400" dirty="0" err="1"/>
              <a:t>code</a:t>
            </a:r>
            <a:br>
              <a:rPr lang="hu-HU" sz="5400" dirty="0"/>
            </a:br>
            <a:r>
              <a:rPr lang="hu-HU" sz="5400" dirty="0"/>
              <a:t>	</a:t>
            </a:r>
            <a:r>
              <a:rPr lang="hu-HU" dirty="0"/>
              <a:t>-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source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FB8913-B019-4991-B2D5-89D5D8DF110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112118" y="1934816"/>
            <a:ext cx="8571632" cy="4572544"/>
          </a:xfrm>
        </p:spPr>
        <p:txBody>
          <a:bodyPr>
            <a:noAutofit/>
          </a:bodyPr>
          <a:lstStyle/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People who use these kind of systems can make the system </a:t>
            </a:r>
            <a:r>
              <a:rPr lang="en-GB" sz="2400" b="1" dirty="0"/>
              <a:t>more complete </a:t>
            </a:r>
            <a:r>
              <a:rPr lang="en-GB" sz="2400" dirty="0"/>
              <a:t>and </a:t>
            </a:r>
            <a:r>
              <a:rPr lang="en-GB" sz="2400" b="1" dirty="0"/>
              <a:t>fix bugs </a:t>
            </a:r>
            <a:r>
              <a:rPr lang="en-GB" sz="2400" dirty="0"/>
              <a:t>that they discovered,</a:t>
            </a:r>
            <a:endParaRPr lang="hu-HU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They can make the system </a:t>
            </a:r>
            <a:r>
              <a:rPr lang="en-GB" sz="2400" b="1" dirty="0"/>
              <a:t>faster</a:t>
            </a:r>
            <a:r>
              <a:rPr lang="en-GB" sz="2400" dirty="0"/>
              <a:t> and more </a:t>
            </a:r>
            <a:r>
              <a:rPr lang="en-GB" sz="2400" b="1" dirty="0"/>
              <a:t>stable</a:t>
            </a:r>
            <a:r>
              <a:rPr lang="en-GB" sz="2400" dirty="0"/>
              <a:t>,</a:t>
            </a:r>
            <a:endParaRPr lang="hu-HU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People also </a:t>
            </a:r>
            <a:r>
              <a:rPr lang="en-GB" sz="2400" b="1" dirty="0"/>
              <a:t>share there own ideas and developments </a:t>
            </a:r>
            <a:r>
              <a:rPr lang="en-GB" sz="2400" dirty="0"/>
              <a:t>for free,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400" dirty="0"/>
              <a:t>Perfect example is the </a:t>
            </a:r>
            <a:r>
              <a:rPr lang="en-GB" sz="2400" b="1" dirty="0"/>
              <a:t>Linux</a:t>
            </a:r>
            <a:r>
              <a:rPr lang="en-GB" sz="2400" dirty="0"/>
              <a:t> operating system which has started to be developed in several directions and has therefore evolved over the years into several distributions (Debian, RedHat, </a:t>
            </a:r>
            <a:r>
              <a:rPr lang="en-GB" sz="2400" dirty="0" err="1"/>
              <a:t>SuSe</a:t>
            </a:r>
            <a:r>
              <a:rPr lang="en-GB" sz="2400" dirty="0"/>
              <a:t>, Ubuntu, etc. ). </a:t>
            </a:r>
          </a:p>
          <a:p>
            <a:pPr lvl="3"/>
            <a:endParaRPr lang="en-GB" sz="2400" dirty="0"/>
          </a:p>
          <a:p>
            <a:pPr marL="0" lvl="2" indent="0">
              <a:buNone/>
            </a:pPr>
            <a:endParaRPr lang="en-GB" sz="2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D91255-979C-4D7E-BAC9-C7B8C4C8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Kép 5" descr="A képen szöveg, monitor, ülő, beltéri látható&#10;&#10;Automatikusan generált leírás">
            <a:extLst>
              <a:ext uri="{FF2B5EF4-FFF2-40B4-BE49-F238E27FC236}">
                <a16:creationId xmlns:a16="http://schemas.microsoft.com/office/drawing/2014/main" id="{A11FCBEA-11D6-4137-B6CC-5DC1EB61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750" y="2420888"/>
            <a:ext cx="3384376" cy="28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9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lekom – Ang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Angle_Shape_062021_EN.potx" id="{66C26F59-AF2A-4EFB-9B03-F9BD7467EB2A}" vid="{543105BB-ED49-41E0-A88E-AD898C67C2FD}"/>
    </a:ext>
  </a:extLst>
</a:theme>
</file>

<file path=ppt/theme/theme2.xml><?xml version="1.0" encoding="utf-8"?>
<a:theme xmlns:a="http://schemas.openxmlformats.org/drawingml/2006/main" name="Telekom – Circ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Circle_Shape_062021_EN.potx" id="{F844A954-36C7-4B77-B3DF-F8EC7B37D2A3}" vid="{039BBFF5-3EC1-4D2C-880F-F9AA99CD6CD3}"/>
    </a:ext>
  </a:extLst>
</a:theme>
</file>

<file path=ppt/theme/theme3.xml><?xml version="1.0" encoding="utf-8"?>
<a:theme xmlns:a="http://schemas.openxmlformats.org/drawingml/2006/main" name="Telekom – Puzzle (06/2021)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Telekom_Master_Puzzle_Shape_062021_EN.potx" id="{43CA3479-6705-471E-82FF-CEF15C817D09}" vid="{F3AF8BF9-1BE1-47EE-8814-BDC24B184F5F}"/>
    </a:ext>
  </a:extLst>
</a:theme>
</file>

<file path=ppt/theme/theme4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1b830ef-a116-44e3-a960-b0b072e024a0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021D9342D03D4C8D606524AC38CEA5" ma:contentTypeVersion="8" ma:contentTypeDescription="Ein neues Dokument erstellen." ma:contentTypeScope="" ma:versionID="b1f49e4bb99d35998bb8eccaac22130a">
  <xsd:schema xmlns:xsd="http://www.w3.org/2001/XMLSchema" xmlns:xs="http://www.w3.org/2001/XMLSchema" xmlns:p="http://schemas.microsoft.com/office/2006/metadata/properties" xmlns:ns2="c4fd7797-ea2b-49d5-a651-436549cce9f4" xmlns:ns3="31b830ef-a116-44e3-a960-b0b072e024a0" targetNamespace="http://schemas.microsoft.com/office/2006/metadata/properties" ma:root="true" ma:fieldsID="5db61ef1393ade2fd50bb5c279cb9188" ns2:_="" ns3:_="">
    <xsd:import namespace="c4fd7797-ea2b-49d5-a651-436549cce9f4"/>
    <xsd:import namespace="31b830ef-a116-44e3-a960-b0b072e02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d7797-ea2b-49d5-a651-436549cce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830ef-a116-44e3-a960-b0b072e024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3930E-D3A1-45C1-B2A1-5E4C4B8E2011}">
  <ds:schemaRefs>
    <ds:schemaRef ds:uri="http://schemas.microsoft.com/office/infopath/2007/PartnerControls"/>
    <ds:schemaRef ds:uri="http://purl.org/dc/elements/1.1/"/>
    <ds:schemaRef ds:uri="c4fd7797-ea2b-49d5-a651-436549cce9f4"/>
    <ds:schemaRef ds:uri="http://schemas.microsoft.com/office/2006/metadata/properties"/>
    <ds:schemaRef ds:uri="31b830ef-a116-44e3-a960-b0b072e024a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A143A0-B8F4-4BDA-BC66-FC30E35BF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F46C30-E4F8-4FCB-8775-EB6D8A97F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d7797-ea2b-49d5-a651-436549cce9f4"/>
    <ds:schemaRef ds:uri="31b830ef-a116-44e3-a960-b0b072e02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Telekom_Master_Angle_Shape_062021_EN</Template>
  <TotalTime>302</TotalTime>
  <Words>985</Words>
  <Application>Microsoft Office PowerPoint</Application>
  <PresentationFormat>Szélesvásznú</PresentationFormat>
  <Paragraphs>137</Paragraphs>
  <Slides>16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Arial</vt:lpstr>
      <vt:lpstr>TeleNeo Office</vt:lpstr>
      <vt:lpstr>TeleNeo Office ExtraBold</vt:lpstr>
      <vt:lpstr>Times New Roman</vt:lpstr>
      <vt:lpstr>Telekom – Angle (06/2021) EN</vt:lpstr>
      <vt:lpstr>Telekom – Circle (06/2021) EN</vt:lpstr>
      <vt:lpstr>Telekom – Puzzle (06/2021) EN</vt:lpstr>
      <vt:lpstr>PowerPoint-bemutató</vt:lpstr>
      <vt:lpstr>The operating system</vt:lpstr>
      <vt:lpstr>The operating system</vt:lpstr>
      <vt:lpstr>The operating system</vt:lpstr>
      <vt:lpstr>Tasks of the operating system</vt:lpstr>
      <vt:lpstr>PowerPoint-bemutató</vt:lpstr>
      <vt:lpstr>Based on user interface - text/character</vt:lpstr>
      <vt:lpstr>Based on user interface - graphical user interface</vt:lpstr>
      <vt:lpstr>Based on source code  - open source</vt:lpstr>
      <vt:lpstr>Based on source code  - Closed</vt:lpstr>
      <vt:lpstr>Grouping operating systems       -by the method of use</vt:lpstr>
      <vt:lpstr>PowerPoint-bemutató</vt:lpstr>
      <vt:lpstr>Mostly known / Newest operating systems  - Desktop operating systems </vt:lpstr>
      <vt:lpstr>Mostly known / Newest operating systems  - mobil operating systems I.</vt:lpstr>
      <vt:lpstr>Mostly known / Newest operating systems  - mobile operating systems II.</vt:lpstr>
      <vt:lpstr>PowerPoint-bemutató</vt:lpstr>
    </vt:vector>
  </TitlesOfParts>
  <Company>Deutsche Telekom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 Master 06/2021 – Chart Library</dc:title>
  <dc:creator/>
  <dc:description>Optimized for Office 365</dc:description>
  <cp:lastModifiedBy>Handsome Lucifer</cp:lastModifiedBy>
  <cp:revision>608</cp:revision>
  <cp:lastPrinted>2020-08-27T09:01:38Z</cp:lastPrinted>
  <dcterms:created xsi:type="dcterms:W3CDTF">2021-06-18T12:21:28Z</dcterms:created>
  <dcterms:modified xsi:type="dcterms:W3CDTF">2023-01-24T20:32:48Z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0x010100D5021D9342D03D4C8D606524AC38CEA5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Offisync_ProviderInitializationData">
    <vt:lpwstr>https://yam.telekom.de</vt:lpwstr>
  </property>
  <property fmtid="{D5CDD505-2E9C-101B-9397-08002B2CF9AE}" pid="11" name="Jive_LatestUserAccountName">
    <vt:lpwstr>Kitti_Szabó</vt:lpwstr>
  </property>
  <property fmtid="{D5CDD505-2E9C-101B-9397-08002B2CF9AE}" pid="12" name="Offisync_ServerID">
    <vt:lpwstr>910d955c-6da6-4153-b0e4-c961b1662f7a</vt:lpwstr>
  </property>
  <property fmtid="{D5CDD505-2E9C-101B-9397-08002B2CF9AE}" pid="13" name="Offisync_UpdateToken">
    <vt:lpwstr>24</vt:lpwstr>
  </property>
  <property fmtid="{D5CDD505-2E9C-101B-9397-08002B2CF9AE}" pid="14" name="Jive_VersionGuid">
    <vt:lpwstr>760c0e74-f388-4266-aad7-4580a3209ee9</vt:lpwstr>
  </property>
  <property fmtid="{D5CDD505-2E9C-101B-9397-08002B2CF9AE}" pid="15" name="Offisync_UniqueId">
    <vt:lpwstr>187400</vt:lpwstr>
  </property>
</Properties>
</file>