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image" Target="../media/image-10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image" Target="../media/image-1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image" Target="../media/image-12-4.png"/><Relationship Id="rId5" Type="http://schemas.openxmlformats.org/officeDocument/2006/relationships/image" Target="../media/image-12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image" Target="../media/image-6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1508782"/>
            <a:ext cx="8286750" cy="5486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ReconSec v2.0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428625" y="2228850"/>
            <a:ext cx="8286750" cy="3200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Otimizando o AppSec Corporativo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428625" y="2977493"/>
            <a:ext cx="82867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Uma Suíte Leve, Modular e Ética para a Segurança de Aplicações</a:t>
            </a:r>
            <a:endParaRPr lang="en-US" sz="1046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3491843"/>
            <a:ext cx="100013" cy="1143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85788" y="3463268"/>
            <a:ext cx="5286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Ivo Matos</a:t>
            </a:r>
            <a:endParaRPr lang="en-US" sz="837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3491843"/>
            <a:ext cx="100013" cy="1143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557338" y="3463268"/>
            <a:ext cx="91188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Outubro de 2025</a:t>
            </a:r>
            <a:endParaRPr lang="en-US" sz="837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475" y="4430911"/>
            <a:ext cx="3429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5506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Próximos Passos: O Futuro do ReconSec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428625" y="1057275"/>
            <a:ext cx="8286750" cy="1235869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5" name="Shape 2"/>
          <p:cNvSpPr/>
          <p:nvPr/>
        </p:nvSpPr>
        <p:spPr>
          <a:xfrm>
            <a:off x="428625" y="1057275"/>
            <a:ext cx="28575" cy="1235869"/>
          </a:xfrm>
          <a:prstGeom prst="rect">
            <a:avLst/>
          </a:prstGeom>
          <a:solidFill>
            <a:srgbClr val="0066CC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1" y="1235869"/>
            <a:ext cx="342900" cy="3429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14438" y="1235869"/>
            <a:ext cx="732234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Priorização Inteligente com ML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1214438" y="1535906"/>
            <a:ext cx="732234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Implementação de modelos de Machine Learning para classificar e priorizar vulnerabilidades de forma automática, reduzindo o tempo de análise e focando nos riscos mais críticos. </a:t>
            </a:r>
            <a:endParaRPr lang="en-US" sz="785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8" y="1982391"/>
            <a:ext cx="100013" cy="1143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371600" y="1964531"/>
            <a:ext cx="179662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Reduz tempo de triagem em até 60% </a:t>
            </a:r>
            <a:endParaRPr lang="en-US" sz="732" dirty="0"/>
          </a:p>
        </p:txBody>
      </p:sp>
      <p:sp>
        <p:nvSpPr>
          <p:cNvPr id="11" name="Shape 6"/>
          <p:cNvSpPr/>
          <p:nvPr/>
        </p:nvSpPr>
        <p:spPr>
          <a:xfrm>
            <a:off x="428625" y="2471738"/>
            <a:ext cx="8286750" cy="1235869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12" name="Shape 7"/>
          <p:cNvSpPr/>
          <p:nvPr/>
        </p:nvSpPr>
        <p:spPr>
          <a:xfrm>
            <a:off x="428625" y="2471738"/>
            <a:ext cx="28575" cy="1235869"/>
          </a:xfrm>
          <a:prstGeom prst="rect">
            <a:avLst/>
          </a:prstGeom>
          <a:solidFill>
            <a:srgbClr val="0066CC"/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9" y="2650331"/>
            <a:ext cx="428625" cy="34290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214438" y="2650331"/>
            <a:ext cx="732234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Integração SARIF para DevSecOps</a:t>
            </a:r>
            <a:endParaRPr lang="en-US" sz="1046" dirty="0"/>
          </a:p>
        </p:txBody>
      </p:sp>
      <p:sp>
        <p:nvSpPr>
          <p:cNvPr id="15" name="Text 9"/>
          <p:cNvSpPr/>
          <p:nvPr/>
        </p:nvSpPr>
        <p:spPr>
          <a:xfrm>
            <a:off x="1214438" y="2950369"/>
            <a:ext cx="732234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Adicionar suporte ao formato SARIF (Static Analysis Results Interchange Format) para integração nativa com plataformas de DevSecOps como GitHub Advanced Security, GitLab e Azure DevOps. </a:t>
            </a:r>
            <a:endParaRPr lang="en-US" sz="785" dirty="0"/>
          </a:p>
        </p:txBody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438" y="3396853"/>
            <a:ext cx="100013" cy="1143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1371600" y="3378994"/>
            <a:ext cx="201085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Integração seamless com pipelines CI/CD </a:t>
            </a:r>
            <a:endParaRPr lang="en-US" sz="732" dirty="0"/>
          </a:p>
        </p:txBody>
      </p:sp>
      <p:sp>
        <p:nvSpPr>
          <p:cNvPr id="18" name="Shape 11"/>
          <p:cNvSpPr/>
          <p:nvPr/>
        </p:nvSpPr>
        <p:spPr>
          <a:xfrm>
            <a:off x="428625" y="3886200"/>
            <a:ext cx="8286750" cy="1235869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19" name="Shape 12"/>
          <p:cNvSpPr/>
          <p:nvPr/>
        </p:nvSpPr>
        <p:spPr>
          <a:xfrm>
            <a:off x="428625" y="3886200"/>
            <a:ext cx="28575" cy="1235869"/>
          </a:xfrm>
          <a:prstGeom prst="rect">
            <a:avLst/>
          </a:prstGeom>
          <a:solidFill>
            <a:srgbClr val="0066CC"/>
          </a:solidFill>
          <a:ln/>
        </p:spPr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4064794"/>
            <a:ext cx="385763" cy="34290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1214438" y="4064794"/>
            <a:ext cx="732234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Crawling Headless para SPA</a:t>
            </a:r>
            <a:endParaRPr lang="en-US" sz="1046" dirty="0"/>
          </a:p>
        </p:txBody>
      </p:sp>
      <p:sp>
        <p:nvSpPr>
          <p:cNvPr id="22" name="Text 14"/>
          <p:cNvSpPr/>
          <p:nvPr/>
        </p:nvSpPr>
        <p:spPr>
          <a:xfrm>
            <a:off x="1214438" y="4364831"/>
            <a:ext cx="732234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Implementação de crawling headless (via chromedp) para melhor cobertura e análise de Single Page Applications (SPA) e aplicações JavaScript-heavy, expandindo a capacidade de reconhecimento. </a:t>
            </a:r>
            <a:endParaRPr lang="en-US" sz="785" dirty="0"/>
          </a:p>
        </p:txBody>
      </p:sp>
      <p:pic>
        <p:nvPicPr>
          <p:cNvPr id="23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4438" y="4811316"/>
            <a:ext cx="100013" cy="114300"/>
          </a:xfrm>
          <a:prstGeom prst="rect">
            <a:avLst/>
          </a:prstGeom>
        </p:spPr>
      </p:pic>
      <p:sp>
        <p:nvSpPr>
          <p:cNvPr id="24" name="Text 15"/>
          <p:cNvSpPr/>
          <p:nvPr/>
        </p:nvSpPr>
        <p:spPr>
          <a:xfrm>
            <a:off x="1371600" y="4793456"/>
            <a:ext cx="200887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Suporte completo a aplicações modernas </a:t>
            </a:r>
            <a:endParaRPr lang="en-US" sz="732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91496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Comece a Otimizar Seu AppSec Hoje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28625" y="878681"/>
            <a:ext cx="8286750" cy="205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Três passos simples para integrar o ReconSec ao seu fluxo de segurança</a:t>
            </a:r>
            <a:endParaRPr lang="en-US" sz="942" dirty="0"/>
          </a:p>
        </p:txBody>
      </p:sp>
      <p:sp>
        <p:nvSpPr>
          <p:cNvPr id="5" name="Shape 2"/>
          <p:cNvSpPr/>
          <p:nvPr/>
        </p:nvSpPr>
        <p:spPr>
          <a:xfrm>
            <a:off x="428625" y="1370149"/>
            <a:ext cx="2619384" cy="2843213"/>
          </a:xfrm>
          <a:prstGeom prst="rect">
            <a:avLst/>
          </a:prstGeom>
          <a:solidFill>
            <a:srgbClr val="F3F4F6"/>
          </a:solidFill>
          <a:ln w="397">
            <a:solidFill>
              <a:srgbClr val="0066CC"/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642938" y="1584461"/>
            <a:ext cx="357188" cy="357188"/>
          </a:xfrm>
          <a:prstGeom prst="rect">
            <a:avLst/>
          </a:prstGeom>
          <a:solidFill>
            <a:srgbClr val="0066CC"/>
          </a:solidFill>
          <a:ln/>
        </p:spPr>
      </p:sp>
      <p:sp>
        <p:nvSpPr>
          <p:cNvPr id="7" name="Text 4"/>
          <p:cNvSpPr/>
          <p:nvPr/>
        </p:nvSpPr>
        <p:spPr>
          <a:xfrm>
            <a:off x="642938" y="1584461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3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2084524"/>
            <a:ext cx="2190759" cy="28575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42938" y="2513149"/>
            <a:ext cx="219075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Instalar</a:t>
            </a:r>
            <a:endParaRPr lang="en-US" sz="1046" dirty="0"/>
          </a:p>
        </p:txBody>
      </p:sp>
      <p:sp>
        <p:nvSpPr>
          <p:cNvPr id="10" name="Text 6"/>
          <p:cNvSpPr/>
          <p:nvPr/>
        </p:nvSpPr>
        <p:spPr>
          <a:xfrm>
            <a:off x="642938" y="2870336"/>
            <a:ext cx="2190759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Clone o repositório e compile o binário. Leva apenas alguns minutos. </a:t>
            </a:r>
            <a:endParaRPr lang="en-US" sz="785" dirty="0"/>
          </a:p>
        </p:txBody>
      </p:sp>
      <p:sp>
        <p:nvSpPr>
          <p:cNvPr id="11" name="Shape 7"/>
          <p:cNvSpPr/>
          <p:nvPr/>
        </p:nvSpPr>
        <p:spPr>
          <a:xfrm>
            <a:off x="642938" y="3527561"/>
            <a:ext cx="2190759" cy="471488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12" name="Shape 8"/>
          <p:cNvSpPr/>
          <p:nvPr/>
        </p:nvSpPr>
        <p:spPr>
          <a:xfrm>
            <a:off x="642938" y="3527561"/>
            <a:ext cx="21431" cy="471488"/>
          </a:xfrm>
          <a:prstGeom prst="rect">
            <a:avLst/>
          </a:prstGeom>
          <a:solidFill>
            <a:srgbClr val="0066CC"/>
          </a:solidFill>
          <a:ln/>
        </p:spPr>
      </p:sp>
      <p:sp>
        <p:nvSpPr>
          <p:cNvPr id="13" name="Text 9"/>
          <p:cNvSpPr/>
          <p:nvPr/>
        </p:nvSpPr>
        <p:spPr>
          <a:xfrm>
            <a:off x="728663" y="3620430"/>
            <a:ext cx="142760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git clone https://github.com/...</a:t>
            </a:r>
            <a:endParaRPr lang="en-US" sz="732" dirty="0"/>
          </a:p>
        </p:txBody>
      </p:sp>
      <p:sp>
        <p:nvSpPr>
          <p:cNvPr id="14" name="Text 10"/>
          <p:cNvSpPr/>
          <p:nvPr/>
        </p:nvSpPr>
        <p:spPr>
          <a:xfrm>
            <a:off x="728663" y="3770449"/>
            <a:ext cx="94752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go build -o reconsec </a:t>
            </a:r>
            <a:endParaRPr lang="en-US" sz="732" dirty="0"/>
          </a:p>
        </p:txBody>
      </p:sp>
      <p:sp>
        <p:nvSpPr>
          <p:cNvPr id="15" name="Shape 11"/>
          <p:cNvSpPr/>
          <p:nvPr/>
        </p:nvSpPr>
        <p:spPr>
          <a:xfrm>
            <a:off x="3262322" y="1370149"/>
            <a:ext cx="2619384" cy="2843213"/>
          </a:xfrm>
          <a:prstGeom prst="rect">
            <a:avLst/>
          </a:prstGeom>
          <a:solidFill>
            <a:srgbClr val="F3F4F6"/>
          </a:solidFill>
          <a:ln w="397">
            <a:solidFill>
              <a:srgbClr val="0066CC"/>
            </a:solidFill>
            <a:prstDash val="solid"/>
          </a:ln>
        </p:spPr>
      </p:sp>
      <p:sp>
        <p:nvSpPr>
          <p:cNvPr id="16" name="Shape 12"/>
          <p:cNvSpPr/>
          <p:nvPr/>
        </p:nvSpPr>
        <p:spPr>
          <a:xfrm>
            <a:off x="3476634" y="1584461"/>
            <a:ext cx="357188" cy="357188"/>
          </a:xfrm>
          <a:prstGeom prst="rect">
            <a:avLst/>
          </a:prstGeom>
          <a:solidFill>
            <a:srgbClr val="0066CC"/>
          </a:solidFill>
          <a:ln/>
        </p:spPr>
      </p:sp>
      <p:sp>
        <p:nvSpPr>
          <p:cNvPr id="17" name="Text 13"/>
          <p:cNvSpPr/>
          <p:nvPr/>
        </p:nvSpPr>
        <p:spPr>
          <a:xfrm>
            <a:off x="3476634" y="1584461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350" dirty="0"/>
          </a:p>
        </p:txBody>
      </p:sp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34" y="2084524"/>
            <a:ext cx="2190759" cy="285750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3476634" y="2513149"/>
            <a:ext cx="219075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Usar</a:t>
            </a:r>
            <a:endParaRPr lang="en-US" sz="1046" dirty="0"/>
          </a:p>
        </p:txBody>
      </p:sp>
      <p:sp>
        <p:nvSpPr>
          <p:cNvPr id="20" name="Text 15"/>
          <p:cNvSpPr/>
          <p:nvPr/>
        </p:nvSpPr>
        <p:spPr>
          <a:xfrm>
            <a:off x="3476634" y="2870336"/>
            <a:ext cx="2190759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Comece com o modo passivo (Recon e SCA) para familiarizar-se com a ferramenta. </a:t>
            </a:r>
            <a:endParaRPr lang="en-US" sz="785" dirty="0"/>
          </a:p>
        </p:txBody>
      </p:sp>
      <p:sp>
        <p:nvSpPr>
          <p:cNvPr id="21" name="Shape 16"/>
          <p:cNvSpPr/>
          <p:nvPr/>
        </p:nvSpPr>
        <p:spPr>
          <a:xfrm>
            <a:off x="3476634" y="3527561"/>
            <a:ext cx="2190759" cy="471488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22" name="Shape 17"/>
          <p:cNvSpPr/>
          <p:nvPr/>
        </p:nvSpPr>
        <p:spPr>
          <a:xfrm>
            <a:off x="3476634" y="3527561"/>
            <a:ext cx="21431" cy="471488"/>
          </a:xfrm>
          <a:prstGeom prst="rect">
            <a:avLst/>
          </a:prstGeom>
          <a:solidFill>
            <a:srgbClr val="0066CC"/>
          </a:solidFill>
          <a:ln/>
        </p:spPr>
      </p:sp>
      <p:sp>
        <p:nvSpPr>
          <p:cNvPr id="23" name="Text 18"/>
          <p:cNvSpPr/>
          <p:nvPr/>
        </p:nvSpPr>
        <p:spPr>
          <a:xfrm>
            <a:off x="3562359" y="3620430"/>
            <a:ext cx="100394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reconsec recon -url ...</a:t>
            </a:r>
            <a:endParaRPr lang="en-US" sz="732" dirty="0"/>
          </a:p>
        </p:txBody>
      </p:sp>
      <p:sp>
        <p:nvSpPr>
          <p:cNvPr id="24" name="Text 19"/>
          <p:cNvSpPr/>
          <p:nvPr/>
        </p:nvSpPr>
        <p:spPr>
          <a:xfrm>
            <a:off x="3562359" y="3770449"/>
            <a:ext cx="97654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reconsec sca -path ... </a:t>
            </a:r>
            <a:endParaRPr lang="en-US" sz="732" dirty="0"/>
          </a:p>
        </p:txBody>
      </p:sp>
      <p:sp>
        <p:nvSpPr>
          <p:cNvPr id="25" name="Shape 20"/>
          <p:cNvSpPr/>
          <p:nvPr/>
        </p:nvSpPr>
        <p:spPr>
          <a:xfrm>
            <a:off x="6096019" y="1370149"/>
            <a:ext cx="2619384" cy="2843213"/>
          </a:xfrm>
          <a:prstGeom prst="rect">
            <a:avLst/>
          </a:prstGeom>
          <a:solidFill>
            <a:srgbClr val="F3F4F6"/>
          </a:solidFill>
          <a:ln w="397">
            <a:solidFill>
              <a:srgbClr val="0066CC"/>
            </a:solidFill>
            <a:prstDash val="solid"/>
          </a:ln>
        </p:spPr>
      </p:sp>
      <p:sp>
        <p:nvSpPr>
          <p:cNvPr id="26" name="Shape 21"/>
          <p:cNvSpPr/>
          <p:nvPr/>
        </p:nvSpPr>
        <p:spPr>
          <a:xfrm>
            <a:off x="6310331" y="1584461"/>
            <a:ext cx="357188" cy="357188"/>
          </a:xfrm>
          <a:prstGeom prst="rect">
            <a:avLst/>
          </a:prstGeom>
          <a:solidFill>
            <a:srgbClr val="0066CC"/>
          </a:solidFill>
          <a:ln/>
        </p:spPr>
      </p:sp>
      <p:sp>
        <p:nvSpPr>
          <p:cNvPr id="27" name="Text 22"/>
          <p:cNvSpPr/>
          <p:nvPr/>
        </p:nvSpPr>
        <p:spPr>
          <a:xfrm>
            <a:off x="6310331" y="1584461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350" dirty="0"/>
          </a:p>
        </p:txBody>
      </p:sp>
      <p:pic>
        <p:nvPicPr>
          <p:cNvPr id="2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822" y="2159533"/>
            <a:ext cx="285750" cy="285750"/>
          </a:xfrm>
          <a:prstGeom prst="rect">
            <a:avLst/>
          </a:prstGeom>
        </p:spPr>
      </p:pic>
      <p:sp>
        <p:nvSpPr>
          <p:cNvPr id="29" name="Text 23"/>
          <p:cNvSpPr/>
          <p:nvPr/>
        </p:nvSpPr>
        <p:spPr>
          <a:xfrm>
            <a:off x="6310331" y="2656024"/>
            <a:ext cx="219075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Seguir</a:t>
            </a:r>
            <a:endParaRPr lang="en-US" sz="1046" dirty="0"/>
          </a:p>
        </p:txBody>
      </p:sp>
      <p:sp>
        <p:nvSpPr>
          <p:cNvPr id="30" name="Text 24"/>
          <p:cNvSpPr/>
          <p:nvPr/>
        </p:nvSpPr>
        <p:spPr>
          <a:xfrm>
            <a:off x="6310331" y="3013211"/>
            <a:ext cx="219075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Siga as diretrizes de governança e boas práticas para operações ativas. </a:t>
            </a:r>
            <a:endParaRPr lang="en-US" sz="785" dirty="0"/>
          </a:p>
        </p:txBody>
      </p:sp>
      <p:sp>
        <p:nvSpPr>
          <p:cNvPr id="31" name="Shape 25"/>
          <p:cNvSpPr/>
          <p:nvPr/>
        </p:nvSpPr>
        <p:spPr>
          <a:xfrm>
            <a:off x="6310331" y="3498986"/>
            <a:ext cx="2190759" cy="471488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32" name="Shape 26"/>
          <p:cNvSpPr/>
          <p:nvPr/>
        </p:nvSpPr>
        <p:spPr>
          <a:xfrm>
            <a:off x="6310331" y="3498986"/>
            <a:ext cx="21431" cy="471488"/>
          </a:xfrm>
          <a:prstGeom prst="rect">
            <a:avLst/>
          </a:prstGeom>
          <a:solidFill>
            <a:srgbClr val="0066CC"/>
          </a:solidFill>
          <a:ln/>
        </p:spPr>
      </p:sp>
      <p:sp>
        <p:nvSpPr>
          <p:cNvPr id="33" name="Text 27"/>
          <p:cNvSpPr/>
          <p:nvPr/>
        </p:nvSpPr>
        <p:spPr>
          <a:xfrm>
            <a:off x="6396056" y="3591855"/>
            <a:ext cx="108855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Autorização por escrito</a:t>
            </a:r>
            <a:endParaRPr lang="en-US" sz="732" dirty="0"/>
          </a:p>
        </p:txBody>
      </p:sp>
      <p:sp>
        <p:nvSpPr>
          <p:cNvPr id="34" name="Text 28"/>
          <p:cNvSpPr/>
          <p:nvPr/>
        </p:nvSpPr>
        <p:spPr>
          <a:xfrm>
            <a:off x="6396056" y="3741874"/>
            <a:ext cx="136869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Modo ativo com confirmação </a:t>
            </a:r>
            <a:endParaRPr lang="en-US" sz="732" dirty="0"/>
          </a:p>
        </p:txBody>
      </p:sp>
      <p:sp>
        <p:nvSpPr>
          <p:cNvPr id="35" name="Shape 29"/>
          <p:cNvSpPr/>
          <p:nvPr/>
        </p:nvSpPr>
        <p:spPr>
          <a:xfrm>
            <a:off x="428625" y="4470536"/>
            <a:ext cx="8286750" cy="987233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36" name="Shape 30"/>
          <p:cNvSpPr/>
          <p:nvPr/>
        </p:nvSpPr>
        <p:spPr>
          <a:xfrm>
            <a:off x="428625" y="4470536"/>
            <a:ext cx="28575" cy="987233"/>
          </a:xfrm>
          <a:prstGeom prst="rect">
            <a:avLst/>
          </a:prstGeom>
          <a:solidFill>
            <a:srgbClr val="0066CC"/>
          </a:solidFill>
          <a:ln/>
        </p:spPr>
      </p:sp>
      <p:sp>
        <p:nvSpPr>
          <p:cNvPr id="37" name="Text 31"/>
          <p:cNvSpPr/>
          <p:nvPr/>
        </p:nvSpPr>
        <p:spPr>
          <a:xfrm>
            <a:off x="607219" y="4649130"/>
            <a:ext cx="79295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Lembrete Importante</a:t>
            </a:r>
            <a:endParaRPr lang="en-US" sz="942" dirty="0"/>
          </a:p>
        </p:txBody>
      </p:sp>
      <p:sp>
        <p:nvSpPr>
          <p:cNvPr id="38" name="Text 32"/>
          <p:cNvSpPr/>
          <p:nvPr/>
        </p:nvSpPr>
        <p:spPr>
          <a:xfrm>
            <a:off x="792593" y="4925950"/>
            <a:ext cx="99270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segurança é um </a:t>
            </a:r>
            <a:endParaRPr lang="en-US" sz="837" dirty="0"/>
          </a:p>
        </p:txBody>
      </p:sp>
      <p:sp>
        <p:nvSpPr>
          <p:cNvPr id="39" name="Text 33"/>
          <p:cNvSpPr/>
          <p:nvPr/>
        </p:nvSpPr>
        <p:spPr>
          <a:xfrm>
            <a:off x="1785296" y="4925950"/>
            <a:ext cx="102219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processo contínuo</a:t>
            </a:r>
            <a:endParaRPr lang="en-US" sz="837" dirty="0"/>
          </a:p>
        </p:txBody>
      </p:sp>
      <p:sp>
        <p:nvSpPr>
          <p:cNvPr id="40" name="Text 34"/>
          <p:cNvSpPr/>
          <p:nvPr/>
        </p:nvSpPr>
        <p:spPr>
          <a:xfrm>
            <a:off x="2807494" y="4925950"/>
            <a:ext cx="145459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Use o ReconSec de forma </a:t>
            </a:r>
            <a:endParaRPr lang="en-US" sz="837" dirty="0"/>
          </a:p>
        </p:txBody>
      </p:sp>
      <p:sp>
        <p:nvSpPr>
          <p:cNvPr id="41" name="Text 35"/>
          <p:cNvSpPr/>
          <p:nvPr/>
        </p:nvSpPr>
        <p:spPr>
          <a:xfrm>
            <a:off x="4262084" y="4925950"/>
            <a:ext cx="106620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ética e responsável</a:t>
            </a:r>
            <a:endParaRPr lang="en-US" sz="837" dirty="0"/>
          </a:p>
        </p:txBody>
      </p:sp>
      <p:sp>
        <p:nvSpPr>
          <p:cNvPr id="42" name="Text 36"/>
          <p:cNvSpPr/>
          <p:nvPr/>
        </p:nvSpPr>
        <p:spPr>
          <a:xfrm>
            <a:off x="5328289" y="4925950"/>
            <a:ext cx="302311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sempre respeitando as políticas de sua organização e o </a:t>
            </a:r>
            <a:endParaRPr lang="en-US" sz="837" dirty="0"/>
          </a:p>
        </p:txBody>
      </p:sp>
      <p:sp>
        <p:nvSpPr>
          <p:cNvPr id="43" name="Text 37"/>
          <p:cNvSpPr/>
          <p:nvPr/>
        </p:nvSpPr>
        <p:spPr>
          <a:xfrm>
            <a:off x="3803321" y="5108814"/>
            <a:ext cx="153735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escopo autorizado de testes. </a:t>
            </a:r>
            <a:endParaRPr lang="en-US" sz="837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175" y="403622"/>
            <a:ext cx="457200" cy="4572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4289822"/>
            <a:ext cx="400050" cy="45720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295613" y="1054429"/>
            <a:ext cx="2552719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Obrigado!</a:t>
            </a:r>
            <a:endParaRPr lang="en-US" sz="4050" dirty="0"/>
          </a:p>
        </p:txBody>
      </p:sp>
      <p:sp>
        <p:nvSpPr>
          <p:cNvPr id="6" name="Text 1"/>
          <p:cNvSpPr/>
          <p:nvPr/>
        </p:nvSpPr>
        <p:spPr>
          <a:xfrm>
            <a:off x="2440316" y="2277796"/>
            <a:ext cx="2488118" cy="2732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Segurança é um processo</a:t>
            </a:r>
            <a:endParaRPr lang="en-US" sz="1575" dirty="0"/>
          </a:p>
        </p:txBody>
      </p:sp>
      <p:sp>
        <p:nvSpPr>
          <p:cNvPr id="7" name="Text 2"/>
          <p:cNvSpPr/>
          <p:nvPr/>
        </p:nvSpPr>
        <p:spPr>
          <a:xfrm>
            <a:off x="4928434" y="2277796"/>
            <a:ext cx="1775222" cy="2732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— não um destino. </a:t>
            </a:r>
            <a:endParaRPr lang="en-US" sz="1575" dirty="0"/>
          </a:p>
        </p:txBody>
      </p:sp>
      <p:sp>
        <p:nvSpPr>
          <p:cNvPr id="8" name="Text 3"/>
          <p:cNvSpPr/>
          <p:nvPr/>
        </p:nvSpPr>
        <p:spPr>
          <a:xfrm>
            <a:off x="3751083" y="3581865"/>
            <a:ext cx="164175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spc="1" kern="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Perguntas &amp; Contato</a:t>
            </a:r>
            <a:endParaRPr lang="en-US" sz="942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041" y="3931909"/>
            <a:ext cx="142875" cy="14287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3222641" y="3917621"/>
            <a:ext cx="143048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[seu-email@empresa.com]</a:t>
            </a:r>
            <a:endParaRPr lang="en-US" sz="837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308" y="3931909"/>
            <a:ext cx="142875" cy="142875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5238908" y="3917621"/>
            <a:ext cx="91099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[Ramal/Telefone]</a:t>
            </a:r>
            <a:endParaRPr lang="en-US" sz="83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Centralizando o Ciclo de Vida da Segurança de Aplicações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428625" y="1405923"/>
            <a:ext cx="4000500" cy="930083"/>
          </a:xfrm>
          <a:prstGeom prst="rect">
            <a:avLst/>
          </a:prstGeom>
          <a:solidFill>
            <a:srgbClr val="FEF3C7"/>
          </a:solidFill>
          <a:ln/>
        </p:spPr>
      </p:sp>
      <p:sp>
        <p:nvSpPr>
          <p:cNvPr id="5" name="Shape 2"/>
          <p:cNvSpPr/>
          <p:nvPr/>
        </p:nvSpPr>
        <p:spPr>
          <a:xfrm>
            <a:off x="428625" y="1405923"/>
            <a:ext cx="28575" cy="930083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559514"/>
            <a:ext cx="171450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14388" y="1548798"/>
            <a:ext cx="752522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 Problema </a:t>
            </a:r>
            <a:endParaRPr lang="en-US" sz="942" dirty="0"/>
          </a:p>
        </p:txBody>
      </p:sp>
      <p:sp>
        <p:nvSpPr>
          <p:cNvPr id="8" name="Text 4"/>
          <p:cNvSpPr/>
          <p:nvPr/>
        </p:nvSpPr>
        <p:spPr>
          <a:xfrm>
            <a:off x="571500" y="1827405"/>
            <a:ext cx="3714750" cy="3657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Fragmentação de ferramentas, complexidade na orquestração de testes e falta de padronização no AppSec corporativo. </a:t>
            </a:r>
            <a:endParaRPr lang="en-US" sz="837" dirty="0"/>
          </a:p>
        </p:txBody>
      </p:sp>
      <p:sp>
        <p:nvSpPr>
          <p:cNvPr id="9" name="Shape 5"/>
          <p:cNvSpPr/>
          <p:nvPr/>
        </p:nvSpPr>
        <p:spPr>
          <a:xfrm>
            <a:off x="428625" y="2478881"/>
            <a:ext cx="4000500" cy="930083"/>
          </a:xfrm>
          <a:prstGeom prst="rect">
            <a:avLst/>
          </a:prstGeom>
          <a:solidFill>
            <a:srgbClr val="FEF3C7"/>
          </a:solidFill>
          <a:ln/>
        </p:spPr>
      </p:sp>
      <p:sp>
        <p:nvSpPr>
          <p:cNvPr id="10" name="Shape 6"/>
          <p:cNvSpPr/>
          <p:nvPr/>
        </p:nvSpPr>
        <p:spPr>
          <a:xfrm>
            <a:off x="428625" y="2478881"/>
            <a:ext cx="28575" cy="930083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632472"/>
            <a:ext cx="214313" cy="17145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57250" y="2621756"/>
            <a:ext cx="142205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Desafios Operacionais </a:t>
            </a:r>
            <a:endParaRPr lang="en-US" sz="942" dirty="0"/>
          </a:p>
        </p:txBody>
      </p:sp>
      <p:sp>
        <p:nvSpPr>
          <p:cNvPr id="13" name="Text 8"/>
          <p:cNvSpPr/>
          <p:nvPr/>
        </p:nvSpPr>
        <p:spPr>
          <a:xfrm>
            <a:off x="571500" y="2900363"/>
            <a:ext cx="3714750" cy="3657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Múltiplas ferramentas, diferentes formatos de saída, falta de integração e governança centralizada. </a:t>
            </a:r>
            <a:endParaRPr lang="en-US" sz="837" dirty="0"/>
          </a:p>
        </p:txBody>
      </p:sp>
      <p:sp>
        <p:nvSpPr>
          <p:cNvPr id="14" name="Shape 9"/>
          <p:cNvSpPr/>
          <p:nvPr/>
        </p:nvSpPr>
        <p:spPr>
          <a:xfrm>
            <a:off x="4714875" y="1405923"/>
            <a:ext cx="4000500" cy="930083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15" name="Shape 10"/>
          <p:cNvSpPr/>
          <p:nvPr/>
        </p:nvSpPr>
        <p:spPr>
          <a:xfrm>
            <a:off x="4714875" y="1405923"/>
            <a:ext cx="28575" cy="930083"/>
          </a:xfrm>
          <a:prstGeom prst="rect">
            <a:avLst/>
          </a:prstGeom>
          <a:solidFill>
            <a:srgbClr val="0066CC"/>
          </a:solidFill>
          <a:ln/>
        </p:spPr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1559514"/>
            <a:ext cx="128588" cy="17145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5057775" y="1548798"/>
            <a:ext cx="125707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Solução ReconSec </a:t>
            </a:r>
            <a:endParaRPr lang="en-US" sz="942" dirty="0"/>
          </a:p>
        </p:txBody>
      </p:sp>
      <p:sp>
        <p:nvSpPr>
          <p:cNvPr id="18" name="Text 12"/>
          <p:cNvSpPr/>
          <p:nvPr/>
        </p:nvSpPr>
        <p:spPr>
          <a:xfrm>
            <a:off x="4857750" y="1827405"/>
            <a:ext cx="3714750" cy="3657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Uma única suíte desenvolvida em Go que consolida Recon, SCA, SAST e DAST em um único pipeline. </a:t>
            </a:r>
            <a:endParaRPr lang="en-US" sz="837" dirty="0"/>
          </a:p>
        </p:txBody>
      </p:sp>
      <p:sp>
        <p:nvSpPr>
          <p:cNvPr id="19" name="Shape 13"/>
          <p:cNvSpPr/>
          <p:nvPr/>
        </p:nvSpPr>
        <p:spPr>
          <a:xfrm>
            <a:off x="4714875" y="2478881"/>
            <a:ext cx="4000500" cy="930083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20" name="Shape 14"/>
          <p:cNvSpPr/>
          <p:nvPr/>
        </p:nvSpPr>
        <p:spPr>
          <a:xfrm>
            <a:off x="4714875" y="2478881"/>
            <a:ext cx="28575" cy="930083"/>
          </a:xfrm>
          <a:prstGeom prst="rect">
            <a:avLst/>
          </a:prstGeom>
          <a:solidFill>
            <a:srgbClr val="0066CC"/>
          </a:solidFill>
          <a:ln/>
        </p:spPr>
      </p:sp>
      <p:pic>
        <p:nvPicPr>
          <p:cNvPr id="2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0" y="2632472"/>
            <a:ext cx="171450" cy="171450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5100638" y="2621756"/>
            <a:ext cx="113468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Proposta de Valor </a:t>
            </a:r>
            <a:endParaRPr lang="en-US" sz="942" dirty="0"/>
          </a:p>
        </p:txBody>
      </p:sp>
      <p:sp>
        <p:nvSpPr>
          <p:cNvPr id="23" name="Text 16"/>
          <p:cNvSpPr/>
          <p:nvPr/>
        </p:nvSpPr>
        <p:spPr>
          <a:xfrm>
            <a:off x="4857750" y="2900363"/>
            <a:ext cx="3714750" cy="3657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Precisão, controle total, arquitetura modular e evolução contínua para ambientes corporativos. </a:t>
            </a:r>
            <a:endParaRPr lang="en-US" sz="837" dirty="0"/>
          </a:p>
        </p:txBody>
      </p:sp>
      <p:sp>
        <p:nvSpPr>
          <p:cNvPr id="24" name="Text 17"/>
          <p:cNvSpPr/>
          <p:nvPr/>
        </p:nvSpPr>
        <p:spPr>
          <a:xfrm>
            <a:off x="428625" y="3971925"/>
            <a:ext cx="8286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Benefícios Principais</a:t>
            </a:r>
            <a:endParaRPr lang="en-US" sz="1046" dirty="0"/>
          </a:p>
        </p:txBody>
      </p:sp>
      <p:sp>
        <p:nvSpPr>
          <p:cNvPr id="25" name="Shape 18"/>
          <p:cNvSpPr/>
          <p:nvPr/>
        </p:nvSpPr>
        <p:spPr>
          <a:xfrm>
            <a:off x="428625" y="4329113"/>
            <a:ext cx="1964531" cy="385763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26" name="Text 19"/>
          <p:cNvSpPr/>
          <p:nvPr/>
        </p:nvSpPr>
        <p:spPr>
          <a:xfrm>
            <a:off x="535781" y="4436269"/>
            <a:ext cx="17502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🎯 Integração</a:t>
            </a:r>
            <a:endParaRPr lang="en-US" sz="837" dirty="0"/>
          </a:p>
        </p:txBody>
      </p:sp>
      <p:sp>
        <p:nvSpPr>
          <p:cNvPr id="27" name="Shape 20"/>
          <p:cNvSpPr/>
          <p:nvPr/>
        </p:nvSpPr>
        <p:spPr>
          <a:xfrm>
            <a:off x="2536031" y="4329113"/>
            <a:ext cx="1964531" cy="385763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28" name="Text 21"/>
          <p:cNvSpPr/>
          <p:nvPr/>
        </p:nvSpPr>
        <p:spPr>
          <a:xfrm>
            <a:off x="2643188" y="4436269"/>
            <a:ext cx="17502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⚡ Performance</a:t>
            </a:r>
            <a:endParaRPr lang="en-US" sz="837" dirty="0"/>
          </a:p>
        </p:txBody>
      </p:sp>
      <p:sp>
        <p:nvSpPr>
          <p:cNvPr id="29" name="Shape 22"/>
          <p:cNvSpPr/>
          <p:nvPr/>
        </p:nvSpPr>
        <p:spPr>
          <a:xfrm>
            <a:off x="4643438" y="4329113"/>
            <a:ext cx="1964531" cy="385763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30" name="Text 23"/>
          <p:cNvSpPr/>
          <p:nvPr/>
        </p:nvSpPr>
        <p:spPr>
          <a:xfrm>
            <a:off x="4750594" y="4436269"/>
            <a:ext cx="17502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🔒 Segurança</a:t>
            </a:r>
            <a:endParaRPr lang="en-US" sz="837" dirty="0"/>
          </a:p>
        </p:txBody>
      </p:sp>
      <p:sp>
        <p:nvSpPr>
          <p:cNvPr id="31" name="Shape 24"/>
          <p:cNvSpPr/>
          <p:nvPr/>
        </p:nvSpPr>
        <p:spPr>
          <a:xfrm>
            <a:off x="6750844" y="4329113"/>
            <a:ext cx="1964531" cy="385763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32" name="Text 25"/>
          <p:cNvSpPr/>
          <p:nvPr/>
        </p:nvSpPr>
        <p:spPr>
          <a:xfrm>
            <a:off x="6858000" y="4436269"/>
            <a:ext cx="17502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📈 Escalabilidade</a:t>
            </a:r>
            <a:endParaRPr lang="en-US" sz="83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6060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Cobertura Completa de Segurança em Quatro Módulos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428625" y="1128713"/>
            <a:ext cx="4036219" cy="1794477"/>
          </a:xfrm>
          <a:prstGeom prst="rect">
            <a:avLst/>
          </a:prstGeom>
          <a:solidFill>
            <a:srgbClr val="F3F4F6"/>
          </a:solidFill>
          <a:ln w="397">
            <a:solidFill>
              <a:srgbClr val="0066CC"/>
            </a:solidFill>
            <a:prstDash val="solid"/>
          </a:ln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343025"/>
            <a:ext cx="3607594" cy="2857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42938" y="1735931"/>
            <a:ext cx="360759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Recon</a:t>
            </a:r>
            <a:endParaRPr lang="en-US" sz="732" dirty="0"/>
          </a:p>
        </p:txBody>
      </p:sp>
      <p:sp>
        <p:nvSpPr>
          <p:cNvPr id="7" name="Text 3"/>
          <p:cNvSpPr/>
          <p:nvPr/>
        </p:nvSpPr>
        <p:spPr>
          <a:xfrm>
            <a:off x="642938" y="1993106"/>
            <a:ext cx="360759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Reconhecimento Passivo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642938" y="2314575"/>
            <a:ext cx="3607594" cy="3657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Mapeamento passivo da superfície de ataque, coleta de endpoints, links, formulários e informações públicas. </a:t>
            </a:r>
            <a:endParaRPr lang="en-US" sz="837" dirty="0"/>
          </a:p>
        </p:txBody>
      </p:sp>
      <p:sp>
        <p:nvSpPr>
          <p:cNvPr id="9" name="Shape 5"/>
          <p:cNvSpPr/>
          <p:nvPr/>
        </p:nvSpPr>
        <p:spPr>
          <a:xfrm>
            <a:off x="4679156" y="1128713"/>
            <a:ext cx="4036219" cy="1794477"/>
          </a:xfrm>
          <a:prstGeom prst="rect">
            <a:avLst/>
          </a:prstGeom>
          <a:solidFill>
            <a:srgbClr val="F3F4F6"/>
          </a:solidFill>
          <a:ln w="397">
            <a:solidFill>
              <a:srgbClr val="0066CC"/>
            </a:solidFill>
            <a:prstDash val="solid"/>
          </a:ln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469" y="1343025"/>
            <a:ext cx="3607594" cy="2857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4893469" y="1735931"/>
            <a:ext cx="360759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</a:t>
            </a:r>
            <a:endParaRPr lang="en-US" sz="732" dirty="0"/>
          </a:p>
        </p:txBody>
      </p:sp>
      <p:sp>
        <p:nvSpPr>
          <p:cNvPr id="12" name="Text 7"/>
          <p:cNvSpPr/>
          <p:nvPr/>
        </p:nvSpPr>
        <p:spPr>
          <a:xfrm>
            <a:off x="4893469" y="1993106"/>
            <a:ext cx="360759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de Composição</a:t>
            </a:r>
            <a:endParaRPr lang="en-US" sz="1046" dirty="0"/>
          </a:p>
        </p:txBody>
      </p:sp>
      <p:sp>
        <p:nvSpPr>
          <p:cNvPr id="13" name="Text 8"/>
          <p:cNvSpPr/>
          <p:nvPr/>
        </p:nvSpPr>
        <p:spPr>
          <a:xfrm>
            <a:off x="4893469" y="2314575"/>
            <a:ext cx="3607594" cy="3657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Identificação de dependências de terceiros, versões e vulnerabilidades conhecidas (CVEs). </a:t>
            </a:r>
            <a:endParaRPr lang="en-US" sz="837" dirty="0"/>
          </a:p>
        </p:txBody>
      </p:sp>
      <p:sp>
        <p:nvSpPr>
          <p:cNvPr id="14" name="Shape 9"/>
          <p:cNvSpPr/>
          <p:nvPr/>
        </p:nvSpPr>
        <p:spPr>
          <a:xfrm>
            <a:off x="428625" y="3108927"/>
            <a:ext cx="4036219" cy="1794477"/>
          </a:xfrm>
          <a:prstGeom prst="rect">
            <a:avLst/>
          </a:prstGeom>
          <a:solidFill>
            <a:srgbClr val="F3F4F6"/>
          </a:solidFill>
          <a:ln w="397">
            <a:solidFill>
              <a:srgbClr val="0066CC"/>
            </a:solidFill>
            <a:prstDash val="solid"/>
          </a:ln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8" y="3323239"/>
            <a:ext cx="3607594" cy="285750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642938" y="3716145"/>
            <a:ext cx="360759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SAST-lite</a:t>
            </a:r>
            <a:endParaRPr lang="en-US" sz="732" dirty="0"/>
          </a:p>
        </p:txBody>
      </p:sp>
      <p:sp>
        <p:nvSpPr>
          <p:cNvPr id="17" name="Text 11"/>
          <p:cNvSpPr/>
          <p:nvPr/>
        </p:nvSpPr>
        <p:spPr>
          <a:xfrm>
            <a:off x="642938" y="3973320"/>
            <a:ext cx="360759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Estática</a:t>
            </a:r>
            <a:endParaRPr lang="en-US" sz="1046" dirty="0"/>
          </a:p>
        </p:txBody>
      </p:sp>
      <p:sp>
        <p:nvSpPr>
          <p:cNvPr id="18" name="Text 12"/>
          <p:cNvSpPr/>
          <p:nvPr/>
        </p:nvSpPr>
        <p:spPr>
          <a:xfrm>
            <a:off x="642938" y="4294789"/>
            <a:ext cx="3607594" cy="3657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Varredura leve de código-fonte em busca de padrões de risco: SQLi, injeção de comandos, uso inseguro de APIs. </a:t>
            </a:r>
            <a:endParaRPr lang="en-US" sz="837" dirty="0"/>
          </a:p>
        </p:txBody>
      </p:sp>
      <p:sp>
        <p:nvSpPr>
          <p:cNvPr id="19" name="Shape 13"/>
          <p:cNvSpPr/>
          <p:nvPr/>
        </p:nvSpPr>
        <p:spPr>
          <a:xfrm>
            <a:off x="4679156" y="3108927"/>
            <a:ext cx="4036219" cy="1794477"/>
          </a:xfrm>
          <a:prstGeom prst="rect">
            <a:avLst/>
          </a:prstGeom>
          <a:solidFill>
            <a:srgbClr val="F3F4F6"/>
          </a:solidFill>
          <a:ln w="397">
            <a:solidFill>
              <a:srgbClr val="0066CC"/>
            </a:solidFill>
            <a:prstDash val="solid"/>
          </a:ln>
        </p:spPr>
      </p:sp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469" y="3323239"/>
            <a:ext cx="3607594" cy="285750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4893469" y="3716145"/>
            <a:ext cx="360759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DAST-lite</a:t>
            </a:r>
            <a:endParaRPr lang="en-US" sz="732" dirty="0"/>
          </a:p>
        </p:txBody>
      </p:sp>
      <p:sp>
        <p:nvSpPr>
          <p:cNvPr id="22" name="Text 15"/>
          <p:cNvSpPr/>
          <p:nvPr/>
        </p:nvSpPr>
        <p:spPr>
          <a:xfrm>
            <a:off x="4893469" y="3973320"/>
            <a:ext cx="360759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Dinâmicos</a:t>
            </a:r>
            <a:endParaRPr lang="en-US" sz="1046" dirty="0"/>
          </a:p>
        </p:txBody>
      </p:sp>
      <p:sp>
        <p:nvSpPr>
          <p:cNvPr id="23" name="Text 16"/>
          <p:cNvSpPr/>
          <p:nvPr/>
        </p:nvSpPr>
        <p:spPr>
          <a:xfrm>
            <a:off x="4893469" y="4294789"/>
            <a:ext cx="3607594" cy="3657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Validações dinâmicas seguras e éticas, com foco em tokens inocuos para verificar respostas da aplicação. </a:t>
            </a:r>
            <a:endParaRPr lang="en-US" sz="83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Go: Desempenho, Portabilidade e Modularidade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428625" y="1128713"/>
            <a:ext cx="2619356" cy="3586163"/>
          </a:xfrm>
          <a:prstGeom prst="rect">
            <a:avLst/>
          </a:prstGeom>
          <a:solidFill>
            <a:srgbClr val="F3F4F6"/>
          </a:solidFill>
          <a:ln w="397">
            <a:solidFill>
              <a:srgbClr val="0066CC"/>
            </a:solidFill>
            <a:prstDash val="solid"/>
          </a:ln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343025"/>
            <a:ext cx="2190731" cy="3429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42938" y="1828800"/>
            <a:ext cx="219073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Desempenho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642938" y="2185988"/>
            <a:ext cx="21907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Alta performance nativa</a:t>
            </a:r>
            <a:endParaRPr lang="en-US" sz="837" dirty="0"/>
          </a:p>
        </p:txBody>
      </p:sp>
      <p:sp>
        <p:nvSpPr>
          <p:cNvPr id="8" name="Text 4"/>
          <p:cNvSpPr/>
          <p:nvPr/>
        </p:nvSpPr>
        <p:spPr>
          <a:xfrm>
            <a:off x="642938" y="2443163"/>
            <a:ext cx="21907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Baixo consumo de memória</a:t>
            </a:r>
            <a:endParaRPr lang="en-US" sz="837" dirty="0"/>
          </a:p>
        </p:txBody>
      </p:sp>
      <p:sp>
        <p:nvSpPr>
          <p:cNvPr id="9" name="Text 5"/>
          <p:cNvSpPr/>
          <p:nvPr/>
        </p:nvSpPr>
        <p:spPr>
          <a:xfrm>
            <a:off x="642938" y="2700338"/>
            <a:ext cx="21907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Compilação otimizada</a:t>
            </a:r>
            <a:endParaRPr lang="en-US" sz="837" dirty="0"/>
          </a:p>
        </p:txBody>
      </p:sp>
      <p:sp>
        <p:nvSpPr>
          <p:cNvPr id="10" name="Text 6"/>
          <p:cNvSpPr/>
          <p:nvPr/>
        </p:nvSpPr>
        <p:spPr>
          <a:xfrm>
            <a:off x="642938" y="2957513"/>
            <a:ext cx="21907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Execução rápida e eficiente</a:t>
            </a:r>
            <a:endParaRPr lang="en-US" sz="837" dirty="0"/>
          </a:p>
        </p:txBody>
      </p:sp>
      <p:sp>
        <p:nvSpPr>
          <p:cNvPr id="11" name="Shape 7"/>
          <p:cNvSpPr/>
          <p:nvPr/>
        </p:nvSpPr>
        <p:spPr>
          <a:xfrm>
            <a:off x="3262294" y="1128713"/>
            <a:ext cx="2619384" cy="3586163"/>
          </a:xfrm>
          <a:prstGeom prst="rect">
            <a:avLst/>
          </a:prstGeom>
          <a:solidFill>
            <a:srgbClr val="F3F4F6"/>
          </a:solidFill>
          <a:ln w="397">
            <a:solidFill>
              <a:srgbClr val="0066CC"/>
            </a:solidFill>
            <a:prstDash val="solid"/>
          </a:ln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06" y="1343025"/>
            <a:ext cx="2190759" cy="34290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3476606" y="1828800"/>
            <a:ext cx="219075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Portabilidade</a:t>
            </a:r>
            <a:endParaRPr lang="en-US" sz="1046" dirty="0"/>
          </a:p>
        </p:txBody>
      </p:sp>
      <p:sp>
        <p:nvSpPr>
          <p:cNvPr id="14" name="Text 9"/>
          <p:cNvSpPr/>
          <p:nvPr/>
        </p:nvSpPr>
        <p:spPr>
          <a:xfrm>
            <a:off x="3476606" y="2185988"/>
            <a:ext cx="219075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Linux (preferencial)</a:t>
            </a:r>
            <a:endParaRPr lang="en-US" sz="837" dirty="0"/>
          </a:p>
        </p:txBody>
      </p:sp>
      <p:sp>
        <p:nvSpPr>
          <p:cNvPr id="15" name="Text 10"/>
          <p:cNvSpPr/>
          <p:nvPr/>
        </p:nvSpPr>
        <p:spPr>
          <a:xfrm>
            <a:off x="3476606" y="2443163"/>
            <a:ext cx="219075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macOS</a:t>
            </a:r>
            <a:endParaRPr lang="en-US" sz="837" dirty="0"/>
          </a:p>
        </p:txBody>
      </p:sp>
      <p:sp>
        <p:nvSpPr>
          <p:cNvPr id="16" name="Text 11"/>
          <p:cNvSpPr/>
          <p:nvPr/>
        </p:nvSpPr>
        <p:spPr>
          <a:xfrm>
            <a:off x="3476606" y="2700338"/>
            <a:ext cx="219075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WSL (Windows)</a:t>
            </a:r>
            <a:endParaRPr lang="en-US" sz="837" dirty="0"/>
          </a:p>
        </p:txBody>
      </p:sp>
      <p:sp>
        <p:nvSpPr>
          <p:cNvPr id="17" name="Text 12"/>
          <p:cNvSpPr/>
          <p:nvPr/>
        </p:nvSpPr>
        <p:spPr>
          <a:xfrm>
            <a:off x="3476606" y="2957513"/>
            <a:ext cx="219075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Fácil distribuição</a:t>
            </a:r>
            <a:endParaRPr lang="en-US" sz="837" dirty="0"/>
          </a:p>
        </p:txBody>
      </p:sp>
      <p:sp>
        <p:nvSpPr>
          <p:cNvPr id="18" name="Shape 13"/>
          <p:cNvSpPr/>
          <p:nvPr/>
        </p:nvSpPr>
        <p:spPr>
          <a:xfrm>
            <a:off x="6095991" y="1128713"/>
            <a:ext cx="2619356" cy="3586163"/>
          </a:xfrm>
          <a:prstGeom prst="rect">
            <a:avLst/>
          </a:prstGeom>
          <a:solidFill>
            <a:srgbClr val="F3F4F6"/>
          </a:solidFill>
          <a:ln w="397">
            <a:solidFill>
              <a:srgbClr val="0066CC"/>
            </a:solidFill>
            <a:prstDash val="solid"/>
          </a:ln>
        </p:spPr>
      </p:sp>
      <p:pic>
        <p:nvPicPr>
          <p:cNvPr id="1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303" y="1343025"/>
            <a:ext cx="2190731" cy="342900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6310303" y="1828800"/>
            <a:ext cx="219073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Modularidade</a:t>
            </a:r>
            <a:endParaRPr lang="en-US" sz="1046" dirty="0"/>
          </a:p>
        </p:txBody>
      </p:sp>
      <p:sp>
        <p:nvSpPr>
          <p:cNvPr id="21" name="Text 15"/>
          <p:cNvSpPr/>
          <p:nvPr/>
        </p:nvSpPr>
        <p:spPr>
          <a:xfrm>
            <a:off x="6310303" y="2185988"/>
            <a:ext cx="21907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Arquitetura clara</a:t>
            </a:r>
            <a:endParaRPr lang="en-US" sz="837" dirty="0"/>
          </a:p>
        </p:txBody>
      </p:sp>
      <p:sp>
        <p:nvSpPr>
          <p:cNvPr id="22" name="Text 16"/>
          <p:cNvSpPr/>
          <p:nvPr/>
        </p:nvSpPr>
        <p:spPr>
          <a:xfrm>
            <a:off x="6310303" y="2443163"/>
            <a:ext cx="21907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Fácil manutenção</a:t>
            </a:r>
            <a:endParaRPr lang="en-US" sz="837" dirty="0"/>
          </a:p>
        </p:txBody>
      </p:sp>
      <p:sp>
        <p:nvSpPr>
          <p:cNvPr id="23" name="Text 17"/>
          <p:cNvSpPr/>
          <p:nvPr/>
        </p:nvSpPr>
        <p:spPr>
          <a:xfrm>
            <a:off x="6310303" y="2700338"/>
            <a:ext cx="21907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unitários</a:t>
            </a:r>
            <a:endParaRPr lang="en-US" sz="837" dirty="0"/>
          </a:p>
        </p:txBody>
      </p:sp>
      <p:sp>
        <p:nvSpPr>
          <p:cNvPr id="24" name="Text 18"/>
          <p:cNvSpPr/>
          <p:nvPr/>
        </p:nvSpPr>
        <p:spPr>
          <a:xfrm>
            <a:off x="6310303" y="2957513"/>
            <a:ext cx="21907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Evolução contínua</a:t>
            </a:r>
            <a:endParaRPr lang="en-US" sz="83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Uso Controlado: Segurança, Ética e Conformidade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428625" y="1057275"/>
            <a:ext cx="4000500" cy="1178719"/>
          </a:xfrm>
          <a:prstGeom prst="rect">
            <a:avLst/>
          </a:prstGeom>
          <a:solidFill>
            <a:srgbClr val="F3F4F6"/>
          </a:solidFill>
          <a:ln w="397">
            <a:solidFill>
              <a:srgbClr val="0066CC"/>
            </a:solidFill>
            <a:prstDash val="solid"/>
          </a:ln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9" y="1260872"/>
            <a:ext cx="125016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03672" y="1235869"/>
            <a:ext cx="1659192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Uso Exclusivo Corporativo </a:t>
            </a:r>
            <a:endParaRPr lang="en-US" sz="942" dirty="0"/>
          </a:p>
        </p:txBody>
      </p:sp>
      <p:sp>
        <p:nvSpPr>
          <p:cNvPr id="7" name="Text 3"/>
          <p:cNvSpPr/>
          <p:nvPr/>
        </p:nvSpPr>
        <p:spPr>
          <a:xfrm>
            <a:off x="607219" y="1514475"/>
            <a:ext cx="3643313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 ReconSec é desenvolvido estritamente para ambientes corporativos e uso controlado, com foco em precisão, conformidade e responsabilidade. </a:t>
            </a:r>
            <a:endParaRPr lang="en-US" sz="785" dirty="0"/>
          </a:p>
        </p:txBody>
      </p:sp>
      <p:sp>
        <p:nvSpPr>
          <p:cNvPr id="8" name="Shape 4"/>
          <p:cNvSpPr/>
          <p:nvPr/>
        </p:nvSpPr>
        <p:spPr>
          <a:xfrm>
            <a:off x="428625" y="2386013"/>
            <a:ext cx="4000500" cy="1468041"/>
          </a:xfrm>
          <a:prstGeom prst="rect">
            <a:avLst/>
          </a:prstGeom>
          <a:solidFill>
            <a:srgbClr val="F3F4F6"/>
          </a:solidFill>
          <a:ln w="397">
            <a:solidFill>
              <a:srgbClr val="0066CC"/>
            </a:solidFill>
            <a:prstDash val="solid"/>
          </a:ln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9" y="2589609"/>
            <a:ext cx="142875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21531" y="2564606"/>
            <a:ext cx="189128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Modo Ativo com Confirmação </a:t>
            </a:r>
            <a:endParaRPr lang="en-US" sz="942" dirty="0"/>
          </a:p>
        </p:txBody>
      </p:sp>
      <p:sp>
        <p:nvSpPr>
          <p:cNvPr id="11" name="Text 6"/>
          <p:cNvSpPr/>
          <p:nvPr/>
        </p:nvSpPr>
        <p:spPr>
          <a:xfrm>
            <a:off x="607219" y="2855714"/>
            <a:ext cx="2137990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Qualquer operação intrusiva requer a flag </a:t>
            </a:r>
            <a:endParaRPr lang="en-US" sz="785" dirty="0"/>
          </a:p>
        </p:txBody>
      </p:sp>
      <p:sp>
        <p:nvSpPr>
          <p:cNvPr id="12" name="Shape 7"/>
          <p:cNvSpPr/>
          <p:nvPr/>
        </p:nvSpPr>
        <p:spPr>
          <a:xfrm>
            <a:off x="2745209" y="2868216"/>
            <a:ext cx="1371823" cy="150019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13" name="Text 8"/>
          <p:cNvSpPr/>
          <p:nvPr/>
        </p:nvSpPr>
        <p:spPr>
          <a:xfrm>
            <a:off x="2745209" y="2868216"/>
            <a:ext cx="1371823" cy="150019"/>
          </a:xfrm>
          <a:prstGeom prst="rect">
            <a:avLst/>
          </a:prstGeom>
          <a:noFill/>
          <a:ln/>
        </p:spPr>
        <p:txBody>
          <a:bodyPr wrap="none" lIns="51054" tIns="17018" rIns="51054" bIns="17018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74151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--confirm-authorized</a:t>
            </a:r>
            <a:endParaRPr lang="en-US" sz="785" dirty="0"/>
          </a:p>
        </p:txBody>
      </p:sp>
      <p:sp>
        <p:nvSpPr>
          <p:cNvPr id="14" name="Text 9"/>
          <p:cNvSpPr/>
          <p:nvPr/>
        </p:nvSpPr>
        <p:spPr>
          <a:xfrm>
            <a:off x="607219" y="3041452"/>
            <a:ext cx="1742796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 texto de autorização explícita. </a:t>
            </a:r>
            <a:endParaRPr lang="en-US" sz="785" dirty="0"/>
          </a:p>
        </p:txBody>
      </p:sp>
      <p:sp>
        <p:nvSpPr>
          <p:cNvPr id="15" name="Shape 10"/>
          <p:cNvSpPr/>
          <p:nvPr/>
        </p:nvSpPr>
        <p:spPr>
          <a:xfrm>
            <a:off x="607219" y="3271838"/>
            <a:ext cx="3643313" cy="375047"/>
          </a:xfrm>
          <a:prstGeom prst="rect">
            <a:avLst/>
          </a:prstGeom>
          <a:solidFill>
            <a:srgbClr val="FEF3C7"/>
          </a:solidFill>
          <a:ln/>
        </p:spPr>
      </p:sp>
      <p:sp>
        <p:nvSpPr>
          <p:cNvPr id="16" name="Shape 11"/>
          <p:cNvSpPr/>
          <p:nvPr/>
        </p:nvSpPr>
        <p:spPr>
          <a:xfrm>
            <a:off x="607219" y="3271838"/>
            <a:ext cx="28575" cy="375047"/>
          </a:xfrm>
          <a:prstGeom prst="rect">
            <a:avLst/>
          </a:prstGeom>
          <a:solidFill>
            <a:srgbClr val="F59E0B"/>
          </a:solidFill>
          <a:ln/>
        </p:spPr>
      </p:sp>
      <p:sp>
        <p:nvSpPr>
          <p:cNvPr id="17" name="Text 12"/>
          <p:cNvSpPr/>
          <p:nvPr/>
        </p:nvSpPr>
        <p:spPr>
          <a:xfrm>
            <a:off x="714375" y="3386138"/>
            <a:ext cx="47098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92400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Exemplo: </a:t>
            </a:r>
            <a:endParaRPr lang="en-US" sz="732" dirty="0"/>
          </a:p>
        </p:txBody>
      </p:sp>
      <p:sp>
        <p:nvSpPr>
          <p:cNvPr id="18" name="Shape 13"/>
          <p:cNvSpPr/>
          <p:nvPr/>
        </p:nvSpPr>
        <p:spPr>
          <a:xfrm>
            <a:off x="1185360" y="3393281"/>
            <a:ext cx="2637913" cy="1428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9" name="Text 14"/>
          <p:cNvSpPr/>
          <p:nvPr/>
        </p:nvSpPr>
        <p:spPr>
          <a:xfrm>
            <a:off x="1185360" y="3393281"/>
            <a:ext cx="2637913" cy="142875"/>
          </a:xfrm>
          <a:prstGeom prst="rect">
            <a:avLst/>
          </a:prstGeom>
          <a:noFill/>
          <a:ln/>
        </p:spPr>
        <p:txBody>
          <a:bodyPr wrap="none" lIns="34036" tIns="17018" rIns="34036" bIns="17018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92400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--confirm-authorized "Autorizado pelo CISO"</a:t>
            </a:r>
            <a:endParaRPr lang="en-US" sz="732" dirty="0"/>
          </a:p>
        </p:txBody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5" y="1082278"/>
            <a:ext cx="142875" cy="142875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4929188" y="1057275"/>
            <a:ext cx="185025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Boas Práticas de Governança </a:t>
            </a:r>
            <a:endParaRPr lang="en-US" sz="942" dirty="0"/>
          </a:p>
        </p:txBody>
      </p:sp>
      <p:sp>
        <p:nvSpPr>
          <p:cNvPr id="22" name="Shape 16"/>
          <p:cNvSpPr/>
          <p:nvPr/>
        </p:nvSpPr>
        <p:spPr>
          <a:xfrm>
            <a:off x="4714875" y="1464469"/>
            <a:ext cx="4000500" cy="471488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23" name="Shape 17"/>
          <p:cNvSpPr/>
          <p:nvPr/>
        </p:nvSpPr>
        <p:spPr>
          <a:xfrm>
            <a:off x="4714875" y="1464469"/>
            <a:ext cx="21431" cy="471488"/>
          </a:xfrm>
          <a:prstGeom prst="rect">
            <a:avLst/>
          </a:prstGeom>
          <a:solidFill>
            <a:srgbClr val="0066CC"/>
          </a:solidFill>
          <a:ln/>
        </p:spPr>
      </p:sp>
      <p:sp>
        <p:nvSpPr>
          <p:cNvPr id="24" name="Text 18"/>
          <p:cNvSpPr/>
          <p:nvPr/>
        </p:nvSpPr>
        <p:spPr>
          <a:xfrm>
            <a:off x="4800600" y="1550194"/>
            <a:ext cx="142875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837" dirty="0"/>
          </a:p>
        </p:txBody>
      </p:sp>
      <p:sp>
        <p:nvSpPr>
          <p:cNvPr id="25" name="Text 19"/>
          <p:cNvSpPr/>
          <p:nvPr/>
        </p:nvSpPr>
        <p:spPr>
          <a:xfrm>
            <a:off x="5029200" y="1557338"/>
            <a:ext cx="62739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Autorização:</a:t>
            </a:r>
            <a:endParaRPr lang="en-US" sz="732" dirty="0"/>
          </a:p>
        </p:txBody>
      </p:sp>
      <p:sp>
        <p:nvSpPr>
          <p:cNvPr id="26" name="Text 20"/>
          <p:cNvSpPr/>
          <p:nvPr/>
        </p:nvSpPr>
        <p:spPr>
          <a:xfrm>
            <a:off x="5656594" y="1557338"/>
            <a:ext cx="282326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Registrar escopo e permissão de testes por escrito antes de </a:t>
            </a:r>
            <a:endParaRPr lang="en-US" sz="732" dirty="0"/>
          </a:p>
        </p:txBody>
      </p:sp>
      <p:sp>
        <p:nvSpPr>
          <p:cNvPr id="27" name="Text 21"/>
          <p:cNvSpPr/>
          <p:nvPr/>
        </p:nvSpPr>
        <p:spPr>
          <a:xfrm>
            <a:off x="5029200" y="1707356"/>
            <a:ext cx="91523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qualquer execução. </a:t>
            </a:r>
            <a:endParaRPr lang="en-US" sz="732" dirty="0"/>
          </a:p>
        </p:txBody>
      </p:sp>
      <p:sp>
        <p:nvSpPr>
          <p:cNvPr id="28" name="Shape 22"/>
          <p:cNvSpPr/>
          <p:nvPr/>
        </p:nvSpPr>
        <p:spPr>
          <a:xfrm>
            <a:off x="4714875" y="2128838"/>
            <a:ext cx="4000500" cy="471488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29" name="Shape 23"/>
          <p:cNvSpPr/>
          <p:nvPr/>
        </p:nvSpPr>
        <p:spPr>
          <a:xfrm>
            <a:off x="4714875" y="2128838"/>
            <a:ext cx="21431" cy="471488"/>
          </a:xfrm>
          <a:prstGeom prst="rect">
            <a:avLst/>
          </a:prstGeom>
          <a:solidFill>
            <a:srgbClr val="0066CC"/>
          </a:solidFill>
          <a:ln/>
        </p:spPr>
      </p:sp>
      <p:sp>
        <p:nvSpPr>
          <p:cNvPr id="30" name="Text 24"/>
          <p:cNvSpPr/>
          <p:nvPr/>
        </p:nvSpPr>
        <p:spPr>
          <a:xfrm>
            <a:off x="4800600" y="2214563"/>
            <a:ext cx="142875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837" dirty="0"/>
          </a:p>
        </p:txBody>
      </p:sp>
      <p:sp>
        <p:nvSpPr>
          <p:cNvPr id="31" name="Text 25"/>
          <p:cNvSpPr/>
          <p:nvPr/>
        </p:nvSpPr>
        <p:spPr>
          <a:xfrm>
            <a:off x="5029200" y="2221706"/>
            <a:ext cx="56658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Ambientes:</a:t>
            </a:r>
            <a:endParaRPr lang="en-US" sz="732" dirty="0"/>
          </a:p>
        </p:txBody>
      </p:sp>
      <p:sp>
        <p:nvSpPr>
          <p:cNvPr id="32" name="Text 26"/>
          <p:cNvSpPr/>
          <p:nvPr/>
        </p:nvSpPr>
        <p:spPr>
          <a:xfrm>
            <a:off x="5595789" y="2221706"/>
            <a:ext cx="271956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Evitar modo ativo em produção sem autorização formal e </a:t>
            </a:r>
            <a:endParaRPr lang="en-US" sz="732" dirty="0"/>
          </a:p>
        </p:txBody>
      </p:sp>
      <p:sp>
        <p:nvSpPr>
          <p:cNvPr id="33" name="Text 27"/>
          <p:cNvSpPr/>
          <p:nvPr/>
        </p:nvSpPr>
        <p:spPr>
          <a:xfrm>
            <a:off x="5029200" y="2371725"/>
            <a:ext cx="41327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explícita. </a:t>
            </a:r>
            <a:endParaRPr lang="en-US" sz="732" dirty="0"/>
          </a:p>
        </p:txBody>
      </p:sp>
      <p:sp>
        <p:nvSpPr>
          <p:cNvPr id="34" name="Shape 28"/>
          <p:cNvSpPr/>
          <p:nvPr/>
        </p:nvSpPr>
        <p:spPr>
          <a:xfrm>
            <a:off x="4714875" y="2793206"/>
            <a:ext cx="4000500" cy="471488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35" name="Shape 29"/>
          <p:cNvSpPr/>
          <p:nvPr/>
        </p:nvSpPr>
        <p:spPr>
          <a:xfrm>
            <a:off x="4714875" y="2793206"/>
            <a:ext cx="21431" cy="471488"/>
          </a:xfrm>
          <a:prstGeom prst="rect">
            <a:avLst/>
          </a:prstGeom>
          <a:solidFill>
            <a:srgbClr val="0066CC"/>
          </a:solidFill>
          <a:ln/>
        </p:spPr>
      </p:sp>
      <p:sp>
        <p:nvSpPr>
          <p:cNvPr id="36" name="Text 30"/>
          <p:cNvSpPr/>
          <p:nvPr/>
        </p:nvSpPr>
        <p:spPr>
          <a:xfrm>
            <a:off x="4800600" y="2878931"/>
            <a:ext cx="142875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837" dirty="0"/>
          </a:p>
        </p:txBody>
      </p:sp>
      <p:sp>
        <p:nvSpPr>
          <p:cNvPr id="37" name="Text 31"/>
          <p:cNvSpPr/>
          <p:nvPr/>
        </p:nvSpPr>
        <p:spPr>
          <a:xfrm>
            <a:off x="5029200" y="2886075"/>
            <a:ext cx="86391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Armazenamento:</a:t>
            </a:r>
            <a:endParaRPr lang="en-US" sz="732" dirty="0"/>
          </a:p>
        </p:txBody>
      </p:sp>
      <p:sp>
        <p:nvSpPr>
          <p:cNvPr id="38" name="Text 32"/>
          <p:cNvSpPr/>
          <p:nvPr/>
        </p:nvSpPr>
        <p:spPr>
          <a:xfrm>
            <a:off x="5893119" y="2886075"/>
            <a:ext cx="242351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Guardar relatórios com criptografia local, seguindo </a:t>
            </a:r>
            <a:endParaRPr lang="en-US" sz="732" dirty="0"/>
          </a:p>
        </p:txBody>
      </p:sp>
      <p:sp>
        <p:nvSpPr>
          <p:cNvPr id="39" name="Text 33"/>
          <p:cNvSpPr/>
          <p:nvPr/>
        </p:nvSpPr>
        <p:spPr>
          <a:xfrm>
            <a:off x="5029200" y="3036094"/>
            <a:ext cx="99892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políticas de retenção. </a:t>
            </a:r>
            <a:endParaRPr lang="en-US" sz="732" dirty="0"/>
          </a:p>
        </p:txBody>
      </p:sp>
      <p:sp>
        <p:nvSpPr>
          <p:cNvPr id="40" name="Shape 34"/>
          <p:cNvSpPr/>
          <p:nvPr/>
        </p:nvSpPr>
        <p:spPr>
          <a:xfrm>
            <a:off x="4714875" y="3457575"/>
            <a:ext cx="4000500" cy="471488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41" name="Shape 35"/>
          <p:cNvSpPr/>
          <p:nvPr/>
        </p:nvSpPr>
        <p:spPr>
          <a:xfrm>
            <a:off x="4714875" y="3457575"/>
            <a:ext cx="21431" cy="471488"/>
          </a:xfrm>
          <a:prstGeom prst="rect">
            <a:avLst/>
          </a:prstGeom>
          <a:solidFill>
            <a:srgbClr val="0066CC"/>
          </a:solidFill>
          <a:ln/>
        </p:spPr>
      </p:sp>
      <p:sp>
        <p:nvSpPr>
          <p:cNvPr id="42" name="Text 36"/>
          <p:cNvSpPr/>
          <p:nvPr/>
        </p:nvSpPr>
        <p:spPr>
          <a:xfrm>
            <a:off x="4800600" y="3543300"/>
            <a:ext cx="142875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837" dirty="0"/>
          </a:p>
        </p:txBody>
      </p:sp>
      <p:sp>
        <p:nvSpPr>
          <p:cNvPr id="43" name="Text 37"/>
          <p:cNvSpPr/>
          <p:nvPr/>
        </p:nvSpPr>
        <p:spPr>
          <a:xfrm>
            <a:off x="5029200" y="3550444"/>
            <a:ext cx="61098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Atualização:</a:t>
            </a:r>
            <a:endParaRPr lang="en-US" sz="732" dirty="0"/>
          </a:p>
        </p:txBody>
      </p:sp>
      <p:sp>
        <p:nvSpPr>
          <p:cNvPr id="44" name="Text 38"/>
          <p:cNvSpPr/>
          <p:nvPr/>
        </p:nvSpPr>
        <p:spPr>
          <a:xfrm>
            <a:off x="5640186" y="3550444"/>
            <a:ext cx="248493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Manter ferramenta e dependências atualizadas para </a:t>
            </a:r>
            <a:endParaRPr lang="en-US" sz="732" dirty="0"/>
          </a:p>
        </p:txBody>
      </p:sp>
      <p:sp>
        <p:nvSpPr>
          <p:cNvPr id="45" name="Text 39"/>
          <p:cNvSpPr/>
          <p:nvPr/>
        </p:nvSpPr>
        <p:spPr>
          <a:xfrm>
            <a:off x="5029200" y="3700463"/>
            <a:ext cx="95374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segurança contínua. </a:t>
            </a:r>
            <a:endParaRPr lang="en-US" sz="73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42913"/>
            <a:ext cx="4361929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Orquestração Simplificada: O Pipeline 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4790554" y="469702"/>
            <a:ext cx="663029" cy="316111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5" name="Text 2"/>
          <p:cNvSpPr/>
          <p:nvPr/>
        </p:nvSpPr>
        <p:spPr>
          <a:xfrm>
            <a:off x="4790554" y="469702"/>
            <a:ext cx="663029" cy="316111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0066C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full</a:t>
            </a:r>
            <a:endParaRPr lang="en-US" sz="1800" dirty="0"/>
          </a:p>
        </p:txBody>
      </p:sp>
      <p:sp>
        <p:nvSpPr>
          <p:cNvPr id="6" name="Shape 3"/>
          <p:cNvSpPr/>
          <p:nvPr/>
        </p:nvSpPr>
        <p:spPr>
          <a:xfrm>
            <a:off x="428625" y="1014413"/>
            <a:ext cx="8286750" cy="1078706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7" name="Shape 4"/>
          <p:cNvSpPr/>
          <p:nvPr/>
        </p:nvSpPr>
        <p:spPr>
          <a:xfrm>
            <a:off x="1088696" y="1228725"/>
            <a:ext cx="428625" cy="428625"/>
          </a:xfrm>
          <a:prstGeom prst="rect">
            <a:avLst/>
          </a:prstGeom>
          <a:solidFill>
            <a:srgbClr val="DBEAFE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09" y="1328738"/>
            <a:ext cx="228600" cy="22860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132898" y="1728788"/>
            <a:ext cx="34024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Recon</a:t>
            </a:r>
            <a:endParaRPr lang="en-US" sz="732" dirty="0"/>
          </a:p>
        </p:txBody>
      </p:sp>
      <p:sp>
        <p:nvSpPr>
          <p:cNvPr id="10" name="Text 6"/>
          <p:cNvSpPr/>
          <p:nvPr/>
        </p:nvSpPr>
        <p:spPr>
          <a:xfrm>
            <a:off x="2034546" y="1425178"/>
            <a:ext cx="1714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50" dirty="0"/>
          </a:p>
        </p:txBody>
      </p:sp>
      <p:sp>
        <p:nvSpPr>
          <p:cNvPr id="11" name="Shape 7"/>
          <p:cNvSpPr/>
          <p:nvPr/>
        </p:nvSpPr>
        <p:spPr>
          <a:xfrm>
            <a:off x="2723192" y="1228725"/>
            <a:ext cx="428625" cy="428625"/>
          </a:xfrm>
          <a:prstGeom prst="rect">
            <a:avLst/>
          </a:prstGeom>
          <a:solidFill>
            <a:srgbClr val="DBEAFE"/>
          </a:solidFill>
          <a:ln/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204" y="1328738"/>
            <a:ext cx="228600" cy="22860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2844691" y="1728788"/>
            <a:ext cx="18562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</a:t>
            </a:r>
            <a:endParaRPr lang="en-US" sz="732" dirty="0"/>
          </a:p>
        </p:txBody>
      </p:sp>
      <p:sp>
        <p:nvSpPr>
          <p:cNvPr id="14" name="Text 9"/>
          <p:cNvSpPr/>
          <p:nvPr/>
        </p:nvSpPr>
        <p:spPr>
          <a:xfrm>
            <a:off x="3669041" y="1425178"/>
            <a:ext cx="1714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50" dirty="0"/>
          </a:p>
        </p:txBody>
      </p:sp>
      <p:sp>
        <p:nvSpPr>
          <p:cNvPr id="15" name="Shape 10"/>
          <p:cNvSpPr/>
          <p:nvPr/>
        </p:nvSpPr>
        <p:spPr>
          <a:xfrm>
            <a:off x="4357688" y="1228725"/>
            <a:ext cx="428625" cy="428625"/>
          </a:xfrm>
          <a:prstGeom prst="rect">
            <a:avLst/>
          </a:prstGeom>
          <a:solidFill>
            <a:srgbClr val="DBEAFE"/>
          </a:solidFill>
          <a:ln/>
        </p:spPr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5" y="1328738"/>
            <a:ext cx="285750" cy="22860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4439534" y="1728788"/>
            <a:ext cx="26496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Scan</a:t>
            </a:r>
            <a:endParaRPr lang="en-US" sz="732" dirty="0"/>
          </a:p>
        </p:txBody>
      </p:sp>
      <p:sp>
        <p:nvSpPr>
          <p:cNvPr id="18" name="Text 12"/>
          <p:cNvSpPr/>
          <p:nvPr/>
        </p:nvSpPr>
        <p:spPr>
          <a:xfrm>
            <a:off x="5303537" y="1425178"/>
            <a:ext cx="1714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50" dirty="0"/>
          </a:p>
        </p:txBody>
      </p:sp>
      <p:sp>
        <p:nvSpPr>
          <p:cNvPr id="19" name="Shape 13"/>
          <p:cNvSpPr/>
          <p:nvPr/>
        </p:nvSpPr>
        <p:spPr>
          <a:xfrm>
            <a:off x="5992183" y="1228725"/>
            <a:ext cx="428625" cy="428625"/>
          </a:xfrm>
          <a:prstGeom prst="rect">
            <a:avLst/>
          </a:prstGeom>
          <a:solidFill>
            <a:srgbClr val="DBEAFE"/>
          </a:solidFill>
          <a:ln/>
        </p:spPr>
      </p:sp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483" y="1328738"/>
            <a:ext cx="200025" cy="228600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6094093" y="1728788"/>
            <a:ext cx="22483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</a:t>
            </a:r>
            <a:endParaRPr lang="en-US" sz="732" dirty="0"/>
          </a:p>
        </p:txBody>
      </p:sp>
      <p:sp>
        <p:nvSpPr>
          <p:cNvPr id="22" name="Text 15"/>
          <p:cNvSpPr/>
          <p:nvPr/>
        </p:nvSpPr>
        <p:spPr>
          <a:xfrm>
            <a:off x="6938032" y="1425178"/>
            <a:ext cx="1714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50" dirty="0"/>
          </a:p>
        </p:txBody>
      </p:sp>
      <p:sp>
        <p:nvSpPr>
          <p:cNvPr id="23" name="Shape 16"/>
          <p:cNvSpPr/>
          <p:nvPr/>
        </p:nvSpPr>
        <p:spPr>
          <a:xfrm>
            <a:off x="7626679" y="1228725"/>
            <a:ext cx="428625" cy="428625"/>
          </a:xfrm>
          <a:prstGeom prst="rect">
            <a:avLst/>
          </a:prstGeom>
          <a:solidFill>
            <a:srgbClr val="DBEAFE"/>
          </a:solidFill>
          <a:ln/>
        </p:spPr>
      </p:sp>
      <p:pic>
        <p:nvPicPr>
          <p:cNvPr id="2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5266" y="1328738"/>
            <a:ext cx="171450" cy="228600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7565901" y="1728788"/>
            <a:ext cx="55018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Relatório</a:t>
            </a:r>
            <a:endParaRPr lang="en-US" sz="732" dirty="0"/>
          </a:p>
        </p:txBody>
      </p:sp>
      <p:sp>
        <p:nvSpPr>
          <p:cNvPr id="26" name="Shape 18"/>
          <p:cNvSpPr/>
          <p:nvPr/>
        </p:nvSpPr>
        <p:spPr>
          <a:xfrm>
            <a:off x="428625" y="2235994"/>
            <a:ext cx="8286750" cy="748643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27" name="Text 19"/>
          <p:cNvSpPr/>
          <p:nvPr/>
        </p:nvSpPr>
        <p:spPr>
          <a:xfrm>
            <a:off x="607219" y="2414588"/>
            <a:ext cx="7929563" cy="13715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Sintaxe do Comando</a:t>
            </a:r>
            <a:endParaRPr lang="en-US" sz="628" dirty="0"/>
          </a:p>
        </p:txBody>
      </p:sp>
      <p:sp>
        <p:nvSpPr>
          <p:cNvPr id="28" name="Text 20"/>
          <p:cNvSpPr/>
          <p:nvPr/>
        </p:nvSpPr>
        <p:spPr>
          <a:xfrm>
            <a:off x="607219" y="2635681"/>
            <a:ext cx="43719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reconsec full -url &lt;alvo&gt; -code &lt;caminho&gt; --report &lt;saída_html&gt; -out &lt;saída_json&gt; </a:t>
            </a:r>
            <a:endParaRPr lang="en-US" sz="837" dirty="0"/>
          </a:p>
        </p:txBody>
      </p:sp>
      <p:sp>
        <p:nvSpPr>
          <p:cNvPr id="29" name="Shape 21"/>
          <p:cNvSpPr/>
          <p:nvPr/>
        </p:nvSpPr>
        <p:spPr>
          <a:xfrm>
            <a:off x="428625" y="3127511"/>
            <a:ext cx="2666991" cy="814388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30" name="Shape 22"/>
          <p:cNvSpPr/>
          <p:nvPr/>
        </p:nvSpPr>
        <p:spPr>
          <a:xfrm>
            <a:off x="428625" y="3127511"/>
            <a:ext cx="28575" cy="814388"/>
          </a:xfrm>
          <a:prstGeom prst="rect">
            <a:avLst/>
          </a:prstGeom>
          <a:solidFill>
            <a:srgbClr val="0066CC"/>
          </a:solidFill>
          <a:ln/>
        </p:spPr>
      </p:sp>
      <p:pic>
        <p:nvPicPr>
          <p:cNvPr id="31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3291818"/>
            <a:ext cx="128588" cy="128588"/>
          </a:xfrm>
          <a:prstGeom prst="rect">
            <a:avLst/>
          </a:prstGeom>
        </p:spPr>
      </p:pic>
      <p:sp>
        <p:nvSpPr>
          <p:cNvPr id="32" name="Text 23"/>
          <p:cNvSpPr/>
          <p:nvPr/>
        </p:nvSpPr>
        <p:spPr>
          <a:xfrm>
            <a:off x="757238" y="3270386"/>
            <a:ext cx="72707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Simplicidade </a:t>
            </a:r>
            <a:endParaRPr lang="en-US" sz="837" dirty="0"/>
          </a:p>
        </p:txBody>
      </p:sp>
      <p:sp>
        <p:nvSpPr>
          <p:cNvPr id="33" name="Text 24"/>
          <p:cNvSpPr/>
          <p:nvPr/>
        </p:nvSpPr>
        <p:spPr>
          <a:xfrm>
            <a:off x="571500" y="3498986"/>
            <a:ext cx="2362209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Uma única linha de comando executa todas as etapas de análise. </a:t>
            </a:r>
            <a:endParaRPr lang="en-US" sz="732" dirty="0"/>
          </a:p>
        </p:txBody>
      </p:sp>
      <p:sp>
        <p:nvSpPr>
          <p:cNvPr id="34" name="Shape 25"/>
          <p:cNvSpPr/>
          <p:nvPr/>
        </p:nvSpPr>
        <p:spPr>
          <a:xfrm>
            <a:off x="3219459" y="3127511"/>
            <a:ext cx="2676534" cy="814388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35" name="Shape 26"/>
          <p:cNvSpPr/>
          <p:nvPr/>
        </p:nvSpPr>
        <p:spPr>
          <a:xfrm>
            <a:off x="3219459" y="3127511"/>
            <a:ext cx="28575" cy="814388"/>
          </a:xfrm>
          <a:prstGeom prst="rect">
            <a:avLst/>
          </a:prstGeom>
          <a:solidFill>
            <a:srgbClr val="0066CC"/>
          </a:solidFill>
          <a:ln/>
        </p:spPr>
      </p:sp>
      <p:pic>
        <p:nvPicPr>
          <p:cNvPr id="36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1850" y="3291818"/>
            <a:ext cx="96441" cy="128588"/>
          </a:xfrm>
          <a:prstGeom prst="rect">
            <a:avLst/>
          </a:prstGeom>
        </p:spPr>
      </p:pic>
      <p:sp>
        <p:nvSpPr>
          <p:cNvPr id="37" name="Text 27"/>
          <p:cNvSpPr/>
          <p:nvPr/>
        </p:nvSpPr>
        <p:spPr>
          <a:xfrm>
            <a:off x="3525441" y="3270386"/>
            <a:ext cx="54203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Eficiência </a:t>
            </a:r>
            <a:endParaRPr lang="en-US" sz="837" dirty="0"/>
          </a:p>
        </p:txBody>
      </p:sp>
      <p:sp>
        <p:nvSpPr>
          <p:cNvPr id="38" name="Text 28"/>
          <p:cNvSpPr/>
          <p:nvPr/>
        </p:nvSpPr>
        <p:spPr>
          <a:xfrm>
            <a:off x="3371850" y="3498986"/>
            <a:ext cx="2371725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Reduz a complexidade operacional e o tempo de execução. </a:t>
            </a:r>
            <a:endParaRPr lang="en-US" sz="732" dirty="0"/>
          </a:p>
        </p:txBody>
      </p:sp>
      <p:sp>
        <p:nvSpPr>
          <p:cNvPr id="39" name="Shape 29"/>
          <p:cNvSpPr/>
          <p:nvPr/>
        </p:nvSpPr>
        <p:spPr>
          <a:xfrm>
            <a:off x="6029325" y="3127511"/>
            <a:ext cx="2686050" cy="814388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40" name="Shape 30"/>
          <p:cNvSpPr/>
          <p:nvPr/>
        </p:nvSpPr>
        <p:spPr>
          <a:xfrm>
            <a:off x="6029325" y="3127511"/>
            <a:ext cx="28575" cy="814388"/>
          </a:xfrm>
          <a:prstGeom prst="rect">
            <a:avLst/>
          </a:prstGeom>
          <a:solidFill>
            <a:srgbClr val="0066CC"/>
          </a:solidFill>
          <a:ln/>
        </p:spPr>
      </p:sp>
      <p:pic>
        <p:nvPicPr>
          <p:cNvPr id="41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1231" y="3291818"/>
            <a:ext cx="128588" cy="128588"/>
          </a:xfrm>
          <a:prstGeom prst="rect">
            <a:avLst/>
          </a:prstGeom>
        </p:spPr>
      </p:pic>
      <p:sp>
        <p:nvSpPr>
          <p:cNvPr id="42" name="Text 31"/>
          <p:cNvSpPr/>
          <p:nvPr/>
        </p:nvSpPr>
        <p:spPr>
          <a:xfrm>
            <a:off x="6376969" y="3270386"/>
            <a:ext cx="57872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Cobertura </a:t>
            </a:r>
            <a:endParaRPr lang="en-US" sz="837" dirty="0"/>
          </a:p>
        </p:txBody>
      </p:sp>
      <p:sp>
        <p:nvSpPr>
          <p:cNvPr id="43" name="Text 32"/>
          <p:cNvSpPr/>
          <p:nvPr/>
        </p:nvSpPr>
        <p:spPr>
          <a:xfrm>
            <a:off x="6191231" y="3498986"/>
            <a:ext cx="2381241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Garante que todas as etapas de segurança sejam executadas. </a:t>
            </a:r>
            <a:endParaRPr lang="en-US" sz="73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Dinâmicos: Precisão com Controle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428625" y="1057275"/>
            <a:ext cx="4036219" cy="2418885"/>
          </a:xfrm>
          <a:prstGeom prst="rect">
            <a:avLst/>
          </a:prstGeom>
          <a:solidFill>
            <a:srgbClr val="ECFDF5"/>
          </a:solidFill>
          <a:ln w="397">
            <a:solidFill>
              <a:srgbClr val="10B981"/>
            </a:solidFill>
            <a:prstDash val="solid"/>
          </a:ln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9" y="1257300"/>
            <a:ext cx="171450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50106" y="1235869"/>
            <a:ext cx="160779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Modo Passivo (Padrão)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607219" y="1557338"/>
            <a:ext cx="3679031" cy="1828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Executa validações seguras sem risco à aplicação. </a:t>
            </a:r>
            <a:endParaRPr lang="en-US" sz="837" dirty="0"/>
          </a:p>
        </p:txBody>
      </p:sp>
      <p:sp>
        <p:nvSpPr>
          <p:cNvPr id="8" name="Text 4"/>
          <p:cNvSpPr/>
          <p:nvPr/>
        </p:nvSpPr>
        <p:spPr>
          <a:xfrm>
            <a:off x="607219" y="1847357"/>
            <a:ext cx="7749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0B98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85" dirty="0"/>
          </a:p>
        </p:txBody>
      </p:sp>
      <p:sp>
        <p:nvSpPr>
          <p:cNvPr id="9" name="Text 5"/>
          <p:cNvSpPr/>
          <p:nvPr/>
        </p:nvSpPr>
        <p:spPr>
          <a:xfrm>
            <a:off x="741862" y="1847357"/>
            <a:ext cx="107639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Injeta tokens inocuos</a:t>
            </a:r>
            <a:endParaRPr lang="en-US" sz="785" dirty="0"/>
          </a:p>
        </p:txBody>
      </p:sp>
      <p:sp>
        <p:nvSpPr>
          <p:cNvPr id="10" name="Text 6"/>
          <p:cNvSpPr/>
          <p:nvPr/>
        </p:nvSpPr>
        <p:spPr>
          <a:xfrm>
            <a:off x="607219" y="2097388"/>
            <a:ext cx="7749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0B98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85" dirty="0"/>
          </a:p>
        </p:txBody>
      </p:sp>
      <p:sp>
        <p:nvSpPr>
          <p:cNvPr id="11" name="Text 7"/>
          <p:cNvSpPr/>
          <p:nvPr/>
        </p:nvSpPr>
        <p:spPr>
          <a:xfrm>
            <a:off x="741862" y="2097388"/>
            <a:ext cx="1177882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Verifica respostas HTTP</a:t>
            </a:r>
            <a:endParaRPr lang="en-US" sz="785" dirty="0"/>
          </a:p>
        </p:txBody>
      </p:sp>
      <p:sp>
        <p:nvSpPr>
          <p:cNvPr id="12" name="Text 8"/>
          <p:cNvSpPr/>
          <p:nvPr/>
        </p:nvSpPr>
        <p:spPr>
          <a:xfrm>
            <a:off x="607219" y="2347420"/>
            <a:ext cx="7749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0B98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85" dirty="0"/>
          </a:p>
        </p:txBody>
      </p:sp>
      <p:sp>
        <p:nvSpPr>
          <p:cNvPr id="13" name="Text 9"/>
          <p:cNvSpPr/>
          <p:nvPr/>
        </p:nvSpPr>
        <p:spPr>
          <a:xfrm>
            <a:off x="741862" y="2347420"/>
            <a:ext cx="1436452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 confirmação necessária</a:t>
            </a:r>
            <a:endParaRPr lang="en-US" sz="785" dirty="0"/>
          </a:p>
        </p:txBody>
      </p:sp>
      <p:sp>
        <p:nvSpPr>
          <p:cNvPr id="14" name="Text 10"/>
          <p:cNvSpPr/>
          <p:nvPr/>
        </p:nvSpPr>
        <p:spPr>
          <a:xfrm>
            <a:off x="607219" y="2597451"/>
            <a:ext cx="7749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0B98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85" dirty="0"/>
          </a:p>
        </p:txBody>
      </p:sp>
      <p:sp>
        <p:nvSpPr>
          <p:cNvPr id="15" name="Text 11"/>
          <p:cNvSpPr/>
          <p:nvPr/>
        </p:nvSpPr>
        <p:spPr>
          <a:xfrm>
            <a:off x="741862" y="2597451"/>
            <a:ext cx="1123662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Seguro para produção</a:t>
            </a:r>
            <a:endParaRPr lang="en-US" sz="785" dirty="0"/>
          </a:p>
        </p:txBody>
      </p:sp>
      <p:sp>
        <p:nvSpPr>
          <p:cNvPr id="16" name="Shape 12"/>
          <p:cNvSpPr/>
          <p:nvPr/>
        </p:nvSpPr>
        <p:spPr>
          <a:xfrm>
            <a:off x="4679156" y="1057275"/>
            <a:ext cx="4036219" cy="2418885"/>
          </a:xfrm>
          <a:prstGeom prst="rect">
            <a:avLst/>
          </a:prstGeom>
          <a:solidFill>
            <a:srgbClr val="FEF3C7"/>
          </a:solidFill>
          <a:ln w="397">
            <a:solidFill>
              <a:srgbClr val="F59E0B"/>
            </a:solidFill>
            <a:prstDash val="solid"/>
          </a:ln>
        </p:spPr>
      </p:sp>
      <p:pic>
        <p:nvPicPr>
          <p:cNvPr id="1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1257300"/>
            <a:ext cx="171450" cy="171450"/>
          </a:xfrm>
          <a:prstGeom prst="rect">
            <a:avLst/>
          </a:prstGeom>
        </p:spPr>
      </p:pic>
      <p:sp>
        <p:nvSpPr>
          <p:cNvPr id="18" name="Text 13"/>
          <p:cNvSpPr/>
          <p:nvPr/>
        </p:nvSpPr>
        <p:spPr>
          <a:xfrm>
            <a:off x="5100638" y="1235869"/>
            <a:ext cx="173336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Modo Ativo (Autorizado)</a:t>
            </a:r>
            <a:endParaRPr lang="en-US" sz="1046" dirty="0"/>
          </a:p>
        </p:txBody>
      </p:sp>
      <p:sp>
        <p:nvSpPr>
          <p:cNvPr id="19" name="Text 14"/>
          <p:cNvSpPr/>
          <p:nvPr/>
        </p:nvSpPr>
        <p:spPr>
          <a:xfrm>
            <a:off x="4857750" y="1557338"/>
            <a:ext cx="3679031" cy="1828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Requer autorização explícita para operações intrusivas. </a:t>
            </a:r>
            <a:endParaRPr lang="en-US" sz="837" dirty="0"/>
          </a:p>
        </p:txBody>
      </p:sp>
      <p:sp>
        <p:nvSpPr>
          <p:cNvPr id="20" name="Text 15"/>
          <p:cNvSpPr/>
          <p:nvPr/>
        </p:nvSpPr>
        <p:spPr>
          <a:xfrm>
            <a:off x="4857750" y="1847357"/>
            <a:ext cx="10715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F59E0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⚠</a:t>
            </a:r>
            <a:endParaRPr lang="en-US" sz="785" dirty="0"/>
          </a:p>
        </p:txBody>
      </p:sp>
      <p:sp>
        <p:nvSpPr>
          <p:cNvPr id="21" name="Text 16"/>
          <p:cNvSpPr/>
          <p:nvPr/>
        </p:nvSpPr>
        <p:spPr>
          <a:xfrm>
            <a:off x="5022056" y="1847357"/>
            <a:ext cx="151017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Flag --mode active obrigatória</a:t>
            </a:r>
            <a:endParaRPr lang="en-US" sz="785" dirty="0"/>
          </a:p>
        </p:txBody>
      </p:sp>
      <p:sp>
        <p:nvSpPr>
          <p:cNvPr id="22" name="Text 17"/>
          <p:cNvSpPr/>
          <p:nvPr/>
        </p:nvSpPr>
        <p:spPr>
          <a:xfrm>
            <a:off x="4857750" y="2097388"/>
            <a:ext cx="10715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F59E0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⚠</a:t>
            </a:r>
            <a:endParaRPr lang="en-US" sz="785" dirty="0"/>
          </a:p>
        </p:txBody>
      </p:sp>
      <p:sp>
        <p:nvSpPr>
          <p:cNvPr id="23" name="Text 18"/>
          <p:cNvSpPr/>
          <p:nvPr/>
        </p:nvSpPr>
        <p:spPr>
          <a:xfrm>
            <a:off x="5022056" y="2097388"/>
            <a:ext cx="156523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--confirm-authorized requerido</a:t>
            </a:r>
            <a:endParaRPr lang="en-US" sz="785" dirty="0"/>
          </a:p>
        </p:txBody>
      </p:sp>
      <p:sp>
        <p:nvSpPr>
          <p:cNvPr id="24" name="Text 19"/>
          <p:cNvSpPr/>
          <p:nvPr/>
        </p:nvSpPr>
        <p:spPr>
          <a:xfrm>
            <a:off x="4857750" y="2347420"/>
            <a:ext cx="10715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F59E0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⚠</a:t>
            </a:r>
            <a:endParaRPr lang="en-US" sz="785" dirty="0"/>
          </a:p>
        </p:txBody>
      </p:sp>
      <p:sp>
        <p:nvSpPr>
          <p:cNvPr id="25" name="Text 20"/>
          <p:cNvSpPr/>
          <p:nvPr/>
        </p:nvSpPr>
        <p:spPr>
          <a:xfrm>
            <a:off x="5022056" y="2347420"/>
            <a:ext cx="113875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mais agressivos</a:t>
            </a:r>
            <a:endParaRPr lang="en-US" sz="785" dirty="0"/>
          </a:p>
        </p:txBody>
      </p:sp>
      <p:sp>
        <p:nvSpPr>
          <p:cNvPr id="26" name="Text 21"/>
          <p:cNvSpPr/>
          <p:nvPr/>
        </p:nvSpPr>
        <p:spPr>
          <a:xfrm>
            <a:off x="4857750" y="2597451"/>
            <a:ext cx="10715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F59E0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⚠</a:t>
            </a:r>
            <a:endParaRPr lang="en-US" sz="785" dirty="0"/>
          </a:p>
        </p:txBody>
      </p:sp>
      <p:sp>
        <p:nvSpPr>
          <p:cNvPr id="27" name="Text 22"/>
          <p:cNvSpPr/>
          <p:nvPr/>
        </p:nvSpPr>
        <p:spPr>
          <a:xfrm>
            <a:off x="5022056" y="2597451"/>
            <a:ext cx="174193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Apenas em ambientes autorizados</a:t>
            </a:r>
            <a:endParaRPr lang="en-US" sz="785" dirty="0"/>
          </a:p>
        </p:txBody>
      </p:sp>
      <p:sp>
        <p:nvSpPr>
          <p:cNvPr id="28" name="Text 23"/>
          <p:cNvSpPr/>
          <p:nvPr/>
        </p:nvSpPr>
        <p:spPr>
          <a:xfrm>
            <a:off x="428625" y="3904785"/>
            <a:ext cx="828675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Exemplo de Uso Ético (Modo Ativo com Autorização):</a:t>
            </a:r>
            <a:endParaRPr lang="en-US" sz="732" dirty="0"/>
          </a:p>
        </p:txBody>
      </p:sp>
      <p:sp>
        <p:nvSpPr>
          <p:cNvPr id="29" name="Shape 24"/>
          <p:cNvSpPr/>
          <p:nvPr/>
        </p:nvSpPr>
        <p:spPr>
          <a:xfrm>
            <a:off x="428625" y="4269116"/>
            <a:ext cx="8286750" cy="445759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30" name="Text 25"/>
          <p:cNvSpPr/>
          <p:nvPr/>
        </p:nvSpPr>
        <p:spPr>
          <a:xfrm>
            <a:off x="428625" y="4269116"/>
            <a:ext cx="8286750" cy="445759"/>
          </a:xfrm>
          <a:prstGeom prst="rect">
            <a:avLst/>
          </a:prstGeom>
          <a:noFill/>
          <a:ln/>
        </p:spPr>
        <p:txBody>
          <a:bodyPr wrap="square" lIns="170053" tIns="170053" rIns="170053" bIns="170053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0B98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reconsec test -url "https://exemplo.com" \ --mode active \ --confirm-authorized "Autorizado pelo CISO em 2025-10-26" \ -out active.json </a:t>
            </a:r>
            <a:endParaRPr lang="en-US" sz="73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63348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Output Adaptável para Diferentes Necessidades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428625" y="1128713"/>
            <a:ext cx="2619384" cy="3013184"/>
          </a:xfrm>
          <a:prstGeom prst="rect">
            <a:avLst/>
          </a:prstGeom>
          <a:solidFill>
            <a:srgbClr val="F3F4F6"/>
          </a:solidFill>
          <a:ln w="397">
            <a:solidFill>
              <a:srgbClr val="0066CC"/>
            </a:solidFill>
            <a:prstDash val="solid"/>
          </a:ln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343025"/>
            <a:ext cx="2190759" cy="3429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42938" y="1828800"/>
            <a:ext cx="219075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</a:t>
            </a:r>
            <a:endParaRPr lang="en-US" sz="732" dirty="0"/>
          </a:p>
        </p:txBody>
      </p:sp>
      <p:sp>
        <p:nvSpPr>
          <p:cNvPr id="7" name="Text 3"/>
          <p:cNvSpPr/>
          <p:nvPr/>
        </p:nvSpPr>
        <p:spPr>
          <a:xfrm>
            <a:off x="642938" y="2121694"/>
            <a:ext cx="2190759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Formato Estruturado</a:t>
            </a:r>
            <a:endParaRPr lang="en-US" sz="1238" dirty="0"/>
          </a:p>
        </p:txBody>
      </p:sp>
      <p:sp>
        <p:nvSpPr>
          <p:cNvPr id="8" name="Text 4"/>
          <p:cNvSpPr/>
          <p:nvPr/>
        </p:nvSpPr>
        <p:spPr>
          <a:xfrm>
            <a:off x="642938" y="2500313"/>
            <a:ext cx="2190759" cy="57716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Formato padrão e mais detalhado, ideal para integração com outras ferramentas. </a:t>
            </a:r>
            <a:endParaRPr lang="en-US" sz="837" dirty="0"/>
          </a:p>
        </p:txBody>
      </p:sp>
      <p:sp>
        <p:nvSpPr>
          <p:cNvPr id="9" name="Text 5"/>
          <p:cNvSpPr/>
          <p:nvPr/>
        </p:nvSpPr>
        <p:spPr>
          <a:xfrm>
            <a:off x="642938" y="3334652"/>
            <a:ext cx="3761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732" dirty="0"/>
          </a:p>
        </p:txBody>
      </p:sp>
      <p:sp>
        <p:nvSpPr>
          <p:cNvPr id="10" name="Text 6"/>
          <p:cNvSpPr/>
          <p:nvPr/>
        </p:nvSpPr>
        <p:spPr>
          <a:xfrm>
            <a:off x="737704" y="3334652"/>
            <a:ext cx="95352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Automação e scripts</a:t>
            </a:r>
            <a:endParaRPr lang="en-US" sz="732" dirty="0"/>
          </a:p>
        </p:txBody>
      </p:sp>
      <p:sp>
        <p:nvSpPr>
          <p:cNvPr id="11" name="Text 7"/>
          <p:cNvSpPr/>
          <p:nvPr/>
        </p:nvSpPr>
        <p:spPr>
          <a:xfrm>
            <a:off x="642938" y="3556109"/>
            <a:ext cx="3761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732" dirty="0"/>
          </a:p>
        </p:txBody>
      </p:sp>
      <p:sp>
        <p:nvSpPr>
          <p:cNvPr id="12" name="Text 8"/>
          <p:cNvSpPr/>
          <p:nvPr/>
        </p:nvSpPr>
        <p:spPr>
          <a:xfrm>
            <a:off x="737704" y="3556109"/>
            <a:ext cx="1006348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Integração SIEM/GRC</a:t>
            </a:r>
            <a:endParaRPr lang="en-US" sz="732" dirty="0"/>
          </a:p>
        </p:txBody>
      </p:sp>
      <p:sp>
        <p:nvSpPr>
          <p:cNvPr id="13" name="Text 9"/>
          <p:cNvSpPr/>
          <p:nvPr/>
        </p:nvSpPr>
        <p:spPr>
          <a:xfrm>
            <a:off x="642938" y="3777565"/>
            <a:ext cx="3761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732" dirty="0"/>
          </a:p>
        </p:txBody>
      </p:sp>
      <p:sp>
        <p:nvSpPr>
          <p:cNvPr id="14" name="Text 10"/>
          <p:cNvSpPr/>
          <p:nvPr/>
        </p:nvSpPr>
        <p:spPr>
          <a:xfrm>
            <a:off x="737704" y="3777565"/>
            <a:ext cx="83520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detalhada</a:t>
            </a:r>
            <a:endParaRPr lang="en-US" sz="732" dirty="0"/>
          </a:p>
        </p:txBody>
      </p:sp>
      <p:sp>
        <p:nvSpPr>
          <p:cNvPr id="15" name="Shape 11"/>
          <p:cNvSpPr/>
          <p:nvPr/>
        </p:nvSpPr>
        <p:spPr>
          <a:xfrm>
            <a:off x="3262322" y="1128713"/>
            <a:ext cx="2619384" cy="3013184"/>
          </a:xfrm>
          <a:prstGeom prst="rect">
            <a:avLst/>
          </a:prstGeom>
          <a:solidFill>
            <a:srgbClr val="F3F4F6"/>
          </a:solidFill>
          <a:ln w="397">
            <a:solidFill>
              <a:srgbClr val="0066CC"/>
            </a:solidFill>
            <a:prstDash val="solid"/>
          </a:ln>
        </p:spPr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34" y="1343025"/>
            <a:ext cx="2190759" cy="342900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3476634" y="1828800"/>
            <a:ext cx="219075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TXT</a:t>
            </a:r>
            <a:endParaRPr lang="en-US" sz="732" dirty="0"/>
          </a:p>
        </p:txBody>
      </p:sp>
      <p:sp>
        <p:nvSpPr>
          <p:cNvPr id="18" name="Text 13"/>
          <p:cNvSpPr/>
          <p:nvPr/>
        </p:nvSpPr>
        <p:spPr>
          <a:xfrm>
            <a:off x="3476634" y="2121694"/>
            <a:ext cx="2190759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Formato Legível</a:t>
            </a:r>
            <a:endParaRPr lang="en-US" sz="1238" dirty="0"/>
          </a:p>
        </p:txBody>
      </p:sp>
      <p:sp>
        <p:nvSpPr>
          <p:cNvPr id="19" name="Text 14"/>
          <p:cNvSpPr/>
          <p:nvPr/>
        </p:nvSpPr>
        <p:spPr>
          <a:xfrm>
            <a:off x="3476634" y="2500313"/>
            <a:ext cx="2190759" cy="57716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Resumo conciso dos resultados, ideal para leitura rápida e logs. </a:t>
            </a:r>
            <a:endParaRPr lang="en-US" sz="837" dirty="0"/>
          </a:p>
        </p:txBody>
      </p:sp>
      <p:sp>
        <p:nvSpPr>
          <p:cNvPr id="20" name="Text 15"/>
          <p:cNvSpPr/>
          <p:nvPr/>
        </p:nvSpPr>
        <p:spPr>
          <a:xfrm>
            <a:off x="3476634" y="3334652"/>
            <a:ext cx="3761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732" dirty="0"/>
          </a:p>
        </p:txBody>
      </p:sp>
      <p:sp>
        <p:nvSpPr>
          <p:cNvPr id="21" name="Text 16"/>
          <p:cNvSpPr/>
          <p:nvPr/>
        </p:nvSpPr>
        <p:spPr>
          <a:xfrm>
            <a:off x="3571401" y="3334652"/>
            <a:ext cx="85312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Resumo executivo</a:t>
            </a:r>
            <a:endParaRPr lang="en-US" sz="732" dirty="0"/>
          </a:p>
        </p:txBody>
      </p:sp>
      <p:sp>
        <p:nvSpPr>
          <p:cNvPr id="22" name="Text 17"/>
          <p:cNvSpPr/>
          <p:nvPr/>
        </p:nvSpPr>
        <p:spPr>
          <a:xfrm>
            <a:off x="3476634" y="3556109"/>
            <a:ext cx="3761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732" dirty="0"/>
          </a:p>
        </p:txBody>
      </p:sp>
      <p:sp>
        <p:nvSpPr>
          <p:cNvPr id="23" name="Text 18"/>
          <p:cNvSpPr/>
          <p:nvPr/>
        </p:nvSpPr>
        <p:spPr>
          <a:xfrm>
            <a:off x="3571401" y="3556109"/>
            <a:ext cx="50106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Fácil de ler</a:t>
            </a:r>
            <a:endParaRPr lang="en-US" sz="732" dirty="0"/>
          </a:p>
        </p:txBody>
      </p:sp>
      <p:sp>
        <p:nvSpPr>
          <p:cNvPr id="24" name="Text 19"/>
          <p:cNvSpPr/>
          <p:nvPr/>
        </p:nvSpPr>
        <p:spPr>
          <a:xfrm>
            <a:off x="3476634" y="3777565"/>
            <a:ext cx="3761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732" dirty="0"/>
          </a:p>
        </p:txBody>
      </p:sp>
      <p:sp>
        <p:nvSpPr>
          <p:cNvPr id="25" name="Text 20"/>
          <p:cNvSpPr/>
          <p:nvPr/>
        </p:nvSpPr>
        <p:spPr>
          <a:xfrm>
            <a:off x="3571401" y="3777565"/>
            <a:ext cx="78740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Registro em logs</a:t>
            </a:r>
            <a:endParaRPr lang="en-US" sz="732" dirty="0"/>
          </a:p>
        </p:txBody>
      </p:sp>
      <p:sp>
        <p:nvSpPr>
          <p:cNvPr id="26" name="Shape 21"/>
          <p:cNvSpPr/>
          <p:nvPr/>
        </p:nvSpPr>
        <p:spPr>
          <a:xfrm>
            <a:off x="6096019" y="1128713"/>
            <a:ext cx="2619384" cy="3013184"/>
          </a:xfrm>
          <a:prstGeom prst="rect">
            <a:avLst/>
          </a:prstGeom>
          <a:solidFill>
            <a:srgbClr val="F3F4F6"/>
          </a:solidFill>
          <a:ln w="397">
            <a:solidFill>
              <a:srgbClr val="0066CC"/>
            </a:solidFill>
            <a:prstDash val="solid"/>
          </a:ln>
        </p:spPr>
      </p:sp>
      <p:pic>
        <p:nvPicPr>
          <p:cNvPr id="2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331" y="1343025"/>
            <a:ext cx="2190759" cy="342900"/>
          </a:xfrm>
          <a:prstGeom prst="rect">
            <a:avLst/>
          </a:prstGeom>
        </p:spPr>
      </p:pic>
      <p:sp>
        <p:nvSpPr>
          <p:cNvPr id="28" name="Text 22"/>
          <p:cNvSpPr/>
          <p:nvPr/>
        </p:nvSpPr>
        <p:spPr>
          <a:xfrm>
            <a:off x="6310331" y="1828800"/>
            <a:ext cx="219075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HTML</a:t>
            </a:r>
            <a:endParaRPr lang="en-US" sz="732" dirty="0"/>
          </a:p>
        </p:txBody>
      </p:sp>
      <p:sp>
        <p:nvSpPr>
          <p:cNvPr id="29" name="Text 23"/>
          <p:cNvSpPr/>
          <p:nvPr/>
        </p:nvSpPr>
        <p:spPr>
          <a:xfrm>
            <a:off x="6310331" y="2121694"/>
            <a:ext cx="2190759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Formato Visual</a:t>
            </a:r>
            <a:endParaRPr lang="en-US" sz="1238" dirty="0"/>
          </a:p>
        </p:txBody>
      </p:sp>
      <p:sp>
        <p:nvSpPr>
          <p:cNvPr id="30" name="Text 24"/>
          <p:cNvSpPr/>
          <p:nvPr/>
        </p:nvSpPr>
        <p:spPr>
          <a:xfrm>
            <a:off x="6310331" y="2500313"/>
            <a:ext cx="2190759" cy="54859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Apresentação visual profissional, recomendado para apresentações e documentação. </a:t>
            </a:r>
            <a:endParaRPr lang="en-US" sz="837" dirty="0"/>
          </a:p>
        </p:txBody>
      </p:sp>
      <p:sp>
        <p:nvSpPr>
          <p:cNvPr id="31" name="Text 25"/>
          <p:cNvSpPr/>
          <p:nvPr/>
        </p:nvSpPr>
        <p:spPr>
          <a:xfrm>
            <a:off x="6310331" y="3306077"/>
            <a:ext cx="3761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732" dirty="0"/>
          </a:p>
        </p:txBody>
      </p:sp>
      <p:sp>
        <p:nvSpPr>
          <p:cNvPr id="32" name="Text 26"/>
          <p:cNvSpPr/>
          <p:nvPr/>
        </p:nvSpPr>
        <p:spPr>
          <a:xfrm>
            <a:off x="6405097" y="3306077"/>
            <a:ext cx="69230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Apresentações</a:t>
            </a:r>
            <a:endParaRPr lang="en-US" sz="732" dirty="0"/>
          </a:p>
        </p:txBody>
      </p:sp>
      <p:sp>
        <p:nvSpPr>
          <p:cNvPr id="33" name="Text 27"/>
          <p:cNvSpPr/>
          <p:nvPr/>
        </p:nvSpPr>
        <p:spPr>
          <a:xfrm>
            <a:off x="6310331" y="3527534"/>
            <a:ext cx="3761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732" dirty="0"/>
          </a:p>
        </p:txBody>
      </p:sp>
      <p:sp>
        <p:nvSpPr>
          <p:cNvPr id="34" name="Text 28"/>
          <p:cNvSpPr/>
          <p:nvPr/>
        </p:nvSpPr>
        <p:spPr>
          <a:xfrm>
            <a:off x="6405097" y="3527534"/>
            <a:ext cx="7118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Documentação</a:t>
            </a:r>
            <a:endParaRPr lang="en-US" sz="732" dirty="0"/>
          </a:p>
        </p:txBody>
      </p:sp>
      <p:sp>
        <p:nvSpPr>
          <p:cNvPr id="35" name="Text 29"/>
          <p:cNvSpPr/>
          <p:nvPr/>
        </p:nvSpPr>
        <p:spPr>
          <a:xfrm>
            <a:off x="6310331" y="3748990"/>
            <a:ext cx="3761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</a:t>
            </a:r>
            <a:endParaRPr lang="en-US" sz="732" dirty="0"/>
          </a:p>
        </p:txBody>
      </p:sp>
      <p:sp>
        <p:nvSpPr>
          <p:cNvPr id="36" name="Text 30"/>
          <p:cNvSpPr/>
          <p:nvPr/>
        </p:nvSpPr>
        <p:spPr>
          <a:xfrm>
            <a:off x="6405097" y="3748990"/>
            <a:ext cx="66760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Arquivamento</a:t>
            </a:r>
            <a:endParaRPr lang="en-US" sz="732" dirty="0"/>
          </a:p>
        </p:txBody>
      </p:sp>
      <p:sp>
        <p:nvSpPr>
          <p:cNvPr id="37" name="Shape 31"/>
          <p:cNvSpPr/>
          <p:nvPr/>
        </p:nvSpPr>
        <p:spPr>
          <a:xfrm>
            <a:off x="428625" y="4327634"/>
            <a:ext cx="8286750" cy="848655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38" name="Shape 32"/>
          <p:cNvSpPr/>
          <p:nvPr/>
        </p:nvSpPr>
        <p:spPr>
          <a:xfrm>
            <a:off x="428625" y="4327634"/>
            <a:ext cx="28575" cy="848655"/>
          </a:xfrm>
          <a:prstGeom prst="rect">
            <a:avLst/>
          </a:prstGeom>
          <a:solidFill>
            <a:srgbClr val="0066CC"/>
          </a:solidFill>
          <a:ln/>
        </p:spPr>
      </p:sp>
      <p:sp>
        <p:nvSpPr>
          <p:cNvPr id="39" name="Text 33"/>
          <p:cNvSpPr/>
          <p:nvPr/>
        </p:nvSpPr>
        <p:spPr>
          <a:xfrm>
            <a:off x="571500" y="4470509"/>
            <a:ext cx="80010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Conteúdo Completo em Todos os Formatos</a:t>
            </a:r>
            <a:endParaRPr lang="en-US" sz="837" dirty="0"/>
          </a:p>
        </p:txBody>
      </p:sp>
      <p:sp>
        <p:nvSpPr>
          <p:cNvPr id="40" name="Text 34"/>
          <p:cNvSpPr/>
          <p:nvPr/>
        </p:nvSpPr>
        <p:spPr>
          <a:xfrm>
            <a:off x="571500" y="4713396"/>
            <a:ext cx="8001000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Todos os relatórios incluem informações de Reconhecimento (headers, endpoints, formulários), achados de SCA (dependências e CVEs), achados de SAST-lite e DAST-lite (pontos de atenção de segurança). </a:t>
            </a:r>
            <a:endParaRPr lang="en-US" sz="732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Garantindo a Longevidade da Ferramenta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428625" y="985838"/>
            <a:ext cx="428625" cy="428625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5" name="Shape 2"/>
          <p:cNvSpPr/>
          <p:nvPr/>
        </p:nvSpPr>
        <p:spPr>
          <a:xfrm>
            <a:off x="428625" y="985838"/>
            <a:ext cx="28575" cy="428625"/>
          </a:xfrm>
          <a:prstGeom prst="rect">
            <a:avLst/>
          </a:prstGeom>
          <a:solidFill>
            <a:srgbClr val="0066CC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100138"/>
            <a:ext cx="200025" cy="20002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000125" y="985838"/>
            <a:ext cx="77152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Atualizar Dependências</a:t>
            </a:r>
            <a:endParaRPr lang="en-US" sz="942" dirty="0"/>
          </a:p>
        </p:txBody>
      </p:sp>
      <p:sp>
        <p:nvSpPr>
          <p:cNvPr id="8" name="Text 4"/>
          <p:cNvSpPr/>
          <p:nvPr/>
        </p:nvSpPr>
        <p:spPr>
          <a:xfrm>
            <a:off x="1000125" y="1264444"/>
            <a:ext cx="77152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Mantenha as dependências do projeto atualizadas para incorporar correções de segurança e novas funcionalidades. </a:t>
            </a:r>
            <a:endParaRPr lang="en-US" sz="785" dirty="0"/>
          </a:p>
        </p:txBody>
      </p:sp>
      <p:sp>
        <p:nvSpPr>
          <p:cNvPr id="9" name="Shape 5"/>
          <p:cNvSpPr/>
          <p:nvPr/>
        </p:nvSpPr>
        <p:spPr>
          <a:xfrm>
            <a:off x="1000125" y="1578769"/>
            <a:ext cx="7715250" cy="321469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10" name="Text 6"/>
          <p:cNvSpPr/>
          <p:nvPr/>
        </p:nvSpPr>
        <p:spPr>
          <a:xfrm>
            <a:off x="1000125" y="1578769"/>
            <a:ext cx="7715250" cy="321469"/>
          </a:xfrm>
          <a:prstGeom prst="rect">
            <a:avLst/>
          </a:prstGeom>
          <a:noFill/>
          <a:ln/>
        </p:spPr>
        <p:txBody>
          <a:bodyPr wrap="square" lIns="136017" tIns="102108" rIns="136017" bIns="102108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0B98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 mod tidy</a:t>
            </a:r>
            <a:endParaRPr lang="en-US" sz="732" dirty="0"/>
          </a:p>
        </p:txBody>
      </p:sp>
      <p:sp>
        <p:nvSpPr>
          <p:cNvPr id="11" name="Shape 7"/>
          <p:cNvSpPr/>
          <p:nvPr/>
        </p:nvSpPr>
        <p:spPr>
          <a:xfrm>
            <a:off x="428625" y="2078831"/>
            <a:ext cx="428625" cy="428625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12" name="Shape 8"/>
          <p:cNvSpPr/>
          <p:nvPr/>
        </p:nvSpPr>
        <p:spPr>
          <a:xfrm>
            <a:off x="428625" y="2078831"/>
            <a:ext cx="28575" cy="428625"/>
          </a:xfrm>
          <a:prstGeom prst="rect">
            <a:avLst/>
          </a:prstGeom>
          <a:solidFill>
            <a:srgbClr val="0066CC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2193131"/>
            <a:ext cx="200025" cy="20002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1000125" y="2078831"/>
            <a:ext cx="77152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Recompilar o Binário</a:t>
            </a:r>
            <a:endParaRPr lang="en-US" sz="942" dirty="0"/>
          </a:p>
        </p:txBody>
      </p:sp>
      <p:sp>
        <p:nvSpPr>
          <p:cNvPr id="15" name="Text 10"/>
          <p:cNvSpPr/>
          <p:nvPr/>
        </p:nvSpPr>
        <p:spPr>
          <a:xfrm>
            <a:off x="1000125" y="2357438"/>
            <a:ext cx="77152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Após atualizar dependências ou fazer alterações no código, recompile o binário para refletir as mudanças. </a:t>
            </a:r>
            <a:endParaRPr lang="en-US" sz="785" dirty="0"/>
          </a:p>
        </p:txBody>
      </p:sp>
      <p:sp>
        <p:nvSpPr>
          <p:cNvPr id="16" name="Shape 11"/>
          <p:cNvSpPr/>
          <p:nvPr/>
        </p:nvSpPr>
        <p:spPr>
          <a:xfrm>
            <a:off x="1000125" y="2671763"/>
            <a:ext cx="7715250" cy="321469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17" name="Text 12"/>
          <p:cNvSpPr/>
          <p:nvPr/>
        </p:nvSpPr>
        <p:spPr>
          <a:xfrm>
            <a:off x="1000125" y="2671763"/>
            <a:ext cx="7715250" cy="321469"/>
          </a:xfrm>
          <a:prstGeom prst="rect">
            <a:avLst/>
          </a:prstGeom>
          <a:noFill/>
          <a:ln/>
        </p:spPr>
        <p:txBody>
          <a:bodyPr wrap="square" lIns="136017" tIns="102108" rIns="136017" bIns="102108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10B98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 build -o reconsec ./cmd/reconsec</a:t>
            </a:r>
            <a:endParaRPr lang="en-US" sz="732" dirty="0"/>
          </a:p>
        </p:txBody>
      </p:sp>
      <p:sp>
        <p:nvSpPr>
          <p:cNvPr id="18" name="Shape 13"/>
          <p:cNvSpPr/>
          <p:nvPr/>
        </p:nvSpPr>
        <p:spPr>
          <a:xfrm>
            <a:off x="428625" y="3171825"/>
            <a:ext cx="428625" cy="428625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19" name="Shape 14"/>
          <p:cNvSpPr/>
          <p:nvPr/>
        </p:nvSpPr>
        <p:spPr>
          <a:xfrm>
            <a:off x="428625" y="3171825"/>
            <a:ext cx="28575" cy="428625"/>
          </a:xfrm>
          <a:prstGeom prst="rect">
            <a:avLst/>
          </a:prstGeom>
          <a:solidFill>
            <a:srgbClr val="0066CC"/>
          </a:solidFill>
          <a:ln/>
        </p:spPr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27" y="3286125"/>
            <a:ext cx="175022" cy="200025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1000125" y="3171825"/>
            <a:ext cx="77152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Boas Práticas de Versionamento</a:t>
            </a:r>
            <a:endParaRPr lang="en-US" sz="942" dirty="0"/>
          </a:p>
        </p:txBody>
      </p:sp>
      <p:sp>
        <p:nvSpPr>
          <p:cNvPr id="22" name="Text 16"/>
          <p:cNvSpPr/>
          <p:nvPr/>
        </p:nvSpPr>
        <p:spPr>
          <a:xfrm>
            <a:off x="1000125" y="3450431"/>
            <a:ext cx="7749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85" dirty="0"/>
          </a:p>
        </p:txBody>
      </p:sp>
      <p:sp>
        <p:nvSpPr>
          <p:cNvPr id="23" name="Text 17"/>
          <p:cNvSpPr/>
          <p:nvPr/>
        </p:nvSpPr>
        <p:spPr>
          <a:xfrm>
            <a:off x="1149055" y="3457575"/>
            <a:ext cx="526266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Branches:</a:t>
            </a:r>
            <a:endParaRPr lang="en-US" sz="785" dirty="0"/>
          </a:p>
        </p:txBody>
      </p:sp>
      <p:sp>
        <p:nvSpPr>
          <p:cNvPr id="24" name="Text 18"/>
          <p:cNvSpPr/>
          <p:nvPr/>
        </p:nvSpPr>
        <p:spPr>
          <a:xfrm>
            <a:off x="1675321" y="3457575"/>
            <a:ext cx="669950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Usar prefixo </a:t>
            </a:r>
            <a:endParaRPr lang="en-US" sz="785" dirty="0"/>
          </a:p>
        </p:txBody>
      </p:sp>
      <p:sp>
        <p:nvSpPr>
          <p:cNvPr id="25" name="Shape 19"/>
          <p:cNvSpPr/>
          <p:nvPr/>
        </p:nvSpPr>
        <p:spPr>
          <a:xfrm>
            <a:off x="2345271" y="3470077"/>
            <a:ext cx="571584" cy="150019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26" name="Text 20"/>
          <p:cNvSpPr/>
          <p:nvPr/>
        </p:nvSpPr>
        <p:spPr>
          <a:xfrm>
            <a:off x="2345271" y="3470077"/>
            <a:ext cx="571584" cy="150019"/>
          </a:xfrm>
          <a:prstGeom prst="rect">
            <a:avLst/>
          </a:prstGeom>
          <a:noFill/>
          <a:ln/>
        </p:spPr>
        <p:txBody>
          <a:bodyPr wrap="none" lIns="34036" tIns="17018" rIns="34036" bIns="17018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74151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feature/</a:t>
            </a:r>
            <a:endParaRPr lang="en-US" sz="785" dirty="0"/>
          </a:p>
        </p:txBody>
      </p:sp>
      <p:sp>
        <p:nvSpPr>
          <p:cNvPr id="27" name="Text 21"/>
          <p:cNvSpPr/>
          <p:nvPr/>
        </p:nvSpPr>
        <p:spPr>
          <a:xfrm>
            <a:off x="2916855" y="3457575"/>
            <a:ext cx="1433857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novas funcionalidades.</a:t>
            </a:r>
            <a:endParaRPr lang="en-US" sz="785" dirty="0"/>
          </a:p>
        </p:txBody>
      </p:sp>
      <p:sp>
        <p:nvSpPr>
          <p:cNvPr id="28" name="Text 22"/>
          <p:cNvSpPr/>
          <p:nvPr/>
        </p:nvSpPr>
        <p:spPr>
          <a:xfrm>
            <a:off x="1000125" y="3696891"/>
            <a:ext cx="77493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85" dirty="0"/>
          </a:p>
        </p:txBody>
      </p:sp>
      <p:sp>
        <p:nvSpPr>
          <p:cNvPr id="29" name="Text 23"/>
          <p:cNvSpPr/>
          <p:nvPr/>
        </p:nvSpPr>
        <p:spPr>
          <a:xfrm>
            <a:off x="1149055" y="3704034"/>
            <a:ext cx="60233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Changelog:</a:t>
            </a:r>
            <a:endParaRPr lang="en-US" sz="785" dirty="0"/>
          </a:p>
        </p:txBody>
      </p:sp>
      <p:sp>
        <p:nvSpPr>
          <p:cNvPr id="30" name="Text 24"/>
          <p:cNvSpPr/>
          <p:nvPr/>
        </p:nvSpPr>
        <p:spPr>
          <a:xfrm>
            <a:off x="1751391" y="3704034"/>
            <a:ext cx="285903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Manter atualizado com todas as modificações e versões.</a:t>
            </a:r>
            <a:endParaRPr lang="en-US" sz="785" dirty="0"/>
          </a:p>
        </p:txBody>
      </p:sp>
      <p:sp>
        <p:nvSpPr>
          <p:cNvPr id="31" name="Text 25"/>
          <p:cNvSpPr/>
          <p:nvPr/>
        </p:nvSpPr>
        <p:spPr>
          <a:xfrm>
            <a:off x="1000125" y="3929063"/>
            <a:ext cx="77493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85" dirty="0"/>
          </a:p>
        </p:txBody>
      </p:sp>
      <p:sp>
        <p:nvSpPr>
          <p:cNvPr id="32" name="Text 26"/>
          <p:cNvSpPr/>
          <p:nvPr/>
        </p:nvSpPr>
        <p:spPr>
          <a:xfrm>
            <a:off x="1149055" y="3936206"/>
            <a:ext cx="364778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Testes:</a:t>
            </a:r>
            <a:endParaRPr lang="en-US" sz="785" dirty="0"/>
          </a:p>
        </p:txBody>
      </p:sp>
      <p:sp>
        <p:nvSpPr>
          <p:cNvPr id="33" name="Text 27"/>
          <p:cNvSpPr/>
          <p:nvPr/>
        </p:nvSpPr>
        <p:spPr>
          <a:xfrm>
            <a:off x="1513833" y="3936206"/>
            <a:ext cx="3081496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Realizar testes unitários e de integração antes de fazer push.</a:t>
            </a:r>
            <a:endParaRPr lang="en-US" sz="78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2025-10-27T01:50:21Z</dcterms:created>
  <dcterms:modified xsi:type="dcterms:W3CDTF">2025-10-27T01:50:21Z</dcterms:modified>
</cp:coreProperties>
</file>