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6C78-A30B-4DD7-ABBB-247D88F0B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Projetos de </a:t>
            </a:r>
            <a:br>
              <a:rPr lang="pt-BR" dirty="0"/>
            </a:br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8B041-B867-402C-B2F9-06818D854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Francisco </a:t>
            </a:r>
            <a:r>
              <a:rPr lang="pt-BR" dirty="0" err="1"/>
              <a:t>Baccarin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0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18098-FD5A-443D-9CBC-603502494B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8400" y="228600"/>
            <a:ext cx="64770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Projeto de um BD para Pedidos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D1837-1B4F-43B0-979A-BEBD19CE4B5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925517" y="1219200"/>
            <a:ext cx="83820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dirty="0"/>
              <a:t>===============================================================================</a:t>
            </a:r>
          </a:p>
          <a:p>
            <a:pPr marL="0" indent="0" algn="ctr">
              <a:buNone/>
            </a:pPr>
            <a:r>
              <a:rPr lang="pt-BR" sz="1400" dirty="0"/>
              <a:t>DEPÓSITO DE MATERIAS DE CONSTRUÇÃO SÃO FRANCISCO</a:t>
            </a:r>
          </a:p>
          <a:p>
            <a:pPr marL="0" indent="0" algn="ctr">
              <a:buNone/>
            </a:pPr>
            <a:r>
              <a:rPr lang="pt-BR" sz="1400" dirty="0"/>
              <a:t>Av. Santa Clara, </a:t>
            </a:r>
            <a:r>
              <a:rPr lang="pt-BR" sz="1400" dirty="0" err="1"/>
              <a:t>Nro</a:t>
            </a:r>
            <a:r>
              <a:rPr lang="pt-BR" sz="1400" dirty="0"/>
              <a:t> 900    </a:t>
            </a:r>
            <a:r>
              <a:rPr lang="pt-BR" sz="1400" dirty="0" err="1"/>
              <a:t>Tel</a:t>
            </a:r>
            <a:r>
              <a:rPr lang="pt-BR" sz="1400" dirty="0"/>
              <a:t> 1234-4321</a:t>
            </a:r>
          </a:p>
          <a:p>
            <a:pPr marL="0" indent="0" algn="just">
              <a:buNone/>
            </a:pPr>
            <a:r>
              <a:rPr lang="pt-BR" sz="1400" dirty="0"/>
              <a:t>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pt-BR" sz="1400" dirty="0"/>
              <a:t>Emissão: 21/04/2018		        Pedido </a:t>
            </a:r>
            <a:r>
              <a:rPr lang="pt-BR" sz="1400" dirty="0" err="1"/>
              <a:t>Nro</a:t>
            </a:r>
            <a:r>
              <a:rPr lang="pt-BR" sz="1400" dirty="0"/>
              <a:t>: 234987		Validade: 31/12/2018</a:t>
            </a:r>
          </a:p>
          <a:p>
            <a:pPr marL="0" indent="0">
              <a:buNone/>
            </a:pPr>
            <a:r>
              <a:rPr lang="pt-BR" sz="1400" dirty="0"/>
              <a:t>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pt-BR" sz="1400" dirty="0"/>
              <a:t>Cliente: </a:t>
            </a:r>
            <a:r>
              <a:rPr lang="pt-BR" sz="1400" b="1" dirty="0"/>
              <a:t>JOSÉ DA SILVA</a:t>
            </a:r>
            <a:r>
              <a:rPr lang="pt-BR" sz="1400" dirty="0"/>
              <a:t>		Endereço: </a:t>
            </a:r>
            <a:r>
              <a:rPr lang="pt-BR" sz="1400" b="1" dirty="0"/>
              <a:t>Rua das Flores, 456</a:t>
            </a:r>
          </a:p>
          <a:p>
            <a:pPr marL="0" indent="0">
              <a:buNone/>
            </a:pPr>
            <a:r>
              <a:rPr lang="pt-BR" sz="1400" dirty="0"/>
              <a:t>Bairro: </a:t>
            </a:r>
            <a:r>
              <a:rPr lang="pt-BR" sz="1400" b="1" dirty="0"/>
              <a:t>Jardins</a:t>
            </a:r>
            <a:r>
              <a:rPr lang="pt-BR" sz="1400" dirty="0"/>
              <a:t>			Cidade: </a:t>
            </a:r>
            <a:r>
              <a:rPr lang="pt-BR" sz="1400" b="1" dirty="0"/>
              <a:t>Piracicaba</a:t>
            </a:r>
            <a:r>
              <a:rPr lang="pt-BR" sz="1400" dirty="0"/>
              <a:t>		Telefone:  </a:t>
            </a:r>
            <a:r>
              <a:rPr lang="pt-BR" sz="1400" b="1" dirty="0"/>
              <a:t>3124-4312</a:t>
            </a:r>
          </a:p>
          <a:p>
            <a:pPr marL="0" indent="0">
              <a:buNone/>
            </a:pPr>
            <a:r>
              <a:rPr lang="pt-BR" sz="1400" dirty="0"/>
              <a:t>Cond. Pagamento: </a:t>
            </a:r>
            <a:r>
              <a:rPr lang="pt-BR" sz="1400" b="1" dirty="0"/>
              <a:t>30 dias</a:t>
            </a:r>
            <a:r>
              <a:rPr lang="pt-BR" sz="1400" dirty="0"/>
              <a:t>		Vendedor: </a:t>
            </a:r>
            <a:r>
              <a:rPr lang="pt-BR" sz="1400" b="1" dirty="0"/>
              <a:t>Alfredinho</a:t>
            </a:r>
          </a:p>
          <a:p>
            <a:pPr marL="0" indent="0">
              <a:buNone/>
            </a:pPr>
            <a:r>
              <a:rPr lang="pt-BR" sz="1400" dirty="0"/>
              <a:t>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pt-BR" sz="1400" dirty="0" err="1"/>
              <a:t>CodPro</a:t>
            </a:r>
            <a:r>
              <a:rPr lang="pt-BR" sz="1400" dirty="0"/>
              <a:t> </a:t>
            </a:r>
            <a:r>
              <a:rPr lang="pt-BR" sz="1400" dirty="0" err="1"/>
              <a:t>Qtdade</a:t>
            </a:r>
            <a:r>
              <a:rPr lang="pt-BR" sz="1400" dirty="0"/>
              <a:t>  Unidade   Descrição			Preço Unitário   Desconto           Valor Total</a:t>
            </a:r>
          </a:p>
          <a:p>
            <a:pPr marL="0" indent="0">
              <a:buNone/>
            </a:pPr>
            <a:r>
              <a:rPr lang="pt-BR" sz="1400" dirty="0"/>
              <a:t>0011         10      Peças      Tubo de Agua </a:t>
            </a:r>
            <a:r>
              <a:rPr lang="pt-BR" sz="1400" dirty="0" err="1"/>
              <a:t>Marron</a:t>
            </a:r>
            <a:r>
              <a:rPr lang="pt-BR" sz="1400" dirty="0"/>
              <a:t> 6 metros	             12,50            0,00	125,00</a:t>
            </a:r>
          </a:p>
          <a:p>
            <a:pPr marL="0" indent="0">
              <a:buNone/>
            </a:pPr>
            <a:r>
              <a:rPr lang="pt-BR" sz="1400" dirty="0"/>
              <a:t>0023     3000      Peças	   Tijolo Bloquinho 25X15	               2,00        100,00              5.900,00</a:t>
            </a:r>
          </a:p>
          <a:p>
            <a:pPr marL="0" indent="0">
              <a:buNone/>
            </a:pPr>
            <a:r>
              <a:rPr lang="pt-BR" sz="1400" dirty="0"/>
              <a:t>0045        50      Sacos	   Cimento X de secagem rápida	             20,00            0,00              1.000,00</a:t>
            </a:r>
          </a:p>
          <a:p>
            <a:pPr marL="0" indent="0">
              <a:buNone/>
            </a:pPr>
            <a:r>
              <a:rPr lang="pt-BR" sz="1400" dirty="0"/>
              <a:t>0046        10       Kg	   Cimento Branco 		               5,00            0,00                  50,00</a:t>
            </a:r>
          </a:p>
          <a:p>
            <a:pPr marL="0" indent="0">
              <a:buNone/>
            </a:pPr>
            <a:r>
              <a:rPr lang="pt-BR" sz="1400" dirty="0"/>
              <a:t>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pt-BR" sz="1400" dirty="0"/>
              <a:t>Total de Itens do Pedido: 04			                  </a:t>
            </a:r>
            <a:r>
              <a:rPr lang="pt-BR" sz="1600" b="1" dirty="0"/>
              <a:t>Valor Total:         7.075,00</a:t>
            </a:r>
          </a:p>
        </p:txBody>
      </p:sp>
    </p:spTree>
    <p:extLst>
      <p:ext uri="{BB962C8B-B14F-4D97-AF65-F5344CB8AC3E}">
        <p14:creationId xmlns:p14="http://schemas.microsoft.com/office/powerpoint/2010/main" val="138865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AA102-9351-41C3-9041-D95CEA5F69E4}"/>
              </a:ext>
            </a:extLst>
          </p:cNvPr>
          <p:cNvSpPr txBox="1">
            <a:spLocks/>
          </p:cNvSpPr>
          <p:nvPr/>
        </p:nvSpPr>
        <p:spPr bwMode="auto">
          <a:xfrm>
            <a:off x="1752308" y="323851"/>
            <a:ext cx="8001000" cy="54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9pPr>
          </a:lstStyle>
          <a:p>
            <a:pPr algn="ctr"/>
            <a:r>
              <a:rPr lang="pt-BR" dirty="0"/>
              <a:t>Projeto de um BD para Pedidos – DER 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1C587E-DB26-4275-9D39-EE88281EE8E3}"/>
              </a:ext>
            </a:extLst>
          </p:cNvPr>
          <p:cNvSpPr/>
          <p:nvPr/>
        </p:nvSpPr>
        <p:spPr>
          <a:xfrm>
            <a:off x="2316482" y="1905001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C6E382-E9B5-4B92-B276-25FDDB69F156}"/>
              </a:ext>
            </a:extLst>
          </p:cNvPr>
          <p:cNvSpPr/>
          <p:nvPr/>
        </p:nvSpPr>
        <p:spPr>
          <a:xfrm>
            <a:off x="5334001" y="1916724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Pedidos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3520D1-ECF8-4556-AEB3-2E6330E553D3}"/>
              </a:ext>
            </a:extLst>
          </p:cNvPr>
          <p:cNvSpPr/>
          <p:nvPr/>
        </p:nvSpPr>
        <p:spPr>
          <a:xfrm>
            <a:off x="8199120" y="1925516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ItemdoPedido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4E04986-EAFF-4B8E-B688-351E1D5586BC}"/>
              </a:ext>
            </a:extLst>
          </p:cNvPr>
          <p:cNvSpPr/>
          <p:nvPr/>
        </p:nvSpPr>
        <p:spPr>
          <a:xfrm>
            <a:off x="8199119" y="4853355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6764DC-0738-4CCC-9571-3D8670D65C92}"/>
              </a:ext>
            </a:extLst>
          </p:cNvPr>
          <p:cNvSpPr/>
          <p:nvPr/>
        </p:nvSpPr>
        <p:spPr>
          <a:xfrm>
            <a:off x="5331070" y="4853355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Vendedor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7511274-97AD-4C09-B45C-3821A30EC2EF}"/>
              </a:ext>
            </a:extLst>
          </p:cNvPr>
          <p:cNvSpPr/>
          <p:nvPr/>
        </p:nvSpPr>
        <p:spPr>
          <a:xfrm>
            <a:off x="2328205" y="4853355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TpPagamentos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C85559A-B205-4ACE-B153-897E13F34D4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267200" y="2324102"/>
            <a:ext cx="1066800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FE51259-3A1D-44B9-B90C-E0F1E3501CC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284719" y="2335824"/>
            <a:ext cx="914400" cy="8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16FC323-2BC3-4F6D-BA04-BD406752500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6306430" y="2754925"/>
            <a:ext cx="2931" cy="2098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C3E82B7-8A39-48A9-A86C-AABF1D148111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9174479" y="2763717"/>
            <a:ext cx="1" cy="2089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C23FBAC0-C1B8-4777-A4AB-8C6484E9A4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94237" y="2784526"/>
            <a:ext cx="2089639" cy="20275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03C0F5-3D67-44A2-A381-4440A12D18A5}"/>
              </a:ext>
            </a:extLst>
          </p:cNvPr>
          <p:cNvSpPr txBox="1"/>
          <p:nvPr/>
        </p:nvSpPr>
        <p:spPr>
          <a:xfrm>
            <a:off x="4278923" y="19313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       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F606FBF-7D01-44EF-93D8-1F0AB64E8F94}"/>
              </a:ext>
            </a:extLst>
          </p:cNvPr>
          <p:cNvSpPr txBox="1"/>
          <p:nvPr/>
        </p:nvSpPr>
        <p:spPr>
          <a:xfrm>
            <a:off x="7208519" y="197821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       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11548-D84B-4A87-80C1-B8431F156806}"/>
              </a:ext>
            </a:extLst>
          </p:cNvPr>
          <p:cNvSpPr txBox="1"/>
          <p:nvPr/>
        </p:nvSpPr>
        <p:spPr>
          <a:xfrm>
            <a:off x="9180340" y="2874304"/>
            <a:ext cx="316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    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6D73A5-09DD-42DA-B7F0-1F6F081A2727}"/>
              </a:ext>
            </a:extLst>
          </p:cNvPr>
          <p:cNvSpPr txBox="1"/>
          <p:nvPr/>
        </p:nvSpPr>
        <p:spPr>
          <a:xfrm>
            <a:off x="6269498" y="2903612"/>
            <a:ext cx="316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    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FB36A6C-EC19-4455-ADB3-918549BE55C3}"/>
              </a:ext>
            </a:extLst>
          </p:cNvPr>
          <p:cNvSpPr txBox="1"/>
          <p:nvPr/>
        </p:nvSpPr>
        <p:spPr>
          <a:xfrm>
            <a:off x="5721446" y="2713893"/>
            <a:ext cx="31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  <a:p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E158A7E-0D1B-4522-A143-D5BB4C4BD2F0}"/>
              </a:ext>
            </a:extLst>
          </p:cNvPr>
          <p:cNvSpPr txBox="1"/>
          <p:nvPr/>
        </p:nvSpPr>
        <p:spPr>
          <a:xfrm>
            <a:off x="3359689" y="4458701"/>
            <a:ext cx="35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770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AA102-9351-41C3-9041-D95CEA5F69E4}"/>
              </a:ext>
            </a:extLst>
          </p:cNvPr>
          <p:cNvSpPr txBox="1">
            <a:spLocks/>
          </p:cNvSpPr>
          <p:nvPr/>
        </p:nvSpPr>
        <p:spPr bwMode="auto">
          <a:xfrm>
            <a:off x="1600200" y="246190"/>
            <a:ext cx="8763000" cy="5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9pPr>
          </a:lstStyle>
          <a:p>
            <a:pPr algn="ctr"/>
            <a:r>
              <a:rPr lang="pt-BR" dirty="0"/>
              <a:t>Projeto de um BD para Pedidos -Esquema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63648A-69FC-4AE4-9240-2E8C24805096}"/>
              </a:ext>
            </a:extLst>
          </p:cNvPr>
          <p:cNvSpPr txBox="1"/>
          <p:nvPr/>
        </p:nvSpPr>
        <p:spPr>
          <a:xfrm>
            <a:off x="1981200" y="1295400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TPAG</a:t>
            </a:r>
          </a:p>
          <a:p>
            <a:r>
              <a:rPr lang="pt-BR" sz="1400" dirty="0" err="1"/>
              <a:t>CodTipo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 	    	PK</a:t>
            </a:r>
          </a:p>
          <a:p>
            <a:r>
              <a:rPr lang="pt-BR" sz="1400" dirty="0" err="1"/>
              <a:t>Descricao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(60)</a:t>
            </a:r>
          </a:p>
          <a:p>
            <a:endParaRPr lang="pt-BR" sz="1400" dirty="0"/>
          </a:p>
          <a:p>
            <a:r>
              <a:rPr lang="pt-BR" sz="1400" dirty="0"/>
              <a:t>VENDEDORES</a:t>
            </a:r>
          </a:p>
          <a:p>
            <a:r>
              <a:rPr lang="pt-BR" sz="1400" dirty="0" err="1"/>
              <a:t>CodVende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PK</a:t>
            </a:r>
          </a:p>
          <a:p>
            <a:r>
              <a:rPr lang="pt-BR" sz="1400" dirty="0" err="1"/>
              <a:t>NomeVen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/>
              <a:t>Telefone	</a:t>
            </a:r>
            <a:r>
              <a:rPr lang="pt-BR" sz="1400" dirty="0" err="1"/>
              <a:t>VarChar</a:t>
            </a:r>
            <a:r>
              <a:rPr lang="pt-BR" sz="1400" dirty="0"/>
              <a:t>(20)</a:t>
            </a:r>
          </a:p>
          <a:p>
            <a:endParaRPr lang="pt-BR" sz="1400" dirty="0"/>
          </a:p>
          <a:p>
            <a:r>
              <a:rPr lang="pt-BR" sz="1400" dirty="0"/>
              <a:t>CLIENTES</a:t>
            </a:r>
          </a:p>
          <a:p>
            <a:r>
              <a:rPr lang="pt-BR" sz="1400" dirty="0" err="1"/>
              <a:t>CodCli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PK</a:t>
            </a:r>
          </a:p>
          <a:p>
            <a:r>
              <a:rPr lang="pt-BR" sz="1400" dirty="0" err="1"/>
              <a:t>NomeCli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 err="1"/>
              <a:t>Endereco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(60)</a:t>
            </a:r>
          </a:p>
          <a:p>
            <a:r>
              <a:rPr lang="pt-BR" sz="1400" dirty="0"/>
              <a:t>Bairro	</a:t>
            </a:r>
            <a:r>
              <a:rPr lang="pt-BR" sz="1400" dirty="0" err="1"/>
              <a:t>VarChar</a:t>
            </a:r>
            <a:r>
              <a:rPr lang="pt-BR" sz="1400" dirty="0"/>
              <a:t>(30)</a:t>
            </a:r>
          </a:p>
          <a:p>
            <a:r>
              <a:rPr lang="pt-BR" sz="1400" dirty="0"/>
              <a:t>Cidade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/>
              <a:t>Telefone	</a:t>
            </a:r>
            <a:r>
              <a:rPr lang="pt-BR" sz="1400" dirty="0" err="1"/>
              <a:t>VarChar</a:t>
            </a:r>
            <a:r>
              <a:rPr lang="pt-BR" sz="1400" dirty="0"/>
              <a:t>(20)</a:t>
            </a:r>
          </a:p>
          <a:p>
            <a:r>
              <a:rPr lang="pt-BR" sz="1400" dirty="0" err="1"/>
              <a:t>Email</a:t>
            </a:r>
            <a:r>
              <a:rPr lang="pt-BR" sz="1400" dirty="0"/>
              <a:t>	Var	Char(60)</a:t>
            </a:r>
          </a:p>
          <a:p>
            <a:r>
              <a:rPr lang="pt-BR" sz="1400" dirty="0" err="1"/>
              <a:t>LimiteCred</a:t>
            </a:r>
            <a:r>
              <a:rPr lang="pt-BR" sz="1400" dirty="0"/>
              <a:t> </a:t>
            </a:r>
            <a:r>
              <a:rPr lang="pt-BR" sz="1400" dirty="0" err="1"/>
              <a:t>Numeric</a:t>
            </a:r>
            <a:r>
              <a:rPr lang="pt-BR" sz="1400" dirty="0"/>
              <a:t>(14,2)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554E10-A82E-4B25-8B7C-181AC2D5438A}"/>
              </a:ext>
            </a:extLst>
          </p:cNvPr>
          <p:cNvSpPr txBox="1"/>
          <p:nvPr/>
        </p:nvSpPr>
        <p:spPr>
          <a:xfrm>
            <a:off x="6096000" y="1447800"/>
            <a:ext cx="4267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PRODUTOS</a:t>
            </a:r>
          </a:p>
          <a:p>
            <a:r>
              <a:rPr lang="pt-BR" sz="1400" dirty="0" err="1"/>
              <a:t>CodPro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 	    	PK</a:t>
            </a:r>
          </a:p>
          <a:p>
            <a:r>
              <a:rPr lang="pt-BR" sz="1400" dirty="0" err="1"/>
              <a:t>Descricao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(60)</a:t>
            </a:r>
          </a:p>
          <a:p>
            <a:r>
              <a:rPr lang="pt-BR" sz="1400" dirty="0"/>
              <a:t>Unidade	</a:t>
            </a:r>
            <a:r>
              <a:rPr lang="pt-BR" sz="1400" dirty="0" err="1"/>
              <a:t>Varchar</a:t>
            </a:r>
            <a:r>
              <a:rPr lang="pt-BR" sz="1400" dirty="0"/>
              <a:t>(15)</a:t>
            </a:r>
          </a:p>
          <a:p>
            <a:r>
              <a:rPr lang="pt-BR" sz="1400" dirty="0" err="1"/>
              <a:t>PrecoUnit</a:t>
            </a:r>
            <a:r>
              <a:rPr lang="pt-BR" sz="1400" dirty="0"/>
              <a:t>	</a:t>
            </a:r>
            <a:r>
              <a:rPr lang="pt-BR" sz="1400" dirty="0" err="1"/>
              <a:t>Numeric</a:t>
            </a:r>
            <a:r>
              <a:rPr lang="pt-BR" sz="1400" dirty="0"/>
              <a:t>(14,2)</a:t>
            </a:r>
          </a:p>
          <a:p>
            <a:endParaRPr lang="pt-BR" sz="1400" dirty="0"/>
          </a:p>
          <a:p>
            <a:r>
              <a:rPr lang="pt-BR" sz="1400" dirty="0"/>
              <a:t>PEDIDOS</a:t>
            </a:r>
          </a:p>
          <a:p>
            <a:r>
              <a:rPr lang="pt-BR" sz="1400" dirty="0" err="1"/>
              <a:t>NroPed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PK</a:t>
            </a:r>
          </a:p>
          <a:p>
            <a:r>
              <a:rPr lang="pt-BR" sz="1400" dirty="0" err="1"/>
              <a:t>DataPed</a:t>
            </a:r>
            <a:r>
              <a:rPr lang="pt-BR" sz="1400" dirty="0"/>
              <a:t>	Date</a:t>
            </a:r>
          </a:p>
          <a:p>
            <a:r>
              <a:rPr lang="pt-BR" sz="1400" dirty="0" err="1"/>
              <a:t>DataValid</a:t>
            </a:r>
            <a:r>
              <a:rPr lang="pt-BR" sz="1400" dirty="0"/>
              <a:t>	Date</a:t>
            </a:r>
          </a:p>
          <a:p>
            <a:r>
              <a:rPr lang="pt-BR" sz="1400" dirty="0" err="1"/>
              <a:t>CodCliente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FK</a:t>
            </a:r>
          </a:p>
          <a:p>
            <a:endParaRPr lang="pt-BR" sz="1400" dirty="0"/>
          </a:p>
          <a:p>
            <a:r>
              <a:rPr lang="pt-BR" sz="1400" dirty="0"/>
              <a:t>ITEMPEDIDO</a:t>
            </a:r>
          </a:p>
          <a:p>
            <a:r>
              <a:rPr lang="pt-BR" sz="1400" dirty="0" err="1"/>
              <a:t>NroPed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PK     FK</a:t>
            </a:r>
          </a:p>
          <a:p>
            <a:r>
              <a:rPr lang="pt-BR" sz="1400" dirty="0" err="1"/>
              <a:t>CodPro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PK     FK</a:t>
            </a:r>
          </a:p>
          <a:p>
            <a:r>
              <a:rPr lang="pt-BR" sz="1400" dirty="0" err="1"/>
              <a:t>Qtdade</a:t>
            </a:r>
            <a:r>
              <a:rPr lang="pt-BR" sz="1400" dirty="0"/>
              <a:t>	</a:t>
            </a:r>
            <a:r>
              <a:rPr lang="pt-BR" sz="1400" dirty="0" err="1"/>
              <a:t>Numeric</a:t>
            </a:r>
            <a:r>
              <a:rPr lang="pt-BR" sz="1400" dirty="0"/>
              <a:t>(8,3)</a:t>
            </a:r>
          </a:p>
          <a:p>
            <a:r>
              <a:rPr lang="pt-BR" sz="1400" dirty="0"/>
              <a:t>Desconto	</a:t>
            </a:r>
            <a:r>
              <a:rPr lang="pt-BR" sz="1400" dirty="0" err="1"/>
              <a:t>Numeric</a:t>
            </a:r>
            <a:r>
              <a:rPr lang="pt-BR" sz="1400" dirty="0"/>
              <a:t>(12,2)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6C0176-E069-4E92-94F0-762460E20904}"/>
              </a:ext>
            </a:extLst>
          </p:cNvPr>
          <p:cNvSpPr txBox="1"/>
          <p:nvPr/>
        </p:nvSpPr>
        <p:spPr>
          <a:xfrm>
            <a:off x="1981200" y="54102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Regras de Integridade: Na exclusão de condições de pagamento, vendedores, clientes e produtos, não excluir pedidos e itens de pedido relacionados. Quando excluir ou alterar pedidos, também excluir ou alterar itens de pedidos relacionados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1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83F11DC-91D5-4496-97EA-514E5541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78880"/>
            <a:ext cx="9144000" cy="370024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0D1E92E-3060-4D32-816E-164CBE1AF5FF}"/>
              </a:ext>
            </a:extLst>
          </p:cNvPr>
          <p:cNvSpPr txBox="1">
            <a:spLocks/>
          </p:cNvSpPr>
          <p:nvPr/>
        </p:nvSpPr>
        <p:spPr bwMode="auto">
          <a:xfrm>
            <a:off x="1524000" y="228600"/>
            <a:ext cx="8077200" cy="50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9pPr>
          </a:lstStyle>
          <a:p>
            <a:pPr algn="ctr"/>
            <a:r>
              <a:rPr lang="pt-BR" dirty="0"/>
              <a:t>Projeto de um BD para Laudo Médico</a:t>
            </a:r>
          </a:p>
        </p:txBody>
      </p:sp>
    </p:spTree>
    <p:extLst>
      <p:ext uri="{BB962C8B-B14F-4D97-AF65-F5344CB8AC3E}">
        <p14:creationId xmlns:p14="http://schemas.microsoft.com/office/powerpoint/2010/main" val="116266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701950-70BF-47A7-A1DC-0886B5299A4F}"/>
              </a:ext>
            </a:extLst>
          </p:cNvPr>
          <p:cNvSpPr/>
          <p:nvPr/>
        </p:nvSpPr>
        <p:spPr>
          <a:xfrm>
            <a:off x="2316482" y="1905001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Pacientes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916D259-9705-4BA3-8A10-2A4B24BB9567}"/>
              </a:ext>
            </a:extLst>
          </p:cNvPr>
          <p:cNvSpPr/>
          <p:nvPr/>
        </p:nvSpPr>
        <p:spPr>
          <a:xfrm>
            <a:off x="5334001" y="1916724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Laudos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52024E-90B3-4065-94F3-BB5CD2B135B6}"/>
              </a:ext>
            </a:extLst>
          </p:cNvPr>
          <p:cNvSpPr/>
          <p:nvPr/>
        </p:nvSpPr>
        <p:spPr>
          <a:xfrm>
            <a:off x="8199120" y="1925516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Medico Examinador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9FBE19-9363-4D96-8A77-BEE8740F7C63}"/>
              </a:ext>
            </a:extLst>
          </p:cNvPr>
          <p:cNvSpPr/>
          <p:nvPr/>
        </p:nvSpPr>
        <p:spPr>
          <a:xfrm>
            <a:off x="5331070" y="4853355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Médico Solicitante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635B54E-9F07-4354-BCC8-780C8228FCFD}"/>
              </a:ext>
            </a:extLst>
          </p:cNvPr>
          <p:cNvSpPr/>
          <p:nvPr/>
        </p:nvSpPr>
        <p:spPr>
          <a:xfrm>
            <a:off x="2741442" y="4853355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Convênios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423C77C-FE32-4964-A96B-26F16C6E280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267200" y="2324102"/>
            <a:ext cx="1066800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7810DD1-329C-45AC-AF8E-38EBE28A40C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7284719" y="2335824"/>
            <a:ext cx="914400" cy="8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CF5D6F2-BAEE-4E18-914E-3FE0D3B6499E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6306430" y="2754925"/>
            <a:ext cx="2931" cy="2098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2FA679A6-EE7A-4415-90AE-F0CD13665B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94237" y="2784526"/>
            <a:ext cx="2089639" cy="20275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E351E3-9A2C-4286-8638-2A490053773D}"/>
              </a:ext>
            </a:extLst>
          </p:cNvPr>
          <p:cNvSpPr txBox="1"/>
          <p:nvPr/>
        </p:nvSpPr>
        <p:spPr>
          <a:xfrm>
            <a:off x="4278923" y="19313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       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20AECB-8A51-43DE-AF44-212FA4CC03CB}"/>
              </a:ext>
            </a:extLst>
          </p:cNvPr>
          <p:cNvSpPr txBox="1"/>
          <p:nvPr/>
        </p:nvSpPr>
        <p:spPr>
          <a:xfrm>
            <a:off x="7208519" y="197821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        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A7E9A5-3CAF-4A8E-A9B8-B358D792412D}"/>
              </a:ext>
            </a:extLst>
          </p:cNvPr>
          <p:cNvSpPr txBox="1"/>
          <p:nvPr/>
        </p:nvSpPr>
        <p:spPr>
          <a:xfrm>
            <a:off x="6269498" y="2780525"/>
            <a:ext cx="316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   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2E9E74-0E1C-4F22-BAE8-A322E04DD63B}"/>
              </a:ext>
            </a:extLst>
          </p:cNvPr>
          <p:cNvSpPr txBox="1"/>
          <p:nvPr/>
        </p:nvSpPr>
        <p:spPr>
          <a:xfrm>
            <a:off x="5721446" y="2713893"/>
            <a:ext cx="31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FB5D2F-A904-4044-84F3-939A0A3576CD}"/>
              </a:ext>
            </a:extLst>
          </p:cNvPr>
          <p:cNvSpPr txBox="1"/>
          <p:nvPr/>
        </p:nvSpPr>
        <p:spPr>
          <a:xfrm>
            <a:off x="3716800" y="4415123"/>
            <a:ext cx="4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AF6777F-9CBC-47B0-86FB-97F9E8EDF8AC}"/>
              </a:ext>
            </a:extLst>
          </p:cNvPr>
          <p:cNvSpPr txBox="1">
            <a:spLocks/>
          </p:cNvSpPr>
          <p:nvPr/>
        </p:nvSpPr>
        <p:spPr bwMode="auto">
          <a:xfrm>
            <a:off x="1752308" y="323851"/>
            <a:ext cx="8001000" cy="49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9pPr>
          </a:lstStyle>
          <a:p>
            <a:pPr algn="ctr"/>
            <a:r>
              <a:rPr lang="pt-BR" dirty="0"/>
              <a:t>Projeto de um BD para Pedidos – DER 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2E7004B-A4B7-4EB2-A5C8-C0F5B2C9BAA5}"/>
              </a:ext>
            </a:extLst>
          </p:cNvPr>
          <p:cNvSpPr/>
          <p:nvPr/>
        </p:nvSpPr>
        <p:spPr>
          <a:xfrm>
            <a:off x="8199120" y="4828033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Tipos de Exames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006C24AC-378D-4736-BB50-32F8D13709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5877" y="2810313"/>
            <a:ext cx="2089640" cy="19964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D1A789B-28BD-41F0-85CF-F2348B519196}"/>
              </a:ext>
            </a:extLst>
          </p:cNvPr>
          <p:cNvSpPr txBox="1"/>
          <p:nvPr/>
        </p:nvSpPr>
        <p:spPr>
          <a:xfrm>
            <a:off x="6937717" y="2784820"/>
            <a:ext cx="31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3EB5701-C557-43BB-A3BE-2B456EF93C0B}"/>
              </a:ext>
            </a:extLst>
          </p:cNvPr>
          <p:cNvSpPr txBox="1"/>
          <p:nvPr/>
        </p:nvSpPr>
        <p:spPr>
          <a:xfrm>
            <a:off x="8884857" y="4415123"/>
            <a:ext cx="4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588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AA102-9351-41C3-9041-D95CEA5F69E4}"/>
              </a:ext>
            </a:extLst>
          </p:cNvPr>
          <p:cNvSpPr txBox="1">
            <a:spLocks/>
          </p:cNvSpPr>
          <p:nvPr/>
        </p:nvSpPr>
        <p:spPr bwMode="auto">
          <a:xfrm>
            <a:off x="1600200" y="246190"/>
            <a:ext cx="8763000" cy="5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9pPr>
          </a:lstStyle>
          <a:p>
            <a:pPr algn="ctr"/>
            <a:r>
              <a:rPr lang="pt-BR" dirty="0"/>
              <a:t>Projeto de um BD para Laudos -Esquema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63648A-69FC-4AE4-9240-2E8C24805096}"/>
              </a:ext>
            </a:extLst>
          </p:cNvPr>
          <p:cNvSpPr txBox="1"/>
          <p:nvPr/>
        </p:nvSpPr>
        <p:spPr>
          <a:xfrm>
            <a:off x="1995854" y="1193669"/>
            <a:ext cx="3429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CONVENIOS</a:t>
            </a:r>
          </a:p>
          <a:p>
            <a:r>
              <a:rPr lang="pt-BR" sz="1400" dirty="0" err="1"/>
              <a:t>CodCon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 	    	PK</a:t>
            </a:r>
          </a:p>
          <a:p>
            <a:r>
              <a:rPr lang="pt-BR" sz="1400" dirty="0" err="1"/>
              <a:t>NomConv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(60)</a:t>
            </a:r>
          </a:p>
          <a:p>
            <a:endParaRPr lang="pt-BR" sz="1400" dirty="0"/>
          </a:p>
          <a:p>
            <a:r>
              <a:rPr lang="pt-BR" sz="1400" dirty="0"/>
              <a:t>MEDEXAMINADOR</a:t>
            </a:r>
          </a:p>
          <a:p>
            <a:r>
              <a:rPr lang="pt-BR" sz="1400" dirty="0" err="1"/>
              <a:t>CodMdEx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PK</a:t>
            </a:r>
          </a:p>
          <a:p>
            <a:r>
              <a:rPr lang="pt-BR" sz="1400" dirty="0" err="1"/>
              <a:t>NomeExa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 err="1"/>
              <a:t>CRMExa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(7)</a:t>
            </a:r>
          </a:p>
          <a:p>
            <a:r>
              <a:rPr lang="pt-BR" sz="1400" dirty="0" err="1"/>
              <a:t>FoneExa</a:t>
            </a:r>
            <a:r>
              <a:rPr lang="pt-BR" sz="1400" dirty="0"/>
              <a:t>    </a:t>
            </a:r>
            <a:r>
              <a:rPr lang="pt-BR" sz="1400" dirty="0" err="1"/>
              <a:t>VarChar</a:t>
            </a:r>
            <a:r>
              <a:rPr lang="pt-BR" sz="1400" dirty="0"/>
              <a:t>(20)</a:t>
            </a:r>
          </a:p>
          <a:p>
            <a:endParaRPr lang="pt-BR" sz="1400" dirty="0"/>
          </a:p>
          <a:p>
            <a:r>
              <a:rPr lang="pt-BR" sz="1400" dirty="0"/>
              <a:t>PACIENTES</a:t>
            </a:r>
          </a:p>
          <a:p>
            <a:r>
              <a:rPr lang="pt-BR" sz="1400" dirty="0" err="1"/>
              <a:t>CodPac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PK</a:t>
            </a:r>
          </a:p>
          <a:p>
            <a:r>
              <a:rPr lang="pt-BR" sz="1400" dirty="0" err="1"/>
              <a:t>NomePac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 err="1"/>
              <a:t>Endereco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(60)</a:t>
            </a:r>
          </a:p>
          <a:p>
            <a:r>
              <a:rPr lang="pt-BR" sz="1400" dirty="0"/>
              <a:t>Bairro	</a:t>
            </a:r>
            <a:r>
              <a:rPr lang="pt-BR" sz="1400" dirty="0" err="1"/>
              <a:t>VarChar</a:t>
            </a:r>
            <a:r>
              <a:rPr lang="pt-BR" sz="1400" dirty="0"/>
              <a:t>(30)</a:t>
            </a:r>
          </a:p>
          <a:p>
            <a:r>
              <a:rPr lang="pt-BR" sz="1400" dirty="0"/>
              <a:t>Cidade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/>
              <a:t>Telefone	</a:t>
            </a:r>
            <a:r>
              <a:rPr lang="pt-BR" sz="1400" dirty="0" err="1"/>
              <a:t>VarChar</a:t>
            </a:r>
            <a:r>
              <a:rPr lang="pt-BR" sz="1400" dirty="0"/>
              <a:t>(20)</a:t>
            </a:r>
          </a:p>
          <a:p>
            <a:r>
              <a:rPr lang="pt-BR" sz="1400" dirty="0" err="1"/>
              <a:t>Email</a:t>
            </a:r>
            <a:r>
              <a:rPr lang="pt-BR" sz="1400" dirty="0"/>
              <a:t>	Var 	Char(60)</a:t>
            </a:r>
          </a:p>
          <a:p>
            <a:r>
              <a:rPr lang="pt-BR" sz="1400" dirty="0" err="1"/>
              <a:t>DataNasc</a:t>
            </a:r>
            <a:r>
              <a:rPr lang="pt-BR" sz="1400" dirty="0"/>
              <a:t>	Date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554E10-A82E-4B25-8B7C-181AC2D5438A}"/>
              </a:ext>
            </a:extLst>
          </p:cNvPr>
          <p:cNvSpPr txBox="1"/>
          <p:nvPr/>
        </p:nvSpPr>
        <p:spPr>
          <a:xfrm>
            <a:off x="5943600" y="1191361"/>
            <a:ext cx="4267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MEDSOLICITANTE</a:t>
            </a:r>
          </a:p>
          <a:p>
            <a:r>
              <a:rPr lang="pt-BR" sz="1400" dirty="0" err="1"/>
              <a:t>CodMdSl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 	    	PK</a:t>
            </a:r>
          </a:p>
          <a:p>
            <a:r>
              <a:rPr lang="pt-BR" sz="1400" dirty="0" err="1"/>
              <a:t>NomeExa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 err="1"/>
              <a:t>CRMExa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(7)</a:t>
            </a:r>
          </a:p>
          <a:p>
            <a:r>
              <a:rPr lang="pt-BR" sz="1400" dirty="0" err="1"/>
              <a:t>FoneExa</a:t>
            </a:r>
            <a:r>
              <a:rPr lang="pt-BR" sz="1400" dirty="0"/>
              <a:t>    </a:t>
            </a:r>
            <a:r>
              <a:rPr lang="pt-BR" sz="1400" dirty="0" err="1"/>
              <a:t>VarChar</a:t>
            </a:r>
            <a:r>
              <a:rPr lang="pt-BR" sz="1400" dirty="0"/>
              <a:t>(20)</a:t>
            </a:r>
          </a:p>
          <a:p>
            <a:endParaRPr lang="pt-BR" sz="1400" dirty="0"/>
          </a:p>
          <a:p>
            <a:r>
              <a:rPr lang="pt-BR" sz="1400" dirty="0"/>
              <a:t>TPEXAMES</a:t>
            </a:r>
          </a:p>
          <a:p>
            <a:r>
              <a:rPr lang="pt-BR" sz="1400" dirty="0" err="1"/>
              <a:t>CodExame</a:t>
            </a:r>
            <a:r>
              <a:rPr lang="pt-BR" sz="1400" dirty="0"/>
              <a:t> </a:t>
            </a:r>
            <a:r>
              <a:rPr lang="pt-BR" sz="1400" dirty="0" err="1"/>
              <a:t>Integer</a:t>
            </a:r>
            <a:r>
              <a:rPr lang="pt-BR" sz="1400" dirty="0"/>
              <a:t>		PK</a:t>
            </a:r>
          </a:p>
          <a:p>
            <a:r>
              <a:rPr lang="pt-BR" sz="1400" dirty="0" err="1"/>
              <a:t>Descricao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(60)</a:t>
            </a:r>
          </a:p>
          <a:p>
            <a:r>
              <a:rPr lang="pt-BR" sz="1400" dirty="0"/>
              <a:t>Valor	</a:t>
            </a:r>
            <a:r>
              <a:rPr lang="pt-BR" sz="1400" dirty="0" err="1"/>
              <a:t>Numeric</a:t>
            </a:r>
            <a:r>
              <a:rPr lang="pt-BR" sz="1400" dirty="0"/>
              <a:t>(12,2)</a:t>
            </a:r>
          </a:p>
          <a:p>
            <a:endParaRPr lang="pt-BR" sz="1400" dirty="0"/>
          </a:p>
          <a:p>
            <a:r>
              <a:rPr lang="pt-BR" sz="1400" dirty="0"/>
              <a:t>LAUDOS</a:t>
            </a:r>
          </a:p>
          <a:p>
            <a:r>
              <a:rPr lang="pt-BR" sz="1400" dirty="0" err="1"/>
              <a:t>NroLaudo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PK</a:t>
            </a:r>
          </a:p>
          <a:p>
            <a:r>
              <a:rPr lang="pt-BR" sz="1400" dirty="0" err="1"/>
              <a:t>CodCon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FK</a:t>
            </a:r>
          </a:p>
          <a:p>
            <a:r>
              <a:rPr lang="pt-BR" sz="1400" dirty="0" err="1"/>
              <a:t>CodPac</a:t>
            </a:r>
            <a:r>
              <a:rPr lang="pt-BR" sz="1400" dirty="0"/>
              <a:t>      </a:t>
            </a:r>
            <a:r>
              <a:rPr lang="pt-BR" sz="1400" dirty="0" err="1"/>
              <a:t>Integer</a:t>
            </a:r>
            <a:r>
              <a:rPr lang="pt-BR" sz="1400" dirty="0"/>
              <a:t>		FK</a:t>
            </a:r>
          </a:p>
          <a:p>
            <a:r>
              <a:rPr lang="pt-BR" sz="1400" dirty="0" err="1"/>
              <a:t>CodMdEx</a:t>
            </a:r>
            <a:r>
              <a:rPr lang="pt-BR" sz="1400" dirty="0"/>
              <a:t>   </a:t>
            </a:r>
            <a:r>
              <a:rPr lang="pt-BR" sz="1400" dirty="0" err="1"/>
              <a:t>Integer</a:t>
            </a:r>
            <a:r>
              <a:rPr lang="pt-BR" sz="1400" dirty="0"/>
              <a:t>		FK</a:t>
            </a:r>
          </a:p>
          <a:p>
            <a:r>
              <a:rPr lang="pt-BR" sz="1400" dirty="0" err="1"/>
              <a:t>CodMdSL</a:t>
            </a:r>
            <a:r>
              <a:rPr lang="pt-BR" sz="1400" dirty="0"/>
              <a:t>   </a:t>
            </a:r>
            <a:r>
              <a:rPr lang="pt-BR" sz="1400" dirty="0" err="1"/>
              <a:t>Integer</a:t>
            </a:r>
            <a:r>
              <a:rPr lang="pt-BR" sz="1400" dirty="0"/>
              <a:t>		FK</a:t>
            </a:r>
          </a:p>
          <a:p>
            <a:r>
              <a:rPr lang="pt-BR" sz="1400" dirty="0" err="1"/>
              <a:t>CodExame</a:t>
            </a:r>
            <a:r>
              <a:rPr lang="pt-BR" sz="1400" dirty="0"/>
              <a:t> </a:t>
            </a:r>
            <a:r>
              <a:rPr lang="pt-BR" sz="1400" dirty="0" err="1"/>
              <a:t>Integer</a:t>
            </a:r>
            <a:r>
              <a:rPr lang="pt-BR" sz="1400" dirty="0"/>
              <a:t>		FK</a:t>
            </a:r>
          </a:p>
          <a:p>
            <a:r>
              <a:rPr lang="pt-BR" sz="1400" dirty="0"/>
              <a:t>Laudo	</a:t>
            </a:r>
            <a:r>
              <a:rPr lang="pt-BR" sz="1400" dirty="0" err="1"/>
              <a:t>Blob</a:t>
            </a:r>
            <a:r>
              <a:rPr lang="pt-BR" sz="1400" dirty="0"/>
              <a:t> </a:t>
            </a:r>
            <a:r>
              <a:rPr lang="pt-BR" sz="1400" dirty="0" err="1"/>
              <a:t>Sub_Type</a:t>
            </a:r>
            <a:r>
              <a:rPr lang="pt-BR" sz="1400" dirty="0"/>
              <a:t> 0</a:t>
            </a:r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6C0176-E069-4E92-94F0-762460E20904}"/>
              </a:ext>
            </a:extLst>
          </p:cNvPr>
          <p:cNvSpPr txBox="1"/>
          <p:nvPr/>
        </p:nvSpPr>
        <p:spPr>
          <a:xfrm>
            <a:off x="1989992" y="562334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Regras de Integridade: Na exclusão não permitir exclusão quando existem tabelas relacionados. </a:t>
            </a:r>
          </a:p>
        </p:txBody>
      </p:sp>
    </p:spTree>
    <p:extLst>
      <p:ext uri="{BB962C8B-B14F-4D97-AF65-F5344CB8AC3E}">
        <p14:creationId xmlns:p14="http://schemas.microsoft.com/office/powerpoint/2010/main" val="152486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924B0-06BB-4722-BF2F-9567B5F243DB}"/>
              </a:ext>
            </a:extLst>
          </p:cNvPr>
          <p:cNvSpPr txBox="1">
            <a:spLocks/>
          </p:cNvSpPr>
          <p:nvPr/>
        </p:nvSpPr>
        <p:spPr bwMode="auto">
          <a:xfrm>
            <a:off x="1186962" y="246190"/>
            <a:ext cx="10067192" cy="6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9pPr>
          </a:lstStyle>
          <a:p>
            <a:pPr algn="ctr"/>
            <a:r>
              <a:rPr lang="pt-BR" dirty="0"/>
              <a:t>Projeto de um BD para Boletim de Notas - DER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8B3D4BC-69F0-4F43-AC4A-690F0915831C}"/>
              </a:ext>
            </a:extLst>
          </p:cNvPr>
          <p:cNvSpPr/>
          <p:nvPr/>
        </p:nvSpPr>
        <p:spPr>
          <a:xfrm>
            <a:off x="2316482" y="1905001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Alunos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77D0F9-A6BC-4B78-9DDC-8AE43984A2CA}"/>
              </a:ext>
            </a:extLst>
          </p:cNvPr>
          <p:cNvSpPr/>
          <p:nvPr/>
        </p:nvSpPr>
        <p:spPr>
          <a:xfrm>
            <a:off x="5334001" y="1916724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Matrícula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2CD7A-C344-4135-92ED-3D88578417A8}"/>
              </a:ext>
            </a:extLst>
          </p:cNvPr>
          <p:cNvSpPr/>
          <p:nvPr/>
        </p:nvSpPr>
        <p:spPr>
          <a:xfrm>
            <a:off x="8199120" y="1925516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Disciplinas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EC6CDA-D5D3-43B6-A246-3A0B6E65CBD6}"/>
              </a:ext>
            </a:extLst>
          </p:cNvPr>
          <p:cNvSpPr/>
          <p:nvPr/>
        </p:nvSpPr>
        <p:spPr>
          <a:xfrm>
            <a:off x="5331070" y="4853355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Professores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E869B02-2BAC-4DA9-9013-58268BC8B44B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267200" y="2324102"/>
            <a:ext cx="1066800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5BE80DB-594C-44AD-996C-B761079B8AF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6306430" y="2754925"/>
            <a:ext cx="2931" cy="2098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B2A22C-BA92-4E02-9018-71D9718B9A77}"/>
              </a:ext>
            </a:extLst>
          </p:cNvPr>
          <p:cNvSpPr txBox="1"/>
          <p:nvPr/>
        </p:nvSpPr>
        <p:spPr>
          <a:xfrm>
            <a:off x="4278923" y="19313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       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1EB29B-ADEE-4C76-B1BA-46214458C3C8}"/>
              </a:ext>
            </a:extLst>
          </p:cNvPr>
          <p:cNvSpPr txBox="1"/>
          <p:nvPr/>
        </p:nvSpPr>
        <p:spPr>
          <a:xfrm>
            <a:off x="7208519" y="190787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        N      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3C7879-ED52-4847-BCC4-A5DB8F0858D8}"/>
              </a:ext>
            </a:extLst>
          </p:cNvPr>
          <p:cNvSpPr txBox="1"/>
          <p:nvPr/>
        </p:nvSpPr>
        <p:spPr>
          <a:xfrm>
            <a:off x="6375005" y="2780525"/>
            <a:ext cx="316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   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5FF2C9-E4D9-47BE-BC14-5601FA7588F7}"/>
              </a:ext>
            </a:extLst>
          </p:cNvPr>
          <p:cNvSpPr/>
          <p:nvPr/>
        </p:nvSpPr>
        <p:spPr>
          <a:xfrm>
            <a:off x="8199120" y="4828033"/>
            <a:ext cx="1950719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Curso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451280-7A2A-4F72-A34B-23FF30128135}"/>
              </a:ext>
            </a:extLst>
          </p:cNvPr>
          <p:cNvSpPr txBox="1"/>
          <p:nvPr/>
        </p:nvSpPr>
        <p:spPr>
          <a:xfrm>
            <a:off x="9188547" y="2784820"/>
            <a:ext cx="31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5BD87E-7C02-48E0-90B0-0128FABF8837}"/>
              </a:ext>
            </a:extLst>
          </p:cNvPr>
          <p:cNvSpPr txBox="1"/>
          <p:nvPr/>
        </p:nvSpPr>
        <p:spPr>
          <a:xfrm>
            <a:off x="9218964" y="4415123"/>
            <a:ext cx="4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384E8CB-58FC-45B3-8DE9-E10FE9B2D792}"/>
              </a:ext>
            </a:extLst>
          </p:cNvPr>
          <p:cNvCxnSpPr/>
          <p:nvPr/>
        </p:nvCxnSpPr>
        <p:spPr>
          <a:xfrm flipV="1">
            <a:off x="9195873" y="2729602"/>
            <a:ext cx="2931" cy="2098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F670B95-EA5F-4767-9F7F-9E3AD7C2894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7284720" y="2335824"/>
            <a:ext cx="914400" cy="8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8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00BAD0-77AC-4A7D-8741-089E2103F471}"/>
              </a:ext>
            </a:extLst>
          </p:cNvPr>
          <p:cNvSpPr txBox="1"/>
          <p:nvPr/>
        </p:nvSpPr>
        <p:spPr>
          <a:xfrm>
            <a:off x="2417886" y="1281592"/>
            <a:ext cx="342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PROFESSOR</a:t>
            </a:r>
          </a:p>
          <a:p>
            <a:r>
              <a:rPr lang="pt-BR" sz="1400" dirty="0" err="1"/>
              <a:t>Prontuario</a:t>
            </a:r>
            <a:r>
              <a:rPr lang="pt-BR" sz="1400" dirty="0"/>
              <a:t> </a:t>
            </a:r>
            <a:r>
              <a:rPr lang="pt-BR" sz="1400" dirty="0" err="1"/>
              <a:t>VarChar</a:t>
            </a:r>
            <a:r>
              <a:rPr lang="pt-BR" sz="1400" dirty="0"/>
              <a:t>(8)	PK</a:t>
            </a:r>
          </a:p>
          <a:p>
            <a:r>
              <a:rPr lang="pt-BR" sz="1400" dirty="0" err="1"/>
              <a:t>NomeProf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 err="1"/>
              <a:t>Email</a:t>
            </a:r>
            <a:r>
              <a:rPr lang="pt-BR" sz="1400" dirty="0"/>
              <a:t>		</a:t>
            </a:r>
            <a:r>
              <a:rPr lang="pt-BR" sz="1400" dirty="0" err="1"/>
              <a:t>VarChar</a:t>
            </a:r>
            <a:r>
              <a:rPr lang="pt-BR" sz="1400" dirty="0"/>
              <a:t>(60)</a:t>
            </a:r>
          </a:p>
          <a:p>
            <a:r>
              <a:rPr lang="pt-BR" sz="1400" dirty="0" err="1"/>
              <a:t>FoneExa</a:t>
            </a:r>
            <a:r>
              <a:rPr lang="pt-BR" sz="1400" dirty="0"/>
              <a:t>    </a:t>
            </a:r>
            <a:r>
              <a:rPr lang="pt-BR" sz="1400" dirty="0" err="1"/>
              <a:t>VarChar</a:t>
            </a:r>
            <a:r>
              <a:rPr lang="pt-BR" sz="1400" dirty="0"/>
              <a:t>(20)</a:t>
            </a:r>
          </a:p>
          <a:p>
            <a:endParaRPr lang="pt-BR" sz="1400" dirty="0"/>
          </a:p>
          <a:p>
            <a:r>
              <a:rPr lang="pt-BR" sz="1400" dirty="0"/>
              <a:t>ALUNOS</a:t>
            </a:r>
          </a:p>
          <a:p>
            <a:r>
              <a:rPr lang="pt-BR" sz="1400" dirty="0" err="1"/>
              <a:t>RAAlu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(8)	PK</a:t>
            </a:r>
          </a:p>
          <a:p>
            <a:r>
              <a:rPr lang="pt-BR" sz="1400" dirty="0" err="1"/>
              <a:t>NomeAlu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 err="1"/>
              <a:t>Endereco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(60)</a:t>
            </a:r>
          </a:p>
          <a:p>
            <a:r>
              <a:rPr lang="pt-BR" sz="1400" dirty="0"/>
              <a:t>Bairro	</a:t>
            </a:r>
            <a:r>
              <a:rPr lang="pt-BR" sz="1400" dirty="0" err="1"/>
              <a:t>VarChar</a:t>
            </a:r>
            <a:r>
              <a:rPr lang="pt-BR" sz="1400" dirty="0"/>
              <a:t>(30)</a:t>
            </a:r>
          </a:p>
          <a:p>
            <a:r>
              <a:rPr lang="pt-BR" sz="1400" dirty="0"/>
              <a:t>Cidade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/>
              <a:t>Telefone	</a:t>
            </a:r>
            <a:r>
              <a:rPr lang="pt-BR" sz="1400" dirty="0" err="1"/>
              <a:t>VarChar</a:t>
            </a:r>
            <a:r>
              <a:rPr lang="pt-BR" sz="1400" dirty="0"/>
              <a:t>(20)</a:t>
            </a:r>
          </a:p>
          <a:p>
            <a:r>
              <a:rPr lang="pt-BR" sz="1400" dirty="0" err="1"/>
              <a:t>Email</a:t>
            </a:r>
            <a:r>
              <a:rPr lang="pt-BR" sz="1400" dirty="0"/>
              <a:t>	  	</a:t>
            </a:r>
            <a:r>
              <a:rPr lang="pt-BR" sz="1400" dirty="0" err="1"/>
              <a:t>VarChar</a:t>
            </a:r>
            <a:r>
              <a:rPr lang="pt-BR" sz="1400" dirty="0"/>
              <a:t>(60)</a:t>
            </a:r>
          </a:p>
          <a:p>
            <a:r>
              <a:rPr lang="pt-BR" sz="1400" dirty="0" err="1"/>
              <a:t>DataNasc</a:t>
            </a:r>
            <a:r>
              <a:rPr lang="pt-BR" sz="1400" dirty="0"/>
              <a:t>	Date</a:t>
            </a:r>
          </a:p>
          <a:p>
            <a:endParaRPr lang="pt-BR" sz="1400" dirty="0"/>
          </a:p>
          <a:p>
            <a:r>
              <a:rPr lang="pt-BR" sz="1400" dirty="0"/>
              <a:t>CURSOS</a:t>
            </a:r>
          </a:p>
          <a:p>
            <a:r>
              <a:rPr lang="pt-BR" sz="1400" dirty="0" err="1"/>
              <a:t>CodCur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(8)</a:t>
            </a:r>
            <a:r>
              <a:rPr lang="pt-BR" sz="1400"/>
              <a:t>	PK</a:t>
            </a:r>
            <a:endParaRPr lang="pt-BR" sz="1400" dirty="0"/>
          </a:p>
          <a:p>
            <a:r>
              <a:rPr lang="pt-BR" sz="1400" dirty="0" err="1"/>
              <a:t>NomeCur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 err="1"/>
              <a:t>Coorde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0A9E38-AE63-4ED6-8C31-1C74678C5A10}"/>
              </a:ext>
            </a:extLst>
          </p:cNvPr>
          <p:cNvSpPr txBox="1"/>
          <p:nvPr/>
        </p:nvSpPr>
        <p:spPr>
          <a:xfrm>
            <a:off x="6737838" y="791308"/>
            <a:ext cx="4267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DISCIPLINAS</a:t>
            </a:r>
          </a:p>
          <a:p>
            <a:r>
              <a:rPr lang="pt-BR" sz="1400" dirty="0" err="1"/>
              <a:t>CodDIS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(8)	    	PK</a:t>
            </a:r>
          </a:p>
          <a:p>
            <a:r>
              <a:rPr lang="pt-BR" sz="1400" dirty="0" err="1"/>
              <a:t>NomeDis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(40)</a:t>
            </a:r>
          </a:p>
          <a:p>
            <a:r>
              <a:rPr lang="pt-BR" sz="1400" dirty="0" err="1"/>
              <a:t>CargHor</a:t>
            </a:r>
            <a:r>
              <a:rPr lang="pt-BR" sz="1400" dirty="0"/>
              <a:t>	</a:t>
            </a:r>
            <a:r>
              <a:rPr lang="pt-BR" sz="1400" dirty="0" err="1"/>
              <a:t>Numeric</a:t>
            </a:r>
            <a:r>
              <a:rPr lang="pt-BR" sz="1400" dirty="0"/>
              <a:t>(3)</a:t>
            </a:r>
          </a:p>
          <a:p>
            <a:r>
              <a:rPr lang="pt-BR" sz="1400" dirty="0"/>
              <a:t>Credito     </a:t>
            </a:r>
            <a:r>
              <a:rPr lang="pt-BR" sz="1400" dirty="0" err="1"/>
              <a:t>Numeric</a:t>
            </a:r>
            <a:r>
              <a:rPr lang="pt-BR" sz="1400" dirty="0"/>
              <a:t>(2)</a:t>
            </a:r>
          </a:p>
          <a:p>
            <a:r>
              <a:rPr lang="pt-BR" sz="1400" dirty="0" err="1"/>
              <a:t>CodCur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(8)		FK</a:t>
            </a:r>
          </a:p>
          <a:p>
            <a:endParaRPr lang="pt-BR" sz="1400" dirty="0"/>
          </a:p>
          <a:p>
            <a:r>
              <a:rPr lang="pt-BR" sz="1400" dirty="0"/>
              <a:t>MATRICULA</a:t>
            </a:r>
          </a:p>
          <a:p>
            <a:r>
              <a:rPr lang="pt-BR" sz="1400" dirty="0" err="1"/>
              <a:t>RAAlu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(8)		PK		FK</a:t>
            </a:r>
          </a:p>
          <a:p>
            <a:r>
              <a:rPr lang="pt-BR" sz="1400" dirty="0" err="1"/>
              <a:t>Prontuario</a:t>
            </a:r>
            <a:r>
              <a:rPr lang="pt-BR" sz="1400" dirty="0"/>
              <a:t> </a:t>
            </a:r>
            <a:r>
              <a:rPr lang="pt-BR" sz="1400" dirty="0" err="1"/>
              <a:t>VarChar</a:t>
            </a:r>
            <a:r>
              <a:rPr lang="pt-BR" sz="1400" dirty="0"/>
              <a:t>(8)		PK		FK</a:t>
            </a:r>
          </a:p>
          <a:p>
            <a:r>
              <a:rPr lang="pt-BR" sz="1400" dirty="0" err="1"/>
              <a:t>CodDIS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(8)	    	PK		FK</a:t>
            </a:r>
          </a:p>
          <a:p>
            <a:r>
              <a:rPr lang="pt-BR" sz="1400" dirty="0"/>
              <a:t>Semestre	</a:t>
            </a:r>
            <a:r>
              <a:rPr lang="pt-BR" sz="1400" dirty="0" err="1"/>
              <a:t>VarChar</a:t>
            </a:r>
            <a:r>
              <a:rPr lang="pt-BR" sz="1400" dirty="0"/>
              <a:t>(6)		PK</a:t>
            </a:r>
          </a:p>
          <a:p>
            <a:r>
              <a:rPr lang="pt-BR" sz="1400" dirty="0"/>
              <a:t>Nota		</a:t>
            </a:r>
            <a:r>
              <a:rPr lang="pt-BR" sz="1400" dirty="0" err="1"/>
              <a:t>Numeric</a:t>
            </a:r>
            <a:r>
              <a:rPr lang="pt-BR" sz="1400" dirty="0"/>
              <a:t>(4,1)</a:t>
            </a:r>
          </a:p>
          <a:p>
            <a:r>
              <a:rPr lang="pt-BR" sz="1400" dirty="0"/>
              <a:t>Faltas	</a:t>
            </a:r>
            <a:r>
              <a:rPr lang="pt-BR" sz="1400" dirty="0" err="1"/>
              <a:t>Numeric</a:t>
            </a:r>
            <a:r>
              <a:rPr lang="pt-BR" sz="1400" dirty="0"/>
              <a:t>(3)</a:t>
            </a:r>
          </a:p>
          <a:p>
            <a:endParaRPr lang="pt-BR" sz="1400" dirty="0"/>
          </a:p>
          <a:p>
            <a:r>
              <a:rPr lang="pt-BR" sz="1400" dirty="0"/>
              <a:t> ou</a:t>
            </a:r>
          </a:p>
          <a:p>
            <a:endParaRPr lang="pt-BR" sz="1400" dirty="0"/>
          </a:p>
          <a:p>
            <a:r>
              <a:rPr lang="pt-BR" sz="1400" dirty="0"/>
              <a:t>MATRICULA</a:t>
            </a:r>
          </a:p>
          <a:p>
            <a:r>
              <a:rPr lang="pt-BR" sz="1400" dirty="0" err="1"/>
              <a:t>CodMat</a:t>
            </a:r>
            <a:r>
              <a:rPr lang="pt-BR" sz="1400" dirty="0"/>
              <a:t>	</a:t>
            </a:r>
            <a:r>
              <a:rPr lang="pt-BR" sz="1400" dirty="0" err="1"/>
              <a:t>Integer</a:t>
            </a:r>
            <a:r>
              <a:rPr lang="pt-BR" sz="1400" dirty="0"/>
              <a:t>			PK</a:t>
            </a:r>
          </a:p>
          <a:p>
            <a:r>
              <a:rPr lang="pt-BR" sz="1400" dirty="0" err="1"/>
              <a:t>RAAlu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(8)				FK</a:t>
            </a:r>
          </a:p>
          <a:p>
            <a:r>
              <a:rPr lang="pt-BR" sz="1400" dirty="0" err="1"/>
              <a:t>Prontuario</a:t>
            </a:r>
            <a:r>
              <a:rPr lang="pt-BR" sz="1400" dirty="0"/>
              <a:t> </a:t>
            </a:r>
            <a:r>
              <a:rPr lang="pt-BR" sz="1400" dirty="0" err="1"/>
              <a:t>VarChar</a:t>
            </a:r>
            <a:r>
              <a:rPr lang="pt-BR" sz="1400" dirty="0"/>
              <a:t>(8)				FK</a:t>
            </a:r>
          </a:p>
          <a:p>
            <a:r>
              <a:rPr lang="pt-BR" sz="1400" dirty="0" err="1"/>
              <a:t>CodDIS</a:t>
            </a:r>
            <a:r>
              <a:rPr lang="pt-BR" sz="1400" dirty="0"/>
              <a:t>	</a:t>
            </a:r>
            <a:r>
              <a:rPr lang="pt-BR" sz="1400" dirty="0" err="1"/>
              <a:t>VarChar</a:t>
            </a:r>
            <a:r>
              <a:rPr lang="pt-BR" sz="1400" dirty="0"/>
              <a:t>(8)	    			FK</a:t>
            </a:r>
          </a:p>
          <a:p>
            <a:r>
              <a:rPr lang="pt-BR" sz="1400" dirty="0"/>
              <a:t>Semestre	</a:t>
            </a:r>
            <a:r>
              <a:rPr lang="pt-BR" sz="1400" dirty="0" err="1"/>
              <a:t>VarChar</a:t>
            </a:r>
            <a:r>
              <a:rPr lang="pt-BR" sz="1400" dirty="0"/>
              <a:t>(6)		</a:t>
            </a:r>
          </a:p>
          <a:p>
            <a:r>
              <a:rPr lang="pt-BR" sz="1400" dirty="0"/>
              <a:t>Nota		</a:t>
            </a:r>
            <a:r>
              <a:rPr lang="pt-BR" sz="1400" dirty="0" err="1"/>
              <a:t>Numeric</a:t>
            </a:r>
            <a:r>
              <a:rPr lang="pt-BR" sz="1400" dirty="0"/>
              <a:t>(4,1)</a:t>
            </a:r>
          </a:p>
          <a:p>
            <a:r>
              <a:rPr lang="pt-BR" sz="1400" dirty="0"/>
              <a:t>Faltas	</a:t>
            </a:r>
            <a:r>
              <a:rPr lang="pt-BR" sz="1400" dirty="0" err="1"/>
              <a:t>Numeric</a:t>
            </a:r>
            <a:r>
              <a:rPr lang="pt-BR" sz="1400" dirty="0"/>
              <a:t>(3)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F5A694-A5AE-4C62-9848-C44781575CC3}"/>
              </a:ext>
            </a:extLst>
          </p:cNvPr>
          <p:cNvSpPr txBox="1">
            <a:spLocks/>
          </p:cNvSpPr>
          <p:nvPr/>
        </p:nvSpPr>
        <p:spPr bwMode="auto">
          <a:xfrm>
            <a:off x="1600200" y="246190"/>
            <a:ext cx="8763000" cy="5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9pPr>
          </a:lstStyle>
          <a:p>
            <a:pPr algn="ctr"/>
            <a:r>
              <a:rPr lang="pt-BR" dirty="0"/>
              <a:t>Projeto Boletim de Notas - Esquema</a:t>
            </a:r>
          </a:p>
        </p:txBody>
      </p:sp>
    </p:spTree>
    <p:extLst>
      <p:ext uri="{BB962C8B-B14F-4D97-AF65-F5344CB8AC3E}">
        <p14:creationId xmlns:p14="http://schemas.microsoft.com/office/powerpoint/2010/main" val="206858804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209</Words>
  <Application>Microsoft Office PowerPoint</Application>
  <PresentationFormat>Widescreen</PresentationFormat>
  <Paragraphs>200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Projetos de  Banco de Dados</vt:lpstr>
      <vt:lpstr>Projeto de um BD para Pedidos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 de  Banco de Dados</dc:title>
  <dc:creator>Francisco Baccarin</dc:creator>
  <cp:lastModifiedBy>Francisco Baccarin</cp:lastModifiedBy>
  <cp:revision>5</cp:revision>
  <dcterms:created xsi:type="dcterms:W3CDTF">2018-04-23T20:45:50Z</dcterms:created>
  <dcterms:modified xsi:type="dcterms:W3CDTF">2018-04-23T21:20:57Z</dcterms:modified>
</cp:coreProperties>
</file>