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9" r:id="rId5"/>
    <p:sldId id="262" r:id="rId6"/>
    <p:sldId id="257" r:id="rId7"/>
    <p:sldId id="260" r:id="rId8"/>
    <p:sldId id="261" r:id="rId9"/>
    <p:sldId id="265" r:id="rId10"/>
    <p:sldId id="264" r:id="rId11"/>
    <p:sldId id="258" r:id="rId12"/>
    <p:sldId id="263" r:id="rId13"/>
    <p:sldId id="267" r:id="rId14"/>
    <p:sldId id="26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76"/>
    <p:restoredTop sz="66090"/>
  </p:normalViewPr>
  <p:slideViewPr>
    <p:cSldViewPr snapToGrid="0" snapToObjects="1">
      <p:cViewPr varScale="1">
        <p:scale>
          <a:sx n="73" d="100"/>
          <a:sy n="73" d="100"/>
        </p:scale>
        <p:origin x="4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85CA97-ED9E-8C4A-BF39-690DF8BAACA2}"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DF035-816C-1343-BE3D-438C1ECFBB8B}"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Hello. Everyone. Firstly, I want to give you a brief introduction of myself. My name is Siyi Qian, and I am currently pursuing a master’s degree at Zhejiang University. Our research is Robust Training of Graph Neural Networks via Noise Governance.</a:t>
            </a:r>
            <a:endParaRPr lang="zh-CN" altLang="zh-CN" sz="1800" kern="100">
              <a:effectLst/>
              <a:latin typeface="DengXian" panose="02010600030101010101" pitchFamily="2" charset="-122"/>
              <a:ea typeface="DengXian" panose="02010600030101010101" pitchFamily="2" charset="-122"/>
              <a:cs typeface="Times New Roman" panose="02020603050405020304" pitchFamily="18" charset="0"/>
            </a:endParaRPr>
          </a:p>
          <a:p>
            <a:endParaRPr lang="en-US" b="1" dirty="0"/>
          </a:p>
        </p:txBody>
      </p:sp>
      <p:sp>
        <p:nvSpPr>
          <p:cNvPr id="4" name="灯片编号占位符 3"/>
          <p:cNvSpPr>
            <a:spLocks noGrp="1"/>
          </p:cNvSpPr>
          <p:nvPr>
            <p:ph type="sldNum" sz="quarter" idx="5"/>
          </p:nvPr>
        </p:nvSpPr>
        <p:spPr/>
        <p:txBody>
          <a:bodyPr/>
          <a:lstStyle/>
          <a:p>
            <a:fld id="{012DF035-816C-1343-BE3D-438C1ECFBB8B}"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Furthermore, we perform ablation studies. Firstly, we plug graph augmentation into GCN </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using various loss functions</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We could observe that: G</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raph augmentation module boosts the training of GCN with scarce and noisy labels. Then, we validate the effectiveness of each component in the noise governance strategy. Especially, we could learn that the variant without labeled node division performs worst. Thus, the importance of explicit label division is validated. You could refer to our paper for more about this part.</a:t>
            </a:r>
            <a:endParaRPr lang="zh-CN" altLang="zh-CN" sz="1800" kern="10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a:p>
        </p:txBody>
      </p:sp>
      <p:sp>
        <p:nvSpPr>
          <p:cNvPr id="4" name="灯片编号占位符 3"/>
          <p:cNvSpPr>
            <a:spLocks noGrp="1"/>
          </p:cNvSpPr>
          <p:nvPr>
            <p:ph type="sldNum" sz="quarter" idx="5"/>
          </p:nvPr>
        </p:nvSpPr>
        <p:spPr/>
        <p:txBody>
          <a:bodyPr/>
          <a:lstStyle/>
          <a:p>
            <a:fld id="{012DF035-816C-1343-BE3D-438C1ECFBB8B}"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To conclude, </a:t>
            </a:r>
            <a:endParaRPr lang="zh-CN" altLang="zh-CN" sz="1800" kern="10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In this paper, we proposed </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 novel RTGNN framework that performed explicit noise governance with supplemental supervision.</a:t>
            </a:r>
            <a:endParaRPr lang="zh-CN" altLang="zh-CN" sz="1800" kern="10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Especially, we designed an effective strategy to </a:t>
            </a:r>
            <a:r>
              <a:rPr lang="en-US" altLang="zh-CN" sz="1800" kern="0" dirty="0">
                <a:solidFill>
                  <a:srgbClr val="000000"/>
                </a:solidFill>
                <a:effectLst/>
                <a:latin typeface="LinLibertineT"/>
                <a:ea typeface="宋体" panose="02010600030101010101" pitchFamily="2" charset="-122"/>
                <a:cs typeface="宋体" panose="02010600030101010101" pitchFamily="2" charset="-122"/>
              </a:rPr>
              <a:t>classify labeled nodes into clean and noisy ones and adopted reinforcement supervision to correct noisy labels</a:t>
            </a:r>
            <a:endParaRPr lang="zh-CN" altLang="zh-CN" sz="1800" kern="10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Comprehensive experiments showed superior performance of RTGNN under two types of noise and varying noise rates.</a:t>
            </a:r>
            <a:endParaRPr lang="zh-CN" altLang="zh-CN" sz="1800" kern="10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a:p>
        </p:txBody>
      </p:sp>
      <p:sp>
        <p:nvSpPr>
          <p:cNvPr id="4" name="灯片编号占位符 3"/>
          <p:cNvSpPr>
            <a:spLocks noGrp="1"/>
          </p:cNvSpPr>
          <p:nvPr>
            <p:ph type="sldNum" sz="quarter" idx="5"/>
          </p:nvPr>
        </p:nvSpPr>
        <p:spPr/>
        <p:txBody>
          <a:bodyPr/>
          <a:lstStyle/>
          <a:p>
            <a:fld id="{012DF035-816C-1343-BE3D-438C1ECFBB8B}"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That’s all about our paper. Thank you for your listening!</a:t>
            </a:r>
            <a:endParaRPr lang="zh-CN" altLang="zh-CN" sz="1800" kern="100">
              <a:effectLst/>
              <a:latin typeface="DengXian" panose="02010600030101010101" pitchFamily="2" charset="-122"/>
              <a:ea typeface="DengXian" panose="02010600030101010101" pitchFamily="2" charset="-122"/>
              <a:cs typeface="Times New Roman" panose="02020603050405020304" pitchFamily="18" charset="0"/>
            </a:endParaRPr>
          </a:p>
          <a:p>
            <a:endParaRPr lang="en-US" dirty="0"/>
          </a:p>
        </p:txBody>
      </p:sp>
      <p:sp>
        <p:nvSpPr>
          <p:cNvPr id="4" name="灯片编号占位符 3"/>
          <p:cNvSpPr>
            <a:spLocks noGrp="1"/>
          </p:cNvSpPr>
          <p:nvPr>
            <p:ph type="sldNum" sz="quarter" idx="5"/>
          </p:nvPr>
        </p:nvSpPr>
        <p:spPr/>
        <p:txBody>
          <a:bodyPr/>
          <a:lstStyle/>
          <a:p>
            <a:fld id="{012DF035-816C-1343-BE3D-438C1ECFBB8B}"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 the past decade, Graph Neural Networks (GNNs) have shown promising capacity in modeling graph data. And most of the existing approaches assume that labels are sufficient and clean. </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However,  the labels on graphs could be naturally scarce and noisy. For example, in social networks, only a small fraction of users would like to fill out the rating form carefully. Another example is the annotation of the knowledge graph. The annotation process is labor-intensive and expensive. It will also lead to some errors due to subjective judgment.</a:t>
            </a:r>
            <a:r>
              <a:rPr lang="en-US" altLang="zh-CN" sz="1800" kern="1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One unique aspect of this problem is that:</a:t>
            </a:r>
            <a:r>
              <a:rPr lang="zh-CN" alt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 scarcity of labels causes difficulties for nodes to receive supervision from labeled neighbors. Meanwhile, nodes in graphs are directly influenced by potential noises through message passing. Failing to balance the two would either lead to massive erroneous supervision from noisy labels or end up with insufficient learning.</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en-US" dirty="0"/>
          </a:p>
        </p:txBody>
      </p:sp>
      <p:sp>
        <p:nvSpPr>
          <p:cNvPr id="4" name="灯片编号占位符 3"/>
          <p:cNvSpPr>
            <a:spLocks noGrp="1"/>
          </p:cNvSpPr>
          <p:nvPr>
            <p:ph type="sldNum" sz="quarter" idx="5"/>
          </p:nvPr>
        </p:nvSpPr>
        <p:spPr/>
        <p:txBody>
          <a:bodyPr/>
          <a:lstStyle/>
          <a:p>
            <a:fld id="{012DF035-816C-1343-BE3D-438C1ECFBB8B}"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a:effectLst/>
                <a:latin typeface="Times New Roman" panose="02020603050405020304" pitchFamily="18" charset="0"/>
                <a:ea typeface="DengXian" panose="02010600030101010101" pitchFamily="2" charset="-122"/>
                <a:cs typeface="Times New Roman" panose="02020603050405020304" pitchFamily="18" charset="0"/>
              </a:rPr>
              <a:t>Here we give a formulation of our problem which means that we investigate training Graph Neural Networks with low label rates and the labels might be incorrect. In this research, we simulate two typical noises following previous works. The first one is the uniform noise and the second one is the pair noise. Here we give an example of these two noises with the noise rate being </a:t>
            </a:r>
            <a:r>
              <a:rPr lang="en-US" altLang="zh-CN" sz="1800" kern="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thirty percent.</a:t>
            </a:r>
            <a:r>
              <a:rPr lang="en-US" altLang="zh-CN" sz="1800" ker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a:effectLst/>
                <a:latin typeface="Times New Roman" panose="02020603050405020304" pitchFamily="18" charset="0"/>
                <a:ea typeface="DengXian" panose="02010600030101010101" pitchFamily="2" charset="-122"/>
                <a:cs typeface="Times New Roman" panose="02020603050405020304" pitchFamily="18" charset="0"/>
              </a:rPr>
              <a:t>Also, we assume that the majority of nodes are correctly classified, which means the noise rate is less than fifty percent. This assumption is </a:t>
            </a:r>
            <a:r>
              <a:rPr lang="en-US" altLang="zh-CN" sz="1800" kern="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practicable in reality.</a:t>
            </a:r>
            <a:endParaRPr lang="zh-CN" altLang="zh-CN" sz="1800" kern="100">
              <a:effectLst/>
              <a:latin typeface="DengXian" panose="02010600030101010101" pitchFamily="2" charset="-122"/>
              <a:ea typeface="DengXian" panose="02010600030101010101" pitchFamily="2" charset="-122"/>
              <a:cs typeface="Times New Roman" panose="02020603050405020304" pitchFamily="18" charset="0"/>
            </a:endParaRPr>
          </a:p>
          <a:p>
            <a:endParaRPr lang="en-US"/>
          </a:p>
        </p:txBody>
      </p:sp>
      <p:sp>
        <p:nvSpPr>
          <p:cNvPr id="4" name="灯片编号占位符 3"/>
          <p:cNvSpPr>
            <a:spLocks noGrp="1"/>
          </p:cNvSpPr>
          <p:nvPr>
            <p:ph type="sldNum" sz="quarter" idx="5"/>
          </p:nvPr>
        </p:nvSpPr>
        <p:spPr/>
        <p:txBody>
          <a:bodyPr/>
          <a:lstStyle/>
          <a:p>
            <a:fld id="{012DF035-816C-1343-BE3D-438C1ECFBB8B}"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a:effectLst/>
                <a:latin typeface="Times New Roman" panose="02020603050405020304" pitchFamily="18" charset="0"/>
                <a:ea typeface="DengXian" panose="02010600030101010101" pitchFamily="2" charset="-122"/>
                <a:cs typeface="Times New Roman" panose="02020603050405020304" pitchFamily="18" charset="0"/>
              </a:rPr>
              <a:t>A natural idea to handle scarce and noisy labels is to explicitly govern label noise to boost</a:t>
            </a:r>
            <a:r>
              <a:rPr lang="zh-CN" altLang="en-US" sz="1800" kern="100">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1800" kern="100">
                <a:effectLst/>
                <a:latin typeface="Times New Roman" panose="02020603050405020304" pitchFamily="18" charset="0"/>
                <a:ea typeface="DengXian" panose="02010600030101010101" pitchFamily="2" charset="-122"/>
                <a:cs typeface="Times New Roman" panose="02020603050405020304" pitchFamily="18" charset="0"/>
              </a:rPr>
              <a:t>sufficient supervision from clean labels while mitigating noise propagation among graphs. Based on the idea, we design a model called RTGNN consisting of two main parts: The graph augmentation module and the noise governance module. We leverage a pair of Siamese</a:t>
            </a:r>
            <a:r>
              <a:rPr lang="en-US" altLang="zh-CN" sz="1800" kern="100">
                <a:solidFill>
                  <a:srgbClr val="333333"/>
                </a:solidFill>
                <a:effectLst/>
                <a:latin typeface="Arial" panose="020B0604020202090204" pitchFamily="34" charset="0"/>
                <a:ea typeface="DengXian" panose="02010600030101010101" pitchFamily="2" charset="-122"/>
                <a:cs typeface="Times New Roman" panose="02020603050405020304" pitchFamily="18" charset="0"/>
              </a:rPr>
              <a:t> </a:t>
            </a:r>
            <a:r>
              <a:rPr lang="en-US" altLang="zh-CN" sz="1800" kern="0">
                <a:solidFill>
                  <a:srgbClr val="333333"/>
                </a:solidFill>
                <a:effectLst/>
                <a:highlight>
                  <a:srgbClr val="FFFF00"/>
                </a:highlight>
                <a:latin typeface="Arial" panose="020B0604020202090204" pitchFamily="34" charset="0"/>
                <a:ea typeface="宋体" panose="02010600030101010101" pitchFamily="2" charset="-122"/>
                <a:cs typeface="Times New Roman" panose="02020603050405020304" pitchFamily="18" charset="0"/>
              </a:rPr>
              <a:t>[</a:t>
            </a:r>
            <a:r>
              <a:rPr lang="en-US" altLang="zh-CN" sz="1800" kern="0" err="1">
                <a:solidFill>
                  <a:srgbClr val="333333"/>
                </a:solidFill>
                <a:effectLst/>
                <a:highlight>
                  <a:srgbClr val="FFFF00"/>
                </a:highlight>
                <a:latin typeface="Arial" panose="020B0604020202090204" pitchFamily="34" charset="0"/>
                <a:ea typeface="宋体" panose="02010600030101010101" pitchFamily="2" charset="-122"/>
                <a:cs typeface="Times New Roman" panose="02020603050405020304" pitchFamily="18" charset="0"/>
              </a:rPr>
              <a:t>saɪəˈmiz</a:t>
            </a:r>
            <a:r>
              <a:rPr lang="en-US" altLang="zh-CN" sz="1800" kern="0">
                <a:solidFill>
                  <a:srgbClr val="333333"/>
                </a:solidFill>
                <a:effectLst/>
                <a:highlight>
                  <a:srgbClr val="FFFF00"/>
                </a:highlight>
                <a:latin typeface="Arial" panose="020B0604020202090204" pitchFamily="34" charset="0"/>
                <a:ea typeface="宋体" panose="02010600030101010101" pitchFamily="2" charset="-122"/>
                <a:cs typeface="Times New Roman" panose="02020603050405020304" pitchFamily="18" charset="0"/>
              </a:rPr>
              <a:t>]</a:t>
            </a:r>
            <a:r>
              <a:rPr lang="en-US" altLang="zh-CN" sz="1800" kern="0">
                <a:effectLst/>
                <a:latin typeface="宋体" panose="02010600030101010101" pitchFamily="2" charset="-122"/>
                <a:ea typeface="DengXian" panose="02010600030101010101" pitchFamily="2" charset="-122"/>
                <a:cs typeface="宋体" panose="02010600030101010101" pitchFamily="2" charset="-122"/>
              </a:rPr>
              <a:t> </a:t>
            </a:r>
            <a:r>
              <a:rPr lang="en-US" altLang="zh-CN" sz="1800" kern="100">
                <a:effectLst/>
                <a:latin typeface="Times New Roman" panose="02020603050405020304" pitchFamily="18" charset="0"/>
                <a:ea typeface="DengXian" panose="02010600030101010101" pitchFamily="2" charset="-122"/>
                <a:cs typeface="Times New Roman" panose="02020603050405020304" pitchFamily="18" charset="0"/>
              </a:rPr>
              <a:t>GCNs as the backbone and it can be extended to other types of Graph Neural Networks.</a:t>
            </a:r>
            <a:endParaRPr lang="zh-CN" altLang="zh-CN" sz="1800" kern="100">
              <a:effectLst/>
              <a:latin typeface="DengXian" panose="02010600030101010101" pitchFamily="2" charset="-122"/>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800" kern="100">
              <a:effectLst/>
              <a:latin typeface="DengXian" panose="02010600030101010101" pitchFamily="2" charset="-122"/>
              <a:ea typeface="DengXian" panose="02010600030101010101" pitchFamily="2" charset="-122"/>
              <a:cs typeface="Times New Roman" panose="02020603050405020304" pitchFamily="18" charset="0"/>
            </a:endParaRPr>
          </a:p>
          <a:p>
            <a:endParaRPr lang="en-US"/>
          </a:p>
        </p:txBody>
      </p:sp>
      <p:sp>
        <p:nvSpPr>
          <p:cNvPr id="4" name="灯片编号占位符 3"/>
          <p:cNvSpPr>
            <a:spLocks noGrp="1"/>
          </p:cNvSpPr>
          <p:nvPr>
            <p:ph type="sldNum" sz="quarter" idx="5"/>
          </p:nvPr>
        </p:nvSpPr>
        <p:spPr/>
        <p:txBody>
          <a:bodyPr/>
          <a:lstStyle/>
          <a:p>
            <a:fld id="{012DF035-816C-1343-BE3D-438C1ECFBB8B}"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a:effectLst/>
                <a:latin typeface="Times New Roman" panose="02020603050405020304" pitchFamily="18" charset="0"/>
                <a:ea typeface="DengXian" panose="02010600030101010101" pitchFamily="2" charset="-122"/>
                <a:cs typeface="Times New Roman" panose="02020603050405020304" pitchFamily="18" charset="0"/>
              </a:rPr>
              <a:t>The first part is graph augmentation. </a:t>
            </a:r>
            <a:r>
              <a:rPr lang="en-US" altLang="zh-CN" sz="1200" kern="100">
                <a:effectLst/>
                <a:latin typeface="Times New Roman" panose="02020603050405020304" pitchFamily="18" charset="0"/>
                <a:ea typeface="DengXian" panose="02010600030101010101" pitchFamily="2" charset="-122"/>
                <a:cs typeface="Times New Roman" panose="02020603050405020304" pitchFamily="18" charset="0"/>
              </a:rPr>
              <a:t>Firstly, we perform an off-line K-nearest neighbor search based on the raw feature to do </a:t>
            </a:r>
            <a:r>
              <a:rPr lang="en-US" altLang="zh-CN" sz="1200" kern="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sparsification</a:t>
            </a:r>
            <a:r>
              <a:rPr lang="en-US" altLang="zh-CN"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100">
                <a:effectLst/>
                <a:latin typeface="Times New Roman" panose="02020603050405020304" pitchFamily="18" charset="0"/>
                <a:ea typeface="DengXian" panose="02010600030101010101" pitchFamily="2" charset="-122"/>
                <a:cs typeface="Times New Roman" panose="02020603050405020304" pitchFamily="18" charset="0"/>
              </a:rPr>
              <a:t>on graphs. Here we search between labeled and unlabeled nodes to promote more efficient and robust message passing. Then inspired by graph autoencoder, we adopted an encoder-decoder structure to infer links. We use GCN as the encoder to project nodes into latent representation and use the non-negative cosine function as the decoder. After that, the augmented graph is constructed as follows which means that we add links for those nodes in the nearest neighbor set. We also introduce a threshold </a:t>
            </a:r>
            <a:r>
              <a:rPr lang="en-US" altLang="zh-CN" sz="1200" kern="0">
                <a:solidFill>
                  <a:srgbClr val="F73131"/>
                </a:solidFill>
                <a:effectLst/>
                <a:latin typeface="Arial" panose="020B0604020202090204" pitchFamily="34" charset="0"/>
                <a:ea typeface="宋体" panose="02010600030101010101" pitchFamily="2" charset="-122"/>
                <a:cs typeface="Times New Roman" panose="02020603050405020304" pitchFamily="18" charset="0"/>
              </a:rPr>
              <a:t>[</a:t>
            </a:r>
            <a:r>
              <a:rPr lang="en-US" altLang="zh-CN" sz="1200" kern="0" err="1">
                <a:solidFill>
                  <a:srgbClr val="F73131"/>
                </a:solidFill>
                <a:effectLst/>
                <a:latin typeface="Arial" panose="020B0604020202090204" pitchFamily="34" charset="0"/>
                <a:ea typeface="宋体" panose="02010600030101010101" pitchFamily="2" charset="-122"/>
                <a:cs typeface="Times New Roman" panose="02020603050405020304" pitchFamily="18" charset="0"/>
              </a:rPr>
              <a:t>tɔ</a:t>
            </a:r>
            <a:r>
              <a:rPr lang="en-US" altLang="zh-CN" sz="1200" kern="0">
                <a:solidFill>
                  <a:srgbClr val="F73131"/>
                </a:solidFill>
                <a:effectLst/>
                <a:latin typeface="Arial" panose="020B0604020202090204" pitchFamily="34" charset="0"/>
                <a:ea typeface="宋体" panose="02010600030101010101" pitchFamily="2" charset="-122"/>
                <a:cs typeface="Times New Roman" panose="02020603050405020304" pitchFamily="18" charset="0"/>
              </a:rPr>
              <a:t>:] </a:t>
            </a:r>
            <a:r>
              <a:rPr lang="en-US" altLang="zh-CN" sz="1200" kern="0">
                <a:effectLst/>
                <a:latin typeface="Times New Roman" panose="02020603050405020304" pitchFamily="18" charset="0"/>
                <a:ea typeface="宋体" panose="02010600030101010101" pitchFamily="2" charset="-122"/>
                <a:cs typeface="Times New Roman" panose="02020603050405020304" pitchFamily="18" charset="0"/>
              </a:rPr>
              <a:t>to exclude noisy links. </a:t>
            </a:r>
            <a:r>
              <a:rPr lang="en-US" altLang="zh-CN" sz="1200" kern="100">
                <a:effectLst/>
                <a:latin typeface="Times New Roman" panose="02020603050405020304" pitchFamily="18" charset="0"/>
                <a:ea typeface="DengXian" panose="02010600030101010101" pitchFamily="2" charset="-122"/>
                <a:cs typeface="Times New Roman" panose="02020603050405020304" pitchFamily="18" charset="0"/>
              </a:rPr>
              <a:t>Finally, we use the </a:t>
            </a:r>
            <a:r>
              <a:rPr lang="en-US" altLang="zh-CN" sz="1200" kern="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Mean Squared Error</a:t>
            </a:r>
            <a:r>
              <a:rPr lang="zh-CN" altLang="en-US" sz="1200" kern="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loss</a:t>
            </a:r>
            <a:r>
              <a:rPr lang="en-US" altLang="zh-CN" sz="1200" ker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100">
                <a:effectLst/>
                <a:latin typeface="Times New Roman" panose="02020603050405020304" pitchFamily="18" charset="0"/>
                <a:ea typeface="DengXian" panose="02010600030101010101" pitchFamily="2" charset="-122"/>
                <a:cs typeface="Times New Roman" panose="02020603050405020304" pitchFamily="18" charset="0"/>
              </a:rPr>
              <a:t>as the reconstruction loss. Further, we perform negative sampling to improve computational efficiency and avoid bias toward negative pairs.</a:t>
            </a:r>
            <a:endParaRPr lang="zh-CN" altLang="zh-CN" sz="1200" kern="100">
              <a:effectLst/>
              <a:latin typeface="DengXian" panose="02010600030101010101" pitchFamily="2" charset="-122"/>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p>
        </p:txBody>
      </p:sp>
      <p:sp>
        <p:nvSpPr>
          <p:cNvPr id="4" name="灯片编号占位符 3"/>
          <p:cNvSpPr>
            <a:spLocks noGrp="1"/>
          </p:cNvSpPr>
          <p:nvPr>
            <p:ph type="sldNum" sz="quarter" idx="5"/>
          </p:nvPr>
        </p:nvSpPr>
        <p:spPr/>
        <p:txBody>
          <a:bodyPr/>
          <a:lstStyle/>
          <a:p>
            <a:fld id="{012DF035-816C-1343-BE3D-438C1ECFBB8B}"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b="1" kern="100" dirty="0">
                <a:effectLst/>
                <a:latin typeface="Times New Roman" panose="02020603050405020304" pitchFamily="18" charset="0"/>
                <a:ea typeface="DengXian" panose="02010600030101010101" pitchFamily="2" charset="-122"/>
                <a:cs typeface="Times New Roman" panose="02020603050405020304" pitchFamily="18" charset="0"/>
              </a:rPr>
              <a:t>The second part is noise governance. </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Firstly, we divide labeled nodes into the clean candidate and noisy candidate Some previous works show that when training the Deep Neural Networks, they will first learn the clean labels and then gradually overfit to noisy ones. This principle will also lead to the differences in loss distributions of clean and noisy labels. Here we also conduct an empirical study on GCNs and we show the results in Fig. 2. We can observe that the clean nodes always have small losses at the early stage of training. Therefore, we use the small-loss criterion to filter clean nodes. Here we adopt mutual loss (that is the sum of the classification losses of two GCN classifiers) as the loss criterion. Especially, at the t-th epoch, we perform the division following this formula:</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Please notice that this formula guarantees that at least fifty percent of nodes are classified as clean since we assume that the noise rate is less than fifty percent. This strategy has two main advantages: firstly, it does not require elaborate parameter tuning under different conditions of different datasets, secondly, at the early stage, the model has not learned reliable patterns so we could choose a conservative threshold. Also, since the model has not overfitted to noises yet, choosing a conservative threshold would not hurt the model’s performance.</a:t>
            </a:r>
            <a:r>
              <a:rPr kumimoji="1" lang="en-US" altLang="zh-CN" sz="2800" dirty="0">
                <a:latin typeface="Times New Roman" panose="02020603050405020304" pitchFamily="18" charset="0"/>
                <a:cs typeface="Times New Roman" panose="02020603050405020304" pitchFamily="18" charset="0"/>
              </a:rPr>
              <a:t> The</a:t>
            </a:r>
            <a:r>
              <a:rPr kumimoji="1" lang="zh-CN" altLang="en-US" sz="2800" dirty="0">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rPr>
              <a:t>strategy</a:t>
            </a:r>
            <a:r>
              <a:rPr kumimoji="1" lang="zh-CN" altLang="en-US" sz="2800" dirty="0">
                <a:latin typeface="Times New Roman" panose="02020603050405020304" pitchFamily="18" charset="0"/>
                <a:cs typeface="Times New Roman" panose="02020603050405020304" pitchFamily="18" charset="0"/>
              </a:rPr>
              <a:t> </a:t>
            </a:r>
            <a:r>
              <a:rPr kumimoji="1" lang="en-US" altLang="zh-CN" sz="2800">
                <a:latin typeface="Times New Roman" panose="02020603050405020304" pitchFamily="18" charset="0"/>
                <a:cs typeface="Times New Roman" panose="02020603050405020304" pitchFamily="18" charset="0"/>
              </a:rPr>
              <a:t>s</a:t>
            </a:r>
            <a:r>
              <a:rPr lang="en-GB" altLang="zh-CN" sz="2800">
                <a:effectLst/>
                <a:latin typeface="Times New Roman" panose="02020603050405020304" pitchFamily="18" charset="0"/>
                <a:cs typeface="Times New Roman" panose="02020603050405020304" pitchFamily="18" charset="0"/>
              </a:rPr>
              <a:t>trikes </a:t>
            </a:r>
            <a:r>
              <a:rPr lang="en-GB" altLang="zh-CN" sz="2800" dirty="0">
                <a:effectLst/>
                <a:latin typeface="Times New Roman" panose="02020603050405020304" pitchFamily="18" charset="0"/>
                <a:cs typeface="Times New Roman" panose="02020603050405020304" pitchFamily="18" charset="0"/>
              </a:rPr>
              <a:t>a balance between sufficient training in the early</a:t>
            </a:r>
            <a:r>
              <a:rPr lang="zh-CN" altLang="en-US" sz="2800" dirty="0">
                <a:effectLst/>
                <a:latin typeface="Times New Roman" panose="02020603050405020304" pitchFamily="18" charset="0"/>
                <a:cs typeface="Times New Roman" panose="02020603050405020304" pitchFamily="18" charset="0"/>
              </a:rPr>
              <a:t> </a:t>
            </a:r>
            <a:r>
              <a:rPr lang="en-GB" altLang="zh-CN" sz="2800" dirty="0">
                <a:effectLst/>
                <a:latin typeface="Times New Roman" panose="02020603050405020304" pitchFamily="18" charset="0"/>
                <a:cs typeface="Times New Roman" panose="02020603050405020304" pitchFamily="18" charset="0"/>
              </a:rPr>
              <a:t>stage</a:t>
            </a:r>
            <a:r>
              <a:rPr lang="zh-CN" altLang="en-US" sz="2800" dirty="0">
                <a:effectLst/>
                <a:latin typeface="Times New Roman" panose="02020603050405020304" pitchFamily="18" charset="0"/>
                <a:cs typeface="Times New Roman" panose="02020603050405020304" pitchFamily="18" charset="0"/>
              </a:rPr>
              <a:t> </a:t>
            </a:r>
            <a:r>
              <a:rPr lang="en-GB" altLang="zh-CN" sz="1800" dirty="0">
                <a:solidFill>
                  <a:srgbClr val="000000"/>
                </a:solidFill>
                <a:effectLst/>
                <a:latin typeface="Times New Roman" panose="02020603050405020304" pitchFamily="18" charset="0"/>
                <a:cs typeface="Times New Roman" panose="02020603050405020304" pitchFamily="18" charset="0"/>
              </a:rPr>
              <a:t>and noise-resistant training in the later stage. </a:t>
            </a:r>
            <a:endParaRPr lang="en-GB" altLang="zh-CN" sz="2800" dirty="0">
              <a:effectLst/>
              <a:latin typeface="Times New Roman" panose="02020603050405020304" pitchFamily="18" charset="0"/>
              <a:cs typeface="Times New Roman" panose="02020603050405020304" pitchFamily="18" charset="0"/>
            </a:endParaRPr>
          </a:p>
          <a:p>
            <a:pPr algn="just"/>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012DF035-816C-1343-BE3D-438C1ECFBB8B}"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After dividing nodes into clean and noisy ones, since the properly trained deep models could predict the correct labels on their own before overfitting, we give the chance for those nodes in the noisy candidate set to reinforce the training on their own prediction. We select a small subset of nodes that make the same prediction between two classifiers and the predictions are confident. We then trained the corrected nodes with node-wise adaptive weight, </a:t>
            </a:r>
            <a:endParaRPr lang="zh-CN" altLang="zh-CN" sz="1800" kern="10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Next,</a:t>
            </a:r>
            <a:r>
              <a:rPr lang="en-US" altLang="zh-CN" sz="1800" kern="0" dirty="0">
                <a:effectLst/>
                <a:latin typeface="Times New Roman" panose="02020603050405020304" pitchFamily="18" charset="0"/>
                <a:ea typeface="DengXian" panose="02010600030101010101" pitchFamily="2" charset="-122"/>
                <a:cs typeface="Times New Roman" panose="02020603050405020304" pitchFamily="18" charset="0"/>
              </a:rPr>
              <a:t> learning from pseudo-labels may further alleviate the scarcity and noise problem. We follow a similar criterion to select pseudo labels</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Finally, we add some regularization terms. The first one is called inter-regularization, in which the two classifiers teach and guide the peer’s training. Another one is called intra-regularization, it enforces the nodes to mimic their neighbors’ predictions since the linked nodes are expected to have similar classes.</a:t>
            </a:r>
            <a:endParaRPr lang="zh-CN" altLang="zh-CN" sz="1800" kern="100">
              <a:effectLst/>
              <a:latin typeface="DengXian" panose="02010600030101010101" pitchFamily="2" charset="-122"/>
              <a:ea typeface="DengXian" panose="02010600030101010101" pitchFamily="2" charset="-122"/>
              <a:cs typeface="Times New Roman" panose="02020603050405020304" pitchFamily="18" charset="0"/>
            </a:endParaRPr>
          </a:p>
          <a:p>
            <a:endParaRPr lang="en-US" dirty="0"/>
          </a:p>
        </p:txBody>
      </p:sp>
      <p:sp>
        <p:nvSpPr>
          <p:cNvPr id="4" name="灯片编号占位符 3"/>
          <p:cNvSpPr>
            <a:spLocks noGrp="1"/>
          </p:cNvSpPr>
          <p:nvPr>
            <p:ph type="sldNum" sz="quarter" idx="5"/>
          </p:nvPr>
        </p:nvSpPr>
        <p:spPr/>
        <p:txBody>
          <a:bodyPr/>
          <a:lstStyle/>
          <a:p>
            <a:fld id="{012DF035-816C-1343-BE3D-438C1ECFBB8B}"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Finally, the training loss consists of three parts. The first one is the classification loss of labeled nodes. As we divide labeled nodes into various types, we summarize them as follows. The second one is the classification of pseudo-labeled nodes. And the third one is graph reconstruction loss as we introduce in the graph augmentation part.</a:t>
            </a:r>
            <a:endParaRPr lang="zh-CN" altLang="zh-CN" sz="1800" kern="100">
              <a:effectLst/>
              <a:latin typeface="DengXian" panose="02010600030101010101" pitchFamily="2" charset="-122"/>
              <a:ea typeface="DengXian" panose="02010600030101010101" pitchFamily="2" charset="-122"/>
              <a:cs typeface="Times New Roman" panose="02020603050405020304" pitchFamily="18" charset="0"/>
            </a:endParaRPr>
          </a:p>
          <a:p>
            <a:endParaRPr lang="en-US" dirty="0"/>
          </a:p>
        </p:txBody>
      </p:sp>
      <p:sp>
        <p:nvSpPr>
          <p:cNvPr id="4" name="灯片编号占位符 3"/>
          <p:cNvSpPr>
            <a:spLocks noGrp="1"/>
          </p:cNvSpPr>
          <p:nvPr>
            <p:ph type="sldNum" sz="quarter" idx="5"/>
          </p:nvPr>
        </p:nvSpPr>
        <p:spPr/>
        <p:txBody>
          <a:bodyPr/>
          <a:lstStyle/>
          <a:p>
            <a:fld id="{012DF035-816C-1343-BE3D-438C1ECFBB8B}"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Times New Roman Regular" panose="02020603050405020304"/>
                <a:ea typeface="DengXian" panose="02010600030101010101" pitchFamily="2" charset="-122"/>
                <a:cs typeface="Times New Roman" panose="02020603050405020304" pitchFamily="18" charset="0"/>
              </a:rPr>
              <a:t>In the experiment part, we compare RTGNN with some competitive baselines. Here we choose 2 types of SOTA models. The first four baselines are originally designed for non-graph data tasks such as image classification. The last two baselines are specially designed for Graph Neural Networks. We report the performance under different noise types and different noise rates. And the results show that our model outperforms all baselines under various conditions.</a:t>
            </a:r>
            <a:endParaRPr lang="zh-CN" altLang="zh-CN" sz="1800" kern="100">
              <a:effectLst/>
              <a:latin typeface="DengXian" panose="02010600030101010101" pitchFamily="2" charset="-122"/>
              <a:ea typeface="DengXian" panose="02010600030101010101" pitchFamily="2" charset="-122"/>
              <a:cs typeface="Times New Roman" panose="02020603050405020304" pitchFamily="18" charset="0"/>
            </a:endParaRPr>
          </a:p>
          <a:p>
            <a:endParaRPr lang="en-US" dirty="0"/>
          </a:p>
        </p:txBody>
      </p:sp>
      <p:sp>
        <p:nvSpPr>
          <p:cNvPr id="4" name="灯片编号占位符 3"/>
          <p:cNvSpPr>
            <a:spLocks noGrp="1"/>
          </p:cNvSpPr>
          <p:nvPr>
            <p:ph type="sldNum" sz="quarter" idx="5"/>
          </p:nvPr>
        </p:nvSpPr>
        <p:spPr/>
        <p:txBody>
          <a:bodyPr/>
          <a:lstStyle/>
          <a:p>
            <a:fld id="{012DF035-816C-1343-BE3D-438C1ECFBB8B}"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D648DE5A-9F64-2B4E-A7CB-DFF7E9D3A0D0}"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1A75340-41F2-7E4B-B803-B1C83CF786DA}"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D648DE5A-9F64-2B4E-A7CB-DFF7E9D3A0D0}"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1A75340-41F2-7E4B-B803-B1C83CF786DA}"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D648DE5A-9F64-2B4E-A7CB-DFF7E9D3A0D0}"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1A75340-41F2-7E4B-B803-B1C83CF786DA}"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D648DE5A-9F64-2B4E-A7CB-DFF7E9D3A0D0}"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1A75340-41F2-7E4B-B803-B1C83CF786DA}"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D648DE5A-9F64-2B4E-A7CB-DFF7E9D3A0D0}"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1A75340-41F2-7E4B-B803-B1C83CF786DA}"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D648DE5A-9F64-2B4E-A7CB-DFF7E9D3A0D0}"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1A75340-41F2-7E4B-B803-B1C83CF786DA}"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D648DE5A-9F64-2B4E-A7CB-DFF7E9D3A0D0}"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31A75340-41F2-7E4B-B803-B1C83CF786DA}"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D648DE5A-9F64-2B4E-A7CB-DFF7E9D3A0D0}"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1A75340-41F2-7E4B-B803-B1C83CF786DA}"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48DE5A-9F64-2B4E-A7CB-DFF7E9D3A0D0}"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31A75340-41F2-7E4B-B803-B1C83CF786DA}"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D648DE5A-9F64-2B4E-A7CB-DFF7E9D3A0D0}"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1A75340-41F2-7E4B-B803-B1C83CF786DA}"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D648DE5A-9F64-2B4E-A7CB-DFF7E9D3A0D0}"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1A75340-41F2-7E4B-B803-B1C83CF786DA}"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8DE5A-9F64-2B4E-A7CB-DFF7E9D3A0D0}"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A75340-41F2-7E4B-B803-B1C83CF786D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905041" y="2875402"/>
            <a:ext cx="184731" cy="369332"/>
          </a:xfrm>
          <a:prstGeom prst="rect">
            <a:avLst/>
          </a:prstGeom>
          <a:noFill/>
        </p:spPr>
        <p:txBody>
          <a:bodyPr wrap="none" rtlCol="0">
            <a:spAutoFit/>
          </a:bodyPr>
          <a:lstStyle/>
          <a:p>
            <a:endParaRPr kumimoji="1" lang="zh-CN" altLang="en-US"/>
          </a:p>
        </p:txBody>
      </p:sp>
      <p:sp>
        <p:nvSpPr>
          <p:cNvPr id="7" name="文本框 6"/>
          <p:cNvSpPr txBox="1"/>
          <p:nvPr/>
        </p:nvSpPr>
        <p:spPr>
          <a:xfrm>
            <a:off x="1167620" y="3396696"/>
            <a:ext cx="10010369" cy="400110"/>
          </a:xfrm>
          <a:prstGeom prst="rect">
            <a:avLst/>
          </a:prstGeom>
          <a:noFill/>
        </p:spPr>
        <p:txBody>
          <a:bodyPr wrap="none" rtlCol="0">
            <a:spAutoFit/>
          </a:bodyPr>
          <a:lstStyle/>
          <a:p>
            <a:r>
              <a:rPr kumimoji="1" lang="en-US" altLang="zh-CN" sz="2000" dirty="0">
                <a:latin typeface="Times New Roman" panose="02020603050405020304" pitchFamily="18" charset="0"/>
                <a:cs typeface="Times New Roman" panose="02020603050405020304" pitchFamily="18" charset="0"/>
              </a:rPr>
              <a:t>Siyi</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Qian</a:t>
            </a:r>
            <a:r>
              <a:rPr kumimoji="1" lang="en-US" altLang="zh-CN" sz="2000" baseline="30000" dirty="0">
                <a:latin typeface="Times New Roman" panose="02020603050405020304" pitchFamily="18" charset="0"/>
                <a:cs typeface="Times New Roman" panose="02020603050405020304" pitchFamily="18" charset="0"/>
              </a:rPr>
              <a:t>1</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Haochao</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Ying</a:t>
            </a:r>
            <a:r>
              <a:rPr kumimoji="1" lang="en-US" altLang="zh-CN" sz="2000" baseline="30000" dirty="0">
                <a:latin typeface="Times New Roman" panose="02020603050405020304" pitchFamily="18" charset="0"/>
                <a:cs typeface="Times New Roman" panose="02020603050405020304" pitchFamily="18" charset="0"/>
              </a:rPr>
              <a:t>1</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Renjun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Hu</a:t>
            </a:r>
            <a:r>
              <a:rPr kumimoji="1" lang="en-US" altLang="zh-CN" sz="2000" baseline="30000" dirty="0">
                <a:latin typeface="Times New Roman" panose="02020603050405020304" pitchFamily="18" charset="0"/>
                <a:cs typeface="Times New Roman" panose="02020603050405020304" pitchFamily="18" charset="0"/>
              </a:rPr>
              <a:t>2</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Jingbo</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Zhou</a:t>
            </a:r>
            <a:r>
              <a:rPr kumimoji="1" lang="en-US" altLang="zh-CN" sz="2000" baseline="30000" dirty="0">
                <a:latin typeface="Times New Roman" panose="02020603050405020304" pitchFamily="18" charset="0"/>
                <a:cs typeface="Times New Roman" panose="02020603050405020304" pitchFamily="18" charset="0"/>
              </a:rPr>
              <a:t>3</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Jintai</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Chen</a:t>
            </a:r>
            <a:r>
              <a:rPr kumimoji="1" lang="en-US" altLang="zh-CN" sz="2000" baseline="30000" dirty="0">
                <a:latin typeface="Times New Roman" panose="02020603050405020304" pitchFamily="18" charset="0"/>
                <a:cs typeface="Times New Roman" panose="02020603050405020304" pitchFamily="18" charset="0"/>
              </a:rPr>
              <a:t>1</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Danny.</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Z.</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Chen</a:t>
            </a:r>
            <a:r>
              <a:rPr kumimoji="1" lang="en-US" altLang="zh-CN" sz="2000" baseline="30000" dirty="0">
                <a:latin typeface="Times New Roman" panose="02020603050405020304" pitchFamily="18" charset="0"/>
                <a:cs typeface="Times New Roman" panose="02020603050405020304" pitchFamily="18" charset="0"/>
              </a:rPr>
              <a:t>4</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Jian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Wu</a:t>
            </a:r>
            <a:r>
              <a:rPr kumimoji="1" lang="en-US" altLang="zh-CN" sz="2000" baseline="30000" dirty="0">
                <a:latin typeface="Times New Roman" panose="02020603050405020304" pitchFamily="18" charset="0"/>
                <a:cs typeface="Times New Roman" panose="02020603050405020304" pitchFamily="18" charset="0"/>
              </a:rPr>
              <a:t>1</a:t>
            </a:r>
            <a:endParaRPr kumimoji="1" lang="zh-CN" altLang="en-US" sz="2000" baseline="300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899855" y="1211483"/>
            <a:ext cx="10545897" cy="1323439"/>
          </a:xfrm>
          <a:prstGeom prst="rect">
            <a:avLst/>
          </a:prstGeom>
          <a:noFill/>
        </p:spPr>
        <p:txBody>
          <a:bodyPr wrap="square">
            <a:spAutoFit/>
          </a:bodyPr>
          <a:lstStyle/>
          <a:p>
            <a:pPr algn="ctr"/>
            <a:r>
              <a:rPr lang="en-GB" altLang="zh-CN" sz="4000" b="1" dirty="0">
                <a:solidFill>
                  <a:schemeClr val="accent1">
                    <a:lumMod val="50000"/>
                  </a:schemeClr>
                </a:solidFill>
                <a:effectLst/>
                <a:latin typeface="Times New Roman" panose="02020603050405020304" pitchFamily="18" charset="0"/>
                <a:cs typeface="Times New Roman" panose="02020603050405020304" pitchFamily="18" charset="0"/>
              </a:rPr>
              <a:t>Robust Training of Graph Neural Networks</a:t>
            </a:r>
            <a:endParaRPr lang="en-GB" altLang="zh-CN" sz="4000" b="1" dirty="0">
              <a:solidFill>
                <a:schemeClr val="accent1">
                  <a:lumMod val="50000"/>
                </a:schemeClr>
              </a:solidFill>
              <a:effectLst/>
              <a:latin typeface="Times New Roman" panose="02020603050405020304" pitchFamily="18" charset="0"/>
              <a:cs typeface="Times New Roman" panose="02020603050405020304" pitchFamily="18" charset="0"/>
            </a:endParaRPr>
          </a:p>
          <a:p>
            <a:pPr algn="ctr"/>
            <a:r>
              <a:rPr lang="en-GB" altLang="zh-CN" sz="4000" b="1" dirty="0">
                <a:solidFill>
                  <a:schemeClr val="accent1">
                    <a:lumMod val="50000"/>
                  </a:schemeClr>
                </a:solidFill>
                <a:effectLst/>
                <a:latin typeface="Times New Roman" panose="02020603050405020304" pitchFamily="18" charset="0"/>
                <a:cs typeface="Times New Roman" panose="02020603050405020304" pitchFamily="18" charset="0"/>
              </a:rPr>
              <a:t> via Noise Governance</a:t>
            </a:r>
            <a:endParaRPr lang="en-GB" altLang="zh-CN" sz="4000" b="1"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10" name="文本框 9"/>
          <p:cNvSpPr txBox="1"/>
          <p:nvPr/>
        </p:nvSpPr>
        <p:spPr>
          <a:xfrm>
            <a:off x="3062689" y="4196916"/>
            <a:ext cx="5769528" cy="2308324"/>
          </a:xfrm>
          <a:prstGeom prst="rect">
            <a:avLst/>
          </a:prstGeom>
          <a:noFill/>
        </p:spPr>
        <p:txBody>
          <a:bodyPr wrap="none" rtlCol="0">
            <a:spAutoFit/>
          </a:bodyPr>
          <a:lstStyle/>
          <a:p>
            <a:pPr marL="342900" indent="-342900">
              <a:buAutoNum type="arabicPeriod"/>
            </a:pPr>
            <a:r>
              <a:rPr kumimoji="1" lang="en-US" altLang="zh-CN" dirty="0">
                <a:latin typeface="Times New Roman" panose="02020603050405020304" pitchFamily="18" charset="0"/>
                <a:cs typeface="Times New Roman" panose="02020603050405020304" pitchFamily="18" charset="0"/>
              </a:rPr>
              <a:t>Zhejiang</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University,</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Hangzhou,</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China</a:t>
            </a:r>
            <a:endParaRPr kumimoji="1" lang="en-US" altLang="zh-CN" dirty="0">
              <a:latin typeface="Times New Roman" panose="02020603050405020304" pitchFamily="18" charset="0"/>
              <a:cs typeface="Times New Roman" panose="02020603050405020304" pitchFamily="18" charset="0"/>
            </a:endParaRPr>
          </a:p>
          <a:p>
            <a:pPr marL="342900" indent="-342900">
              <a:buAutoNum type="arabicPeriod"/>
            </a:pPr>
            <a:r>
              <a:rPr kumimoji="1" lang="en-US" altLang="zh-CN" dirty="0">
                <a:latin typeface="Times New Roman" panose="02020603050405020304" pitchFamily="18" charset="0"/>
                <a:cs typeface="Times New Roman" panose="02020603050405020304" pitchFamily="18" charset="0"/>
              </a:rPr>
              <a:t>Alibaba</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Group,</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Hangzhou,</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China</a:t>
            </a:r>
            <a:endParaRPr kumimoji="1" lang="en-US" altLang="zh-CN" dirty="0">
              <a:latin typeface="Times New Roman" panose="02020603050405020304" pitchFamily="18" charset="0"/>
              <a:cs typeface="Times New Roman" panose="02020603050405020304" pitchFamily="18" charset="0"/>
            </a:endParaRPr>
          </a:p>
          <a:p>
            <a:pPr marL="342900" indent="-342900">
              <a:buAutoNum type="arabicPeriod"/>
            </a:pPr>
            <a:r>
              <a:rPr kumimoji="1" lang="en-US" altLang="zh-CN" dirty="0">
                <a:latin typeface="Times New Roman" panose="02020603050405020304" pitchFamily="18" charset="0"/>
                <a:cs typeface="Times New Roman" panose="02020603050405020304" pitchFamily="18" charset="0"/>
              </a:rPr>
              <a:t>Baidu</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Research,</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Beijing,</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China</a:t>
            </a:r>
            <a:endParaRPr kumimoji="1" lang="en-US" altLang="zh-CN" dirty="0">
              <a:latin typeface="Times New Roman" panose="02020603050405020304" pitchFamily="18" charset="0"/>
              <a:cs typeface="Times New Roman" panose="02020603050405020304" pitchFamily="18" charset="0"/>
            </a:endParaRPr>
          </a:p>
          <a:p>
            <a:pPr marL="342900" indent="-342900">
              <a:buFontTx/>
              <a:buAutoNum type="arabicPeriod"/>
            </a:pPr>
            <a:r>
              <a:rPr lang="en-GB" altLang="zh-CN" dirty="0">
                <a:effectLst/>
                <a:latin typeface="Times New Roman" panose="02020603050405020304" pitchFamily="18" charset="0"/>
                <a:cs typeface="Times New Roman" panose="02020603050405020304" pitchFamily="18" charset="0"/>
              </a:rPr>
              <a:t>University of Notre Dame</a:t>
            </a:r>
            <a:r>
              <a:rPr lang="en-US" altLang="zh-CN" dirty="0">
                <a:latin typeface="Times New Roman" panose="02020603050405020304" pitchFamily="18" charset="0"/>
                <a:cs typeface="Times New Roman" panose="02020603050405020304" pitchFamily="18" charset="0"/>
              </a:rPr>
              <a:t>,</a:t>
            </a:r>
            <a:r>
              <a:rPr lang="en-GB" altLang="zh-CN" dirty="0">
                <a:latin typeface="Times New Roman" panose="02020603050405020304" pitchFamily="18" charset="0"/>
                <a:cs typeface="Times New Roman" panose="02020603050405020304" pitchFamily="18" charset="0"/>
              </a:rPr>
              <a:t> Notre Dame, IN 46556, USA</a:t>
            </a:r>
            <a:endParaRPr lang="en-GB" altLang="zh-CN" dirty="0">
              <a:effectLst/>
              <a:latin typeface="Times New Roman" panose="02020603050405020304" pitchFamily="18" charset="0"/>
              <a:cs typeface="Times New Roman" panose="02020603050405020304" pitchFamily="18" charset="0"/>
            </a:endParaRPr>
          </a:p>
          <a:p>
            <a:endParaRPr kumimoji="1" lang="en-US" altLang="zh-CN" dirty="0"/>
          </a:p>
          <a:p>
            <a:pPr marL="342900" indent="-342900">
              <a:buAutoNum type="arabicPeriod"/>
            </a:pPr>
            <a:endParaRPr kumimoji="1" lang="en-US" altLang="zh-CN" dirty="0"/>
          </a:p>
          <a:p>
            <a:pPr marL="342900" indent="-342900">
              <a:buAutoNum type="arabicPeriod"/>
            </a:pPr>
            <a:endParaRPr kumimoji="1" lang="en-US" altLang="zh-CN" dirty="0"/>
          </a:p>
          <a:p>
            <a:pPr marL="342900" indent="-342900">
              <a:buAutoNum type="arabicPeriod"/>
            </a:pPr>
            <a:endParaRPr kumimoji="1" lang="zh-CN" altLang="en-US"/>
          </a:p>
        </p:txBody>
      </p:sp>
      <p:sp>
        <p:nvSpPr>
          <p:cNvPr id="2" name="文本框 1"/>
          <p:cNvSpPr txBox="1"/>
          <p:nvPr/>
        </p:nvSpPr>
        <p:spPr>
          <a:xfrm>
            <a:off x="10926218" y="6105130"/>
            <a:ext cx="1039067"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2022-12</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21512" y="143337"/>
            <a:ext cx="5435278" cy="537700"/>
          </a:xfrm>
        </p:spPr>
        <p:txBody>
          <a:bodyPr>
            <a:noAutofit/>
          </a:bodyPr>
          <a:lstStyle/>
          <a:p>
            <a:r>
              <a:rPr kumimoji="1" lang="en-US" altLang="zh-CN" sz="3600" b="1" dirty="0">
                <a:latin typeface="Times New Roman" panose="02020603050405020304" pitchFamily="18" charset="0"/>
                <a:cs typeface="Times New Roman" panose="02020603050405020304" pitchFamily="18" charset="0"/>
              </a:rPr>
              <a:t>Experiments</a:t>
            </a:r>
            <a:endParaRPr kumimoji="1" lang="zh-CN" altLang="en-US" sz="3600" b="1">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rotWithShape="1">
          <a:blip r:embed="rId1"/>
          <a:srcRect t="17262"/>
          <a:stretch>
            <a:fillRect/>
          </a:stretch>
        </p:blipFill>
        <p:spPr>
          <a:xfrm>
            <a:off x="598641" y="1730072"/>
            <a:ext cx="4744884" cy="2584491"/>
          </a:xfrm>
          <a:prstGeom prst="rect">
            <a:avLst/>
          </a:prstGeom>
        </p:spPr>
      </p:pic>
      <p:pic>
        <p:nvPicPr>
          <p:cNvPr id="3" name="图片 2"/>
          <p:cNvPicPr>
            <a:picLocks noChangeAspect="1"/>
          </p:cNvPicPr>
          <p:nvPr/>
        </p:nvPicPr>
        <p:blipFill rotWithShape="1">
          <a:blip r:embed="rId2"/>
          <a:srcRect t="13812"/>
          <a:stretch>
            <a:fillRect/>
          </a:stretch>
        </p:blipFill>
        <p:spPr>
          <a:xfrm>
            <a:off x="6267449" y="1730208"/>
            <a:ext cx="5335905" cy="2584491"/>
          </a:xfrm>
          <a:prstGeom prst="rect">
            <a:avLst/>
          </a:prstGeom>
        </p:spPr>
      </p:pic>
      <p:sp>
        <p:nvSpPr>
          <p:cNvPr id="8" name="文本框 7"/>
          <p:cNvSpPr txBox="1"/>
          <p:nvPr/>
        </p:nvSpPr>
        <p:spPr>
          <a:xfrm>
            <a:off x="6722269" y="1107345"/>
            <a:ext cx="6100762" cy="369332"/>
          </a:xfrm>
          <a:prstGeom prst="rect">
            <a:avLst/>
          </a:prstGeom>
          <a:noFill/>
        </p:spPr>
        <p:txBody>
          <a:bodyPr wrap="square">
            <a:spAutoFit/>
          </a:bodyPr>
          <a:lstStyle/>
          <a:p>
            <a:r>
              <a:rPr kumimoji="1" lang="en-US" altLang="zh-CN" dirty="0">
                <a:latin typeface="Times New Roman" panose="02020603050405020304" pitchFamily="18" charset="0"/>
                <a:cs typeface="Times New Roman" panose="02020603050405020304" pitchFamily="18" charset="0"/>
              </a:rPr>
              <a:t>Table 4.</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Ablation</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Study</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on</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Noise</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Governance</a:t>
            </a:r>
            <a:endParaRPr lang="en-GB" altLang="zh-CN" dirty="0">
              <a:effectLst/>
              <a:latin typeface="Times New Roman" panose="02020603050405020304" pitchFamily="18" charset="0"/>
              <a:cs typeface="Times New Roman" panose="02020603050405020304" pitchFamily="18" charset="0"/>
            </a:endParaRPr>
          </a:p>
        </p:txBody>
      </p:sp>
      <p:sp>
        <p:nvSpPr>
          <p:cNvPr id="10" name="文本框 9"/>
          <p:cNvSpPr txBox="1"/>
          <p:nvPr/>
        </p:nvSpPr>
        <p:spPr>
          <a:xfrm>
            <a:off x="421512" y="1107345"/>
            <a:ext cx="6415086" cy="369332"/>
          </a:xfrm>
          <a:prstGeom prst="rect">
            <a:avLst/>
          </a:prstGeom>
          <a:noFill/>
        </p:spPr>
        <p:txBody>
          <a:bodyPr wrap="square">
            <a:spAutoFit/>
          </a:bodyPr>
          <a:lstStyle/>
          <a:p>
            <a:r>
              <a:rPr kumimoji="1" lang="en-US" altLang="zh-CN" dirty="0">
                <a:latin typeface="Times New Roman" panose="02020603050405020304" pitchFamily="18" charset="0"/>
                <a:cs typeface="Times New Roman" panose="02020603050405020304" pitchFamily="18" charset="0"/>
              </a:rPr>
              <a:t>Table 3.</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Ablation</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Study</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on</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Graph</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Augmentation</a:t>
            </a:r>
            <a:endParaRPr lang="en-GB" altLang="zh-CN" dirty="0">
              <a:effectLst/>
              <a:latin typeface="Times New Roman" panose="02020603050405020304" pitchFamily="18" charset="0"/>
              <a:cs typeface="Times New Roman" panose="02020603050405020304" pitchFamily="18" charset="0"/>
            </a:endParaRPr>
          </a:p>
        </p:txBody>
      </p:sp>
      <p:sp>
        <p:nvSpPr>
          <p:cNvPr id="11" name="文本框 10"/>
          <p:cNvSpPr txBox="1"/>
          <p:nvPr/>
        </p:nvSpPr>
        <p:spPr>
          <a:xfrm>
            <a:off x="421512" y="4553352"/>
            <a:ext cx="4744884" cy="646331"/>
          </a:xfrm>
          <a:prstGeom prst="rect">
            <a:avLst/>
          </a:prstGeom>
          <a:noFill/>
        </p:spPr>
        <p:txBody>
          <a:bodyPr wrap="square" rtlCol="0">
            <a:spAutoFit/>
          </a:bodyPr>
          <a:lstStyle/>
          <a:p>
            <a:r>
              <a:rPr kumimoji="1" lang="en-US" altLang="zh-CN" b="1" dirty="0">
                <a:latin typeface="Times New Roman" panose="02020603050405020304" pitchFamily="18" charset="0"/>
                <a:cs typeface="Times New Roman" panose="02020603050405020304" pitchFamily="18" charset="0"/>
              </a:rPr>
              <a:t>w/</a:t>
            </a:r>
            <a:r>
              <a:rPr kumimoji="1" lang="zh-CN" altLang="en-US" b="1">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GA:</a:t>
            </a:r>
            <a:r>
              <a:rPr kumimoji="1" lang="zh-CN" altLang="en-US" b="1">
                <a:latin typeface="Times New Roman" panose="02020603050405020304" pitchFamily="18" charset="0"/>
                <a:cs typeface="Times New Roman" panose="02020603050405020304" pitchFamily="18" charset="0"/>
              </a:rPr>
              <a:t> </a:t>
            </a:r>
            <a:endParaRPr kumimoji="1" lang="en-US" altLang="zh-CN" b="1"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plug</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the</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graph</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augmentation</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into</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the</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base</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model</a:t>
            </a:r>
            <a:endParaRPr kumimoji="1" lang="zh-CN" altLang="en-US">
              <a:latin typeface="Times New Roman" panose="02020603050405020304" pitchFamily="18" charset="0"/>
              <a:cs typeface="Times New Roman" panose="02020603050405020304" pitchFamily="18" charset="0"/>
            </a:endParaRPr>
          </a:p>
        </p:txBody>
      </p:sp>
      <p:sp>
        <p:nvSpPr>
          <p:cNvPr id="13" name="文本框 12"/>
          <p:cNvSpPr txBox="1"/>
          <p:nvPr/>
        </p:nvSpPr>
        <p:spPr>
          <a:xfrm>
            <a:off x="6836598" y="4461019"/>
            <a:ext cx="6415086" cy="1477328"/>
          </a:xfrm>
          <a:prstGeom prst="rect">
            <a:avLst/>
          </a:prstGeom>
          <a:noFill/>
        </p:spPr>
        <p:txBody>
          <a:bodyPr wrap="square">
            <a:spAutoFit/>
          </a:bodyPr>
          <a:lstStyle/>
          <a:p>
            <a:r>
              <a:rPr kumimoji="1" lang="en-US" altLang="zh-CN" b="1" dirty="0">
                <a:latin typeface="Times New Roman" panose="02020603050405020304" pitchFamily="18" charset="0"/>
                <a:cs typeface="Times New Roman" panose="02020603050405020304" pitchFamily="18" charset="0"/>
              </a:rPr>
              <a:t>LD:</a:t>
            </a:r>
            <a:r>
              <a:rPr kumimoji="1" lang="zh-CN" altLang="en-US" b="1">
                <a:latin typeface="Times New Roman" panose="02020603050405020304" pitchFamily="18" charset="0"/>
                <a:cs typeface="Times New Roman" panose="02020603050405020304" pitchFamily="18" charset="0"/>
              </a:rPr>
              <a:t> </a:t>
            </a:r>
            <a:r>
              <a:rPr lang="en-GB" altLang="zh-CN" dirty="0">
                <a:solidFill>
                  <a:srgbClr val="000000"/>
                </a:solidFill>
                <a:effectLst/>
                <a:latin typeface="Times New Roman" panose="02020603050405020304" pitchFamily="18" charset="0"/>
                <a:cs typeface="Times New Roman" panose="02020603050405020304" pitchFamily="18" charset="0"/>
              </a:rPr>
              <a:t>Labeled node division </a:t>
            </a:r>
            <a:endParaRPr lang="en-GB" altLang="zh-CN" dirty="0">
              <a:solidFill>
                <a:srgbClr val="000000"/>
              </a:solidFill>
              <a:effectLst/>
              <a:latin typeface="Times New Roman" panose="02020603050405020304" pitchFamily="18" charset="0"/>
              <a:cs typeface="Times New Roman" panose="02020603050405020304" pitchFamily="18" charset="0"/>
            </a:endParaRPr>
          </a:p>
          <a:p>
            <a:r>
              <a:rPr lang="en-GB" altLang="zh-CN" b="1" dirty="0">
                <a:solidFill>
                  <a:srgbClr val="000000"/>
                </a:solidFill>
                <a:effectLst/>
                <a:latin typeface="Times New Roman" panose="02020603050405020304" pitchFamily="18" charset="0"/>
                <a:cs typeface="Times New Roman" panose="02020603050405020304" pitchFamily="18" charset="0"/>
              </a:rPr>
              <a:t>SR: </a:t>
            </a:r>
            <a:r>
              <a:rPr lang="en-GB" altLang="zh-CN" dirty="0">
                <a:solidFill>
                  <a:srgbClr val="000000"/>
                </a:solidFill>
                <a:effectLst/>
                <a:latin typeface="Times New Roman" panose="02020603050405020304" pitchFamily="18" charset="0"/>
                <a:cs typeface="Times New Roman" panose="02020603050405020304" pitchFamily="18" charset="0"/>
              </a:rPr>
              <a:t>Self-reinforcement supervision</a:t>
            </a:r>
            <a:endParaRPr lang="en-GB" altLang="zh-CN" dirty="0">
              <a:latin typeface="Times New Roman" panose="02020603050405020304" pitchFamily="18" charset="0"/>
              <a:cs typeface="Times New Roman" panose="02020603050405020304" pitchFamily="18" charset="0"/>
            </a:endParaRPr>
          </a:p>
          <a:p>
            <a:r>
              <a:rPr lang="en-GB" altLang="zh-CN"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 </a:t>
            </a:r>
            <a:r>
              <a:rPr lang="en-GB" altLang="zh-CN"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Pseudo labeling</a:t>
            </a:r>
            <a:endParaRPr lang="en-GB" altLang="zh-CN"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GB" altLang="zh-CN" b="1" dirty="0">
                <a:solidFill>
                  <a:srgbClr val="000000"/>
                </a:solidFill>
                <a:effectLst/>
                <a:latin typeface="Times New Roman" panose="02020603050405020304" pitchFamily="18" charset="0"/>
                <a:cs typeface="Times New Roman" panose="02020603050405020304" pitchFamily="18" charset="0"/>
              </a:rPr>
              <a:t>CR: </a:t>
            </a:r>
            <a:r>
              <a:rPr lang="en-GB" altLang="zh-CN" dirty="0">
                <a:solidFill>
                  <a:srgbClr val="000000"/>
                </a:solidFill>
                <a:effectLst/>
                <a:latin typeface="Times New Roman" panose="02020603050405020304" pitchFamily="18" charset="0"/>
                <a:cs typeface="Times New Roman" panose="02020603050405020304" pitchFamily="18" charset="0"/>
              </a:rPr>
              <a:t>Consistency regularization</a:t>
            </a:r>
            <a:endParaRPr lang="en-GB" altLang="zh-CN" dirty="0">
              <a:latin typeface="Times New Roman" panose="02020603050405020304" pitchFamily="18" charset="0"/>
              <a:cs typeface="Times New Roman" panose="02020603050405020304" pitchFamily="18" charset="0"/>
            </a:endParaRPr>
          </a:p>
          <a:p>
            <a:endParaRPr lang="en-GB" altLang="zh-CN" dirty="0">
              <a:solidFill>
                <a:srgbClr val="000000"/>
              </a:solidFill>
              <a:latin typeface="LinLibertine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21512" y="143337"/>
            <a:ext cx="5435278" cy="537700"/>
          </a:xfrm>
        </p:spPr>
        <p:txBody>
          <a:bodyPr>
            <a:noAutofit/>
          </a:bodyPr>
          <a:lstStyle/>
          <a:p>
            <a:r>
              <a:rPr kumimoji="1" lang="en-US" altLang="zh-CN" sz="3600" b="1" dirty="0">
                <a:latin typeface="Times New Roman" panose="02020603050405020304" pitchFamily="18" charset="0"/>
                <a:cs typeface="Times New Roman" panose="02020603050405020304" pitchFamily="18" charset="0"/>
              </a:rPr>
              <a:t>Conclusion</a:t>
            </a:r>
            <a:endParaRPr kumimoji="1" lang="zh-CN" altLang="en-US" sz="3600" b="1">
              <a:latin typeface="Times New Roman" panose="02020603050405020304" pitchFamily="18" charset="0"/>
              <a:cs typeface="Times New Roman" panose="02020603050405020304" pitchFamily="18" charset="0"/>
            </a:endParaRPr>
          </a:p>
        </p:txBody>
      </p:sp>
      <p:sp>
        <p:nvSpPr>
          <p:cNvPr id="12" name="文本框 11"/>
          <p:cNvSpPr txBox="1"/>
          <p:nvPr/>
        </p:nvSpPr>
        <p:spPr>
          <a:xfrm>
            <a:off x="698896" y="2127528"/>
            <a:ext cx="10794207" cy="2831544"/>
          </a:xfrm>
          <a:prstGeom prst="rect">
            <a:avLst/>
          </a:prstGeom>
          <a:noFill/>
        </p:spPr>
        <p:txBody>
          <a:bodyPr wrap="square">
            <a:spAutoFit/>
          </a:bodyPr>
          <a:lstStyle/>
          <a:p>
            <a:pPr marL="342900" indent="-342900" algn="l">
              <a:buFont typeface="Arial" panose="020B0604020202090204" pitchFamily="34" charset="0"/>
              <a:buChar char="•"/>
            </a:pPr>
            <a:r>
              <a:rPr lang="en-US" altLang="zh-CN" sz="2000" kern="100" dirty="0">
                <a:effectLst/>
                <a:latin typeface="Times New Roman" panose="02020603050405020304" pitchFamily="18" charset="0"/>
                <a:ea typeface="DengXian" panose="02010600030101010101" pitchFamily="2" charset="-122"/>
                <a:cs typeface="Times New Roman" panose="02020603050405020304" pitchFamily="18" charset="0"/>
              </a:rPr>
              <a:t>In this paper, we proposed </a:t>
            </a:r>
            <a:r>
              <a:rPr lang="en-US" altLang="zh-CN"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 novel RTGNN framework that performed explicit noise governance with supplemental supervision.</a:t>
            </a:r>
            <a:endParaRPr lang="en-US" altLang="zh-CN"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buFont typeface="Arial" panose="020B0604020202090204" pitchFamily="34" charset="0"/>
              <a:buChar char="•"/>
            </a:pPr>
            <a:endParaRPr lang="zh-CN" altLang="zh-CN" sz="2000" kern="100">
              <a:effectLst/>
              <a:latin typeface="Times New Roman" panose="02020603050405020304" pitchFamily="18" charset="0"/>
              <a:ea typeface="DengXian" panose="02010600030101010101" pitchFamily="2" charset="-122"/>
              <a:cs typeface="Times New Roman" panose="02020603050405020304" pitchFamily="18" charset="0"/>
            </a:endParaRPr>
          </a:p>
          <a:p>
            <a:pPr marL="342900" indent="-342900" algn="l">
              <a:buFont typeface="Arial" panose="020B0604020202090204" pitchFamily="34" charset="0"/>
              <a:buChar char="•"/>
            </a:pPr>
            <a:r>
              <a:rPr lang="en-US" altLang="zh-CN" sz="2000" kern="100" dirty="0">
                <a:effectLst/>
                <a:latin typeface="Times New Roman" panose="02020603050405020304" pitchFamily="18" charset="0"/>
                <a:ea typeface="DengXian" panose="02010600030101010101" pitchFamily="2" charset="-122"/>
                <a:cs typeface="Times New Roman" panose="02020603050405020304" pitchFamily="18" charset="0"/>
              </a:rPr>
              <a:t>Especially, we designed an effective strategy to </a:t>
            </a:r>
            <a:r>
              <a:rPr lang="en-US" altLang="zh-CN"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classify labeled nodes into clean and noisy ones and adopted reinforcement supervision to correct noisy labels.</a:t>
            </a:r>
            <a:endParaRPr lang="en-US" altLang="zh-CN"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buFont typeface="Arial" panose="020B0604020202090204" pitchFamily="34" charset="0"/>
              <a:buChar char="•"/>
            </a:pPr>
            <a:endParaRPr lang="zh-CN" altLang="zh-CN" sz="2000" kern="100">
              <a:effectLst/>
              <a:latin typeface="Times New Roman" panose="02020603050405020304" pitchFamily="18" charset="0"/>
              <a:ea typeface="DengXian" panose="02010600030101010101" pitchFamily="2" charset="-122"/>
              <a:cs typeface="Times New Roman" panose="02020603050405020304" pitchFamily="18" charset="0"/>
            </a:endParaRPr>
          </a:p>
          <a:p>
            <a:pPr marL="342900" indent="-342900" algn="l">
              <a:buFont typeface="Arial" panose="020B0604020202090204" pitchFamily="34" charset="0"/>
              <a:buChar char="•"/>
            </a:pPr>
            <a:r>
              <a:rPr lang="en-US" altLang="zh-CN"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Comprehensive experiments showed superior performance of RTGNN under two types of noise and varying noise rates.</a:t>
            </a:r>
            <a:endParaRPr lang="zh-CN" altLang="zh-CN" sz="2000" kern="100">
              <a:effectLst/>
              <a:latin typeface="Times New Roman" panose="02020603050405020304" pitchFamily="18" charset="0"/>
              <a:ea typeface="DengXian"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zh-CN" altLang="zh-CN" sz="1800" kern="100">
              <a:effectLst/>
              <a:latin typeface="DengXian" panose="02010600030101010101" pitchFamily="2" charset="-122"/>
              <a:ea typeface="DengXian"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81525" y="2506662"/>
            <a:ext cx="10515600" cy="4351338"/>
          </a:xfrm>
        </p:spPr>
        <p:txBody>
          <a:bodyPr>
            <a:normAutofit/>
          </a:bodyPr>
          <a:lstStyle/>
          <a:p>
            <a:pPr marL="0" indent="0">
              <a:buNone/>
            </a:pPr>
            <a:r>
              <a:rPr kumimoji="1" lang="en-US" altLang="zh-CN" sz="5400" dirty="0">
                <a:latin typeface="Times New Roman" panose="02020603050405020304" pitchFamily="18" charset="0"/>
                <a:cs typeface="Times New Roman" panose="02020603050405020304" pitchFamily="18" charset="0"/>
              </a:rPr>
              <a:t>Thanks!</a:t>
            </a:r>
            <a:endParaRPr kumimoji="1" lang="zh-CN" altLang="en-US" sz="54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0507" y="127349"/>
            <a:ext cx="6099858" cy="923330"/>
          </a:xfrm>
          <a:prstGeom prst="rect">
            <a:avLst/>
          </a:prstGeom>
          <a:noFill/>
        </p:spPr>
        <p:txBody>
          <a:bodyPr wrap="square">
            <a:spAutoFit/>
          </a:bodyPr>
          <a:lstStyle/>
          <a:p>
            <a:r>
              <a:rPr lang="zh-CN" altLang="en-US" sz="3600" b="1">
                <a:latin typeface="Times New Roman" panose="02020603050405020304" pitchFamily="18" charset="0"/>
                <a:cs typeface="Times New Roman" panose="02020603050405020304" pitchFamily="18" charset="0"/>
              </a:rPr>
              <a:t>Background</a:t>
            </a:r>
            <a:endParaRPr lang="en-US" altLang="zh-CN" sz="3600" b="1" dirty="0">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sp>
        <p:nvSpPr>
          <p:cNvPr id="3" name="文本框 2"/>
          <p:cNvSpPr txBox="1"/>
          <p:nvPr/>
        </p:nvSpPr>
        <p:spPr>
          <a:xfrm>
            <a:off x="330507" y="2566174"/>
            <a:ext cx="3474028" cy="1569660"/>
          </a:xfrm>
          <a:prstGeom prst="rect">
            <a:avLst/>
          </a:prstGeom>
          <a:noFill/>
        </p:spPr>
        <p:txBody>
          <a:bodyPr wrap="none" rtlCol="0">
            <a:spAutoFit/>
          </a:bodyPr>
          <a:lstStyle/>
          <a:p>
            <a:pPr marL="342900" indent="-342900">
              <a:buFont typeface="Arial" panose="020B0604020202090204" pitchFamily="34" charset="0"/>
              <a:buChar char="•"/>
            </a:pPr>
            <a:r>
              <a:rPr kumimoji="1" lang="en-US" altLang="zh-CN" sz="2000" dirty="0">
                <a:latin typeface="Times New Roman" panose="02020603050405020304" pitchFamily="18" charset="0"/>
                <a:cs typeface="Times New Roman" panose="02020603050405020304" pitchFamily="18" charset="0"/>
              </a:rPr>
              <a:t>Knowledge</a:t>
            </a:r>
            <a:r>
              <a:rPr kumimoji="1" lang="zh-CN" altLang="en-US" sz="200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graph</a:t>
            </a:r>
            <a:r>
              <a:rPr kumimoji="1" lang="zh-CN" altLang="en-US" sz="200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annotation</a:t>
            </a:r>
            <a:endParaRPr kumimoji="1"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90204" pitchFamily="34" charset="0"/>
              <a:buChar char="•"/>
            </a:pPr>
            <a:r>
              <a:rPr kumimoji="1" lang="en-US" altLang="zh-CN" sz="2000" dirty="0">
                <a:latin typeface="Times New Roman" panose="02020603050405020304" pitchFamily="18" charset="0"/>
                <a:cs typeface="Times New Roman" panose="02020603050405020304" pitchFamily="18" charset="0"/>
              </a:rPr>
              <a:t>User</a:t>
            </a:r>
            <a:r>
              <a:rPr kumimoji="1" lang="zh-CN" altLang="en-US" sz="200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Ratings</a:t>
            </a:r>
            <a:r>
              <a:rPr kumimoji="1" lang="zh-CN" altLang="en-US" sz="200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a:t>
            </a:r>
            <a:r>
              <a:rPr kumimoji="1" lang="zh-CN" altLang="en-US" sz="200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social</a:t>
            </a:r>
            <a:r>
              <a:rPr kumimoji="1" lang="zh-CN" altLang="en-US" sz="200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media</a:t>
            </a:r>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a:p>
            <a:endParaRPr kumimoji="1" lang="en-US" altLang="zh-CN" dirty="0"/>
          </a:p>
          <a:p>
            <a:endParaRPr kumimoji="1" lang="zh-CN" altLang="en-US"/>
          </a:p>
        </p:txBody>
      </p:sp>
      <p:sp>
        <p:nvSpPr>
          <p:cNvPr id="4" name="文本框 3"/>
          <p:cNvSpPr txBox="1"/>
          <p:nvPr/>
        </p:nvSpPr>
        <p:spPr>
          <a:xfrm>
            <a:off x="3888954" y="3558448"/>
            <a:ext cx="184731" cy="369332"/>
          </a:xfrm>
          <a:prstGeom prst="rect">
            <a:avLst/>
          </a:prstGeom>
          <a:noFill/>
        </p:spPr>
        <p:txBody>
          <a:bodyPr wrap="none" rtlCol="0">
            <a:spAutoFit/>
          </a:bodyPr>
          <a:lstStyle/>
          <a:p>
            <a:endParaRPr kumimoji="1" lang="zh-CN" altLang="en-US"/>
          </a:p>
        </p:txBody>
      </p:sp>
      <p:sp>
        <p:nvSpPr>
          <p:cNvPr id="2" name="文本框 1"/>
          <p:cNvSpPr txBox="1"/>
          <p:nvPr/>
        </p:nvSpPr>
        <p:spPr>
          <a:xfrm>
            <a:off x="330507" y="1612066"/>
            <a:ext cx="11346568" cy="1015663"/>
          </a:xfrm>
          <a:prstGeom prst="rect">
            <a:avLst/>
          </a:prstGeom>
          <a:noFill/>
        </p:spPr>
        <p:txBody>
          <a:bodyPr wrap="none" rtlCol="0">
            <a:spAutoFit/>
          </a:bodyPr>
          <a:lstStyle/>
          <a:p>
            <a:r>
              <a:rPr lang="en-US" altLang="zh-CN" sz="2000" dirty="0">
                <a:solidFill>
                  <a:srgbClr val="000000"/>
                </a:solidFill>
                <a:latin typeface="Times New Roman" panose="02020603050405020304" pitchFamily="18" charset="0"/>
                <a:ea typeface="宋体" panose="02010600030101010101" pitchFamily="2" charset="-122"/>
              </a:rPr>
              <a:t>M</a:t>
            </a:r>
            <a:r>
              <a:rPr lang="en-US" altLang="zh-CN" sz="2000" dirty="0">
                <a:solidFill>
                  <a:srgbClr val="000000"/>
                </a:solidFill>
                <a:effectLst/>
                <a:latin typeface="Times New Roman" panose="02020603050405020304" pitchFamily="18" charset="0"/>
                <a:ea typeface="宋体" panose="02010600030101010101" pitchFamily="2" charset="-122"/>
              </a:rPr>
              <a:t>ost of the existing</a:t>
            </a:r>
            <a:r>
              <a:rPr lang="zh-CN" altLang="en-US" sz="2000">
                <a:solidFill>
                  <a:srgbClr val="000000"/>
                </a:solidFill>
                <a:effectLst/>
                <a:latin typeface="Times New Roman" panose="02020603050405020304" pitchFamily="18" charset="0"/>
                <a:ea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rPr>
              <a:t>works</a:t>
            </a:r>
            <a:r>
              <a:rPr lang="zh-CN" altLang="en-US" sz="2000">
                <a:solidFill>
                  <a:srgbClr val="000000"/>
                </a:solidFill>
                <a:latin typeface="Times New Roman" panose="02020603050405020304" pitchFamily="18" charset="0"/>
                <a:ea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rPr>
              <a:t>about</a:t>
            </a:r>
            <a:r>
              <a:rPr lang="zh-CN" altLang="en-US" sz="2000">
                <a:solidFill>
                  <a:srgbClr val="000000"/>
                </a:solidFill>
                <a:latin typeface="Times New Roman" panose="02020603050405020304" pitchFamily="18" charset="0"/>
                <a:ea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rPr>
              <a:t>Graph</a:t>
            </a:r>
            <a:r>
              <a:rPr lang="zh-CN" altLang="en-US" sz="2000">
                <a:solidFill>
                  <a:srgbClr val="000000"/>
                </a:solidFill>
                <a:latin typeface="Times New Roman" panose="02020603050405020304" pitchFamily="18" charset="0"/>
                <a:ea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rPr>
              <a:t>Neural</a:t>
            </a:r>
            <a:r>
              <a:rPr lang="zh-CN" altLang="en-US" sz="2000">
                <a:solidFill>
                  <a:srgbClr val="000000"/>
                </a:solidFill>
                <a:latin typeface="Times New Roman" panose="02020603050405020304" pitchFamily="18" charset="0"/>
                <a:ea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rPr>
              <a:t>Networks(GNNs)</a:t>
            </a:r>
            <a:r>
              <a:rPr lang="zh-CN" altLang="en-US" sz="2000">
                <a:solidFill>
                  <a:srgbClr val="000000"/>
                </a:solidFill>
                <a:latin typeface="Times New Roman" panose="02020603050405020304" pitchFamily="18" charset="0"/>
                <a:ea typeface="宋体" panose="02010600030101010101" pitchFamily="2" charset="-122"/>
              </a:rPr>
              <a:t> </a:t>
            </a:r>
            <a:r>
              <a:rPr lang="en-US" altLang="zh-CN" sz="2000" dirty="0">
                <a:solidFill>
                  <a:srgbClr val="000000"/>
                </a:solidFill>
                <a:effectLst/>
                <a:latin typeface="Times New Roman" panose="02020603050405020304" pitchFamily="18" charset="0"/>
                <a:ea typeface="宋体" panose="02010600030101010101" pitchFamily="2" charset="-122"/>
              </a:rPr>
              <a:t>assume that labels are sufficient and clean.</a:t>
            </a:r>
            <a:endParaRPr lang="en-US" altLang="zh-CN" sz="2000" dirty="0">
              <a:solidFill>
                <a:srgbClr val="000000"/>
              </a:solidFill>
              <a:effectLst/>
              <a:latin typeface="Times New Roman" panose="02020603050405020304" pitchFamily="18" charset="0"/>
              <a:ea typeface="宋体" panose="02010600030101010101" pitchFamily="2" charset="-122"/>
            </a:endParaRPr>
          </a:p>
          <a:p>
            <a:endParaRPr lang="en-US" altLang="zh-CN" sz="2000" dirty="0">
              <a:solidFill>
                <a:srgbClr val="000000"/>
              </a:solidFill>
              <a:latin typeface="Times New Roman" panose="02020603050405020304" pitchFamily="18" charset="0"/>
              <a:ea typeface="宋体" panose="02010600030101010101" pitchFamily="2" charset="-122"/>
            </a:endParaRPr>
          </a:p>
          <a:p>
            <a:r>
              <a:rPr lang="en-US" altLang="zh-CN" sz="2000" dirty="0">
                <a:solidFill>
                  <a:srgbClr val="000000"/>
                </a:solidFill>
                <a:latin typeface="Times New Roman" panose="02020603050405020304" pitchFamily="18" charset="0"/>
                <a:ea typeface="宋体" panose="02010600030101010101" pitchFamily="2" charset="-122"/>
              </a:rPr>
              <a:t>In</a:t>
            </a:r>
            <a:r>
              <a:rPr lang="zh-CN" altLang="en-US" sz="2000">
                <a:solidFill>
                  <a:srgbClr val="000000"/>
                </a:solidFill>
                <a:latin typeface="Times New Roman" panose="02020603050405020304" pitchFamily="18" charset="0"/>
                <a:ea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rPr>
              <a:t>reality,</a:t>
            </a:r>
            <a:r>
              <a:rPr lang="zh-CN" altLang="en-US" sz="2000">
                <a:solidFill>
                  <a:srgbClr val="000000"/>
                </a:solidFill>
                <a:latin typeface="Times New Roman" panose="02020603050405020304" pitchFamily="18" charset="0"/>
                <a:ea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rPr>
              <a:t>the</a:t>
            </a:r>
            <a:r>
              <a:rPr lang="zh-CN" altLang="en-US" sz="2000">
                <a:solidFill>
                  <a:srgbClr val="000000"/>
                </a:solidFill>
                <a:latin typeface="Times New Roman" panose="02020603050405020304" pitchFamily="18" charset="0"/>
                <a:ea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rPr>
              <a:t>labels</a:t>
            </a:r>
            <a:r>
              <a:rPr lang="zh-CN" altLang="en-US" sz="2000">
                <a:solidFill>
                  <a:srgbClr val="000000"/>
                </a:solidFill>
                <a:latin typeface="Times New Roman" panose="02020603050405020304" pitchFamily="18" charset="0"/>
                <a:ea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rPr>
              <a:t>could</a:t>
            </a:r>
            <a:r>
              <a:rPr lang="zh-CN" altLang="en-US" sz="2000">
                <a:solidFill>
                  <a:srgbClr val="000000"/>
                </a:solidFill>
                <a:latin typeface="Times New Roman" panose="02020603050405020304" pitchFamily="18" charset="0"/>
                <a:ea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rPr>
              <a:t>be</a:t>
            </a:r>
            <a:r>
              <a:rPr lang="zh-CN" altLang="en-US" sz="2000">
                <a:solidFill>
                  <a:srgbClr val="000000"/>
                </a:solidFill>
                <a:latin typeface="Times New Roman" panose="02020603050405020304" pitchFamily="18" charset="0"/>
                <a:ea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rPr>
              <a:t>naturally</a:t>
            </a:r>
            <a:r>
              <a:rPr lang="zh-CN" altLang="en-US" sz="2000">
                <a:solidFill>
                  <a:srgbClr val="000000"/>
                </a:solidFill>
                <a:latin typeface="Times New Roman" panose="02020603050405020304" pitchFamily="18" charset="0"/>
                <a:ea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rPr>
              <a:t>scarce</a:t>
            </a:r>
            <a:r>
              <a:rPr lang="zh-CN" altLang="en-US" sz="2000">
                <a:solidFill>
                  <a:srgbClr val="000000"/>
                </a:solidFill>
                <a:latin typeface="Times New Roman" panose="02020603050405020304" pitchFamily="18" charset="0"/>
                <a:ea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rPr>
              <a:t>and</a:t>
            </a:r>
            <a:r>
              <a:rPr lang="zh-CN" altLang="en-US" sz="2000">
                <a:solidFill>
                  <a:srgbClr val="000000"/>
                </a:solidFill>
                <a:latin typeface="Times New Roman" panose="02020603050405020304" pitchFamily="18" charset="0"/>
                <a:ea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rPr>
              <a:t>noisy.</a:t>
            </a:r>
            <a:r>
              <a:rPr lang="zh-CN" altLang="zh-CN" sz="2000">
                <a:effectLst/>
              </a:rPr>
              <a:t> </a:t>
            </a:r>
            <a:endParaRPr kumimoji="1" lang="zh-CN" altLang="en-US" sz="2000">
              <a:latin typeface="Times New Roman" panose="02020603050405020304" pitchFamily="18" charset="0"/>
              <a:cs typeface="Times New Roman" panose="02020603050405020304" pitchFamily="18" charset="0"/>
            </a:endParaRPr>
          </a:p>
        </p:txBody>
      </p:sp>
      <p:sp>
        <p:nvSpPr>
          <p:cNvPr id="6" name="文本框 5"/>
          <p:cNvSpPr txBox="1"/>
          <p:nvPr/>
        </p:nvSpPr>
        <p:spPr>
          <a:xfrm>
            <a:off x="330507" y="4145719"/>
            <a:ext cx="10835626" cy="1969770"/>
          </a:xfrm>
          <a:prstGeom prst="rect">
            <a:avLst/>
          </a:prstGeom>
          <a:noFill/>
        </p:spPr>
        <p:txBody>
          <a:bodyPr wrap="square" rtlCol="0">
            <a:spAutoFit/>
          </a:bodyPr>
          <a:lstStyle/>
          <a:p>
            <a:r>
              <a:rPr lang="en-US" altLang="zh-CN" sz="2400" b="1" dirty="0">
                <a:solidFill>
                  <a:srgbClr val="000000"/>
                </a:solidFill>
                <a:effectLst/>
                <a:latin typeface="Times New Roman" panose="02020603050405020304" pitchFamily="18" charset="0"/>
                <a:cs typeface="Times New Roman" panose="02020603050405020304" pitchFamily="18" charset="0"/>
              </a:rPr>
              <a:t>Challenges:</a:t>
            </a:r>
            <a:r>
              <a:rPr lang="zh-CN" altLang="en-US" sz="2400" b="1" dirty="0">
                <a:solidFill>
                  <a:srgbClr val="000000"/>
                </a:solidFill>
                <a:effectLst/>
                <a:latin typeface="Times New Roman" panose="02020603050405020304" pitchFamily="18" charset="0"/>
                <a:cs typeface="Times New Roman" panose="02020603050405020304" pitchFamily="18" charset="0"/>
              </a:rPr>
              <a:t> </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000" dirty="0">
                <a:solidFill>
                  <a:srgbClr val="000000"/>
                </a:solidFill>
                <a:latin typeface="Times New Roman" panose="02020603050405020304" pitchFamily="18" charset="0"/>
                <a:cs typeface="Times New Roman" panose="02020603050405020304" pitchFamily="18" charset="0"/>
              </a:rPr>
              <a:t>S</a:t>
            </a:r>
            <a:r>
              <a:rPr lang="en-GB" altLang="zh-CN" sz="2000" dirty="0">
                <a:solidFill>
                  <a:srgbClr val="000000"/>
                </a:solidFill>
                <a:effectLst/>
                <a:latin typeface="Times New Roman" panose="02020603050405020304" pitchFamily="18" charset="0"/>
                <a:cs typeface="Times New Roman" panose="02020603050405020304" pitchFamily="18" charset="0"/>
              </a:rPr>
              <a:t>carcity of labels causes difficulties for nodes to receive sufficient supervision from labeled neighbors. </a:t>
            </a:r>
            <a:endParaRPr lang="en-GB" altLang="zh-CN" sz="2000" dirty="0">
              <a:solidFill>
                <a:srgbClr val="00000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000" dirty="0">
                <a:solidFill>
                  <a:srgbClr val="000000"/>
                </a:solidFill>
                <a:effectLst/>
                <a:latin typeface="Times New Roman" panose="02020603050405020304" pitchFamily="18" charset="0"/>
                <a:cs typeface="Times New Roman" panose="02020603050405020304" pitchFamily="18" charset="0"/>
              </a:rPr>
              <a:t>Nodes</a:t>
            </a:r>
            <a:r>
              <a:rPr lang="zh-CN" altLang="en-US" sz="2000" dirty="0">
                <a:solidFill>
                  <a:srgbClr val="000000"/>
                </a:solidFill>
                <a:effectLst/>
                <a:latin typeface="Times New Roman" panose="02020603050405020304" pitchFamily="18" charset="0"/>
                <a:cs typeface="Times New Roman" panose="02020603050405020304" pitchFamily="18" charset="0"/>
              </a:rPr>
              <a:t> </a:t>
            </a:r>
            <a:r>
              <a:rPr lang="en-GB" altLang="zh-CN" sz="2000" dirty="0">
                <a:solidFill>
                  <a:srgbClr val="000000"/>
                </a:solidFill>
                <a:effectLst/>
                <a:latin typeface="Times New Roman" panose="02020603050405020304" pitchFamily="18" charset="0"/>
                <a:cs typeface="Times New Roman" panose="02020603050405020304" pitchFamily="18" charset="0"/>
              </a:rPr>
              <a:t>in graphs are directly influenced by potential noises through message passing.</a:t>
            </a:r>
            <a:endParaRPr lang="en-GB" altLang="zh-CN" sz="2000" dirty="0">
              <a:latin typeface="Times New Roman" panose="02020603050405020304" pitchFamily="18" charset="0"/>
              <a:cs typeface="Times New Roman" panose="02020603050405020304" pitchFamily="18" charset="0"/>
            </a:endParaRPr>
          </a:p>
          <a:p>
            <a:endParaRPr lang="en-GB" altLang="zh-CN" sz="2000" dirty="0">
              <a:solidFill>
                <a:srgbClr val="000000"/>
              </a:solidFill>
              <a:effectLst/>
              <a:latin typeface="Times New Roman" panose="02020603050405020304" pitchFamily="18" charset="0"/>
              <a:cs typeface="Times New Roman" panose="02020603050405020304" pitchFamily="18" charset="0"/>
            </a:endParaRPr>
          </a:p>
          <a:p>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512" y="143337"/>
            <a:ext cx="5435278" cy="537700"/>
          </a:xfrm>
        </p:spPr>
        <p:txBody>
          <a:bodyPr>
            <a:noAutofit/>
          </a:bodyPr>
          <a:lstStyle/>
          <a:p>
            <a:r>
              <a:rPr kumimoji="1" lang="en-US" altLang="zh-CN" sz="3600" b="1" dirty="0">
                <a:latin typeface="Times New Roman" panose="02020603050405020304" pitchFamily="18" charset="0"/>
                <a:cs typeface="Times New Roman" panose="02020603050405020304" pitchFamily="18" charset="0"/>
              </a:rPr>
              <a:t>Preliminaries</a:t>
            </a:r>
            <a:endParaRPr kumimoji="1" lang="zh-CN" altLang="en-US" sz="3600" b="1">
              <a:latin typeface="Times New Roman" panose="02020603050405020304" pitchFamily="18" charset="0"/>
              <a:cs typeface="Times New Roman" panose="02020603050405020304" pitchFamily="18" charset="0"/>
            </a:endParaRPr>
          </a:p>
        </p:txBody>
      </p:sp>
      <p:sp>
        <p:nvSpPr>
          <p:cNvPr id="3" name="文本框 2"/>
          <p:cNvSpPr txBox="1"/>
          <p:nvPr/>
        </p:nvSpPr>
        <p:spPr>
          <a:xfrm>
            <a:off x="421512" y="1015122"/>
            <a:ext cx="3040448" cy="461665"/>
          </a:xfrm>
          <a:prstGeom prst="rect">
            <a:avLst/>
          </a:prstGeom>
          <a:noFill/>
        </p:spPr>
        <p:txBody>
          <a:bodyPr wrap="none" rtlCol="0">
            <a:spAutoFit/>
          </a:bodyPr>
          <a:lstStyle/>
          <a:p>
            <a:r>
              <a:rPr kumimoji="1" lang="en-US" altLang="zh-CN" sz="2400" b="1" dirty="0">
                <a:latin typeface="Times New Roman" panose="02020603050405020304" pitchFamily="18" charset="0"/>
                <a:cs typeface="Times New Roman" panose="02020603050405020304" pitchFamily="18" charset="0"/>
              </a:rPr>
              <a:t>Problem</a:t>
            </a:r>
            <a:r>
              <a:rPr kumimoji="1" lang="zh-CN" altLang="en-US" sz="2400" b="1">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Formulation</a:t>
            </a:r>
            <a:endParaRPr kumimoji="1" lang="en-US" altLang="zh-CN" sz="2400"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rotWithShape="1">
          <a:blip r:embed="rId1"/>
          <a:srcRect t="3920"/>
          <a:stretch>
            <a:fillRect/>
          </a:stretch>
        </p:blipFill>
        <p:spPr>
          <a:xfrm>
            <a:off x="8928582" y="1641400"/>
            <a:ext cx="2094792" cy="2019205"/>
          </a:xfrm>
          <a:prstGeom prst="rect">
            <a:avLst/>
          </a:prstGeom>
        </p:spPr>
      </p:pic>
      <p:sp>
        <p:nvSpPr>
          <p:cNvPr id="5" name="文本框 4"/>
          <p:cNvSpPr txBox="1"/>
          <p:nvPr/>
        </p:nvSpPr>
        <p:spPr>
          <a:xfrm>
            <a:off x="6467824" y="4646407"/>
            <a:ext cx="1672253" cy="738664"/>
          </a:xfrm>
          <a:prstGeom prst="rect">
            <a:avLst/>
          </a:prstGeom>
          <a:noFill/>
        </p:spPr>
        <p:txBody>
          <a:bodyPr wrap="none" rtlCol="0">
            <a:spAutoFit/>
          </a:bodyPr>
          <a:lstStyle/>
          <a:p>
            <a:r>
              <a:rPr kumimoji="1" lang="en-US" altLang="zh-CN" sz="2400" dirty="0">
                <a:latin typeface="Times New Roman" panose="02020603050405020304" pitchFamily="18" charset="0"/>
                <a:cs typeface="Times New Roman" panose="02020603050405020304" pitchFamily="18" charset="0"/>
              </a:rPr>
              <a:t>Assumption</a:t>
            </a:r>
            <a:endParaRPr kumimoji="1" lang="en-US" altLang="zh-CN" sz="2400" dirty="0">
              <a:latin typeface="Times New Roman" panose="02020603050405020304" pitchFamily="18" charset="0"/>
              <a:cs typeface="Times New Roman" panose="02020603050405020304" pitchFamily="18" charset="0"/>
            </a:endParaRPr>
          </a:p>
          <a:p>
            <a:r>
              <a:rPr kumimoji="1" lang="zh-CN" altLang="en-US"/>
              <a:t>  </a:t>
            </a:r>
            <a:r>
              <a:rPr kumimoji="1" lang="en-US" altLang="zh-CN" dirty="0">
                <a:latin typeface="Times New Roman" panose="02020603050405020304" pitchFamily="18" charset="0"/>
                <a:cs typeface="Times New Roman" panose="02020603050405020304" pitchFamily="18" charset="0"/>
              </a:rPr>
              <a:t>Noise</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rate&lt;0.5</a:t>
            </a:r>
            <a:endParaRPr kumimoji="1"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文本框 6"/>
              <p:cNvSpPr txBox="1"/>
              <p:nvPr/>
            </p:nvSpPr>
            <p:spPr>
              <a:xfrm>
                <a:off x="421512" y="1773839"/>
                <a:ext cx="6585216" cy="1754326"/>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𝒢</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𝒱</m:t>
                          </m:r>
                          <m:r>
                            <a:rPr lang="en-US" altLang="zh-CN" b="0" i="1" smtClean="0">
                              <a:latin typeface="Cambria Math" panose="02040503050406030204" pitchFamily="18" charset="0"/>
                            </a:rPr>
                            <m:t>,</m:t>
                          </m:r>
                          <m:r>
                            <a:rPr lang="en-US" altLang="zh-CN" b="1" i="1" smtClean="0">
                              <a:latin typeface="Cambria Math" panose="02040503050406030204" pitchFamily="18" charset="0"/>
                            </a:rPr>
                            <m:t>𝑨</m:t>
                          </m:r>
                          <m:r>
                            <a:rPr lang="en-US" altLang="zh-CN" b="0" i="1" smtClean="0">
                              <a:latin typeface="Cambria Math" panose="02040503050406030204" pitchFamily="18" charset="0"/>
                            </a:rPr>
                            <m:t>,</m:t>
                          </m:r>
                          <m:r>
                            <a:rPr lang="en-US" altLang="zh-CN" b="1" i="1" smtClean="0">
                              <a:latin typeface="Cambria Math" panose="02040503050406030204" pitchFamily="18" charset="0"/>
                            </a:rPr>
                            <m:t>𝑿</m:t>
                          </m:r>
                        </m:e>
                      </m:d>
                    </m:oMath>
                  </m:oMathPara>
                </a14:m>
                <a:endParaRPr lang="en-GB" altLang="zh-CN" dirty="0">
                  <a:latin typeface="Times New Roman" panose="02020603050405020304" pitchFamily="18" charset="0"/>
                  <a:cs typeface="Times New Roman" panose="02020603050405020304" pitchFamily="18" charset="0"/>
                </a:endParaRPr>
              </a:p>
              <a:p>
                <a:r>
                  <a:rPr lang="en-US" altLang="zh-CN" b="0" dirty="0">
                    <a:latin typeface="Times New Roman" panose="02020603050405020304" pitchFamily="18" charset="0"/>
                    <a:cs typeface="Times New Roman" panose="02020603050405020304" pitchFamily="18" charset="0"/>
                  </a:rPr>
                  <a:t>Assign</a:t>
                </a:r>
                <a:r>
                  <a:rPr lang="zh-CN" altLang="en-US" b="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𝒱</m:t>
                        </m:r>
                      </m:e>
                      <m:sub>
                        <m:r>
                          <a:rPr lang="en-US" altLang="zh-CN" b="0" i="1" smtClean="0">
                            <a:latin typeface="Cambria Math" panose="02040503050406030204" pitchFamily="18" charset="0"/>
                          </a:rPr>
                          <m:t>𝐿</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𝒱</m:t>
                    </m:r>
                  </m:oMath>
                </a14:m>
                <a:r>
                  <a:rPr lang="zh-CN" altLang="en-US" b="0" i="1">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with</a:t>
                </a:r>
                <a:r>
                  <a:rPr lang="zh-CN" altLang="en-US">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labels</a:t>
                </a:r>
                <a:endParaRPr lang="en-US" altLang="zh-CN" b="0" i="1" dirty="0">
                  <a:latin typeface="Times New Roman" panose="02020603050405020304" pitchFamily="18" charset="0"/>
                  <a:cs typeface="Times New Roman" panose="02020603050405020304" pitchFamily="18" charset="0"/>
                </a:endParaRPr>
              </a:p>
              <a:p>
                <a14:m>
                  <m:oMathPara xmlns:m="http://schemas.openxmlformats.org/officeDocument/2006/math">
                    <m:oMathParaPr>
                      <m:jc m:val="left"/>
                    </m:oMathParaPr>
                    <m:oMath xmlns:m="http://schemas.openxmlformats.org/officeDocument/2006/math">
                      <m:r>
                        <a:rPr lang="zh-CN" altLang="en-US" b="0" i="1" smtClean="0">
                          <a:latin typeface="Cambria Math" panose="02040503050406030204" pitchFamily="18" charset="0"/>
                        </a:rPr>
                        <m:t> </m:t>
                      </m:r>
                    </m:oMath>
                  </m:oMathPara>
                </a14:m>
                <a:endParaRPr lang="en-GB" altLang="zh-CN" dirty="0">
                  <a:latin typeface="Times New Roman" panose="02020603050405020304" pitchFamily="18" charset="0"/>
                  <a:cs typeface="Times New Roman" panose="02020603050405020304" pitchFamily="18" charset="0"/>
                </a:endParaRPr>
              </a:p>
              <a:p>
                <a:r>
                  <a:rPr lang="en-US" altLang="zh-CN" dirty="0">
                    <a:effectLst/>
                    <a:latin typeface="Times New Roman" panose="02020603050405020304" pitchFamily="18" charset="0"/>
                    <a:cs typeface="Times New Roman" panose="02020603050405020304" pitchFamily="18" charset="0"/>
                  </a:rPr>
                  <a:t>We</a:t>
                </a:r>
                <a:r>
                  <a:rPr lang="zh-CN" altLang="en-US">
                    <a:effectLst/>
                    <a:latin typeface="Times New Roman" panose="02020603050405020304" pitchFamily="18" charset="0"/>
                    <a:cs typeface="Times New Roman" panose="02020603050405020304" pitchFamily="18" charset="0"/>
                  </a:rPr>
                  <a:t> </a:t>
                </a:r>
                <a:r>
                  <a:rPr lang="en-US" altLang="zh-CN" dirty="0">
                    <a:effectLst/>
                    <a:latin typeface="Times New Roman" panose="02020603050405020304" pitchFamily="18" charset="0"/>
                    <a:cs typeface="Times New Roman" panose="02020603050405020304" pitchFamily="18" charset="0"/>
                  </a:rPr>
                  <a:t>assume</a:t>
                </a:r>
                <a:r>
                  <a:rPr lang="zh-CN" altLang="en-US">
                    <a:effectLst/>
                    <a:latin typeface="Times New Roman" panose="02020603050405020304" pitchFamily="18" charset="0"/>
                    <a:cs typeface="Times New Roman" panose="02020603050405020304" pitchFamily="18" charset="0"/>
                  </a:rPr>
                  <a:t> </a:t>
                </a:r>
                <a:r>
                  <a:rPr lang="en-US" altLang="zh-CN" dirty="0">
                    <a:effectLst/>
                    <a:latin typeface="Times New Roman" panose="02020603050405020304" pitchFamily="18" charset="0"/>
                    <a:cs typeface="Times New Roman" panose="02020603050405020304" pitchFamily="18" charset="0"/>
                  </a:rPr>
                  <a:t>that:</a:t>
                </a:r>
                <a:endParaRPr lang="en-GB" altLang="zh-CN" dirty="0">
                  <a:effectLst/>
                  <a:latin typeface="Times New Roman" panose="02020603050405020304" pitchFamily="18" charset="0"/>
                  <a:cs typeface="Times New Roman" panose="02020603050405020304" pitchFamily="18" charset="0"/>
                </a:endParaRPr>
              </a:p>
              <a:p>
                <a:r>
                  <a:rPr lang="en-GB" altLang="zh-CN" dirty="0">
                    <a:effectLst/>
                    <a:latin typeface="Times New Roman" panose="02020603050405020304" pitchFamily="18" charset="0"/>
                    <a:cs typeface="Times New Roman" panose="02020603050405020304" pitchFamily="18" charset="0"/>
                  </a:rPr>
                  <a:t>(1)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𝒱</m:t>
                        </m:r>
                      </m:e>
                      <m:sub>
                        <m:r>
                          <a:rPr lang="en-US" altLang="zh-CN" b="0" i="1" smtClean="0">
                            <a:latin typeface="Cambria Math" panose="02040503050406030204" pitchFamily="18" charset="0"/>
                          </a:rPr>
                          <m:t>𝐿</m:t>
                        </m:r>
                      </m:sub>
                    </m:sSub>
                    <m:r>
                      <a:rPr lang="en-US" altLang="zh-CN" b="0" i="1" smtClean="0">
                        <a:latin typeface="Cambria Math" panose="02040503050406030204" pitchFamily="18" charset="0"/>
                      </a:rPr>
                      <m:t>|</m:t>
                    </m:r>
                  </m:oMath>
                </a14:m>
                <a:r>
                  <a:rPr lang="zh-CN" altLang="en-US">
                    <a:latin typeface="Times New Roman" panose="02020603050405020304" pitchFamily="18" charset="0"/>
                    <a:cs typeface="Times New Roman" panose="02020603050405020304" pitchFamily="18" charset="0"/>
                  </a:rPr>
                  <a:t> </a:t>
                </a:r>
                <a:r>
                  <a:rPr lang="en-GB" altLang="zh-CN" dirty="0">
                    <a:effectLst/>
                    <a:latin typeface="Times New Roman" panose="02020603050405020304" pitchFamily="18" charset="0"/>
                    <a:cs typeface="Times New Roman" panose="02020603050405020304" pitchFamily="18" charset="0"/>
                  </a:rPr>
                  <a:t>is</a:t>
                </a:r>
                <a:r>
                  <a:rPr lang="zh-CN" altLang="en-US">
                    <a:effectLst/>
                    <a:latin typeface="Times New Roman" panose="02020603050405020304" pitchFamily="18" charset="0"/>
                    <a:cs typeface="Times New Roman" panose="02020603050405020304" pitchFamily="18" charset="0"/>
                  </a:rPr>
                  <a:t> </a:t>
                </a:r>
                <a:r>
                  <a:rPr lang="en-GB" altLang="zh-CN" dirty="0">
                    <a:effectLst/>
                    <a:latin typeface="Times New Roman" panose="02020603050405020304" pitchFamily="18" charset="0"/>
                    <a:cs typeface="Times New Roman" panose="02020603050405020304" pitchFamily="18" charset="0"/>
                  </a:rPr>
                  <a:t>significantly smaller than</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oMath>
                </a14:m>
                <a:endParaRPr lang="en-GB" altLang="zh-CN" dirty="0">
                  <a:effectLst/>
                  <a:latin typeface="Times New Roman" panose="02020603050405020304" pitchFamily="18" charset="0"/>
                  <a:cs typeface="Times New Roman" panose="02020603050405020304" pitchFamily="18" charset="0"/>
                </a:endParaRPr>
              </a:p>
              <a:p>
                <a:r>
                  <a:rPr lang="en-GB" altLang="zh-CN" dirty="0">
                    <a:effectLst/>
                    <a:latin typeface="Times New Roman" panose="02020603050405020304" pitchFamily="18" charset="0"/>
                    <a:cs typeface="Times New Roman" panose="02020603050405020304" pitchFamily="18" charset="0"/>
                  </a:rPr>
                  <a:t>(2) </a:t>
                </a:r>
                <a:r>
                  <a:rPr lang="en-US" altLang="zh-CN" dirty="0">
                    <a:effectLst/>
                    <a:latin typeface="Times New Roman" panose="02020603050405020304" pitchFamily="18" charset="0"/>
                    <a:cs typeface="Times New Roman" panose="02020603050405020304" pitchFamily="18" charset="0"/>
                  </a:rPr>
                  <a:t>L</a:t>
                </a:r>
                <a:r>
                  <a:rPr lang="en-US" altLang="zh-CN" dirty="0">
                    <a:latin typeface="Times New Roman" panose="02020603050405020304" pitchFamily="18" charset="0"/>
                    <a:cs typeface="Times New Roman" panose="02020603050405020304" pitchFamily="18" charset="0"/>
                  </a:rPr>
                  <a:t>abels</a:t>
                </a:r>
                <a:r>
                  <a:rPr lang="en-GB" altLang="zh-CN" dirty="0">
                    <a:effectLst/>
                    <a:latin typeface="Times New Roman" panose="02020603050405020304" pitchFamily="18" charset="0"/>
                    <a:cs typeface="Times New Roman" panose="02020603050405020304" pitchFamily="18" charset="0"/>
                  </a:rPr>
                  <a:t> might be incorrect for</a:t>
                </a:r>
                <a:r>
                  <a:rPr lang="zh-CN" altLang="en-US">
                    <a:effectLst/>
                    <a:latin typeface="Times New Roman" panose="02020603050405020304" pitchFamily="18" charset="0"/>
                    <a:cs typeface="Times New Roman" panose="02020603050405020304" pitchFamily="18" charset="0"/>
                  </a:rPr>
                  <a:t> </a:t>
                </a:r>
                <a:r>
                  <a:rPr lang="en-GB" altLang="zh-CN" dirty="0">
                    <a:effectLst/>
                    <a:latin typeface="Times New Roman" panose="02020603050405020304" pitchFamily="18" charset="0"/>
                    <a:cs typeface="Times New Roman" panose="02020603050405020304" pitchFamily="18" charset="0"/>
                  </a:rPr>
                  <a:t>some of the nodes 𝑖 ∈</a:t>
                </a: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𝒱</m:t>
                        </m:r>
                      </m:e>
                      <m:sub>
                        <m:r>
                          <a:rPr lang="en-US" altLang="zh-CN" b="0" i="1" smtClean="0">
                            <a:latin typeface="Cambria Math" panose="02040503050406030204" pitchFamily="18" charset="0"/>
                          </a:rPr>
                          <m:t>𝐿</m:t>
                        </m:r>
                      </m:sub>
                    </m:sSub>
                  </m:oMath>
                </a14:m>
                <a:r>
                  <a:rPr lang="en-GB" altLang="zh-CN" dirty="0">
                    <a:effectLst/>
                    <a:latin typeface="Times New Roman" panose="02020603050405020304" pitchFamily="18" charset="0"/>
                    <a:cs typeface="Times New Roman" panose="02020603050405020304" pitchFamily="18" charset="0"/>
                  </a:rPr>
                  <a:t>.</a:t>
                </a:r>
                <a:endParaRPr lang="en-GB" altLang="zh-CN" dirty="0">
                  <a:effectLst/>
                  <a:latin typeface="Times New Roman" panose="02020603050405020304" pitchFamily="18" charset="0"/>
                  <a:cs typeface="Times New Roman" panose="020206030504050203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421512" y="1773839"/>
                <a:ext cx="6585216" cy="1754326"/>
              </a:xfrm>
              <a:prstGeom prst="rect">
                <a:avLst/>
              </a:prstGeom>
              <a:blipFill rotWithShape="1">
                <a:blip r:embed="rId2"/>
                <a:stretch>
                  <a:fillRect l="-8" t="-16" r="2" b="-9803"/>
                </a:stretch>
              </a:blipFill>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6467824" y="1641400"/>
            <a:ext cx="2094754" cy="2019205"/>
          </a:xfrm>
          <a:prstGeom prst="rect">
            <a:avLst/>
          </a:prstGeom>
        </p:spPr>
      </p:pic>
      <p:sp>
        <p:nvSpPr>
          <p:cNvPr id="9" name="文本框 8"/>
          <p:cNvSpPr txBox="1"/>
          <p:nvPr/>
        </p:nvSpPr>
        <p:spPr>
          <a:xfrm>
            <a:off x="6467824" y="987109"/>
            <a:ext cx="4690195" cy="461665"/>
          </a:xfrm>
          <a:prstGeom prst="rect">
            <a:avLst/>
          </a:prstGeom>
          <a:noFill/>
        </p:spPr>
        <p:txBody>
          <a:bodyPr wrap="none" rtlCol="0">
            <a:spAutoFit/>
          </a:bodyPr>
          <a:lstStyle/>
          <a:p>
            <a:r>
              <a:rPr kumimoji="1" lang="en-US" altLang="zh-CN" sz="2400" b="1" dirty="0">
                <a:latin typeface="Cambria" panose="02040503050406030204" pitchFamily="18" charset="0"/>
              </a:rPr>
              <a:t>Two</a:t>
            </a:r>
            <a:r>
              <a:rPr kumimoji="1" lang="zh-CN" altLang="en-US" sz="2400" b="1">
                <a:latin typeface="Cambria" panose="02040503050406030204" pitchFamily="18" charset="0"/>
              </a:rPr>
              <a:t> </a:t>
            </a:r>
            <a:r>
              <a:rPr kumimoji="1" lang="en-US" altLang="zh-CN" sz="2400" b="1" dirty="0">
                <a:latin typeface="Cambria" panose="02040503050406030204" pitchFamily="18" charset="0"/>
              </a:rPr>
              <a:t>typical</a:t>
            </a:r>
            <a:r>
              <a:rPr kumimoji="1" lang="zh-CN" altLang="en-US" sz="2400" b="1">
                <a:latin typeface="Cambria" panose="02040503050406030204" pitchFamily="18" charset="0"/>
              </a:rPr>
              <a:t> </a:t>
            </a:r>
            <a:r>
              <a:rPr kumimoji="1" lang="en-US" altLang="zh-CN" sz="2400" b="1" dirty="0">
                <a:latin typeface="Cambria" panose="02040503050406030204" pitchFamily="18" charset="0"/>
              </a:rPr>
              <a:t>types</a:t>
            </a:r>
            <a:r>
              <a:rPr kumimoji="1" lang="zh-CN" altLang="en-US" sz="2400" b="1">
                <a:latin typeface="Cambria" panose="02040503050406030204" pitchFamily="18" charset="0"/>
              </a:rPr>
              <a:t> </a:t>
            </a:r>
            <a:r>
              <a:rPr kumimoji="1" lang="en-US" altLang="zh-CN" sz="2400" b="1" dirty="0">
                <a:latin typeface="Cambria" panose="02040503050406030204" pitchFamily="18" charset="0"/>
              </a:rPr>
              <a:t>of</a:t>
            </a:r>
            <a:r>
              <a:rPr kumimoji="1" lang="zh-CN" altLang="en-US" sz="2400" b="1">
                <a:latin typeface="Cambria" panose="02040503050406030204" pitchFamily="18" charset="0"/>
              </a:rPr>
              <a:t>  </a:t>
            </a:r>
            <a:r>
              <a:rPr kumimoji="1" lang="en-US" altLang="zh-CN" sz="2400" b="1" dirty="0">
                <a:latin typeface="Cambria" panose="02040503050406030204" pitchFamily="18" charset="0"/>
              </a:rPr>
              <a:t>noises[1,2]</a:t>
            </a:r>
            <a:endParaRPr kumimoji="1" lang="zh-CN" altLang="en-US" sz="2400" b="1">
              <a:latin typeface="Cambria" panose="02040503050406030204" pitchFamily="18" charset="0"/>
            </a:endParaRPr>
          </a:p>
        </p:txBody>
      </p:sp>
      <p:sp>
        <p:nvSpPr>
          <p:cNvPr id="6" name="文本框 5"/>
          <p:cNvSpPr txBox="1"/>
          <p:nvPr/>
        </p:nvSpPr>
        <p:spPr>
          <a:xfrm>
            <a:off x="6417785" y="3772991"/>
            <a:ext cx="2194832" cy="369332"/>
          </a:xfrm>
          <a:prstGeom prst="rect">
            <a:avLst/>
          </a:prstGeom>
          <a:noFill/>
        </p:spPr>
        <p:txBody>
          <a:bodyPr wrap="none" rtlCol="0">
            <a:spAutoFit/>
          </a:bodyPr>
          <a:lstStyle/>
          <a:p>
            <a:r>
              <a:rPr kumimoji="1" lang="zh-CN" altLang="en-US">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a</a:t>
            </a:r>
            <a:r>
              <a:rPr kumimoji="1" lang="zh-CN" altLang="en-US">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Uniform</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Noise</a:t>
            </a:r>
            <a:endParaRPr kumimoji="1" lang="zh-CN" altLang="en-US">
              <a:latin typeface="Times New Roman" panose="02020603050405020304" pitchFamily="18" charset="0"/>
              <a:cs typeface="Times New Roman" panose="02020603050405020304" pitchFamily="18" charset="0"/>
            </a:endParaRPr>
          </a:p>
        </p:txBody>
      </p:sp>
      <p:sp>
        <p:nvSpPr>
          <p:cNvPr id="10" name="文本框 9"/>
          <p:cNvSpPr txBox="1"/>
          <p:nvPr/>
        </p:nvSpPr>
        <p:spPr>
          <a:xfrm>
            <a:off x="8928582" y="3764979"/>
            <a:ext cx="1779654" cy="369332"/>
          </a:xfrm>
          <a:prstGeom prst="rect">
            <a:avLst/>
          </a:prstGeom>
          <a:noFill/>
        </p:spPr>
        <p:txBody>
          <a:bodyPr wrap="none" rtlCol="0">
            <a:spAutoFit/>
          </a:bodyPr>
          <a:lstStyle/>
          <a:p>
            <a:r>
              <a:rPr kumimoji="1" lang="zh-CN" altLang="en-US">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b</a:t>
            </a:r>
            <a:r>
              <a:rPr kumimoji="1" lang="zh-CN" altLang="en-US">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Pair</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Noise</a:t>
            </a:r>
            <a:endParaRPr kumimoji="1" lang="zh-CN" altLang="en-US">
              <a:latin typeface="Times New Roman" panose="02020603050405020304" pitchFamily="18" charset="0"/>
              <a:cs typeface="Times New Roman" panose="02020603050405020304" pitchFamily="18" charset="0"/>
            </a:endParaRPr>
          </a:p>
        </p:txBody>
      </p:sp>
      <p:sp>
        <p:nvSpPr>
          <p:cNvPr id="11" name="文本框 10"/>
          <p:cNvSpPr txBox="1"/>
          <p:nvPr/>
        </p:nvSpPr>
        <p:spPr>
          <a:xfrm>
            <a:off x="97216" y="5607336"/>
            <a:ext cx="12344808" cy="1077218"/>
          </a:xfrm>
          <a:prstGeom prst="rect">
            <a:avLst/>
          </a:prstGeom>
          <a:noFill/>
        </p:spPr>
        <p:txBody>
          <a:bodyPr wrap="square" rtlCol="0">
            <a:spAutoFit/>
          </a:bodyPr>
          <a:lstStyle/>
          <a:p>
            <a:r>
              <a:rPr kumimoji="1" lang="en-US" altLang="zh-CN" sz="1600" dirty="0">
                <a:latin typeface="Times New Roman" panose="02020603050405020304" pitchFamily="18" charset="0"/>
                <a:cs typeface="Times New Roman" panose="02020603050405020304" pitchFamily="18" charset="0"/>
              </a:rPr>
              <a:t>[1]</a:t>
            </a:r>
            <a:r>
              <a:rPr kumimoji="1" lang="zh-CN" altLang="en-US" sz="1600" dirty="0">
                <a:latin typeface="Times New Roman" panose="02020603050405020304" pitchFamily="18" charset="0"/>
                <a:cs typeface="Times New Roman" panose="02020603050405020304" pitchFamily="18" charset="0"/>
              </a:rPr>
              <a:t> </a:t>
            </a:r>
            <a:r>
              <a:rPr lang="en-GB" altLang="zh-CN" sz="1600" b="0" i="0" dirty="0">
                <a:solidFill>
                  <a:srgbClr val="222222"/>
                </a:solidFill>
                <a:effectLst/>
                <a:latin typeface="Times New Roman" panose="02020603050405020304" pitchFamily="18" charset="0"/>
                <a:cs typeface="Times New Roman" panose="02020603050405020304" pitchFamily="18" charset="0"/>
              </a:rPr>
              <a:t>Malach E, Shalev-</a:t>
            </a:r>
            <a:r>
              <a:rPr lang="en-GB" altLang="zh-CN" sz="1600" b="0" i="0" dirty="0" err="1">
                <a:solidFill>
                  <a:srgbClr val="222222"/>
                </a:solidFill>
                <a:effectLst/>
                <a:latin typeface="Times New Roman" panose="02020603050405020304" pitchFamily="18" charset="0"/>
                <a:cs typeface="Times New Roman" panose="02020603050405020304" pitchFamily="18" charset="0"/>
              </a:rPr>
              <a:t>Shwartz</a:t>
            </a:r>
            <a:r>
              <a:rPr lang="en-GB" altLang="zh-CN" sz="1600" b="0" i="0" dirty="0">
                <a:solidFill>
                  <a:srgbClr val="222222"/>
                </a:solidFill>
                <a:effectLst/>
                <a:latin typeface="Times New Roman" panose="02020603050405020304" pitchFamily="18" charset="0"/>
                <a:cs typeface="Times New Roman" panose="02020603050405020304" pitchFamily="18" charset="0"/>
              </a:rPr>
              <a:t> S. Decoupling" when to update" from" how to update"[J]. Advances in neural information processing systems, </a:t>
            </a:r>
            <a:endParaRPr lang="en-GB" altLang="zh-CN" sz="1600" b="0" i="0" dirty="0">
              <a:solidFill>
                <a:srgbClr val="222222"/>
              </a:solidFill>
              <a:effectLst/>
              <a:latin typeface="Times New Roman" panose="02020603050405020304" pitchFamily="18" charset="0"/>
              <a:cs typeface="Times New Roman" panose="02020603050405020304" pitchFamily="18" charset="0"/>
            </a:endParaRPr>
          </a:p>
          <a:p>
            <a:r>
              <a:rPr lang="en-GB" altLang="zh-CN" sz="1600" b="0" i="0" dirty="0">
                <a:solidFill>
                  <a:srgbClr val="222222"/>
                </a:solidFill>
                <a:effectLst/>
                <a:latin typeface="Times New Roman" panose="02020603050405020304" pitchFamily="18" charset="0"/>
                <a:cs typeface="Times New Roman" panose="02020603050405020304" pitchFamily="18" charset="0"/>
              </a:rPr>
              <a:t>2017, 30.</a:t>
            </a:r>
            <a:endParaRPr lang="en-GB" altLang="zh-CN" sz="1600" b="0" i="0" dirty="0">
              <a:solidFill>
                <a:srgbClr val="222222"/>
              </a:solidFill>
              <a:effectLst/>
              <a:latin typeface="Times New Roman" panose="02020603050405020304" pitchFamily="18" charset="0"/>
              <a:cs typeface="Times New Roman" panose="02020603050405020304" pitchFamily="18" charset="0"/>
            </a:endParaRPr>
          </a:p>
          <a:p>
            <a:r>
              <a:rPr kumimoji="1" lang="en-US" altLang="zh-CN" sz="1600" dirty="0">
                <a:solidFill>
                  <a:srgbClr val="222222"/>
                </a:solidFill>
                <a:latin typeface="Times New Roman" panose="02020603050405020304" pitchFamily="18" charset="0"/>
                <a:cs typeface="Times New Roman" panose="02020603050405020304" pitchFamily="18" charset="0"/>
              </a:rPr>
              <a:t>[2]</a:t>
            </a:r>
            <a:r>
              <a:rPr kumimoji="1" lang="zh-CN" altLang="en-US" sz="1600" dirty="0">
                <a:solidFill>
                  <a:srgbClr val="222222"/>
                </a:solidFill>
                <a:latin typeface="Times New Roman" panose="02020603050405020304" pitchFamily="18" charset="0"/>
                <a:cs typeface="Times New Roman" panose="02020603050405020304" pitchFamily="18" charset="0"/>
              </a:rPr>
              <a:t> </a:t>
            </a:r>
            <a:r>
              <a:rPr lang="en-GB" altLang="zh-CN" sz="1600" b="0" i="0" dirty="0">
                <a:solidFill>
                  <a:srgbClr val="222222"/>
                </a:solidFill>
                <a:effectLst/>
                <a:latin typeface="Times New Roman" panose="02020603050405020304" pitchFamily="18" charset="0"/>
                <a:cs typeface="Times New Roman" panose="02020603050405020304" pitchFamily="18" charset="0"/>
              </a:rPr>
              <a:t>Dai E, Aggarwal C, Wang S. </a:t>
            </a:r>
            <a:r>
              <a:rPr lang="en-GB" altLang="zh-CN" sz="1600" b="0" i="0" dirty="0" err="1">
                <a:solidFill>
                  <a:srgbClr val="222222"/>
                </a:solidFill>
                <a:effectLst/>
                <a:latin typeface="Times New Roman" panose="02020603050405020304" pitchFamily="18" charset="0"/>
                <a:cs typeface="Times New Roman" panose="02020603050405020304" pitchFamily="18" charset="0"/>
              </a:rPr>
              <a:t>Nrgnn</a:t>
            </a:r>
            <a:r>
              <a:rPr lang="en-GB" altLang="zh-CN" sz="1600" b="0" i="0" dirty="0">
                <a:solidFill>
                  <a:srgbClr val="222222"/>
                </a:solidFill>
                <a:effectLst/>
                <a:latin typeface="Times New Roman" panose="02020603050405020304" pitchFamily="18" charset="0"/>
                <a:cs typeface="Times New Roman" panose="02020603050405020304" pitchFamily="18" charset="0"/>
              </a:rPr>
              <a:t>: Learning a label noise resistant graph neural network on sparsely and noisily labeled graphs[C]</a:t>
            </a:r>
            <a:endParaRPr lang="en-GB" altLang="zh-CN" sz="1600" b="0" i="0" dirty="0">
              <a:solidFill>
                <a:srgbClr val="222222"/>
              </a:solidFill>
              <a:effectLst/>
              <a:latin typeface="Times New Roman" panose="02020603050405020304" pitchFamily="18" charset="0"/>
              <a:cs typeface="Times New Roman" panose="02020603050405020304" pitchFamily="18" charset="0"/>
            </a:endParaRPr>
          </a:p>
          <a:p>
            <a:r>
              <a:rPr lang="en-GB" altLang="zh-CN" sz="1600" b="0" i="0" dirty="0">
                <a:solidFill>
                  <a:srgbClr val="222222"/>
                </a:solidFill>
                <a:effectLst/>
                <a:latin typeface="Times New Roman" panose="02020603050405020304" pitchFamily="18" charset="0"/>
                <a:cs typeface="Times New Roman" panose="02020603050405020304" pitchFamily="18" charset="0"/>
              </a:rPr>
              <a:t>//Proceedings of the 27th ACM SIGKDD Conference on Knowledge Discovery &amp; Data Mining. 2021</a:t>
            </a:r>
            <a:r>
              <a:rPr lang="en-GB" altLang="zh-CN" sz="1600" b="0" i="0" dirty="0">
                <a:solidFill>
                  <a:srgbClr val="222222"/>
                </a:solidFill>
                <a:effectLst/>
                <a:latin typeface="Arial" panose="020B0604020202090204" pitchFamily="34" charset="0"/>
              </a:rPr>
              <a:t>: 227-236.</a:t>
            </a:r>
            <a:endParaRPr kumimoji="1" lang="zh-CN" altLang="en-US" sz="16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7956757" y="4172186"/>
            <a:ext cx="1712328"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Noise rate=30%</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4944" y="308588"/>
            <a:ext cx="7114026" cy="583777"/>
          </a:xfrm>
        </p:spPr>
        <p:txBody>
          <a:bodyPr>
            <a:noAutofit/>
          </a:bodyPr>
          <a:lstStyle/>
          <a:p>
            <a:r>
              <a:rPr kumimoji="1" lang="en-US" altLang="zh-CN" sz="3600" b="1">
                <a:latin typeface="Times New Roman" panose="02020603050405020304" pitchFamily="18" charset="0"/>
                <a:cs typeface="Times New Roman" panose="02020603050405020304" pitchFamily="18" charset="0"/>
              </a:rPr>
              <a:t>Our</a:t>
            </a:r>
            <a:r>
              <a:rPr kumimoji="1" lang="zh-CN" altLang="en-US" sz="3600" b="1">
                <a:latin typeface="Times New Roman" panose="02020603050405020304" pitchFamily="18" charset="0"/>
                <a:cs typeface="Times New Roman" panose="02020603050405020304" pitchFamily="18" charset="0"/>
              </a:rPr>
              <a:t> </a:t>
            </a:r>
            <a:r>
              <a:rPr kumimoji="1" lang="en-US" altLang="zh-CN" sz="3600" b="1">
                <a:latin typeface="Times New Roman" panose="02020603050405020304" pitchFamily="18" charset="0"/>
                <a:cs typeface="Times New Roman" panose="02020603050405020304" pitchFamily="18" charset="0"/>
              </a:rPr>
              <a:t>approach -Overall</a:t>
            </a:r>
            <a:r>
              <a:rPr kumimoji="1" lang="zh-CN" altLang="en-US" sz="3600" b="1">
                <a:latin typeface="Times New Roman" panose="02020603050405020304" pitchFamily="18" charset="0"/>
                <a:cs typeface="Times New Roman" panose="02020603050405020304" pitchFamily="18" charset="0"/>
              </a:rPr>
              <a:t> </a:t>
            </a:r>
            <a:r>
              <a:rPr kumimoji="1" lang="en-US" altLang="zh-CN" sz="3600" b="1">
                <a:latin typeface="Times New Roman" panose="02020603050405020304" pitchFamily="18" charset="0"/>
                <a:cs typeface="Times New Roman" panose="02020603050405020304" pitchFamily="18" charset="0"/>
              </a:rPr>
              <a:t>Framework</a:t>
            </a:r>
            <a:endParaRPr kumimoji="1" lang="zh-CN" altLang="en-US" sz="3600" b="1">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326420" y="2127372"/>
            <a:ext cx="11785600" cy="4203700"/>
          </a:xfrm>
          <a:prstGeom prst="rect">
            <a:avLst/>
          </a:prstGeom>
        </p:spPr>
      </p:pic>
      <p:sp>
        <p:nvSpPr>
          <p:cNvPr id="4" name="文本框 3"/>
          <p:cNvSpPr txBox="1"/>
          <p:nvPr/>
        </p:nvSpPr>
        <p:spPr>
          <a:xfrm>
            <a:off x="504943" y="1002037"/>
            <a:ext cx="11428555" cy="1015663"/>
          </a:xfrm>
          <a:prstGeom prst="rect">
            <a:avLst/>
          </a:prstGeom>
          <a:noFill/>
        </p:spPr>
        <p:txBody>
          <a:bodyPr wrap="square" rtlCol="0">
            <a:spAutoFit/>
          </a:bodyPr>
          <a:lstStyle/>
          <a:p>
            <a:r>
              <a:rPr kumimoji="1" lang="en-US" altLang="zh-CN" sz="2000" b="1">
                <a:latin typeface="Times New Roman" panose="02020603050405020304" pitchFamily="18" charset="0"/>
                <a:cs typeface="Times New Roman" panose="02020603050405020304" pitchFamily="18" charset="0"/>
              </a:rPr>
              <a:t>Core idea:</a:t>
            </a:r>
            <a:endParaRPr kumimoji="1" lang="en-US" altLang="zh-CN" sz="2000" b="1">
              <a:latin typeface="Times New Roman" panose="02020603050405020304" pitchFamily="18" charset="0"/>
              <a:cs typeface="Times New Roman" panose="02020603050405020304" pitchFamily="18" charset="0"/>
            </a:endParaRPr>
          </a:p>
          <a:p>
            <a:r>
              <a:rPr kumimoji="1" lang="en-US" altLang="zh-CN" sz="2000">
                <a:latin typeface="Times New Roman" panose="02020603050405020304" pitchFamily="18" charset="0"/>
                <a:cs typeface="Times New Roman" panose="02020603050405020304" pitchFamily="18" charset="0"/>
              </a:rPr>
              <a:t> </a:t>
            </a:r>
            <a:r>
              <a:rPr kumimoji="1" lang="en-US" altLang="zh-CN" sz="2000">
                <a:latin typeface="Times New Roman" panose="02020603050405020304" pitchFamily="18" charset="0"/>
                <a:ea typeface="DengXian" panose="02010600030101010101" pitchFamily="2" charset="-122"/>
                <a:cs typeface="Times New Roman" panose="02020603050405020304" pitchFamily="18" charset="0"/>
              </a:rPr>
              <a:t>E</a:t>
            </a:r>
            <a:r>
              <a:rPr lang="en-US" altLang="zh-CN" sz="2000">
                <a:effectLst/>
                <a:latin typeface="Times New Roman" panose="02020603050405020304" pitchFamily="18" charset="0"/>
                <a:ea typeface="DengXian" panose="02010600030101010101" pitchFamily="2" charset="-122"/>
                <a:cs typeface="Times New Roman" panose="02020603050405020304" pitchFamily="18" charset="0"/>
              </a:rPr>
              <a:t>xplicitly govern label</a:t>
            </a:r>
            <a:r>
              <a:rPr lang="zh-CN" altLang="en-US" sz="2000">
                <a:latin typeface="Times New Roman" panose="02020603050405020304" pitchFamily="18" charset="0"/>
                <a:ea typeface="DengXian" panose="02010600030101010101" pitchFamily="2" charset="-122"/>
                <a:cs typeface="Times New Roman" panose="02020603050405020304" pitchFamily="18" charset="0"/>
              </a:rPr>
              <a:t> </a:t>
            </a:r>
            <a:r>
              <a:rPr lang="en-US" altLang="zh-CN" sz="2000">
                <a:effectLst/>
                <a:latin typeface="Times New Roman" panose="02020603050405020304" pitchFamily="18" charset="0"/>
                <a:ea typeface="DengXian" panose="02010600030101010101" pitchFamily="2" charset="-122"/>
                <a:cs typeface="Times New Roman" panose="02020603050405020304" pitchFamily="18" charset="0"/>
              </a:rPr>
              <a:t>noise to facilitate sufficient supervision from clean labels while mitigating </a:t>
            </a:r>
            <a:endParaRPr lang="en-US" altLang="zh-CN" sz="2000">
              <a:effectLst/>
              <a:latin typeface="Times New Roman" panose="02020603050405020304" pitchFamily="18" charset="0"/>
              <a:ea typeface="DengXian" panose="02010600030101010101" pitchFamily="2" charset="-122"/>
              <a:cs typeface="Times New Roman" panose="02020603050405020304" pitchFamily="18" charset="0"/>
            </a:endParaRPr>
          </a:p>
          <a:p>
            <a:r>
              <a:rPr lang="en-US" altLang="zh-CN" sz="2000">
                <a:latin typeface="Times New Roman" panose="02020603050405020304" pitchFamily="18" charset="0"/>
                <a:ea typeface="DengXian" panose="02010600030101010101" pitchFamily="2" charset="-122"/>
                <a:cs typeface="Times New Roman" panose="02020603050405020304" pitchFamily="18" charset="0"/>
              </a:rPr>
              <a:t> </a:t>
            </a:r>
            <a:r>
              <a:rPr lang="en-US" altLang="zh-CN" sz="2000">
                <a:effectLst/>
                <a:latin typeface="Times New Roman" panose="02020603050405020304" pitchFamily="18" charset="0"/>
                <a:ea typeface="DengXian" panose="02010600030101010101" pitchFamily="2" charset="-122"/>
                <a:cs typeface="Times New Roman" panose="02020603050405020304" pitchFamily="18" charset="0"/>
              </a:rPr>
              <a:t>noise propagation among graphs.</a:t>
            </a:r>
            <a:r>
              <a:rPr lang="zh-CN" altLang="zh-CN" sz="2000">
                <a:effectLst/>
                <a:latin typeface="Times New Roman" panose="02020603050405020304" pitchFamily="18" charset="0"/>
                <a:cs typeface="Times New Roman" panose="02020603050405020304" pitchFamily="18" charset="0"/>
              </a:rPr>
              <a:t> </a:t>
            </a:r>
            <a:endParaRPr kumimoji="1" lang="zh-CN" altLang="en-US" sz="2000">
              <a:latin typeface="Times New Roman" panose="02020603050405020304" pitchFamily="18" charset="0"/>
              <a:cs typeface="Times New Roman" panose="02020603050405020304" pitchFamily="18" charset="0"/>
            </a:endParaRPr>
          </a:p>
        </p:txBody>
      </p:sp>
      <p:sp>
        <p:nvSpPr>
          <p:cNvPr id="5" name="文本框 4"/>
          <p:cNvSpPr txBox="1"/>
          <p:nvPr/>
        </p:nvSpPr>
        <p:spPr>
          <a:xfrm>
            <a:off x="4456253" y="6331072"/>
            <a:ext cx="3121688" cy="369332"/>
          </a:xfrm>
          <a:prstGeom prst="rect">
            <a:avLst/>
          </a:prstGeom>
          <a:noFill/>
        </p:spPr>
        <p:txBody>
          <a:bodyPr wrap="none" rtlCol="0">
            <a:spAutoFit/>
          </a:bodyPr>
          <a:lstStyle/>
          <a:p>
            <a:r>
              <a:rPr kumimoji="1" lang="en-US" altLang="zh-CN" b="1">
                <a:latin typeface="Times New Roman" panose="02020603050405020304" pitchFamily="18" charset="0"/>
                <a:cs typeface="Times New Roman" panose="02020603050405020304" pitchFamily="18" charset="0"/>
              </a:rPr>
              <a:t>Figure 1.</a:t>
            </a:r>
            <a:r>
              <a:rPr kumimoji="1" lang="zh-CN" altLang="en-US" b="1">
                <a:latin typeface="Times New Roman" panose="02020603050405020304" pitchFamily="18" charset="0"/>
                <a:cs typeface="Times New Roman" panose="02020603050405020304" pitchFamily="18" charset="0"/>
              </a:rPr>
              <a:t> </a:t>
            </a:r>
            <a:r>
              <a:rPr kumimoji="1" lang="en-US" altLang="zh-CN" b="1">
                <a:latin typeface="Times New Roman" panose="02020603050405020304" pitchFamily="18" charset="0"/>
                <a:cs typeface="Times New Roman" panose="02020603050405020304" pitchFamily="18" charset="0"/>
              </a:rPr>
              <a:t>Overall architecture</a:t>
            </a:r>
            <a:endParaRPr kumimoji="1" lang="zh-CN" alt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511" y="143336"/>
            <a:ext cx="7631819" cy="557726"/>
          </a:xfrm>
        </p:spPr>
        <p:txBody>
          <a:bodyPr>
            <a:noAutofit/>
          </a:bodyPr>
          <a:lstStyle/>
          <a:p>
            <a:r>
              <a:rPr kumimoji="1" lang="en-US" altLang="zh-CN" sz="3600" b="1">
                <a:latin typeface="Times New Roman" panose="02020603050405020304" pitchFamily="18" charset="0"/>
                <a:cs typeface="Times New Roman" panose="02020603050405020304" pitchFamily="18" charset="0"/>
              </a:rPr>
              <a:t>Our</a:t>
            </a:r>
            <a:r>
              <a:rPr kumimoji="1" lang="zh-CN" altLang="en-US" sz="3600" b="1">
                <a:latin typeface="Times New Roman" panose="02020603050405020304" pitchFamily="18" charset="0"/>
                <a:cs typeface="Times New Roman" panose="02020603050405020304" pitchFamily="18" charset="0"/>
              </a:rPr>
              <a:t> </a:t>
            </a:r>
            <a:r>
              <a:rPr kumimoji="1" lang="en-US" altLang="zh-CN" sz="3600" b="1">
                <a:latin typeface="Times New Roman" panose="02020603050405020304" pitchFamily="18" charset="0"/>
                <a:cs typeface="Times New Roman" panose="02020603050405020304" pitchFamily="18" charset="0"/>
              </a:rPr>
              <a:t>approach-Graph</a:t>
            </a:r>
            <a:r>
              <a:rPr kumimoji="1" lang="zh-CN" altLang="en-US" sz="3600" b="1">
                <a:latin typeface="Times New Roman" panose="02020603050405020304" pitchFamily="18" charset="0"/>
                <a:cs typeface="Times New Roman" panose="02020603050405020304" pitchFamily="18" charset="0"/>
              </a:rPr>
              <a:t> </a:t>
            </a:r>
            <a:r>
              <a:rPr kumimoji="1" lang="en-US" altLang="zh-CN" sz="3600" b="1">
                <a:latin typeface="Times New Roman" panose="02020603050405020304" pitchFamily="18" charset="0"/>
                <a:cs typeface="Times New Roman" panose="02020603050405020304" pitchFamily="18" charset="0"/>
              </a:rPr>
              <a:t>Augmentation</a:t>
            </a:r>
            <a:endParaRPr kumimoji="1" lang="zh-CN" altLang="en-US" sz="3600" b="1">
              <a:latin typeface="Times New Roman" panose="02020603050405020304" pitchFamily="18" charset="0"/>
              <a:cs typeface="Times New Roman" panose="02020603050405020304" pitchFamily="18" charset="0"/>
            </a:endParaRPr>
          </a:p>
        </p:txBody>
      </p:sp>
      <p:sp>
        <p:nvSpPr>
          <p:cNvPr id="3" name="文本框 2"/>
          <p:cNvSpPr txBox="1"/>
          <p:nvPr/>
        </p:nvSpPr>
        <p:spPr>
          <a:xfrm>
            <a:off x="421511" y="681418"/>
            <a:ext cx="5798960" cy="954107"/>
          </a:xfrm>
          <a:prstGeom prst="rect">
            <a:avLst/>
          </a:prstGeom>
          <a:noFill/>
        </p:spPr>
        <p:txBody>
          <a:bodyPr wrap="none" rtlCol="0">
            <a:spAutoFit/>
          </a:bodyPr>
          <a:lstStyle/>
          <a:p>
            <a:endParaRPr kumimoji="1" lang="en-US" altLang="zh-CN"/>
          </a:p>
          <a:p>
            <a:r>
              <a:rPr kumimoji="1" lang="en-US" altLang="zh-CN" sz="2000" b="1">
                <a:latin typeface="Times New Roman" panose="02020603050405020304" pitchFamily="18" charset="0"/>
                <a:cs typeface="Times New Roman" panose="02020603050405020304" pitchFamily="18" charset="0"/>
              </a:rPr>
              <a:t>Step</a:t>
            </a:r>
            <a:r>
              <a:rPr kumimoji="1" lang="zh-CN" altLang="en-US" sz="2000" b="1">
                <a:latin typeface="Times New Roman" panose="02020603050405020304" pitchFamily="18" charset="0"/>
                <a:cs typeface="Times New Roman" panose="02020603050405020304" pitchFamily="18" charset="0"/>
              </a:rPr>
              <a:t> </a:t>
            </a:r>
            <a:r>
              <a:rPr kumimoji="1" lang="en-US" altLang="zh-CN" sz="2000" b="1">
                <a:latin typeface="Times New Roman" panose="02020603050405020304" pitchFamily="18" charset="0"/>
                <a:cs typeface="Times New Roman" panose="02020603050405020304" pitchFamily="18" charset="0"/>
              </a:rPr>
              <a:t>1.</a:t>
            </a:r>
            <a:r>
              <a:rPr kumimoji="1" lang="zh-CN" altLang="en-US" sz="2000" b="1">
                <a:latin typeface="Times New Roman" panose="02020603050405020304" pitchFamily="18" charset="0"/>
                <a:cs typeface="Times New Roman" panose="02020603050405020304" pitchFamily="18" charset="0"/>
              </a:rPr>
              <a:t> </a:t>
            </a:r>
            <a:r>
              <a:rPr kumimoji="1" lang="en-US" altLang="zh-CN" sz="2000" b="1">
                <a:latin typeface="Times New Roman" panose="02020603050405020304" pitchFamily="18" charset="0"/>
                <a:cs typeface="Times New Roman" panose="02020603050405020304" pitchFamily="18" charset="0"/>
              </a:rPr>
              <a:t>Perform</a:t>
            </a:r>
            <a:r>
              <a:rPr kumimoji="1" lang="zh-CN" altLang="en-US" sz="2000" b="1">
                <a:latin typeface="Times New Roman" panose="02020603050405020304" pitchFamily="18" charset="0"/>
                <a:cs typeface="Times New Roman" panose="02020603050405020304" pitchFamily="18" charset="0"/>
              </a:rPr>
              <a:t> </a:t>
            </a:r>
            <a:r>
              <a:rPr kumimoji="1" lang="en-US" altLang="zh-CN" sz="2000" b="1">
                <a:latin typeface="Times New Roman" panose="02020603050405020304" pitchFamily="18" charset="0"/>
                <a:cs typeface="Times New Roman" panose="02020603050405020304" pitchFamily="18" charset="0"/>
              </a:rPr>
              <a:t>offline</a:t>
            </a:r>
            <a:r>
              <a:rPr kumimoji="1" lang="zh-CN" altLang="en-US" sz="2000" b="1">
                <a:latin typeface="Times New Roman" panose="02020603050405020304" pitchFamily="18" charset="0"/>
                <a:cs typeface="Times New Roman" panose="02020603050405020304" pitchFamily="18" charset="0"/>
              </a:rPr>
              <a:t> </a:t>
            </a:r>
            <a:r>
              <a:rPr kumimoji="1" lang="en-US" altLang="zh-CN" sz="2000" b="1">
                <a:latin typeface="Times New Roman" panose="02020603050405020304" pitchFamily="18" charset="0"/>
                <a:cs typeface="Times New Roman" panose="02020603050405020304" pitchFamily="18" charset="0"/>
              </a:rPr>
              <a:t>K-Nearest</a:t>
            </a:r>
            <a:r>
              <a:rPr kumimoji="1" lang="zh-CN" altLang="en-US" sz="2000" b="1">
                <a:latin typeface="Times New Roman" panose="02020603050405020304" pitchFamily="18" charset="0"/>
                <a:cs typeface="Times New Roman" panose="02020603050405020304" pitchFamily="18" charset="0"/>
              </a:rPr>
              <a:t> </a:t>
            </a:r>
            <a:r>
              <a:rPr kumimoji="1" lang="en-US" altLang="zh-CN" sz="2000" b="1">
                <a:latin typeface="Times New Roman" panose="02020603050405020304" pitchFamily="18" charset="0"/>
                <a:cs typeface="Times New Roman" panose="02020603050405020304" pitchFamily="18" charset="0"/>
              </a:rPr>
              <a:t>Neighbor</a:t>
            </a:r>
            <a:r>
              <a:rPr kumimoji="1" lang="zh-CN" altLang="en-US" sz="2000" b="1">
                <a:latin typeface="Times New Roman" panose="02020603050405020304" pitchFamily="18" charset="0"/>
                <a:cs typeface="Times New Roman" panose="02020603050405020304" pitchFamily="18" charset="0"/>
              </a:rPr>
              <a:t> </a:t>
            </a:r>
            <a:r>
              <a:rPr kumimoji="1" lang="en-US" altLang="zh-CN" sz="2000" b="1">
                <a:latin typeface="Times New Roman" panose="02020603050405020304" pitchFamily="18" charset="0"/>
                <a:cs typeface="Times New Roman" panose="02020603050405020304" pitchFamily="18" charset="0"/>
              </a:rPr>
              <a:t>search:</a:t>
            </a:r>
            <a:endParaRPr kumimoji="1" lang="en-US" altLang="zh-CN" sz="2000" b="1">
              <a:latin typeface="Times New Roman" panose="02020603050405020304" pitchFamily="18" charset="0"/>
              <a:cs typeface="Times New Roman" panose="02020603050405020304" pitchFamily="18" charset="0"/>
            </a:endParaRPr>
          </a:p>
          <a:p>
            <a:endParaRPr kumimoji="1" lang="en-US" altLang="zh-CN"/>
          </a:p>
        </p:txBody>
      </p:sp>
      <p:pic>
        <p:nvPicPr>
          <p:cNvPr id="5" name="图片 4"/>
          <p:cNvPicPr>
            <a:picLocks noChangeAspect="1"/>
          </p:cNvPicPr>
          <p:nvPr/>
        </p:nvPicPr>
        <p:blipFill>
          <a:blip r:embed="rId1"/>
          <a:stretch>
            <a:fillRect/>
          </a:stretch>
        </p:blipFill>
        <p:spPr>
          <a:xfrm>
            <a:off x="487075" y="4839458"/>
            <a:ext cx="2377138" cy="630085"/>
          </a:xfrm>
          <a:prstGeom prst="rect">
            <a:avLst/>
          </a:prstGeom>
        </p:spPr>
      </p:pic>
      <p:pic>
        <p:nvPicPr>
          <p:cNvPr id="6" name="图片 5"/>
          <p:cNvPicPr>
            <a:picLocks noChangeAspect="1"/>
          </p:cNvPicPr>
          <p:nvPr/>
        </p:nvPicPr>
        <p:blipFill>
          <a:blip r:embed="rId2"/>
          <a:stretch>
            <a:fillRect/>
          </a:stretch>
        </p:blipFill>
        <p:spPr>
          <a:xfrm>
            <a:off x="6868032" y="3347107"/>
            <a:ext cx="4381500" cy="517699"/>
          </a:xfrm>
          <a:prstGeom prst="rect">
            <a:avLst/>
          </a:prstGeom>
        </p:spPr>
      </p:pic>
      <p:pic>
        <p:nvPicPr>
          <p:cNvPr id="7" name="图片 6"/>
          <p:cNvPicPr>
            <a:picLocks noChangeAspect="1"/>
          </p:cNvPicPr>
          <p:nvPr/>
        </p:nvPicPr>
        <p:blipFill rotWithShape="1">
          <a:blip r:embed="rId3"/>
          <a:srcRect r="2164"/>
          <a:stretch>
            <a:fillRect/>
          </a:stretch>
        </p:blipFill>
        <p:spPr>
          <a:xfrm>
            <a:off x="6927877" y="1512732"/>
            <a:ext cx="4261811" cy="939800"/>
          </a:xfrm>
          <a:prstGeom prst="rect">
            <a:avLst/>
          </a:prstGeom>
        </p:spPr>
      </p:pic>
      <p:sp>
        <p:nvSpPr>
          <p:cNvPr id="8" name="文本框 7"/>
          <p:cNvSpPr txBox="1"/>
          <p:nvPr/>
        </p:nvSpPr>
        <p:spPr>
          <a:xfrm>
            <a:off x="6927877" y="1050776"/>
            <a:ext cx="4078361" cy="400110"/>
          </a:xfrm>
          <a:prstGeom prst="rect">
            <a:avLst/>
          </a:prstGeom>
          <a:noFill/>
        </p:spPr>
        <p:txBody>
          <a:bodyPr wrap="none" rtlCol="0">
            <a:spAutoFit/>
          </a:bodyPr>
          <a:lstStyle/>
          <a:p>
            <a:r>
              <a:rPr kumimoji="1" lang="en-US" altLang="zh-CN" sz="2000" b="1">
                <a:latin typeface="Times New Roman" panose="02020603050405020304" pitchFamily="18" charset="0"/>
                <a:cs typeface="Times New Roman" panose="02020603050405020304" pitchFamily="18" charset="0"/>
              </a:rPr>
              <a:t>Step</a:t>
            </a:r>
            <a:r>
              <a:rPr kumimoji="1" lang="zh-CN" altLang="en-US" sz="2000" b="1">
                <a:latin typeface="Times New Roman" panose="02020603050405020304" pitchFamily="18" charset="0"/>
                <a:cs typeface="Times New Roman" panose="02020603050405020304" pitchFamily="18" charset="0"/>
              </a:rPr>
              <a:t> </a:t>
            </a:r>
            <a:r>
              <a:rPr kumimoji="1" lang="en-US" altLang="zh-CN" sz="2000" b="1">
                <a:latin typeface="Times New Roman" panose="02020603050405020304" pitchFamily="18" charset="0"/>
                <a:cs typeface="Times New Roman" panose="02020603050405020304" pitchFamily="18" charset="0"/>
              </a:rPr>
              <a:t>3.</a:t>
            </a:r>
            <a:r>
              <a:rPr kumimoji="1" lang="zh-CN" altLang="en-US" sz="2000" b="1">
                <a:latin typeface="Times New Roman" panose="02020603050405020304" pitchFamily="18" charset="0"/>
                <a:cs typeface="Times New Roman" panose="02020603050405020304" pitchFamily="18" charset="0"/>
              </a:rPr>
              <a:t> </a:t>
            </a:r>
            <a:r>
              <a:rPr kumimoji="1" lang="en-US" altLang="zh-CN" sz="2000" b="1">
                <a:latin typeface="Times New Roman" panose="02020603050405020304" pitchFamily="18" charset="0"/>
                <a:cs typeface="Times New Roman" panose="02020603050405020304" pitchFamily="18" charset="0"/>
              </a:rPr>
              <a:t>Generate</a:t>
            </a:r>
            <a:r>
              <a:rPr kumimoji="1" lang="zh-CN" altLang="en-US" sz="2000" b="1">
                <a:latin typeface="Times New Roman" panose="02020603050405020304" pitchFamily="18" charset="0"/>
                <a:cs typeface="Times New Roman" panose="02020603050405020304" pitchFamily="18" charset="0"/>
              </a:rPr>
              <a:t> </a:t>
            </a:r>
            <a:r>
              <a:rPr kumimoji="1" lang="en-US" altLang="zh-CN" sz="2000" b="1">
                <a:latin typeface="Times New Roman" panose="02020603050405020304" pitchFamily="18" charset="0"/>
                <a:cs typeface="Times New Roman" panose="02020603050405020304" pitchFamily="18" charset="0"/>
              </a:rPr>
              <a:t>augmented</a:t>
            </a:r>
            <a:r>
              <a:rPr kumimoji="1" lang="zh-CN" altLang="en-US" sz="2000" b="1">
                <a:latin typeface="Times New Roman" panose="02020603050405020304" pitchFamily="18" charset="0"/>
                <a:cs typeface="Times New Roman" panose="02020603050405020304" pitchFamily="18" charset="0"/>
              </a:rPr>
              <a:t> </a:t>
            </a:r>
            <a:r>
              <a:rPr kumimoji="1" lang="en-US" altLang="zh-CN" sz="2000" b="1">
                <a:latin typeface="Times New Roman" panose="02020603050405020304" pitchFamily="18" charset="0"/>
                <a:cs typeface="Times New Roman" panose="02020603050405020304" pitchFamily="18" charset="0"/>
              </a:rPr>
              <a:t>graph:</a:t>
            </a:r>
            <a:endParaRPr kumimoji="1" lang="zh-CN" altLang="en-US" sz="2000" b="1">
              <a:latin typeface="Times New Roman" panose="02020603050405020304" pitchFamily="18" charset="0"/>
              <a:cs typeface="Times New Roman" panose="02020603050405020304" pitchFamily="18" charset="0"/>
            </a:endParaRPr>
          </a:p>
        </p:txBody>
      </p:sp>
      <p:sp>
        <p:nvSpPr>
          <p:cNvPr id="9" name="文本框 8"/>
          <p:cNvSpPr txBox="1"/>
          <p:nvPr/>
        </p:nvSpPr>
        <p:spPr>
          <a:xfrm>
            <a:off x="421511" y="3496552"/>
            <a:ext cx="3559179" cy="400110"/>
          </a:xfrm>
          <a:prstGeom prst="rect">
            <a:avLst/>
          </a:prstGeom>
          <a:noFill/>
        </p:spPr>
        <p:txBody>
          <a:bodyPr wrap="none" rtlCol="0">
            <a:spAutoFit/>
          </a:bodyPr>
          <a:lstStyle/>
          <a:p>
            <a:r>
              <a:rPr kumimoji="1" lang="en-US" altLang="zh-CN" sz="2000" b="1">
                <a:latin typeface="Times New Roman" panose="02020603050405020304" pitchFamily="18" charset="0"/>
                <a:cs typeface="Times New Roman" panose="02020603050405020304" pitchFamily="18" charset="0"/>
              </a:rPr>
              <a:t>Step</a:t>
            </a:r>
            <a:r>
              <a:rPr kumimoji="1" lang="zh-CN" altLang="en-US" sz="2000" b="1">
                <a:latin typeface="Times New Roman" panose="02020603050405020304" pitchFamily="18" charset="0"/>
                <a:cs typeface="Times New Roman" panose="02020603050405020304" pitchFamily="18" charset="0"/>
              </a:rPr>
              <a:t> </a:t>
            </a:r>
            <a:r>
              <a:rPr kumimoji="1" lang="en-US" altLang="zh-CN" sz="2000" b="1">
                <a:latin typeface="Times New Roman" panose="02020603050405020304" pitchFamily="18" charset="0"/>
                <a:cs typeface="Times New Roman" panose="02020603050405020304" pitchFamily="18" charset="0"/>
              </a:rPr>
              <a:t>2.</a:t>
            </a:r>
            <a:r>
              <a:rPr kumimoji="1" lang="zh-CN" altLang="en-US" sz="2000" b="1">
                <a:latin typeface="Times New Roman" panose="02020603050405020304" pitchFamily="18" charset="0"/>
                <a:cs typeface="Times New Roman" panose="02020603050405020304" pitchFamily="18" charset="0"/>
              </a:rPr>
              <a:t> </a:t>
            </a:r>
            <a:r>
              <a:rPr kumimoji="1" lang="en-US" altLang="zh-CN" sz="2000" b="1">
                <a:latin typeface="Times New Roman" panose="02020603050405020304" pitchFamily="18" charset="0"/>
                <a:cs typeface="Times New Roman" panose="02020603050405020304" pitchFamily="18" charset="0"/>
              </a:rPr>
              <a:t>Perform</a:t>
            </a:r>
            <a:r>
              <a:rPr kumimoji="1" lang="zh-CN" altLang="en-US" sz="2000" b="1">
                <a:latin typeface="Times New Roman" panose="02020603050405020304" pitchFamily="18" charset="0"/>
                <a:cs typeface="Times New Roman" panose="02020603050405020304" pitchFamily="18" charset="0"/>
              </a:rPr>
              <a:t> </a:t>
            </a:r>
            <a:r>
              <a:rPr kumimoji="1" lang="en-US" altLang="zh-CN" sz="2000" b="1">
                <a:latin typeface="Times New Roman" panose="02020603050405020304" pitchFamily="18" charset="0"/>
                <a:cs typeface="Times New Roman" panose="02020603050405020304" pitchFamily="18" charset="0"/>
              </a:rPr>
              <a:t>link</a:t>
            </a:r>
            <a:r>
              <a:rPr kumimoji="1" lang="zh-CN" altLang="en-US" sz="2000" b="1">
                <a:latin typeface="Times New Roman" panose="02020603050405020304" pitchFamily="18" charset="0"/>
                <a:cs typeface="Times New Roman" panose="02020603050405020304" pitchFamily="18" charset="0"/>
              </a:rPr>
              <a:t> </a:t>
            </a:r>
            <a:r>
              <a:rPr kumimoji="1" lang="en-US" altLang="zh-CN" sz="2000" b="1">
                <a:latin typeface="Times New Roman" panose="02020603050405020304" pitchFamily="18" charset="0"/>
                <a:cs typeface="Times New Roman" panose="02020603050405020304" pitchFamily="18" charset="0"/>
              </a:rPr>
              <a:t>inference:</a:t>
            </a:r>
            <a:endParaRPr kumimoji="1" lang="zh-CN" altLang="en-US" sz="2000" b="1">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4"/>
          <a:stretch>
            <a:fillRect/>
          </a:stretch>
        </p:blipFill>
        <p:spPr>
          <a:xfrm>
            <a:off x="487075" y="4404219"/>
            <a:ext cx="1632146" cy="435239"/>
          </a:xfrm>
          <a:prstGeom prst="rect">
            <a:avLst/>
          </a:prstGeom>
        </p:spPr>
      </p:pic>
      <p:sp>
        <p:nvSpPr>
          <p:cNvPr id="11" name="文本框 10"/>
          <p:cNvSpPr txBox="1"/>
          <p:nvPr/>
        </p:nvSpPr>
        <p:spPr>
          <a:xfrm>
            <a:off x="6977230" y="2839124"/>
            <a:ext cx="4340227" cy="400110"/>
          </a:xfrm>
          <a:prstGeom prst="rect">
            <a:avLst/>
          </a:prstGeom>
          <a:noFill/>
        </p:spPr>
        <p:txBody>
          <a:bodyPr wrap="none" rtlCol="0">
            <a:spAutoFit/>
          </a:bodyPr>
          <a:lstStyle/>
          <a:p>
            <a:r>
              <a:rPr kumimoji="1" lang="en-US" altLang="zh-CN" sz="2000" b="1">
                <a:latin typeface="Times New Roman" panose="02020603050405020304" pitchFamily="18" charset="0"/>
                <a:cs typeface="Times New Roman" panose="02020603050405020304" pitchFamily="18" charset="0"/>
              </a:rPr>
              <a:t>Step</a:t>
            </a:r>
            <a:r>
              <a:rPr kumimoji="1" lang="zh-CN" altLang="en-US" sz="2000" b="1">
                <a:latin typeface="Times New Roman" panose="02020603050405020304" pitchFamily="18" charset="0"/>
                <a:cs typeface="Times New Roman" panose="02020603050405020304" pitchFamily="18" charset="0"/>
              </a:rPr>
              <a:t> </a:t>
            </a:r>
            <a:r>
              <a:rPr kumimoji="1" lang="en-US" altLang="zh-CN" sz="2000" b="1">
                <a:latin typeface="Times New Roman" panose="02020603050405020304" pitchFamily="18" charset="0"/>
                <a:cs typeface="Times New Roman" panose="02020603050405020304" pitchFamily="18" charset="0"/>
              </a:rPr>
              <a:t>4.</a:t>
            </a:r>
            <a:r>
              <a:rPr kumimoji="1" lang="zh-CN" altLang="en-US" sz="2000" b="1">
                <a:latin typeface="Times New Roman" panose="02020603050405020304" pitchFamily="18" charset="0"/>
                <a:cs typeface="Times New Roman" panose="02020603050405020304" pitchFamily="18" charset="0"/>
              </a:rPr>
              <a:t> </a:t>
            </a:r>
            <a:r>
              <a:rPr kumimoji="1" lang="en-US" altLang="zh-CN" sz="2000" b="1">
                <a:latin typeface="Times New Roman" panose="02020603050405020304" pitchFamily="18" charset="0"/>
                <a:cs typeface="Times New Roman" panose="02020603050405020304" pitchFamily="18" charset="0"/>
              </a:rPr>
              <a:t>Train</a:t>
            </a:r>
            <a:r>
              <a:rPr kumimoji="1" lang="zh-CN" altLang="en-US" sz="2000" b="1">
                <a:latin typeface="Times New Roman" panose="02020603050405020304" pitchFamily="18" charset="0"/>
                <a:cs typeface="Times New Roman" panose="02020603050405020304" pitchFamily="18" charset="0"/>
              </a:rPr>
              <a:t> </a:t>
            </a:r>
            <a:r>
              <a:rPr kumimoji="1" lang="en-US" altLang="zh-CN" sz="2000" b="1">
                <a:latin typeface="Times New Roman" panose="02020603050405020304" pitchFamily="18" charset="0"/>
                <a:cs typeface="Times New Roman" panose="02020603050405020304" pitchFamily="18" charset="0"/>
              </a:rPr>
              <a:t>with</a:t>
            </a:r>
            <a:r>
              <a:rPr kumimoji="1" lang="zh-CN" altLang="en-US" sz="2000" b="1">
                <a:latin typeface="Times New Roman" panose="02020603050405020304" pitchFamily="18" charset="0"/>
                <a:cs typeface="Times New Roman" panose="02020603050405020304" pitchFamily="18" charset="0"/>
              </a:rPr>
              <a:t> </a:t>
            </a:r>
            <a:r>
              <a:rPr kumimoji="1" lang="en-US" altLang="zh-CN" sz="2000" b="1">
                <a:latin typeface="Times New Roman" panose="02020603050405020304" pitchFamily="18" charset="0"/>
                <a:cs typeface="Times New Roman" panose="02020603050405020304" pitchFamily="18" charset="0"/>
              </a:rPr>
              <a:t>reconstruction</a:t>
            </a:r>
            <a:r>
              <a:rPr kumimoji="1" lang="zh-CN" altLang="en-US" sz="2000" b="1">
                <a:latin typeface="Times New Roman" panose="02020603050405020304" pitchFamily="18" charset="0"/>
                <a:cs typeface="Times New Roman" panose="02020603050405020304" pitchFamily="18" charset="0"/>
              </a:rPr>
              <a:t> </a:t>
            </a:r>
            <a:r>
              <a:rPr kumimoji="1" lang="en-US" altLang="zh-CN" sz="2000" b="1">
                <a:latin typeface="Times New Roman" panose="02020603050405020304" pitchFamily="18" charset="0"/>
                <a:cs typeface="Times New Roman" panose="02020603050405020304" pitchFamily="18" charset="0"/>
              </a:rPr>
              <a:t>loss:</a:t>
            </a:r>
            <a:endParaRPr kumimoji="1" lang="zh-CN" altLang="en-US" sz="2000" b="1">
              <a:latin typeface="Times New Roman" panose="02020603050405020304" pitchFamily="18" charset="0"/>
              <a:cs typeface="Times New Roman" panose="02020603050405020304" pitchFamily="18" charset="0"/>
            </a:endParaRPr>
          </a:p>
        </p:txBody>
      </p:sp>
      <p:sp>
        <p:nvSpPr>
          <p:cNvPr id="12" name="文本框 11"/>
          <p:cNvSpPr txBox="1"/>
          <p:nvPr/>
        </p:nvSpPr>
        <p:spPr>
          <a:xfrm>
            <a:off x="473086" y="1365315"/>
            <a:ext cx="5096267" cy="923330"/>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R</a:t>
            </a:r>
            <a:r>
              <a:rPr lang="en-GB" altLang="zh-CN" err="1">
                <a:effectLst/>
                <a:latin typeface="Times New Roman" panose="02020603050405020304" pitchFamily="18" charset="0"/>
                <a:cs typeface="Times New Roman" panose="02020603050405020304" pitchFamily="18" charset="0"/>
              </a:rPr>
              <a:t>etrieve</a:t>
            </a:r>
            <a:r>
              <a:rPr lang="en-GB" altLang="zh-CN">
                <a:effectLst/>
                <a:latin typeface="Times New Roman" panose="02020603050405020304" pitchFamily="18" charset="0"/>
                <a:cs typeface="Times New Roman" panose="02020603050405020304" pitchFamily="18" charset="0"/>
              </a:rPr>
              <a:t> the top-𝐾</a:t>
            </a:r>
            <a:r>
              <a:rPr lang="zh-CN" altLang="en-US">
                <a:effectLst/>
                <a:latin typeface="Times New Roman" panose="02020603050405020304" pitchFamily="18" charset="0"/>
                <a:cs typeface="Times New Roman" panose="02020603050405020304" pitchFamily="18" charset="0"/>
              </a:rPr>
              <a:t> </a:t>
            </a:r>
            <a:r>
              <a:rPr lang="en-GB" altLang="zh-CN">
                <a:effectLst/>
                <a:latin typeface="Times New Roman" panose="02020603050405020304" pitchFamily="18" charset="0"/>
                <a:cs typeface="Times New Roman" panose="02020603050405020304" pitchFamily="18" charset="0"/>
              </a:rPr>
              <a:t>nearest labeled/unlabeled nodes </a:t>
            </a:r>
            <a:endParaRPr lang="en-GB" altLang="zh-CN">
              <a:effectLst/>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f</a:t>
            </a:r>
            <a:r>
              <a:rPr lang="en-GB" altLang="zh-CN">
                <a:effectLst/>
                <a:latin typeface="Times New Roman" panose="02020603050405020304" pitchFamily="18" charset="0"/>
                <a:cs typeface="Times New Roman" panose="02020603050405020304" pitchFamily="18" charset="0"/>
              </a:rPr>
              <a:t>or</a:t>
            </a:r>
            <a:r>
              <a:rPr lang="zh-CN" altLang="en-US">
                <a:latin typeface="Times New Roman" panose="02020603050405020304" pitchFamily="18" charset="0"/>
                <a:cs typeface="Times New Roman" panose="02020603050405020304" pitchFamily="18" charset="0"/>
              </a:rPr>
              <a:t> </a:t>
            </a:r>
            <a:r>
              <a:rPr lang="en-GB" altLang="zh-CN">
                <a:effectLst/>
                <a:latin typeface="Times New Roman" panose="02020603050405020304" pitchFamily="18" charset="0"/>
                <a:cs typeface="Times New Roman" panose="02020603050405020304" pitchFamily="18" charset="0"/>
              </a:rPr>
              <a:t>each unlabeled/labeled </a:t>
            </a:r>
            <a:r>
              <a:rPr lang="en-US" altLang="zh-CN">
                <a:effectLst/>
                <a:latin typeface="Times New Roman" panose="02020603050405020304" pitchFamily="18" charset="0"/>
                <a:cs typeface="Times New Roman" panose="02020603050405020304" pitchFamily="18" charset="0"/>
              </a:rPr>
              <a:t>based</a:t>
            </a:r>
            <a:r>
              <a:rPr lang="zh-CN" altLang="en-US">
                <a:effectLst/>
                <a:latin typeface="Times New Roman" panose="02020603050405020304" pitchFamily="18" charset="0"/>
                <a:cs typeface="Times New Roman" panose="02020603050405020304" pitchFamily="18" charset="0"/>
              </a:rPr>
              <a:t> </a:t>
            </a:r>
            <a:r>
              <a:rPr lang="en-US" altLang="zh-CN">
                <a:effectLst/>
                <a:latin typeface="Times New Roman" panose="02020603050405020304" pitchFamily="18" charset="0"/>
                <a:cs typeface="Times New Roman" panose="02020603050405020304" pitchFamily="18" charset="0"/>
              </a:rPr>
              <a:t>on</a:t>
            </a:r>
            <a:r>
              <a:rPr lang="zh-CN" altLang="en-US">
                <a:effectLst/>
                <a:latin typeface="Times New Roman" panose="02020603050405020304" pitchFamily="18" charset="0"/>
                <a:cs typeface="Times New Roman" panose="02020603050405020304" pitchFamily="18" charset="0"/>
              </a:rPr>
              <a:t> </a:t>
            </a:r>
            <a:r>
              <a:rPr lang="en-US" altLang="zh-CN">
                <a:effectLst/>
                <a:latin typeface="Times New Roman" panose="02020603050405020304" pitchFamily="18" charset="0"/>
                <a:cs typeface="Times New Roman" panose="02020603050405020304" pitchFamily="18" charset="0"/>
              </a:rPr>
              <a:t>the</a:t>
            </a:r>
            <a:r>
              <a:rPr lang="zh-CN" altLang="en-US">
                <a:effectLst/>
                <a:latin typeface="Times New Roman" panose="02020603050405020304" pitchFamily="18" charset="0"/>
                <a:cs typeface="Times New Roman" panose="02020603050405020304" pitchFamily="18" charset="0"/>
              </a:rPr>
              <a:t> </a:t>
            </a:r>
            <a:r>
              <a:rPr lang="en-GB" altLang="zh-CN">
                <a:effectLst/>
                <a:latin typeface="Times New Roman" panose="02020603050405020304" pitchFamily="18" charset="0"/>
                <a:cs typeface="Times New Roman" panose="02020603050405020304" pitchFamily="18" charset="0"/>
              </a:rPr>
              <a:t>node feature</a:t>
            </a:r>
            <a:r>
              <a:rPr lang="en-US" altLang="zh-CN">
                <a:effectLst/>
                <a:latin typeface="Times New Roman" panose="02020603050405020304" pitchFamily="18" charset="0"/>
                <a:cs typeface="Times New Roman" panose="02020603050405020304" pitchFamily="18" charset="0"/>
              </a:rPr>
              <a:t>.</a:t>
            </a:r>
            <a:endParaRPr lang="en-US" altLang="zh-CN">
              <a:effectLst/>
              <a:latin typeface="Times New Roman" panose="02020603050405020304" pitchFamily="18" charset="0"/>
              <a:cs typeface="Times New Roman" panose="02020603050405020304" pitchFamily="18" charset="0"/>
            </a:endParaRPr>
          </a:p>
          <a:p>
            <a:endParaRPr kumimoji="1" lang="zh-CN" altLang="en-US">
              <a:latin typeface="Times New Roman" panose="02020603050405020304" pitchFamily="18" charset="0"/>
              <a:cs typeface="Times New Roman" panose="02020603050405020304" pitchFamily="18" charset="0"/>
            </a:endParaRPr>
          </a:p>
        </p:txBody>
      </p:sp>
      <p:sp>
        <p:nvSpPr>
          <p:cNvPr id="13" name="文本框 12"/>
          <p:cNvSpPr txBox="1"/>
          <p:nvPr/>
        </p:nvSpPr>
        <p:spPr>
          <a:xfrm>
            <a:off x="566963" y="3914035"/>
            <a:ext cx="4540217" cy="369332"/>
          </a:xfrm>
          <a:prstGeom prst="rect">
            <a:avLst/>
          </a:prstGeom>
          <a:noFill/>
        </p:spPr>
        <p:txBody>
          <a:bodyPr wrap="none" rtlCol="0">
            <a:spAutoFit/>
          </a:bodyPr>
          <a:lstStyle/>
          <a:p>
            <a:r>
              <a:rPr kumimoji="1" lang="en-US" altLang="zh-CN">
                <a:latin typeface="Times New Roman" panose="02020603050405020304" pitchFamily="18" charset="0"/>
                <a:cs typeface="Times New Roman" panose="02020603050405020304" pitchFamily="18" charset="0"/>
              </a:rPr>
              <a:t>Adopt</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encoder-decoder</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structure</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like</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GAE</a:t>
            </a:r>
            <a:r>
              <a:rPr kumimoji="1" lang="zh-CN" altLang="en-US">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rPr>
              <a:t>[3].</a:t>
            </a:r>
            <a:endParaRPr kumimoji="1" lang="zh-CN" altLang="en-US">
              <a:latin typeface="Times New Roman" panose="02020603050405020304" pitchFamily="18" charset="0"/>
              <a:cs typeface="Times New Roman" panose="02020603050405020304" pitchFamily="18" charset="0"/>
            </a:endParaRPr>
          </a:p>
        </p:txBody>
      </p:sp>
      <p:sp>
        <p:nvSpPr>
          <p:cNvPr id="14" name="文本框 13"/>
          <p:cNvSpPr txBox="1"/>
          <p:nvPr/>
        </p:nvSpPr>
        <p:spPr>
          <a:xfrm>
            <a:off x="404386" y="2037533"/>
            <a:ext cx="6883713" cy="1477328"/>
          </a:xfrm>
          <a:prstGeom prst="rect">
            <a:avLst/>
          </a:prstGeom>
          <a:noFill/>
        </p:spPr>
        <p:txBody>
          <a:bodyPr wrap="square" rtlCol="0">
            <a:spAutoFit/>
          </a:bodyPr>
          <a:lstStyle/>
          <a:p>
            <a:r>
              <a:rPr lang="en-US" altLang="zh-CN" b="1">
                <a:latin typeface="Times New Roman" panose="02020603050405020304" pitchFamily="18" charset="0"/>
                <a:cs typeface="Times New Roman" panose="02020603050405020304" pitchFamily="18" charset="0"/>
              </a:rPr>
              <a:t>Reasons:</a:t>
            </a:r>
            <a:r>
              <a:rPr lang="zh-CN" altLang="en-US" b="1">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L</a:t>
            </a:r>
            <a:r>
              <a:rPr lang="en-GB" altLang="zh-CN" err="1">
                <a:effectLst/>
                <a:latin typeface="Times New Roman" panose="02020603050405020304" pitchFamily="18" charset="0"/>
                <a:cs typeface="Times New Roman" panose="02020603050405020304" pitchFamily="18" charset="0"/>
              </a:rPr>
              <a:t>abeled</a:t>
            </a:r>
            <a:r>
              <a:rPr lang="en-GB" altLang="zh-CN">
                <a:effectLst/>
                <a:latin typeface="Times New Roman" panose="02020603050405020304" pitchFamily="18" charset="0"/>
                <a:cs typeface="Times New Roman" panose="02020603050405020304" pitchFamily="18" charset="0"/>
              </a:rPr>
              <a:t> nodes provide direct supervision </a:t>
            </a:r>
            <a:endParaRPr lang="en-GB" altLang="zh-CN">
              <a:effectLst/>
              <a:latin typeface="Times New Roman" panose="02020603050405020304" pitchFamily="18" charset="0"/>
              <a:cs typeface="Times New Roman" panose="02020603050405020304" pitchFamily="18" charset="0"/>
            </a:endParaRPr>
          </a:p>
          <a:p>
            <a:r>
              <a:rPr lang="en-GB" altLang="zh-CN">
                <a:effectLst/>
                <a:latin typeface="Times New Roman" panose="02020603050405020304" pitchFamily="18" charset="0"/>
                <a:cs typeface="Times New Roman" panose="02020603050405020304" pitchFamily="18" charset="0"/>
              </a:rPr>
              <a:t>to similar unlabeled</a:t>
            </a:r>
            <a:r>
              <a:rPr lang="zh-CN" altLang="en-US">
                <a:effectLst/>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o</a:t>
            </a:r>
            <a:r>
              <a:rPr lang="en-GB" altLang="zh-CN" err="1">
                <a:effectLst/>
                <a:latin typeface="Times New Roman" panose="02020603050405020304" pitchFamily="18" charset="0"/>
                <a:cs typeface="Times New Roman" panose="02020603050405020304" pitchFamily="18" charset="0"/>
              </a:rPr>
              <a:t>nes</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2)</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U</a:t>
            </a:r>
            <a:r>
              <a:rPr lang="en-GB" altLang="zh-CN" err="1">
                <a:effectLst/>
                <a:latin typeface="Times New Roman" panose="02020603050405020304" pitchFamily="18" charset="0"/>
                <a:cs typeface="Times New Roman" panose="02020603050405020304" pitchFamily="18" charset="0"/>
              </a:rPr>
              <a:t>nlabeled</a:t>
            </a:r>
            <a:r>
              <a:rPr lang="en-GB" altLang="zh-CN">
                <a:effectLst/>
                <a:latin typeface="Times New Roman" panose="02020603050405020304" pitchFamily="18" charset="0"/>
                <a:cs typeface="Times New Roman" panose="02020603050405020304" pitchFamily="18" charset="0"/>
              </a:rPr>
              <a:t> nodes with</a:t>
            </a:r>
            <a:endParaRPr lang="en-GB" altLang="zh-CN">
              <a:effectLst/>
              <a:latin typeface="Times New Roman" panose="02020603050405020304" pitchFamily="18" charset="0"/>
              <a:cs typeface="Times New Roman" panose="02020603050405020304" pitchFamily="18" charset="0"/>
            </a:endParaRPr>
          </a:p>
          <a:p>
            <a:r>
              <a:rPr lang="en-GB" altLang="zh-CN">
                <a:effectLst/>
                <a:latin typeface="Times New Roman" panose="02020603050405020304" pitchFamily="18" charset="0"/>
                <a:cs typeface="Times New Roman" panose="02020603050405020304" pitchFamily="18" charset="0"/>
              </a:rPr>
              <a:t>pseudo-labels could facilitate model supervision on </a:t>
            </a:r>
            <a:endParaRPr lang="en-GB" altLang="zh-CN">
              <a:effectLst/>
              <a:latin typeface="Times New Roman" panose="02020603050405020304" pitchFamily="18" charset="0"/>
              <a:cs typeface="Times New Roman" panose="02020603050405020304" pitchFamily="18" charset="0"/>
            </a:endParaRPr>
          </a:p>
          <a:p>
            <a:r>
              <a:rPr lang="en-GB" altLang="zh-CN">
                <a:effectLst/>
                <a:latin typeface="Times New Roman" panose="02020603050405020304" pitchFamily="18" charset="0"/>
                <a:cs typeface="Times New Roman" panose="02020603050405020304" pitchFamily="18" charset="0"/>
              </a:rPr>
              <a:t>labeled ones as a supplement</a:t>
            </a:r>
            <a:r>
              <a:rPr lang="en-GB" altLang="zh-CN">
                <a:effectLst/>
                <a:latin typeface="Helvetica" pitchFamily="2" charset="0"/>
              </a:rPr>
              <a:t>.</a:t>
            </a:r>
            <a:endParaRPr lang="en-GB" altLang="zh-CN">
              <a:effectLst/>
              <a:latin typeface="Helvetica" pitchFamily="2" charset="0"/>
            </a:endParaRPr>
          </a:p>
          <a:p>
            <a:endParaRPr kumimoji="1" lang="zh-CN" altLang="en-US">
              <a:highlight>
                <a:srgbClr val="FFFF00"/>
              </a:highlight>
              <a:latin typeface="Times New Roman" panose="02020603050405020304" pitchFamily="18" charset="0"/>
              <a:cs typeface="Times New Roman" panose="02020603050405020304" pitchFamily="18" charset="0"/>
            </a:endParaRPr>
          </a:p>
        </p:txBody>
      </p:sp>
      <p:sp>
        <p:nvSpPr>
          <p:cNvPr id="15" name="文本框 14"/>
          <p:cNvSpPr txBox="1"/>
          <p:nvPr/>
        </p:nvSpPr>
        <p:spPr>
          <a:xfrm>
            <a:off x="2892136" y="4443001"/>
            <a:ext cx="954107" cy="369332"/>
          </a:xfrm>
          <a:prstGeom prst="rect">
            <a:avLst/>
          </a:prstGeom>
          <a:noFill/>
        </p:spPr>
        <p:txBody>
          <a:bodyPr wrap="none" rtlCol="0">
            <a:spAutoFit/>
          </a:bodyPr>
          <a:lstStyle/>
          <a:p>
            <a:r>
              <a:rPr kumimoji="1" lang="en-US" altLang="zh-CN">
                <a:solidFill>
                  <a:srgbClr val="FF0000"/>
                </a:solidFill>
                <a:latin typeface="Times New Roman" panose="02020603050405020304" pitchFamily="18" charset="0"/>
                <a:cs typeface="Times New Roman" panose="02020603050405020304" pitchFamily="18" charset="0"/>
              </a:rPr>
              <a:t>Encoder</a:t>
            </a:r>
            <a:endParaRPr kumimoji="1" lang="zh-CN" altLang="en-US">
              <a:solidFill>
                <a:srgbClr val="FF0000"/>
              </a:solidFill>
              <a:latin typeface="Times New Roman" panose="02020603050405020304" pitchFamily="18" charset="0"/>
              <a:cs typeface="Times New Roman" panose="02020603050405020304" pitchFamily="18" charset="0"/>
            </a:endParaRPr>
          </a:p>
        </p:txBody>
      </p:sp>
      <p:sp>
        <p:nvSpPr>
          <p:cNvPr id="17" name="文本框 16"/>
          <p:cNvSpPr txBox="1"/>
          <p:nvPr/>
        </p:nvSpPr>
        <p:spPr>
          <a:xfrm>
            <a:off x="2919600" y="4975936"/>
            <a:ext cx="6097836" cy="369332"/>
          </a:xfrm>
          <a:prstGeom prst="rect">
            <a:avLst/>
          </a:prstGeom>
          <a:noFill/>
        </p:spPr>
        <p:txBody>
          <a:bodyPr wrap="square">
            <a:spAutoFit/>
          </a:bodyPr>
          <a:lstStyle/>
          <a:p>
            <a:r>
              <a:rPr kumimoji="1" lang="en-US" altLang="zh-CN">
                <a:solidFill>
                  <a:srgbClr val="FF0000"/>
                </a:solidFill>
                <a:latin typeface="Times New Roman" panose="02020603050405020304" pitchFamily="18" charset="0"/>
                <a:cs typeface="Times New Roman" panose="02020603050405020304" pitchFamily="18" charset="0"/>
              </a:rPr>
              <a:t>Decoder</a:t>
            </a:r>
            <a:endParaRPr kumimoji="1" lang="zh-CN" altLang="en-US">
              <a:solidFill>
                <a:srgbClr val="FF0000"/>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6977230" y="4621838"/>
            <a:ext cx="4746269" cy="923330"/>
          </a:xfrm>
          <a:prstGeom prst="rect">
            <a:avLst/>
          </a:prstGeom>
          <a:noFill/>
        </p:spPr>
        <p:txBody>
          <a:bodyPr wrap="square" rtlCol="0">
            <a:spAutoFit/>
          </a:bodyPr>
          <a:lstStyle/>
          <a:p>
            <a:r>
              <a:rPr lang="en-US" altLang="zh-CN">
                <a:effectLst/>
                <a:latin typeface="Times New Roman" panose="02020603050405020304" pitchFamily="18" charset="0"/>
                <a:cs typeface="Times New Roman" panose="02020603050405020304" pitchFamily="18" charset="0"/>
              </a:rPr>
              <a:t>Negative</a:t>
            </a:r>
            <a:r>
              <a:rPr lang="zh-CN" altLang="en-US">
                <a:effectLst/>
                <a:latin typeface="Times New Roman" panose="02020603050405020304" pitchFamily="18" charset="0"/>
                <a:cs typeface="Times New Roman" panose="02020603050405020304" pitchFamily="18" charset="0"/>
              </a:rPr>
              <a:t> </a:t>
            </a:r>
            <a:r>
              <a:rPr lang="en-US" altLang="zh-CN">
                <a:effectLst/>
                <a:latin typeface="Times New Roman" panose="02020603050405020304" pitchFamily="18" charset="0"/>
                <a:cs typeface="Times New Roman" panose="02020603050405020304" pitchFamily="18" charset="0"/>
              </a:rPr>
              <a:t>sampling</a:t>
            </a:r>
            <a:r>
              <a:rPr lang="zh-CN" altLang="en-US">
                <a:effectLst/>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to</a:t>
            </a:r>
            <a:r>
              <a:rPr lang="zh-CN" altLang="en-US">
                <a:latin typeface="Times New Roman" panose="02020603050405020304" pitchFamily="18" charset="0"/>
                <a:cs typeface="Times New Roman" panose="02020603050405020304" pitchFamily="18" charset="0"/>
              </a:rPr>
              <a:t> </a:t>
            </a:r>
            <a:r>
              <a:rPr lang="en-GB" altLang="zh-CN">
                <a:effectLst/>
                <a:latin typeface="Times New Roman" panose="02020603050405020304" pitchFamily="18" charset="0"/>
                <a:cs typeface="Times New Roman" panose="02020603050405020304" pitchFamily="18" charset="0"/>
              </a:rPr>
              <a:t>improve computational </a:t>
            </a:r>
            <a:endParaRPr lang="en-GB" altLang="zh-CN">
              <a:effectLst/>
              <a:latin typeface="Times New Roman" panose="02020603050405020304" pitchFamily="18" charset="0"/>
              <a:cs typeface="Times New Roman" panose="02020603050405020304" pitchFamily="18" charset="0"/>
            </a:endParaRPr>
          </a:p>
          <a:p>
            <a:r>
              <a:rPr lang="en-GB" altLang="zh-CN">
                <a:effectLst/>
                <a:latin typeface="Times New Roman" panose="02020603050405020304" pitchFamily="18" charset="0"/>
                <a:cs typeface="Times New Roman" panose="02020603050405020304" pitchFamily="18" charset="0"/>
              </a:rPr>
              <a:t>efficiency and avoid</a:t>
            </a:r>
            <a:r>
              <a:rPr lang="zh-CN" altLang="en-US">
                <a:effectLst/>
                <a:latin typeface="Times New Roman" panose="02020603050405020304" pitchFamily="18" charset="0"/>
                <a:cs typeface="Times New Roman" panose="02020603050405020304" pitchFamily="18" charset="0"/>
              </a:rPr>
              <a:t> </a:t>
            </a:r>
            <a:r>
              <a:rPr lang="en-GB" altLang="zh-CN">
                <a:effectLst/>
                <a:latin typeface="Times New Roman" panose="02020603050405020304" pitchFamily="18" charset="0"/>
                <a:cs typeface="Times New Roman" panose="02020603050405020304" pitchFamily="18" charset="0"/>
              </a:rPr>
              <a:t>bias toward negative</a:t>
            </a:r>
            <a:r>
              <a:rPr lang="zh-CN" altLang="en-US">
                <a:effectLst/>
                <a:latin typeface="Times New Roman" panose="02020603050405020304" pitchFamily="18" charset="0"/>
                <a:cs typeface="Times New Roman" panose="02020603050405020304" pitchFamily="18" charset="0"/>
              </a:rPr>
              <a:t> </a:t>
            </a:r>
            <a:r>
              <a:rPr lang="en-GB" altLang="zh-CN">
                <a:effectLst/>
                <a:latin typeface="Times New Roman" panose="02020603050405020304" pitchFamily="18" charset="0"/>
                <a:cs typeface="Times New Roman" panose="02020603050405020304" pitchFamily="18" charset="0"/>
              </a:rPr>
              <a:t>pairs.</a:t>
            </a:r>
            <a:endParaRPr lang="en-GB" altLang="zh-CN">
              <a:effectLst/>
              <a:latin typeface="Times New Roman" panose="02020603050405020304" pitchFamily="18" charset="0"/>
              <a:cs typeface="Times New Roman" panose="02020603050405020304" pitchFamily="18" charset="0"/>
            </a:endParaRPr>
          </a:p>
          <a:p>
            <a:endParaRPr kumimoji="1" lang="zh-CN" altLang="en-US"/>
          </a:p>
        </p:txBody>
      </p:sp>
      <p:sp>
        <p:nvSpPr>
          <p:cNvPr id="20" name="矩形 19"/>
          <p:cNvSpPr/>
          <p:nvPr/>
        </p:nvSpPr>
        <p:spPr>
          <a:xfrm>
            <a:off x="9820865" y="3516847"/>
            <a:ext cx="407624" cy="2814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20"/>
          <p:cNvSpPr txBox="1"/>
          <p:nvPr/>
        </p:nvSpPr>
        <p:spPr>
          <a:xfrm>
            <a:off x="8799822" y="3996266"/>
            <a:ext cx="2449710" cy="584775"/>
          </a:xfrm>
          <a:prstGeom prst="rect">
            <a:avLst/>
          </a:prstGeom>
          <a:noFill/>
        </p:spPr>
        <p:txBody>
          <a:bodyPr wrap="none" rtlCol="0">
            <a:spAutoFit/>
          </a:bodyPr>
          <a:lstStyle/>
          <a:p>
            <a:pPr algn="ctr"/>
            <a:r>
              <a:rPr kumimoji="1" lang="en-US" altLang="zh-CN" sz="1600">
                <a:latin typeface="Times New Roman" panose="02020603050405020304" pitchFamily="18" charset="0"/>
                <a:cs typeface="Times New Roman" panose="02020603050405020304" pitchFamily="18" charset="0"/>
              </a:rPr>
              <a:t>Distributions</a:t>
            </a:r>
            <a:r>
              <a:rPr kumimoji="1" lang="zh-CN" altLang="en-US" sz="1600">
                <a:latin typeface="Times New Roman" panose="02020603050405020304" pitchFamily="18" charset="0"/>
                <a:cs typeface="Times New Roman" panose="02020603050405020304" pitchFamily="18" charset="0"/>
              </a:rPr>
              <a:t> </a:t>
            </a:r>
            <a:r>
              <a:rPr kumimoji="1" lang="en-US" altLang="zh-CN" sz="1600">
                <a:latin typeface="Times New Roman" panose="02020603050405020304" pitchFamily="18" charset="0"/>
                <a:cs typeface="Times New Roman" panose="02020603050405020304" pitchFamily="18" charset="0"/>
              </a:rPr>
              <a:t>of</a:t>
            </a:r>
            <a:r>
              <a:rPr kumimoji="1" lang="zh-CN" altLang="en-US" sz="1600">
                <a:latin typeface="Times New Roman" panose="02020603050405020304" pitchFamily="18" charset="0"/>
                <a:cs typeface="Times New Roman" panose="02020603050405020304" pitchFamily="18" charset="0"/>
              </a:rPr>
              <a:t> </a:t>
            </a:r>
            <a:endParaRPr kumimoji="1" lang="en-US" altLang="zh-CN" sz="1600">
              <a:latin typeface="Times New Roman" panose="02020603050405020304" pitchFamily="18" charset="0"/>
              <a:cs typeface="Times New Roman" panose="02020603050405020304" pitchFamily="18" charset="0"/>
            </a:endParaRPr>
          </a:p>
          <a:p>
            <a:pPr algn="ctr"/>
            <a:r>
              <a:rPr kumimoji="1" lang="en-US" altLang="zh-CN" sz="1600">
                <a:latin typeface="Times New Roman" panose="02020603050405020304" pitchFamily="18" charset="0"/>
                <a:cs typeface="Times New Roman" panose="02020603050405020304" pitchFamily="18" charset="0"/>
              </a:rPr>
              <a:t>negative</a:t>
            </a:r>
            <a:r>
              <a:rPr kumimoji="1" lang="zh-CN" altLang="en-US" sz="1600">
                <a:latin typeface="Times New Roman" panose="02020603050405020304" pitchFamily="18" charset="0"/>
                <a:cs typeface="Times New Roman" panose="02020603050405020304" pitchFamily="18" charset="0"/>
              </a:rPr>
              <a:t> </a:t>
            </a:r>
            <a:r>
              <a:rPr kumimoji="1" lang="en-US" altLang="zh-CN" sz="1600">
                <a:latin typeface="Times New Roman" panose="02020603050405020304" pitchFamily="18" charset="0"/>
                <a:cs typeface="Times New Roman" panose="02020603050405020304" pitchFamily="18" charset="0"/>
              </a:rPr>
              <a:t>samples</a:t>
            </a:r>
            <a:r>
              <a:rPr kumimoji="1" lang="zh-CN" altLang="en-US" sz="1600">
                <a:latin typeface="Times New Roman" panose="02020603050405020304" pitchFamily="18" charset="0"/>
                <a:cs typeface="Times New Roman" panose="02020603050405020304" pitchFamily="18" charset="0"/>
              </a:rPr>
              <a:t> </a:t>
            </a:r>
            <a:r>
              <a:rPr kumimoji="1" lang="en-US" altLang="zh-CN" sz="1600">
                <a:latin typeface="Times New Roman" panose="02020603050405020304" pitchFamily="18" charset="0"/>
                <a:cs typeface="Times New Roman" panose="02020603050405020304" pitchFamily="18" charset="0"/>
              </a:rPr>
              <a:t>(uniform)</a:t>
            </a:r>
            <a:endParaRPr kumimoji="1" lang="zh-CN" altLang="en-US" sz="1600">
              <a:latin typeface="Times New Roman" panose="02020603050405020304" pitchFamily="18" charset="0"/>
              <a:cs typeface="Times New Roman" panose="02020603050405020304" pitchFamily="18" charset="0"/>
            </a:endParaRPr>
          </a:p>
        </p:txBody>
      </p:sp>
      <p:cxnSp>
        <p:nvCxnSpPr>
          <p:cNvPr id="25" name="直线箭头连接符 24"/>
          <p:cNvCxnSpPr/>
          <p:nvPr/>
        </p:nvCxnSpPr>
        <p:spPr>
          <a:xfrm>
            <a:off x="10019857" y="3798257"/>
            <a:ext cx="0" cy="296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73086" y="6149347"/>
            <a:ext cx="8477834" cy="338554"/>
          </a:xfrm>
          <a:prstGeom prst="rect">
            <a:avLst/>
          </a:prstGeom>
          <a:noFill/>
        </p:spPr>
        <p:txBody>
          <a:bodyPr wrap="none" rtlCol="0">
            <a:spAutoFit/>
          </a:bodyPr>
          <a:lstStyle/>
          <a:p>
            <a:r>
              <a:rPr kumimoji="1" lang="en-US" altLang="zh-CN" sz="1600">
                <a:latin typeface="Times New Roman" panose="02020603050405020304" pitchFamily="18" charset="0"/>
                <a:cs typeface="Times New Roman" panose="02020603050405020304" pitchFamily="18" charset="0"/>
              </a:rPr>
              <a:t>[3]</a:t>
            </a:r>
            <a:r>
              <a:rPr kumimoji="1" lang="zh-CN" altLang="en-US" sz="1600">
                <a:latin typeface="Times New Roman" panose="02020603050405020304" pitchFamily="18" charset="0"/>
                <a:cs typeface="Times New Roman" panose="02020603050405020304" pitchFamily="18" charset="0"/>
              </a:rPr>
              <a:t> </a:t>
            </a:r>
            <a:r>
              <a:rPr lang="en-GB" altLang="zh-CN" sz="1600" b="0" i="0" err="1">
                <a:solidFill>
                  <a:srgbClr val="222222"/>
                </a:solidFill>
                <a:effectLst/>
                <a:latin typeface="Times New Roman" panose="02020603050405020304" pitchFamily="18" charset="0"/>
                <a:cs typeface="Times New Roman" panose="02020603050405020304" pitchFamily="18" charset="0"/>
              </a:rPr>
              <a:t>Kipf</a:t>
            </a:r>
            <a:r>
              <a:rPr lang="en-GB" altLang="zh-CN" sz="1600" b="0" i="0">
                <a:solidFill>
                  <a:srgbClr val="222222"/>
                </a:solidFill>
                <a:effectLst/>
                <a:latin typeface="Times New Roman" panose="02020603050405020304" pitchFamily="18" charset="0"/>
                <a:cs typeface="Times New Roman" panose="02020603050405020304" pitchFamily="18" charset="0"/>
              </a:rPr>
              <a:t> T N, Welling M. Variational graph auto-encoders[J]. </a:t>
            </a:r>
            <a:r>
              <a:rPr lang="en-GB" altLang="zh-CN" sz="1600" b="0" i="0" err="1">
                <a:solidFill>
                  <a:srgbClr val="222222"/>
                </a:solidFill>
                <a:effectLst/>
                <a:latin typeface="Times New Roman" panose="02020603050405020304" pitchFamily="18" charset="0"/>
                <a:cs typeface="Times New Roman" panose="02020603050405020304" pitchFamily="18" charset="0"/>
              </a:rPr>
              <a:t>arXiv</a:t>
            </a:r>
            <a:r>
              <a:rPr lang="en-GB" altLang="zh-CN" sz="1600" b="0" i="0">
                <a:solidFill>
                  <a:srgbClr val="222222"/>
                </a:solidFill>
                <a:effectLst/>
                <a:latin typeface="Times New Roman" panose="02020603050405020304" pitchFamily="18" charset="0"/>
                <a:cs typeface="Times New Roman" panose="02020603050405020304" pitchFamily="18" charset="0"/>
              </a:rPr>
              <a:t> preprint arXiv:1611.07308, 2016</a:t>
            </a:r>
            <a:endParaRPr kumimoji="1" lang="zh-CN"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29314" y="218706"/>
            <a:ext cx="7671674" cy="6285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600" b="1" dirty="0">
                <a:latin typeface="Times New Roman" panose="02020603050405020304" pitchFamily="18" charset="0"/>
                <a:cs typeface="Times New Roman" panose="02020603050405020304" pitchFamily="18" charset="0"/>
              </a:rPr>
              <a:t>Our</a:t>
            </a:r>
            <a:r>
              <a:rPr kumimoji="1" lang="zh-CN" altLang="en-US" sz="3600" b="1">
                <a:latin typeface="Times New Roman" panose="02020603050405020304" pitchFamily="18" charset="0"/>
                <a:cs typeface="Times New Roman" panose="02020603050405020304" pitchFamily="18" charset="0"/>
              </a:rPr>
              <a:t> </a:t>
            </a:r>
            <a:r>
              <a:rPr kumimoji="1" lang="en-US" altLang="zh-CN" sz="3600" b="1" dirty="0">
                <a:latin typeface="Times New Roman" panose="02020603050405020304" pitchFamily="18" charset="0"/>
                <a:cs typeface="Times New Roman" panose="02020603050405020304" pitchFamily="18" charset="0"/>
              </a:rPr>
              <a:t>approach—Noise</a:t>
            </a:r>
            <a:r>
              <a:rPr kumimoji="1" lang="zh-CN" altLang="en-US" sz="3600" b="1">
                <a:latin typeface="Times New Roman" panose="02020603050405020304" pitchFamily="18" charset="0"/>
                <a:cs typeface="Times New Roman" panose="02020603050405020304" pitchFamily="18" charset="0"/>
              </a:rPr>
              <a:t> </a:t>
            </a:r>
            <a:r>
              <a:rPr kumimoji="1" lang="en-US" altLang="zh-CN" sz="3600" b="1" dirty="0">
                <a:latin typeface="Times New Roman" panose="02020603050405020304" pitchFamily="18" charset="0"/>
                <a:cs typeface="Times New Roman" panose="02020603050405020304" pitchFamily="18" charset="0"/>
              </a:rPr>
              <a:t>Governance</a:t>
            </a:r>
            <a:endParaRPr kumimoji="1" lang="zh-CN" altLang="en-US" sz="3600" b="1">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p:cNvSpPr txBox="1"/>
              <p:nvPr/>
            </p:nvSpPr>
            <p:spPr>
              <a:xfrm>
                <a:off x="284399" y="837085"/>
                <a:ext cx="6400480" cy="3970318"/>
              </a:xfrm>
              <a:prstGeom prst="rect">
                <a:avLst/>
              </a:prstGeom>
              <a:noFill/>
            </p:spPr>
            <p:txBody>
              <a:bodyPr wrap="square" rtlCol="0">
                <a:spAutoFit/>
              </a:bodyPr>
              <a:lstStyle/>
              <a:p>
                <a:r>
                  <a:rPr kumimoji="1" lang="en-US" altLang="zh-CN" sz="2400" b="1" dirty="0">
                    <a:latin typeface="Times New Roman" panose="02020603050405020304" pitchFamily="18" charset="0"/>
                    <a:cs typeface="Times New Roman" panose="02020603050405020304" pitchFamily="18" charset="0"/>
                  </a:rPr>
                  <a:t>Labeled</a:t>
                </a:r>
                <a:r>
                  <a:rPr kumimoji="1" lang="zh-CN" altLang="en-US" sz="2400" b="1">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Node</a:t>
                </a:r>
                <a:r>
                  <a:rPr kumimoji="1" lang="zh-CN" altLang="en-US" sz="2400" b="1">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Division</a:t>
                </a:r>
                <a:endParaRPr kumimoji="1" lang="en-US" altLang="zh-CN" sz="2400" b="1" dirty="0">
                  <a:latin typeface="Times New Roman" panose="02020603050405020304" pitchFamily="18" charset="0"/>
                  <a:cs typeface="Times New Roman" panose="02020603050405020304" pitchFamily="18" charset="0"/>
                </a:endParaRPr>
              </a:p>
              <a:p>
                <a:r>
                  <a:rPr kumimoji="1" lang="zh-CN" altLang="en-US" sz="2000" b="1">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Target:</a:t>
                </a:r>
                <a:r>
                  <a:rPr kumimoji="1" lang="zh-CN" altLang="en-US" sz="2000" b="1">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divide</a:t>
                </a:r>
                <a:r>
                  <a:rPr kumimoji="1" lang="zh-CN" altLang="en-US" sz="200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labeled</a:t>
                </a:r>
                <a:r>
                  <a:rPr kumimoji="1" lang="zh-CN" altLang="en-US" sz="200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nodes</a:t>
                </a:r>
                <a:r>
                  <a:rPr kumimoji="1" lang="zh-CN" altLang="en-US" sz="200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into</a:t>
                </a:r>
                <a:r>
                  <a:rPr kumimoji="1" lang="zh-CN" altLang="en-US" sz="200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clean</a:t>
                </a:r>
                <a:r>
                  <a:rPr kumimoji="1" lang="zh-CN" altLang="en-US" sz="200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candidate</a:t>
                </a:r>
                <a:r>
                  <a:rPr kumimoji="1" lang="zh-CN" altLang="en-US" sz="2000">
                    <a:latin typeface="Times New Roman" panose="02020603050405020304" pitchFamily="18" charset="0"/>
                    <a:cs typeface="Times New Roman" panose="02020603050405020304" pitchFamily="18" charset="0"/>
                  </a:rPr>
                  <a:t> </a:t>
                </a:r>
                <a14:m>
                  <m:oMath xmlns:m="http://schemas.openxmlformats.org/officeDocument/2006/math">
                    <m:sSub>
                      <m:sSubPr>
                        <m:ctrlPr>
                          <a:rPr kumimoji="1" lang="en-US" altLang="zh-CN" sz="2000" b="0" i="1" smtClean="0">
                            <a:latin typeface="Cambria Math" panose="02040503050406030204" pitchFamily="18" charset="0"/>
                            <a:cs typeface="Times New Roman" panose="02020603050405020304" pitchFamily="18" charset="0"/>
                          </a:rPr>
                        </m:ctrlPr>
                      </m:sSubPr>
                      <m:e>
                        <m:r>
                          <a:rPr kumimoji="1" lang="en-US" altLang="zh-CN" sz="2000" b="0" i="1" smtClean="0">
                            <a:latin typeface="Cambria Math" panose="02040503050406030204" pitchFamily="18" charset="0"/>
                            <a:cs typeface="Times New Roman" panose="02020603050405020304" pitchFamily="18" charset="0"/>
                          </a:rPr>
                          <m:t>𝒱</m:t>
                        </m:r>
                      </m:e>
                      <m:sub>
                        <m:r>
                          <a:rPr kumimoji="1" lang="en-US" altLang="zh-CN" sz="2000" b="0" i="1" smtClean="0">
                            <a:latin typeface="Cambria Math" panose="02040503050406030204" pitchFamily="18" charset="0"/>
                            <a:cs typeface="Times New Roman" panose="02020603050405020304" pitchFamily="18" charset="0"/>
                          </a:rPr>
                          <m:t>𝑐𝑙</m:t>
                        </m:r>
                      </m:sub>
                    </m:sSub>
                  </m:oMath>
                </a14:m>
                <a:endParaRPr kumimoji="1" lang="en-US" altLang="zh-CN" sz="2000" b="0" dirty="0">
                  <a:latin typeface="Times New Roman" panose="02020603050405020304" pitchFamily="18" charset="0"/>
                  <a:cs typeface="Times New Roman" panose="02020603050405020304" pitchFamily="18" charset="0"/>
                </a:endParaRPr>
              </a:p>
              <a:p>
                <a:r>
                  <a:rPr kumimoji="1" lang="zh-CN" altLang="en-US" sz="200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and</a:t>
                </a:r>
                <a:r>
                  <a:rPr kumimoji="1" lang="zh-CN" altLang="en-US" sz="200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noisy</a:t>
                </a:r>
                <a:r>
                  <a:rPr kumimoji="1" lang="zh-CN" altLang="en-US" sz="200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candidate</a:t>
                </a:r>
                <a:r>
                  <a:rPr kumimoji="1" lang="zh-CN" altLang="en-US" sz="2000">
                    <a:latin typeface="Times New Roman" panose="02020603050405020304" pitchFamily="18" charset="0"/>
                    <a:cs typeface="Times New Roman" panose="02020603050405020304" pitchFamily="18" charset="0"/>
                  </a:rPr>
                  <a:t> </a:t>
                </a:r>
                <a14:m>
                  <m:oMath xmlns:m="http://schemas.openxmlformats.org/officeDocument/2006/math">
                    <m:sSub>
                      <m:sSubPr>
                        <m:ctrlPr>
                          <a:rPr kumimoji="1" lang="en-US" altLang="zh-CN" sz="2000" b="0" i="1" smtClean="0">
                            <a:latin typeface="Cambria Math" panose="02040503050406030204" pitchFamily="18" charset="0"/>
                            <a:cs typeface="Times New Roman" panose="02020603050405020304" pitchFamily="18" charset="0"/>
                          </a:rPr>
                        </m:ctrlPr>
                      </m:sSubPr>
                      <m:e>
                        <m:r>
                          <a:rPr kumimoji="1" lang="en-US" altLang="zh-CN" sz="2000" b="0" i="1" smtClean="0">
                            <a:latin typeface="Cambria Math" panose="02040503050406030204" pitchFamily="18" charset="0"/>
                            <a:cs typeface="Times New Roman" panose="02020603050405020304" pitchFamily="18" charset="0"/>
                          </a:rPr>
                          <m:t>𝒱</m:t>
                        </m:r>
                      </m:e>
                      <m:sub>
                        <m:r>
                          <a:rPr kumimoji="1" lang="en-US" altLang="zh-CN" sz="2000" b="0" i="1" smtClean="0">
                            <a:latin typeface="Cambria Math" panose="02040503050406030204" pitchFamily="18" charset="0"/>
                            <a:cs typeface="Times New Roman" panose="02020603050405020304" pitchFamily="18" charset="0"/>
                          </a:rPr>
                          <m:t>𝑛𝑠</m:t>
                        </m:r>
                      </m:sub>
                    </m:sSub>
                  </m:oMath>
                </a14:m>
                <a:r>
                  <a:rPr kumimoji="1" lang="en-US" altLang="zh-CN" sz="2000" dirty="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a:p>
                <a:endParaRPr kumimoji="1" lang="en-US" altLang="zh-CN" dirty="0"/>
              </a:p>
              <a:p>
                <a:r>
                  <a:rPr kumimoji="1" lang="zh-CN" altLang="en-US" sz="2000" b="1">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Motivation</a:t>
                </a:r>
                <a:r>
                  <a:rPr kumimoji="1" lang="zh-CN" altLang="en-US" sz="2000" b="1">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&amp;</a:t>
                </a:r>
                <a:r>
                  <a:rPr kumimoji="1" lang="zh-CN" altLang="en-US" sz="2000" b="1">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Empirical</a:t>
                </a:r>
                <a:r>
                  <a:rPr kumimoji="1" lang="zh-CN" altLang="en-US" sz="2000" b="1">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Study</a:t>
                </a:r>
                <a:endParaRPr kumimoji="1" lang="en-US" altLang="zh-CN" sz="2000" b="1" dirty="0">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   </a:t>
                </a:r>
                <a:r>
                  <a:rPr lang="en-GB" altLang="zh-CN" dirty="0">
                    <a:effectLst/>
                    <a:latin typeface="Times New Roman" panose="02020603050405020304" pitchFamily="18" charset="0"/>
                    <a:cs typeface="Times New Roman" panose="02020603050405020304" pitchFamily="18" charset="0"/>
                  </a:rPr>
                  <a:t>DNNs learn clean</a:t>
                </a:r>
                <a:r>
                  <a:rPr lang="zh-CN" altLang="en-US">
                    <a:latin typeface="Times New Roman" panose="02020603050405020304" pitchFamily="18" charset="0"/>
                    <a:cs typeface="Times New Roman" panose="02020603050405020304" pitchFamily="18" charset="0"/>
                  </a:rPr>
                  <a:t> </a:t>
                </a:r>
                <a:r>
                  <a:rPr lang="en-GB" altLang="zh-CN" dirty="0">
                    <a:effectLst/>
                    <a:latin typeface="Times New Roman" panose="02020603050405020304" pitchFamily="18" charset="0"/>
                    <a:cs typeface="Times New Roman" panose="02020603050405020304" pitchFamily="18" charset="0"/>
                  </a:rPr>
                  <a:t>labels first and then overfit</a:t>
                </a:r>
                <a:r>
                  <a:rPr lang="zh-CN" altLang="en-US">
                    <a:effectLst/>
                    <a:latin typeface="Times New Roman" panose="02020603050405020304" pitchFamily="18" charset="0"/>
                    <a:cs typeface="Times New Roman" panose="02020603050405020304" pitchFamily="18" charset="0"/>
                  </a:rPr>
                  <a:t> </a:t>
                </a:r>
                <a:r>
                  <a:rPr lang="en-GB" altLang="zh-CN" dirty="0">
                    <a:effectLst/>
                    <a:latin typeface="Times New Roman" panose="02020603050405020304" pitchFamily="18" charset="0"/>
                    <a:cs typeface="Times New Roman" panose="02020603050405020304" pitchFamily="18" charset="0"/>
                  </a:rPr>
                  <a:t>to noisy labels</a:t>
                </a:r>
                <a:r>
                  <a:rPr lang="zh-CN" altLang="en-US">
                    <a:effectLst/>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[4,5].</a:t>
                </a:r>
                <a:endParaRPr lang="en-US" altLang="zh-CN" dirty="0">
                  <a:latin typeface="Times New Roman" panose="02020603050405020304" pitchFamily="18" charset="0"/>
                  <a:cs typeface="Times New Roman" panose="02020603050405020304" pitchFamily="18" charset="0"/>
                </a:endParaRPr>
              </a:p>
              <a:p>
                <a:r>
                  <a:rPr lang="en-US" altLang="zh-CN" dirty="0">
                    <a:effectLst/>
                    <a:latin typeface="Times New Roman" panose="02020603050405020304" pitchFamily="18" charset="0"/>
                    <a:cs typeface="Times New Roman" panose="02020603050405020304" pitchFamily="18" charset="0"/>
                  </a:rPr>
                  <a:t>It</a:t>
                </a:r>
                <a:r>
                  <a:rPr lang="zh-CN" altLang="en-US">
                    <a:effectLst/>
                    <a:latin typeface="Times New Roman" panose="02020603050405020304" pitchFamily="18" charset="0"/>
                    <a:cs typeface="Times New Roman" panose="02020603050405020304" pitchFamily="18" charset="0"/>
                  </a:rPr>
                  <a:t> </a:t>
                </a:r>
                <a:r>
                  <a:rPr lang="en-GB" altLang="zh-CN" dirty="0">
                    <a:effectLst/>
                    <a:latin typeface="Times New Roman" panose="02020603050405020304" pitchFamily="18" charset="0"/>
                    <a:cs typeface="Times New Roman" panose="02020603050405020304" pitchFamily="18" charset="0"/>
                  </a:rPr>
                  <a:t>lead</a:t>
                </a:r>
                <a:r>
                  <a:rPr lang="en-US" altLang="zh-CN" dirty="0">
                    <a:effectLst/>
                    <a:latin typeface="Times New Roman" panose="02020603050405020304" pitchFamily="18" charset="0"/>
                    <a:cs typeface="Times New Roman" panose="02020603050405020304" pitchFamily="18" charset="0"/>
                  </a:rPr>
                  <a:t>s</a:t>
                </a:r>
                <a:r>
                  <a:rPr lang="en-GB" altLang="zh-CN" dirty="0">
                    <a:effectLst/>
                    <a:latin typeface="Times New Roman" panose="02020603050405020304" pitchFamily="18" charset="0"/>
                    <a:cs typeface="Times New Roman" panose="02020603050405020304" pitchFamily="18" charset="0"/>
                  </a:rPr>
                  <a:t> to different loss distributions for clean and noisy nodes.</a:t>
                </a:r>
                <a:endParaRPr lang="en-GB" altLang="zh-CN" dirty="0">
                  <a:effectLst/>
                  <a:latin typeface="Times New Roman" panose="02020603050405020304" pitchFamily="18" charset="0"/>
                  <a:cs typeface="Times New Roman" panose="02020603050405020304" pitchFamily="18" charset="0"/>
                </a:endParaRPr>
              </a:p>
              <a:p>
                <a:endParaRPr lang="en-US" altLang="zh-CN" dirty="0">
                  <a:latin typeface="Helvetica" pitchFamily="2" charset="0"/>
                </a:endParaRPr>
              </a:p>
              <a:p>
                <a:endParaRPr lang="en-US" altLang="zh-CN" sz="2000" dirty="0">
                  <a:latin typeface="Helvetica" pitchFamily="2" charset="0"/>
                </a:endParaRPr>
              </a:p>
              <a:p>
                <a:endParaRPr lang="en-GB" altLang="zh-CN" sz="2000" dirty="0">
                  <a:effectLst/>
                  <a:latin typeface="Helvetica" pitchFamily="2" charset="0"/>
                </a:endParaRPr>
              </a:p>
              <a:p>
                <a:endParaRPr kumimoji="1" lang="en-US" altLang="zh-CN" sz="2000" b="1" dirty="0">
                  <a:latin typeface="Times New Roman" panose="02020603050405020304" pitchFamily="18" charset="0"/>
                  <a:cs typeface="Times New Roman" panose="02020603050405020304" pitchFamily="18" charset="0"/>
                </a:endParaRPr>
              </a:p>
              <a:p>
                <a:endParaRPr kumimoji="1" lang="en-US" altLang="zh-CN" dirty="0"/>
              </a:p>
              <a:p>
                <a:endParaRPr kumimoji="1"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284399" y="837085"/>
                <a:ext cx="6400480" cy="3970318"/>
              </a:xfrm>
              <a:prstGeom prst="rect">
                <a:avLst/>
              </a:prstGeom>
              <a:blipFill rotWithShape="1">
                <a:blip r:embed="rId1"/>
                <a:stretch>
                  <a:fillRect l="-9" t="-4" r="4" b="-500"/>
                </a:stretch>
              </a:blipFill>
            </p:spPr>
            <p:txBody>
              <a:bodyPr/>
              <a:lstStyle/>
              <a:p>
                <a:r>
                  <a:rPr lang="zh-CN" altLang="en-US">
                    <a:noFill/>
                  </a:rPr>
                  <a:t> </a:t>
                </a:r>
              </a:p>
            </p:txBody>
          </p:sp>
        </mc:Fallback>
      </mc:AlternateContent>
      <p:pic>
        <p:nvPicPr>
          <p:cNvPr id="3" name="图片 2"/>
          <p:cNvPicPr>
            <a:picLocks noChangeAspect="1"/>
          </p:cNvPicPr>
          <p:nvPr/>
        </p:nvPicPr>
        <p:blipFill>
          <a:blip r:embed="rId2"/>
          <a:stretch>
            <a:fillRect/>
          </a:stretch>
        </p:blipFill>
        <p:spPr>
          <a:xfrm>
            <a:off x="6942810" y="831633"/>
            <a:ext cx="4964791" cy="2281414"/>
          </a:xfrm>
          <a:prstGeom prst="rect">
            <a:avLst/>
          </a:prstGeom>
        </p:spPr>
      </p:pic>
      <p:pic>
        <p:nvPicPr>
          <p:cNvPr id="7" name="图片 6"/>
          <p:cNvPicPr>
            <a:picLocks noChangeAspect="1"/>
          </p:cNvPicPr>
          <p:nvPr/>
        </p:nvPicPr>
        <p:blipFill rotWithShape="1">
          <a:blip r:embed="rId3"/>
          <a:srcRect t="23174"/>
          <a:stretch>
            <a:fillRect/>
          </a:stretch>
        </p:blipFill>
        <p:spPr>
          <a:xfrm>
            <a:off x="388195" y="3491416"/>
            <a:ext cx="5152279" cy="389492"/>
          </a:xfrm>
          <a:prstGeom prst="rect">
            <a:avLst/>
          </a:prstGeom>
        </p:spPr>
      </p:pic>
      <p:pic>
        <p:nvPicPr>
          <p:cNvPr id="8" name="图片 7"/>
          <p:cNvPicPr>
            <a:picLocks noChangeAspect="1"/>
          </p:cNvPicPr>
          <p:nvPr/>
        </p:nvPicPr>
        <p:blipFill>
          <a:blip r:embed="rId4"/>
          <a:stretch>
            <a:fillRect/>
          </a:stretch>
        </p:blipFill>
        <p:spPr>
          <a:xfrm>
            <a:off x="389901" y="4011105"/>
            <a:ext cx="4312588" cy="1554401"/>
          </a:xfrm>
          <a:prstGeom prst="rect">
            <a:avLst/>
          </a:prstGeom>
        </p:spPr>
      </p:pic>
      <p:sp>
        <p:nvSpPr>
          <p:cNvPr id="9" name="文本框 8"/>
          <p:cNvSpPr txBox="1"/>
          <p:nvPr/>
        </p:nvSpPr>
        <p:spPr>
          <a:xfrm>
            <a:off x="7051328" y="3768406"/>
            <a:ext cx="5007020" cy="2092881"/>
          </a:xfrm>
          <a:prstGeom prst="rect">
            <a:avLst/>
          </a:prstGeom>
          <a:noFill/>
        </p:spPr>
        <p:txBody>
          <a:bodyPr wrap="square" rtlCol="0">
            <a:spAutoFit/>
          </a:bodyPr>
          <a:lstStyle/>
          <a:p>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b="1" dirty="0">
                <a:latin typeface="Times New Roman" panose="02020603050405020304" pitchFamily="18" charset="0"/>
                <a:cs typeface="Times New Roman" panose="02020603050405020304" pitchFamily="18" charset="0"/>
              </a:rPr>
              <a:t>Benefits</a:t>
            </a:r>
            <a:endParaRPr kumimoji="1" lang="en-US" altLang="zh-C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kumimoji="1" lang="en-US" altLang="zh-CN" dirty="0">
                <a:latin typeface="Times New Roman" panose="02020603050405020304" pitchFamily="18" charset="0"/>
                <a:cs typeface="Times New Roman" panose="02020603050405020304" pitchFamily="18" charset="0"/>
              </a:rPr>
              <a:t>No</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need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for</a:t>
            </a:r>
            <a:r>
              <a:rPr kumimoji="1" lang="zh-CN" altLang="en-US" dirty="0">
                <a:latin typeface="Times New Roman" panose="02020603050405020304" pitchFamily="18" charset="0"/>
                <a:cs typeface="Times New Roman" panose="02020603050405020304" pitchFamily="18" charset="0"/>
              </a:rPr>
              <a:t> </a:t>
            </a:r>
            <a:r>
              <a:rPr lang="en-GB" altLang="zh-CN" dirty="0">
                <a:effectLst/>
                <a:latin typeface="Times New Roman" panose="02020603050405020304" pitchFamily="18" charset="0"/>
                <a:cs typeface="Times New Roman" panose="02020603050405020304" pitchFamily="18" charset="0"/>
              </a:rPr>
              <a:t>elaborate </a:t>
            </a:r>
            <a:r>
              <a:rPr lang="en-US" altLang="zh-CN" dirty="0">
                <a:effectLst/>
                <a:latin typeface="Times New Roman" panose="02020603050405020304" pitchFamily="18" charset="0"/>
                <a:cs typeface="Times New Roman" panose="02020603050405020304" pitchFamily="18" charset="0"/>
              </a:rPr>
              <a:t>hyper-parameter</a:t>
            </a:r>
            <a:r>
              <a:rPr lang="zh-CN" altLang="en-US" dirty="0">
                <a:latin typeface="Times New Roman" panose="02020603050405020304" pitchFamily="18" charset="0"/>
                <a:cs typeface="Times New Roman" panose="02020603050405020304" pitchFamily="18" charset="0"/>
              </a:rPr>
              <a:t> </a:t>
            </a:r>
            <a:r>
              <a:rPr lang="en-GB" altLang="zh-CN" dirty="0">
                <a:effectLst/>
                <a:latin typeface="Times New Roman" panose="02020603050405020304" pitchFamily="18" charset="0"/>
                <a:cs typeface="Times New Roman" panose="02020603050405020304" pitchFamily="18" charset="0"/>
              </a:rPr>
              <a:t>tuning</a:t>
            </a:r>
            <a:endParaRPr lang="en-GB" altLang="zh-CN"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kumimoji="1" lang="en-US" altLang="zh-CN" dirty="0">
                <a:latin typeface="Times New Roman" panose="02020603050405020304" pitchFamily="18" charset="0"/>
                <a:cs typeface="Times New Roman" panose="02020603050405020304" pitchFamily="18" charset="0"/>
              </a:rPr>
              <a:t>S</a:t>
            </a:r>
            <a:r>
              <a:rPr lang="en-GB" altLang="zh-CN" dirty="0">
                <a:effectLst/>
                <a:latin typeface="Times New Roman" panose="02020603050405020304" pitchFamily="18" charset="0"/>
                <a:cs typeface="Times New Roman" panose="02020603050405020304" pitchFamily="18" charset="0"/>
              </a:rPr>
              <a:t>trikes a balance between sufficient training in the early</a:t>
            </a:r>
            <a:r>
              <a:rPr lang="zh-CN" altLang="en-US" dirty="0">
                <a:effectLst/>
                <a:latin typeface="Times New Roman" panose="02020603050405020304" pitchFamily="18" charset="0"/>
                <a:cs typeface="Times New Roman" panose="02020603050405020304" pitchFamily="18" charset="0"/>
              </a:rPr>
              <a:t> </a:t>
            </a:r>
            <a:r>
              <a:rPr lang="en-GB" altLang="zh-CN" dirty="0">
                <a:effectLst/>
                <a:latin typeface="Times New Roman" panose="02020603050405020304" pitchFamily="18" charset="0"/>
                <a:cs typeface="Times New Roman" panose="02020603050405020304" pitchFamily="18" charset="0"/>
              </a:rPr>
              <a:t>stage</a:t>
            </a:r>
            <a:r>
              <a:rPr lang="zh-CN" altLang="en-US" dirty="0">
                <a:effectLst/>
                <a:latin typeface="Times New Roman" panose="02020603050405020304" pitchFamily="18" charset="0"/>
                <a:cs typeface="Times New Roman" panose="02020603050405020304" pitchFamily="18" charset="0"/>
              </a:rPr>
              <a:t> </a:t>
            </a:r>
            <a:r>
              <a:rPr lang="en-GB" altLang="zh-CN" sz="1800" dirty="0">
                <a:solidFill>
                  <a:srgbClr val="000000"/>
                </a:solidFill>
                <a:effectLst/>
                <a:latin typeface="Times New Roman" panose="02020603050405020304" pitchFamily="18" charset="0"/>
                <a:cs typeface="Times New Roman" panose="02020603050405020304" pitchFamily="18" charset="0"/>
              </a:rPr>
              <a:t>and noise-resistant training in the later stage. </a:t>
            </a:r>
            <a:endParaRPr lang="en-GB" altLang="zh-CN" dirty="0">
              <a:effectLst/>
              <a:latin typeface="Times New Roman" panose="02020603050405020304" pitchFamily="18" charset="0"/>
              <a:cs typeface="Times New Roman" panose="02020603050405020304" pitchFamily="18" charset="0"/>
            </a:endParaRPr>
          </a:p>
          <a:p>
            <a:endParaRPr kumimoji="1" lang="zh-CN" altLang="en-US" dirty="0"/>
          </a:p>
        </p:txBody>
      </p:sp>
      <p:sp>
        <p:nvSpPr>
          <p:cNvPr id="11" name="文本框 10"/>
          <p:cNvSpPr txBox="1"/>
          <p:nvPr/>
        </p:nvSpPr>
        <p:spPr>
          <a:xfrm>
            <a:off x="407194" y="3081671"/>
            <a:ext cx="6100762" cy="400110"/>
          </a:xfrm>
          <a:prstGeom prst="rect">
            <a:avLst/>
          </a:prstGeom>
          <a:noFill/>
        </p:spPr>
        <p:txBody>
          <a:bodyPr wrap="square">
            <a:spAutoFit/>
          </a:bodyPr>
          <a:lstStyle/>
          <a:p>
            <a:r>
              <a:rPr kumimoji="1" lang="en-US" altLang="zh-CN" sz="2000" b="1" dirty="0">
                <a:latin typeface="Times New Roman" panose="02020603050405020304" pitchFamily="18" charset="0"/>
                <a:cs typeface="Times New Roman" panose="02020603050405020304" pitchFamily="18" charset="0"/>
              </a:rPr>
              <a:t>Criterion:</a:t>
            </a:r>
            <a:endParaRPr kumimoji="1" lang="en-US" altLang="zh-CN" sz="2000" b="1" dirty="0">
              <a:latin typeface="Times New Roman" panose="02020603050405020304" pitchFamily="18" charset="0"/>
              <a:cs typeface="Times New Roman" panose="02020603050405020304" pitchFamily="18" charset="0"/>
            </a:endParaRPr>
          </a:p>
        </p:txBody>
      </p:sp>
      <p:sp>
        <p:nvSpPr>
          <p:cNvPr id="4" name="矩形 3"/>
          <p:cNvSpPr/>
          <p:nvPr/>
        </p:nvSpPr>
        <p:spPr>
          <a:xfrm>
            <a:off x="3559493" y="4315217"/>
            <a:ext cx="471488" cy="3282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线箭头连接符 9"/>
          <p:cNvCxnSpPr>
            <a:stCxn id="4" idx="3"/>
          </p:cNvCxnSpPr>
          <p:nvPr/>
        </p:nvCxnSpPr>
        <p:spPr>
          <a:xfrm>
            <a:off x="4030981" y="4479330"/>
            <a:ext cx="4000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412083" y="4330010"/>
            <a:ext cx="2236510" cy="338554"/>
          </a:xfrm>
          <a:prstGeom prst="rect">
            <a:avLst/>
          </a:prstGeom>
          <a:noFill/>
        </p:spPr>
        <p:txBody>
          <a:bodyPr wrap="none" rtlCol="0">
            <a:spAutoFit/>
          </a:bodyPr>
          <a:lstStyle/>
          <a:p>
            <a:r>
              <a:rPr kumimoji="1" lang="en-US" altLang="zh-CN" sz="1600" dirty="0">
                <a:solidFill>
                  <a:srgbClr val="FF0000"/>
                </a:solidFill>
                <a:latin typeface="Times New Roman" panose="02020603050405020304" pitchFamily="18" charset="0"/>
                <a:cs typeface="Times New Roman" panose="02020603050405020304" pitchFamily="18" charset="0"/>
              </a:rPr>
              <a:t>The</a:t>
            </a:r>
            <a:r>
              <a:rPr kumimoji="1" lang="zh-CN" altLang="en-US" sz="1600" dirty="0">
                <a:solidFill>
                  <a:srgbClr val="FF0000"/>
                </a:solidFill>
                <a:latin typeface="Times New Roman" panose="02020603050405020304" pitchFamily="18" charset="0"/>
                <a:cs typeface="Times New Roman" panose="02020603050405020304" pitchFamily="18" charset="0"/>
              </a:rPr>
              <a:t> </a:t>
            </a:r>
            <a:r>
              <a:rPr kumimoji="1" lang="en-US" altLang="zh-CN" sz="1600" dirty="0">
                <a:solidFill>
                  <a:srgbClr val="FF0000"/>
                </a:solidFill>
                <a:latin typeface="Times New Roman" panose="02020603050405020304" pitchFamily="18" charset="0"/>
                <a:cs typeface="Times New Roman" panose="02020603050405020304" pitchFamily="18" charset="0"/>
              </a:rPr>
              <a:t>total</a:t>
            </a:r>
            <a:r>
              <a:rPr kumimoji="1" lang="zh-CN" altLang="en-US" sz="1600" dirty="0">
                <a:solidFill>
                  <a:srgbClr val="FF0000"/>
                </a:solidFill>
                <a:latin typeface="Times New Roman" panose="02020603050405020304" pitchFamily="18" charset="0"/>
                <a:cs typeface="Times New Roman" panose="02020603050405020304" pitchFamily="18" charset="0"/>
              </a:rPr>
              <a:t> </a:t>
            </a:r>
            <a:r>
              <a:rPr kumimoji="1" lang="en-US" altLang="zh-CN" sz="1600" dirty="0">
                <a:solidFill>
                  <a:srgbClr val="FF0000"/>
                </a:solidFill>
                <a:latin typeface="Times New Roman" panose="02020603050405020304" pitchFamily="18" charset="0"/>
                <a:cs typeface="Times New Roman" panose="02020603050405020304" pitchFamily="18" charset="0"/>
              </a:rPr>
              <a:t>training</a:t>
            </a:r>
            <a:r>
              <a:rPr kumimoji="1" lang="zh-CN" altLang="en-US" sz="1600" dirty="0">
                <a:solidFill>
                  <a:srgbClr val="FF0000"/>
                </a:solidFill>
                <a:latin typeface="Times New Roman" panose="02020603050405020304" pitchFamily="18" charset="0"/>
                <a:cs typeface="Times New Roman" panose="02020603050405020304" pitchFamily="18" charset="0"/>
              </a:rPr>
              <a:t> </a:t>
            </a:r>
            <a:r>
              <a:rPr kumimoji="1" lang="en-US" altLang="zh-CN" sz="1600" dirty="0">
                <a:solidFill>
                  <a:srgbClr val="FF0000"/>
                </a:solidFill>
                <a:latin typeface="Times New Roman" panose="02020603050405020304" pitchFamily="18" charset="0"/>
                <a:cs typeface="Times New Roman" panose="02020603050405020304" pitchFamily="18" charset="0"/>
              </a:rPr>
              <a:t>epochs</a:t>
            </a:r>
            <a:endParaRPr kumimoji="1"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7158608" y="3089594"/>
            <a:ext cx="4899739" cy="923330"/>
          </a:xfrm>
          <a:prstGeom prst="rect">
            <a:avLst/>
          </a:prstGeom>
          <a:noFill/>
        </p:spPr>
        <p:txBody>
          <a:bodyPr wrap="none" rtlCol="0">
            <a:spAutoFit/>
          </a:bodyPr>
          <a:lstStyle/>
          <a:p>
            <a:r>
              <a:rPr kumimoji="1" lang="en-US" altLang="zh-CN" b="1" dirty="0">
                <a:latin typeface="Times New Roman" panose="02020603050405020304" pitchFamily="18" charset="0"/>
                <a:cs typeface="Times New Roman" panose="02020603050405020304" pitchFamily="18" charset="0"/>
              </a:rPr>
              <a:t>Figure 2.</a:t>
            </a:r>
            <a:r>
              <a:rPr kumimoji="1" lang="zh-CN" altLang="en-US" b="1" dirty="0">
                <a:latin typeface="Times New Roman" panose="02020603050405020304" pitchFamily="18" charset="0"/>
                <a:cs typeface="Times New Roman" panose="02020603050405020304" pitchFamily="18" charset="0"/>
              </a:rPr>
              <a:t> </a:t>
            </a:r>
            <a:r>
              <a:rPr lang="en-GB" altLang="zh-CN"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Loss distribution of the 40th epoch </a:t>
            </a:r>
            <a:r>
              <a:rPr lang="en-GB" altLang="zh-CN" sz="1800" b="1" dirty="0">
                <a:solidFill>
                  <a:srgbClr val="000000"/>
                </a:solidFill>
                <a:effectLst/>
                <a:latin typeface="Times New Roman" panose="02020603050405020304" pitchFamily="18" charset="0"/>
                <a:cs typeface="Times New Roman" panose="02020603050405020304" pitchFamily="18" charset="0"/>
              </a:rPr>
              <a:t>on </a:t>
            </a:r>
            <a:endParaRPr lang="en-GB" altLang="zh-CN" sz="1800" b="1" dirty="0">
              <a:solidFill>
                <a:srgbClr val="000000"/>
              </a:solidFill>
              <a:effectLst/>
              <a:latin typeface="Times New Roman" panose="02020603050405020304" pitchFamily="18" charset="0"/>
              <a:cs typeface="Times New Roman" panose="02020603050405020304" pitchFamily="18" charset="0"/>
            </a:endParaRPr>
          </a:p>
          <a:p>
            <a:r>
              <a:rPr lang="en-GB" altLang="zh-CN" sz="1800" b="1" dirty="0">
                <a:solidFill>
                  <a:srgbClr val="000000"/>
                </a:solidFill>
                <a:effectLst/>
                <a:latin typeface="Times New Roman" panose="02020603050405020304" pitchFamily="18" charset="0"/>
                <a:cs typeface="Times New Roman" panose="02020603050405020304" pitchFamily="18" charset="0"/>
              </a:rPr>
              <a:t>BlogCatalog with a noise rate </a:t>
            </a:r>
            <a:r>
              <a:rPr lang="en-GB" altLang="zh-CN" sz="1800" b="1" i="1" dirty="0">
                <a:solidFill>
                  <a:srgbClr val="000000"/>
                </a:solidFill>
                <a:effectLst/>
                <a:latin typeface="Times New Roman" panose="02020603050405020304" pitchFamily="18" charset="0"/>
                <a:cs typeface="Times New Roman" panose="02020603050405020304" pitchFamily="18" charset="0"/>
              </a:rPr>
              <a:t>𝜖 </a:t>
            </a:r>
            <a:r>
              <a:rPr lang="en-GB" altLang="zh-CN" sz="1800" b="1" dirty="0">
                <a:solidFill>
                  <a:srgbClr val="000000"/>
                </a:solidFill>
                <a:effectLst/>
                <a:latin typeface="Times New Roman" panose="02020603050405020304" pitchFamily="18" charset="0"/>
                <a:cs typeface="Times New Roman" panose="02020603050405020304" pitchFamily="18" charset="0"/>
              </a:rPr>
              <a:t>= 0</a:t>
            </a:r>
            <a:r>
              <a:rPr lang="en-GB" altLang="zh-CN" sz="1800" b="1" i="1" dirty="0">
                <a:solidFill>
                  <a:srgbClr val="000000"/>
                </a:solidFill>
                <a:effectLst/>
                <a:latin typeface="Times New Roman" panose="02020603050405020304" pitchFamily="18" charset="0"/>
                <a:cs typeface="Times New Roman" panose="02020603050405020304" pitchFamily="18" charset="0"/>
              </a:rPr>
              <a:t>.</a:t>
            </a:r>
            <a:r>
              <a:rPr lang="en-GB" altLang="zh-CN" sz="1800" b="1" dirty="0">
                <a:solidFill>
                  <a:srgbClr val="000000"/>
                </a:solidFill>
                <a:effectLst/>
                <a:latin typeface="Times New Roman" panose="02020603050405020304" pitchFamily="18" charset="0"/>
                <a:cs typeface="Times New Roman" panose="02020603050405020304" pitchFamily="18" charset="0"/>
              </a:rPr>
              <a:t>3.</a:t>
            </a:r>
            <a:endParaRPr lang="en-GB" altLang="zh-CN" b="1" dirty="0">
              <a:latin typeface="Times New Roman" panose="02020603050405020304" pitchFamily="18" charset="0"/>
              <a:cs typeface="Times New Roman" panose="02020603050405020304" pitchFamily="18" charset="0"/>
            </a:endParaRPr>
          </a:p>
          <a:p>
            <a:endParaRPr kumimoji="1" lang="zh-CN" altLang="en-US"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133652" y="5754446"/>
            <a:ext cx="11924695" cy="1117114"/>
          </a:xfrm>
          <a:prstGeom prst="rect">
            <a:avLst/>
          </a:prstGeom>
          <a:noFill/>
        </p:spPr>
        <p:txBody>
          <a:bodyPr wrap="square" rtlCol="0">
            <a:spAutoFit/>
          </a:bodyPr>
          <a:lstStyle/>
          <a:p>
            <a:r>
              <a:rPr kumimoji="1" lang="en-US" altLang="zh-CN" sz="1600" dirty="0">
                <a:latin typeface="Times New Roman" panose="02020603050405020304" pitchFamily="18" charset="0"/>
                <a:cs typeface="Times New Roman" panose="02020603050405020304" pitchFamily="18" charset="0"/>
              </a:rPr>
              <a:t>[4]</a:t>
            </a:r>
            <a:r>
              <a:rPr kumimoji="1" lang="zh-CN" altLang="en-US" sz="1600">
                <a:latin typeface="Times New Roman" panose="02020603050405020304" pitchFamily="18" charset="0"/>
                <a:cs typeface="Times New Roman" panose="02020603050405020304" pitchFamily="18" charset="0"/>
              </a:rPr>
              <a:t> </a:t>
            </a:r>
            <a:r>
              <a:rPr lang="en-GB" altLang="zh-CN" sz="1600" b="0" i="0" dirty="0">
                <a:solidFill>
                  <a:srgbClr val="222222"/>
                </a:solidFill>
                <a:effectLst/>
                <a:latin typeface="Times New Roman" panose="02020603050405020304" pitchFamily="18" charset="0"/>
                <a:cs typeface="Times New Roman" panose="02020603050405020304" pitchFamily="18" charset="0"/>
              </a:rPr>
              <a:t>Han B, Yao Q, Yu X, et al. Co-teaching: Robust training of deep neural networks with extremely noisy labels[J]. Advances in neural</a:t>
            </a:r>
            <a:r>
              <a:rPr lang="zh-CN" altLang="en-US" sz="1600" b="0" i="0">
                <a:solidFill>
                  <a:srgbClr val="222222"/>
                </a:solidFill>
                <a:effectLst/>
                <a:latin typeface="Times New Roman" panose="02020603050405020304" pitchFamily="18" charset="0"/>
                <a:cs typeface="Times New Roman" panose="02020603050405020304" pitchFamily="18" charset="0"/>
              </a:rPr>
              <a:t> </a:t>
            </a:r>
            <a:r>
              <a:rPr lang="en-GB" altLang="zh-CN" sz="1600" b="0" i="0" dirty="0">
                <a:solidFill>
                  <a:srgbClr val="222222"/>
                </a:solidFill>
                <a:effectLst/>
                <a:latin typeface="Times New Roman" panose="02020603050405020304" pitchFamily="18" charset="0"/>
                <a:cs typeface="Times New Roman" panose="02020603050405020304" pitchFamily="18" charset="0"/>
              </a:rPr>
              <a:t>information processing systems, 2018, 31.</a:t>
            </a:r>
            <a:endParaRPr lang="en-GB" altLang="zh-CN" sz="1600" b="0" i="0" dirty="0">
              <a:solidFill>
                <a:srgbClr val="222222"/>
              </a:solidFill>
              <a:effectLst/>
              <a:latin typeface="Times New Roman" panose="02020603050405020304" pitchFamily="18" charset="0"/>
              <a:cs typeface="Times New Roman" panose="02020603050405020304" pitchFamily="18" charset="0"/>
            </a:endParaRPr>
          </a:p>
          <a:p>
            <a:r>
              <a:rPr kumimoji="1" lang="en-US" altLang="zh-CN" sz="1600" dirty="0">
                <a:solidFill>
                  <a:srgbClr val="222222"/>
                </a:solidFill>
                <a:latin typeface="Times New Roman" panose="02020603050405020304" pitchFamily="18" charset="0"/>
                <a:cs typeface="Times New Roman" panose="02020603050405020304" pitchFamily="18" charset="0"/>
              </a:rPr>
              <a:t>[5]</a:t>
            </a:r>
            <a:r>
              <a:rPr kumimoji="1" lang="zh-CN" altLang="en-US" sz="1600">
                <a:solidFill>
                  <a:srgbClr val="222222"/>
                </a:solidFill>
                <a:latin typeface="Times New Roman" panose="02020603050405020304" pitchFamily="18" charset="0"/>
                <a:cs typeface="Times New Roman" panose="02020603050405020304" pitchFamily="18" charset="0"/>
              </a:rPr>
              <a:t> </a:t>
            </a:r>
            <a:r>
              <a:rPr lang="en-GB" altLang="zh-CN" sz="1600" b="0" i="0" dirty="0">
                <a:solidFill>
                  <a:srgbClr val="222222"/>
                </a:solidFill>
                <a:effectLst/>
                <a:latin typeface="Times New Roman" panose="02020603050405020304" pitchFamily="18" charset="0"/>
                <a:cs typeface="Times New Roman" panose="02020603050405020304" pitchFamily="18" charset="0"/>
              </a:rPr>
              <a:t>Yu X, Han B, Yao J, et al. How does disagreement help generalization against label corruption?[C]//International Conference on Machine Learning. PMLR, 2019: 7164-7173.</a:t>
            </a:r>
            <a:endParaRPr kumimoji="1" lang="zh-CN" altLang="en-US" sz="1600">
              <a:latin typeface="Times New Roman" panose="02020603050405020304" pitchFamily="18" charset="0"/>
              <a:cs typeface="Times New Roman" panose="02020603050405020304" pitchFamily="18" charset="0"/>
            </a:endParaRPr>
          </a:p>
        </p:txBody>
      </p:sp>
      <p:cxnSp>
        <p:nvCxnSpPr>
          <p:cNvPr id="16" name="直线箭头连接符 15"/>
          <p:cNvCxnSpPr/>
          <p:nvPr/>
        </p:nvCxnSpPr>
        <p:spPr>
          <a:xfrm flipH="1">
            <a:off x="6507956" y="4943475"/>
            <a:ext cx="43485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29313" y="218706"/>
            <a:ext cx="7300199" cy="5230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600" b="1" dirty="0">
                <a:latin typeface="Times New Roman" panose="02020603050405020304" pitchFamily="18" charset="0"/>
                <a:cs typeface="Times New Roman" panose="02020603050405020304" pitchFamily="18" charset="0"/>
              </a:rPr>
              <a:t>Our</a:t>
            </a:r>
            <a:r>
              <a:rPr kumimoji="1" lang="zh-CN" altLang="en-US" sz="3600" b="1">
                <a:latin typeface="Times New Roman" panose="02020603050405020304" pitchFamily="18" charset="0"/>
                <a:cs typeface="Times New Roman" panose="02020603050405020304" pitchFamily="18" charset="0"/>
              </a:rPr>
              <a:t> </a:t>
            </a:r>
            <a:r>
              <a:rPr kumimoji="1" lang="en-US" altLang="zh-CN" sz="3600" b="1" dirty="0">
                <a:latin typeface="Times New Roman" panose="02020603050405020304" pitchFamily="18" charset="0"/>
                <a:cs typeface="Times New Roman" panose="02020603050405020304" pitchFamily="18" charset="0"/>
              </a:rPr>
              <a:t>approach—Noise</a:t>
            </a:r>
            <a:r>
              <a:rPr kumimoji="1" lang="zh-CN" altLang="en-US" sz="3600" b="1">
                <a:latin typeface="Times New Roman" panose="02020603050405020304" pitchFamily="18" charset="0"/>
                <a:cs typeface="Times New Roman" panose="02020603050405020304" pitchFamily="18" charset="0"/>
              </a:rPr>
              <a:t> </a:t>
            </a:r>
            <a:r>
              <a:rPr kumimoji="1" lang="en-US" altLang="zh-CN" sz="3600" b="1" dirty="0">
                <a:latin typeface="Times New Roman" panose="02020603050405020304" pitchFamily="18" charset="0"/>
                <a:cs typeface="Times New Roman" panose="02020603050405020304" pitchFamily="18" charset="0"/>
              </a:rPr>
              <a:t>Governance</a:t>
            </a:r>
            <a:endParaRPr kumimoji="1" lang="zh-CN" altLang="en-US" sz="3600" b="1">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543877" y="2639032"/>
            <a:ext cx="3872102" cy="1222091"/>
          </a:xfrm>
          <a:prstGeom prst="rect">
            <a:avLst/>
          </a:prstGeom>
        </p:spPr>
      </p:pic>
      <p:pic>
        <p:nvPicPr>
          <p:cNvPr id="6" name="图片 5"/>
          <p:cNvPicPr>
            <a:picLocks noChangeAspect="1"/>
          </p:cNvPicPr>
          <p:nvPr/>
        </p:nvPicPr>
        <p:blipFill>
          <a:blip r:embed="rId2"/>
          <a:stretch>
            <a:fillRect/>
          </a:stretch>
        </p:blipFill>
        <p:spPr>
          <a:xfrm>
            <a:off x="632012" y="4848317"/>
            <a:ext cx="2795413" cy="1236680"/>
          </a:xfrm>
          <a:prstGeom prst="rect">
            <a:avLst/>
          </a:prstGeom>
        </p:spPr>
      </p:pic>
      <p:sp>
        <p:nvSpPr>
          <p:cNvPr id="10" name="文本框 9"/>
          <p:cNvSpPr txBox="1"/>
          <p:nvPr/>
        </p:nvSpPr>
        <p:spPr>
          <a:xfrm>
            <a:off x="6303400" y="663571"/>
            <a:ext cx="4660268" cy="1015663"/>
          </a:xfrm>
          <a:prstGeom prst="rect">
            <a:avLst/>
          </a:prstGeom>
          <a:noFill/>
        </p:spPr>
        <p:txBody>
          <a:bodyPr wrap="square" rtlCol="0">
            <a:spAutoFit/>
          </a:bodyPr>
          <a:lstStyle/>
          <a:p>
            <a:endParaRPr kumimoji="1" lang="en-US" altLang="zh-CN" dirty="0"/>
          </a:p>
          <a:p>
            <a:r>
              <a:rPr kumimoji="1" lang="en-US" altLang="zh-CN" sz="2400" b="1" dirty="0">
                <a:latin typeface="Times New Roman" panose="02020603050405020304" pitchFamily="18" charset="0"/>
                <a:cs typeface="Times New Roman" panose="02020603050405020304" pitchFamily="18" charset="0"/>
              </a:rPr>
              <a:t>Pseudo</a:t>
            </a:r>
            <a:r>
              <a:rPr kumimoji="1" lang="zh-CN" altLang="en-US" sz="2400" b="1">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Labeling</a:t>
            </a:r>
            <a:endParaRPr kumimoji="1" lang="en-US" altLang="zh-CN" sz="2400" b="1" dirty="0">
              <a:latin typeface="Times New Roman" panose="02020603050405020304" pitchFamily="18" charset="0"/>
              <a:cs typeface="Times New Roman" panose="02020603050405020304" pitchFamily="18" charset="0"/>
            </a:endParaRPr>
          </a:p>
          <a:p>
            <a:r>
              <a:rPr kumimoji="1" lang="zh-CN" altLang="en-US">
                <a:latin typeface="Times New Roman" panose="02020603050405020304" pitchFamily="18" charset="0"/>
                <a:cs typeface="Times New Roman" panose="02020603050405020304" pitchFamily="18" charset="0"/>
              </a:rPr>
              <a:t>   </a:t>
            </a:r>
            <a:endParaRPr kumimoji="1" lang="en-US" altLang="zh-CN" dirty="0">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3"/>
          <a:stretch>
            <a:fillRect/>
          </a:stretch>
        </p:blipFill>
        <p:spPr>
          <a:xfrm>
            <a:off x="6543925" y="2213153"/>
            <a:ext cx="4552605" cy="613069"/>
          </a:xfrm>
          <a:prstGeom prst="rect">
            <a:avLst/>
          </a:prstGeom>
        </p:spPr>
      </p:pic>
      <p:pic>
        <p:nvPicPr>
          <p:cNvPr id="12" name="图片 11"/>
          <p:cNvPicPr>
            <a:picLocks noChangeAspect="1"/>
          </p:cNvPicPr>
          <p:nvPr/>
        </p:nvPicPr>
        <p:blipFill>
          <a:blip r:embed="rId4"/>
          <a:stretch>
            <a:fillRect/>
          </a:stretch>
        </p:blipFill>
        <p:spPr>
          <a:xfrm>
            <a:off x="6742142" y="4154668"/>
            <a:ext cx="3714827" cy="470384"/>
          </a:xfrm>
          <a:prstGeom prst="rect">
            <a:avLst/>
          </a:prstGeom>
        </p:spPr>
      </p:pic>
      <p:pic>
        <p:nvPicPr>
          <p:cNvPr id="13" name="图片 12"/>
          <p:cNvPicPr>
            <a:picLocks noChangeAspect="1"/>
          </p:cNvPicPr>
          <p:nvPr/>
        </p:nvPicPr>
        <p:blipFill>
          <a:blip r:embed="rId5"/>
          <a:stretch>
            <a:fillRect/>
          </a:stretch>
        </p:blipFill>
        <p:spPr>
          <a:xfrm>
            <a:off x="6742142" y="5170269"/>
            <a:ext cx="4221526" cy="633766"/>
          </a:xfrm>
          <a:prstGeom prst="rect">
            <a:avLst/>
          </a:prstGeom>
        </p:spPr>
      </p:pic>
      <p:sp>
        <p:nvSpPr>
          <p:cNvPr id="14" name="文本框 13"/>
          <p:cNvSpPr txBox="1"/>
          <p:nvPr/>
        </p:nvSpPr>
        <p:spPr>
          <a:xfrm>
            <a:off x="377044" y="891340"/>
            <a:ext cx="6100762" cy="830997"/>
          </a:xfrm>
          <a:prstGeom prst="rect">
            <a:avLst/>
          </a:prstGeom>
          <a:noFill/>
        </p:spPr>
        <p:txBody>
          <a:bodyPr wrap="square">
            <a:spAutoFit/>
          </a:bodyPr>
          <a:lstStyle/>
          <a:p>
            <a:r>
              <a:rPr lang="en-GB" altLang="zh-CN" sz="2400" b="1" dirty="0">
                <a:effectLst/>
                <a:latin typeface="Times New Roman" panose="02020603050405020304" pitchFamily="18" charset="0"/>
                <a:cs typeface="Times New Roman" panose="02020603050405020304" pitchFamily="18" charset="0"/>
              </a:rPr>
              <a:t>Self-reinforcement </a:t>
            </a:r>
            <a:r>
              <a:rPr lang="en-US" altLang="zh-CN" sz="2400" b="1" dirty="0">
                <a:effectLst/>
                <a:latin typeface="Times New Roman" panose="02020603050405020304" pitchFamily="18" charset="0"/>
                <a:cs typeface="Times New Roman" panose="02020603050405020304" pitchFamily="18" charset="0"/>
              </a:rPr>
              <a:t>S</a:t>
            </a:r>
            <a:r>
              <a:rPr lang="en-GB" altLang="zh-CN" sz="2400" b="1" dirty="0">
                <a:effectLst/>
                <a:latin typeface="Times New Roman" panose="02020603050405020304" pitchFamily="18" charset="0"/>
                <a:cs typeface="Times New Roman" panose="02020603050405020304" pitchFamily="18" charset="0"/>
              </a:rPr>
              <a:t>upervision</a:t>
            </a:r>
            <a:endParaRPr lang="en-GB" altLang="zh-CN" sz="2400" b="1" dirty="0">
              <a:effectLst/>
              <a:latin typeface="Times New Roman" panose="02020603050405020304" pitchFamily="18" charset="0"/>
              <a:cs typeface="Times New Roman" panose="02020603050405020304" pitchFamily="18" charset="0"/>
            </a:endParaRPr>
          </a:p>
          <a:p>
            <a:endParaRPr lang="en-GB" altLang="zh-CN" sz="2400" b="1" dirty="0">
              <a:effectLst/>
              <a:latin typeface="Times New Roman" panose="02020603050405020304" pitchFamily="18" charset="0"/>
              <a:cs typeface="Times New Roman" panose="02020603050405020304" pitchFamily="18" charset="0"/>
            </a:endParaRPr>
          </a:p>
        </p:txBody>
      </p:sp>
      <p:sp>
        <p:nvSpPr>
          <p:cNvPr id="15" name="文本框 14"/>
          <p:cNvSpPr txBox="1"/>
          <p:nvPr/>
        </p:nvSpPr>
        <p:spPr>
          <a:xfrm>
            <a:off x="6323098" y="3021292"/>
            <a:ext cx="6100762"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Consistency</a:t>
            </a:r>
            <a:r>
              <a:rPr lang="zh-CN" altLang="en-US" sz="2400" b="1">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Regularization</a:t>
            </a:r>
            <a:endParaRPr lang="zh-CN" altLang="en-US" sz="2400" b="1">
              <a:latin typeface="Times New Roman" panose="02020603050405020304" pitchFamily="18" charset="0"/>
              <a:cs typeface="Times New Roman" panose="02020603050405020304" pitchFamily="18" charset="0"/>
            </a:endParaRPr>
          </a:p>
        </p:txBody>
      </p:sp>
      <p:sp>
        <p:nvSpPr>
          <p:cNvPr id="16" name="文本框 15"/>
          <p:cNvSpPr txBox="1"/>
          <p:nvPr/>
        </p:nvSpPr>
        <p:spPr>
          <a:xfrm>
            <a:off x="419924" y="4118107"/>
            <a:ext cx="6322218" cy="369332"/>
          </a:xfrm>
          <a:prstGeom prst="rect">
            <a:avLst/>
          </a:prstGeom>
          <a:noFill/>
        </p:spPr>
        <p:txBody>
          <a:bodyPr wrap="square">
            <a:spAutoFit/>
          </a:bodyPr>
          <a:lstStyle/>
          <a:p>
            <a:r>
              <a:rPr kumimoji="1" lang="zh-CN" altLang="en-US" sz="180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Train</a:t>
            </a:r>
            <a:r>
              <a:rPr kumimoji="1" lang="zh-CN" altLang="en-US" sz="180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with</a:t>
            </a:r>
            <a:r>
              <a:rPr kumimoji="1" lang="zh-CN" altLang="en-US" sz="180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a:t>
            </a:r>
            <a:r>
              <a:rPr kumimoji="1" lang="en-US" altLang="zh-CN" sz="1800" dirty="0">
                <a:latin typeface="Times New Roman" panose="02020603050405020304" pitchFamily="18" charset="0"/>
                <a:cs typeface="Times New Roman" panose="02020603050405020304" pitchFamily="18" charset="0"/>
              </a:rPr>
              <a:t>daptive</a:t>
            </a:r>
            <a:r>
              <a:rPr kumimoji="1" lang="zh-CN" altLang="en-US" sz="180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weight</a:t>
            </a:r>
            <a:r>
              <a:rPr kumimoji="1" lang="en-US" altLang="zh-CN" dirty="0">
                <a:latin typeface="Times New Roman" panose="02020603050405020304" pitchFamily="18" charset="0"/>
                <a:cs typeface="Times New Roman" panose="02020603050405020304" pitchFamily="18" charset="0"/>
              </a:rPr>
              <a:t>ed</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loss:</a:t>
            </a:r>
            <a:endParaRPr kumimoji="1" lang="zh-CN" altLang="en-US" sz="18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p:cNvSpPr txBox="1"/>
              <p:nvPr/>
            </p:nvSpPr>
            <p:spPr>
              <a:xfrm>
                <a:off x="377044" y="1348894"/>
                <a:ext cx="4492833" cy="1477328"/>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a:t>
                </a:r>
                <a:r>
                  <a:rPr lang="en-GB" altLang="zh-CN" dirty="0">
                    <a:effectLst/>
                    <a:latin typeface="Times New Roman" panose="02020603050405020304" pitchFamily="18" charset="0"/>
                    <a:cs typeface="Times New Roman" panose="02020603050405020304" pitchFamily="18" charset="0"/>
                  </a:rPr>
                  <a:t>roperly trained deep models </a:t>
                </a:r>
                <a:r>
                  <a:rPr lang="en-US" altLang="zh-CN" dirty="0">
                    <a:effectLst/>
                    <a:latin typeface="Times New Roman" panose="02020603050405020304" pitchFamily="18" charset="0"/>
                    <a:cs typeface="Times New Roman" panose="02020603050405020304" pitchFamily="18" charset="0"/>
                  </a:rPr>
                  <a:t>could</a:t>
                </a:r>
                <a:r>
                  <a:rPr lang="zh-CN" altLang="en-US" dirty="0">
                    <a:effectLst/>
                    <a:latin typeface="Times New Roman" panose="02020603050405020304" pitchFamily="18" charset="0"/>
                    <a:cs typeface="Times New Roman" panose="02020603050405020304" pitchFamily="18" charset="0"/>
                  </a:rPr>
                  <a:t> </a:t>
                </a:r>
                <a:r>
                  <a:rPr lang="en-GB" altLang="zh-CN" dirty="0">
                    <a:effectLst/>
                    <a:latin typeface="Times New Roman" panose="02020603050405020304" pitchFamily="18" charset="0"/>
                    <a:cs typeface="Times New Roman" panose="02020603050405020304" pitchFamily="18" charset="0"/>
                  </a:rPr>
                  <a:t>predict</a:t>
                </a:r>
                <a:endParaRPr lang="en-GB" altLang="zh-CN" dirty="0">
                  <a:effectLst/>
                  <a:latin typeface="Times New Roman" panose="02020603050405020304" pitchFamily="18" charset="0"/>
                  <a:cs typeface="Times New Roman" panose="02020603050405020304" pitchFamily="18" charset="0"/>
                </a:endParaRPr>
              </a:p>
              <a:p>
                <a:r>
                  <a:rPr lang="en-GB" altLang="zh-CN" dirty="0">
                    <a:effectLst/>
                    <a:latin typeface="Times New Roman" panose="02020603050405020304" pitchFamily="18" charset="0"/>
                    <a:cs typeface="Times New Roman" panose="02020603050405020304" pitchFamily="18" charset="0"/>
                  </a:rPr>
                  <a:t>the correct labels</a:t>
                </a:r>
                <a:r>
                  <a:rPr lang="en-US" altLang="zh-CN" dirty="0">
                    <a:effectLst/>
                    <a:latin typeface="Times New Roman" panose="02020603050405020304" pitchFamily="18" charset="0"/>
                    <a:cs typeface="Times New Roman" panose="02020603050405020304" pitchFamily="18" charset="0"/>
                  </a:rPr>
                  <a:t>.</a:t>
                </a:r>
                <a:endParaRPr lang="en-GB" altLang="zh-CN" dirty="0">
                  <a:effectLst/>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a:t>
                </a:r>
                <a:r>
                  <a:rPr lang="en-GB" altLang="zh-CN" dirty="0">
                    <a:effectLst/>
                    <a:latin typeface="Times New Roman" panose="02020603050405020304" pitchFamily="18" charset="0"/>
                    <a:cs typeface="Times New Roman" panose="02020603050405020304" pitchFamily="18" charset="0"/>
                  </a:rPr>
                  <a:t>ive a chance for nodes</a:t>
                </a:r>
                <a:r>
                  <a:rPr lang="zh-CN" altLang="en-US" dirty="0">
                    <a:effectLst/>
                    <a:latin typeface="Times New Roman" panose="02020603050405020304" pitchFamily="18" charset="0"/>
                    <a:cs typeface="Times New Roman" panose="02020603050405020304" pitchFamily="18" charset="0"/>
                  </a:rPr>
                  <a:t> </a:t>
                </a:r>
                <a:r>
                  <a:rPr lang="en-GB" altLang="zh-CN" dirty="0">
                    <a:effectLst/>
                    <a:latin typeface="Times New Roman" panose="02020603050405020304" pitchFamily="18" charset="0"/>
                    <a:cs typeface="Times New Roman" panose="02020603050405020304" pitchFamily="18" charset="0"/>
                  </a:rPr>
                  <a:t>in </a:t>
                </a:r>
                <a14:m>
                  <m:oMath xmlns:m="http://schemas.openxmlformats.org/officeDocument/2006/math">
                    <m:sSub>
                      <m:sSubPr>
                        <m:ctrlPr>
                          <a:rPr kumimoji="1" lang="en-US" altLang="zh-CN" sz="1800" b="0" i="1" smtClean="0">
                            <a:latin typeface="Cambria Math" panose="02040503050406030204" pitchFamily="18" charset="0"/>
                            <a:cs typeface="Times New Roman" panose="02020603050405020304" pitchFamily="18" charset="0"/>
                          </a:rPr>
                        </m:ctrlPr>
                      </m:sSubPr>
                      <m:e>
                        <m:r>
                          <a:rPr kumimoji="1" lang="en-US" altLang="zh-CN" sz="1800" b="0" i="1" smtClean="0">
                            <a:latin typeface="Cambria Math" panose="02040503050406030204" pitchFamily="18" charset="0"/>
                            <a:cs typeface="Times New Roman" panose="02020603050405020304" pitchFamily="18" charset="0"/>
                          </a:rPr>
                          <m:t>𝒱</m:t>
                        </m:r>
                      </m:e>
                      <m:sub>
                        <m:r>
                          <a:rPr kumimoji="1" lang="en-US" altLang="zh-CN" sz="1800" b="0" i="1" smtClean="0">
                            <a:latin typeface="Cambria Math" panose="02040503050406030204" pitchFamily="18" charset="0"/>
                            <a:cs typeface="Times New Roman" panose="02020603050405020304" pitchFamily="18" charset="0"/>
                          </a:rPr>
                          <m:t>𝑛𝑠</m:t>
                        </m:r>
                      </m:sub>
                    </m:sSub>
                  </m:oMath>
                </a14:m>
                <a:r>
                  <a:rPr lang="en-GB" altLang="zh-CN" dirty="0">
                    <a:effectLst/>
                    <a:latin typeface="Times New Roman" panose="02020603050405020304" pitchFamily="18" charset="0"/>
                    <a:cs typeface="Times New Roman" panose="02020603050405020304" pitchFamily="18" charset="0"/>
                  </a:rPr>
                  <a:t> to</a:t>
                </a:r>
                <a:r>
                  <a:rPr lang="zh-CN" altLang="en-US" dirty="0">
                    <a:effectLst/>
                    <a:latin typeface="Times New Roman" panose="02020603050405020304" pitchFamily="18" charset="0"/>
                    <a:cs typeface="Times New Roman" panose="02020603050405020304" pitchFamily="18" charset="0"/>
                  </a:rPr>
                  <a:t> </a:t>
                </a:r>
                <a:r>
                  <a:rPr lang="en-US" altLang="zh-CN" dirty="0">
                    <a:effectLst/>
                    <a:latin typeface="Times New Roman" panose="02020603050405020304" pitchFamily="18" charset="0"/>
                    <a:cs typeface="Times New Roman" panose="02020603050405020304" pitchFamily="18" charset="0"/>
                  </a:rPr>
                  <a:t>correct</a:t>
                </a:r>
                <a:r>
                  <a:rPr lang="zh-CN" altLang="en-US" dirty="0">
                    <a:effectLst/>
                    <a:latin typeface="Times New Roman" panose="02020603050405020304" pitchFamily="18" charset="0"/>
                    <a:cs typeface="Times New Roman" panose="02020603050405020304" pitchFamily="18" charset="0"/>
                  </a:rPr>
                  <a:t> </a:t>
                </a:r>
                <a:r>
                  <a:rPr lang="en-US" altLang="zh-CN" dirty="0">
                    <a:effectLst/>
                    <a:latin typeface="Times New Roman" panose="02020603050405020304" pitchFamily="18" charset="0"/>
                    <a:cs typeface="Times New Roman" panose="02020603050405020304" pitchFamily="18" charset="0"/>
                  </a:rPr>
                  <a:t>the</a:t>
                </a:r>
                <a:endParaRPr lang="en-US" altLang="zh-CN" dirty="0">
                  <a:effectLst/>
                  <a:latin typeface="Times New Roman" panose="02020603050405020304" pitchFamily="18" charset="0"/>
                  <a:cs typeface="Times New Roman" panose="02020603050405020304" pitchFamily="18" charset="0"/>
                </a:endParaRPr>
              </a:p>
              <a:p>
                <a:r>
                  <a:rPr lang="en-US" altLang="zh-CN" dirty="0">
                    <a:effectLst/>
                    <a:latin typeface="Times New Roman" panose="02020603050405020304" pitchFamily="18" charset="0"/>
                    <a:cs typeface="Times New Roman" panose="02020603050405020304" pitchFamily="18" charset="0"/>
                  </a:rPr>
                  <a:t>labels</a:t>
                </a:r>
                <a:r>
                  <a:rPr lang="zh-CN" altLang="en-US" dirty="0">
                    <a:effectLst/>
                    <a:latin typeface="Times New Roman" panose="02020603050405020304" pitchFamily="18" charset="0"/>
                    <a:cs typeface="Times New Roman" panose="02020603050405020304" pitchFamily="18" charset="0"/>
                  </a:rPr>
                  <a:t> </a:t>
                </a:r>
                <a:r>
                  <a:rPr lang="en-US" altLang="zh-CN" dirty="0">
                    <a:effectLst/>
                    <a:latin typeface="Times New Roman" panose="02020603050405020304" pitchFamily="18" charset="0"/>
                    <a:cs typeface="Times New Roman" panose="02020603050405020304" pitchFamily="18" charset="0"/>
                  </a:rPr>
                  <a:t>on</a:t>
                </a:r>
                <a:r>
                  <a:rPr lang="zh-CN" altLang="en-US" dirty="0">
                    <a:effectLst/>
                    <a:latin typeface="Times New Roman" panose="02020603050405020304" pitchFamily="18" charset="0"/>
                    <a:cs typeface="Times New Roman" panose="02020603050405020304" pitchFamily="18" charset="0"/>
                  </a:rPr>
                  <a:t> </a:t>
                </a:r>
                <a:r>
                  <a:rPr lang="en-US" altLang="zh-CN" dirty="0">
                    <a:effectLst/>
                    <a:latin typeface="Times New Roman" panose="02020603050405020304" pitchFamily="18" charset="0"/>
                    <a:cs typeface="Times New Roman" panose="02020603050405020304" pitchFamily="18" charset="0"/>
                  </a:rPr>
                  <a:t>their</a:t>
                </a:r>
                <a:r>
                  <a:rPr lang="zh-CN" altLang="en-US" dirty="0">
                    <a:effectLst/>
                    <a:latin typeface="Times New Roman" panose="02020603050405020304" pitchFamily="18" charset="0"/>
                    <a:cs typeface="Times New Roman" panose="02020603050405020304" pitchFamily="18" charset="0"/>
                  </a:rPr>
                  <a:t> </a:t>
                </a:r>
                <a:r>
                  <a:rPr lang="en-US" altLang="zh-CN" dirty="0">
                    <a:effectLst/>
                    <a:latin typeface="Times New Roman" panose="02020603050405020304" pitchFamily="18" charset="0"/>
                    <a:cs typeface="Times New Roman" panose="02020603050405020304" pitchFamily="18" charset="0"/>
                  </a:rPr>
                  <a:t>own</a:t>
                </a:r>
                <a:r>
                  <a:rPr lang="en-GB" altLang="zh-CN" dirty="0">
                    <a:effectLst/>
                    <a:latin typeface="Times New Roman" panose="02020603050405020304" pitchFamily="18" charset="0"/>
                    <a:cs typeface="Times New Roman" panose="02020603050405020304" pitchFamily="18" charset="0"/>
                  </a:rPr>
                  <a:t>.</a:t>
                </a:r>
                <a:endParaRPr lang="en-GB" altLang="zh-CN" dirty="0">
                  <a:effectLst/>
                  <a:latin typeface="Times New Roman" panose="02020603050405020304" pitchFamily="18" charset="0"/>
                  <a:cs typeface="Times New Roman" panose="02020603050405020304" pitchFamily="18" charset="0"/>
                </a:endParaRPr>
              </a:p>
              <a:p>
                <a:endParaRPr kumimoji="1" lang="zh-CN" altLang="en-US" dirty="0"/>
              </a:p>
            </p:txBody>
          </p:sp>
        </mc:Choice>
        <mc:Fallback>
          <p:sp>
            <p:nvSpPr>
              <p:cNvPr id="2" name="文本框 1"/>
              <p:cNvSpPr txBox="1">
                <a:spLocks noRot="1" noChangeAspect="1" noMove="1" noResize="1" noEditPoints="1" noAdjustHandles="1" noChangeArrowheads="1" noChangeShapeType="1" noTextEdit="1"/>
              </p:cNvSpPr>
              <p:nvPr/>
            </p:nvSpPr>
            <p:spPr>
              <a:xfrm>
                <a:off x="377044" y="1348894"/>
                <a:ext cx="4492833" cy="1477328"/>
              </a:xfrm>
              <a:prstGeom prst="rect">
                <a:avLst/>
              </a:prstGeom>
              <a:blipFill rotWithShape="1">
                <a:blip r:embed="rId6"/>
                <a:stretch>
                  <a:fillRect l="-11" t="-10" r="1" b="32"/>
                </a:stretch>
              </a:blipFill>
            </p:spPr>
            <p:txBody>
              <a:bodyPr/>
              <a:lstStyle/>
              <a:p>
                <a:r>
                  <a:rPr lang="zh-CN" altLang="en-US">
                    <a:noFill/>
                  </a:rPr>
                  <a:t> </a:t>
                </a:r>
              </a:p>
            </p:txBody>
          </p:sp>
        </mc:Fallback>
      </mc:AlternateContent>
      <p:sp>
        <p:nvSpPr>
          <p:cNvPr id="7" name="文本框 6"/>
          <p:cNvSpPr txBox="1"/>
          <p:nvPr/>
        </p:nvSpPr>
        <p:spPr>
          <a:xfrm>
            <a:off x="6323098" y="3303374"/>
            <a:ext cx="4640570" cy="923330"/>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Two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GCNs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a:t>
            </a:r>
            <a:r>
              <a:rPr lang="en-GB" altLang="zh-CN" dirty="0">
                <a:effectLst/>
                <a:latin typeface="Times New Roman" panose="02020603050405020304" pitchFamily="18" charset="0"/>
                <a:cs typeface="Times New Roman" panose="02020603050405020304" pitchFamily="18" charset="0"/>
              </a:rPr>
              <a:t>imic each other’s</a:t>
            </a:r>
            <a:r>
              <a:rPr lang="zh-CN" altLang="en-US" dirty="0">
                <a:effectLst/>
                <a:latin typeface="Times New Roman" panose="02020603050405020304" pitchFamily="18" charset="0"/>
                <a:cs typeface="Times New Roman" panose="02020603050405020304" pitchFamily="18" charset="0"/>
              </a:rPr>
              <a:t> </a:t>
            </a:r>
            <a:r>
              <a:rPr lang="en-GB" altLang="zh-CN" dirty="0">
                <a:effectLst/>
                <a:latin typeface="Times New Roman" panose="02020603050405020304" pitchFamily="18" charset="0"/>
                <a:cs typeface="Times New Roman" panose="02020603050405020304" pitchFamily="18" charset="0"/>
              </a:rPr>
              <a:t>prediction</a:t>
            </a:r>
            <a:r>
              <a:rPr lang="en-US" altLang="zh-CN" dirty="0">
                <a:effectLst/>
                <a:latin typeface="Times New Roman" panose="02020603050405020304" pitchFamily="18" charset="0"/>
                <a:cs typeface="Times New Roman" panose="02020603050405020304" pitchFamily="18" charset="0"/>
              </a:rPr>
              <a:t>:</a:t>
            </a:r>
            <a:endParaRPr lang="en-GB" altLang="zh-CN" dirty="0">
              <a:effectLst/>
              <a:latin typeface="Times New Roman" panose="02020603050405020304" pitchFamily="18" charset="0"/>
              <a:cs typeface="Times New Roman" panose="02020603050405020304" pitchFamily="18" charset="0"/>
            </a:endParaRPr>
          </a:p>
          <a:p>
            <a:endParaRPr kumimoji="1" lang="zh-CN" altLang="en-US" dirty="0"/>
          </a:p>
        </p:txBody>
      </p:sp>
      <p:sp>
        <p:nvSpPr>
          <p:cNvPr id="8" name="文本框 7"/>
          <p:cNvSpPr txBox="1"/>
          <p:nvPr/>
        </p:nvSpPr>
        <p:spPr>
          <a:xfrm>
            <a:off x="6543925" y="4751685"/>
            <a:ext cx="5040675" cy="646331"/>
          </a:xfrm>
          <a:prstGeom prst="rect">
            <a:avLst/>
          </a:prstGeom>
          <a:noFill/>
        </p:spPr>
        <p:txBody>
          <a:bodyPr wrap="none" rtlCol="0">
            <a:spAutoFit/>
          </a:bodyPr>
          <a:lstStyle/>
          <a:p>
            <a:r>
              <a:rPr lang="en-US" altLang="zh-CN" dirty="0">
                <a:effectLst/>
                <a:latin typeface="Times New Roman" panose="02020603050405020304" pitchFamily="18" charset="0"/>
                <a:cs typeface="Times New Roman" panose="02020603050405020304" pitchFamily="18" charset="0"/>
              </a:rPr>
              <a:t>M</a:t>
            </a:r>
            <a:r>
              <a:rPr lang="en-GB" altLang="zh-CN" dirty="0">
                <a:effectLst/>
                <a:latin typeface="Times New Roman" panose="02020603050405020304" pitchFamily="18" charset="0"/>
                <a:cs typeface="Times New Roman" panose="02020603050405020304" pitchFamily="18" charset="0"/>
              </a:rPr>
              <a:t>imic</a:t>
            </a:r>
            <a:r>
              <a:rPr lang="zh-CN" altLang="en-US" dirty="0">
                <a:effectLst/>
                <a:latin typeface="Times New Roman" panose="02020603050405020304" pitchFamily="18" charset="0"/>
                <a:cs typeface="Times New Roman" panose="02020603050405020304" pitchFamily="18" charset="0"/>
              </a:rPr>
              <a:t> </a:t>
            </a:r>
            <a:r>
              <a:rPr lang="en-GB" altLang="zh-CN" dirty="0">
                <a:effectLst/>
                <a:latin typeface="Times New Roman" panose="02020603050405020304" pitchFamily="18" charset="0"/>
                <a:cs typeface="Times New Roman" panose="02020603050405020304" pitchFamily="18" charset="0"/>
              </a:rPr>
              <a:t>neighbors’ predictions within the same GCN:</a:t>
            </a:r>
            <a:endParaRPr lang="en-GB" altLang="zh-CN" dirty="0">
              <a:effectLst/>
              <a:latin typeface="Times New Roman" panose="02020603050405020304" pitchFamily="18" charset="0"/>
              <a:cs typeface="Times New Roman" panose="02020603050405020304" pitchFamily="18" charset="0"/>
            </a:endParaRPr>
          </a:p>
          <a:p>
            <a:endParaRPr kumimoji="1" lang="zh-CN" altLang="en-US" dirty="0"/>
          </a:p>
        </p:txBody>
      </p:sp>
      <p:sp>
        <p:nvSpPr>
          <p:cNvPr id="3" name="文本框 2"/>
          <p:cNvSpPr txBox="1"/>
          <p:nvPr/>
        </p:nvSpPr>
        <p:spPr>
          <a:xfrm>
            <a:off x="6323098" y="1429209"/>
            <a:ext cx="5270950" cy="646331"/>
          </a:xfrm>
          <a:prstGeom prst="rect">
            <a:avLst/>
          </a:prstGeom>
          <a:noFill/>
        </p:spPr>
        <p:txBody>
          <a:bodyPr wrap="square" rtlCol="0">
            <a:spAutoFit/>
          </a:bodyPr>
          <a:lstStyle/>
          <a:p>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Find</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consistent</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and</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confident</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predictions</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to</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add</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pseudo</a:t>
            </a:r>
            <a:r>
              <a:rPr kumimoji="1" lang="zh-CN" altLang="en-US">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labels.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71290" y="59243"/>
            <a:ext cx="6623178" cy="6130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600" b="1" dirty="0">
                <a:latin typeface="Times New Roman" panose="02020603050405020304" pitchFamily="18" charset="0"/>
                <a:cs typeface="Times New Roman" panose="02020603050405020304" pitchFamily="18" charset="0"/>
              </a:rPr>
              <a:t>Our</a:t>
            </a:r>
            <a:r>
              <a:rPr kumimoji="1" lang="zh-CN" altLang="en-US" sz="3600" b="1">
                <a:latin typeface="Times New Roman" panose="02020603050405020304" pitchFamily="18" charset="0"/>
                <a:cs typeface="Times New Roman" panose="02020603050405020304" pitchFamily="18" charset="0"/>
              </a:rPr>
              <a:t> </a:t>
            </a:r>
            <a:r>
              <a:rPr kumimoji="1" lang="en-US" altLang="zh-CN" sz="3600" b="1" dirty="0">
                <a:latin typeface="Times New Roman" panose="02020603050405020304" pitchFamily="18" charset="0"/>
                <a:cs typeface="Times New Roman" panose="02020603050405020304" pitchFamily="18" charset="0"/>
              </a:rPr>
              <a:t>approach—Training</a:t>
            </a:r>
            <a:r>
              <a:rPr kumimoji="1" lang="zh-CN" altLang="en-US" sz="3600" b="1">
                <a:latin typeface="Times New Roman" panose="02020603050405020304" pitchFamily="18" charset="0"/>
                <a:cs typeface="Times New Roman" panose="02020603050405020304" pitchFamily="18" charset="0"/>
              </a:rPr>
              <a:t> </a:t>
            </a:r>
            <a:r>
              <a:rPr kumimoji="1" lang="en-US" altLang="zh-CN" sz="3600" b="1" dirty="0">
                <a:latin typeface="Times New Roman" panose="02020603050405020304" pitchFamily="18" charset="0"/>
                <a:cs typeface="Times New Roman" panose="02020603050405020304" pitchFamily="18" charset="0"/>
              </a:rPr>
              <a:t>Loss</a:t>
            </a:r>
            <a:endParaRPr kumimoji="1" lang="zh-CN" altLang="en-US" sz="3600" b="1">
              <a:latin typeface="Times New Roman" panose="02020603050405020304" pitchFamily="18" charset="0"/>
              <a:cs typeface="Times New Roman" panose="02020603050405020304" pitchFamily="18" charset="0"/>
            </a:endParaRPr>
          </a:p>
        </p:txBody>
      </p:sp>
      <p:pic>
        <p:nvPicPr>
          <p:cNvPr id="14" name="图片 13"/>
          <p:cNvPicPr>
            <a:picLocks noChangeAspect="1"/>
          </p:cNvPicPr>
          <p:nvPr/>
        </p:nvPicPr>
        <p:blipFill>
          <a:blip r:embed="rId1"/>
          <a:stretch>
            <a:fillRect/>
          </a:stretch>
        </p:blipFill>
        <p:spPr>
          <a:xfrm>
            <a:off x="3157805" y="1350037"/>
            <a:ext cx="5283200" cy="2184400"/>
          </a:xfrm>
          <a:prstGeom prst="rect">
            <a:avLst/>
          </a:prstGeom>
        </p:spPr>
      </p:pic>
      <p:pic>
        <p:nvPicPr>
          <p:cNvPr id="15" name="图片 14"/>
          <p:cNvPicPr>
            <a:picLocks noChangeAspect="1"/>
          </p:cNvPicPr>
          <p:nvPr/>
        </p:nvPicPr>
        <p:blipFill>
          <a:blip r:embed="rId2"/>
          <a:stretch>
            <a:fillRect/>
          </a:stretch>
        </p:blipFill>
        <p:spPr>
          <a:xfrm>
            <a:off x="3369067" y="4177622"/>
            <a:ext cx="4673600" cy="673100"/>
          </a:xfrm>
          <a:prstGeom prst="rect">
            <a:avLst/>
          </a:prstGeom>
        </p:spPr>
      </p:pic>
      <p:pic>
        <p:nvPicPr>
          <p:cNvPr id="17" name="图片 16"/>
          <p:cNvPicPr>
            <a:picLocks noChangeAspect="1"/>
          </p:cNvPicPr>
          <p:nvPr/>
        </p:nvPicPr>
        <p:blipFill>
          <a:blip r:embed="rId3"/>
          <a:stretch>
            <a:fillRect/>
          </a:stretch>
        </p:blipFill>
        <p:spPr>
          <a:xfrm>
            <a:off x="4027755" y="5383641"/>
            <a:ext cx="3543300" cy="571500"/>
          </a:xfrm>
          <a:prstGeom prst="rect">
            <a:avLst/>
          </a:prstGeom>
        </p:spPr>
      </p:pic>
      <p:sp>
        <p:nvSpPr>
          <p:cNvPr id="18" name="文本框 17"/>
          <p:cNvSpPr txBox="1"/>
          <p:nvPr/>
        </p:nvSpPr>
        <p:spPr>
          <a:xfrm>
            <a:off x="318686" y="831775"/>
            <a:ext cx="4344459" cy="400110"/>
          </a:xfrm>
          <a:prstGeom prst="rect">
            <a:avLst/>
          </a:prstGeom>
          <a:noFill/>
        </p:spPr>
        <p:txBody>
          <a:bodyPr wrap="none" rtlCol="0">
            <a:spAutoFit/>
          </a:bodyPr>
          <a:lstStyle/>
          <a:p>
            <a:r>
              <a:rPr kumimoji="1" lang="en-US" altLang="zh-CN" sz="2000" b="1" dirty="0">
                <a:latin typeface="Times New Roman" panose="02020603050405020304" pitchFamily="18" charset="0"/>
                <a:cs typeface="Times New Roman" panose="02020603050405020304" pitchFamily="18" charset="0"/>
              </a:rPr>
              <a:t>Classification</a:t>
            </a:r>
            <a:r>
              <a:rPr kumimoji="1" lang="zh-CN" altLang="en-US" sz="2000" b="1">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loss</a:t>
            </a:r>
            <a:r>
              <a:rPr kumimoji="1" lang="zh-CN" altLang="en-US" sz="2000" b="1">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of</a:t>
            </a:r>
            <a:r>
              <a:rPr kumimoji="1" lang="zh-CN" altLang="en-US" sz="2000" b="1">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the</a:t>
            </a:r>
            <a:r>
              <a:rPr kumimoji="1" lang="zh-CN" altLang="en-US" sz="2000" b="1">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labeled</a:t>
            </a:r>
            <a:r>
              <a:rPr kumimoji="1" lang="zh-CN" altLang="en-US" sz="2000" b="1">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nodes</a:t>
            </a:r>
            <a:endParaRPr kumimoji="1" lang="zh-CN" altLang="en-US" sz="2000" b="1">
              <a:latin typeface="Times New Roman" panose="02020603050405020304" pitchFamily="18" charset="0"/>
              <a:cs typeface="Times New Roman" panose="02020603050405020304" pitchFamily="18" charset="0"/>
            </a:endParaRPr>
          </a:p>
        </p:txBody>
      </p:sp>
      <p:sp>
        <p:nvSpPr>
          <p:cNvPr id="20" name="文本框 19"/>
          <p:cNvSpPr txBox="1"/>
          <p:nvPr/>
        </p:nvSpPr>
        <p:spPr>
          <a:xfrm>
            <a:off x="318686" y="3652589"/>
            <a:ext cx="6100762" cy="400110"/>
          </a:xfrm>
          <a:prstGeom prst="rect">
            <a:avLst/>
          </a:prstGeom>
          <a:noFill/>
        </p:spPr>
        <p:txBody>
          <a:bodyPr wrap="square">
            <a:spAutoFit/>
          </a:bodyPr>
          <a:lstStyle/>
          <a:p>
            <a:r>
              <a:rPr kumimoji="1" lang="en-US" altLang="zh-CN" sz="2000" b="1" dirty="0">
                <a:latin typeface="Times New Roman" panose="02020603050405020304" pitchFamily="18" charset="0"/>
                <a:cs typeface="Times New Roman" panose="02020603050405020304" pitchFamily="18" charset="0"/>
              </a:rPr>
              <a:t>Classification</a:t>
            </a:r>
            <a:r>
              <a:rPr kumimoji="1" lang="zh-CN" altLang="en-US" sz="2000" b="1">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loss</a:t>
            </a:r>
            <a:r>
              <a:rPr kumimoji="1" lang="zh-CN" altLang="en-US" sz="2000" b="1">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of</a:t>
            </a:r>
            <a:r>
              <a:rPr kumimoji="1" lang="zh-CN" altLang="en-US" sz="2000" b="1">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the</a:t>
            </a:r>
            <a:r>
              <a:rPr kumimoji="1" lang="zh-CN" altLang="en-US" sz="2000" b="1">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pseudo-labeled</a:t>
            </a:r>
            <a:r>
              <a:rPr kumimoji="1" lang="zh-CN" altLang="en-US" sz="2000" b="1">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nodes</a:t>
            </a:r>
            <a:endParaRPr kumimoji="1" lang="zh-CN" altLang="en-US" sz="2000" b="1">
              <a:latin typeface="Times New Roman" panose="02020603050405020304" pitchFamily="18" charset="0"/>
              <a:cs typeface="Times New Roman" panose="02020603050405020304" pitchFamily="18" charset="0"/>
            </a:endParaRPr>
          </a:p>
        </p:txBody>
      </p:sp>
      <p:sp>
        <p:nvSpPr>
          <p:cNvPr id="21" name="文本框 20"/>
          <p:cNvSpPr txBox="1"/>
          <p:nvPr/>
        </p:nvSpPr>
        <p:spPr>
          <a:xfrm>
            <a:off x="318686" y="4973608"/>
            <a:ext cx="6100762" cy="400110"/>
          </a:xfrm>
          <a:prstGeom prst="rect">
            <a:avLst/>
          </a:prstGeom>
          <a:noFill/>
        </p:spPr>
        <p:txBody>
          <a:bodyPr wrap="square">
            <a:spAutoFit/>
          </a:bodyPr>
          <a:lstStyle/>
          <a:p>
            <a:r>
              <a:rPr kumimoji="1" lang="en-US" altLang="zh-CN" sz="2000" b="1" dirty="0">
                <a:latin typeface="Times New Roman" panose="02020603050405020304" pitchFamily="18" charset="0"/>
                <a:cs typeface="Times New Roman" panose="02020603050405020304" pitchFamily="18" charset="0"/>
              </a:rPr>
              <a:t>Total</a:t>
            </a:r>
            <a:r>
              <a:rPr kumimoji="1" lang="zh-CN" altLang="en-US" sz="2000" b="1">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Loss</a:t>
            </a:r>
            <a:endParaRPr kumimoji="1" lang="zh-CN" altLang="en-US" sz="2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21512" y="143337"/>
            <a:ext cx="5435278" cy="537700"/>
          </a:xfrm>
        </p:spPr>
        <p:txBody>
          <a:bodyPr>
            <a:noAutofit/>
          </a:bodyPr>
          <a:lstStyle/>
          <a:p>
            <a:r>
              <a:rPr kumimoji="1" lang="en-US" altLang="zh-CN" sz="3600" b="1" dirty="0">
                <a:latin typeface="Times New Roman" panose="02020603050405020304" pitchFamily="18" charset="0"/>
                <a:cs typeface="Times New Roman" panose="02020603050405020304" pitchFamily="18" charset="0"/>
              </a:rPr>
              <a:t>Experiments</a:t>
            </a:r>
            <a:endParaRPr kumimoji="1" lang="zh-CN" altLang="en-US" sz="3600" b="1">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rotWithShape="1">
          <a:blip r:embed="rId1"/>
          <a:srcRect r="11611" b="2140"/>
          <a:stretch>
            <a:fillRect/>
          </a:stretch>
        </p:blipFill>
        <p:spPr>
          <a:xfrm>
            <a:off x="1845326" y="2348601"/>
            <a:ext cx="7441892" cy="4287246"/>
          </a:xfrm>
          <a:prstGeom prst="rect">
            <a:avLst/>
          </a:prstGeom>
        </p:spPr>
      </p:pic>
      <p:pic>
        <p:nvPicPr>
          <p:cNvPr id="2" name="图片 1"/>
          <p:cNvPicPr>
            <a:picLocks noChangeAspect="1"/>
          </p:cNvPicPr>
          <p:nvPr/>
        </p:nvPicPr>
        <p:blipFill rotWithShape="1">
          <a:blip r:embed="rId2"/>
          <a:srcRect t="22194" b="8620"/>
          <a:stretch>
            <a:fillRect/>
          </a:stretch>
        </p:blipFill>
        <p:spPr>
          <a:xfrm>
            <a:off x="3371343" y="947111"/>
            <a:ext cx="3691624" cy="716096"/>
          </a:xfrm>
          <a:prstGeom prst="rect">
            <a:avLst/>
          </a:prstGeom>
        </p:spPr>
      </p:pic>
      <p:sp>
        <p:nvSpPr>
          <p:cNvPr id="3" name="文本框 2"/>
          <p:cNvSpPr txBox="1"/>
          <p:nvPr/>
        </p:nvSpPr>
        <p:spPr>
          <a:xfrm>
            <a:off x="3860544" y="613268"/>
            <a:ext cx="2470485" cy="646331"/>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Table 1 </a:t>
            </a:r>
            <a:r>
              <a:rPr lang="en-GB" altLang="zh-CN" dirty="0">
                <a:effectLst/>
                <a:latin typeface="Times New Roman" panose="02020603050405020304" pitchFamily="18" charset="0"/>
                <a:cs typeface="Times New Roman" panose="02020603050405020304" pitchFamily="18" charset="0"/>
              </a:rPr>
              <a:t>Dataset statistics</a:t>
            </a:r>
            <a:endParaRPr lang="en-GB" altLang="zh-CN" dirty="0">
              <a:effectLst/>
              <a:latin typeface="Times New Roman" panose="02020603050405020304" pitchFamily="18" charset="0"/>
              <a:cs typeface="Times New Roman" panose="02020603050405020304" pitchFamily="18" charset="0"/>
            </a:endParaRPr>
          </a:p>
          <a:p>
            <a:endParaRPr kumimoji="1" lang="zh-CN" altLang="en-US">
              <a:latin typeface="Times New Roman" panose="02020603050405020304" pitchFamily="18" charset="0"/>
              <a:cs typeface="Times New Roman" panose="02020603050405020304" pitchFamily="18" charset="0"/>
            </a:endParaRPr>
          </a:p>
        </p:txBody>
      </p:sp>
      <p:sp>
        <p:nvSpPr>
          <p:cNvPr id="7" name="文本框 6"/>
          <p:cNvSpPr txBox="1"/>
          <p:nvPr/>
        </p:nvSpPr>
        <p:spPr>
          <a:xfrm>
            <a:off x="1709267" y="1632107"/>
            <a:ext cx="8773466" cy="923330"/>
          </a:xfrm>
          <a:prstGeom prst="rect">
            <a:avLst/>
          </a:prstGeom>
          <a:noFill/>
        </p:spPr>
        <p:txBody>
          <a:bodyPr wrap="square">
            <a:spAutoFit/>
          </a:bodyPr>
          <a:lstStyle/>
          <a:p>
            <a:r>
              <a:rPr kumimoji="1" lang="en-US" altLang="zh-CN" dirty="0">
                <a:latin typeface="Times New Roman" panose="02020603050405020304" pitchFamily="18" charset="0"/>
                <a:cs typeface="Times New Roman" panose="02020603050405020304" pitchFamily="18" charset="0"/>
              </a:rPr>
              <a:t>Table 2 </a:t>
            </a:r>
            <a:r>
              <a:rPr lang="en-GB" altLang="zh-CN" dirty="0">
                <a:effectLst/>
                <a:latin typeface="Times New Roman" panose="02020603050405020304" pitchFamily="18" charset="0"/>
                <a:cs typeface="Times New Roman" panose="02020603050405020304" pitchFamily="18" charset="0"/>
              </a:rPr>
              <a:t>Comparison of node classification performance (test accuracy, mean±</a:t>
            </a:r>
            <a:r>
              <a:rPr lang="en-US" altLang="zh-CN" dirty="0">
                <a:effectLst/>
                <a:latin typeface="Times New Roman" panose="02020603050405020304" pitchFamily="18" charset="0"/>
                <a:cs typeface="Times New Roman" panose="02020603050405020304" pitchFamily="18" charset="0"/>
              </a:rPr>
              <a:t>s</a:t>
            </a:r>
            <a:r>
              <a:rPr lang="en-GB" altLang="zh-CN" dirty="0">
                <a:effectLst/>
                <a:latin typeface="Times New Roman" panose="02020603050405020304" pitchFamily="18" charset="0"/>
                <a:cs typeface="Times New Roman" panose="02020603050405020304" pitchFamily="18" charset="0"/>
              </a:rPr>
              <a:t>td, </a:t>
            </a:r>
            <a:endParaRPr lang="en-GB" altLang="zh-CN" dirty="0">
              <a:effectLst/>
              <a:latin typeface="Times New Roman" panose="02020603050405020304" pitchFamily="18" charset="0"/>
              <a:cs typeface="Times New Roman" panose="02020603050405020304" pitchFamily="18" charset="0"/>
            </a:endParaRPr>
          </a:p>
          <a:p>
            <a:r>
              <a:rPr lang="en-GB" altLang="zh-CN" dirty="0">
                <a:effectLst/>
                <a:latin typeface="Times New Roman" panose="02020603050405020304" pitchFamily="18" charset="0"/>
                <a:cs typeface="Times New Roman" panose="02020603050405020304" pitchFamily="18" charset="0"/>
              </a:rPr>
              <a:t>averaged by 5 runs) by different models.</a:t>
            </a:r>
            <a:endParaRPr lang="en-GB" altLang="zh-CN" dirty="0">
              <a:effectLst/>
              <a:latin typeface="Times New Roman" panose="02020603050405020304" pitchFamily="18" charset="0"/>
              <a:cs typeface="Times New Roman" panose="02020603050405020304" pitchFamily="18" charset="0"/>
            </a:endParaRPr>
          </a:p>
          <a:p>
            <a:endParaRPr kumimoji="1" lang="zh-CN" altLang="en-US">
              <a:latin typeface="Times New Roman" panose="02020603050405020304" pitchFamily="18" charset="0"/>
              <a:cs typeface="Times New Roman" panose="02020603050405020304" pitchFamily="18" charset="0"/>
            </a:endParaRPr>
          </a:p>
        </p:txBody>
      </p:sp>
      <p:sp>
        <p:nvSpPr>
          <p:cNvPr id="8" name="矩形 7"/>
          <p:cNvSpPr/>
          <p:nvPr/>
        </p:nvSpPr>
        <p:spPr>
          <a:xfrm>
            <a:off x="3086100" y="2886075"/>
            <a:ext cx="900113" cy="65616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b="1">
              <a:solidFill>
                <a:srgbClr val="FF0000"/>
              </a:solidFill>
              <a:highlight>
                <a:srgbClr val="FF0000"/>
              </a:highlight>
            </a:endParaRPr>
          </a:p>
        </p:txBody>
      </p:sp>
      <p:sp>
        <p:nvSpPr>
          <p:cNvPr id="9" name="矩形 8"/>
          <p:cNvSpPr/>
          <p:nvPr/>
        </p:nvSpPr>
        <p:spPr>
          <a:xfrm>
            <a:off x="3086100" y="3542237"/>
            <a:ext cx="900113" cy="250965"/>
          </a:xfrm>
          <a:prstGeom prst="rect">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b="1">
              <a:solidFill>
                <a:srgbClr val="FF0000"/>
              </a:solidFill>
              <a:highlight>
                <a:srgbClr val="FF0000"/>
              </a:highlight>
            </a:endParaRPr>
          </a:p>
        </p:txBody>
      </p:sp>
      <p:sp>
        <p:nvSpPr>
          <p:cNvPr id="10" name="文本框 9"/>
          <p:cNvSpPr txBox="1"/>
          <p:nvPr/>
        </p:nvSpPr>
        <p:spPr>
          <a:xfrm>
            <a:off x="0" y="2869618"/>
            <a:ext cx="2736134" cy="338554"/>
          </a:xfrm>
          <a:prstGeom prst="rect">
            <a:avLst/>
          </a:prstGeom>
          <a:noFill/>
        </p:spPr>
        <p:txBody>
          <a:bodyPr wrap="none" rtlCol="0">
            <a:spAutoFit/>
          </a:bodyPr>
          <a:lstStyle/>
          <a:p>
            <a:r>
              <a:rPr kumimoji="1" lang="en-US" altLang="zh-CN" sz="1600" dirty="0">
                <a:solidFill>
                  <a:srgbClr val="FF0000"/>
                </a:solidFill>
                <a:latin typeface="Times New Roman" panose="02020603050405020304" pitchFamily="18" charset="0"/>
                <a:cs typeface="Times New Roman" panose="02020603050405020304" pitchFamily="18" charset="0"/>
              </a:rPr>
              <a:t>SOTA</a:t>
            </a:r>
            <a:r>
              <a:rPr kumimoji="1" lang="zh-CN" altLang="en-US" sz="1600">
                <a:solidFill>
                  <a:srgbClr val="FF0000"/>
                </a:solidFill>
                <a:latin typeface="Times New Roman" panose="02020603050405020304" pitchFamily="18" charset="0"/>
                <a:cs typeface="Times New Roman" panose="02020603050405020304" pitchFamily="18" charset="0"/>
              </a:rPr>
              <a:t> </a:t>
            </a:r>
            <a:r>
              <a:rPr kumimoji="1" lang="en-US" altLang="zh-CN" sz="1600" dirty="0">
                <a:solidFill>
                  <a:srgbClr val="FF0000"/>
                </a:solidFill>
                <a:latin typeface="Times New Roman" panose="02020603050405020304" pitchFamily="18" charset="0"/>
                <a:cs typeface="Times New Roman" panose="02020603050405020304" pitchFamily="18" charset="0"/>
              </a:rPr>
              <a:t>for</a:t>
            </a:r>
            <a:r>
              <a:rPr kumimoji="1" lang="zh-CN" altLang="en-US" sz="1600">
                <a:solidFill>
                  <a:srgbClr val="FF0000"/>
                </a:solidFill>
                <a:latin typeface="Times New Roman" panose="02020603050405020304" pitchFamily="18" charset="0"/>
                <a:cs typeface="Times New Roman" panose="02020603050405020304" pitchFamily="18" charset="0"/>
              </a:rPr>
              <a:t> </a:t>
            </a:r>
            <a:r>
              <a:rPr kumimoji="1" lang="en-US" altLang="zh-CN" sz="1600" dirty="0">
                <a:solidFill>
                  <a:srgbClr val="FF0000"/>
                </a:solidFill>
                <a:latin typeface="Times New Roman" panose="02020603050405020304" pitchFamily="18" charset="0"/>
                <a:cs typeface="Times New Roman" panose="02020603050405020304" pitchFamily="18" charset="0"/>
              </a:rPr>
              <a:t>non-graph</a:t>
            </a:r>
            <a:r>
              <a:rPr kumimoji="1" lang="zh-CN" altLang="en-US" sz="1600">
                <a:solidFill>
                  <a:srgbClr val="FF0000"/>
                </a:solidFill>
                <a:latin typeface="Times New Roman" panose="02020603050405020304" pitchFamily="18" charset="0"/>
                <a:cs typeface="Times New Roman" panose="02020603050405020304" pitchFamily="18" charset="0"/>
              </a:rPr>
              <a:t> </a:t>
            </a:r>
            <a:r>
              <a:rPr kumimoji="1" lang="en-US" altLang="zh-CN" sz="1600" dirty="0">
                <a:solidFill>
                  <a:srgbClr val="FF0000"/>
                </a:solidFill>
                <a:latin typeface="Times New Roman" panose="02020603050405020304" pitchFamily="18" charset="0"/>
                <a:cs typeface="Times New Roman" panose="02020603050405020304" pitchFamily="18" charset="0"/>
              </a:rPr>
              <a:t>data</a:t>
            </a:r>
            <a:r>
              <a:rPr kumimoji="1" lang="zh-CN" altLang="en-US" sz="1600">
                <a:solidFill>
                  <a:srgbClr val="FF0000"/>
                </a:solidFill>
                <a:latin typeface="Times New Roman" panose="02020603050405020304" pitchFamily="18" charset="0"/>
                <a:cs typeface="Times New Roman" panose="02020603050405020304" pitchFamily="18" charset="0"/>
              </a:rPr>
              <a:t> </a:t>
            </a:r>
            <a:r>
              <a:rPr kumimoji="1" lang="en-US" altLang="zh-CN" sz="1600" dirty="0">
                <a:solidFill>
                  <a:srgbClr val="FF0000"/>
                </a:solidFill>
                <a:latin typeface="Times New Roman" panose="02020603050405020304" pitchFamily="18" charset="0"/>
                <a:cs typeface="Times New Roman" panose="02020603050405020304" pitchFamily="18" charset="0"/>
              </a:rPr>
              <a:t>tasks</a:t>
            </a:r>
            <a:endParaRPr kumimoji="1" lang="zh-CN" altLang="en-US" sz="16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1110201" y="3480552"/>
            <a:ext cx="6129336" cy="338554"/>
          </a:xfrm>
          <a:prstGeom prst="rect">
            <a:avLst/>
          </a:prstGeom>
          <a:noFill/>
        </p:spPr>
        <p:txBody>
          <a:bodyPr wrap="square">
            <a:spAutoFit/>
          </a:bodyPr>
          <a:lstStyle/>
          <a:p>
            <a:r>
              <a:rPr kumimoji="1" lang="en-US" altLang="zh-CN" sz="1600" dirty="0">
                <a:solidFill>
                  <a:schemeClr val="accent1">
                    <a:lumMod val="75000"/>
                  </a:schemeClr>
                </a:solidFill>
                <a:latin typeface="Times New Roman" panose="02020603050405020304" pitchFamily="18" charset="0"/>
                <a:cs typeface="Times New Roman" panose="02020603050405020304" pitchFamily="18" charset="0"/>
              </a:rPr>
              <a:t>SOTA</a:t>
            </a:r>
            <a:r>
              <a:rPr kumimoji="1" lang="zh-CN" altLang="en-US" sz="1600">
                <a:solidFill>
                  <a:schemeClr val="accent1">
                    <a:lumMod val="75000"/>
                  </a:schemeClr>
                </a:solidFill>
                <a:latin typeface="Times New Roman" panose="02020603050405020304" pitchFamily="18" charset="0"/>
                <a:cs typeface="Times New Roman" panose="02020603050405020304" pitchFamily="18" charset="0"/>
              </a:rPr>
              <a:t> </a:t>
            </a:r>
            <a:r>
              <a:rPr kumimoji="1" lang="en-US" altLang="zh-CN" sz="1600" dirty="0">
                <a:solidFill>
                  <a:schemeClr val="accent1">
                    <a:lumMod val="75000"/>
                  </a:schemeClr>
                </a:solidFill>
                <a:latin typeface="Times New Roman" panose="02020603050405020304" pitchFamily="18" charset="0"/>
                <a:cs typeface="Times New Roman" panose="02020603050405020304" pitchFamily="18" charset="0"/>
              </a:rPr>
              <a:t>for</a:t>
            </a:r>
            <a:r>
              <a:rPr kumimoji="1" lang="zh-CN" altLang="en-US" sz="1600">
                <a:solidFill>
                  <a:schemeClr val="accent1">
                    <a:lumMod val="75000"/>
                  </a:schemeClr>
                </a:solidFill>
                <a:latin typeface="Times New Roman" panose="02020603050405020304" pitchFamily="18" charset="0"/>
                <a:cs typeface="Times New Roman" panose="02020603050405020304" pitchFamily="18" charset="0"/>
              </a:rPr>
              <a:t> </a:t>
            </a:r>
            <a:r>
              <a:rPr kumimoji="1" lang="en-US" altLang="zh-CN" sz="1600" dirty="0">
                <a:solidFill>
                  <a:schemeClr val="accent1">
                    <a:lumMod val="75000"/>
                  </a:schemeClr>
                </a:solidFill>
                <a:latin typeface="Times New Roman" panose="02020603050405020304" pitchFamily="18" charset="0"/>
                <a:cs typeface="Times New Roman" panose="02020603050405020304" pitchFamily="18" charset="0"/>
              </a:rPr>
              <a:t>GNNs</a:t>
            </a:r>
            <a:endParaRPr kumimoji="1" lang="zh-CN" altLang="en-US" sz="1600">
              <a:solidFill>
                <a:schemeClr val="accent1">
                  <a:lumMod val="75000"/>
                </a:schemeClr>
              </a:solidFill>
              <a:latin typeface="Times New Roman" panose="02020603050405020304" pitchFamily="18" charset="0"/>
              <a:cs typeface="Times New Roman" panose="02020603050405020304" pitchFamily="18" charset="0"/>
            </a:endParaRPr>
          </a:p>
        </p:txBody>
      </p:sp>
      <p:cxnSp>
        <p:nvCxnSpPr>
          <p:cNvPr id="14" name="直线箭头连接符 13"/>
          <p:cNvCxnSpPr/>
          <p:nvPr/>
        </p:nvCxnSpPr>
        <p:spPr>
          <a:xfrm flipV="1">
            <a:off x="2643188" y="3069662"/>
            <a:ext cx="442912" cy="245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p:nvPr/>
        </p:nvCxnSpPr>
        <p:spPr>
          <a:xfrm>
            <a:off x="2643188" y="3667719"/>
            <a:ext cx="442912" cy="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4777</Words>
  <Application>WPS 表格</Application>
  <PresentationFormat>宽屏</PresentationFormat>
  <Paragraphs>212</Paragraphs>
  <Slides>12</Slides>
  <Notes>12</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12</vt:i4>
      </vt:variant>
    </vt:vector>
  </HeadingPairs>
  <TitlesOfParts>
    <vt:vector size="38" baseType="lpstr">
      <vt:lpstr>Arial</vt:lpstr>
      <vt:lpstr>方正书宋_GBK</vt:lpstr>
      <vt:lpstr>Wingdings</vt:lpstr>
      <vt:lpstr>Times New Roman</vt:lpstr>
      <vt:lpstr>DengXian</vt:lpstr>
      <vt:lpstr>汉仪中等线KW</vt:lpstr>
      <vt:lpstr>宋体</vt:lpstr>
      <vt:lpstr>汉仪书宋二KW</vt:lpstr>
      <vt:lpstr>Cambria Math</vt:lpstr>
      <vt:lpstr>Kingsoft Math</vt:lpstr>
      <vt:lpstr>Cambria</vt:lpstr>
      <vt:lpstr>Helvetica</vt:lpstr>
      <vt:lpstr>Times New Roman Regular</vt:lpstr>
      <vt:lpstr>LinLibertineT</vt:lpstr>
      <vt:lpstr>等线</vt:lpstr>
      <vt:lpstr>微软雅黑</vt:lpstr>
      <vt:lpstr>汉仪旗黑</vt:lpstr>
      <vt:lpstr>宋体</vt:lpstr>
      <vt:lpstr>Arial Unicode MS</vt:lpstr>
      <vt:lpstr>等线 Light</vt:lpstr>
      <vt:lpstr>BatangChe</vt:lpstr>
      <vt:lpstr>苹方-简</vt:lpstr>
      <vt:lpstr>STIXGeneral</vt:lpstr>
      <vt:lpstr>宋体-简</vt:lpstr>
      <vt:lpstr>Thonburi</vt:lpstr>
      <vt:lpstr>Office 主题​​</vt:lpstr>
      <vt:lpstr>PowerPoint 演示文稿</vt:lpstr>
      <vt:lpstr>PowerPoint 演示文稿</vt:lpstr>
      <vt:lpstr>Preliminaries</vt:lpstr>
      <vt:lpstr>Our approach -Overall Framework</vt:lpstr>
      <vt:lpstr>Our approach-Graph Augmentation</vt:lpstr>
      <vt:lpstr>PowerPoint 演示文稿</vt:lpstr>
      <vt:lpstr>PowerPoint 演示文稿</vt:lpstr>
      <vt:lpstr>PowerPoint 演示文稿</vt:lpstr>
      <vt:lpstr>Experiments</vt:lpstr>
      <vt:lpstr>Experiments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钱 思忆</dc:creator>
  <cp:lastModifiedBy>qiansiyi</cp:lastModifiedBy>
  <cp:revision>28</cp:revision>
  <dcterms:created xsi:type="dcterms:W3CDTF">2023-01-31T02:24:15Z</dcterms:created>
  <dcterms:modified xsi:type="dcterms:W3CDTF">2023-01-31T02:24:15Z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2052-3.9.5.6394</vt:lpwstr>
  </property>
</Properties>
</file>