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F16B3B-21EA-4369-AFFF-98C6F8B0334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3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Num" idx="39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C3C546-28B0-42BD-9C61-D3DB5CF671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ftr" idx="40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50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595AD3-D118-4598-8CBE-4A43BABDDB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ftr" idx="51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52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F3D2BE-9258-48D6-9746-E34F370B98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ftr" idx="53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D366F7B-9791-4ECD-977D-E497B7856D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ftr" idx="41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42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74D16A-958F-40D4-9BF3-CA4247DABDC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ftr" idx="43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54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608ED6-05D6-4022-9C07-E57CCA57295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ftr" idx="55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944C2D6-E697-426F-9440-6C93506C11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ftr" idx="56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6DFBB4-FC2D-4276-BAE4-E3FD337428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ftr" idx="57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table is the main unit of data storage. It has rows, columns and cells. Cells contain stored data. Each column has a data type. Types can be VARCHAR(String), INT, DATE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44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1135ED-E52A-49A6-A6A1-32C5FBE835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ftr" idx="45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F7AA9E-D48C-4E7D-A312-3C3AACC391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ftr" idx="58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46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160E82-B991-4921-871D-AF101215613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ftr" idx="47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8"/>
          </p:nvPr>
        </p:nvSpPr>
        <p:spPr>
          <a:xfrm>
            <a:off x="6489000" y="8892000"/>
            <a:ext cx="36720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977410-C05A-422D-A2B5-0539D8DD37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ftr" idx="49"/>
          </p:nvPr>
        </p:nvSpPr>
        <p:spPr>
          <a:xfrm>
            <a:off x="0" y="8892000"/>
            <a:ext cx="6488640" cy="25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Работна група "Образование по програмиране и ИТ", с подкрепата на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SoftUni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C25A15-56BD-4BC3-B878-F8A8827AD9B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241A3B-3597-47D2-A6DD-7005BD2B807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D0AEE8-0ED7-4CA3-85B5-69FCADB8FCE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B15D18-1C3B-4CDB-9A44-500C1EF718B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CAEADA-17F7-40F6-8301-6680C19965A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1027008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4ECB13-1380-407E-A03D-8DE33E8EA1B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EE10C2-7E51-435E-A3DE-BE10293EEEA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5699F1-84B6-49A7-B8FF-483CE3B3C47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A7A5E3-0340-4D20-A5FF-239301E06C4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42EB0C-1130-450C-8F09-5257CE5F4FB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B82B0B-7FB5-4E99-8FE4-D2BC780A344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1AF667-469E-4DE4-B5D6-D6C5AB24685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1027008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F1C412-5609-4EFD-B14B-D6EFEFA2867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C641B-4CFE-4344-B35A-B3C675D6A3F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F31E2-438E-424E-A004-FDBBE7FDE82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E16650-64F6-4120-B17A-D5A7A390F42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4F02CB-DFC9-467A-9F39-81F53126630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1027008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8D46B-C757-4516-A827-B86A33EE27F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A5BE5-1AEA-4795-A269-ED72BE37C7F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E61C8-8803-41E7-ADA4-574843694B6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50189-D1E4-49EB-9B25-DE0ACFE6FEB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A14C2-55A8-43C0-A439-18D9C8BF3E9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55A3C-CEA3-4616-8311-B8D1206AB28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C0BF7-66D4-4ACF-96FD-E55FA30541C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1027008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10270080" cy="40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Bottom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390000" y="3399840"/>
            <a:ext cx="524808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f78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390000" y="6086160"/>
            <a:ext cx="5248080" cy="340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https://softuni.foundation  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390000" y="5698080"/>
            <a:ext cx="5248080" cy="3740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 fontScale="94000"/>
          </a:bodyPr>
          <a:p>
            <a:pPr indent="0"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SoftUni Foundation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33880" y="6085800"/>
            <a:ext cx="4751640" cy="3412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a334c"/>
                </a:solidFill>
                <a:latin typeface="Calibri"/>
              </a:rPr>
              <a:t>URL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33880" y="5250960"/>
            <a:ext cx="4751640" cy="7246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Authors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554760" y="321480"/>
            <a:ext cx="11083320" cy="97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3" descr=""/>
          <p:cNvPicPr/>
          <p:nvPr/>
        </p:nvPicPr>
        <p:blipFill>
          <a:blip r:embed="rId2"/>
          <a:stretch/>
        </p:blipFill>
        <p:spPr>
          <a:xfrm>
            <a:off x="536400" y="4326120"/>
            <a:ext cx="2537640" cy="632520"/>
          </a:xfrm>
          <a:prstGeom prst="rect">
            <a:avLst/>
          </a:prstGeom>
          <a:ln w="0">
            <a:noFill/>
          </a:ln>
        </p:spPr>
      </p:pic>
      <p:sp>
        <p:nvSpPr>
          <p:cNvPr id="8" name="Picture 4">
            <a:hlinkClick r:id="rId3"/>
          </p:cNvPr>
          <p:cNvSpPr/>
          <p:nvPr/>
        </p:nvSpPr>
        <p:spPr>
          <a:xfrm>
            <a:off x="3402720" y="4321440"/>
            <a:ext cx="1809000" cy="632520"/>
          </a:xfrm>
          <a:prstGeom prst="roundRect">
            <a:avLst>
              <a:gd name="adj" fmla="val 3940"/>
            </a:avLst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731146-20F7-4BC4-A4BB-95B4B0CB4A7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117813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2880" cy="359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Center Icon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AC840D-5499-4BD3-A11F-516AE7C496F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4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2880" cy="359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Bottom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6840" y="1461960"/>
            <a:ext cx="10731240" cy="30466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bg-BG" sz="13800" spc="-1" strike="noStrike">
                <a:solidFill>
                  <a:srgbClr val="234465"/>
                </a:solidFill>
                <a:latin typeface="Calibri"/>
              </a:rPr>
              <a:t>Въпроси?</a:t>
            </a:r>
            <a:endParaRPr b="0" lang="en-US" sz="13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github.com/BG-IT-Edu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s://github.com/BG-IT-Edu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390000" y="6086160"/>
            <a:ext cx="5248080" cy="340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Софтуерни и хардуерни науки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390000" y="5698080"/>
            <a:ext cx="5248080" cy="3740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 fontScale="94000"/>
          </a:bodyPr>
          <a:p>
            <a:pPr indent="0"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bg-BG" sz="2000" spc="-1" strike="noStrike">
                <a:solidFill>
                  <a:srgbClr val="234465"/>
                </a:solidFill>
                <a:latin typeface="Calibri"/>
              </a:rPr>
              <a:t>Курс "Релационни бази данни"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33880" y="6085800"/>
            <a:ext cx="4751640" cy="3412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8f5a00"/>
                </a:solidFill>
                <a:uFillTx/>
                <a:latin typeface="Calibri"/>
                <a:hlinkClick r:id="rId1"/>
              </a:rPr>
              <a:t>https://about.softuni.bg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33880" y="5250960"/>
            <a:ext cx="4751640" cy="7246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indent="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subTitle"/>
          </p:nvPr>
        </p:nvSpPr>
        <p:spPr>
          <a:xfrm>
            <a:off x="554760" y="1402920"/>
            <a:ext cx="11083320" cy="13057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indent="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Първичен и външен ключ. Връзки между таблици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title"/>
          </p:nvPr>
        </p:nvSpPr>
        <p:spPr>
          <a:xfrm>
            <a:off x="554760" y="321480"/>
            <a:ext cx="11083320" cy="97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Моделиране на бази данни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17" name="Picture 3" descr=""/>
          <p:cNvPicPr/>
          <p:nvPr/>
        </p:nvPicPr>
        <p:blipFill>
          <a:blip r:embed="rId2"/>
          <a:stretch/>
        </p:blipFill>
        <p:spPr>
          <a:xfrm>
            <a:off x="584280" y="3002400"/>
            <a:ext cx="1956240" cy="8751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4" descr="A logo of a network&#10;&#10;Description automatically generated"/>
          <p:cNvPicPr/>
          <p:nvPr/>
        </p:nvPicPr>
        <p:blipFill>
          <a:blip r:embed="rId3"/>
          <a:stretch/>
        </p:blipFill>
        <p:spPr>
          <a:xfrm>
            <a:off x="8493840" y="2322000"/>
            <a:ext cx="3113640" cy="31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Num" idx="1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9FE9C9-48AC-4368-80E1-E8EE03AB7B2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Комбиниран ключ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Composite Key)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Създава се чрез комбинация от </a:t>
            </a:r>
            <a:r>
              <a:rPr b="1" lang="ru-RU" sz="3200" spc="-1" strike="noStrike">
                <a:solidFill>
                  <a:srgbClr val="bf7800"/>
                </a:solidFill>
                <a:latin typeface="Calibri"/>
              </a:rPr>
              <a:t>две или повече 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полета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Релацията се нарича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много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към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много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Many-to-Many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Например: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Един ученик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може да се запише за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много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курсове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един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курс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може да съдържа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много ученици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Комбиниран ключ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62" name="Picture 8" descr=""/>
          <p:cNvPicPr/>
          <p:nvPr/>
        </p:nvPicPr>
        <p:blipFill>
          <a:blip r:embed="rId1"/>
          <a:stretch/>
        </p:blipFill>
        <p:spPr>
          <a:xfrm>
            <a:off x="4207680" y="4227480"/>
            <a:ext cx="3776040" cy="25761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Комбиниран ключ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1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61BCA7-F350-4436-9775-2A4F3FF3CFE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Text Placeholder 4"/>
          <p:cNvSpPr/>
          <p:nvPr/>
        </p:nvSpPr>
        <p:spPr>
          <a:xfrm>
            <a:off x="1820880" y="3483720"/>
            <a:ext cx="8549640" cy="354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sp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CREATE TABLE Enrollments (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StudentId INT,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CourseId INT,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bf7800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PRIMARY KEY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StudentId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 CourseId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bf7800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FOREIGN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KEY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(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StudentId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REFERENCES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Students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StudentId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FOREIGN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KEY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(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CourseId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REFERENCES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Courses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CourseId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 Placeholder 4"/>
          <p:cNvSpPr/>
          <p:nvPr/>
        </p:nvSpPr>
        <p:spPr>
          <a:xfrm>
            <a:off x="740880" y="1300680"/>
            <a:ext cx="4589640" cy="2129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sp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CREATE TABLE Students (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StudentId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INT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PRIMARY KEY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StudentName NVARCHAR(255)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 Placeholder 4"/>
          <p:cNvSpPr/>
          <p:nvPr/>
        </p:nvSpPr>
        <p:spPr>
          <a:xfrm>
            <a:off x="6860880" y="1312560"/>
            <a:ext cx="4319640" cy="244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sp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CREATE TABLE Courses (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CourseId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INT </a:t>
            </a:r>
            <a:r>
              <a:rPr b="1" lang="en-US" sz="2000" spc="-1" strike="noStrike">
                <a:solidFill>
                  <a:srgbClr val="bf7800"/>
                </a:solidFill>
                <a:latin typeface="Consolas"/>
              </a:rPr>
              <a:t>PRIMARY KEY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CourseName NVARCHAR(255)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 idx="1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EAE21C-D9A3-4B9F-9C22-995FE4B6BBB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85600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 fontScale="88000"/>
          </a:bodyPr>
          <a:p>
            <a:pPr marL="316800" indent="-316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Първичен ключ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MountainId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таблицата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Mountains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16800" indent="-316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Първичен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ключ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TouristId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таблицата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Tourists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16800" indent="-316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Комбиниран ключ от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MountainId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TouristId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свързващата таблицата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MountainsTourists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06680" indent="-316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Така осугряваме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че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много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туристи могат да изкачат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много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планини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706680" indent="-3168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Релация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много към много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many-to-many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Комбиниран ключ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–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71" name="Picture 6" descr=""/>
          <p:cNvPicPr/>
          <p:nvPr/>
        </p:nvPicPr>
        <p:blipFill>
          <a:blip r:embed="rId1"/>
          <a:stretch/>
        </p:blipFill>
        <p:spPr>
          <a:xfrm>
            <a:off x="7625880" y="2214000"/>
            <a:ext cx="4211280" cy="2654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486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Съчетава </a:t>
            </a:r>
            <a:r>
              <a:rPr b="1" lang="ru-RU" sz="3600" spc="-1" strike="noStrike">
                <a:solidFill>
                  <a:srgbClr val="bf7800"/>
                </a:solidFill>
                <a:latin typeface="Calibri"/>
              </a:rPr>
              <a:t>повече от един 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атрибут за уникална идентификация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Предотвратяване на </a:t>
            </a:r>
            <a:r>
              <a:rPr b="1" lang="ru-RU" sz="3600" spc="-1" strike="noStrike">
                <a:solidFill>
                  <a:srgbClr val="bf7800"/>
                </a:solidFill>
                <a:latin typeface="Calibri"/>
              </a:rPr>
              <a:t>дубликати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 на данни във връзка със специфични условия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Изисква се внимание при избора на </a:t>
            </a:r>
            <a:r>
              <a:rPr b="1" lang="ru-RU" sz="3600" spc="-1" strike="noStrike">
                <a:solidFill>
                  <a:srgbClr val="bf7800"/>
                </a:solidFill>
                <a:latin typeface="Calibri"/>
              </a:rPr>
              <a:t>подходящи колони 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за </a:t>
            </a:r>
            <a:r>
              <a:rPr b="1" lang="bg-BG" sz="3600" spc="-1" strike="noStrike">
                <a:solidFill>
                  <a:srgbClr val="bf7800"/>
                </a:solidFill>
                <a:latin typeface="Calibri"/>
              </a:rPr>
              <a:t>комбинирания</a:t>
            </a:r>
            <a:r>
              <a:rPr b="1" lang="ru-RU" sz="3600" spc="-1" strike="noStrike">
                <a:solidFill>
                  <a:srgbClr val="bf7800"/>
                </a:solidFill>
                <a:latin typeface="Calibri"/>
              </a:rPr>
              <a:t> ключ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Избягване на прекомерно усложняване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Комбиниран ключ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(3)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876DF2-DA94-47DD-8357-404453D69EE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3935880" y="1809000"/>
            <a:ext cx="4124880" cy="1803600"/>
          </a:xfrm>
          <a:prstGeom prst="rect">
            <a:avLst/>
          </a:prstGeom>
          <a:ln w="0"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942200" y="4797720"/>
            <a:ext cx="8235360" cy="1645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Създаване на връзка между таблици с </a:t>
            </a:r>
            <a:r>
              <a:rPr b="1" lang="en-US" sz="5390" spc="-1" strike="noStrike">
                <a:solidFill>
                  <a:srgbClr val="234465"/>
                </a:solidFill>
                <a:latin typeface="Calibri"/>
              </a:rPr>
              <a:t>SQL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Таблица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Cities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5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Таблица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Countries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Прости таблици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Rectangle 3"/>
          <p:cNvSpPr/>
          <p:nvPr/>
        </p:nvSpPr>
        <p:spPr>
          <a:xfrm>
            <a:off x="1333440" y="1981080"/>
            <a:ext cx="9524520" cy="2222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CREATE TABLE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Cities (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Id INT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IDENTITY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(1, 1)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PRIMARY KEY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Name NVARCHAR(50),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CountryId INT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 3"/>
          <p:cNvSpPr/>
          <p:nvPr/>
        </p:nvSpPr>
        <p:spPr>
          <a:xfrm>
            <a:off x="1638360" y="5105520"/>
            <a:ext cx="891504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CREATE TABLE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Countries (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Id INT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IDENTITY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(1, 1)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PRIMARY 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Name NVARCHAR(50)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D0D95C-B55C-45F3-A9E2-2350384AEFB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190440" y="1151280"/>
            <a:ext cx="11807640" cy="5569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Връзките между таблиците се основават на взаимовръзки: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първичен ключ </a:t>
            </a:r>
            <a:r>
              <a:rPr b="0" lang="ru-RU" sz="3400" spc="-1" strike="noStrike">
                <a:solidFill>
                  <a:srgbClr val="1a334c"/>
                </a:solidFill>
                <a:latin typeface="Calibri"/>
              </a:rPr>
              <a:t>/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външен ключ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Връзка между таблици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Text Box 51"/>
          <p:cNvSpPr/>
          <p:nvPr/>
        </p:nvSpPr>
        <p:spPr>
          <a:xfrm>
            <a:off x="3167280" y="2902680"/>
            <a:ext cx="1246320" cy="47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839"/>
              </a:spcBef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Towns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 Box 52"/>
          <p:cNvSpPr/>
          <p:nvPr/>
        </p:nvSpPr>
        <p:spPr>
          <a:xfrm>
            <a:off x="8589240" y="3305520"/>
            <a:ext cx="2099880" cy="473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839"/>
              </a:spcBef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Countries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Line 56"/>
          <p:cNvSpPr/>
          <p:nvPr/>
        </p:nvSpPr>
        <p:spPr>
          <a:xfrm>
            <a:off x="6476760" y="4495680"/>
            <a:ext cx="1752840" cy="152280"/>
          </a:xfrm>
          <a:prstGeom prst="line">
            <a:avLst/>
          </a:prstGeom>
          <a:ln w="31750">
            <a:solidFill>
              <a:srgbClr val="67748e">
                <a:lumMod val="20000"/>
                <a:lumOff val="80000"/>
              </a:srgb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Line 57"/>
          <p:cNvSpPr/>
          <p:nvPr/>
        </p:nvSpPr>
        <p:spPr>
          <a:xfrm flipV="1">
            <a:off x="6476760" y="4800600"/>
            <a:ext cx="1752840" cy="228240"/>
          </a:xfrm>
          <a:prstGeom prst="line">
            <a:avLst/>
          </a:prstGeom>
          <a:ln w="31750">
            <a:solidFill>
              <a:srgbClr val="67748e">
                <a:lumMod val="20000"/>
                <a:lumOff val="80000"/>
              </a:srgb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Line 58"/>
          <p:cNvSpPr/>
          <p:nvPr/>
        </p:nvSpPr>
        <p:spPr>
          <a:xfrm flipV="1">
            <a:off x="6476760" y="5257800"/>
            <a:ext cx="1752840" cy="228240"/>
          </a:xfrm>
          <a:prstGeom prst="line">
            <a:avLst/>
          </a:prstGeom>
          <a:ln w="31750">
            <a:solidFill>
              <a:srgbClr val="67748e">
                <a:lumMod val="20000"/>
                <a:lumOff val="80000"/>
              </a:srgb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Line 59"/>
          <p:cNvSpPr/>
          <p:nvPr/>
        </p:nvSpPr>
        <p:spPr>
          <a:xfrm flipV="1">
            <a:off x="6476760" y="5410080"/>
            <a:ext cx="1752840" cy="533160"/>
          </a:xfrm>
          <a:prstGeom prst="line">
            <a:avLst/>
          </a:prstGeom>
          <a:ln w="31750">
            <a:solidFill>
              <a:srgbClr val="67748e">
                <a:lumMod val="20000"/>
                <a:lumOff val="80000"/>
              </a:srgb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Line 60"/>
          <p:cNvSpPr/>
          <p:nvPr/>
        </p:nvSpPr>
        <p:spPr>
          <a:xfrm flipV="1">
            <a:off x="6476760" y="5867280"/>
            <a:ext cx="1752840" cy="533520"/>
          </a:xfrm>
          <a:prstGeom prst="line">
            <a:avLst/>
          </a:prstGeom>
          <a:ln w="31750">
            <a:solidFill>
              <a:srgbClr val="67748e">
                <a:lumMod val="20000"/>
                <a:lumOff val="80000"/>
              </a:srgbClr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291" name="object 14"/>
          <p:cNvGraphicFramePr/>
          <p:nvPr/>
        </p:nvGraphicFramePr>
        <p:xfrm>
          <a:off x="1447920" y="3581280"/>
          <a:ext cx="5028840" cy="2981880"/>
        </p:xfrm>
        <a:graphic>
          <a:graphicData uri="http://schemas.openxmlformats.org/drawingml/2006/table">
            <a:tbl>
              <a:tblPr/>
              <a:tblGrid>
                <a:gridCol w="1046160"/>
                <a:gridCol w="1336320"/>
                <a:gridCol w="2646360"/>
              </a:tblGrid>
              <a:tr h="545760">
                <a:tc>
                  <a:txBody>
                    <a:bodyPr lIns="0" rIns="0" tIns="58320" bIns="0" anchor="ctr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1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Id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 lIns="0" rIns="0" tIns="58320" bIns="0" anchor="ctr">
                      <a:noAutofit/>
                    </a:bodyPr>
                    <a:p>
                      <a:pPr marL="2728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1" lang="en-US" sz="2000" spc="-7" strike="noStrike">
                          <a:solidFill>
                            <a:srgbClr val="224464"/>
                          </a:solidFill>
                          <a:latin typeface="Calibri"/>
                        </a:rPr>
                        <a:t>Name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 lIns="0" rIns="0" tIns="58320" bIns="0" anchor="ctr">
                      <a:noAutofit/>
                    </a:bodyPr>
                    <a:p>
                      <a:pPr marL="936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1" lang="en-US" sz="2000" spc="-7" strike="noStrike">
                          <a:solidFill>
                            <a:srgbClr val="224464"/>
                          </a:solidFill>
                          <a:latin typeface="Calibri"/>
                        </a:rPr>
                        <a:t>CountryId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solidFill>
                      <a:srgbClr val="d0d4dc"/>
                    </a:solidFill>
                  </a:tcPr>
                </a:tc>
              </a:tr>
              <a:tr h="545760">
                <a:tc>
                  <a:txBody>
                    <a:bodyPr lIns="0" rIns="0" tIns="583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0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58320" bIns="0" anchor="t">
                      <a:noAutofit/>
                    </a:bodyPr>
                    <a:p>
                      <a:pPr marL="2728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0" lang="en-US" sz="2000" spc="-21" strike="noStrike">
                          <a:solidFill>
                            <a:srgbClr val="224464"/>
                          </a:solidFill>
                          <a:latin typeface="Calibri"/>
                        </a:rPr>
                        <a:t>Sofia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58320" bIns="0" anchor="t">
                      <a:noAutofit/>
                    </a:bodyPr>
                    <a:p>
                      <a:pPr marL="936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0" lang="en-US" sz="2000" spc="-7" strike="noStrike">
                          <a:solidFill>
                            <a:srgbClr val="224464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47232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2" strike="noStrike">
                          <a:solidFill>
                            <a:srgbClr val="224464"/>
                          </a:solidFill>
                          <a:latin typeface="Calibri"/>
                        </a:rPr>
                        <a:t>Varna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57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2" strike="noStrike">
                          <a:solidFill>
                            <a:srgbClr val="224464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47232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Munich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57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47232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Berlin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57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47232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Moscow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57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2808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2" name="AutoShape 7"/>
          <p:cNvSpPr/>
          <p:nvPr/>
        </p:nvSpPr>
        <p:spPr>
          <a:xfrm>
            <a:off x="990720" y="2286000"/>
            <a:ext cx="1980720" cy="837720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Първичен ключ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AutoShape 7"/>
          <p:cNvSpPr/>
          <p:nvPr/>
        </p:nvSpPr>
        <p:spPr>
          <a:xfrm>
            <a:off x="4495680" y="2362320"/>
            <a:ext cx="2057040" cy="83772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Външен ключ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4" name="object 14"/>
          <p:cNvGraphicFramePr/>
          <p:nvPr/>
        </p:nvGraphicFramePr>
        <p:xfrm>
          <a:off x="8229600" y="3886200"/>
          <a:ext cx="2819160" cy="2193120"/>
        </p:xfrm>
        <a:graphic>
          <a:graphicData uri="http://schemas.openxmlformats.org/drawingml/2006/table">
            <a:tbl>
              <a:tblPr/>
              <a:tblGrid>
                <a:gridCol w="914400"/>
                <a:gridCol w="1904760"/>
              </a:tblGrid>
              <a:tr h="533160">
                <a:tc>
                  <a:txBody>
                    <a:bodyPr lIns="0" rIns="0" tIns="83520" bIns="0" anchor="ctr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1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I</a:t>
                      </a:r>
                      <a:r>
                        <a:rPr b="1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28080">
                      <a:solidFill>
                        <a:srgbClr val="dfe2e9"/>
                      </a:solidFill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 lIns="0" rIns="0" tIns="83520" bIns="0" anchor="ctr">
                      <a:noAutofit/>
                    </a:bodyPr>
                    <a:p>
                      <a:pPr marL="23616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1" lang="en-US" sz="2000" spc="-7" strike="noStrike">
                          <a:solidFill>
                            <a:srgbClr val="224464"/>
                          </a:solidFill>
                          <a:latin typeface="Calibri"/>
                        </a:rPr>
                        <a:t>Name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28080">
                      <a:solidFill>
                        <a:srgbClr val="dfe2e9"/>
                      </a:solidFill>
                    </a:lnB>
                    <a:solidFill>
                      <a:srgbClr val="d0d4dc"/>
                    </a:solidFill>
                  </a:tcPr>
                </a:tc>
              </a:tr>
              <a:tr h="607680">
                <a:tc>
                  <a:txBody>
                    <a:bodyPr lIns="0" rIns="0" tIns="583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0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58320" bIns="0" anchor="t">
                      <a:noAutofit/>
                    </a:bodyPr>
                    <a:p>
                      <a:pPr marL="2728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b="0" lang="en-US" sz="2000" spc="-21" strike="noStrike">
                          <a:solidFill>
                            <a:srgbClr val="224464"/>
                          </a:solidFill>
                          <a:latin typeface="Calibri"/>
                        </a:rPr>
                        <a:t>Bulgaria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2808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52596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24464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2" strike="noStrike">
                          <a:solidFill>
                            <a:srgbClr val="224464"/>
                          </a:solidFill>
                          <a:latin typeface="Calibri"/>
                        </a:rPr>
                        <a:t>Germany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  <a:tr h="525960">
                <a:tc>
                  <a:txBody>
                    <a:bodyPr lIns="0" rIns="0" tIns="29520" bIns="0" anchor="t">
                      <a:noAutofit/>
                    </a:bodyPr>
                    <a:p>
                      <a:pPr marL="432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2808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261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b="0" lang="en-US" sz="20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Russia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dfe2e9"/>
                      </a:solidFill>
                    </a:lnL>
                    <a:lnR w="12240">
                      <a:solidFill>
                        <a:srgbClr val="dfe2e9"/>
                      </a:solidFill>
                    </a:lnR>
                    <a:lnT w="12240">
                      <a:solidFill>
                        <a:srgbClr val="dfe2e9"/>
                      </a:solidFill>
                    </a:lnT>
                    <a:lnB w="12240">
                      <a:solidFill>
                        <a:srgbClr val="dfe2e9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5" name="AutoShape 7"/>
          <p:cNvSpPr/>
          <p:nvPr/>
        </p:nvSpPr>
        <p:spPr>
          <a:xfrm>
            <a:off x="6705720" y="2514600"/>
            <a:ext cx="1904760" cy="83772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Първичен ключ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7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B2D302-758E-42E8-BF49-F6B728F0E21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Таблица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Countries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Таблица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Cities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Дефиниране на таблици с връзка между тях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Rectangle 3"/>
          <p:cNvSpPr/>
          <p:nvPr/>
        </p:nvSpPr>
        <p:spPr>
          <a:xfrm>
            <a:off x="1295280" y="1905120"/>
            <a:ext cx="952452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CREATE TABLE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Countries (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Id INT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PRIMARY KEY IDENTITY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(1, 1),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Name NVARCHAR(50)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tangle 3"/>
          <p:cNvSpPr/>
          <p:nvPr/>
        </p:nvSpPr>
        <p:spPr>
          <a:xfrm>
            <a:off x="821880" y="4267080"/>
            <a:ext cx="10547640" cy="2284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CREATE TABLE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Cities (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Id INT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PRIMARY KEY IDENTITY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(1, 1),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Name NVARCHAR(50),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CountryId INT,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FOREIGN 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(CountryId)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REFERENCES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Countries(Id)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AutoShape 7"/>
          <p:cNvSpPr/>
          <p:nvPr/>
        </p:nvSpPr>
        <p:spPr>
          <a:xfrm>
            <a:off x="9067680" y="4278240"/>
            <a:ext cx="2209320" cy="114264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Референция към </a:t>
            </a:r>
            <a:r>
              <a:rPr b="1" lang="en-US" sz="2400" spc="-1" strike="noStrike">
                <a:solidFill>
                  <a:srgbClr val="ffb840"/>
                </a:solidFill>
                <a:latin typeface="Calibri"/>
              </a:rPr>
              <a:t>Countries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8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E8431F-46CB-41AB-A342-116137EE54A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 idx="19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E977EB-C108-4FF0-898A-2475BC1E6C0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Когато имаме съществуващи таблици, между които не е дефиниран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constraint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можем да го добавим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по-късно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Връзката може и да се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премахва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 fontScale="76000"/>
          </a:bodyPr>
          <a:p>
            <a:pPr indent="0">
              <a:lnSpc>
                <a:spcPct val="100000"/>
              </a:lnSpc>
              <a:buNone/>
            </a:pPr>
            <a:r>
              <a:rPr b="1" lang="bg-BG" sz="3800" spc="-1" strike="noStrike">
                <a:solidFill>
                  <a:srgbClr val="ffffff"/>
                </a:solidFill>
                <a:latin typeface="Calibri"/>
              </a:rPr>
              <a:t>Добавяне </a:t>
            </a:r>
            <a:r>
              <a:rPr b="1" lang="en-US" sz="3800" spc="-1" strike="noStrike">
                <a:solidFill>
                  <a:srgbClr val="ffffff"/>
                </a:solidFill>
                <a:latin typeface="Calibri"/>
              </a:rPr>
              <a:t>/ </a:t>
            </a:r>
            <a:r>
              <a:rPr b="1" lang="bg-BG" sz="3800" spc="-1" strike="noStrike">
                <a:solidFill>
                  <a:srgbClr val="ffffff"/>
                </a:solidFill>
                <a:latin typeface="Calibri"/>
              </a:rPr>
              <a:t>премахване на връзка между таблици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Rectangle 3"/>
          <p:cNvSpPr/>
          <p:nvPr/>
        </p:nvSpPr>
        <p:spPr>
          <a:xfrm>
            <a:off x="765720" y="2971800"/>
            <a:ext cx="10207080" cy="118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ALTER TABLE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ADD CONSTRAINT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FK_Cities_Countries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FOREIGN 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(CountryId)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REFERENCES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Countries(Id);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3"/>
          <p:cNvSpPr/>
          <p:nvPr/>
        </p:nvSpPr>
        <p:spPr>
          <a:xfrm>
            <a:off x="749160" y="5257800"/>
            <a:ext cx="10223640" cy="821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ALTER TABLE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Cities</a:t>
            </a:r>
            <a:br>
              <a:rPr sz="2400"/>
            </a:b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DROP CONSTRAINT FK_Cities_Countries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0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59240" y="4554000"/>
            <a:ext cx="10601280" cy="18414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5390" spc="-1" strike="noStrike">
                <a:solidFill>
                  <a:srgbClr val="234465"/>
                </a:solidFill>
                <a:latin typeface="Calibri"/>
              </a:rPr>
              <a:t>Визуално създаване и свързване на </a:t>
            </a: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таблици</a:t>
            </a:r>
            <a:r>
              <a:rPr b="1" lang="en-US" sz="539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в </a:t>
            </a:r>
            <a:r>
              <a:rPr b="1" lang="en-US" sz="5390" spc="-1" strike="noStrike">
                <a:solidFill>
                  <a:srgbClr val="234465"/>
                </a:solidFill>
                <a:latin typeface="Calibri"/>
              </a:rPr>
              <a:t>SQL Server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icture 9"/>
          <p:cNvSpPr/>
          <p:nvPr/>
        </p:nvSpPr>
        <p:spPr>
          <a:xfrm>
            <a:off x="4532400" y="1089000"/>
            <a:ext cx="3127320" cy="3127320"/>
          </a:xfrm>
          <a:prstGeom prst="flowChartConnector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300960" y="1299600"/>
            <a:ext cx="1067148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1400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Таблици и релации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1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Основни елементи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 таблиците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1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Релации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 видове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ключове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1400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Създаване на </a:t>
            </a:r>
            <a:r>
              <a:rPr b="1" lang="ru-RU" sz="3600" spc="-1" strike="noStrike">
                <a:solidFill>
                  <a:srgbClr val="234465"/>
                </a:solidFill>
                <a:latin typeface="Calibri"/>
              </a:rPr>
              <a:t>прости таблици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4080">
              <a:lnSpc>
                <a:spcPct val="105000"/>
              </a:lnSpc>
              <a:spcBef>
                <a:spcPts val="601"/>
              </a:spcBef>
              <a:spcAft>
                <a:spcPts val="1400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Създаване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 на </a:t>
            </a:r>
            <a:r>
              <a:rPr b="1" lang="bg-BG" sz="3600" spc="-1" strike="noStrike">
                <a:solidFill>
                  <a:srgbClr val="234465"/>
                </a:solidFill>
                <a:latin typeface="Calibri"/>
              </a:rPr>
              <a:t>проста</a:t>
            </a:r>
            <a:r>
              <a:rPr b="0" lang="ru-RU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ru-RU" sz="3600" spc="-1" strike="noStrike">
                <a:solidFill>
                  <a:srgbClr val="234465"/>
                </a:solidFill>
                <a:latin typeface="Calibri"/>
              </a:rPr>
              <a:t>връзка между таблици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6688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35A4CD-3464-47E3-95C1-D7411115BFB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Num" idx="20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CB4AAE-1947-4CBF-8E53-0912AFD77F9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Натиснете с </a:t>
            </a:r>
            <a:r>
              <a:rPr b="1" lang="bg-BG" sz="3600" spc="-1" strike="noStrike">
                <a:solidFill>
                  <a:srgbClr val="234465"/>
                </a:solidFill>
                <a:latin typeface="Calibri"/>
              </a:rPr>
              <a:t>десния бутон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върху базата данни, в която ще създадете </a:t>
            </a:r>
            <a:r>
              <a:rPr b="1" lang="bg-BG" sz="3600" spc="-1" strike="noStrike">
                <a:solidFill>
                  <a:srgbClr val="bf7800"/>
                </a:solidFill>
                <a:latin typeface="Calibri"/>
              </a:rPr>
              <a:t>таблици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 я разгънете чрез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6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Изберете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New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] -&gt; [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Table…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2800"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2800"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таблици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13" name="Picture 9" descr=""/>
          <p:cNvPicPr/>
          <p:nvPr/>
        </p:nvPicPr>
        <p:blipFill>
          <a:blip r:embed="rId1"/>
          <a:stretch/>
        </p:blipFill>
        <p:spPr>
          <a:xfrm>
            <a:off x="1566360" y="3212640"/>
            <a:ext cx="9058680" cy="329400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14" name="Rectangle: Rounded Corners 10"/>
          <p:cNvSpPr/>
          <p:nvPr/>
        </p:nvSpPr>
        <p:spPr>
          <a:xfrm>
            <a:off x="5735880" y="4173120"/>
            <a:ext cx="3509640" cy="314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Num" idx="2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0F19AC-DB4B-4843-B76E-396D6D9C6E2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Създайте колона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за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типа данни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изберете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int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Нека добавим още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колони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в таблицата: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таблици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18" name="Picture 7" descr=""/>
          <p:cNvPicPr/>
          <p:nvPr/>
        </p:nvPicPr>
        <p:blipFill>
          <a:blip r:embed="rId1"/>
          <a:stretch/>
        </p:blipFill>
        <p:spPr>
          <a:xfrm>
            <a:off x="1975320" y="1989720"/>
            <a:ext cx="8241120" cy="11055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pic>
        <p:nvPicPr>
          <p:cNvPr id="319" name="Picture 5" descr=""/>
          <p:cNvPicPr/>
          <p:nvPr/>
        </p:nvPicPr>
        <p:blipFill>
          <a:blip r:embed="rId2"/>
          <a:stretch/>
        </p:blipFill>
        <p:spPr>
          <a:xfrm>
            <a:off x="2513520" y="3965040"/>
            <a:ext cx="7164360" cy="256500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Num" idx="2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56304B-66E9-462F-B0B9-D18063E61E2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7550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Сега нека направим колоната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първичен ключ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десния бутон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натискаме вурху името на колоната и избираме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Set Primary Key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таблици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(3)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23" name="Picture 5" descr=""/>
          <p:cNvPicPr/>
          <p:nvPr/>
        </p:nvPicPr>
        <p:blipFill>
          <a:blip r:embed="rId1"/>
          <a:stretch/>
        </p:blipFill>
        <p:spPr>
          <a:xfrm>
            <a:off x="939240" y="3302280"/>
            <a:ext cx="10313280" cy="255672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Num" idx="2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F6CD3E-E00E-474B-9F09-5DCB1959F86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74800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За да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запазим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таблицата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натискаме с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десния бутон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върху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сегашния прозорец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избираме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Save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Задаваме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име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на таблицата: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таблици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(4)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27" name="Picture 5" descr=""/>
          <p:cNvPicPr/>
          <p:nvPr/>
        </p:nvPicPr>
        <p:blipFill>
          <a:blip r:embed="rId1"/>
          <a:stretch/>
        </p:blipFill>
        <p:spPr>
          <a:xfrm>
            <a:off x="7175880" y="2167920"/>
            <a:ext cx="4414680" cy="3554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pic>
        <p:nvPicPr>
          <p:cNvPr id="328" name="Picture 7" descr=""/>
          <p:cNvPicPr/>
          <p:nvPr/>
        </p:nvPicPr>
        <p:blipFill>
          <a:blip r:embed="rId2"/>
          <a:stretch/>
        </p:blipFill>
        <p:spPr>
          <a:xfrm>
            <a:off x="490320" y="4104000"/>
            <a:ext cx="5650200" cy="2159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29" name="Rectangle: Rounded Corners 8"/>
          <p:cNvSpPr/>
          <p:nvPr/>
        </p:nvSpPr>
        <p:spPr>
          <a:xfrm>
            <a:off x="8345880" y="2394000"/>
            <a:ext cx="2924640" cy="269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Num" idx="2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931405-DFD3-42EE-8362-FC20F95104F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Създаваме още една таблица с името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Enrollments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, която ще съдържа следните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колони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таблици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(5)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3" name="Picture 8" descr=""/>
          <p:cNvPicPr/>
          <p:nvPr/>
        </p:nvPicPr>
        <p:blipFill>
          <a:blip r:embed="rId1"/>
          <a:stretch/>
        </p:blipFill>
        <p:spPr>
          <a:xfrm>
            <a:off x="2716200" y="2951280"/>
            <a:ext cx="6759000" cy="28173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Num" idx="2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C6729B-3A87-48E3-84B2-81A846C20CB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Натиснете с десния бутон върху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Database Diagrams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изберете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New Database Diagram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По този начин ще създадем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диаграма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на нашата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база данни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Тя ще визуализира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таблиците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с техните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колони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7" name="Picture 9" descr=""/>
          <p:cNvPicPr/>
          <p:nvPr/>
        </p:nvPicPr>
        <p:blipFill>
          <a:blip r:embed="rId1"/>
          <a:stretch/>
        </p:blipFill>
        <p:spPr>
          <a:xfrm>
            <a:off x="4052520" y="2529000"/>
            <a:ext cx="4086360" cy="24818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Num" idx="2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F79088-3C5B-46E4-B48E-D3163BDBFAB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Селектираме и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двете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таблици, след което натискаме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Add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1" name="Picture 6" descr=""/>
          <p:cNvPicPr/>
          <p:nvPr/>
        </p:nvPicPr>
        <p:blipFill>
          <a:blip r:embed="rId1"/>
          <a:stretch/>
        </p:blipFill>
        <p:spPr>
          <a:xfrm>
            <a:off x="2675880" y="2484000"/>
            <a:ext cx="6839640" cy="3511800"/>
          </a:xfrm>
          <a:prstGeom prst="rect">
            <a:avLst/>
          </a:prstGeom>
          <a:ln w="0">
            <a:noFill/>
          </a:ln>
        </p:spPr>
      </p:pic>
      <p:sp>
        <p:nvSpPr>
          <p:cNvPr id="342" name="Rectangle: Rounded Corners 7"/>
          <p:cNvSpPr/>
          <p:nvPr/>
        </p:nvSpPr>
        <p:spPr>
          <a:xfrm>
            <a:off x="6635880" y="5384160"/>
            <a:ext cx="1349640" cy="38448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Num" idx="27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7F98E8-BE96-4D9C-A7D0-4A76225144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Визуализират се таблиците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Enrollments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момента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няма връзка между тях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предстои я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създадем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3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6" name="Picture 5" descr=""/>
          <p:cNvPicPr/>
          <p:nvPr/>
        </p:nvPicPr>
        <p:blipFill>
          <a:blip r:embed="rId1"/>
          <a:stretch/>
        </p:blipFill>
        <p:spPr>
          <a:xfrm>
            <a:off x="957960" y="2061720"/>
            <a:ext cx="10275840" cy="388692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28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3A62AC-1EF1-438C-89F1-F3DA692588F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Натискаме върху колоната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StudentId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таблицата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Enrollments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задържаме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с мишката върху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стрелката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, която се показва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След това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движим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прекъснатата лента до колоната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 таблицата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4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0" name="Picture 5" descr=""/>
          <p:cNvPicPr/>
          <p:nvPr/>
        </p:nvPicPr>
        <p:blipFill>
          <a:blip r:embed="rId1"/>
          <a:stretch/>
        </p:blipFill>
        <p:spPr>
          <a:xfrm>
            <a:off x="988560" y="4284000"/>
            <a:ext cx="2568960" cy="22323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pic>
        <p:nvPicPr>
          <p:cNvPr id="351" name="Picture 7" descr=""/>
          <p:cNvPicPr/>
          <p:nvPr/>
        </p:nvPicPr>
        <p:blipFill>
          <a:blip r:embed="rId2"/>
          <a:stretch/>
        </p:blipFill>
        <p:spPr>
          <a:xfrm>
            <a:off x="5461200" y="4284000"/>
            <a:ext cx="5764320" cy="22323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52" name="Arrow: Right 8"/>
          <p:cNvSpPr/>
          <p:nvPr/>
        </p:nvSpPr>
        <p:spPr>
          <a:xfrm>
            <a:off x="4199760" y="5222520"/>
            <a:ext cx="619560" cy="35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3" name="Rectangle: Rounded Corners 9"/>
          <p:cNvSpPr/>
          <p:nvPr/>
        </p:nvSpPr>
        <p:spPr>
          <a:xfrm>
            <a:off x="1040760" y="5613480"/>
            <a:ext cx="352440" cy="33192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  <p:sp>
        <p:nvSpPr>
          <p:cNvPr id="354" name="Rectangle: Rounded Corners 10"/>
          <p:cNvSpPr/>
          <p:nvPr/>
        </p:nvSpPr>
        <p:spPr>
          <a:xfrm>
            <a:off x="8818560" y="4735080"/>
            <a:ext cx="2294640" cy="33192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Num" idx="29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00665C-F81B-4D93-8CB3-1CBA311B979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155880" y="1196280"/>
            <a:ext cx="1192968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Натискаме върху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OK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],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за да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създадем релацията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 даденото име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Натискаме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OK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],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за да </a:t>
            </a:r>
            <a:r>
              <a:rPr b="1" lang="bg-BG" sz="2800" spc="-1" strike="noStrike">
                <a:solidFill>
                  <a:srgbClr val="bf7800"/>
                </a:solidFill>
                <a:latin typeface="Calibri"/>
              </a:rPr>
              <a:t>изпълним свързването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(5)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8" name="Picture 5" descr=""/>
          <p:cNvPicPr/>
          <p:nvPr/>
        </p:nvPicPr>
        <p:blipFill>
          <a:blip r:embed="rId1"/>
          <a:stretch/>
        </p:blipFill>
        <p:spPr>
          <a:xfrm>
            <a:off x="335880" y="2830680"/>
            <a:ext cx="4870800" cy="37029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59" name="Rectangle: Rounded Corners 6"/>
          <p:cNvSpPr/>
          <p:nvPr/>
        </p:nvSpPr>
        <p:spPr>
          <a:xfrm>
            <a:off x="3440880" y="6174000"/>
            <a:ext cx="764640" cy="224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  <p:pic>
        <p:nvPicPr>
          <p:cNvPr id="360" name="Picture 8" descr=""/>
          <p:cNvPicPr/>
          <p:nvPr/>
        </p:nvPicPr>
        <p:blipFill>
          <a:blip r:embed="rId2"/>
          <a:stretch/>
        </p:blipFill>
        <p:spPr>
          <a:xfrm>
            <a:off x="5947920" y="2799000"/>
            <a:ext cx="5799240" cy="3716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61" name="Rectangle: Rounded Corners 9"/>
          <p:cNvSpPr/>
          <p:nvPr/>
        </p:nvSpPr>
        <p:spPr>
          <a:xfrm>
            <a:off x="10011960" y="6129000"/>
            <a:ext cx="764640" cy="224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15240" y="56606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rgbClr val="234465"/>
                </a:solidFill>
                <a:latin typeface="Calibri"/>
              </a:rPr>
              <a:t>Таблици, редове, колони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80880" y="4779000"/>
            <a:ext cx="1142964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rgbClr val="234465"/>
                </a:solidFill>
                <a:latin typeface="Calibri"/>
              </a:rPr>
              <a:t>Таблици, първичен ключ и външен ключ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icture 6"/>
          <p:cNvSpPr/>
          <p:nvPr/>
        </p:nvSpPr>
        <p:spPr>
          <a:xfrm>
            <a:off x="4633560" y="1224000"/>
            <a:ext cx="2924640" cy="2912760"/>
          </a:xfrm>
          <a:prstGeom prst="flowChartConnector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30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3B930F-7030-4942-81CA-904800BD83A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Сега избираме от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Object Explorer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Tables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 -&gt;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десен бутон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върху таблицата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Enrollments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Design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(6)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65" name="Picture 5" descr=""/>
          <p:cNvPicPr/>
          <p:nvPr/>
        </p:nvPicPr>
        <p:blipFill>
          <a:blip r:embed="rId1"/>
          <a:stretch/>
        </p:blipFill>
        <p:spPr>
          <a:xfrm>
            <a:off x="3182760" y="2512440"/>
            <a:ext cx="5826240" cy="399420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Num" idx="3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1EFA1B-059D-4F9C-9598-0BC65FAAE53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Натискаме с </a:t>
            </a:r>
            <a:r>
              <a:rPr b="1" lang="bg-BG" sz="3400" spc="-1" strike="noStrike">
                <a:solidFill>
                  <a:srgbClr val="234465"/>
                </a:solidFill>
                <a:latin typeface="Calibri"/>
              </a:rPr>
              <a:t>десен бутон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извън таблицата и избираме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Relationships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7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69" name="Picture 5" descr=""/>
          <p:cNvPicPr/>
          <p:nvPr/>
        </p:nvPicPr>
        <p:blipFill>
          <a:blip r:embed="rId1"/>
          <a:stretch/>
        </p:blipFill>
        <p:spPr>
          <a:xfrm>
            <a:off x="1999440" y="2480040"/>
            <a:ext cx="8192880" cy="401400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Num" idx="32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E0B850-7C64-42EA-B68E-20CCD2773AA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-24120" y="1126800"/>
            <a:ext cx="1247364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Показана е новосъздадената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връзка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FK_Enrollments_Students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Това означава, че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успешно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сме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свързали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двете таблици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Създаване на връзка между таблици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8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73" name="Picture 5" descr=""/>
          <p:cNvPicPr/>
          <p:nvPr/>
        </p:nvPicPr>
        <p:blipFill>
          <a:blip r:embed="rId1"/>
          <a:stretch/>
        </p:blipFill>
        <p:spPr>
          <a:xfrm>
            <a:off x="2894040" y="2422080"/>
            <a:ext cx="6403680" cy="4084560"/>
          </a:xfrm>
          <a:prstGeom prst="rect">
            <a:avLst/>
          </a:prstGeom>
          <a:ln w="0">
            <a:noFill/>
          </a:ln>
        </p:spPr>
      </p:pic>
      <p:sp>
        <p:nvSpPr>
          <p:cNvPr id="374" name="Rectangle: Rounded Corners 6"/>
          <p:cNvSpPr/>
          <p:nvPr/>
        </p:nvSpPr>
        <p:spPr>
          <a:xfrm>
            <a:off x="3080880" y="3069000"/>
            <a:ext cx="1394640" cy="224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692800" y="4651560"/>
            <a:ext cx="6806160" cy="1645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rgbClr val="234465"/>
                </a:solidFill>
                <a:latin typeface="Calibri"/>
              </a:rPr>
              <a:t>Визуално попълване на данни в таблици</a:t>
            </a:r>
            <a:endParaRPr b="0" lang="en-US" sz="539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icture 4"/>
          <p:cNvSpPr/>
          <p:nvPr/>
        </p:nvSpPr>
        <p:spPr>
          <a:xfrm>
            <a:off x="4674960" y="1242720"/>
            <a:ext cx="2770920" cy="27709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33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9860B9-8D45-4B9E-A836-942034BD779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Натиснете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с десен бутон върху таблицата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и изберете опцията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Edit Top 200 Rows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]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Попълване на данни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0" name="Picture 5" descr=""/>
          <p:cNvPicPr/>
          <p:nvPr/>
        </p:nvPicPr>
        <p:blipFill>
          <a:blip r:embed="rId1"/>
          <a:stretch/>
        </p:blipFill>
        <p:spPr>
          <a:xfrm>
            <a:off x="4161600" y="2619000"/>
            <a:ext cx="3868560" cy="371808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381" name="Rectangle: Rounded Corners 6"/>
          <p:cNvSpPr/>
          <p:nvPr/>
        </p:nvSpPr>
        <p:spPr>
          <a:xfrm>
            <a:off x="5600880" y="5499000"/>
            <a:ext cx="2339640" cy="2246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Num" idx="34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DA7033-B719-413A-879B-5E31D902F2A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В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полетата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където пише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NULL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можем да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добавяме данни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за съответните колони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Те трябва да бъдат от </a:t>
            </a:r>
            <a:r>
              <a:rPr b="1" lang="bg-BG" sz="3000" spc="-1" strike="noStrike">
                <a:solidFill>
                  <a:srgbClr val="bf7800"/>
                </a:solidFill>
                <a:latin typeface="Calibri"/>
              </a:rPr>
              <a:t>съответния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000" spc="-1" strike="noStrike">
                <a:solidFill>
                  <a:srgbClr val="bf7800"/>
                </a:solidFill>
                <a:latin typeface="Calibri"/>
              </a:rPr>
              <a:t>тип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на </a:t>
            </a:r>
            <a:r>
              <a:rPr b="1" lang="bg-BG" sz="3000" spc="-1" strike="noStrike">
                <a:solidFill>
                  <a:srgbClr val="bf7800"/>
                </a:solidFill>
                <a:latin typeface="Calibri"/>
              </a:rPr>
              <a:t>колоната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Натиснете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[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Enter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]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, когато сте </a:t>
            </a:r>
            <a:r>
              <a:rPr b="1" lang="bg-BG" sz="3000" spc="-1" strike="noStrike">
                <a:solidFill>
                  <a:srgbClr val="bf7800"/>
                </a:solidFill>
                <a:latin typeface="Calibri"/>
              </a:rPr>
              <a:t>готови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с попълването на данни: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Нека добавим </a:t>
            </a:r>
            <a:r>
              <a:rPr b="1" lang="bg-BG" sz="3000" spc="-1" strike="noStrike">
                <a:solidFill>
                  <a:srgbClr val="bf7800"/>
                </a:solidFill>
                <a:latin typeface="Calibri"/>
              </a:rPr>
              <a:t>още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записи в таблицата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42800"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Попълване на данни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5" name="Picture 5" descr=""/>
          <p:cNvPicPr/>
          <p:nvPr/>
        </p:nvPicPr>
        <p:blipFill>
          <a:blip r:embed="rId1"/>
          <a:stretch/>
        </p:blipFill>
        <p:spPr>
          <a:xfrm>
            <a:off x="2160000" y="3654000"/>
            <a:ext cx="7871760" cy="1034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pic>
        <p:nvPicPr>
          <p:cNvPr id="386" name="Picture 6" descr=""/>
          <p:cNvPicPr/>
          <p:nvPr/>
        </p:nvPicPr>
        <p:blipFill>
          <a:blip r:embed="rId2"/>
          <a:stretch/>
        </p:blipFill>
        <p:spPr>
          <a:xfrm>
            <a:off x="3395880" y="5432040"/>
            <a:ext cx="5613480" cy="1259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Num" idx="35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9D6C4F-C48F-4FD1-BFBF-D60847F86B7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-24120" y="1140120"/>
            <a:ext cx="1218924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 fontScale="99000"/>
          </a:bodyPr>
          <a:p>
            <a:pPr marL="35640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Избирайки </a:t>
            </a:r>
            <a:r>
              <a:rPr b="1" lang="bg-BG" sz="3600" spc="-1" strike="noStrike">
                <a:solidFill>
                  <a:srgbClr val="bf7800"/>
                </a:solidFill>
                <a:latin typeface="Calibri"/>
              </a:rPr>
              <a:t>всички записи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от таблицата </a:t>
            </a: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ще получим следния резутлат: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5640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Това означава, че </a:t>
            </a:r>
            <a:r>
              <a:rPr b="1" lang="bg-BG" sz="3600" spc="-1" strike="noStrike">
                <a:solidFill>
                  <a:srgbClr val="bf7800"/>
                </a:solidFill>
                <a:latin typeface="Calibri"/>
              </a:rPr>
              <a:t>успешно</a:t>
            </a: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 сме </a:t>
            </a:r>
            <a:r>
              <a:rPr b="1" lang="bg-BG" sz="3600" spc="-1" strike="noStrike">
                <a:solidFill>
                  <a:srgbClr val="bf7800"/>
                </a:solidFill>
                <a:latin typeface="Calibri"/>
              </a:rPr>
              <a:t>попълнили данни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Попълване на данни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(3)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0" name="Picture 10" descr=""/>
          <p:cNvPicPr/>
          <p:nvPr/>
        </p:nvPicPr>
        <p:blipFill>
          <a:blip r:embed="rId1"/>
          <a:stretch/>
        </p:blipFill>
        <p:spPr>
          <a:xfrm>
            <a:off x="3206880" y="2574000"/>
            <a:ext cx="5778000" cy="27896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3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0DDE18-B200-47D4-8B5C-120632E04CB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Нека сега попълним данни в таблицата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Enrollments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За полето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StudentId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външен ключ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, трябва да добавим вече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съществуващо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234465"/>
                </a:solidFill>
                <a:latin typeface="Consolas"/>
              </a:rPr>
              <a:t>Id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на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студент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от таблицата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Students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Попълване на данни с външен ключ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4" name="Picture 5" descr=""/>
          <p:cNvPicPr/>
          <p:nvPr/>
        </p:nvPicPr>
        <p:blipFill>
          <a:blip r:embed="rId1"/>
          <a:stretch/>
        </p:blipFill>
        <p:spPr>
          <a:xfrm>
            <a:off x="360360" y="5006160"/>
            <a:ext cx="11069640" cy="162324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85" dur="indefinite" restart="never" nodeType="tmRoot">
          <p:childTnLst>
            <p:seq>
              <p:cTn id="386" dur="indefinite" nodeType="mainSeq">
                <p:childTnLst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ummary Box Group"/>
          <p:cNvGrpSpPr/>
          <p:nvPr/>
        </p:nvGrpSpPr>
        <p:grpSpPr>
          <a:xfrm>
            <a:off x="190440" y="1294200"/>
            <a:ext cx="9470160" cy="5393880"/>
            <a:chOff x="190440" y="1294200"/>
            <a:chExt cx="9470160" cy="5393880"/>
          </a:xfrm>
        </p:grpSpPr>
        <p:sp>
          <p:nvSpPr>
            <p:cNvPr id="396" name="Rounded Rectangle Blue"/>
            <p:cNvSpPr/>
            <p:nvPr/>
          </p:nvSpPr>
          <p:spPr>
            <a:xfrm>
              <a:off x="190440" y="1294200"/>
              <a:ext cx="9470160" cy="53938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7" name="Rounded Rectangle Left"/>
            <p:cNvSpPr/>
            <p:nvPr/>
          </p:nvSpPr>
          <p:spPr>
            <a:xfrm>
              <a:off x="376920" y="1502640"/>
              <a:ext cx="203040" cy="497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rgbClr val="bf7800"/>
                </a:solidFill>
                <a:latin typeface="Calibri"/>
              </a:endParaRPr>
            </a:p>
          </p:txBody>
        </p:sp>
        <p:sp>
          <p:nvSpPr>
            <p:cNvPr id="398" name="Half Frame Top Right"/>
            <p:cNvSpPr/>
            <p:nvPr/>
          </p:nvSpPr>
          <p:spPr>
            <a:xfrm rot="5400000">
              <a:off x="8805600" y="1576800"/>
              <a:ext cx="742320" cy="59400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8775360" cy="50288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ffffff"/>
                </a:solidFill>
                <a:latin typeface="Calibri"/>
              </a:rPr>
              <a:t>Таблиците съдържат </a:t>
            </a:r>
            <a:r>
              <a:rPr b="1" lang="bg-BG" sz="3000" spc="-1" strike="noStrike">
                <a:solidFill>
                  <a:srgbClr val="ffb840"/>
                </a:solidFill>
                <a:latin typeface="Calibri"/>
              </a:rPr>
              <a:t>ключове</a:t>
            </a: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6984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Първичен ключ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79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Уникалност 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на записи в таблица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79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b840"/>
                </a:solidFill>
                <a:latin typeface="Calibri"/>
              </a:rPr>
              <a:t>Identity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атрибут –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автоматично генериране на стойности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6984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Външен ключ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79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Връзка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 между две таблици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7968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Използва полета (</a:t>
            </a: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колони</a:t>
            </a:r>
            <a:r>
              <a:rPr b="0" lang="bg-BG" sz="2800" spc="-1" strike="noStrike">
                <a:solidFill>
                  <a:srgbClr val="ffffff"/>
                </a:solidFill>
                <a:latin typeface="Calibri"/>
              </a:rPr>
              <a:t>) за свързване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6984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ffb840"/>
                </a:solidFill>
                <a:latin typeface="Calibri"/>
              </a:rPr>
              <a:t>Комбиниран ключ</a:t>
            </a:r>
            <a:r>
              <a:rPr b="0" lang="bg-BG" sz="3000" spc="-1" strike="noStrike">
                <a:solidFill>
                  <a:srgbClr val="ffb840"/>
                </a:solidFill>
                <a:latin typeface="Calibri"/>
              </a:rPr>
              <a:t> </a:t>
            </a:r>
            <a:r>
              <a:rPr b="0" lang="bg-BG" sz="3000" spc="-1" strike="noStrike">
                <a:solidFill>
                  <a:srgbClr val="ffffff"/>
                </a:solidFill>
                <a:latin typeface="Calibri"/>
              </a:rPr>
              <a:t>– напр.</a:t>
            </a:r>
            <a:r>
              <a:rPr b="1" lang="en-US" sz="3000" spc="-1" strike="noStrike">
                <a:solidFill>
                  <a:srgbClr val="bf7800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fb840"/>
                </a:solidFill>
                <a:latin typeface="Calibri"/>
              </a:rPr>
              <a:t>MountainsTourists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00" name="Picture SoftUni Mascot" descr=""/>
          <p:cNvPicPr/>
          <p:nvPr/>
        </p:nvPicPr>
        <p:blipFill>
          <a:blip r:embed="rId1"/>
          <a:stretch/>
        </p:blipFill>
        <p:spPr>
          <a:xfrm flipH="1">
            <a:off x="9811080" y="4204080"/>
            <a:ext cx="2055600" cy="2224800"/>
          </a:xfrm>
          <a:prstGeom prst="rect">
            <a:avLst/>
          </a:prstGeom>
          <a:ln w="0">
            <a:noFill/>
          </a:ln>
        </p:spPr>
      </p:pic>
      <p:sp>
        <p:nvSpPr>
          <p:cNvPr id="40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Обобщение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7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47A1FF-BA75-490C-9C71-ED336824192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26840" y="1461960"/>
            <a:ext cx="10731240" cy="30466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bg-BG" sz="13800" spc="-1" strike="noStrike">
                <a:solidFill>
                  <a:srgbClr val="234465"/>
                </a:solidFill>
                <a:latin typeface="Calibri"/>
              </a:rPr>
              <a:t>Въпроси</a:t>
            </a:r>
            <a:r>
              <a:rPr b="1" lang="en-US" sz="13800" spc="-1" strike="noStrike">
                <a:solidFill>
                  <a:srgbClr val="234465"/>
                </a:solidFill>
                <a:latin typeface="Calibri"/>
              </a:rPr>
              <a:t>?</a:t>
            </a:r>
            <a:endParaRPr b="0" lang="en-US" sz="13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Rectangle Bottom Copyright"/>
          <p:cNvSpPr/>
          <p:nvPr/>
        </p:nvSpPr>
        <p:spPr>
          <a:xfrm>
            <a:off x="110880" y="6454800"/>
            <a:ext cx="119696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Проект "</a:t>
            </a:r>
            <a:r>
              <a:rPr b="0" lang="bg-BG" sz="1600" spc="-1" strike="noStrike" u="sng">
                <a:solidFill>
                  <a:srgbClr val="ffe7bf"/>
                </a:solidFill>
                <a:uFillTx/>
                <a:latin typeface="Calibri"/>
                <a:ea typeface="Calibri"/>
                <a:hlinkClick r:id="rId1"/>
              </a:rPr>
              <a:t>Отворено учебно съдържание по програмиране и ИТ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", СофтУни Фондация (лиценз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CC-BY-NC-SA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168480" y="1143000"/>
            <a:ext cx="11953080" cy="5714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Таблиците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са основният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градивен елемент</a:t>
            </a:r>
            <a:r>
              <a:rPr b="0" lang="en-US" sz="3200" spc="-1" strike="noStrike">
                <a:solidFill>
                  <a:schemeClr val="accent1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 релационните бази данни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25591"/>
              </a:spcBef>
              <a:spcAft>
                <a:spcPts val="4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Всеки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ред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се нарича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запис</a:t>
            </a:r>
            <a:r>
              <a:rPr b="0" lang="en-US" sz="3200" spc="-1" strike="noStrike">
                <a:solidFill>
                  <a:schemeClr val="accent1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или</a:t>
            </a:r>
            <a:r>
              <a:rPr b="0" lang="en-US" sz="3200" spc="-1" strike="noStrike">
                <a:solidFill>
                  <a:schemeClr val="accent1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обект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2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Колоните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полета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определят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вида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на данните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Таблици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227" name="Group 49"/>
          <p:cNvGraphicFramePr/>
          <p:nvPr/>
        </p:nvGraphicFramePr>
        <p:xfrm>
          <a:off x="1901160" y="2574000"/>
          <a:ext cx="8921160" cy="3037320"/>
        </p:xfrm>
        <a:graphic>
          <a:graphicData uri="http://schemas.openxmlformats.org/drawingml/2006/table">
            <a:tbl>
              <a:tblPr/>
              <a:tblGrid>
                <a:gridCol w="2141280"/>
                <a:gridCol w="2589840"/>
                <a:gridCol w="2513880"/>
                <a:gridCol w="1675800"/>
              </a:tblGrid>
              <a:tr h="586440">
                <a:tc>
                  <a:txBody>
                    <a:bodyPr lIns="157320" rIns="157320" tIns="45360" bIns="45360" anchor="ctr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CustomerID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57320" marR="157320">
                    <a:lnL w="12240">
                      <a:solidFill>
                        <a:srgbClr val="bfbfbf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808080">
                        <a:alpha val="50000"/>
                      </a:srgbClr>
                    </a:solidFill>
                  </a:tcPr>
                </a:tc>
                <a:tc>
                  <a:txBody>
                    <a:bodyPr lIns="157320" rIns="157320" tIns="45360" bIns="45360" anchor="ctr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57320" marR="15732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808080">
                        <a:alpha val="50000"/>
                      </a:srgbClr>
                    </a:solidFill>
                  </a:tcPr>
                </a:tc>
                <a:tc>
                  <a:txBody>
                    <a:bodyPr lIns="157320" rIns="157320" tIns="45360" bIns="45360" anchor="ctr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57320" marR="15732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808080">
                        <a:alpha val="50000"/>
                      </a:srgbClr>
                    </a:solidFill>
                  </a:tcPr>
                </a:tc>
                <a:tc>
                  <a:txBody>
                    <a:bodyPr lIns="157320" rIns="157320" tIns="45360" bIns="45360" anchor="ctr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  <a:spcBef>
                          <a:spcPts val="1120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57320" marR="15732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12240">
                      <a:solidFill>
                        <a:srgbClr val="bfbfbf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808080">
                        <a:alpha val="50000"/>
                      </a:srgbClr>
                    </a:solidFill>
                  </a:tcPr>
                </a:tc>
              </a:tr>
              <a:tr h="45684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bfbfbf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Brigitte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684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bfbfbf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27/05/1968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684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bfbfbf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Benjamin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  <a:tr h="456840"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bfbfbf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07/01/1993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 lIns="91080" rIns="91080" tIns="45360" bIns="45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bfbfbf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bfbfbf"/>
                      </a:solidFill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8" name="AutoShape 7"/>
          <p:cNvSpPr/>
          <p:nvPr/>
        </p:nvSpPr>
        <p:spPr>
          <a:xfrm>
            <a:off x="533520" y="4393080"/>
            <a:ext cx="1159560" cy="6091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Ред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Rectangle: Rounded Corners 16"/>
          <p:cNvSpPr/>
          <p:nvPr/>
        </p:nvSpPr>
        <p:spPr>
          <a:xfrm>
            <a:off x="1703880" y="3503520"/>
            <a:ext cx="9255600" cy="67248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  <p:sp>
        <p:nvSpPr>
          <p:cNvPr id="230" name="Rectangle: Rounded Corners 17"/>
          <p:cNvSpPr/>
          <p:nvPr/>
        </p:nvSpPr>
        <p:spPr>
          <a:xfrm>
            <a:off x="3913200" y="2424600"/>
            <a:ext cx="2715840" cy="267876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  <p:sp>
        <p:nvSpPr>
          <p:cNvPr id="231" name="AutoShape 7"/>
          <p:cNvSpPr/>
          <p:nvPr/>
        </p:nvSpPr>
        <p:spPr>
          <a:xfrm>
            <a:off x="7518600" y="1804320"/>
            <a:ext cx="1587960" cy="6091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Колона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Rectangle: Rounded Corners 21"/>
          <p:cNvSpPr/>
          <p:nvPr/>
        </p:nvSpPr>
        <p:spPr>
          <a:xfrm>
            <a:off x="3913200" y="3516480"/>
            <a:ext cx="2715840" cy="647280"/>
          </a:xfrm>
          <a:prstGeom prst="roundRect">
            <a:avLst>
              <a:gd name="adj" fmla="val 5385"/>
            </a:avLst>
          </a:prstGeom>
          <a:noFill/>
          <a:ln w="127000">
            <a:solidFill>
              <a:srgbClr val="bf7800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  <p:sp>
        <p:nvSpPr>
          <p:cNvPr id="233" name="AutoShape 7"/>
          <p:cNvSpPr/>
          <p:nvPr/>
        </p:nvSpPr>
        <p:spPr>
          <a:xfrm>
            <a:off x="7560720" y="5158800"/>
            <a:ext cx="1354320" cy="609120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234465">
                <a:lumMod val="75000"/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Клетка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6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519BD3-69D7-4534-877E-69E5F57ACC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/>
          </p:nvPr>
        </p:nvSpPr>
        <p:spPr>
          <a:xfrm>
            <a:off x="190440" y="1269000"/>
            <a:ext cx="9865080" cy="2474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 fontScale="87000"/>
          </a:bodyPr>
          <a:p>
            <a:pPr marL="313200" indent="-3132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Този курс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(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презентации, примери, демонстрационен код, упражнения, домашни, видео и други активи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представлява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свободно учебно съдържание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и се разпространява под свободен лиценз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CC-BY-NC-SA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06" name="Picture License" descr="License"/>
          <p:cNvPicPr/>
          <p:nvPr/>
        </p:nvPicPr>
        <p:blipFill>
          <a:blip r:embed="rId1"/>
          <a:stretch/>
        </p:blipFill>
        <p:spPr>
          <a:xfrm>
            <a:off x="10226160" y="1440000"/>
            <a:ext cx="1198800" cy="12686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TextBox 10"/>
          <p:cNvSpPr/>
          <p:nvPr/>
        </p:nvSpPr>
        <p:spPr>
          <a:xfrm>
            <a:off x="190440" y="3927600"/>
            <a:ext cx="11710080" cy="2660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603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Проект "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Отворено учебно съдържание по програмиране и ИТ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" към Фондация "Софтуерен университет"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17560" indent="-3603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bf7800"/>
                </a:solidFill>
                <a:latin typeface="Calibri"/>
                <a:hlinkClick r:id="rId2"/>
              </a:rPr>
              <a:t>https://github.com/BG-IT-Edu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icture 6">
            <a:hlinkClick r:id="rId3"/>
          </p:cNvPr>
          <p:cNvSpPr/>
          <p:nvPr/>
        </p:nvSpPr>
        <p:spPr>
          <a:xfrm>
            <a:off x="9830880" y="2908440"/>
            <a:ext cx="1989000" cy="695520"/>
          </a:xfrm>
          <a:prstGeom prst="roundRect">
            <a:avLst>
              <a:gd name="adj" fmla="val 3940"/>
            </a:avLst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38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AF1BD9-412A-4DD5-B5D7-CBDB18B3A12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20013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Таблиците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дефинират структурата: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За всеки атрибут се определя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тип данни 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(текст, число, дата, ...)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Задава се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максимална дължина 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на текстовите полета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Задава се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максимална стойност 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на числовите полета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Таблиците също определят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 релациите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Първичен ключ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Външен ключ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Може да бъде и </a:t>
            </a:r>
            <a:r>
              <a:rPr b="1" lang="bg-BG" sz="3200" spc="-1" strike="noStrike">
                <a:solidFill>
                  <a:srgbClr val="bf7800"/>
                </a:solidFill>
                <a:latin typeface="Calibri"/>
              </a:rPr>
              <a:t>комбиниран ключ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Таблици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7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106058-6A7F-4C13-AE35-019F6D52827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172080" y="1135080"/>
            <a:ext cx="1213164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300" spc="-1" strike="noStrike">
                <a:solidFill>
                  <a:srgbClr val="bf7800"/>
                </a:solidFill>
                <a:latin typeface="Calibri"/>
              </a:rPr>
              <a:t>Първичен ключ </a:t>
            </a:r>
            <a:r>
              <a:rPr b="0" lang="bg-BG" sz="33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300" spc="-1" strike="noStrike">
                <a:solidFill>
                  <a:srgbClr val="234465"/>
                </a:solidFill>
                <a:latin typeface="Calibri"/>
              </a:rPr>
              <a:t>Primary Key)</a:t>
            </a:r>
            <a:endParaRPr b="0" lang="en-US" sz="33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ru-RU" sz="3100" spc="-1" strike="noStrike">
                <a:solidFill>
                  <a:srgbClr val="bf7800"/>
                </a:solidFill>
                <a:latin typeface="Calibri"/>
              </a:rPr>
              <a:t>Уникален идентификатор 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на всеки запис в таблицата</a:t>
            </a:r>
            <a:endParaRPr b="0" lang="en-US" sz="31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Гарантира </a:t>
            </a:r>
            <a:r>
              <a:rPr b="1" lang="ru-RU" sz="3100" spc="-1" strike="noStrike">
                <a:solidFill>
                  <a:srgbClr val="bf7800"/>
                </a:solidFill>
                <a:latin typeface="Calibri"/>
              </a:rPr>
              <a:t>неповтарящи се 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идентификатори на записите</a:t>
            </a:r>
            <a:endParaRPr b="0" lang="en-US" sz="31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Използва се за  </a:t>
            </a:r>
            <a:r>
              <a:rPr b="1" lang="ru-RU" sz="3100" spc="-1" strike="noStrike">
                <a:solidFill>
                  <a:srgbClr val="bf7800"/>
                </a:solidFill>
                <a:latin typeface="Calibri"/>
              </a:rPr>
              <a:t>бързо 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и </a:t>
            </a:r>
            <a:r>
              <a:rPr b="1" lang="ru-RU" sz="3100" spc="-1" strike="noStrike">
                <a:solidFill>
                  <a:srgbClr val="bf7800"/>
                </a:solidFill>
                <a:latin typeface="Calibri"/>
              </a:rPr>
              <a:t>ефективно 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извличане на конкретни записи</a:t>
            </a:r>
            <a:endParaRPr b="0" lang="en-US" sz="31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Обикновено се дефинира като </a:t>
            </a:r>
            <a:r>
              <a:rPr b="1" lang="ru-RU" sz="3100" spc="-1" strike="noStrike">
                <a:solidFill>
                  <a:srgbClr val="bf7800"/>
                </a:solidFill>
                <a:latin typeface="Calibri"/>
              </a:rPr>
              <a:t>единично поле 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(например </a:t>
            </a:r>
            <a:r>
              <a:rPr b="1" lang="ru-RU" sz="3100" spc="-1" strike="noStrike">
                <a:solidFill>
                  <a:srgbClr val="234465"/>
                </a:solidFill>
                <a:latin typeface="Calibri"/>
              </a:rPr>
              <a:t>ID</a:t>
            </a:r>
            <a:r>
              <a:rPr b="0" lang="ru-RU" sz="31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1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Първичен ключ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40" name="Picture 2" descr="key png graphic clipart design 19907697 PNG"/>
          <p:cNvPicPr/>
          <p:nvPr/>
        </p:nvPicPr>
        <p:blipFill>
          <a:blip r:embed="rId1"/>
          <a:stretch/>
        </p:blipFill>
        <p:spPr>
          <a:xfrm>
            <a:off x="7801920" y="4909680"/>
            <a:ext cx="1536120" cy="154836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3"/>
          <p:cNvSpPr>
            <a:spLocks noGrp="1"/>
          </p:cNvSpPr>
          <p:nvPr>
            <p:ph type="sldNum" idx="8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3F25E3-1345-40E3-B744-AA0F4AFB3AD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2" name="Picture 7" descr=""/>
          <p:cNvPicPr/>
          <p:nvPr/>
        </p:nvPicPr>
        <p:blipFill>
          <a:blip r:embed="rId2"/>
          <a:stretch/>
        </p:blipFill>
        <p:spPr>
          <a:xfrm>
            <a:off x="2772360" y="4817160"/>
            <a:ext cx="3600360" cy="1998360"/>
          </a:xfrm>
          <a:prstGeom prst="rect">
            <a:avLst/>
          </a:prstGeom>
          <a:ln w="0">
            <a:noFill/>
          </a:ln>
        </p:spPr>
      </p:pic>
      <p:sp>
        <p:nvSpPr>
          <p:cNvPr id="243" name="Rectangle: Rounded Corners 8"/>
          <p:cNvSpPr/>
          <p:nvPr/>
        </p:nvSpPr>
        <p:spPr>
          <a:xfrm>
            <a:off x="2871360" y="5274360"/>
            <a:ext cx="3402720" cy="35928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Identity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колона (автоматична номерация на редовете):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Стойността на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първичния ключ 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автоматично да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нараства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с всеки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нов запис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Identity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колона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Text Placeholder 4"/>
          <p:cNvSpPr/>
          <p:nvPr/>
        </p:nvSpPr>
        <p:spPr>
          <a:xfrm>
            <a:off x="685800" y="3276720"/>
            <a:ext cx="10743840" cy="37515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rgbClr val="67748e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sp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bf7800"/>
                </a:solidFill>
                <a:latin typeface="Consolas"/>
              </a:rPr>
              <a:t>CREATE TABLE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Employees (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EmployeeId INT </a:t>
            </a:r>
            <a:r>
              <a:rPr b="1" lang="en-US" sz="3200" spc="-1" strike="noStrike">
                <a:solidFill>
                  <a:srgbClr val="bf7800"/>
                </a:solidFill>
                <a:latin typeface="Consolas"/>
              </a:rPr>
              <a:t>IDENTITY(1, 1) PRIMARY KEY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FirstName NVARCHAR(50),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LastName NVARCHAR(50)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AutoShape 5"/>
          <p:cNvSpPr/>
          <p:nvPr/>
        </p:nvSpPr>
        <p:spPr>
          <a:xfrm>
            <a:off x="6172200" y="2590920"/>
            <a:ext cx="2361960" cy="985320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Стартираща стойност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AutoShape 5"/>
          <p:cNvSpPr/>
          <p:nvPr/>
        </p:nvSpPr>
        <p:spPr>
          <a:xfrm>
            <a:off x="7535880" y="4824000"/>
            <a:ext cx="3290760" cy="985320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Нарастваща стойност (стъпка)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9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B2B869-B7AC-4276-960B-2874D81502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152280" y="1143000"/>
            <a:ext cx="850824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 fontScale="95000"/>
          </a:bodyPr>
          <a:p>
            <a:pPr marL="34200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Предимства: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6284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Уникалност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6284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Лесен за управление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119268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Не се изисква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изрично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задаване на стойност на </a:t>
            </a:r>
            <a:r>
              <a:rPr b="1" lang="ru-RU" sz="3400" spc="-1" strike="noStrike">
                <a:solidFill>
                  <a:srgbClr val="bf7800"/>
                </a:solidFill>
                <a:latin typeface="Calibri"/>
              </a:rPr>
              <a:t>първичния ключ</a:t>
            </a:r>
            <a:r>
              <a:rPr b="0" lang="ru-RU" sz="3400" spc="-1" strike="noStrike">
                <a:solidFill>
                  <a:srgbClr val="234465"/>
                </a:solidFill>
                <a:latin typeface="Calibri"/>
              </a:rPr>
              <a:t> при вмъкване на записи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6284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Избягване на конфликти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1192680" indent="-342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Всеки запис ще бъде създаден с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уникален първичен ключ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Identity 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колона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0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B63865-DB2A-4705-99DE-33D046147BA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3" name="Picture 8" descr=""/>
          <p:cNvPicPr/>
          <p:nvPr/>
        </p:nvPicPr>
        <p:blipFill>
          <a:blip r:embed="rId1"/>
          <a:stretch/>
        </p:blipFill>
        <p:spPr>
          <a:xfrm>
            <a:off x="8660880" y="1894680"/>
            <a:ext cx="2956680" cy="402516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</p:spPr>
      </p:pic>
      <p:sp>
        <p:nvSpPr>
          <p:cNvPr id="254" name="Rectangle: Rounded Corners 6"/>
          <p:cNvSpPr/>
          <p:nvPr/>
        </p:nvSpPr>
        <p:spPr>
          <a:xfrm>
            <a:off x="9290880" y="1894680"/>
            <a:ext cx="719640" cy="4025160"/>
          </a:xfrm>
          <a:prstGeom prst="roundRect">
            <a:avLst>
              <a:gd name="adj" fmla="val 2482"/>
            </a:avLst>
          </a:prstGeom>
          <a:noFill/>
          <a:ln w="57150">
            <a:solidFill>
              <a:srgbClr val="23446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1" lang="en-US" sz="2800" spc="-1" strike="noStrike">
              <a:solidFill>
                <a:srgbClr val="fbeedc"/>
              </a:solidFill>
              <a:latin typeface="Consolas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Външен ключ 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Foreign Key)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Осигурява връзка между данните в различни таблици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(например </a:t>
            </a: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Product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-&gt;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Category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П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оддръжка на </a:t>
            </a:r>
            <a:r>
              <a:rPr b="1" lang="ru-RU" sz="3200" spc="-1" strike="noStrike">
                <a:solidFill>
                  <a:srgbClr val="bf7800"/>
                </a:solidFill>
                <a:latin typeface="Calibri"/>
              </a:rPr>
              <a:t>цялост</a:t>
            </a:r>
            <a:r>
              <a:rPr b="0" lang="ru-RU" sz="3200" spc="-1" strike="noStrike">
                <a:solidFill>
                  <a:srgbClr val="234465"/>
                </a:solidFill>
                <a:latin typeface="Calibri"/>
              </a:rPr>
              <a:t> на данните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700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Външен ключ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57" name="Picture 4" descr="One is to many relationship in SQL Server Management studio - Stack Overflow"/>
          <p:cNvPicPr/>
          <p:nvPr/>
        </p:nvPicPr>
        <p:blipFill>
          <a:blip r:embed="rId1"/>
          <a:srcRect l="7513" t="22655" r="27273" b="37699"/>
          <a:stretch/>
        </p:blipFill>
        <p:spPr>
          <a:xfrm>
            <a:off x="2450880" y="3960360"/>
            <a:ext cx="7713720" cy="223920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258" name="PlaceHolder 3"/>
          <p:cNvSpPr>
            <a:spLocks noGrp="1"/>
          </p:cNvSpPr>
          <p:nvPr>
            <p:ph type="sldNum" idx="11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234465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86257F-E3D6-42C3-BFA9-7082EB537D6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Application>LibreOffice/7.4.7.2$Linux_X86_64 LibreOffice_project/40$Build-2</Application>
  <AppVersion>15.0000</AppVersion>
  <Words>1678</Words>
  <Paragraphs>331</Paragraphs>
  <Company>BG-IT-Edu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computer programming;programming;software development;software engineering</cp:category>
  <dcterms:created xsi:type="dcterms:W3CDTF">2018-05-23T13:08:44Z</dcterms:created>
  <dc:creator>BG-IT-Edu</dc:creator>
  <dc:description>Open Programming and IT Courseware for IT Teachers (BG-IT-Edu): https://github.com/BG-IT-Edu
With the kind support of SoftUni: https://softuni.bg</dc:description>
  <cp:keywords>SoftUni Software University programming coding computer programming software development software engineering software technologies digital skills technical skills training course</cp:keywords>
  <dc:language>en-US</dc:language>
  <cp:lastModifiedBy/>
  <dcterms:modified xsi:type="dcterms:W3CDTF">2025-10-23T11:09:07Z</dcterms:modified>
  <cp:revision>166</cp:revision>
  <dc:subject>Software Development</dc:subject>
  <dc:title>Моделиране на бази данни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12</vt:i4>
  </property>
  <property fmtid="{D5CDD505-2E9C-101B-9397-08002B2CF9AE}" pid="4" name="PresentationFormat">
    <vt:lpwstr>Widescreen</vt:lpwstr>
  </property>
  <property fmtid="{D5CDD505-2E9C-101B-9397-08002B2CF9AE}" pid="5" name="Slides">
    <vt:i4>40</vt:i4>
  </property>
</Properties>
</file>