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E1B4B8-6312-4E5A-95B6-1BD29AFC0CB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56D7C736-E61B-447F-B529-CEA20A36F3B9}">
          <p14:sldIdLst>
            <p14:sldId id="262"/>
            <p14:sldId id="264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8B9D-DD91-4972-B473-72D1FAAE7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ALGORITHME</a:t>
            </a:r>
            <a:r>
              <a:rPr lang="fr-FR" dirty="0"/>
              <a:t> 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3154141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425-4990-40ED-88A4-B398E535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219488"/>
          </a:xfrm>
        </p:spPr>
        <p:txBody>
          <a:bodyPr>
            <a:normAutofit/>
          </a:bodyPr>
          <a:lstStyle/>
          <a:p>
            <a:r>
              <a:rPr lang="fr-FR" u="sng" dirty="0"/>
              <a:t>REALISER PAR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Kabore b. Yann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yaro</a:t>
            </a:r>
            <a:r>
              <a:rPr lang="fr-FR" dirty="0"/>
              <a:t> Mahamadou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azar</a:t>
            </a:r>
            <a:r>
              <a:rPr lang="fr-FR" dirty="0"/>
              <a:t> </a:t>
            </a:r>
            <a:r>
              <a:rPr lang="fr-FR" dirty="0" err="1"/>
              <a:t>paul</a:t>
            </a:r>
            <a:r>
              <a:rPr lang="fr-FR" dirty="0"/>
              <a:t> </a:t>
            </a:r>
            <a:r>
              <a:rPr lang="fr-FR" dirty="0" err="1"/>
              <a:t>emmanuel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36091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D93-698D-49F6-92A5-3E9FCA66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6108-1C8A-457B-A7E0-C040DB1C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DEFINITION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HISTORIQUE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ROLE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UTILITER D’UN ALGORITHME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ETAPES D’UN ALGORITHME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LANGAGUE ALGORITHMIQUE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EXEMPLE D ’ALGORITHME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35814688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4B58-F45A-4121-AA60-3849439F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DEFINITION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C5BC-6D8A-4602-9907-245CA813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ALGORITHME EST LA DESCRIPTION D’UNE D’ETAPE PERMETTANT D’OBTENIR UN RESULTAT A PARTIR D’ELEMENTS FOURNIS EN ENTREE. </a:t>
            </a:r>
          </a:p>
          <a:p>
            <a:r>
              <a:rPr lang="fr-FR" dirty="0"/>
              <a:t>Ex: Une recette de cuisine est un algorithme permettant d’obtenir un plat a partir de ses ingrédients.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9794563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4749-DB1A-47BF-8935-84F1F557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2F1C-4CC5-45DD-80C4-83C42067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400" b="0" i="0" u="none" strike="noStrike" baseline="0" dirty="0">
                <a:solidFill>
                  <a:srgbClr val="564B3C"/>
                </a:solidFill>
                <a:latin typeface="TT1DAt00"/>
              </a:rPr>
              <a:t>MOT DÉRIVÉ DU NOM DU MATHÉMATICIEN </a:t>
            </a:r>
            <a:r>
              <a:rPr lang="fr-FR" sz="2400" b="0" i="0" u="none" strike="noStrike" baseline="0" dirty="0">
                <a:solidFill>
                  <a:srgbClr val="564B3C"/>
                </a:solidFill>
                <a:highlight>
                  <a:srgbClr val="00FF00"/>
                </a:highlight>
                <a:latin typeface="TT1DAt00"/>
              </a:rPr>
              <a:t>AL_KHWARIZMI </a:t>
            </a:r>
            <a:r>
              <a:rPr lang="fr-FR" sz="2400" b="0" i="0" u="none" strike="noStrike" baseline="0" dirty="0">
                <a:solidFill>
                  <a:srgbClr val="564B3C"/>
                </a:solidFill>
                <a:latin typeface="TT1DAt00"/>
              </a:rPr>
              <a:t>QUI A VÉCU AU 9ÈME SIÉCLE, ÉTAIT MEMBRE D’UN ACADÉMIE DES SCIENCES À BAGDAD.</a:t>
            </a:r>
            <a:endParaRPr lang="fr-BF" sz="2800" dirty="0"/>
          </a:p>
        </p:txBody>
      </p:sp>
    </p:spTree>
    <p:extLst>
      <p:ext uri="{BB962C8B-B14F-4D97-AF65-F5344CB8AC3E}">
        <p14:creationId xmlns:p14="http://schemas.microsoft.com/office/powerpoint/2010/main" val="2551152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A536-6ED5-4E9F-91EA-7FCD987F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ROLE 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AE39-95EA-4ECB-B35E-4C29C913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967847" cy="4444678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UN ALGORITHME SERT A RESOUDRE UNE PROBLEMATIQUE DONNEE; POUR CELA , IL FAUT DEFINIR ET ADDITIONNER DES CRITERES QUI PERMETTRONT D’OBTENIR UN RESULTAT REPONDANT JUSTEMENT A CETTE PROBLEMATIQUE.</a:t>
            </a:r>
          </a:p>
          <a:p>
            <a:r>
              <a:rPr lang="fr-FR" sz="2800" dirty="0"/>
              <a:t>Ex: </a:t>
            </a:r>
            <a:r>
              <a:rPr lang="fr-FR" sz="2600" dirty="0">
                <a:solidFill>
                  <a:srgbClr val="002060"/>
                </a:solidFill>
                <a:latin typeface=""/>
              </a:rPr>
              <a:t>Pour illustrer cette définition et nos propos, basons-nous sur un exemple bien connu avec "l'omniprésence des algorithmes dans … la cuisine" avec la cuisson des pâtes 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002060"/>
                </a:solidFill>
                <a:latin typeface=""/>
              </a:rPr>
              <a:t>Notre problématique : comment cuire des pâtes ? </a:t>
            </a:r>
          </a:p>
          <a:p>
            <a:r>
              <a:rPr lang="fr-FR" sz="2600" dirty="0">
                <a:solidFill>
                  <a:srgbClr val="002060"/>
                </a:solidFill>
                <a:latin typeface=""/>
              </a:rPr>
              <a:t>Le résultat souhaité : une cuisson parfaite des pâtes. </a:t>
            </a:r>
          </a:p>
          <a:p>
            <a:r>
              <a:rPr lang="fr-FR" sz="2600" dirty="0">
                <a:solidFill>
                  <a:srgbClr val="002060"/>
                </a:solidFill>
                <a:latin typeface=""/>
              </a:rPr>
              <a:t>Les règles opératoires : remplir une casserole d'eau, allumer la plaque de cuisson, saler (ou non) l'eau, porter celle-ci à ébullition, baisser le feu, mettre les pâtes dans l'eau, laisser cuire, égoutter les pâtes.</a:t>
            </a:r>
            <a:endParaRPr lang="fr-BF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1EE-FC9A-4818-86DC-1D3793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UTILITER D’UN ALGORITHME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FEB5-0DB0-42FD-9405-02240404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89452" cy="4023360"/>
          </a:xfrm>
        </p:spPr>
        <p:txBody>
          <a:bodyPr>
            <a:normAutofit/>
          </a:bodyPr>
          <a:lstStyle/>
          <a:p>
            <a:r>
              <a:rPr lang="fr-FR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fr-BF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ntéressons</a:t>
            </a:r>
            <a:r>
              <a:rPr lang="fr-BF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-nous aux sociétés et les domaines utilisant un algorithme comme cœur du système permettant à ces derniers de fonctionner aujourd'hui comme nous les connaissons. On pense alors aux marchés financiers où les valeurs sont achetées et vendues automatiquement par les machines</a:t>
            </a:r>
            <a:r>
              <a:rPr lang="fr-F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BF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le domaine de la santé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fr-BF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en retrouve de plus en plus pour développer de nouvelles compétences comme la détection plus précise de cancers. </a:t>
            </a:r>
            <a:endParaRPr lang="fr-F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BF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également le cas dans le secteur du service avec des entreprises qui ont développé des applications ou des outils web</a:t>
            </a:r>
            <a:r>
              <a:rPr lang="fr-F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tel que GOOGLE, NETFLIX, AMAZON, TINDER, FACEBOOK ….</a:t>
            </a:r>
          </a:p>
          <a:p>
            <a:br>
              <a:rPr lang="fr-BF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BF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BF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9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4A9-8233-46D7-B7FD-27596164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D’UN ALGORITHME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7CC0-F5F2-4CE0-B006-01459B1AE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46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600" b="0" i="0" u="none" strike="noStrike" baseline="0" dirty="0">
                <a:solidFill>
                  <a:srgbClr val="002060"/>
                </a:solidFill>
                <a:latin typeface="TT1DBt00"/>
              </a:rPr>
              <a:t>Préparation du traitement</a:t>
            </a:r>
          </a:p>
          <a:p>
            <a:pPr algn="l"/>
            <a:r>
              <a:rPr lang="fr-FR" sz="2600" b="0" i="0" u="none" strike="noStrike" baseline="0" dirty="0">
                <a:solidFill>
                  <a:srgbClr val="D0543F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données nécessaires à la résolution du problème</a:t>
            </a:r>
          </a:p>
          <a:p>
            <a:pPr algn="l"/>
            <a:r>
              <a:rPr lang="fr-FR" sz="2600" b="0" i="0" u="none" strike="noStrike" baseline="0" dirty="0">
                <a:solidFill>
                  <a:srgbClr val="94A39A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002060"/>
                </a:solidFill>
                <a:latin typeface="TT1DBt00"/>
              </a:rPr>
              <a:t>Traitement</a:t>
            </a:r>
          </a:p>
          <a:p>
            <a:pPr algn="l"/>
            <a:r>
              <a:rPr lang="fr-FR" sz="2600" b="0" i="0" u="none" strike="noStrike" baseline="0" dirty="0">
                <a:solidFill>
                  <a:srgbClr val="D0543F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résolution pas à pas,</a:t>
            </a:r>
          </a:p>
          <a:p>
            <a:pPr algn="l"/>
            <a:r>
              <a:rPr lang="fr-FR" sz="2600" b="0" i="0" u="none" strike="noStrike" baseline="0" dirty="0">
                <a:solidFill>
                  <a:srgbClr val="D0543F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après décomposition en sous-problèmes si</a:t>
            </a:r>
          </a:p>
          <a:p>
            <a:pPr algn="l"/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nécessaire</a:t>
            </a:r>
          </a:p>
          <a:p>
            <a:pPr algn="l"/>
            <a:r>
              <a:rPr lang="fr-FR" sz="2600" b="0" i="0" u="none" strike="noStrike" baseline="0" dirty="0">
                <a:solidFill>
                  <a:srgbClr val="94A39A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002060"/>
                </a:solidFill>
                <a:latin typeface="TT1DBt00"/>
              </a:rPr>
              <a:t>Edition des résultats</a:t>
            </a:r>
          </a:p>
          <a:p>
            <a:pPr algn="l"/>
            <a:r>
              <a:rPr lang="fr-FR" sz="2600" b="0" i="0" u="none" strike="noStrike" baseline="0" dirty="0">
                <a:solidFill>
                  <a:srgbClr val="D0543F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impression à l’écran,</a:t>
            </a:r>
          </a:p>
          <a:p>
            <a:pPr algn="l"/>
            <a:r>
              <a:rPr lang="fr-FR" sz="2600" b="0" i="0" u="none" strike="noStrike" baseline="0" dirty="0">
                <a:solidFill>
                  <a:srgbClr val="D0543F"/>
                </a:solidFill>
                <a:latin typeface="Helvetica" panose="020B0604020202020204" pitchFamily="34" charset="0"/>
              </a:rPr>
              <a:t>• </a:t>
            </a:r>
            <a:r>
              <a:rPr lang="fr-FR" sz="2600" b="0" i="0" u="none" strike="noStrike" baseline="0" dirty="0">
                <a:solidFill>
                  <a:srgbClr val="564B3C"/>
                </a:solidFill>
                <a:latin typeface="TT1DAt00"/>
              </a:rPr>
              <a:t>dans un fichier, etc.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2429980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7C3-9DEF-48DE-A69D-93B9893F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LANGAGUE ALGORITHMIQUE</a:t>
            </a:r>
            <a:endParaRPr lang="fr-BF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B947-434F-4845-B204-06F36D00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2800" b="0" i="0" u="none" strike="noStrike" baseline="0" dirty="0">
                <a:solidFill>
                  <a:srgbClr val="564B3C"/>
                </a:solidFill>
                <a:latin typeface="TT1DBt00"/>
              </a:rPr>
              <a:t>Algorithme NomAlgorithme</a:t>
            </a:r>
          </a:p>
          <a:p>
            <a:pPr algn="l"/>
            <a:r>
              <a:rPr lang="fr-FR" sz="2800" b="0" i="0" u="none" strike="noStrike" baseline="0" dirty="0">
                <a:solidFill>
                  <a:srgbClr val="564B3C"/>
                </a:solidFill>
                <a:latin typeface="TT1DAt00"/>
              </a:rPr>
              <a:t>{ ceci est un commentaire}</a:t>
            </a:r>
          </a:p>
          <a:p>
            <a:pPr algn="l"/>
            <a:r>
              <a:rPr lang="fr-FR" sz="2800" b="0" i="0" u="none" strike="noStrike" baseline="0" dirty="0">
                <a:solidFill>
                  <a:srgbClr val="564B3C"/>
                </a:solidFill>
                <a:latin typeface="TT1DBt00"/>
              </a:rPr>
              <a:t>Début</a:t>
            </a:r>
          </a:p>
          <a:p>
            <a:pPr algn="l"/>
            <a:r>
              <a:rPr lang="fr-FR" sz="2800" b="0" i="0" u="none" strike="noStrike" baseline="0" dirty="0">
                <a:solidFill>
                  <a:srgbClr val="564B3C"/>
                </a:solidFill>
                <a:latin typeface="TT1DAt00"/>
              </a:rPr>
              <a:t>... Actions</a:t>
            </a:r>
          </a:p>
          <a:p>
            <a:pPr algn="l"/>
            <a:r>
              <a:rPr lang="fr-FR" sz="2800" b="0" i="0" u="none" strike="noStrike" baseline="0" dirty="0">
                <a:solidFill>
                  <a:srgbClr val="564B3C"/>
                </a:solidFill>
                <a:latin typeface="TT1DBt00"/>
              </a:rPr>
              <a:t>Fin</a:t>
            </a:r>
            <a:endParaRPr lang="fr-BF" dirty="0"/>
          </a:p>
        </p:txBody>
      </p:sp>
    </p:spTree>
    <p:extLst>
      <p:ext uri="{BB962C8B-B14F-4D97-AF65-F5344CB8AC3E}">
        <p14:creationId xmlns:p14="http://schemas.microsoft.com/office/powerpoint/2010/main" val="104162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83B3-2CB8-4A40-8DF4-D3029564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D’ALGORITHME</a:t>
            </a:r>
            <a:endParaRPr lang="fr-BF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79C5B-6AE9-451A-AF2B-8DB433DC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663" y="2217246"/>
            <a:ext cx="6991109" cy="4397686"/>
          </a:xfrm>
        </p:spPr>
      </p:pic>
    </p:spTree>
    <p:extLst>
      <p:ext uri="{BB962C8B-B14F-4D97-AF65-F5344CB8AC3E}">
        <p14:creationId xmlns:p14="http://schemas.microsoft.com/office/powerpoint/2010/main" val="135477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</TotalTime>
  <Words>394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Helvetica</vt:lpstr>
      <vt:lpstr>TT1DAt00</vt:lpstr>
      <vt:lpstr>TT1DBt00</vt:lpstr>
      <vt:lpstr>Tw Cen MT</vt:lpstr>
      <vt:lpstr>Tw Cen MT Condensed</vt:lpstr>
      <vt:lpstr>Wingdings</vt:lpstr>
      <vt:lpstr>Wingdings 3</vt:lpstr>
      <vt:lpstr>Integral</vt:lpstr>
      <vt:lpstr>ALGORITHME </vt:lpstr>
      <vt:lpstr>PLAN</vt:lpstr>
      <vt:lpstr>DEFINITION</vt:lpstr>
      <vt:lpstr>HISTORIQUE </vt:lpstr>
      <vt:lpstr>ROLE </vt:lpstr>
      <vt:lpstr>UTILITER D’UN ALGORITHME</vt:lpstr>
      <vt:lpstr>ETAPES D’UN ALGORITHME</vt:lpstr>
      <vt:lpstr>LANGAGUE ALGORITHMIQUE</vt:lpstr>
      <vt:lpstr>EXEMPLE D’ALGORITHME</vt:lpstr>
      <vt:lpstr>REALISER PAR :  - Kabore b. Yann  - yaro Mahamadou  - azar paul emmanuel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</dc:title>
  <dc:creator>junior henry</dc:creator>
  <cp:lastModifiedBy>junior henry</cp:lastModifiedBy>
  <cp:revision>7</cp:revision>
  <dcterms:created xsi:type="dcterms:W3CDTF">2023-02-14T11:14:50Z</dcterms:created>
  <dcterms:modified xsi:type="dcterms:W3CDTF">2023-02-14T13:30:18Z</dcterms:modified>
</cp:coreProperties>
</file>