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1" r:id="rId6"/>
    <p:sldId id="272" r:id="rId7"/>
    <p:sldId id="273" r:id="rId8"/>
    <p:sldId id="275" r:id="rId9"/>
    <p:sldId id="276" r:id="rId10"/>
    <p:sldId id="277" r:id="rId11"/>
    <p:sldId id="261" r:id="rId12"/>
    <p:sldId id="262" r:id="rId13"/>
    <p:sldId id="278" r:id="rId14"/>
    <p:sldId id="279" r:id="rId15"/>
    <p:sldId id="264" r:id="rId16"/>
    <p:sldId id="267" r:id="rId17"/>
    <p:sldId id="269"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6267"/>
    <a:srgbClr val="EFE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3" d="100"/>
          <a:sy n="163" d="100"/>
        </p:scale>
        <p:origin x="150"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F0CCD-A094-4F60-AD08-61D142036FF9}" type="datetimeFigureOut">
              <a:rPr lang="zh-CN" altLang="en-US" smtClean="0"/>
              <a:t>2022/7/22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F7BB1-1499-48CD-8A52-9539ED5A2786}" type="slidenum">
              <a:rPr lang="zh-CN" altLang="en-US" smtClean="0"/>
              <a:t>‹#›</a:t>
            </a:fld>
            <a:endParaRPr lang="zh-CN" altLang="en-US"/>
          </a:p>
        </p:txBody>
      </p:sp>
    </p:spTree>
    <p:extLst>
      <p:ext uri="{BB962C8B-B14F-4D97-AF65-F5344CB8AC3E}">
        <p14:creationId xmlns:p14="http://schemas.microsoft.com/office/powerpoint/2010/main" val="340844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a:t>
            </a:fld>
            <a:endParaRPr lang="zh-CN" altLang="en-US"/>
          </a:p>
        </p:txBody>
      </p:sp>
    </p:spTree>
    <p:extLst>
      <p:ext uri="{BB962C8B-B14F-4D97-AF65-F5344CB8AC3E}">
        <p14:creationId xmlns:p14="http://schemas.microsoft.com/office/powerpoint/2010/main" val="2066511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10</a:t>
            </a:fld>
            <a:endParaRPr lang="zh-CN" altLang="en-US"/>
          </a:p>
        </p:txBody>
      </p:sp>
    </p:spTree>
    <p:extLst>
      <p:ext uri="{BB962C8B-B14F-4D97-AF65-F5344CB8AC3E}">
        <p14:creationId xmlns:p14="http://schemas.microsoft.com/office/powerpoint/2010/main" val="97755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11</a:t>
            </a:fld>
            <a:endParaRPr lang="zh-CN" altLang="en-US"/>
          </a:p>
        </p:txBody>
      </p:sp>
    </p:spTree>
    <p:extLst>
      <p:ext uri="{BB962C8B-B14F-4D97-AF65-F5344CB8AC3E}">
        <p14:creationId xmlns:p14="http://schemas.microsoft.com/office/powerpoint/2010/main" val="240724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12</a:t>
            </a:fld>
            <a:endParaRPr lang="zh-CN" altLang="en-US"/>
          </a:p>
        </p:txBody>
      </p:sp>
    </p:spTree>
    <p:extLst>
      <p:ext uri="{BB962C8B-B14F-4D97-AF65-F5344CB8AC3E}">
        <p14:creationId xmlns:p14="http://schemas.microsoft.com/office/powerpoint/2010/main" val="3616323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13</a:t>
            </a:fld>
            <a:endParaRPr lang="zh-CN" altLang="en-US"/>
          </a:p>
        </p:txBody>
      </p:sp>
    </p:spTree>
    <p:extLst>
      <p:ext uri="{BB962C8B-B14F-4D97-AF65-F5344CB8AC3E}">
        <p14:creationId xmlns:p14="http://schemas.microsoft.com/office/powerpoint/2010/main" val="3410800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14</a:t>
            </a:fld>
            <a:endParaRPr lang="zh-CN" altLang="en-US"/>
          </a:p>
        </p:txBody>
      </p:sp>
    </p:spTree>
    <p:extLst>
      <p:ext uri="{BB962C8B-B14F-4D97-AF65-F5344CB8AC3E}">
        <p14:creationId xmlns:p14="http://schemas.microsoft.com/office/powerpoint/2010/main" val="12277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15</a:t>
            </a:fld>
            <a:endParaRPr lang="zh-CN" altLang="en-US"/>
          </a:p>
        </p:txBody>
      </p:sp>
    </p:spTree>
    <p:extLst>
      <p:ext uri="{BB962C8B-B14F-4D97-AF65-F5344CB8AC3E}">
        <p14:creationId xmlns:p14="http://schemas.microsoft.com/office/powerpoint/2010/main" val="1635842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16</a:t>
            </a:fld>
            <a:endParaRPr lang="zh-CN" altLang="en-US"/>
          </a:p>
        </p:txBody>
      </p:sp>
    </p:spTree>
    <p:extLst>
      <p:ext uri="{BB962C8B-B14F-4D97-AF65-F5344CB8AC3E}">
        <p14:creationId xmlns:p14="http://schemas.microsoft.com/office/powerpoint/2010/main" val="3882245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17</a:t>
            </a:fld>
            <a:endParaRPr lang="zh-CN" altLang="en-US"/>
          </a:p>
        </p:txBody>
      </p:sp>
    </p:spTree>
    <p:extLst>
      <p:ext uri="{BB962C8B-B14F-4D97-AF65-F5344CB8AC3E}">
        <p14:creationId xmlns:p14="http://schemas.microsoft.com/office/powerpoint/2010/main" val="3207639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18</a:t>
            </a:fld>
            <a:endParaRPr lang="zh-CN" altLang="en-US"/>
          </a:p>
        </p:txBody>
      </p:sp>
    </p:spTree>
    <p:extLst>
      <p:ext uri="{BB962C8B-B14F-4D97-AF65-F5344CB8AC3E}">
        <p14:creationId xmlns:p14="http://schemas.microsoft.com/office/powerpoint/2010/main" val="58715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2</a:t>
            </a:fld>
            <a:endParaRPr lang="zh-CN" altLang="en-US"/>
          </a:p>
        </p:txBody>
      </p:sp>
    </p:spTree>
    <p:extLst>
      <p:ext uri="{BB962C8B-B14F-4D97-AF65-F5344CB8AC3E}">
        <p14:creationId xmlns:p14="http://schemas.microsoft.com/office/powerpoint/2010/main" val="294081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3</a:t>
            </a:fld>
            <a:endParaRPr lang="zh-CN" altLang="en-US"/>
          </a:p>
        </p:txBody>
      </p:sp>
    </p:spTree>
    <p:extLst>
      <p:ext uri="{BB962C8B-B14F-4D97-AF65-F5344CB8AC3E}">
        <p14:creationId xmlns:p14="http://schemas.microsoft.com/office/powerpoint/2010/main" val="163640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4</a:t>
            </a:fld>
            <a:endParaRPr lang="zh-CN" altLang="en-US"/>
          </a:p>
        </p:txBody>
      </p:sp>
    </p:spTree>
    <p:extLst>
      <p:ext uri="{BB962C8B-B14F-4D97-AF65-F5344CB8AC3E}">
        <p14:creationId xmlns:p14="http://schemas.microsoft.com/office/powerpoint/2010/main" val="125969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5</a:t>
            </a:fld>
            <a:endParaRPr lang="zh-CN" altLang="en-US"/>
          </a:p>
        </p:txBody>
      </p:sp>
    </p:spTree>
    <p:extLst>
      <p:ext uri="{BB962C8B-B14F-4D97-AF65-F5344CB8AC3E}">
        <p14:creationId xmlns:p14="http://schemas.microsoft.com/office/powerpoint/2010/main" val="261673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6</a:t>
            </a:fld>
            <a:endParaRPr lang="zh-CN" altLang="en-US"/>
          </a:p>
        </p:txBody>
      </p:sp>
    </p:spTree>
    <p:extLst>
      <p:ext uri="{BB962C8B-B14F-4D97-AF65-F5344CB8AC3E}">
        <p14:creationId xmlns:p14="http://schemas.microsoft.com/office/powerpoint/2010/main" val="1034682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7</a:t>
            </a:fld>
            <a:endParaRPr lang="zh-CN" altLang="en-US"/>
          </a:p>
        </p:txBody>
      </p:sp>
    </p:spTree>
    <p:extLst>
      <p:ext uri="{BB962C8B-B14F-4D97-AF65-F5344CB8AC3E}">
        <p14:creationId xmlns:p14="http://schemas.microsoft.com/office/powerpoint/2010/main" val="77372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8</a:t>
            </a:fld>
            <a:endParaRPr lang="zh-CN" altLang="en-US"/>
          </a:p>
        </p:txBody>
      </p:sp>
    </p:spTree>
    <p:extLst>
      <p:ext uri="{BB962C8B-B14F-4D97-AF65-F5344CB8AC3E}">
        <p14:creationId xmlns:p14="http://schemas.microsoft.com/office/powerpoint/2010/main" val="97258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2F7BB1-1499-48CD-8A52-9539ED5A2786}" type="slidenum">
              <a:rPr lang="zh-CN" altLang="en-US" smtClean="0"/>
              <a:t>9</a:t>
            </a:fld>
            <a:endParaRPr lang="zh-CN" altLang="en-US"/>
          </a:p>
        </p:txBody>
      </p:sp>
    </p:spTree>
    <p:extLst>
      <p:ext uri="{BB962C8B-B14F-4D97-AF65-F5344CB8AC3E}">
        <p14:creationId xmlns:p14="http://schemas.microsoft.com/office/powerpoint/2010/main" val="2273283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组合 6">
            <a:extLst>
              <a:ext uri="{FF2B5EF4-FFF2-40B4-BE49-F238E27FC236}">
                <a16:creationId xmlns:a16="http://schemas.microsoft.com/office/drawing/2014/main" id="{CD91DE92-9444-4FFD-83EF-A444D9143953}"/>
              </a:ext>
            </a:extLst>
          </p:cNvPr>
          <p:cNvGrpSpPr/>
          <p:nvPr userDrawn="1"/>
        </p:nvGrpSpPr>
        <p:grpSpPr>
          <a:xfrm>
            <a:off x="0" y="0"/>
            <a:ext cx="12192000" cy="6858000"/>
            <a:chOff x="0" y="0"/>
            <a:chExt cx="12192000" cy="6858000"/>
          </a:xfrm>
        </p:grpSpPr>
        <p:grpSp>
          <p:nvGrpSpPr>
            <p:cNvPr id="8" name="组合 7">
              <a:extLst>
                <a:ext uri="{FF2B5EF4-FFF2-40B4-BE49-F238E27FC236}">
                  <a16:creationId xmlns:a16="http://schemas.microsoft.com/office/drawing/2014/main" id="{757FCE91-0B9D-4D37-9144-8BCED7F34AA0}"/>
                </a:ext>
              </a:extLst>
            </p:cNvPr>
            <p:cNvGrpSpPr/>
            <p:nvPr/>
          </p:nvGrpSpPr>
          <p:grpSpPr>
            <a:xfrm>
              <a:off x="0" y="0"/>
              <a:ext cx="12192000" cy="6858000"/>
              <a:chOff x="0" y="0"/>
              <a:chExt cx="12192000" cy="6858000"/>
            </a:xfrm>
          </p:grpSpPr>
          <p:pic>
            <p:nvPicPr>
              <p:cNvPr id="10" name="图片 9">
                <a:extLst>
                  <a:ext uri="{FF2B5EF4-FFF2-40B4-BE49-F238E27FC236}">
                    <a16:creationId xmlns:a16="http://schemas.microsoft.com/office/drawing/2014/main" id="{0448349E-11A3-4AC5-A5F4-D4C70A6DA1D8}"/>
                  </a:ext>
                </a:extLst>
              </p:cNvPr>
              <p:cNvPicPr>
                <a:picLocks noChangeAspect="1"/>
              </p:cNvPicPr>
              <p:nvPr/>
            </p:nvPicPr>
            <p:blipFill rotWithShape="1">
              <a:blip r:embed="rId2"/>
              <a:srcRect l="3118" t="5159" r="4166" b="91268"/>
              <a:stretch/>
            </p:blipFill>
            <p:spPr>
              <a:xfrm flipH="1">
                <a:off x="0" y="0"/>
                <a:ext cx="12192000" cy="3771900"/>
              </a:xfrm>
              <a:prstGeom prst="rect">
                <a:avLst/>
              </a:prstGeom>
            </p:spPr>
          </p:pic>
          <p:sp>
            <p:nvSpPr>
              <p:cNvPr id="11" name="矩形 10">
                <a:extLst>
                  <a:ext uri="{FF2B5EF4-FFF2-40B4-BE49-F238E27FC236}">
                    <a16:creationId xmlns:a16="http://schemas.microsoft.com/office/drawing/2014/main" id="{90A11104-5341-4734-8CA8-2D1426BDFE5E}"/>
                  </a:ext>
                </a:extLst>
              </p:cNvPr>
              <p:cNvSpPr/>
              <p:nvPr/>
            </p:nvSpPr>
            <p:spPr>
              <a:xfrm>
                <a:off x="0" y="3429000"/>
                <a:ext cx="12192000" cy="3429000"/>
              </a:xfrm>
              <a:prstGeom prst="rect">
                <a:avLst/>
              </a:prstGeom>
              <a:solidFill>
                <a:srgbClr val="EF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061AD44-E947-4204-9076-35D4E0D3A468}"/>
                  </a:ext>
                </a:extLst>
              </p:cNvPr>
              <p:cNvSpPr/>
              <p:nvPr/>
            </p:nvSpPr>
            <p:spPr>
              <a:xfrm>
                <a:off x="596900" y="622300"/>
                <a:ext cx="10998200" cy="570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19E57B3D-4BB0-4226-B13A-93A1C15AD152}"/>
                </a:ext>
              </a:extLst>
            </p:cNvPr>
            <p:cNvSpPr/>
            <p:nvPr/>
          </p:nvSpPr>
          <p:spPr>
            <a:xfrm>
              <a:off x="88900" y="82550"/>
              <a:ext cx="12014200" cy="669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5182762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BA8FB03-EC66-417A-87CB-1E5E116FF8F8}"/>
              </a:ext>
            </a:extLst>
          </p:cNvPr>
          <p:cNvPicPr>
            <a:picLocks noChangeAspect="1"/>
          </p:cNvPicPr>
          <p:nvPr/>
        </p:nvPicPr>
        <p:blipFill rotWithShape="1">
          <a:blip r:embed="rId4"/>
          <a:srcRect l="4013" t="5302" r="4055" b="6524"/>
          <a:stretch/>
        </p:blipFill>
        <p:spPr>
          <a:xfrm>
            <a:off x="0" y="-1"/>
            <a:ext cx="12191999" cy="6858001"/>
          </a:xfrm>
          <a:prstGeom prst="rect">
            <a:avLst/>
          </a:prstGeom>
        </p:spPr>
      </p:pic>
      <p:sp>
        <p:nvSpPr>
          <p:cNvPr id="7" name="矩形 6">
            <a:extLst>
              <a:ext uri="{FF2B5EF4-FFF2-40B4-BE49-F238E27FC236}">
                <a16:creationId xmlns:a16="http://schemas.microsoft.com/office/drawing/2014/main" id="{1FA37695-BACB-4628-8678-4C4A7BE66693}"/>
              </a:ext>
            </a:extLst>
          </p:cNvPr>
          <p:cNvSpPr/>
          <p:nvPr/>
        </p:nvSpPr>
        <p:spPr>
          <a:xfrm>
            <a:off x="1224062" y="3044278"/>
            <a:ext cx="9743874" cy="769441"/>
          </a:xfrm>
          <a:prstGeom prst="rect">
            <a:avLst/>
          </a:prstGeom>
        </p:spPr>
        <p:txBody>
          <a:bodyPr wrap="square">
            <a:spAutoFit/>
          </a:bodyPr>
          <a:lstStyle/>
          <a:p>
            <a:pPr algn="ctr"/>
            <a:r>
              <a:rPr lang="zh-CN" altLang="en-US" sz="4400" dirty="0">
                <a:solidFill>
                  <a:srgbClr val="5C6267"/>
                </a:solidFill>
                <a:cs typeface="+mn-ea"/>
                <a:sym typeface="+mn-lt"/>
              </a:rPr>
              <a:t>科技、学术新闻展示项目</a:t>
            </a:r>
          </a:p>
        </p:txBody>
      </p:sp>
      <p:sp>
        <p:nvSpPr>
          <p:cNvPr id="2" name="矩形 1">
            <a:extLst>
              <a:ext uri="{FF2B5EF4-FFF2-40B4-BE49-F238E27FC236}">
                <a16:creationId xmlns:a16="http://schemas.microsoft.com/office/drawing/2014/main" id="{1770B63A-9326-4016-B01C-DD45C3BE1276}"/>
              </a:ext>
            </a:extLst>
          </p:cNvPr>
          <p:cNvSpPr/>
          <p:nvPr/>
        </p:nvSpPr>
        <p:spPr>
          <a:xfrm>
            <a:off x="4551483" y="3860178"/>
            <a:ext cx="3089032" cy="369332"/>
          </a:xfrm>
          <a:prstGeom prst="rect">
            <a:avLst/>
          </a:prstGeom>
        </p:spPr>
        <p:txBody>
          <a:bodyPr wrap="square">
            <a:spAutoFit/>
          </a:bodyPr>
          <a:lstStyle/>
          <a:p>
            <a:pPr algn="dist"/>
            <a:r>
              <a:rPr lang="en-US" altLang="zh-CN" dirty="0">
                <a:solidFill>
                  <a:srgbClr val="5C6267"/>
                </a:solidFill>
                <a:cs typeface="+mn-ea"/>
                <a:sym typeface="+mn-lt"/>
              </a:rPr>
              <a:t>Web</a:t>
            </a:r>
            <a:r>
              <a:rPr lang="zh-CN" altLang="en-US" dirty="0">
                <a:solidFill>
                  <a:srgbClr val="5C6267"/>
                </a:solidFill>
                <a:cs typeface="+mn-ea"/>
                <a:sym typeface="+mn-lt"/>
              </a:rPr>
              <a:t>编程期末大作业报告</a:t>
            </a:r>
          </a:p>
        </p:txBody>
      </p:sp>
      <p:sp>
        <p:nvSpPr>
          <p:cNvPr id="5" name="fountain-pen_161156">
            <a:extLst>
              <a:ext uri="{FF2B5EF4-FFF2-40B4-BE49-F238E27FC236}">
                <a16:creationId xmlns:a16="http://schemas.microsoft.com/office/drawing/2014/main" id="{B1928452-36F2-41A0-8BCD-7D5DD6F778D1}"/>
              </a:ext>
            </a:extLst>
          </p:cNvPr>
          <p:cNvSpPr>
            <a:spLocks noChangeAspect="1"/>
          </p:cNvSpPr>
          <p:nvPr/>
        </p:nvSpPr>
        <p:spPr bwMode="auto">
          <a:xfrm rot="10800000">
            <a:off x="5795169" y="1769211"/>
            <a:ext cx="601661" cy="916329"/>
          </a:xfrm>
          <a:custGeom>
            <a:avLst/>
            <a:gdLst>
              <a:gd name="connsiteX0" fmla="*/ 88476 w 397354"/>
              <a:gd name="connsiteY0" fmla="*/ 182059 h 605169"/>
              <a:gd name="connsiteX1" fmla="*/ 308878 w 397354"/>
              <a:gd name="connsiteY1" fmla="*/ 182059 h 605169"/>
              <a:gd name="connsiteX2" fmla="*/ 397354 w 397354"/>
              <a:gd name="connsiteY2" fmla="*/ 420221 h 605169"/>
              <a:gd name="connsiteX3" fmla="*/ 212139 w 397354"/>
              <a:gd name="connsiteY3" fmla="*/ 605169 h 605169"/>
              <a:gd name="connsiteX4" fmla="*/ 212139 w 397354"/>
              <a:gd name="connsiteY4" fmla="*/ 362187 h 605169"/>
              <a:gd name="connsiteX5" fmla="*/ 244354 w 397354"/>
              <a:gd name="connsiteY5" fmla="*/ 318429 h 605169"/>
              <a:gd name="connsiteX6" fmla="*/ 198677 w 397354"/>
              <a:gd name="connsiteY6" fmla="*/ 272818 h 605169"/>
              <a:gd name="connsiteX7" fmla="*/ 153000 w 397354"/>
              <a:gd name="connsiteY7" fmla="*/ 318429 h 605169"/>
              <a:gd name="connsiteX8" fmla="*/ 185215 w 397354"/>
              <a:gd name="connsiteY8" fmla="*/ 362187 h 605169"/>
              <a:gd name="connsiteX9" fmla="*/ 185215 w 397354"/>
              <a:gd name="connsiteY9" fmla="*/ 605169 h 605169"/>
              <a:gd name="connsiteX10" fmla="*/ 0 w 397354"/>
              <a:gd name="connsiteY10" fmla="*/ 420221 h 605169"/>
              <a:gd name="connsiteX11" fmla="*/ 26462 w 397354"/>
              <a:gd name="connsiteY11" fmla="*/ 0 h 605169"/>
              <a:gd name="connsiteX12" fmla="*/ 370751 w 397354"/>
              <a:gd name="connsiteY12" fmla="*/ 0 h 605169"/>
              <a:gd name="connsiteX13" fmla="*/ 370751 w 397354"/>
              <a:gd name="connsiteY13" fmla="*/ 106714 h 605169"/>
              <a:gd name="connsiteX14" fmla="*/ 321726 w 397354"/>
              <a:gd name="connsiteY14" fmla="*/ 155667 h 605169"/>
              <a:gd name="connsiteX15" fmla="*/ 75487 w 397354"/>
              <a:gd name="connsiteY15" fmla="*/ 155667 h 605169"/>
              <a:gd name="connsiteX16" fmla="*/ 26462 w 397354"/>
              <a:gd name="connsiteY16" fmla="*/ 106714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354" h="605169">
                <a:moveTo>
                  <a:pt x="88476" y="182059"/>
                </a:moveTo>
                <a:lnTo>
                  <a:pt x="308878" y="182059"/>
                </a:lnTo>
                <a:lnTo>
                  <a:pt x="397354" y="420221"/>
                </a:lnTo>
                <a:lnTo>
                  <a:pt x="212139" y="605169"/>
                </a:lnTo>
                <a:lnTo>
                  <a:pt x="212139" y="362187"/>
                </a:lnTo>
                <a:cubicBezTo>
                  <a:pt x="230335" y="356346"/>
                  <a:pt x="244354" y="339010"/>
                  <a:pt x="244354" y="318429"/>
                </a:cubicBezTo>
                <a:cubicBezTo>
                  <a:pt x="244354" y="292935"/>
                  <a:pt x="223651" y="272818"/>
                  <a:pt x="198677" y="272818"/>
                </a:cubicBezTo>
                <a:cubicBezTo>
                  <a:pt x="173146" y="272818"/>
                  <a:pt x="153000" y="293399"/>
                  <a:pt x="153000" y="318429"/>
                </a:cubicBezTo>
                <a:cubicBezTo>
                  <a:pt x="153000" y="339010"/>
                  <a:pt x="166369" y="356346"/>
                  <a:pt x="185215" y="362187"/>
                </a:cubicBezTo>
                <a:lnTo>
                  <a:pt x="185215" y="605169"/>
                </a:lnTo>
                <a:lnTo>
                  <a:pt x="0" y="420221"/>
                </a:lnTo>
                <a:close/>
                <a:moveTo>
                  <a:pt x="26462" y="0"/>
                </a:moveTo>
                <a:lnTo>
                  <a:pt x="370751" y="0"/>
                </a:lnTo>
                <a:lnTo>
                  <a:pt x="370751" y="106714"/>
                </a:lnTo>
                <a:cubicBezTo>
                  <a:pt x="370751" y="133508"/>
                  <a:pt x="348745" y="155667"/>
                  <a:pt x="321726" y="155667"/>
                </a:cubicBezTo>
                <a:lnTo>
                  <a:pt x="75487" y="155667"/>
                </a:lnTo>
                <a:cubicBezTo>
                  <a:pt x="48653" y="155667"/>
                  <a:pt x="26462" y="133972"/>
                  <a:pt x="26462" y="106714"/>
                </a:cubicBezTo>
                <a:close/>
              </a:path>
            </a:pathLst>
          </a:custGeom>
          <a:solidFill>
            <a:schemeClr val="bg1"/>
          </a:solidFill>
          <a:ln>
            <a:noFill/>
          </a:ln>
        </p:spPr>
        <p:txBody>
          <a:bodyPr/>
          <a:lstStyle/>
          <a:p>
            <a:endParaRPr lang="zh-CN" altLang="en-US">
              <a:cs typeface="+mn-ea"/>
              <a:sym typeface="+mn-lt"/>
            </a:endParaRPr>
          </a:p>
        </p:txBody>
      </p:sp>
      <p:sp>
        <p:nvSpPr>
          <p:cNvPr id="8" name="矩形: 圆角 21">
            <a:extLst>
              <a:ext uri="{FF2B5EF4-FFF2-40B4-BE49-F238E27FC236}">
                <a16:creationId xmlns:a16="http://schemas.microsoft.com/office/drawing/2014/main" id="{2ADB0A84-5A86-4D63-BA4B-7DC0CE1818B4}"/>
              </a:ext>
            </a:extLst>
          </p:cNvPr>
          <p:cNvSpPr/>
          <p:nvPr/>
        </p:nvSpPr>
        <p:spPr>
          <a:xfrm>
            <a:off x="5437188" y="5240392"/>
            <a:ext cx="1317624" cy="352408"/>
          </a:xfrm>
          <a:prstGeom prst="roundRect">
            <a:avLst>
              <a:gd name="adj" fmla="val 50000"/>
            </a:avLst>
          </a:prstGeom>
          <a:solidFill>
            <a:srgbClr val="5C6267"/>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14350">
              <a:defRPr/>
            </a:pPr>
            <a:r>
              <a:rPr lang="zh-CN" altLang="en-US" sz="1000" dirty="0">
                <a:solidFill>
                  <a:schemeClr val="bg1"/>
                </a:solidFill>
                <a:cs typeface="+mn-ea"/>
                <a:sym typeface="+mn-lt"/>
              </a:rPr>
              <a:t>汇报人：沈桐乐</a:t>
            </a:r>
          </a:p>
        </p:txBody>
      </p:sp>
      <p:sp>
        <p:nvSpPr>
          <p:cNvPr id="9" name="矩形 8">
            <a:extLst>
              <a:ext uri="{FF2B5EF4-FFF2-40B4-BE49-F238E27FC236}">
                <a16:creationId xmlns:a16="http://schemas.microsoft.com/office/drawing/2014/main" id="{C8FF4948-0FBA-4B9D-98CB-EA8647BCE65A}"/>
              </a:ext>
            </a:extLst>
          </p:cNvPr>
          <p:cNvSpPr/>
          <p:nvPr/>
        </p:nvSpPr>
        <p:spPr>
          <a:xfrm>
            <a:off x="1599002" y="4454752"/>
            <a:ext cx="8993996" cy="335156"/>
          </a:xfrm>
          <a:prstGeom prst="rect">
            <a:avLst/>
          </a:prstGeom>
        </p:spPr>
        <p:txBody>
          <a:bodyPr wrap="square">
            <a:spAutoFit/>
          </a:bodyPr>
          <a:lstStyle/>
          <a:p>
            <a:pPr algn="ctr">
              <a:lnSpc>
                <a:spcPct val="150000"/>
              </a:lnSpc>
            </a:pPr>
            <a:r>
              <a:rPr lang="en-US" altLang="zh-CN" sz="1200" dirty="0">
                <a:solidFill>
                  <a:srgbClr val="5C6267"/>
                </a:solidFill>
                <a:cs typeface="+mn-ea"/>
                <a:sym typeface="+mn-lt"/>
              </a:rPr>
              <a:t>Science &amp; Academic News</a:t>
            </a:r>
            <a:endParaRPr lang="zh-CN" altLang="en-US" sz="1200" dirty="0">
              <a:solidFill>
                <a:srgbClr val="5C6267"/>
              </a:solidFill>
              <a:cs typeface="+mn-ea"/>
              <a:sym typeface="+mn-lt"/>
            </a:endParaRPr>
          </a:p>
        </p:txBody>
      </p:sp>
    </p:spTree>
    <p:custDataLst>
      <p:tags r:id="rId1"/>
    </p:custDataLst>
    <p:extLst>
      <p:ext uri="{BB962C8B-B14F-4D97-AF65-F5344CB8AC3E}">
        <p14:creationId xmlns:p14="http://schemas.microsoft.com/office/powerpoint/2010/main" val="679583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1764" y="323472"/>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爬虫部分</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01</a:t>
            </a:r>
            <a:endParaRPr lang="zh-CN" altLang="en-US" sz="2133" dirty="0">
              <a:solidFill>
                <a:schemeClr val="bg1"/>
              </a:solidFill>
              <a:cs typeface="+mn-ea"/>
              <a:sym typeface="+mn-lt"/>
            </a:endParaRPr>
          </a:p>
        </p:txBody>
      </p:sp>
      <p:sp>
        <p:nvSpPr>
          <p:cNvPr id="29" name="图标">
            <a:extLst>
              <a:ext uri="{FF2B5EF4-FFF2-40B4-BE49-F238E27FC236}">
                <a16:creationId xmlns:a16="http://schemas.microsoft.com/office/drawing/2014/main" id="{01A04579-4A3C-4D9F-96C5-35573F5B0DF1}"/>
              </a:ext>
            </a:extLst>
          </p:cNvPr>
          <p:cNvSpPr/>
          <p:nvPr/>
        </p:nvSpPr>
        <p:spPr bwMode="auto">
          <a:xfrm>
            <a:off x="1254521" y="1780510"/>
            <a:ext cx="646909" cy="646909"/>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矩形 15">
            <a:extLst>
              <a:ext uri="{FF2B5EF4-FFF2-40B4-BE49-F238E27FC236}">
                <a16:creationId xmlns:a16="http://schemas.microsoft.com/office/drawing/2014/main" id="{7011863A-6A28-AE0E-47B5-693D3632FD3A}"/>
              </a:ext>
            </a:extLst>
          </p:cNvPr>
          <p:cNvSpPr/>
          <p:nvPr/>
        </p:nvSpPr>
        <p:spPr>
          <a:xfrm>
            <a:off x="666914" y="1424900"/>
            <a:ext cx="4677982" cy="1002519"/>
          </a:xfrm>
          <a:prstGeom prst="rect">
            <a:avLst/>
          </a:prstGeom>
        </p:spPr>
        <p:txBody>
          <a:bodyPr wrap="square">
            <a:spAutoFit/>
          </a:bodyPr>
          <a:lstStyle/>
          <a:p>
            <a:pPr>
              <a:lnSpc>
                <a:spcPct val="200000"/>
              </a:lnSpc>
            </a:pPr>
            <a:r>
              <a:rPr lang="zh-CN" altLang="en-US" sz="1600" dirty="0">
                <a:solidFill>
                  <a:srgbClr val="3A4F62"/>
                </a:solidFill>
                <a:cs typeface="+mn-ea"/>
                <a:sym typeface="+mn-lt"/>
              </a:rPr>
              <a:t>为了防止</a:t>
            </a:r>
            <a:r>
              <a:rPr lang="en-US" altLang="zh-CN" sz="1600" dirty="0">
                <a:solidFill>
                  <a:srgbClr val="3A4F62"/>
                </a:solidFill>
                <a:cs typeface="+mn-ea"/>
                <a:sym typeface="+mn-lt"/>
              </a:rPr>
              <a:t>io</a:t>
            </a:r>
            <a:r>
              <a:rPr lang="zh-CN" altLang="en-US" sz="1600" dirty="0">
                <a:solidFill>
                  <a:srgbClr val="3A4F62"/>
                </a:solidFill>
                <a:cs typeface="+mn-ea"/>
                <a:sym typeface="+mn-lt"/>
              </a:rPr>
              <a:t>过大，对自己和对方的网络造成问题，手动编写一个异步</a:t>
            </a:r>
            <a:r>
              <a:rPr lang="en-US" altLang="zh-CN" sz="1600" dirty="0">
                <a:solidFill>
                  <a:srgbClr val="3A4F62"/>
                </a:solidFill>
                <a:cs typeface="+mn-ea"/>
                <a:sym typeface="+mn-lt"/>
              </a:rPr>
              <a:t>sleep</a:t>
            </a:r>
            <a:r>
              <a:rPr lang="zh-CN" altLang="en-US" sz="1600" dirty="0">
                <a:solidFill>
                  <a:srgbClr val="3A4F62"/>
                </a:solidFill>
                <a:cs typeface="+mn-ea"/>
                <a:sym typeface="+mn-lt"/>
              </a:rPr>
              <a:t>函数用于主函数的控制</a:t>
            </a:r>
            <a:endParaRPr lang="en-US" altLang="zh-CN" sz="1600" dirty="0">
              <a:solidFill>
                <a:srgbClr val="3A4F62"/>
              </a:solidFill>
              <a:cs typeface="+mn-ea"/>
              <a:sym typeface="+mn-lt"/>
            </a:endParaRPr>
          </a:p>
        </p:txBody>
      </p:sp>
      <p:sp>
        <p:nvSpPr>
          <p:cNvPr id="19" name="矩形 18">
            <a:extLst>
              <a:ext uri="{FF2B5EF4-FFF2-40B4-BE49-F238E27FC236}">
                <a16:creationId xmlns:a16="http://schemas.microsoft.com/office/drawing/2014/main" id="{98E2DE2C-2A62-2F69-6FC7-41F65B55C975}"/>
              </a:ext>
            </a:extLst>
          </p:cNvPr>
          <p:cNvSpPr/>
          <p:nvPr/>
        </p:nvSpPr>
        <p:spPr>
          <a:xfrm>
            <a:off x="6195418" y="3550725"/>
            <a:ext cx="4825348" cy="2479846"/>
          </a:xfrm>
          <a:prstGeom prst="rect">
            <a:avLst/>
          </a:prstGeom>
        </p:spPr>
        <p:txBody>
          <a:bodyPr wrap="square">
            <a:spAutoFit/>
          </a:bodyPr>
          <a:lstStyle/>
          <a:p>
            <a:pPr>
              <a:lnSpc>
                <a:spcPct val="200000"/>
              </a:lnSpc>
            </a:pPr>
            <a:r>
              <a:rPr lang="zh-CN" altLang="en-US" sz="1600" dirty="0">
                <a:solidFill>
                  <a:srgbClr val="3A4F62"/>
                </a:solidFill>
                <a:cs typeface="+mn-ea"/>
                <a:sym typeface="+mn-lt"/>
              </a:rPr>
              <a:t>通过设置参数来对主函数进行控制，</a:t>
            </a:r>
            <a:endParaRPr lang="en-US" altLang="zh-CN" sz="1600" dirty="0">
              <a:solidFill>
                <a:srgbClr val="3A4F62"/>
              </a:solidFill>
              <a:cs typeface="+mn-ea"/>
              <a:sym typeface="+mn-lt"/>
            </a:endParaRPr>
          </a:p>
          <a:p>
            <a:pPr>
              <a:lnSpc>
                <a:spcPct val="200000"/>
              </a:lnSpc>
            </a:pPr>
            <a:r>
              <a:rPr lang="zh-CN" altLang="en-US" sz="1600" dirty="0">
                <a:solidFill>
                  <a:srgbClr val="3A4F62"/>
                </a:solidFill>
                <a:cs typeface="+mn-ea"/>
                <a:sym typeface="+mn-lt"/>
              </a:rPr>
              <a:t>爬虫效率：以单页</a:t>
            </a:r>
            <a:r>
              <a:rPr lang="en-US" altLang="zh-CN" sz="1600" dirty="0">
                <a:solidFill>
                  <a:srgbClr val="3A4F62"/>
                </a:solidFill>
                <a:cs typeface="+mn-ea"/>
                <a:sym typeface="+mn-lt"/>
              </a:rPr>
              <a:t>20</a:t>
            </a:r>
            <a:r>
              <a:rPr lang="zh-CN" altLang="en-US" sz="1600" dirty="0">
                <a:solidFill>
                  <a:srgbClr val="3A4F62"/>
                </a:solidFill>
                <a:cs typeface="+mn-ea"/>
                <a:sym typeface="+mn-lt"/>
              </a:rPr>
              <a:t>条，一次爬取</a:t>
            </a:r>
            <a:r>
              <a:rPr lang="en-US" altLang="zh-CN" sz="1600" dirty="0">
                <a:solidFill>
                  <a:srgbClr val="3A4F62"/>
                </a:solidFill>
                <a:cs typeface="+mn-ea"/>
                <a:sym typeface="+mn-lt"/>
              </a:rPr>
              <a:t>20</a:t>
            </a:r>
            <a:r>
              <a:rPr lang="zh-CN" altLang="en-US" sz="1600" dirty="0">
                <a:solidFill>
                  <a:srgbClr val="3A4F62"/>
                </a:solidFill>
                <a:cs typeface="+mn-ea"/>
                <a:sym typeface="+mn-lt"/>
              </a:rPr>
              <a:t>页，间隔</a:t>
            </a:r>
            <a:r>
              <a:rPr lang="en-US" altLang="zh-CN" sz="1600" dirty="0">
                <a:solidFill>
                  <a:srgbClr val="3A4F62"/>
                </a:solidFill>
                <a:cs typeface="+mn-ea"/>
                <a:sym typeface="+mn-lt"/>
              </a:rPr>
              <a:t>20</a:t>
            </a:r>
            <a:r>
              <a:rPr lang="zh-CN" altLang="en-US" sz="1600" dirty="0">
                <a:solidFill>
                  <a:srgbClr val="3A4F62"/>
                </a:solidFill>
                <a:cs typeface="+mn-ea"/>
                <a:sym typeface="+mn-lt"/>
              </a:rPr>
              <a:t>秒为例，理论上一小时可以爬取</a:t>
            </a:r>
            <a:r>
              <a:rPr lang="en-US" altLang="zh-CN" sz="1600" dirty="0">
                <a:solidFill>
                  <a:srgbClr val="3A4F62"/>
                </a:solidFill>
                <a:cs typeface="+mn-ea"/>
                <a:sym typeface="+mn-lt"/>
              </a:rPr>
              <a:t>72000</a:t>
            </a:r>
            <a:r>
              <a:rPr lang="zh-CN" altLang="en-US" sz="1600" dirty="0">
                <a:solidFill>
                  <a:srgbClr val="3A4F62"/>
                </a:solidFill>
                <a:cs typeface="+mn-ea"/>
                <a:sym typeface="+mn-lt"/>
              </a:rPr>
              <a:t>条</a:t>
            </a:r>
            <a:endParaRPr lang="en-US" altLang="zh-CN" sz="1600" dirty="0">
              <a:solidFill>
                <a:srgbClr val="3A4F62"/>
              </a:solidFill>
              <a:cs typeface="+mn-ea"/>
              <a:sym typeface="+mn-lt"/>
            </a:endParaRPr>
          </a:p>
          <a:p>
            <a:pPr>
              <a:lnSpc>
                <a:spcPct val="200000"/>
              </a:lnSpc>
            </a:pPr>
            <a:r>
              <a:rPr lang="zh-CN" altLang="en-US" sz="1600" dirty="0">
                <a:solidFill>
                  <a:srgbClr val="3A4F62"/>
                </a:solidFill>
                <a:cs typeface="+mn-ea"/>
                <a:sym typeface="+mn-lt"/>
              </a:rPr>
              <a:t>设置爬取的页数取决于服务器的性能，爬取休息的时间取决于自己和对方服务器之间的传输速度</a:t>
            </a:r>
            <a:endParaRPr lang="en-US" altLang="zh-CN" sz="1600" dirty="0">
              <a:solidFill>
                <a:srgbClr val="3A4F62"/>
              </a:solidFill>
              <a:cs typeface="+mn-ea"/>
              <a:sym typeface="+mn-lt"/>
            </a:endParaRPr>
          </a:p>
        </p:txBody>
      </p:sp>
      <p:pic>
        <p:nvPicPr>
          <p:cNvPr id="3" name="图片 2">
            <a:extLst>
              <a:ext uri="{FF2B5EF4-FFF2-40B4-BE49-F238E27FC236}">
                <a16:creationId xmlns:a16="http://schemas.microsoft.com/office/drawing/2014/main" id="{285ECDB7-522D-0A40-C719-CB72BD74C6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8347" y="1065594"/>
            <a:ext cx="4458322" cy="2076740"/>
          </a:xfrm>
          <a:prstGeom prst="rect">
            <a:avLst/>
          </a:prstGeom>
        </p:spPr>
      </p:pic>
      <p:pic>
        <p:nvPicPr>
          <p:cNvPr id="6" name="图片 5">
            <a:extLst>
              <a:ext uri="{FF2B5EF4-FFF2-40B4-BE49-F238E27FC236}">
                <a16:creationId xmlns:a16="http://schemas.microsoft.com/office/drawing/2014/main" id="{EBE8F858-21E2-5274-2CA1-915BAB5725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84" y="3021471"/>
            <a:ext cx="4825348" cy="3397385"/>
          </a:xfrm>
          <a:prstGeom prst="rect">
            <a:avLst/>
          </a:prstGeom>
        </p:spPr>
      </p:pic>
    </p:spTree>
    <p:custDataLst>
      <p:tags r:id="rId1"/>
    </p:custDataLst>
    <p:extLst>
      <p:ext uri="{BB962C8B-B14F-4D97-AF65-F5344CB8AC3E}">
        <p14:creationId xmlns:p14="http://schemas.microsoft.com/office/powerpoint/2010/main" val="117062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DE9CB86B-E4EB-4D39-BF9F-6FDC04D844DC}"/>
              </a:ext>
            </a:extLst>
          </p:cNvPr>
          <p:cNvGrpSpPr/>
          <p:nvPr/>
        </p:nvGrpSpPr>
        <p:grpSpPr>
          <a:xfrm>
            <a:off x="0" y="0"/>
            <a:ext cx="12192000" cy="6858000"/>
            <a:chOff x="0" y="0"/>
            <a:chExt cx="12192000" cy="6858000"/>
          </a:xfrm>
        </p:grpSpPr>
        <p:pic>
          <p:nvPicPr>
            <p:cNvPr id="29" name="图片 28">
              <a:extLst>
                <a:ext uri="{FF2B5EF4-FFF2-40B4-BE49-F238E27FC236}">
                  <a16:creationId xmlns:a16="http://schemas.microsoft.com/office/drawing/2014/main" id="{A906AD35-0E9E-4437-85A8-AD9ED3944B12}"/>
                </a:ext>
              </a:extLst>
            </p:cNvPr>
            <p:cNvPicPr>
              <a:picLocks noChangeAspect="1"/>
            </p:cNvPicPr>
            <p:nvPr/>
          </p:nvPicPr>
          <p:blipFill rotWithShape="1">
            <a:blip r:embed="rId4"/>
            <a:srcRect l="3118" t="5159" r="4166" b="91268"/>
            <a:stretch/>
          </p:blipFill>
          <p:spPr>
            <a:xfrm flipH="1">
              <a:off x="0" y="0"/>
              <a:ext cx="12192000" cy="3771900"/>
            </a:xfrm>
            <a:prstGeom prst="rect">
              <a:avLst/>
            </a:prstGeom>
          </p:spPr>
        </p:pic>
        <p:sp>
          <p:nvSpPr>
            <p:cNvPr id="5" name="矩形 4">
              <a:extLst>
                <a:ext uri="{FF2B5EF4-FFF2-40B4-BE49-F238E27FC236}">
                  <a16:creationId xmlns:a16="http://schemas.microsoft.com/office/drawing/2014/main" id="{6B10C115-F6D3-467B-95A0-0916592CAF19}"/>
                </a:ext>
              </a:extLst>
            </p:cNvPr>
            <p:cNvSpPr/>
            <p:nvPr/>
          </p:nvSpPr>
          <p:spPr>
            <a:xfrm>
              <a:off x="0" y="3429000"/>
              <a:ext cx="12192000" cy="3429000"/>
            </a:xfrm>
            <a:prstGeom prst="rect">
              <a:avLst/>
            </a:prstGeom>
            <a:solidFill>
              <a:srgbClr val="EF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7FE1002C-EA7D-4E72-A67B-CDAC26BFBE98}"/>
                </a:ext>
              </a:extLst>
            </p:cNvPr>
            <p:cNvSpPr/>
            <p:nvPr/>
          </p:nvSpPr>
          <p:spPr>
            <a:xfrm>
              <a:off x="596900" y="622300"/>
              <a:ext cx="10998200" cy="570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a:extLst>
              <a:ext uri="{FF2B5EF4-FFF2-40B4-BE49-F238E27FC236}">
                <a16:creationId xmlns:a16="http://schemas.microsoft.com/office/drawing/2014/main" id="{A438461B-E7E9-49FE-9BDE-78E2BADD163A}"/>
              </a:ext>
            </a:extLst>
          </p:cNvPr>
          <p:cNvSpPr/>
          <p:nvPr/>
        </p:nvSpPr>
        <p:spPr>
          <a:xfrm>
            <a:off x="5341257" y="1461857"/>
            <a:ext cx="1509486" cy="1161142"/>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fountain-pen_161156">
            <a:extLst>
              <a:ext uri="{FF2B5EF4-FFF2-40B4-BE49-F238E27FC236}">
                <a16:creationId xmlns:a16="http://schemas.microsoft.com/office/drawing/2014/main" id="{510D6F07-26AA-4016-9DDE-E2154F65852D}"/>
              </a:ext>
            </a:extLst>
          </p:cNvPr>
          <p:cNvSpPr>
            <a:spLocks noChangeAspect="1"/>
          </p:cNvSpPr>
          <p:nvPr/>
        </p:nvSpPr>
        <p:spPr bwMode="auto">
          <a:xfrm rot="10800000">
            <a:off x="5835096" y="1645071"/>
            <a:ext cx="521809" cy="794714"/>
          </a:xfrm>
          <a:custGeom>
            <a:avLst/>
            <a:gdLst>
              <a:gd name="connsiteX0" fmla="*/ 88476 w 397354"/>
              <a:gd name="connsiteY0" fmla="*/ 182059 h 605169"/>
              <a:gd name="connsiteX1" fmla="*/ 308878 w 397354"/>
              <a:gd name="connsiteY1" fmla="*/ 182059 h 605169"/>
              <a:gd name="connsiteX2" fmla="*/ 397354 w 397354"/>
              <a:gd name="connsiteY2" fmla="*/ 420221 h 605169"/>
              <a:gd name="connsiteX3" fmla="*/ 212139 w 397354"/>
              <a:gd name="connsiteY3" fmla="*/ 605169 h 605169"/>
              <a:gd name="connsiteX4" fmla="*/ 212139 w 397354"/>
              <a:gd name="connsiteY4" fmla="*/ 362187 h 605169"/>
              <a:gd name="connsiteX5" fmla="*/ 244354 w 397354"/>
              <a:gd name="connsiteY5" fmla="*/ 318429 h 605169"/>
              <a:gd name="connsiteX6" fmla="*/ 198677 w 397354"/>
              <a:gd name="connsiteY6" fmla="*/ 272818 h 605169"/>
              <a:gd name="connsiteX7" fmla="*/ 153000 w 397354"/>
              <a:gd name="connsiteY7" fmla="*/ 318429 h 605169"/>
              <a:gd name="connsiteX8" fmla="*/ 185215 w 397354"/>
              <a:gd name="connsiteY8" fmla="*/ 362187 h 605169"/>
              <a:gd name="connsiteX9" fmla="*/ 185215 w 397354"/>
              <a:gd name="connsiteY9" fmla="*/ 605169 h 605169"/>
              <a:gd name="connsiteX10" fmla="*/ 0 w 397354"/>
              <a:gd name="connsiteY10" fmla="*/ 420221 h 605169"/>
              <a:gd name="connsiteX11" fmla="*/ 26462 w 397354"/>
              <a:gd name="connsiteY11" fmla="*/ 0 h 605169"/>
              <a:gd name="connsiteX12" fmla="*/ 370751 w 397354"/>
              <a:gd name="connsiteY12" fmla="*/ 0 h 605169"/>
              <a:gd name="connsiteX13" fmla="*/ 370751 w 397354"/>
              <a:gd name="connsiteY13" fmla="*/ 106714 h 605169"/>
              <a:gd name="connsiteX14" fmla="*/ 321726 w 397354"/>
              <a:gd name="connsiteY14" fmla="*/ 155667 h 605169"/>
              <a:gd name="connsiteX15" fmla="*/ 75487 w 397354"/>
              <a:gd name="connsiteY15" fmla="*/ 155667 h 605169"/>
              <a:gd name="connsiteX16" fmla="*/ 26462 w 397354"/>
              <a:gd name="connsiteY16" fmla="*/ 106714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354" h="605169">
                <a:moveTo>
                  <a:pt x="88476" y="182059"/>
                </a:moveTo>
                <a:lnTo>
                  <a:pt x="308878" y="182059"/>
                </a:lnTo>
                <a:lnTo>
                  <a:pt x="397354" y="420221"/>
                </a:lnTo>
                <a:lnTo>
                  <a:pt x="212139" y="605169"/>
                </a:lnTo>
                <a:lnTo>
                  <a:pt x="212139" y="362187"/>
                </a:lnTo>
                <a:cubicBezTo>
                  <a:pt x="230335" y="356346"/>
                  <a:pt x="244354" y="339010"/>
                  <a:pt x="244354" y="318429"/>
                </a:cubicBezTo>
                <a:cubicBezTo>
                  <a:pt x="244354" y="292935"/>
                  <a:pt x="223651" y="272818"/>
                  <a:pt x="198677" y="272818"/>
                </a:cubicBezTo>
                <a:cubicBezTo>
                  <a:pt x="173146" y="272818"/>
                  <a:pt x="153000" y="293399"/>
                  <a:pt x="153000" y="318429"/>
                </a:cubicBezTo>
                <a:cubicBezTo>
                  <a:pt x="153000" y="339010"/>
                  <a:pt x="166369" y="356346"/>
                  <a:pt x="185215" y="362187"/>
                </a:cubicBezTo>
                <a:lnTo>
                  <a:pt x="185215" y="605169"/>
                </a:lnTo>
                <a:lnTo>
                  <a:pt x="0" y="420221"/>
                </a:lnTo>
                <a:close/>
                <a:moveTo>
                  <a:pt x="26462" y="0"/>
                </a:moveTo>
                <a:lnTo>
                  <a:pt x="370751" y="0"/>
                </a:lnTo>
                <a:lnTo>
                  <a:pt x="370751" y="106714"/>
                </a:lnTo>
                <a:cubicBezTo>
                  <a:pt x="370751" y="133508"/>
                  <a:pt x="348745" y="155667"/>
                  <a:pt x="321726" y="155667"/>
                </a:cubicBezTo>
                <a:lnTo>
                  <a:pt x="75487" y="155667"/>
                </a:lnTo>
                <a:cubicBezTo>
                  <a:pt x="48653" y="155667"/>
                  <a:pt x="26462" y="133972"/>
                  <a:pt x="26462" y="106714"/>
                </a:cubicBezTo>
                <a:close/>
              </a:path>
            </a:pathLst>
          </a:custGeom>
          <a:solidFill>
            <a:schemeClr val="bg1"/>
          </a:solidFill>
          <a:ln>
            <a:noFill/>
          </a:ln>
        </p:spPr>
        <p:txBody>
          <a:bodyPr/>
          <a:lstStyle/>
          <a:p>
            <a:endParaRPr lang="zh-CN" altLang="en-US">
              <a:cs typeface="+mn-ea"/>
              <a:sym typeface="+mn-lt"/>
            </a:endParaRPr>
          </a:p>
        </p:txBody>
      </p:sp>
      <p:sp>
        <p:nvSpPr>
          <p:cNvPr id="33" name="矩形 32">
            <a:extLst>
              <a:ext uri="{FF2B5EF4-FFF2-40B4-BE49-F238E27FC236}">
                <a16:creationId xmlns:a16="http://schemas.microsoft.com/office/drawing/2014/main" id="{65BBB6A9-1EEC-47B5-B399-3EE46026CD3F}"/>
              </a:ext>
            </a:extLst>
          </p:cNvPr>
          <p:cNvSpPr/>
          <p:nvPr/>
        </p:nvSpPr>
        <p:spPr>
          <a:xfrm>
            <a:off x="1224062" y="2934149"/>
            <a:ext cx="9743874" cy="1015663"/>
          </a:xfrm>
          <a:prstGeom prst="rect">
            <a:avLst/>
          </a:prstGeom>
        </p:spPr>
        <p:txBody>
          <a:bodyPr wrap="square">
            <a:spAutoFit/>
          </a:bodyPr>
          <a:lstStyle/>
          <a:p>
            <a:pPr algn="ctr"/>
            <a:r>
              <a:rPr lang="zh-CN" altLang="en-US" sz="6000" dirty="0">
                <a:solidFill>
                  <a:srgbClr val="5C6267"/>
                </a:solidFill>
                <a:cs typeface="+mn-ea"/>
                <a:sym typeface="+mn-lt"/>
              </a:rPr>
              <a:t>网站架构</a:t>
            </a:r>
          </a:p>
        </p:txBody>
      </p:sp>
      <p:sp>
        <p:nvSpPr>
          <p:cNvPr id="35" name="矩形: 圆角 21">
            <a:extLst>
              <a:ext uri="{FF2B5EF4-FFF2-40B4-BE49-F238E27FC236}">
                <a16:creationId xmlns:a16="http://schemas.microsoft.com/office/drawing/2014/main" id="{DC456A3D-146D-4A61-9C21-8451A2843853}"/>
              </a:ext>
            </a:extLst>
          </p:cNvPr>
          <p:cNvSpPr/>
          <p:nvPr/>
        </p:nvSpPr>
        <p:spPr>
          <a:xfrm>
            <a:off x="5437188" y="4448192"/>
            <a:ext cx="1317624" cy="352408"/>
          </a:xfrm>
          <a:prstGeom prst="roundRect">
            <a:avLst>
              <a:gd name="adj" fmla="val 50000"/>
            </a:avLst>
          </a:prstGeom>
          <a:solidFill>
            <a:srgbClr val="5C6267"/>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14350">
              <a:defRPr/>
            </a:pPr>
            <a:r>
              <a:rPr lang="zh-CN" altLang="en-US" sz="1600" dirty="0">
                <a:solidFill>
                  <a:schemeClr val="bg1"/>
                </a:solidFill>
                <a:cs typeface="+mn-ea"/>
                <a:sym typeface="+mn-lt"/>
              </a:rPr>
              <a:t>第二章</a:t>
            </a:r>
          </a:p>
        </p:txBody>
      </p:sp>
    </p:spTree>
    <p:custDataLst>
      <p:tags r:id="rId1"/>
    </p:custDataLst>
    <p:extLst>
      <p:ext uri="{BB962C8B-B14F-4D97-AF65-F5344CB8AC3E}">
        <p14:creationId xmlns:p14="http://schemas.microsoft.com/office/powerpoint/2010/main" val="1528917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7626" y="328275"/>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网站架构</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02</a:t>
            </a:r>
            <a:endParaRPr lang="zh-CN" altLang="en-US" sz="2133" dirty="0">
              <a:solidFill>
                <a:schemeClr val="bg1"/>
              </a:solidFill>
              <a:cs typeface="+mn-ea"/>
              <a:sym typeface="+mn-lt"/>
            </a:endParaRPr>
          </a:p>
        </p:txBody>
      </p:sp>
      <p:sp>
        <p:nvSpPr>
          <p:cNvPr id="35" name="矩形 34">
            <a:extLst>
              <a:ext uri="{FF2B5EF4-FFF2-40B4-BE49-F238E27FC236}">
                <a16:creationId xmlns:a16="http://schemas.microsoft.com/office/drawing/2014/main" id="{D3C307E2-1BC3-596D-16B4-96B088EA0AC5}"/>
              </a:ext>
            </a:extLst>
          </p:cNvPr>
          <p:cNvSpPr/>
          <p:nvPr/>
        </p:nvSpPr>
        <p:spPr>
          <a:xfrm>
            <a:off x="791080" y="1159104"/>
            <a:ext cx="4825348" cy="510076"/>
          </a:xfrm>
          <a:prstGeom prst="rect">
            <a:avLst/>
          </a:prstGeom>
        </p:spPr>
        <p:txBody>
          <a:bodyPr wrap="square">
            <a:spAutoFit/>
          </a:bodyPr>
          <a:lstStyle/>
          <a:p>
            <a:pPr>
              <a:lnSpc>
                <a:spcPct val="200000"/>
              </a:lnSpc>
            </a:pPr>
            <a:r>
              <a:rPr lang="zh-CN" altLang="en-US" sz="1600" dirty="0">
                <a:solidFill>
                  <a:srgbClr val="3A4F62"/>
                </a:solidFill>
                <a:cs typeface="+mn-ea"/>
                <a:sym typeface="+mn-lt"/>
              </a:rPr>
              <a:t>采用</a:t>
            </a:r>
            <a:r>
              <a:rPr lang="en-US" altLang="zh-CN" sz="1600" dirty="0">
                <a:solidFill>
                  <a:srgbClr val="3A4F62"/>
                </a:solidFill>
                <a:cs typeface="+mn-ea"/>
                <a:sym typeface="+mn-lt"/>
              </a:rPr>
              <a:t>express</a:t>
            </a:r>
            <a:r>
              <a:rPr lang="zh-CN" altLang="en-US" sz="1600" dirty="0">
                <a:solidFill>
                  <a:srgbClr val="3A4F62"/>
                </a:solidFill>
                <a:cs typeface="+mn-ea"/>
                <a:sym typeface="+mn-lt"/>
              </a:rPr>
              <a:t>框架进行前后端的连接</a:t>
            </a:r>
            <a:endParaRPr lang="en-US" altLang="zh-CN" sz="1600" dirty="0">
              <a:solidFill>
                <a:srgbClr val="3A4F62"/>
              </a:solidFill>
              <a:cs typeface="+mn-ea"/>
              <a:sym typeface="+mn-lt"/>
            </a:endParaRPr>
          </a:p>
        </p:txBody>
      </p:sp>
      <p:sp>
        <p:nvSpPr>
          <p:cNvPr id="36" name="矩形 35">
            <a:extLst>
              <a:ext uri="{FF2B5EF4-FFF2-40B4-BE49-F238E27FC236}">
                <a16:creationId xmlns:a16="http://schemas.microsoft.com/office/drawing/2014/main" id="{F7125504-06D5-1E33-B7CF-D610822441AD}"/>
              </a:ext>
            </a:extLst>
          </p:cNvPr>
          <p:cNvSpPr/>
          <p:nvPr/>
        </p:nvSpPr>
        <p:spPr>
          <a:xfrm>
            <a:off x="791080" y="1742398"/>
            <a:ext cx="4825348" cy="510076"/>
          </a:xfrm>
          <a:prstGeom prst="rect">
            <a:avLst/>
          </a:prstGeom>
        </p:spPr>
        <p:txBody>
          <a:bodyPr wrap="square">
            <a:spAutoFit/>
          </a:bodyPr>
          <a:lstStyle/>
          <a:p>
            <a:pPr>
              <a:lnSpc>
                <a:spcPct val="200000"/>
              </a:lnSpc>
            </a:pPr>
            <a:r>
              <a:rPr lang="zh-CN" altLang="en-US" sz="1600" dirty="0">
                <a:solidFill>
                  <a:srgbClr val="3A4F62"/>
                </a:solidFill>
                <a:cs typeface="+mn-ea"/>
                <a:sym typeface="+mn-lt"/>
              </a:rPr>
              <a:t>对于“查询”和热度分析分别通过两个路由来连接</a:t>
            </a:r>
            <a:endParaRPr lang="en-US" altLang="zh-CN" sz="1600" dirty="0">
              <a:solidFill>
                <a:srgbClr val="3A4F62"/>
              </a:solidFill>
              <a:cs typeface="+mn-ea"/>
              <a:sym typeface="+mn-lt"/>
            </a:endParaRPr>
          </a:p>
        </p:txBody>
      </p:sp>
      <p:sp>
        <p:nvSpPr>
          <p:cNvPr id="37" name="文本框 36">
            <a:extLst>
              <a:ext uri="{FF2B5EF4-FFF2-40B4-BE49-F238E27FC236}">
                <a16:creationId xmlns:a16="http://schemas.microsoft.com/office/drawing/2014/main" id="{52E63E5E-A951-7B2C-9A9D-AC65B4C4787E}"/>
              </a:ext>
            </a:extLst>
          </p:cNvPr>
          <p:cNvSpPr txBox="1"/>
          <p:nvPr/>
        </p:nvSpPr>
        <p:spPr>
          <a:xfrm>
            <a:off x="791080" y="2377662"/>
            <a:ext cx="6096000" cy="510076"/>
          </a:xfrm>
          <a:prstGeom prst="rect">
            <a:avLst/>
          </a:prstGeom>
          <a:noFill/>
        </p:spPr>
        <p:txBody>
          <a:bodyPr wrap="square">
            <a:spAutoFit/>
          </a:bodyPr>
          <a:lstStyle/>
          <a:p>
            <a:pPr>
              <a:lnSpc>
                <a:spcPct val="200000"/>
              </a:lnSpc>
            </a:pPr>
            <a:r>
              <a:rPr lang="zh-CN" altLang="en-US" sz="1600" dirty="0">
                <a:solidFill>
                  <a:srgbClr val="3A4F62"/>
                </a:solidFill>
                <a:cs typeface="+mn-ea"/>
                <a:sym typeface="+mn-lt"/>
              </a:rPr>
              <a:t>查询部分通过</a:t>
            </a:r>
            <a:r>
              <a:rPr lang="en-US" altLang="zh-CN" sz="1600" dirty="0">
                <a:solidFill>
                  <a:srgbClr val="3A4F62"/>
                </a:solidFill>
                <a:cs typeface="+mn-ea"/>
                <a:sym typeface="+mn-lt"/>
              </a:rPr>
              <a:t>/</a:t>
            </a:r>
            <a:r>
              <a:rPr lang="en-US" altLang="zh-CN" sz="1600" dirty="0" err="1">
                <a:solidFill>
                  <a:srgbClr val="3A4F62"/>
                </a:solidFill>
                <a:cs typeface="+mn-ea"/>
                <a:sym typeface="+mn-lt"/>
              </a:rPr>
              <a:t>process_get</a:t>
            </a:r>
            <a:r>
              <a:rPr lang="zh-CN" altLang="en-US" sz="1600" dirty="0">
                <a:solidFill>
                  <a:srgbClr val="3A4F62"/>
                </a:solidFill>
                <a:cs typeface="+mn-ea"/>
                <a:sym typeface="+mn-lt"/>
              </a:rPr>
              <a:t>和两个</a:t>
            </a:r>
            <a:r>
              <a:rPr lang="en-US" altLang="zh-CN" sz="1600" dirty="0">
                <a:solidFill>
                  <a:srgbClr val="3A4F62"/>
                </a:solidFill>
                <a:cs typeface="+mn-ea"/>
                <a:sym typeface="+mn-lt"/>
              </a:rPr>
              <a:t>keyword</a:t>
            </a:r>
            <a:r>
              <a:rPr lang="zh-CN" altLang="en-US" sz="1600" dirty="0">
                <a:solidFill>
                  <a:srgbClr val="3A4F62"/>
                </a:solidFill>
                <a:cs typeface="+mn-ea"/>
                <a:sym typeface="+mn-lt"/>
              </a:rPr>
              <a:t>参数来进行传递</a:t>
            </a:r>
            <a:endParaRPr lang="en-US" altLang="zh-CN" sz="1600" dirty="0">
              <a:solidFill>
                <a:srgbClr val="3A4F62"/>
              </a:solidFill>
              <a:cs typeface="+mn-ea"/>
              <a:sym typeface="+mn-lt"/>
            </a:endParaRPr>
          </a:p>
        </p:txBody>
      </p:sp>
      <p:pic>
        <p:nvPicPr>
          <p:cNvPr id="4" name="图片 3">
            <a:extLst>
              <a:ext uri="{FF2B5EF4-FFF2-40B4-BE49-F238E27FC236}">
                <a16:creationId xmlns:a16="http://schemas.microsoft.com/office/drawing/2014/main" id="{5757D47B-FB3F-0284-A54E-79D02870C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465" y="3940880"/>
            <a:ext cx="5031126" cy="2107494"/>
          </a:xfrm>
          <a:prstGeom prst="rect">
            <a:avLst/>
          </a:prstGeom>
        </p:spPr>
      </p:pic>
      <p:pic>
        <p:nvPicPr>
          <p:cNvPr id="38" name="图片 37">
            <a:extLst>
              <a:ext uri="{FF2B5EF4-FFF2-40B4-BE49-F238E27FC236}">
                <a16:creationId xmlns:a16="http://schemas.microsoft.com/office/drawing/2014/main" id="{1A538909-984A-D485-C964-68E13F3EFF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9796" y="1359877"/>
            <a:ext cx="5488264" cy="4691729"/>
          </a:xfrm>
          <a:prstGeom prst="rect">
            <a:avLst/>
          </a:prstGeom>
        </p:spPr>
      </p:pic>
      <p:sp>
        <p:nvSpPr>
          <p:cNvPr id="39" name="文本框 38">
            <a:extLst>
              <a:ext uri="{FF2B5EF4-FFF2-40B4-BE49-F238E27FC236}">
                <a16:creationId xmlns:a16="http://schemas.microsoft.com/office/drawing/2014/main" id="{EFDA672E-384B-BE6A-F2CF-ADA85F1DE5CB}"/>
              </a:ext>
            </a:extLst>
          </p:cNvPr>
          <p:cNvSpPr txBox="1"/>
          <p:nvPr/>
        </p:nvSpPr>
        <p:spPr>
          <a:xfrm>
            <a:off x="2916178" y="3270259"/>
            <a:ext cx="1040360" cy="510076"/>
          </a:xfrm>
          <a:prstGeom prst="rect">
            <a:avLst/>
          </a:prstGeom>
          <a:noFill/>
        </p:spPr>
        <p:txBody>
          <a:bodyPr wrap="square">
            <a:spAutoFit/>
          </a:bodyPr>
          <a:lstStyle/>
          <a:p>
            <a:pPr>
              <a:lnSpc>
                <a:spcPct val="200000"/>
              </a:lnSpc>
            </a:pPr>
            <a:r>
              <a:rPr lang="zh-CN" altLang="en-US" sz="1600" dirty="0">
                <a:solidFill>
                  <a:srgbClr val="3A4F62"/>
                </a:solidFill>
                <a:cs typeface="+mn-ea"/>
                <a:sym typeface="+mn-lt"/>
              </a:rPr>
              <a:t>后端</a:t>
            </a:r>
            <a:endParaRPr lang="en-US" altLang="zh-CN" sz="1600" dirty="0">
              <a:solidFill>
                <a:srgbClr val="3A4F62"/>
              </a:solidFill>
              <a:cs typeface="+mn-ea"/>
              <a:sym typeface="+mn-lt"/>
            </a:endParaRPr>
          </a:p>
        </p:txBody>
      </p:sp>
      <p:sp>
        <p:nvSpPr>
          <p:cNvPr id="40" name="文本框 39">
            <a:extLst>
              <a:ext uri="{FF2B5EF4-FFF2-40B4-BE49-F238E27FC236}">
                <a16:creationId xmlns:a16="http://schemas.microsoft.com/office/drawing/2014/main" id="{8F3E7760-0762-17AB-EFAF-32856643F346}"/>
              </a:ext>
            </a:extLst>
          </p:cNvPr>
          <p:cNvSpPr txBox="1"/>
          <p:nvPr/>
        </p:nvSpPr>
        <p:spPr>
          <a:xfrm>
            <a:off x="8894946" y="649028"/>
            <a:ext cx="3138959" cy="510076"/>
          </a:xfrm>
          <a:prstGeom prst="rect">
            <a:avLst/>
          </a:prstGeom>
          <a:noFill/>
        </p:spPr>
        <p:txBody>
          <a:bodyPr wrap="square">
            <a:spAutoFit/>
          </a:bodyPr>
          <a:lstStyle/>
          <a:p>
            <a:pPr>
              <a:lnSpc>
                <a:spcPct val="200000"/>
              </a:lnSpc>
            </a:pPr>
            <a:r>
              <a:rPr lang="zh-CN" altLang="en-US" sz="1600" dirty="0">
                <a:solidFill>
                  <a:srgbClr val="3A4F62"/>
                </a:solidFill>
                <a:cs typeface="+mn-ea"/>
                <a:sym typeface="+mn-lt"/>
              </a:rPr>
              <a:t>前端</a:t>
            </a:r>
            <a:endParaRPr lang="en-US" altLang="zh-CN" sz="1600" dirty="0">
              <a:solidFill>
                <a:srgbClr val="3A4F62"/>
              </a:solidFill>
              <a:cs typeface="+mn-ea"/>
              <a:sym typeface="+mn-lt"/>
            </a:endParaRPr>
          </a:p>
        </p:txBody>
      </p:sp>
    </p:spTree>
    <p:custDataLst>
      <p:tags r:id="rId1"/>
    </p:custDataLst>
    <p:extLst>
      <p:ext uri="{BB962C8B-B14F-4D97-AF65-F5344CB8AC3E}">
        <p14:creationId xmlns:p14="http://schemas.microsoft.com/office/powerpoint/2010/main" val="34009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7626" y="328275"/>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网站架构</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02</a:t>
            </a:r>
            <a:endParaRPr lang="zh-CN" altLang="en-US" sz="2133" dirty="0">
              <a:solidFill>
                <a:schemeClr val="bg1"/>
              </a:solidFill>
              <a:cs typeface="+mn-ea"/>
              <a:sym typeface="+mn-lt"/>
            </a:endParaRPr>
          </a:p>
        </p:txBody>
      </p:sp>
      <p:sp>
        <p:nvSpPr>
          <p:cNvPr id="36" name="矩形 35">
            <a:extLst>
              <a:ext uri="{FF2B5EF4-FFF2-40B4-BE49-F238E27FC236}">
                <a16:creationId xmlns:a16="http://schemas.microsoft.com/office/drawing/2014/main" id="{F7125504-06D5-1E33-B7CF-D610822441AD}"/>
              </a:ext>
            </a:extLst>
          </p:cNvPr>
          <p:cNvSpPr/>
          <p:nvPr/>
        </p:nvSpPr>
        <p:spPr>
          <a:xfrm>
            <a:off x="835354" y="1094179"/>
            <a:ext cx="4825348" cy="510076"/>
          </a:xfrm>
          <a:prstGeom prst="rect">
            <a:avLst/>
          </a:prstGeom>
        </p:spPr>
        <p:txBody>
          <a:bodyPr wrap="square">
            <a:spAutoFit/>
          </a:bodyPr>
          <a:lstStyle/>
          <a:p>
            <a:pPr>
              <a:lnSpc>
                <a:spcPct val="200000"/>
              </a:lnSpc>
            </a:pPr>
            <a:r>
              <a:rPr lang="zh-CN" altLang="en-US" sz="1600" dirty="0">
                <a:solidFill>
                  <a:srgbClr val="3A4F62"/>
                </a:solidFill>
                <a:cs typeface="+mn-ea"/>
                <a:sym typeface="+mn-lt"/>
              </a:rPr>
              <a:t>热度分析部分采用了</a:t>
            </a:r>
            <a:r>
              <a:rPr lang="en-US" altLang="zh-CN" sz="1600" dirty="0" err="1">
                <a:solidFill>
                  <a:srgbClr val="3A4F62"/>
                </a:solidFill>
                <a:cs typeface="+mn-ea"/>
                <a:sym typeface="+mn-lt"/>
              </a:rPr>
              <a:t>echarts</a:t>
            </a:r>
            <a:r>
              <a:rPr lang="zh-CN" altLang="en-US" sz="1600" dirty="0">
                <a:solidFill>
                  <a:srgbClr val="3A4F62"/>
                </a:solidFill>
                <a:cs typeface="+mn-ea"/>
                <a:sym typeface="+mn-lt"/>
              </a:rPr>
              <a:t>组件</a:t>
            </a:r>
            <a:endParaRPr lang="en-US" altLang="zh-CN" sz="1600" dirty="0">
              <a:solidFill>
                <a:srgbClr val="3A4F62"/>
              </a:solidFill>
              <a:cs typeface="+mn-ea"/>
              <a:sym typeface="+mn-lt"/>
            </a:endParaRPr>
          </a:p>
        </p:txBody>
      </p:sp>
      <p:sp>
        <p:nvSpPr>
          <p:cNvPr id="37" name="文本框 36">
            <a:extLst>
              <a:ext uri="{FF2B5EF4-FFF2-40B4-BE49-F238E27FC236}">
                <a16:creationId xmlns:a16="http://schemas.microsoft.com/office/drawing/2014/main" id="{52E63E5E-A951-7B2C-9A9D-AC65B4C4787E}"/>
              </a:ext>
            </a:extLst>
          </p:cNvPr>
          <p:cNvSpPr txBox="1"/>
          <p:nvPr/>
        </p:nvSpPr>
        <p:spPr>
          <a:xfrm>
            <a:off x="835354" y="1638009"/>
            <a:ext cx="6096000" cy="510076"/>
          </a:xfrm>
          <a:prstGeom prst="rect">
            <a:avLst/>
          </a:prstGeom>
          <a:noFill/>
        </p:spPr>
        <p:txBody>
          <a:bodyPr wrap="square">
            <a:spAutoFit/>
          </a:bodyPr>
          <a:lstStyle/>
          <a:p>
            <a:pPr>
              <a:lnSpc>
                <a:spcPct val="200000"/>
              </a:lnSpc>
            </a:pPr>
            <a:r>
              <a:rPr lang="zh-CN" altLang="en-US" sz="1600" dirty="0">
                <a:solidFill>
                  <a:srgbClr val="3A4F62"/>
                </a:solidFill>
                <a:cs typeface="+mn-ea"/>
                <a:sym typeface="+mn-lt"/>
              </a:rPr>
              <a:t>通过</a:t>
            </a:r>
            <a:r>
              <a:rPr lang="en-US" altLang="zh-CN" sz="1600" dirty="0">
                <a:solidFill>
                  <a:srgbClr val="3A4F62"/>
                </a:solidFill>
                <a:cs typeface="+mn-ea"/>
                <a:sym typeface="+mn-lt"/>
              </a:rPr>
              <a:t>/chart</a:t>
            </a:r>
            <a:r>
              <a:rPr lang="zh-CN" altLang="en-US" sz="1600" dirty="0">
                <a:solidFill>
                  <a:srgbClr val="3A4F62"/>
                </a:solidFill>
                <a:cs typeface="+mn-ea"/>
                <a:sym typeface="+mn-lt"/>
              </a:rPr>
              <a:t>和两个</a:t>
            </a:r>
            <a:r>
              <a:rPr lang="en-US" altLang="zh-CN" sz="1600" dirty="0">
                <a:solidFill>
                  <a:srgbClr val="3A4F62"/>
                </a:solidFill>
                <a:cs typeface="+mn-ea"/>
                <a:sym typeface="+mn-lt"/>
              </a:rPr>
              <a:t>keyword</a:t>
            </a:r>
            <a:r>
              <a:rPr lang="zh-CN" altLang="en-US" sz="1600" dirty="0">
                <a:solidFill>
                  <a:srgbClr val="3A4F62"/>
                </a:solidFill>
                <a:cs typeface="+mn-ea"/>
                <a:sym typeface="+mn-lt"/>
              </a:rPr>
              <a:t>参数来进行传递</a:t>
            </a:r>
            <a:endParaRPr lang="en-US" altLang="zh-CN" sz="1600" dirty="0">
              <a:solidFill>
                <a:srgbClr val="3A4F62"/>
              </a:solidFill>
              <a:cs typeface="+mn-ea"/>
              <a:sym typeface="+mn-lt"/>
            </a:endParaRPr>
          </a:p>
        </p:txBody>
      </p:sp>
      <p:sp>
        <p:nvSpPr>
          <p:cNvPr id="12" name="文本框 11">
            <a:extLst>
              <a:ext uri="{FF2B5EF4-FFF2-40B4-BE49-F238E27FC236}">
                <a16:creationId xmlns:a16="http://schemas.microsoft.com/office/drawing/2014/main" id="{A6BE5094-B164-47CA-A09D-823AD8EAAC42}"/>
              </a:ext>
            </a:extLst>
          </p:cNvPr>
          <p:cNvSpPr txBox="1"/>
          <p:nvPr/>
        </p:nvSpPr>
        <p:spPr>
          <a:xfrm>
            <a:off x="835354" y="2211089"/>
            <a:ext cx="8595883" cy="1002519"/>
          </a:xfrm>
          <a:prstGeom prst="rect">
            <a:avLst/>
          </a:prstGeom>
          <a:noFill/>
        </p:spPr>
        <p:txBody>
          <a:bodyPr wrap="square">
            <a:spAutoFit/>
          </a:bodyPr>
          <a:lstStyle/>
          <a:p>
            <a:pPr>
              <a:lnSpc>
                <a:spcPct val="200000"/>
              </a:lnSpc>
            </a:pPr>
            <a:r>
              <a:rPr lang="zh-CN" altLang="en-US" sz="1600" dirty="0">
                <a:solidFill>
                  <a:srgbClr val="3A4F62"/>
                </a:solidFill>
                <a:cs typeface="+mn-ea"/>
                <a:sym typeface="+mn-lt"/>
              </a:rPr>
              <a:t>可以直接采用</a:t>
            </a:r>
            <a:r>
              <a:rPr lang="en-US" altLang="zh-CN" sz="1600" dirty="0" err="1">
                <a:solidFill>
                  <a:srgbClr val="3A4F62"/>
                </a:solidFill>
                <a:cs typeface="+mn-ea"/>
                <a:sym typeface="+mn-lt"/>
              </a:rPr>
              <a:t>sql</a:t>
            </a:r>
            <a:r>
              <a:rPr lang="zh-CN" altLang="en-US" sz="1600" dirty="0">
                <a:solidFill>
                  <a:srgbClr val="3A4F62"/>
                </a:solidFill>
                <a:cs typeface="+mn-ea"/>
                <a:sym typeface="+mn-lt"/>
              </a:rPr>
              <a:t>语句进行导出数据列，用</a:t>
            </a:r>
            <a:r>
              <a:rPr lang="en-US" altLang="zh-CN" sz="1600" dirty="0">
                <a:solidFill>
                  <a:srgbClr val="3A4F62"/>
                </a:solidFill>
                <a:cs typeface="+mn-ea"/>
                <a:sym typeface="+mn-lt"/>
              </a:rPr>
              <a:t>DATE_FORMAT</a:t>
            </a:r>
            <a:r>
              <a:rPr lang="zh-CN" altLang="en-US" sz="1600" dirty="0">
                <a:solidFill>
                  <a:srgbClr val="3A4F62"/>
                </a:solidFill>
                <a:cs typeface="+mn-ea"/>
                <a:sym typeface="+mn-lt"/>
              </a:rPr>
              <a:t>函数进行数据的分组，用</a:t>
            </a:r>
            <a:r>
              <a:rPr lang="en-US" altLang="zh-CN" sz="1600" dirty="0">
                <a:solidFill>
                  <a:srgbClr val="3A4F62"/>
                </a:solidFill>
                <a:cs typeface="+mn-ea"/>
                <a:sym typeface="+mn-lt"/>
              </a:rPr>
              <a:t>COUNT</a:t>
            </a:r>
            <a:r>
              <a:rPr lang="zh-CN" altLang="en-US" sz="1600" dirty="0">
                <a:solidFill>
                  <a:srgbClr val="3A4F62"/>
                </a:solidFill>
                <a:cs typeface="+mn-ea"/>
                <a:sym typeface="+mn-lt"/>
              </a:rPr>
              <a:t>函数进行计数，分组的不同取决于格式化的形式不同（按日，月，年分组都是可以的）</a:t>
            </a:r>
            <a:endParaRPr lang="en-US" altLang="zh-CN" sz="1600" dirty="0">
              <a:solidFill>
                <a:srgbClr val="3A4F62"/>
              </a:solidFill>
              <a:cs typeface="+mn-ea"/>
              <a:sym typeface="+mn-lt"/>
            </a:endParaRPr>
          </a:p>
        </p:txBody>
      </p:sp>
      <p:pic>
        <p:nvPicPr>
          <p:cNvPr id="3" name="图片 2">
            <a:extLst>
              <a:ext uri="{FF2B5EF4-FFF2-40B4-BE49-F238E27FC236}">
                <a16:creationId xmlns:a16="http://schemas.microsoft.com/office/drawing/2014/main" id="{FB3A4050-3409-79CF-4311-D684845DC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54" y="3527241"/>
            <a:ext cx="8022265" cy="2823439"/>
          </a:xfrm>
          <a:prstGeom prst="rect">
            <a:avLst/>
          </a:prstGeom>
        </p:spPr>
      </p:pic>
      <p:pic>
        <p:nvPicPr>
          <p:cNvPr id="6" name="图片 5">
            <a:extLst>
              <a:ext uri="{FF2B5EF4-FFF2-40B4-BE49-F238E27FC236}">
                <a16:creationId xmlns:a16="http://schemas.microsoft.com/office/drawing/2014/main" id="{716C0214-F2AD-380E-1EAF-C34A1918C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6986" y="499975"/>
            <a:ext cx="1838582" cy="5630061"/>
          </a:xfrm>
          <a:prstGeom prst="rect">
            <a:avLst/>
          </a:prstGeom>
        </p:spPr>
      </p:pic>
    </p:spTree>
    <p:custDataLst>
      <p:tags r:id="rId1"/>
    </p:custDataLst>
    <p:extLst>
      <p:ext uri="{BB962C8B-B14F-4D97-AF65-F5344CB8AC3E}">
        <p14:creationId xmlns:p14="http://schemas.microsoft.com/office/powerpoint/2010/main" val="171143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7626" y="328275"/>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网站架构</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02</a:t>
            </a:r>
            <a:endParaRPr lang="zh-CN" altLang="en-US" sz="2133" dirty="0">
              <a:solidFill>
                <a:schemeClr val="bg1"/>
              </a:solidFill>
              <a:cs typeface="+mn-ea"/>
              <a:sym typeface="+mn-lt"/>
            </a:endParaRPr>
          </a:p>
        </p:txBody>
      </p:sp>
      <p:sp>
        <p:nvSpPr>
          <p:cNvPr id="37" name="文本框 36">
            <a:extLst>
              <a:ext uri="{FF2B5EF4-FFF2-40B4-BE49-F238E27FC236}">
                <a16:creationId xmlns:a16="http://schemas.microsoft.com/office/drawing/2014/main" id="{52E63E5E-A951-7B2C-9A9D-AC65B4C4787E}"/>
              </a:ext>
            </a:extLst>
          </p:cNvPr>
          <p:cNvSpPr txBox="1"/>
          <p:nvPr/>
        </p:nvSpPr>
        <p:spPr>
          <a:xfrm>
            <a:off x="2830509" y="881938"/>
            <a:ext cx="6096000" cy="510076"/>
          </a:xfrm>
          <a:prstGeom prst="rect">
            <a:avLst/>
          </a:prstGeom>
          <a:noFill/>
        </p:spPr>
        <p:txBody>
          <a:bodyPr wrap="square">
            <a:spAutoFit/>
          </a:bodyPr>
          <a:lstStyle/>
          <a:p>
            <a:pPr>
              <a:lnSpc>
                <a:spcPct val="200000"/>
              </a:lnSpc>
            </a:pPr>
            <a:r>
              <a:rPr lang="zh-CN" altLang="en-US" sz="1600" dirty="0">
                <a:solidFill>
                  <a:srgbClr val="3A4F62"/>
                </a:solidFill>
                <a:cs typeface="+mn-ea"/>
                <a:sym typeface="+mn-lt"/>
              </a:rPr>
              <a:t>前端不需要构建额外的脚本来处理数据，直接画图就可以了</a:t>
            </a:r>
            <a:endParaRPr lang="en-US" altLang="zh-CN" sz="1600" dirty="0">
              <a:solidFill>
                <a:srgbClr val="3A4F62"/>
              </a:solidFill>
              <a:cs typeface="+mn-ea"/>
              <a:sym typeface="+mn-lt"/>
            </a:endParaRPr>
          </a:p>
        </p:txBody>
      </p:sp>
      <p:pic>
        <p:nvPicPr>
          <p:cNvPr id="4" name="图片 3">
            <a:extLst>
              <a:ext uri="{FF2B5EF4-FFF2-40B4-BE49-F238E27FC236}">
                <a16:creationId xmlns:a16="http://schemas.microsoft.com/office/drawing/2014/main" id="{50D543CE-3C5F-434C-97B0-DCE68713B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6989" y="1611923"/>
            <a:ext cx="5459842" cy="5034143"/>
          </a:xfrm>
          <a:prstGeom prst="rect">
            <a:avLst/>
          </a:prstGeom>
        </p:spPr>
      </p:pic>
    </p:spTree>
    <p:custDataLst>
      <p:tags r:id="rId1"/>
    </p:custDataLst>
    <p:extLst>
      <p:ext uri="{BB962C8B-B14F-4D97-AF65-F5344CB8AC3E}">
        <p14:creationId xmlns:p14="http://schemas.microsoft.com/office/powerpoint/2010/main" val="194410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DE9CB86B-E4EB-4D39-BF9F-6FDC04D844DC}"/>
              </a:ext>
            </a:extLst>
          </p:cNvPr>
          <p:cNvGrpSpPr/>
          <p:nvPr/>
        </p:nvGrpSpPr>
        <p:grpSpPr>
          <a:xfrm>
            <a:off x="0" y="0"/>
            <a:ext cx="12192000" cy="6858000"/>
            <a:chOff x="0" y="0"/>
            <a:chExt cx="12192000" cy="6858000"/>
          </a:xfrm>
        </p:grpSpPr>
        <p:pic>
          <p:nvPicPr>
            <p:cNvPr id="29" name="图片 28">
              <a:extLst>
                <a:ext uri="{FF2B5EF4-FFF2-40B4-BE49-F238E27FC236}">
                  <a16:creationId xmlns:a16="http://schemas.microsoft.com/office/drawing/2014/main" id="{A906AD35-0E9E-4437-85A8-AD9ED3944B12}"/>
                </a:ext>
              </a:extLst>
            </p:cNvPr>
            <p:cNvPicPr>
              <a:picLocks noChangeAspect="1"/>
            </p:cNvPicPr>
            <p:nvPr/>
          </p:nvPicPr>
          <p:blipFill rotWithShape="1">
            <a:blip r:embed="rId4"/>
            <a:srcRect l="3118" t="5159" r="4166" b="91268"/>
            <a:stretch/>
          </p:blipFill>
          <p:spPr>
            <a:xfrm flipH="1">
              <a:off x="0" y="0"/>
              <a:ext cx="12192000" cy="3771900"/>
            </a:xfrm>
            <a:prstGeom prst="rect">
              <a:avLst/>
            </a:prstGeom>
          </p:spPr>
        </p:pic>
        <p:sp>
          <p:nvSpPr>
            <p:cNvPr id="5" name="矩形 4">
              <a:extLst>
                <a:ext uri="{FF2B5EF4-FFF2-40B4-BE49-F238E27FC236}">
                  <a16:creationId xmlns:a16="http://schemas.microsoft.com/office/drawing/2014/main" id="{6B10C115-F6D3-467B-95A0-0916592CAF19}"/>
                </a:ext>
              </a:extLst>
            </p:cNvPr>
            <p:cNvSpPr/>
            <p:nvPr/>
          </p:nvSpPr>
          <p:spPr>
            <a:xfrm>
              <a:off x="0" y="3429000"/>
              <a:ext cx="12192000" cy="3429000"/>
            </a:xfrm>
            <a:prstGeom prst="rect">
              <a:avLst/>
            </a:prstGeom>
            <a:solidFill>
              <a:srgbClr val="EF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7FE1002C-EA7D-4E72-A67B-CDAC26BFBE98}"/>
                </a:ext>
              </a:extLst>
            </p:cNvPr>
            <p:cNvSpPr/>
            <p:nvPr/>
          </p:nvSpPr>
          <p:spPr>
            <a:xfrm>
              <a:off x="596900" y="622300"/>
              <a:ext cx="10998200" cy="570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a:extLst>
              <a:ext uri="{FF2B5EF4-FFF2-40B4-BE49-F238E27FC236}">
                <a16:creationId xmlns:a16="http://schemas.microsoft.com/office/drawing/2014/main" id="{A438461B-E7E9-49FE-9BDE-78E2BADD163A}"/>
              </a:ext>
            </a:extLst>
          </p:cNvPr>
          <p:cNvSpPr/>
          <p:nvPr/>
        </p:nvSpPr>
        <p:spPr>
          <a:xfrm>
            <a:off x="5341257" y="1461857"/>
            <a:ext cx="1509486" cy="1161142"/>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fountain-pen_161156">
            <a:extLst>
              <a:ext uri="{FF2B5EF4-FFF2-40B4-BE49-F238E27FC236}">
                <a16:creationId xmlns:a16="http://schemas.microsoft.com/office/drawing/2014/main" id="{510D6F07-26AA-4016-9DDE-E2154F65852D}"/>
              </a:ext>
            </a:extLst>
          </p:cNvPr>
          <p:cNvSpPr>
            <a:spLocks noChangeAspect="1"/>
          </p:cNvSpPr>
          <p:nvPr/>
        </p:nvSpPr>
        <p:spPr bwMode="auto">
          <a:xfrm rot="10800000">
            <a:off x="5835096" y="1645071"/>
            <a:ext cx="521809" cy="794714"/>
          </a:xfrm>
          <a:custGeom>
            <a:avLst/>
            <a:gdLst>
              <a:gd name="connsiteX0" fmla="*/ 88476 w 397354"/>
              <a:gd name="connsiteY0" fmla="*/ 182059 h 605169"/>
              <a:gd name="connsiteX1" fmla="*/ 308878 w 397354"/>
              <a:gd name="connsiteY1" fmla="*/ 182059 h 605169"/>
              <a:gd name="connsiteX2" fmla="*/ 397354 w 397354"/>
              <a:gd name="connsiteY2" fmla="*/ 420221 h 605169"/>
              <a:gd name="connsiteX3" fmla="*/ 212139 w 397354"/>
              <a:gd name="connsiteY3" fmla="*/ 605169 h 605169"/>
              <a:gd name="connsiteX4" fmla="*/ 212139 w 397354"/>
              <a:gd name="connsiteY4" fmla="*/ 362187 h 605169"/>
              <a:gd name="connsiteX5" fmla="*/ 244354 w 397354"/>
              <a:gd name="connsiteY5" fmla="*/ 318429 h 605169"/>
              <a:gd name="connsiteX6" fmla="*/ 198677 w 397354"/>
              <a:gd name="connsiteY6" fmla="*/ 272818 h 605169"/>
              <a:gd name="connsiteX7" fmla="*/ 153000 w 397354"/>
              <a:gd name="connsiteY7" fmla="*/ 318429 h 605169"/>
              <a:gd name="connsiteX8" fmla="*/ 185215 w 397354"/>
              <a:gd name="connsiteY8" fmla="*/ 362187 h 605169"/>
              <a:gd name="connsiteX9" fmla="*/ 185215 w 397354"/>
              <a:gd name="connsiteY9" fmla="*/ 605169 h 605169"/>
              <a:gd name="connsiteX10" fmla="*/ 0 w 397354"/>
              <a:gd name="connsiteY10" fmla="*/ 420221 h 605169"/>
              <a:gd name="connsiteX11" fmla="*/ 26462 w 397354"/>
              <a:gd name="connsiteY11" fmla="*/ 0 h 605169"/>
              <a:gd name="connsiteX12" fmla="*/ 370751 w 397354"/>
              <a:gd name="connsiteY12" fmla="*/ 0 h 605169"/>
              <a:gd name="connsiteX13" fmla="*/ 370751 w 397354"/>
              <a:gd name="connsiteY13" fmla="*/ 106714 h 605169"/>
              <a:gd name="connsiteX14" fmla="*/ 321726 w 397354"/>
              <a:gd name="connsiteY14" fmla="*/ 155667 h 605169"/>
              <a:gd name="connsiteX15" fmla="*/ 75487 w 397354"/>
              <a:gd name="connsiteY15" fmla="*/ 155667 h 605169"/>
              <a:gd name="connsiteX16" fmla="*/ 26462 w 397354"/>
              <a:gd name="connsiteY16" fmla="*/ 106714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354" h="605169">
                <a:moveTo>
                  <a:pt x="88476" y="182059"/>
                </a:moveTo>
                <a:lnTo>
                  <a:pt x="308878" y="182059"/>
                </a:lnTo>
                <a:lnTo>
                  <a:pt x="397354" y="420221"/>
                </a:lnTo>
                <a:lnTo>
                  <a:pt x="212139" y="605169"/>
                </a:lnTo>
                <a:lnTo>
                  <a:pt x="212139" y="362187"/>
                </a:lnTo>
                <a:cubicBezTo>
                  <a:pt x="230335" y="356346"/>
                  <a:pt x="244354" y="339010"/>
                  <a:pt x="244354" y="318429"/>
                </a:cubicBezTo>
                <a:cubicBezTo>
                  <a:pt x="244354" y="292935"/>
                  <a:pt x="223651" y="272818"/>
                  <a:pt x="198677" y="272818"/>
                </a:cubicBezTo>
                <a:cubicBezTo>
                  <a:pt x="173146" y="272818"/>
                  <a:pt x="153000" y="293399"/>
                  <a:pt x="153000" y="318429"/>
                </a:cubicBezTo>
                <a:cubicBezTo>
                  <a:pt x="153000" y="339010"/>
                  <a:pt x="166369" y="356346"/>
                  <a:pt x="185215" y="362187"/>
                </a:cubicBezTo>
                <a:lnTo>
                  <a:pt x="185215" y="605169"/>
                </a:lnTo>
                <a:lnTo>
                  <a:pt x="0" y="420221"/>
                </a:lnTo>
                <a:close/>
                <a:moveTo>
                  <a:pt x="26462" y="0"/>
                </a:moveTo>
                <a:lnTo>
                  <a:pt x="370751" y="0"/>
                </a:lnTo>
                <a:lnTo>
                  <a:pt x="370751" y="106714"/>
                </a:lnTo>
                <a:cubicBezTo>
                  <a:pt x="370751" y="133508"/>
                  <a:pt x="348745" y="155667"/>
                  <a:pt x="321726" y="155667"/>
                </a:cubicBezTo>
                <a:lnTo>
                  <a:pt x="75487" y="155667"/>
                </a:lnTo>
                <a:cubicBezTo>
                  <a:pt x="48653" y="155667"/>
                  <a:pt x="26462" y="133972"/>
                  <a:pt x="26462" y="106714"/>
                </a:cubicBezTo>
                <a:close/>
              </a:path>
            </a:pathLst>
          </a:custGeom>
          <a:solidFill>
            <a:schemeClr val="bg1"/>
          </a:solidFill>
          <a:ln>
            <a:noFill/>
          </a:ln>
        </p:spPr>
        <p:txBody>
          <a:bodyPr/>
          <a:lstStyle/>
          <a:p>
            <a:endParaRPr lang="zh-CN" altLang="en-US">
              <a:cs typeface="+mn-ea"/>
              <a:sym typeface="+mn-lt"/>
            </a:endParaRPr>
          </a:p>
        </p:txBody>
      </p:sp>
      <p:sp>
        <p:nvSpPr>
          <p:cNvPr id="33" name="矩形 32">
            <a:extLst>
              <a:ext uri="{FF2B5EF4-FFF2-40B4-BE49-F238E27FC236}">
                <a16:creationId xmlns:a16="http://schemas.microsoft.com/office/drawing/2014/main" id="{65BBB6A9-1EEC-47B5-B399-3EE46026CD3F}"/>
              </a:ext>
            </a:extLst>
          </p:cNvPr>
          <p:cNvSpPr/>
          <p:nvPr/>
        </p:nvSpPr>
        <p:spPr>
          <a:xfrm>
            <a:off x="1224062" y="2934149"/>
            <a:ext cx="9743874" cy="1015663"/>
          </a:xfrm>
          <a:prstGeom prst="rect">
            <a:avLst/>
          </a:prstGeom>
        </p:spPr>
        <p:txBody>
          <a:bodyPr wrap="square">
            <a:spAutoFit/>
          </a:bodyPr>
          <a:lstStyle/>
          <a:p>
            <a:pPr algn="ctr"/>
            <a:r>
              <a:rPr lang="zh-CN" altLang="en-US" sz="6000" dirty="0">
                <a:solidFill>
                  <a:srgbClr val="5C6267"/>
                </a:solidFill>
                <a:cs typeface="+mn-ea"/>
                <a:sym typeface="+mn-lt"/>
              </a:rPr>
              <a:t>实机演示</a:t>
            </a:r>
          </a:p>
        </p:txBody>
      </p:sp>
      <p:sp>
        <p:nvSpPr>
          <p:cNvPr id="35" name="矩形: 圆角 21">
            <a:extLst>
              <a:ext uri="{FF2B5EF4-FFF2-40B4-BE49-F238E27FC236}">
                <a16:creationId xmlns:a16="http://schemas.microsoft.com/office/drawing/2014/main" id="{DC456A3D-146D-4A61-9C21-8451A2843853}"/>
              </a:ext>
            </a:extLst>
          </p:cNvPr>
          <p:cNvSpPr/>
          <p:nvPr/>
        </p:nvSpPr>
        <p:spPr>
          <a:xfrm>
            <a:off x="5437188" y="4448192"/>
            <a:ext cx="1317624" cy="352408"/>
          </a:xfrm>
          <a:prstGeom prst="roundRect">
            <a:avLst>
              <a:gd name="adj" fmla="val 50000"/>
            </a:avLst>
          </a:prstGeom>
          <a:solidFill>
            <a:srgbClr val="5C6267"/>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14350">
              <a:defRPr/>
            </a:pPr>
            <a:r>
              <a:rPr lang="zh-CN" altLang="en-US" sz="1600" dirty="0">
                <a:solidFill>
                  <a:schemeClr val="bg1"/>
                </a:solidFill>
                <a:cs typeface="+mn-ea"/>
                <a:sym typeface="+mn-lt"/>
              </a:rPr>
              <a:t>第三章</a:t>
            </a:r>
          </a:p>
        </p:txBody>
      </p:sp>
    </p:spTree>
    <p:custDataLst>
      <p:tags r:id="rId1"/>
    </p:custDataLst>
    <p:extLst>
      <p:ext uri="{BB962C8B-B14F-4D97-AF65-F5344CB8AC3E}">
        <p14:creationId xmlns:p14="http://schemas.microsoft.com/office/powerpoint/2010/main" val="188160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DE9CB86B-E4EB-4D39-BF9F-6FDC04D844DC}"/>
              </a:ext>
            </a:extLst>
          </p:cNvPr>
          <p:cNvGrpSpPr/>
          <p:nvPr/>
        </p:nvGrpSpPr>
        <p:grpSpPr>
          <a:xfrm>
            <a:off x="0" y="0"/>
            <a:ext cx="12192000" cy="6858000"/>
            <a:chOff x="0" y="0"/>
            <a:chExt cx="12192000" cy="6858000"/>
          </a:xfrm>
        </p:grpSpPr>
        <p:pic>
          <p:nvPicPr>
            <p:cNvPr id="29" name="图片 28">
              <a:extLst>
                <a:ext uri="{FF2B5EF4-FFF2-40B4-BE49-F238E27FC236}">
                  <a16:creationId xmlns:a16="http://schemas.microsoft.com/office/drawing/2014/main" id="{A906AD35-0E9E-4437-85A8-AD9ED3944B12}"/>
                </a:ext>
              </a:extLst>
            </p:cNvPr>
            <p:cNvPicPr>
              <a:picLocks noChangeAspect="1"/>
            </p:cNvPicPr>
            <p:nvPr/>
          </p:nvPicPr>
          <p:blipFill rotWithShape="1">
            <a:blip r:embed="rId4"/>
            <a:srcRect l="3118" t="5159" r="4166" b="91268"/>
            <a:stretch/>
          </p:blipFill>
          <p:spPr>
            <a:xfrm flipH="1">
              <a:off x="0" y="0"/>
              <a:ext cx="12192000" cy="3771900"/>
            </a:xfrm>
            <a:prstGeom prst="rect">
              <a:avLst/>
            </a:prstGeom>
          </p:spPr>
        </p:pic>
        <p:sp>
          <p:nvSpPr>
            <p:cNvPr id="5" name="矩形 4">
              <a:extLst>
                <a:ext uri="{FF2B5EF4-FFF2-40B4-BE49-F238E27FC236}">
                  <a16:creationId xmlns:a16="http://schemas.microsoft.com/office/drawing/2014/main" id="{6B10C115-F6D3-467B-95A0-0916592CAF19}"/>
                </a:ext>
              </a:extLst>
            </p:cNvPr>
            <p:cNvSpPr/>
            <p:nvPr/>
          </p:nvSpPr>
          <p:spPr>
            <a:xfrm>
              <a:off x="0" y="3429000"/>
              <a:ext cx="12192000" cy="3429000"/>
            </a:xfrm>
            <a:prstGeom prst="rect">
              <a:avLst/>
            </a:prstGeom>
            <a:solidFill>
              <a:srgbClr val="EF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7FE1002C-EA7D-4E72-A67B-CDAC26BFBE98}"/>
                </a:ext>
              </a:extLst>
            </p:cNvPr>
            <p:cNvSpPr/>
            <p:nvPr/>
          </p:nvSpPr>
          <p:spPr>
            <a:xfrm>
              <a:off x="596900" y="622300"/>
              <a:ext cx="10998200" cy="570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a:extLst>
              <a:ext uri="{FF2B5EF4-FFF2-40B4-BE49-F238E27FC236}">
                <a16:creationId xmlns:a16="http://schemas.microsoft.com/office/drawing/2014/main" id="{A438461B-E7E9-49FE-9BDE-78E2BADD163A}"/>
              </a:ext>
            </a:extLst>
          </p:cNvPr>
          <p:cNvSpPr/>
          <p:nvPr/>
        </p:nvSpPr>
        <p:spPr>
          <a:xfrm>
            <a:off x="5341257" y="1461857"/>
            <a:ext cx="1509486" cy="1161142"/>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fountain-pen_161156">
            <a:extLst>
              <a:ext uri="{FF2B5EF4-FFF2-40B4-BE49-F238E27FC236}">
                <a16:creationId xmlns:a16="http://schemas.microsoft.com/office/drawing/2014/main" id="{510D6F07-26AA-4016-9DDE-E2154F65852D}"/>
              </a:ext>
            </a:extLst>
          </p:cNvPr>
          <p:cNvSpPr>
            <a:spLocks noChangeAspect="1"/>
          </p:cNvSpPr>
          <p:nvPr/>
        </p:nvSpPr>
        <p:spPr bwMode="auto">
          <a:xfrm rot="10800000">
            <a:off x="5835096" y="1645071"/>
            <a:ext cx="521809" cy="794714"/>
          </a:xfrm>
          <a:custGeom>
            <a:avLst/>
            <a:gdLst>
              <a:gd name="connsiteX0" fmla="*/ 88476 w 397354"/>
              <a:gd name="connsiteY0" fmla="*/ 182059 h 605169"/>
              <a:gd name="connsiteX1" fmla="*/ 308878 w 397354"/>
              <a:gd name="connsiteY1" fmla="*/ 182059 h 605169"/>
              <a:gd name="connsiteX2" fmla="*/ 397354 w 397354"/>
              <a:gd name="connsiteY2" fmla="*/ 420221 h 605169"/>
              <a:gd name="connsiteX3" fmla="*/ 212139 w 397354"/>
              <a:gd name="connsiteY3" fmla="*/ 605169 h 605169"/>
              <a:gd name="connsiteX4" fmla="*/ 212139 w 397354"/>
              <a:gd name="connsiteY4" fmla="*/ 362187 h 605169"/>
              <a:gd name="connsiteX5" fmla="*/ 244354 w 397354"/>
              <a:gd name="connsiteY5" fmla="*/ 318429 h 605169"/>
              <a:gd name="connsiteX6" fmla="*/ 198677 w 397354"/>
              <a:gd name="connsiteY6" fmla="*/ 272818 h 605169"/>
              <a:gd name="connsiteX7" fmla="*/ 153000 w 397354"/>
              <a:gd name="connsiteY7" fmla="*/ 318429 h 605169"/>
              <a:gd name="connsiteX8" fmla="*/ 185215 w 397354"/>
              <a:gd name="connsiteY8" fmla="*/ 362187 h 605169"/>
              <a:gd name="connsiteX9" fmla="*/ 185215 w 397354"/>
              <a:gd name="connsiteY9" fmla="*/ 605169 h 605169"/>
              <a:gd name="connsiteX10" fmla="*/ 0 w 397354"/>
              <a:gd name="connsiteY10" fmla="*/ 420221 h 605169"/>
              <a:gd name="connsiteX11" fmla="*/ 26462 w 397354"/>
              <a:gd name="connsiteY11" fmla="*/ 0 h 605169"/>
              <a:gd name="connsiteX12" fmla="*/ 370751 w 397354"/>
              <a:gd name="connsiteY12" fmla="*/ 0 h 605169"/>
              <a:gd name="connsiteX13" fmla="*/ 370751 w 397354"/>
              <a:gd name="connsiteY13" fmla="*/ 106714 h 605169"/>
              <a:gd name="connsiteX14" fmla="*/ 321726 w 397354"/>
              <a:gd name="connsiteY14" fmla="*/ 155667 h 605169"/>
              <a:gd name="connsiteX15" fmla="*/ 75487 w 397354"/>
              <a:gd name="connsiteY15" fmla="*/ 155667 h 605169"/>
              <a:gd name="connsiteX16" fmla="*/ 26462 w 397354"/>
              <a:gd name="connsiteY16" fmla="*/ 106714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354" h="605169">
                <a:moveTo>
                  <a:pt x="88476" y="182059"/>
                </a:moveTo>
                <a:lnTo>
                  <a:pt x="308878" y="182059"/>
                </a:lnTo>
                <a:lnTo>
                  <a:pt x="397354" y="420221"/>
                </a:lnTo>
                <a:lnTo>
                  <a:pt x="212139" y="605169"/>
                </a:lnTo>
                <a:lnTo>
                  <a:pt x="212139" y="362187"/>
                </a:lnTo>
                <a:cubicBezTo>
                  <a:pt x="230335" y="356346"/>
                  <a:pt x="244354" y="339010"/>
                  <a:pt x="244354" y="318429"/>
                </a:cubicBezTo>
                <a:cubicBezTo>
                  <a:pt x="244354" y="292935"/>
                  <a:pt x="223651" y="272818"/>
                  <a:pt x="198677" y="272818"/>
                </a:cubicBezTo>
                <a:cubicBezTo>
                  <a:pt x="173146" y="272818"/>
                  <a:pt x="153000" y="293399"/>
                  <a:pt x="153000" y="318429"/>
                </a:cubicBezTo>
                <a:cubicBezTo>
                  <a:pt x="153000" y="339010"/>
                  <a:pt x="166369" y="356346"/>
                  <a:pt x="185215" y="362187"/>
                </a:cubicBezTo>
                <a:lnTo>
                  <a:pt x="185215" y="605169"/>
                </a:lnTo>
                <a:lnTo>
                  <a:pt x="0" y="420221"/>
                </a:lnTo>
                <a:close/>
                <a:moveTo>
                  <a:pt x="26462" y="0"/>
                </a:moveTo>
                <a:lnTo>
                  <a:pt x="370751" y="0"/>
                </a:lnTo>
                <a:lnTo>
                  <a:pt x="370751" y="106714"/>
                </a:lnTo>
                <a:cubicBezTo>
                  <a:pt x="370751" y="133508"/>
                  <a:pt x="348745" y="155667"/>
                  <a:pt x="321726" y="155667"/>
                </a:cubicBezTo>
                <a:lnTo>
                  <a:pt x="75487" y="155667"/>
                </a:lnTo>
                <a:cubicBezTo>
                  <a:pt x="48653" y="155667"/>
                  <a:pt x="26462" y="133972"/>
                  <a:pt x="26462" y="106714"/>
                </a:cubicBezTo>
                <a:close/>
              </a:path>
            </a:pathLst>
          </a:custGeom>
          <a:solidFill>
            <a:schemeClr val="bg1"/>
          </a:solidFill>
          <a:ln>
            <a:noFill/>
          </a:ln>
        </p:spPr>
        <p:txBody>
          <a:bodyPr/>
          <a:lstStyle/>
          <a:p>
            <a:endParaRPr lang="zh-CN" altLang="en-US">
              <a:cs typeface="+mn-ea"/>
              <a:sym typeface="+mn-lt"/>
            </a:endParaRPr>
          </a:p>
        </p:txBody>
      </p:sp>
      <p:sp>
        <p:nvSpPr>
          <p:cNvPr id="33" name="矩形 32">
            <a:extLst>
              <a:ext uri="{FF2B5EF4-FFF2-40B4-BE49-F238E27FC236}">
                <a16:creationId xmlns:a16="http://schemas.microsoft.com/office/drawing/2014/main" id="{65BBB6A9-1EEC-47B5-B399-3EE46026CD3F}"/>
              </a:ext>
            </a:extLst>
          </p:cNvPr>
          <p:cNvSpPr/>
          <p:nvPr/>
        </p:nvSpPr>
        <p:spPr>
          <a:xfrm>
            <a:off x="1224063" y="3010405"/>
            <a:ext cx="9743874" cy="1015663"/>
          </a:xfrm>
          <a:prstGeom prst="rect">
            <a:avLst/>
          </a:prstGeom>
        </p:spPr>
        <p:txBody>
          <a:bodyPr wrap="square">
            <a:spAutoFit/>
          </a:bodyPr>
          <a:lstStyle/>
          <a:p>
            <a:pPr algn="ctr"/>
            <a:r>
              <a:rPr lang="zh-CN" altLang="en-US" sz="6000" dirty="0">
                <a:solidFill>
                  <a:srgbClr val="5C6267"/>
                </a:solidFill>
                <a:cs typeface="+mn-ea"/>
                <a:sym typeface="+mn-lt"/>
              </a:rPr>
              <a:t>总结和改进</a:t>
            </a:r>
          </a:p>
        </p:txBody>
      </p:sp>
      <p:sp>
        <p:nvSpPr>
          <p:cNvPr id="35" name="矩形: 圆角 21">
            <a:extLst>
              <a:ext uri="{FF2B5EF4-FFF2-40B4-BE49-F238E27FC236}">
                <a16:creationId xmlns:a16="http://schemas.microsoft.com/office/drawing/2014/main" id="{DC456A3D-146D-4A61-9C21-8451A2843853}"/>
              </a:ext>
            </a:extLst>
          </p:cNvPr>
          <p:cNvSpPr/>
          <p:nvPr/>
        </p:nvSpPr>
        <p:spPr>
          <a:xfrm>
            <a:off x="5437188" y="4448192"/>
            <a:ext cx="1317624" cy="352408"/>
          </a:xfrm>
          <a:prstGeom prst="roundRect">
            <a:avLst>
              <a:gd name="adj" fmla="val 50000"/>
            </a:avLst>
          </a:prstGeom>
          <a:solidFill>
            <a:srgbClr val="5C6267"/>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14350">
              <a:defRPr/>
            </a:pPr>
            <a:r>
              <a:rPr lang="zh-CN" altLang="en-US" sz="1600" dirty="0">
                <a:solidFill>
                  <a:schemeClr val="bg1"/>
                </a:solidFill>
                <a:cs typeface="+mn-ea"/>
                <a:sym typeface="+mn-lt"/>
              </a:rPr>
              <a:t>第四章</a:t>
            </a:r>
          </a:p>
        </p:txBody>
      </p:sp>
    </p:spTree>
    <p:custDataLst>
      <p:tags r:id="rId1"/>
    </p:custDataLst>
    <p:extLst>
      <p:ext uri="{BB962C8B-B14F-4D97-AF65-F5344CB8AC3E}">
        <p14:creationId xmlns:p14="http://schemas.microsoft.com/office/powerpoint/2010/main" val="95431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04</a:t>
            </a:r>
            <a:endParaRPr lang="zh-CN" altLang="en-US" sz="2133" dirty="0">
              <a:solidFill>
                <a:schemeClr val="bg1"/>
              </a:solidFill>
              <a:cs typeface="+mn-ea"/>
              <a:sym typeface="+mn-lt"/>
            </a:endParaRPr>
          </a:p>
        </p:txBody>
      </p:sp>
      <p:sp>
        <p:nvSpPr>
          <p:cNvPr id="6" name="Freeform: Shape 34">
            <a:extLst>
              <a:ext uri="{FF2B5EF4-FFF2-40B4-BE49-F238E27FC236}">
                <a16:creationId xmlns:a16="http://schemas.microsoft.com/office/drawing/2014/main" id="{FD26D932-2F48-446C-893A-B95790F6B0C0}"/>
              </a:ext>
            </a:extLst>
          </p:cNvPr>
          <p:cNvSpPr>
            <a:spLocks/>
          </p:cNvSpPr>
          <p:nvPr/>
        </p:nvSpPr>
        <p:spPr bwMode="auto">
          <a:xfrm>
            <a:off x="5159729" y="3446007"/>
            <a:ext cx="2090305" cy="2090304"/>
          </a:xfrm>
          <a:custGeom>
            <a:avLst/>
            <a:gdLst/>
            <a:ahLst/>
            <a:cxnLst>
              <a:cxn ang="0">
                <a:pos x="403" y="188"/>
              </a:cxn>
              <a:cxn ang="0">
                <a:pos x="282" y="196"/>
              </a:cxn>
              <a:cxn ang="0">
                <a:pos x="290" y="75"/>
              </a:cxn>
              <a:cxn ang="0">
                <a:pos x="330" y="51"/>
              </a:cxn>
              <a:cxn ang="0">
                <a:pos x="239" y="0"/>
              </a:cxn>
              <a:cxn ang="0">
                <a:pos x="188" y="91"/>
              </a:cxn>
              <a:cxn ang="0">
                <a:pos x="164" y="51"/>
              </a:cxn>
              <a:cxn ang="0">
                <a:pos x="43" y="43"/>
              </a:cxn>
              <a:cxn ang="0">
                <a:pos x="51" y="164"/>
              </a:cxn>
              <a:cxn ang="0">
                <a:pos x="102" y="191"/>
              </a:cxn>
              <a:cxn ang="0">
                <a:pos x="0" y="239"/>
              </a:cxn>
              <a:cxn ang="0">
                <a:pos x="239" y="478"/>
              </a:cxn>
              <a:cxn ang="0">
                <a:pos x="478" y="239"/>
              </a:cxn>
              <a:cxn ang="0">
                <a:pos x="430" y="137"/>
              </a:cxn>
              <a:cxn ang="0">
                <a:pos x="403" y="188"/>
              </a:cxn>
            </a:cxnLst>
            <a:rect l="0" t="0" r="r" b="b"/>
            <a:pathLst>
              <a:path w="478" h="478">
                <a:moveTo>
                  <a:pt x="403" y="188"/>
                </a:moveTo>
                <a:cubicBezTo>
                  <a:pt x="367" y="223"/>
                  <a:pt x="313" y="227"/>
                  <a:pt x="282" y="196"/>
                </a:cubicBezTo>
                <a:cubicBezTo>
                  <a:pt x="251" y="165"/>
                  <a:pt x="255" y="111"/>
                  <a:pt x="290" y="75"/>
                </a:cubicBezTo>
                <a:cubicBezTo>
                  <a:pt x="302" y="64"/>
                  <a:pt x="316" y="55"/>
                  <a:pt x="330" y="51"/>
                </a:cubicBezTo>
                <a:cubicBezTo>
                  <a:pt x="301" y="32"/>
                  <a:pt x="270" y="16"/>
                  <a:pt x="239" y="0"/>
                </a:cubicBezTo>
                <a:cubicBezTo>
                  <a:pt x="223" y="31"/>
                  <a:pt x="207" y="62"/>
                  <a:pt x="188" y="91"/>
                </a:cubicBezTo>
                <a:cubicBezTo>
                  <a:pt x="184" y="77"/>
                  <a:pt x="176" y="63"/>
                  <a:pt x="164" y="51"/>
                </a:cubicBezTo>
                <a:cubicBezTo>
                  <a:pt x="128" y="16"/>
                  <a:pt x="74" y="12"/>
                  <a:pt x="43" y="43"/>
                </a:cubicBezTo>
                <a:cubicBezTo>
                  <a:pt x="12" y="74"/>
                  <a:pt x="16" y="128"/>
                  <a:pt x="51" y="164"/>
                </a:cubicBezTo>
                <a:cubicBezTo>
                  <a:pt x="66" y="178"/>
                  <a:pt x="84" y="188"/>
                  <a:pt x="102" y="191"/>
                </a:cubicBezTo>
                <a:cubicBezTo>
                  <a:pt x="73" y="213"/>
                  <a:pt x="40" y="230"/>
                  <a:pt x="0" y="239"/>
                </a:cubicBezTo>
                <a:cubicBezTo>
                  <a:pt x="239" y="478"/>
                  <a:pt x="239" y="478"/>
                  <a:pt x="239" y="478"/>
                </a:cubicBezTo>
                <a:cubicBezTo>
                  <a:pt x="478" y="239"/>
                  <a:pt x="478" y="239"/>
                  <a:pt x="478" y="239"/>
                </a:cubicBezTo>
                <a:cubicBezTo>
                  <a:pt x="469" y="199"/>
                  <a:pt x="452" y="166"/>
                  <a:pt x="430" y="137"/>
                </a:cubicBezTo>
                <a:cubicBezTo>
                  <a:pt x="427" y="155"/>
                  <a:pt x="417" y="173"/>
                  <a:pt x="403" y="188"/>
                </a:cubicBezTo>
                <a:close/>
              </a:path>
            </a:pathLst>
          </a:custGeom>
          <a:solidFill>
            <a:schemeClr val="accent4"/>
          </a:solidFill>
          <a:ln w="9525">
            <a:solidFill>
              <a:schemeClr val="bg1"/>
            </a:solid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7" name="Freeform: Shape 35">
            <a:extLst>
              <a:ext uri="{FF2B5EF4-FFF2-40B4-BE49-F238E27FC236}">
                <a16:creationId xmlns:a16="http://schemas.microsoft.com/office/drawing/2014/main" id="{E4E5E7D5-2285-4CDF-99D6-BF028E1F5656}"/>
              </a:ext>
            </a:extLst>
          </p:cNvPr>
          <p:cNvSpPr>
            <a:spLocks/>
          </p:cNvSpPr>
          <p:nvPr/>
        </p:nvSpPr>
        <p:spPr bwMode="auto">
          <a:xfrm>
            <a:off x="4115781" y="2399647"/>
            <a:ext cx="2090305" cy="2090304"/>
          </a:xfrm>
          <a:custGeom>
            <a:avLst/>
            <a:gdLst/>
            <a:ahLst/>
            <a:cxnLst>
              <a:cxn ang="0">
                <a:pos x="290" y="403"/>
              </a:cxn>
              <a:cxn ang="0">
                <a:pos x="282" y="282"/>
              </a:cxn>
              <a:cxn ang="0">
                <a:pos x="403" y="290"/>
              </a:cxn>
              <a:cxn ang="0">
                <a:pos x="427" y="330"/>
              </a:cxn>
              <a:cxn ang="0">
                <a:pos x="478" y="239"/>
              </a:cxn>
              <a:cxn ang="0">
                <a:pos x="387" y="188"/>
              </a:cxn>
              <a:cxn ang="0">
                <a:pos x="427" y="164"/>
              </a:cxn>
              <a:cxn ang="0">
                <a:pos x="435" y="43"/>
              </a:cxn>
              <a:cxn ang="0">
                <a:pos x="314" y="51"/>
              </a:cxn>
              <a:cxn ang="0">
                <a:pos x="287" y="102"/>
              </a:cxn>
              <a:cxn ang="0">
                <a:pos x="239" y="0"/>
              </a:cxn>
              <a:cxn ang="0">
                <a:pos x="0" y="239"/>
              </a:cxn>
              <a:cxn ang="0">
                <a:pos x="239" y="478"/>
              </a:cxn>
              <a:cxn ang="0">
                <a:pos x="341" y="430"/>
              </a:cxn>
              <a:cxn ang="0">
                <a:pos x="290" y="403"/>
              </a:cxn>
            </a:cxnLst>
            <a:rect l="0" t="0" r="r" b="b"/>
            <a:pathLst>
              <a:path w="478" h="478">
                <a:moveTo>
                  <a:pt x="290" y="403"/>
                </a:moveTo>
                <a:cubicBezTo>
                  <a:pt x="255" y="367"/>
                  <a:pt x="251" y="313"/>
                  <a:pt x="282" y="282"/>
                </a:cubicBezTo>
                <a:cubicBezTo>
                  <a:pt x="313" y="251"/>
                  <a:pt x="367" y="255"/>
                  <a:pt x="403" y="290"/>
                </a:cubicBezTo>
                <a:cubicBezTo>
                  <a:pt x="415" y="302"/>
                  <a:pt x="423" y="316"/>
                  <a:pt x="427" y="330"/>
                </a:cubicBezTo>
                <a:cubicBezTo>
                  <a:pt x="446" y="301"/>
                  <a:pt x="462" y="270"/>
                  <a:pt x="478" y="239"/>
                </a:cubicBezTo>
                <a:cubicBezTo>
                  <a:pt x="447" y="223"/>
                  <a:pt x="416" y="207"/>
                  <a:pt x="387" y="188"/>
                </a:cubicBezTo>
                <a:cubicBezTo>
                  <a:pt x="401" y="184"/>
                  <a:pt x="415" y="175"/>
                  <a:pt x="427" y="164"/>
                </a:cubicBezTo>
                <a:cubicBezTo>
                  <a:pt x="462" y="128"/>
                  <a:pt x="466" y="74"/>
                  <a:pt x="435" y="43"/>
                </a:cubicBezTo>
                <a:cubicBezTo>
                  <a:pt x="404" y="12"/>
                  <a:pt x="350" y="16"/>
                  <a:pt x="314" y="51"/>
                </a:cubicBezTo>
                <a:cubicBezTo>
                  <a:pt x="300" y="66"/>
                  <a:pt x="290" y="84"/>
                  <a:pt x="287" y="102"/>
                </a:cubicBezTo>
                <a:cubicBezTo>
                  <a:pt x="265" y="73"/>
                  <a:pt x="248" y="40"/>
                  <a:pt x="239" y="0"/>
                </a:cubicBezTo>
                <a:cubicBezTo>
                  <a:pt x="0" y="239"/>
                  <a:pt x="0" y="239"/>
                  <a:pt x="0" y="239"/>
                </a:cubicBezTo>
                <a:cubicBezTo>
                  <a:pt x="239" y="478"/>
                  <a:pt x="239" y="478"/>
                  <a:pt x="239" y="478"/>
                </a:cubicBezTo>
                <a:cubicBezTo>
                  <a:pt x="279" y="469"/>
                  <a:pt x="312" y="452"/>
                  <a:pt x="341" y="430"/>
                </a:cubicBezTo>
                <a:cubicBezTo>
                  <a:pt x="323" y="427"/>
                  <a:pt x="305" y="417"/>
                  <a:pt x="290" y="403"/>
                </a:cubicBezTo>
                <a:close/>
              </a:path>
            </a:pathLst>
          </a:custGeom>
          <a:solidFill>
            <a:schemeClr val="accent1"/>
          </a:solidFill>
          <a:ln w="9525">
            <a:solidFill>
              <a:schemeClr val="bg1"/>
            </a:solid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8" name="Freeform: Shape 36">
            <a:extLst>
              <a:ext uri="{FF2B5EF4-FFF2-40B4-BE49-F238E27FC236}">
                <a16:creationId xmlns:a16="http://schemas.microsoft.com/office/drawing/2014/main" id="{98374873-D6A4-436D-895D-F874752FF67A}"/>
              </a:ext>
            </a:extLst>
          </p:cNvPr>
          <p:cNvSpPr>
            <a:spLocks/>
          </p:cNvSpPr>
          <p:nvPr/>
        </p:nvSpPr>
        <p:spPr bwMode="auto">
          <a:xfrm>
            <a:off x="6206086" y="2399647"/>
            <a:ext cx="2090305" cy="2090304"/>
          </a:xfrm>
          <a:custGeom>
            <a:avLst/>
            <a:gdLst/>
            <a:ahLst/>
            <a:cxnLst>
              <a:cxn ang="0">
                <a:pos x="188" y="75"/>
              </a:cxn>
              <a:cxn ang="0">
                <a:pos x="196" y="196"/>
              </a:cxn>
              <a:cxn ang="0">
                <a:pos x="75" y="188"/>
              </a:cxn>
              <a:cxn ang="0">
                <a:pos x="51" y="148"/>
              </a:cxn>
              <a:cxn ang="0">
                <a:pos x="0" y="239"/>
              </a:cxn>
              <a:cxn ang="0">
                <a:pos x="91" y="290"/>
              </a:cxn>
              <a:cxn ang="0">
                <a:pos x="51" y="314"/>
              </a:cxn>
              <a:cxn ang="0">
                <a:pos x="43" y="435"/>
              </a:cxn>
              <a:cxn ang="0">
                <a:pos x="164" y="427"/>
              </a:cxn>
              <a:cxn ang="0">
                <a:pos x="191" y="376"/>
              </a:cxn>
              <a:cxn ang="0">
                <a:pos x="239" y="478"/>
              </a:cxn>
              <a:cxn ang="0">
                <a:pos x="478" y="239"/>
              </a:cxn>
              <a:cxn ang="0">
                <a:pos x="239" y="0"/>
              </a:cxn>
              <a:cxn ang="0">
                <a:pos x="137" y="48"/>
              </a:cxn>
              <a:cxn ang="0">
                <a:pos x="188" y="75"/>
              </a:cxn>
            </a:cxnLst>
            <a:rect l="0" t="0" r="r" b="b"/>
            <a:pathLst>
              <a:path w="478" h="478">
                <a:moveTo>
                  <a:pt x="188" y="75"/>
                </a:moveTo>
                <a:cubicBezTo>
                  <a:pt x="223" y="111"/>
                  <a:pt x="227" y="165"/>
                  <a:pt x="196" y="196"/>
                </a:cubicBezTo>
                <a:cubicBezTo>
                  <a:pt x="165" y="227"/>
                  <a:pt x="111" y="223"/>
                  <a:pt x="75" y="188"/>
                </a:cubicBezTo>
                <a:cubicBezTo>
                  <a:pt x="64" y="176"/>
                  <a:pt x="55" y="162"/>
                  <a:pt x="51" y="148"/>
                </a:cubicBezTo>
                <a:cubicBezTo>
                  <a:pt x="32" y="177"/>
                  <a:pt x="16" y="208"/>
                  <a:pt x="0" y="239"/>
                </a:cubicBezTo>
                <a:cubicBezTo>
                  <a:pt x="31" y="255"/>
                  <a:pt x="62" y="271"/>
                  <a:pt x="91" y="290"/>
                </a:cubicBezTo>
                <a:cubicBezTo>
                  <a:pt x="77" y="294"/>
                  <a:pt x="63" y="303"/>
                  <a:pt x="51" y="314"/>
                </a:cubicBezTo>
                <a:cubicBezTo>
                  <a:pt x="16" y="350"/>
                  <a:pt x="12" y="404"/>
                  <a:pt x="43" y="435"/>
                </a:cubicBezTo>
                <a:cubicBezTo>
                  <a:pt x="74" y="466"/>
                  <a:pt x="128" y="462"/>
                  <a:pt x="164" y="427"/>
                </a:cubicBezTo>
                <a:cubicBezTo>
                  <a:pt x="178" y="412"/>
                  <a:pt x="188" y="394"/>
                  <a:pt x="191" y="376"/>
                </a:cubicBezTo>
                <a:cubicBezTo>
                  <a:pt x="213" y="405"/>
                  <a:pt x="230" y="438"/>
                  <a:pt x="239" y="478"/>
                </a:cubicBezTo>
                <a:cubicBezTo>
                  <a:pt x="478" y="239"/>
                  <a:pt x="478" y="239"/>
                  <a:pt x="478" y="239"/>
                </a:cubicBezTo>
                <a:cubicBezTo>
                  <a:pt x="239" y="0"/>
                  <a:pt x="239" y="0"/>
                  <a:pt x="239" y="0"/>
                </a:cubicBezTo>
                <a:cubicBezTo>
                  <a:pt x="199" y="9"/>
                  <a:pt x="166" y="26"/>
                  <a:pt x="137" y="48"/>
                </a:cubicBezTo>
                <a:cubicBezTo>
                  <a:pt x="155" y="51"/>
                  <a:pt x="173" y="61"/>
                  <a:pt x="188" y="75"/>
                </a:cubicBezTo>
                <a:close/>
              </a:path>
            </a:pathLst>
          </a:custGeom>
          <a:solidFill>
            <a:schemeClr val="accent3"/>
          </a:solidFill>
          <a:ln w="9525">
            <a:solidFill>
              <a:schemeClr val="bg1"/>
            </a:solid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9" name="Freeform: Shape 37">
            <a:extLst>
              <a:ext uri="{FF2B5EF4-FFF2-40B4-BE49-F238E27FC236}">
                <a16:creationId xmlns:a16="http://schemas.microsoft.com/office/drawing/2014/main" id="{5DAEECD4-7D56-43C1-B09E-342D20A6D842}"/>
              </a:ext>
            </a:extLst>
          </p:cNvPr>
          <p:cNvSpPr>
            <a:spLocks/>
          </p:cNvSpPr>
          <p:nvPr/>
        </p:nvSpPr>
        <p:spPr bwMode="auto">
          <a:xfrm>
            <a:off x="5159729" y="1353290"/>
            <a:ext cx="2090305" cy="2092717"/>
          </a:xfrm>
          <a:custGeom>
            <a:avLst/>
            <a:gdLst/>
            <a:ahLst/>
            <a:cxnLst>
              <a:cxn ang="0">
                <a:pos x="0" y="239"/>
              </a:cxn>
              <a:cxn ang="0">
                <a:pos x="48" y="341"/>
              </a:cxn>
              <a:cxn ang="0">
                <a:pos x="75" y="290"/>
              </a:cxn>
              <a:cxn ang="0">
                <a:pos x="196" y="282"/>
              </a:cxn>
              <a:cxn ang="0">
                <a:pos x="188" y="403"/>
              </a:cxn>
              <a:cxn ang="0">
                <a:pos x="148" y="427"/>
              </a:cxn>
              <a:cxn ang="0">
                <a:pos x="239" y="478"/>
              </a:cxn>
              <a:cxn ang="0">
                <a:pos x="290" y="387"/>
              </a:cxn>
              <a:cxn ang="0">
                <a:pos x="314" y="427"/>
              </a:cxn>
              <a:cxn ang="0">
                <a:pos x="435" y="435"/>
              </a:cxn>
              <a:cxn ang="0">
                <a:pos x="427" y="314"/>
              </a:cxn>
              <a:cxn ang="0">
                <a:pos x="376" y="287"/>
              </a:cxn>
              <a:cxn ang="0">
                <a:pos x="478" y="239"/>
              </a:cxn>
              <a:cxn ang="0">
                <a:pos x="239" y="0"/>
              </a:cxn>
              <a:cxn ang="0">
                <a:pos x="0" y="239"/>
              </a:cxn>
            </a:cxnLst>
            <a:rect l="0" t="0" r="r" b="b"/>
            <a:pathLst>
              <a:path w="478" h="478">
                <a:moveTo>
                  <a:pt x="0" y="239"/>
                </a:moveTo>
                <a:cubicBezTo>
                  <a:pt x="9" y="279"/>
                  <a:pt x="26" y="312"/>
                  <a:pt x="48" y="341"/>
                </a:cubicBezTo>
                <a:cubicBezTo>
                  <a:pt x="51" y="323"/>
                  <a:pt x="61" y="305"/>
                  <a:pt x="75" y="290"/>
                </a:cubicBezTo>
                <a:cubicBezTo>
                  <a:pt x="111" y="255"/>
                  <a:pt x="165" y="251"/>
                  <a:pt x="196" y="282"/>
                </a:cubicBezTo>
                <a:cubicBezTo>
                  <a:pt x="227" y="313"/>
                  <a:pt x="223" y="367"/>
                  <a:pt x="188" y="403"/>
                </a:cubicBezTo>
                <a:cubicBezTo>
                  <a:pt x="176" y="414"/>
                  <a:pt x="162" y="423"/>
                  <a:pt x="148" y="427"/>
                </a:cubicBezTo>
                <a:cubicBezTo>
                  <a:pt x="177" y="446"/>
                  <a:pt x="208" y="462"/>
                  <a:pt x="239" y="478"/>
                </a:cubicBezTo>
                <a:cubicBezTo>
                  <a:pt x="255" y="447"/>
                  <a:pt x="271" y="416"/>
                  <a:pt x="290" y="387"/>
                </a:cubicBezTo>
                <a:cubicBezTo>
                  <a:pt x="294" y="401"/>
                  <a:pt x="303" y="415"/>
                  <a:pt x="314" y="427"/>
                </a:cubicBezTo>
                <a:cubicBezTo>
                  <a:pt x="350" y="462"/>
                  <a:pt x="404" y="466"/>
                  <a:pt x="435" y="435"/>
                </a:cubicBezTo>
                <a:cubicBezTo>
                  <a:pt x="466" y="404"/>
                  <a:pt x="462" y="350"/>
                  <a:pt x="427" y="314"/>
                </a:cubicBezTo>
                <a:cubicBezTo>
                  <a:pt x="412" y="300"/>
                  <a:pt x="394" y="290"/>
                  <a:pt x="376" y="287"/>
                </a:cubicBezTo>
                <a:cubicBezTo>
                  <a:pt x="405" y="265"/>
                  <a:pt x="438" y="248"/>
                  <a:pt x="478" y="239"/>
                </a:cubicBezTo>
                <a:cubicBezTo>
                  <a:pt x="239" y="0"/>
                  <a:pt x="239" y="0"/>
                  <a:pt x="239" y="0"/>
                </a:cubicBezTo>
                <a:lnTo>
                  <a:pt x="0" y="239"/>
                </a:lnTo>
                <a:close/>
              </a:path>
            </a:pathLst>
          </a:custGeom>
          <a:solidFill>
            <a:schemeClr val="accent2"/>
          </a:solidFill>
          <a:ln w="9525">
            <a:solidFill>
              <a:schemeClr val="bg1"/>
            </a:solidFill>
            <a:round/>
            <a:headEnd/>
            <a:tailEnd/>
          </a:ln>
        </p:spPr>
        <p:txBody>
          <a:bodyPr anchor="ctr"/>
          <a:lstStyle/>
          <a:p>
            <a:pPr algn="ctr" defTabSz="609585"/>
            <a:endParaRPr sz="1351">
              <a:solidFill>
                <a:schemeClr val="tx1">
                  <a:lumMod val="85000"/>
                  <a:lumOff val="15000"/>
                </a:schemeClr>
              </a:solidFill>
              <a:cs typeface="+mn-ea"/>
              <a:sym typeface="+mn-lt"/>
            </a:endParaRPr>
          </a:p>
        </p:txBody>
      </p:sp>
      <p:grpSp>
        <p:nvGrpSpPr>
          <p:cNvPr id="10" name="Group 38">
            <a:extLst>
              <a:ext uri="{FF2B5EF4-FFF2-40B4-BE49-F238E27FC236}">
                <a16:creationId xmlns:a16="http://schemas.microsoft.com/office/drawing/2014/main" id="{AB909B45-02C0-489B-9BEF-C689DB1DF14B}"/>
              </a:ext>
            </a:extLst>
          </p:cNvPr>
          <p:cNvGrpSpPr/>
          <p:nvPr/>
        </p:nvGrpSpPr>
        <p:grpSpPr>
          <a:xfrm>
            <a:off x="5933823" y="1895018"/>
            <a:ext cx="507207" cy="572237"/>
            <a:chOff x="5010151" y="4568825"/>
            <a:chExt cx="185737" cy="209550"/>
          </a:xfrm>
          <a:solidFill>
            <a:schemeClr val="bg1"/>
          </a:solidFill>
        </p:grpSpPr>
        <p:sp>
          <p:nvSpPr>
            <p:cNvPr id="11" name="Oval 39">
              <a:extLst>
                <a:ext uri="{FF2B5EF4-FFF2-40B4-BE49-F238E27FC236}">
                  <a16:creationId xmlns:a16="http://schemas.microsoft.com/office/drawing/2014/main" id="{5F19A9A9-EB31-4CE1-B1A7-2BD40D1C3730}"/>
                </a:ext>
              </a:extLst>
            </p:cNvPr>
            <p:cNvSpPr>
              <a:spLocks/>
            </p:cNvSpPr>
            <p:nvPr/>
          </p:nvSpPr>
          <p:spPr bwMode="auto">
            <a:xfrm>
              <a:off x="5073651" y="4654550"/>
              <a:ext cx="28575" cy="25400"/>
            </a:xfrm>
            <a:prstGeom prst="ellipse">
              <a:avLst/>
            </a:pr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12" name="Freeform: Shape 40">
              <a:extLst>
                <a:ext uri="{FF2B5EF4-FFF2-40B4-BE49-F238E27FC236}">
                  <a16:creationId xmlns:a16="http://schemas.microsoft.com/office/drawing/2014/main" id="{6BEEFA08-FB8C-427F-88BA-852AFE37D03E}"/>
                </a:ext>
              </a:extLst>
            </p:cNvPr>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13" name="Freeform: Shape 41">
              <a:extLst>
                <a:ext uri="{FF2B5EF4-FFF2-40B4-BE49-F238E27FC236}">
                  <a16:creationId xmlns:a16="http://schemas.microsoft.com/office/drawing/2014/main" id="{29F4661A-BDEF-4DC3-A573-CD07F9839EFA}"/>
                </a:ext>
              </a:extLst>
            </p:cNvPr>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14" name="Freeform: Shape 42">
              <a:extLst>
                <a:ext uri="{FF2B5EF4-FFF2-40B4-BE49-F238E27FC236}">
                  <a16:creationId xmlns:a16="http://schemas.microsoft.com/office/drawing/2014/main" id="{5C6E2A9F-BC11-4BFF-91B5-72ED33E3D777}"/>
                </a:ext>
              </a:extLst>
            </p:cNvPr>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19" name="Freeform: Shape 43">
              <a:extLst>
                <a:ext uri="{FF2B5EF4-FFF2-40B4-BE49-F238E27FC236}">
                  <a16:creationId xmlns:a16="http://schemas.microsoft.com/office/drawing/2014/main" id="{BE8B5F41-281D-4A14-8179-83AE0FBABDD2}"/>
                </a:ext>
              </a:extLst>
            </p:cNvPr>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20" name="Freeform: Shape 44">
              <a:extLst>
                <a:ext uri="{FF2B5EF4-FFF2-40B4-BE49-F238E27FC236}">
                  <a16:creationId xmlns:a16="http://schemas.microsoft.com/office/drawing/2014/main" id="{2202270D-42D6-49E2-9B02-F4CFE26859D1}"/>
                </a:ext>
              </a:extLst>
            </p:cNvPr>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21" name="Freeform: Shape 45">
              <a:extLst>
                <a:ext uri="{FF2B5EF4-FFF2-40B4-BE49-F238E27FC236}">
                  <a16:creationId xmlns:a16="http://schemas.microsoft.com/office/drawing/2014/main" id="{F065AA75-C08E-40BE-A113-4674B69B2960}"/>
                </a:ext>
              </a:extLst>
            </p:cNvPr>
            <p:cNvSpPr>
              <a:spLocks/>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22" name="Freeform: Shape 46">
              <a:extLst>
                <a:ext uri="{FF2B5EF4-FFF2-40B4-BE49-F238E27FC236}">
                  <a16:creationId xmlns:a16="http://schemas.microsoft.com/office/drawing/2014/main" id="{2223AD8B-6EE1-4B6E-971C-A079EBEE1803}"/>
                </a:ext>
              </a:extLst>
            </p:cNvPr>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23" name="Freeform: Shape 47">
              <a:extLst>
                <a:ext uri="{FF2B5EF4-FFF2-40B4-BE49-F238E27FC236}">
                  <a16:creationId xmlns:a16="http://schemas.microsoft.com/office/drawing/2014/main" id="{67D38B80-65E2-4C80-B27B-1EEAF1F106B0}"/>
                </a:ext>
              </a:extLst>
            </p:cNvPr>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grpSp>
      <p:grpSp>
        <p:nvGrpSpPr>
          <p:cNvPr id="24" name="Group 48">
            <a:extLst>
              <a:ext uri="{FF2B5EF4-FFF2-40B4-BE49-F238E27FC236}">
                <a16:creationId xmlns:a16="http://schemas.microsoft.com/office/drawing/2014/main" id="{C11DA3E3-2D93-4366-96B6-05300FA5D413}"/>
              </a:ext>
            </a:extLst>
          </p:cNvPr>
          <p:cNvGrpSpPr/>
          <p:nvPr/>
        </p:nvGrpSpPr>
        <p:grpSpPr>
          <a:xfrm>
            <a:off x="7257335" y="3182579"/>
            <a:ext cx="437820" cy="556399"/>
            <a:chOff x="3949701" y="4570413"/>
            <a:chExt cx="152400" cy="193675"/>
          </a:xfrm>
          <a:solidFill>
            <a:schemeClr val="bg1"/>
          </a:solidFill>
        </p:grpSpPr>
        <p:sp>
          <p:nvSpPr>
            <p:cNvPr id="25" name="Oval 49">
              <a:extLst>
                <a:ext uri="{FF2B5EF4-FFF2-40B4-BE49-F238E27FC236}">
                  <a16:creationId xmlns:a16="http://schemas.microsoft.com/office/drawing/2014/main" id="{5F978657-AD80-4015-BE9B-291F28493ABB}"/>
                </a:ext>
              </a:extLst>
            </p:cNvPr>
            <p:cNvSpPr>
              <a:spLocks/>
            </p:cNvSpPr>
            <p:nvPr/>
          </p:nvSpPr>
          <p:spPr bwMode="auto">
            <a:xfrm>
              <a:off x="4079876" y="4657725"/>
              <a:ext cx="22225" cy="22225"/>
            </a:xfrm>
            <a:prstGeom prst="ellipse">
              <a:avLst/>
            </a:pr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26" name="Freeform: Shape 50">
              <a:extLst>
                <a:ext uri="{FF2B5EF4-FFF2-40B4-BE49-F238E27FC236}">
                  <a16:creationId xmlns:a16="http://schemas.microsoft.com/office/drawing/2014/main" id="{A314FF1F-1942-4A46-BF3C-0AE70494F5F1}"/>
                </a:ext>
              </a:extLst>
            </p:cNvPr>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27" name="Oval 51">
              <a:extLst>
                <a:ext uri="{FF2B5EF4-FFF2-40B4-BE49-F238E27FC236}">
                  <a16:creationId xmlns:a16="http://schemas.microsoft.com/office/drawing/2014/main" id="{289831EE-1207-406F-87E7-C2F469FC7E96}"/>
                </a:ext>
              </a:extLst>
            </p:cNvPr>
            <p:cNvSpPr>
              <a:spLocks/>
            </p:cNvSpPr>
            <p:nvPr/>
          </p:nvSpPr>
          <p:spPr bwMode="auto">
            <a:xfrm>
              <a:off x="3987801" y="4675188"/>
              <a:ext cx="25400" cy="22225"/>
            </a:xfrm>
            <a:prstGeom prst="ellipse">
              <a:avLst/>
            </a:pr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28" name="Freeform: Shape 52">
              <a:extLst>
                <a:ext uri="{FF2B5EF4-FFF2-40B4-BE49-F238E27FC236}">
                  <a16:creationId xmlns:a16="http://schemas.microsoft.com/office/drawing/2014/main" id="{6623C80E-94C3-49F8-9320-5F008C8722AD}"/>
                </a:ext>
              </a:extLst>
            </p:cNvPr>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29" name="Freeform: Shape 53">
              <a:extLst>
                <a:ext uri="{FF2B5EF4-FFF2-40B4-BE49-F238E27FC236}">
                  <a16:creationId xmlns:a16="http://schemas.microsoft.com/office/drawing/2014/main" id="{BD6DD469-6A46-4118-BD96-6E03F949E636}"/>
                </a:ext>
              </a:extLst>
            </p:cNvPr>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30" name="Freeform: Shape 54">
              <a:extLst>
                <a:ext uri="{FF2B5EF4-FFF2-40B4-BE49-F238E27FC236}">
                  <a16:creationId xmlns:a16="http://schemas.microsoft.com/office/drawing/2014/main" id="{47FD11DB-4935-4693-8C64-5A516F1C8D5A}"/>
                </a:ext>
              </a:extLst>
            </p:cNvPr>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grpSp>
      <p:grpSp>
        <p:nvGrpSpPr>
          <p:cNvPr id="31" name="Group 55">
            <a:extLst>
              <a:ext uri="{FF2B5EF4-FFF2-40B4-BE49-F238E27FC236}">
                <a16:creationId xmlns:a16="http://schemas.microsoft.com/office/drawing/2014/main" id="{2C34A172-FC42-4F1E-8D65-024A5B87D84E}"/>
              </a:ext>
            </a:extLst>
          </p:cNvPr>
          <p:cNvGrpSpPr/>
          <p:nvPr/>
        </p:nvGrpSpPr>
        <p:grpSpPr>
          <a:xfrm>
            <a:off x="6046763" y="4413991"/>
            <a:ext cx="329915" cy="633645"/>
            <a:chOff x="4486276" y="4586288"/>
            <a:chExt cx="100012" cy="192087"/>
          </a:xfrm>
          <a:solidFill>
            <a:schemeClr val="bg1"/>
          </a:solidFill>
        </p:grpSpPr>
        <p:sp>
          <p:nvSpPr>
            <p:cNvPr id="32" name="Freeform: Shape 56">
              <a:extLst>
                <a:ext uri="{FF2B5EF4-FFF2-40B4-BE49-F238E27FC236}">
                  <a16:creationId xmlns:a16="http://schemas.microsoft.com/office/drawing/2014/main" id="{6A1E718A-5430-4B96-890C-8063048F12DB}"/>
                </a:ext>
              </a:extLst>
            </p:cNvPr>
            <p:cNvSpPr>
              <a:spLocks/>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33" name="Freeform: Shape 57">
              <a:extLst>
                <a:ext uri="{FF2B5EF4-FFF2-40B4-BE49-F238E27FC236}">
                  <a16:creationId xmlns:a16="http://schemas.microsoft.com/office/drawing/2014/main" id="{4FBA21AC-B5CA-41FB-86DD-C9A878E1D2C5}"/>
                </a:ext>
              </a:extLst>
            </p:cNvPr>
            <p:cNvSpPr>
              <a:spLocks/>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34" name="Freeform: Shape 58">
              <a:extLst>
                <a:ext uri="{FF2B5EF4-FFF2-40B4-BE49-F238E27FC236}">
                  <a16:creationId xmlns:a16="http://schemas.microsoft.com/office/drawing/2014/main" id="{7376EFA4-9F25-4093-AFA1-FCDA84FB6752}"/>
                </a:ext>
              </a:extLst>
            </p:cNvPr>
            <p:cNvSpPr>
              <a:spLocks/>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grpSp>
      <p:grpSp>
        <p:nvGrpSpPr>
          <p:cNvPr id="35" name="Group 59">
            <a:extLst>
              <a:ext uri="{FF2B5EF4-FFF2-40B4-BE49-F238E27FC236}">
                <a16:creationId xmlns:a16="http://schemas.microsoft.com/office/drawing/2014/main" id="{BFE4839A-01E5-45AD-8EAC-B30B955D9CAC}"/>
              </a:ext>
            </a:extLst>
          </p:cNvPr>
          <p:cNvGrpSpPr/>
          <p:nvPr/>
        </p:nvGrpSpPr>
        <p:grpSpPr>
          <a:xfrm>
            <a:off x="4754076" y="3150906"/>
            <a:ext cx="380069" cy="584717"/>
            <a:chOff x="4235451" y="4579938"/>
            <a:chExt cx="123825" cy="190499"/>
          </a:xfrm>
          <a:solidFill>
            <a:schemeClr val="bg1"/>
          </a:solidFill>
        </p:grpSpPr>
        <p:sp>
          <p:nvSpPr>
            <p:cNvPr id="36" name="Freeform: Shape 60">
              <a:extLst>
                <a:ext uri="{FF2B5EF4-FFF2-40B4-BE49-F238E27FC236}">
                  <a16:creationId xmlns:a16="http://schemas.microsoft.com/office/drawing/2014/main" id="{DD472581-3653-467B-8F34-17A56DD610BC}"/>
                </a:ext>
              </a:extLst>
            </p:cNvPr>
            <p:cNvSpPr>
              <a:spLocks/>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37" name="Freeform: Shape 61">
              <a:extLst>
                <a:ext uri="{FF2B5EF4-FFF2-40B4-BE49-F238E27FC236}">
                  <a16:creationId xmlns:a16="http://schemas.microsoft.com/office/drawing/2014/main" id="{14B26870-E6B2-4B22-A03D-E8121F482D68}"/>
                </a:ext>
              </a:extLst>
            </p:cNvPr>
            <p:cNvSpPr>
              <a:spLocks/>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38" name="Freeform: Shape 62">
              <a:extLst>
                <a:ext uri="{FF2B5EF4-FFF2-40B4-BE49-F238E27FC236}">
                  <a16:creationId xmlns:a16="http://schemas.microsoft.com/office/drawing/2014/main" id="{FB6FD2EF-1565-4FCE-AFF2-ED0038B862CD}"/>
                </a:ext>
              </a:extLst>
            </p:cNvPr>
            <p:cNvSpPr>
              <a:spLocks/>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sp>
          <p:nvSpPr>
            <p:cNvPr id="39" name="Freeform: Shape 63">
              <a:extLst>
                <a:ext uri="{FF2B5EF4-FFF2-40B4-BE49-F238E27FC236}">
                  <a16:creationId xmlns:a16="http://schemas.microsoft.com/office/drawing/2014/main" id="{527053FF-57FC-4913-AD92-916C8B95BEE3}"/>
                </a:ext>
              </a:extLst>
            </p:cNvPr>
            <p:cNvSpPr>
              <a:spLocks/>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headEnd/>
              <a:tailEnd/>
            </a:ln>
          </p:spPr>
          <p:txBody>
            <a:bodyPr anchor="ctr"/>
            <a:lstStyle/>
            <a:p>
              <a:pPr algn="ctr" defTabSz="609585"/>
              <a:endParaRPr sz="1351">
                <a:solidFill>
                  <a:schemeClr val="tx1">
                    <a:lumMod val="85000"/>
                    <a:lumOff val="15000"/>
                  </a:schemeClr>
                </a:solidFill>
                <a:cs typeface="+mn-ea"/>
                <a:sym typeface="+mn-lt"/>
              </a:endParaRPr>
            </a:p>
          </p:txBody>
        </p:sp>
      </p:grpSp>
      <p:sp>
        <p:nvSpPr>
          <p:cNvPr id="40" name="TextBox 77">
            <a:extLst>
              <a:ext uri="{FF2B5EF4-FFF2-40B4-BE49-F238E27FC236}">
                <a16:creationId xmlns:a16="http://schemas.microsoft.com/office/drawing/2014/main" id="{B92DC768-3FC6-4535-BC18-B637C4965418}"/>
              </a:ext>
            </a:extLst>
          </p:cNvPr>
          <p:cNvSpPr txBox="1">
            <a:spLocks/>
          </p:cNvSpPr>
          <p:nvPr/>
        </p:nvSpPr>
        <p:spPr bwMode="auto">
          <a:xfrm>
            <a:off x="287216" y="3396172"/>
            <a:ext cx="3356288" cy="964120"/>
          </a:xfrm>
          <a:prstGeom prst="rect">
            <a:avLst/>
          </a:prstGeom>
          <a:noFill/>
        </p:spPr>
        <p:txBody>
          <a:bodyPr wrap="none" lIns="540000" tIns="0" rIns="0" bIns="0" anchor="ctr" anchorCtr="0">
            <a:normAutofit/>
          </a:bodyPr>
          <a:lstStyle/>
          <a:p>
            <a:pPr defTabSz="609585">
              <a:lnSpc>
                <a:spcPct val="150000"/>
              </a:lnSpc>
            </a:pPr>
            <a:r>
              <a:rPr lang="zh-CN" altLang="en-US" sz="1400" dirty="0">
                <a:solidFill>
                  <a:schemeClr val="tx1">
                    <a:lumMod val="85000"/>
                    <a:lumOff val="15000"/>
                  </a:schemeClr>
                </a:solidFill>
                <a:cs typeface="+mn-ea"/>
                <a:sym typeface="+mn-lt"/>
              </a:rPr>
              <a:t>爬虫部分的兼容性和安全性还可以提高，</a:t>
            </a:r>
            <a:endParaRPr lang="en-US" altLang="zh-CN" sz="1400" dirty="0">
              <a:solidFill>
                <a:schemeClr val="tx1">
                  <a:lumMod val="85000"/>
                  <a:lumOff val="15000"/>
                </a:schemeClr>
              </a:solidFill>
              <a:cs typeface="+mn-ea"/>
              <a:sym typeface="+mn-lt"/>
            </a:endParaRPr>
          </a:p>
          <a:p>
            <a:pPr defTabSz="609585">
              <a:lnSpc>
                <a:spcPct val="150000"/>
              </a:lnSpc>
            </a:pPr>
            <a:r>
              <a:rPr lang="zh-CN" altLang="en-US" sz="1400" dirty="0">
                <a:solidFill>
                  <a:schemeClr val="tx1">
                    <a:lumMod val="85000"/>
                    <a:lumOff val="15000"/>
                  </a:schemeClr>
                </a:solidFill>
                <a:cs typeface="+mn-ea"/>
                <a:sym typeface="+mn-lt"/>
              </a:rPr>
              <a:t>比如封装</a:t>
            </a:r>
            <a:r>
              <a:rPr lang="en-US" altLang="zh-CN" sz="1400" dirty="0" err="1">
                <a:solidFill>
                  <a:schemeClr val="tx1">
                    <a:lumMod val="85000"/>
                    <a:lumOff val="15000"/>
                  </a:schemeClr>
                </a:solidFill>
                <a:cs typeface="+mn-ea"/>
                <a:sym typeface="+mn-lt"/>
              </a:rPr>
              <a:t>ip</a:t>
            </a:r>
            <a:r>
              <a:rPr lang="zh-CN" altLang="en-US" sz="1400" dirty="0">
                <a:solidFill>
                  <a:schemeClr val="tx1">
                    <a:lumMod val="85000"/>
                    <a:lumOff val="15000"/>
                  </a:schemeClr>
                </a:solidFill>
                <a:cs typeface="+mn-ea"/>
                <a:sym typeface="+mn-lt"/>
              </a:rPr>
              <a:t>池，解析的时候让兼容性更强</a:t>
            </a:r>
            <a:endParaRPr lang="en-US" altLang="zh-CN" sz="1400" dirty="0">
              <a:solidFill>
                <a:schemeClr val="tx1">
                  <a:lumMod val="85000"/>
                  <a:lumOff val="15000"/>
                </a:schemeClr>
              </a:solidFill>
              <a:cs typeface="+mn-ea"/>
              <a:sym typeface="+mn-lt"/>
            </a:endParaRPr>
          </a:p>
        </p:txBody>
      </p:sp>
      <p:sp>
        <p:nvSpPr>
          <p:cNvPr id="46" name="TextBox 86">
            <a:extLst>
              <a:ext uri="{FF2B5EF4-FFF2-40B4-BE49-F238E27FC236}">
                <a16:creationId xmlns:a16="http://schemas.microsoft.com/office/drawing/2014/main" id="{85DFBDEF-BBD4-49CC-86F9-25FC7EB4C5A3}"/>
              </a:ext>
            </a:extLst>
          </p:cNvPr>
          <p:cNvSpPr txBox="1">
            <a:spLocks/>
          </p:cNvSpPr>
          <p:nvPr/>
        </p:nvSpPr>
        <p:spPr bwMode="auto">
          <a:xfrm>
            <a:off x="2066451" y="1252753"/>
            <a:ext cx="2780554" cy="964120"/>
          </a:xfrm>
          <a:prstGeom prst="rect">
            <a:avLst/>
          </a:prstGeom>
          <a:noFill/>
        </p:spPr>
        <p:txBody>
          <a:bodyPr wrap="none" lIns="0" tIns="0" rIns="360000" bIns="0" anchor="ctr" anchorCtr="0">
            <a:normAutofit/>
          </a:bodyPr>
          <a:lstStyle/>
          <a:p>
            <a:pPr defTabSz="609585">
              <a:lnSpc>
                <a:spcPct val="170000"/>
              </a:lnSpc>
            </a:pPr>
            <a:r>
              <a:rPr lang="zh-CN" altLang="en-US" sz="1400" dirty="0">
                <a:solidFill>
                  <a:schemeClr val="tx1">
                    <a:lumMod val="85000"/>
                    <a:lumOff val="15000"/>
                  </a:schemeClr>
                </a:solidFill>
                <a:cs typeface="+mn-ea"/>
                <a:sym typeface="+mn-lt"/>
              </a:rPr>
              <a:t>尽可能地通过自己的理解来完成这个项目</a:t>
            </a:r>
            <a:endParaRPr lang="en-US" altLang="zh-CN" sz="1400" dirty="0">
              <a:solidFill>
                <a:schemeClr val="tx1">
                  <a:lumMod val="85000"/>
                  <a:lumOff val="15000"/>
                </a:schemeClr>
              </a:solidFill>
              <a:cs typeface="+mn-ea"/>
              <a:sym typeface="+mn-lt"/>
            </a:endParaRPr>
          </a:p>
          <a:p>
            <a:pPr defTabSz="609585">
              <a:lnSpc>
                <a:spcPct val="170000"/>
              </a:lnSpc>
            </a:pPr>
            <a:r>
              <a:rPr lang="zh-CN" altLang="en-US" sz="1400" dirty="0">
                <a:solidFill>
                  <a:schemeClr val="tx1">
                    <a:lumMod val="85000"/>
                    <a:lumOff val="15000"/>
                  </a:schemeClr>
                </a:solidFill>
                <a:cs typeface="+mn-ea"/>
                <a:sym typeface="+mn-lt"/>
              </a:rPr>
              <a:t>尽量不去借鉴代码</a:t>
            </a:r>
          </a:p>
        </p:txBody>
      </p:sp>
      <p:sp>
        <p:nvSpPr>
          <p:cNvPr id="48" name="文本框 47">
            <a:extLst>
              <a:ext uri="{FF2B5EF4-FFF2-40B4-BE49-F238E27FC236}">
                <a16:creationId xmlns:a16="http://schemas.microsoft.com/office/drawing/2014/main" id="{2487FD83-3D32-7C10-B4F3-0AFDD3A9DDAE}"/>
              </a:ext>
            </a:extLst>
          </p:cNvPr>
          <p:cNvSpPr txBox="1"/>
          <p:nvPr/>
        </p:nvSpPr>
        <p:spPr>
          <a:xfrm flipH="1">
            <a:off x="1141756" y="336199"/>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总结和改进方案</a:t>
            </a:r>
          </a:p>
        </p:txBody>
      </p:sp>
      <p:sp>
        <p:nvSpPr>
          <p:cNvPr id="49" name="TextBox 77">
            <a:extLst>
              <a:ext uri="{FF2B5EF4-FFF2-40B4-BE49-F238E27FC236}">
                <a16:creationId xmlns:a16="http://schemas.microsoft.com/office/drawing/2014/main" id="{1EB419FC-6D7C-BAE5-0D55-93471453923A}"/>
              </a:ext>
            </a:extLst>
          </p:cNvPr>
          <p:cNvSpPr txBox="1">
            <a:spLocks/>
          </p:cNvSpPr>
          <p:nvPr/>
        </p:nvSpPr>
        <p:spPr bwMode="auto">
          <a:xfrm>
            <a:off x="8053176" y="2548612"/>
            <a:ext cx="3356288" cy="964120"/>
          </a:xfrm>
          <a:prstGeom prst="rect">
            <a:avLst/>
          </a:prstGeom>
          <a:noFill/>
        </p:spPr>
        <p:txBody>
          <a:bodyPr wrap="none" lIns="540000" tIns="0" rIns="0" bIns="0" anchor="ctr" anchorCtr="0">
            <a:normAutofit/>
          </a:bodyPr>
          <a:lstStyle/>
          <a:p>
            <a:pPr defTabSz="609585">
              <a:lnSpc>
                <a:spcPct val="150000"/>
              </a:lnSpc>
            </a:pPr>
            <a:r>
              <a:rPr lang="zh-CN" altLang="en-US" sz="1400" dirty="0">
                <a:solidFill>
                  <a:schemeClr val="tx1">
                    <a:lumMod val="85000"/>
                    <a:lumOff val="15000"/>
                  </a:schemeClr>
                </a:solidFill>
                <a:cs typeface="+mn-ea"/>
                <a:sym typeface="+mn-lt"/>
              </a:rPr>
              <a:t>由于时间原因，前端实现的功能还比较少，</a:t>
            </a:r>
            <a:endParaRPr lang="en-US" altLang="zh-CN" sz="1400" dirty="0">
              <a:solidFill>
                <a:schemeClr val="tx1">
                  <a:lumMod val="85000"/>
                  <a:lumOff val="15000"/>
                </a:schemeClr>
              </a:solidFill>
              <a:cs typeface="+mn-ea"/>
              <a:sym typeface="+mn-lt"/>
            </a:endParaRPr>
          </a:p>
          <a:p>
            <a:pPr defTabSz="609585">
              <a:lnSpc>
                <a:spcPct val="150000"/>
              </a:lnSpc>
            </a:pPr>
            <a:r>
              <a:rPr lang="zh-CN" altLang="en-US" sz="1400" dirty="0">
                <a:solidFill>
                  <a:schemeClr val="tx1">
                    <a:lumMod val="85000"/>
                    <a:lumOff val="15000"/>
                  </a:schemeClr>
                </a:solidFill>
                <a:cs typeface="+mn-ea"/>
                <a:sym typeface="+mn-lt"/>
              </a:rPr>
              <a:t>比如多项查询，排序，分页</a:t>
            </a:r>
            <a:endParaRPr lang="en-US" altLang="zh-CN" sz="1400" dirty="0">
              <a:solidFill>
                <a:schemeClr val="tx1">
                  <a:lumMod val="85000"/>
                  <a:lumOff val="15000"/>
                </a:schemeClr>
              </a:solidFill>
              <a:cs typeface="+mn-ea"/>
              <a:sym typeface="+mn-lt"/>
            </a:endParaRPr>
          </a:p>
          <a:p>
            <a:pPr defTabSz="609585">
              <a:lnSpc>
                <a:spcPct val="150000"/>
              </a:lnSpc>
            </a:pPr>
            <a:r>
              <a:rPr lang="zh-CN" altLang="en-US" sz="1400" dirty="0">
                <a:solidFill>
                  <a:schemeClr val="tx1">
                    <a:lumMod val="85000"/>
                    <a:lumOff val="15000"/>
                  </a:schemeClr>
                </a:solidFill>
                <a:cs typeface="+mn-ea"/>
                <a:sym typeface="+mn-lt"/>
              </a:rPr>
              <a:t>后续可以通过添加路由和组件进行完善</a:t>
            </a:r>
          </a:p>
        </p:txBody>
      </p:sp>
      <p:sp>
        <p:nvSpPr>
          <p:cNvPr id="50" name="TextBox 77">
            <a:extLst>
              <a:ext uri="{FF2B5EF4-FFF2-40B4-BE49-F238E27FC236}">
                <a16:creationId xmlns:a16="http://schemas.microsoft.com/office/drawing/2014/main" id="{E46348C3-FCC2-457F-496D-31BA3EDC610D}"/>
              </a:ext>
            </a:extLst>
          </p:cNvPr>
          <p:cNvSpPr txBox="1">
            <a:spLocks/>
          </p:cNvSpPr>
          <p:nvPr/>
        </p:nvSpPr>
        <p:spPr bwMode="auto">
          <a:xfrm>
            <a:off x="7090898" y="4229368"/>
            <a:ext cx="3902996" cy="1832441"/>
          </a:xfrm>
          <a:prstGeom prst="rect">
            <a:avLst/>
          </a:prstGeom>
          <a:noFill/>
        </p:spPr>
        <p:txBody>
          <a:bodyPr wrap="none" lIns="540000" tIns="0" rIns="0" bIns="0" anchor="ctr" anchorCtr="0">
            <a:normAutofit/>
          </a:bodyPr>
          <a:lstStyle/>
          <a:p>
            <a:pPr defTabSz="609585">
              <a:lnSpc>
                <a:spcPct val="150000"/>
              </a:lnSpc>
            </a:pPr>
            <a:r>
              <a:rPr lang="zh-CN" altLang="en-US" sz="1400" dirty="0">
                <a:solidFill>
                  <a:schemeClr val="tx1">
                    <a:lumMod val="85000"/>
                    <a:lumOff val="15000"/>
                  </a:schemeClr>
                </a:solidFill>
                <a:cs typeface="+mn-ea"/>
                <a:sym typeface="+mn-lt"/>
              </a:rPr>
              <a:t>网站的美化和设计还可以提高</a:t>
            </a:r>
            <a:endParaRPr lang="en-US" altLang="zh-CN" sz="1400" dirty="0">
              <a:solidFill>
                <a:schemeClr val="tx1">
                  <a:lumMod val="85000"/>
                  <a:lumOff val="15000"/>
                </a:schemeClr>
              </a:solidFill>
              <a:cs typeface="+mn-ea"/>
              <a:sym typeface="+mn-lt"/>
            </a:endParaRPr>
          </a:p>
          <a:p>
            <a:pPr defTabSz="609585">
              <a:lnSpc>
                <a:spcPct val="150000"/>
              </a:lnSpc>
            </a:pPr>
            <a:r>
              <a:rPr lang="zh-CN" altLang="en-US" sz="1400" dirty="0">
                <a:solidFill>
                  <a:schemeClr val="tx1">
                    <a:lumMod val="85000"/>
                    <a:lumOff val="15000"/>
                  </a:schemeClr>
                </a:solidFill>
                <a:cs typeface="+mn-ea"/>
                <a:sym typeface="+mn-lt"/>
              </a:rPr>
              <a:t>网站的安全性有待提高，</a:t>
            </a:r>
            <a:endParaRPr lang="en-US" altLang="zh-CN" sz="1400" dirty="0">
              <a:solidFill>
                <a:schemeClr val="tx1">
                  <a:lumMod val="85000"/>
                  <a:lumOff val="15000"/>
                </a:schemeClr>
              </a:solidFill>
              <a:cs typeface="+mn-ea"/>
              <a:sym typeface="+mn-lt"/>
            </a:endParaRPr>
          </a:p>
          <a:p>
            <a:pPr defTabSz="609585">
              <a:lnSpc>
                <a:spcPct val="150000"/>
              </a:lnSpc>
            </a:pPr>
            <a:r>
              <a:rPr lang="zh-CN" altLang="en-US" sz="1400" dirty="0">
                <a:solidFill>
                  <a:schemeClr val="tx1">
                    <a:lumMod val="85000"/>
                    <a:lumOff val="15000"/>
                  </a:schemeClr>
                </a:solidFill>
                <a:cs typeface="+mn-ea"/>
                <a:sym typeface="+mn-lt"/>
              </a:rPr>
              <a:t>例如查询的时候封闭接口，</a:t>
            </a:r>
            <a:endParaRPr lang="en-US" altLang="zh-CN" sz="1400" dirty="0">
              <a:solidFill>
                <a:schemeClr val="tx1">
                  <a:lumMod val="85000"/>
                  <a:lumOff val="15000"/>
                </a:schemeClr>
              </a:solidFill>
              <a:cs typeface="+mn-ea"/>
              <a:sym typeface="+mn-lt"/>
            </a:endParaRPr>
          </a:p>
          <a:p>
            <a:pPr defTabSz="609585">
              <a:lnSpc>
                <a:spcPct val="150000"/>
              </a:lnSpc>
            </a:pPr>
            <a:r>
              <a:rPr lang="zh-CN" altLang="en-US" sz="1400" dirty="0">
                <a:solidFill>
                  <a:schemeClr val="tx1">
                    <a:lumMod val="85000"/>
                    <a:lumOff val="15000"/>
                  </a:schemeClr>
                </a:solidFill>
                <a:cs typeface="+mn-ea"/>
                <a:sym typeface="+mn-lt"/>
              </a:rPr>
              <a:t>对查询内容进行检测，防止数据库注入</a:t>
            </a:r>
          </a:p>
        </p:txBody>
      </p:sp>
    </p:spTree>
    <p:custDataLst>
      <p:tags r:id="rId1"/>
    </p:custDataLst>
    <p:extLst>
      <p:ext uri="{BB962C8B-B14F-4D97-AF65-F5344CB8AC3E}">
        <p14:creationId xmlns:p14="http://schemas.microsoft.com/office/powerpoint/2010/main" val="332010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BA8FB03-EC66-417A-87CB-1E5E116FF8F8}"/>
              </a:ext>
            </a:extLst>
          </p:cNvPr>
          <p:cNvPicPr>
            <a:picLocks noChangeAspect="1"/>
          </p:cNvPicPr>
          <p:nvPr/>
        </p:nvPicPr>
        <p:blipFill rotWithShape="1">
          <a:blip r:embed="rId4"/>
          <a:srcRect l="4013" t="5302" r="4055" b="6524"/>
          <a:stretch/>
        </p:blipFill>
        <p:spPr>
          <a:xfrm>
            <a:off x="0" y="-1"/>
            <a:ext cx="12191999" cy="6858001"/>
          </a:xfrm>
          <a:prstGeom prst="rect">
            <a:avLst/>
          </a:prstGeom>
        </p:spPr>
      </p:pic>
      <p:sp>
        <p:nvSpPr>
          <p:cNvPr id="7" name="矩形 6">
            <a:extLst>
              <a:ext uri="{FF2B5EF4-FFF2-40B4-BE49-F238E27FC236}">
                <a16:creationId xmlns:a16="http://schemas.microsoft.com/office/drawing/2014/main" id="{1FA37695-BACB-4628-8678-4C4A7BE66693}"/>
              </a:ext>
            </a:extLst>
          </p:cNvPr>
          <p:cNvSpPr/>
          <p:nvPr/>
        </p:nvSpPr>
        <p:spPr>
          <a:xfrm>
            <a:off x="1224062" y="2874222"/>
            <a:ext cx="9743874" cy="1200329"/>
          </a:xfrm>
          <a:prstGeom prst="rect">
            <a:avLst/>
          </a:prstGeom>
        </p:spPr>
        <p:txBody>
          <a:bodyPr wrap="square">
            <a:spAutoFit/>
          </a:bodyPr>
          <a:lstStyle/>
          <a:p>
            <a:pPr algn="ctr"/>
            <a:r>
              <a:rPr lang="zh-CN" altLang="en-US" sz="7200" dirty="0">
                <a:solidFill>
                  <a:srgbClr val="5C6267"/>
                </a:solidFill>
                <a:cs typeface="+mn-ea"/>
                <a:sym typeface="+mn-lt"/>
              </a:rPr>
              <a:t>演示完毕</a:t>
            </a:r>
            <a:r>
              <a:rPr lang="en-US" altLang="zh-CN" sz="7200" dirty="0">
                <a:solidFill>
                  <a:srgbClr val="5C6267"/>
                </a:solidFill>
                <a:cs typeface="+mn-ea"/>
                <a:sym typeface="+mn-lt"/>
              </a:rPr>
              <a:t>·</a:t>
            </a:r>
            <a:r>
              <a:rPr lang="zh-CN" altLang="en-US" sz="7200" dirty="0">
                <a:solidFill>
                  <a:srgbClr val="5C6267"/>
                </a:solidFill>
                <a:cs typeface="+mn-ea"/>
                <a:sym typeface="+mn-lt"/>
              </a:rPr>
              <a:t>感谢观看</a:t>
            </a:r>
          </a:p>
        </p:txBody>
      </p:sp>
      <p:sp>
        <p:nvSpPr>
          <p:cNvPr id="5" name="fountain-pen_161156">
            <a:extLst>
              <a:ext uri="{FF2B5EF4-FFF2-40B4-BE49-F238E27FC236}">
                <a16:creationId xmlns:a16="http://schemas.microsoft.com/office/drawing/2014/main" id="{B1928452-36F2-41A0-8BCD-7D5DD6F778D1}"/>
              </a:ext>
            </a:extLst>
          </p:cNvPr>
          <p:cNvSpPr>
            <a:spLocks noChangeAspect="1"/>
          </p:cNvSpPr>
          <p:nvPr/>
        </p:nvSpPr>
        <p:spPr bwMode="auto">
          <a:xfrm rot="10800000">
            <a:off x="5795169" y="1769211"/>
            <a:ext cx="601661" cy="916329"/>
          </a:xfrm>
          <a:custGeom>
            <a:avLst/>
            <a:gdLst>
              <a:gd name="connsiteX0" fmla="*/ 88476 w 397354"/>
              <a:gd name="connsiteY0" fmla="*/ 182059 h 605169"/>
              <a:gd name="connsiteX1" fmla="*/ 308878 w 397354"/>
              <a:gd name="connsiteY1" fmla="*/ 182059 h 605169"/>
              <a:gd name="connsiteX2" fmla="*/ 397354 w 397354"/>
              <a:gd name="connsiteY2" fmla="*/ 420221 h 605169"/>
              <a:gd name="connsiteX3" fmla="*/ 212139 w 397354"/>
              <a:gd name="connsiteY3" fmla="*/ 605169 h 605169"/>
              <a:gd name="connsiteX4" fmla="*/ 212139 w 397354"/>
              <a:gd name="connsiteY4" fmla="*/ 362187 h 605169"/>
              <a:gd name="connsiteX5" fmla="*/ 244354 w 397354"/>
              <a:gd name="connsiteY5" fmla="*/ 318429 h 605169"/>
              <a:gd name="connsiteX6" fmla="*/ 198677 w 397354"/>
              <a:gd name="connsiteY6" fmla="*/ 272818 h 605169"/>
              <a:gd name="connsiteX7" fmla="*/ 153000 w 397354"/>
              <a:gd name="connsiteY7" fmla="*/ 318429 h 605169"/>
              <a:gd name="connsiteX8" fmla="*/ 185215 w 397354"/>
              <a:gd name="connsiteY8" fmla="*/ 362187 h 605169"/>
              <a:gd name="connsiteX9" fmla="*/ 185215 w 397354"/>
              <a:gd name="connsiteY9" fmla="*/ 605169 h 605169"/>
              <a:gd name="connsiteX10" fmla="*/ 0 w 397354"/>
              <a:gd name="connsiteY10" fmla="*/ 420221 h 605169"/>
              <a:gd name="connsiteX11" fmla="*/ 26462 w 397354"/>
              <a:gd name="connsiteY11" fmla="*/ 0 h 605169"/>
              <a:gd name="connsiteX12" fmla="*/ 370751 w 397354"/>
              <a:gd name="connsiteY12" fmla="*/ 0 h 605169"/>
              <a:gd name="connsiteX13" fmla="*/ 370751 w 397354"/>
              <a:gd name="connsiteY13" fmla="*/ 106714 h 605169"/>
              <a:gd name="connsiteX14" fmla="*/ 321726 w 397354"/>
              <a:gd name="connsiteY14" fmla="*/ 155667 h 605169"/>
              <a:gd name="connsiteX15" fmla="*/ 75487 w 397354"/>
              <a:gd name="connsiteY15" fmla="*/ 155667 h 605169"/>
              <a:gd name="connsiteX16" fmla="*/ 26462 w 397354"/>
              <a:gd name="connsiteY16" fmla="*/ 106714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354" h="605169">
                <a:moveTo>
                  <a:pt x="88476" y="182059"/>
                </a:moveTo>
                <a:lnTo>
                  <a:pt x="308878" y="182059"/>
                </a:lnTo>
                <a:lnTo>
                  <a:pt x="397354" y="420221"/>
                </a:lnTo>
                <a:lnTo>
                  <a:pt x="212139" y="605169"/>
                </a:lnTo>
                <a:lnTo>
                  <a:pt x="212139" y="362187"/>
                </a:lnTo>
                <a:cubicBezTo>
                  <a:pt x="230335" y="356346"/>
                  <a:pt x="244354" y="339010"/>
                  <a:pt x="244354" y="318429"/>
                </a:cubicBezTo>
                <a:cubicBezTo>
                  <a:pt x="244354" y="292935"/>
                  <a:pt x="223651" y="272818"/>
                  <a:pt x="198677" y="272818"/>
                </a:cubicBezTo>
                <a:cubicBezTo>
                  <a:pt x="173146" y="272818"/>
                  <a:pt x="153000" y="293399"/>
                  <a:pt x="153000" y="318429"/>
                </a:cubicBezTo>
                <a:cubicBezTo>
                  <a:pt x="153000" y="339010"/>
                  <a:pt x="166369" y="356346"/>
                  <a:pt x="185215" y="362187"/>
                </a:cubicBezTo>
                <a:lnTo>
                  <a:pt x="185215" y="605169"/>
                </a:lnTo>
                <a:lnTo>
                  <a:pt x="0" y="420221"/>
                </a:lnTo>
                <a:close/>
                <a:moveTo>
                  <a:pt x="26462" y="0"/>
                </a:moveTo>
                <a:lnTo>
                  <a:pt x="370751" y="0"/>
                </a:lnTo>
                <a:lnTo>
                  <a:pt x="370751" y="106714"/>
                </a:lnTo>
                <a:cubicBezTo>
                  <a:pt x="370751" y="133508"/>
                  <a:pt x="348745" y="155667"/>
                  <a:pt x="321726" y="155667"/>
                </a:cubicBezTo>
                <a:lnTo>
                  <a:pt x="75487" y="155667"/>
                </a:lnTo>
                <a:cubicBezTo>
                  <a:pt x="48653" y="155667"/>
                  <a:pt x="26462" y="133972"/>
                  <a:pt x="26462" y="106714"/>
                </a:cubicBezTo>
                <a:close/>
              </a:path>
            </a:pathLst>
          </a:custGeom>
          <a:solidFill>
            <a:schemeClr val="bg1"/>
          </a:solidFill>
          <a:ln>
            <a:noFill/>
          </a:ln>
        </p:spPr>
        <p:txBody>
          <a:bodyPr/>
          <a:lstStyle/>
          <a:p>
            <a:endParaRPr lang="zh-CN" altLang="en-US">
              <a:cs typeface="+mn-ea"/>
              <a:sym typeface="+mn-lt"/>
            </a:endParaRPr>
          </a:p>
        </p:txBody>
      </p:sp>
      <p:sp>
        <p:nvSpPr>
          <p:cNvPr id="8" name="矩形: 圆角 21">
            <a:extLst>
              <a:ext uri="{FF2B5EF4-FFF2-40B4-BE49-F238E27FC236}">
                <a16:creationId xmlns:a16="http://schemas.microsoft.com/office/drawing/2014/main" id="{2ADB0A84-5A86-4D63-BA4B-7DC0CE1818B4}"/>
              </a:ext>
            </a:extLst>
          </p:cNvPr>
          <p:cNvSpPr/>
          <p:nvPr/>
        </p:nvSpPr>
        <p:spPr>
          <a:xfrm>
            <a:off x="5437188" y="5240392"/>
            <a:ext cx="1317624" cy="352408"/>
          </a:xfrm>
          <a:prstGeom prst="roundRect">
            <a:avLst>
              <a:gd name="adj" fmla="val 50000"/>
            </a:avLst>
          </a:prstGeom>
          <a:solidFill>
            <a:srgbClr val="5C6267"/>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14350">
              <a:defRPr/>
            </a:pPr>
            <a:r>
              <a:rPr lang="zh-CN" altLang="en-US" sz="1000" dirty="0">
                <a:solidFill>
                  <a:schemeClr val="bg1"/>
                </a:solidFill>
                <a:cs typeface="+mn-ea"/>
                <a:sym typeface="+mn-lt"/>
              </a:rPr>
              <a:t>汇报人：沈桐乐</a:t>
            </a:r>
          </a:p>
        </p:txBody>
      </p:sp>
      <p:sp>
        <p:nvSpPr>
          <p:cNvPr id="10" name="TextBox 86">
            <a:extLst>
              <a:ext uri="{FF2B5EF4-FFF2-40B4-BE49-F238E27FC236}">
                <a16:creationId xmlns:a16="http://schemas.microsoft.com/office/drawing/2014/main" id="{474700DD-0D6A-7997-ED95-571BBF8EB98D}"/>
              </a:ext>
            </a:extLst>
          </p:cNvPr>
          <p:cNvSpPr txBox="1">
            <a:spLocks/>
          </p:cNvSpPr>
          <p:nvPr/>
        </p:nvSpPr>
        <p:spPr bwMode="auto">
          <a:xfrm>
            <a:off x="4404892" y="4350044"/>
            <a:ext cx="2780554" cy="964120"/>
          </a:xfrm>
          <a:prstGeom prst="rect">
            <a:avLst/>
          </a:prstGeom>
          <a:noFill/>
        </p:spPr>
        <p:txBody>
          <a:bodyPr wrap="none" lIns="0" tIns="0" rIns="360000" bIns="0" anchor="ctr" anchorCtr="0">
            <a:normAutofit/>
          </a:bodyPr>
          <a:lstStyle/>
          <a:p>
            <a:pPr defTabSz="609585">
              <a:lnSpc>
                <a:spcPct val="170000"/>
              </a:lnSpc>
            </a:pPr>
            <a:r>
              <a:rPr lang="zh-CN" altLang="en-US" sz="1400" dirty="0">
                <a:solidFill>
                  <a:schemeClr val="tx1">
                    <a:lumMod val="85000"/>
                    <a:lumOff val="15000"/>
                  </a:schemeClr>
                </a:solidFill>
                <a:cs typeface="+mn-ea"/>
                <a:sym typeface="+mn-lt"/>
              </a:rPr>
              <a:t>更详细内容请见个人</a:t>
            </a:r>
            <a:r>
              <a:rPr lang="en-US" altLang="zh-CN" sz="1400" dirty="0">
                <a:solidFill>
                  <a:schemeClr val="tx1">
                    <a:lumMod val="85000"/>
                    <a:lumOff val="15000"/>
                  </a:schemeClr>
                </a:solidFill>
                <a:cs typeface="+mn-ea"/>
                <a:sym typeface="+mn-lt"/>
              </a:rPr>
              <a:t>GitHub</a:t>
            </a:r>
            <a:r>
              <a:rPr lang="zh-CN" altLang="en-US" sz="1400" dirty="0">
                <a:solidFill>
                  <a:schemeClr val="tx1">
                    <a:lumMod val="85000"/>
                    <a:lumOff val="15000"/>
                  </a:schemeClr>
                </a:solidFill>
                <a:cs typeface="+mn-ea"/>
                <a:sym typeface="+mn-lt"/>
              </a:rPr>
              <a:t>以及上传的</a:t>
            </a:r>
            <a:r>
              <a:rPr lang="en-US" altLang="zh-CN" sz="1400" dirty="0">
                <a:solidFill>
                  <a:schemeClr val="tx1">
                    <a:lumMod val="85000"/>
                    <a:lumOff val="15000"/>
                  </a:schemeClr>
                </a:solidFill>
                <a:cs typeface="+mn-ea"/>
                <a:sym typeface="+mn-lt"/>
              </a:rPr>
              <a:t>blog</a:t>
            </a:r>
            <a:endParaRPr lang="zh-CN" altLang="en-US" sz="1400" dirty="0">
              <a:solidFill>
                <a:schemeClr val="tx1">
                  <a:lumMod val="85000"/>
                  <a:lumOff val="15000"/>
                </a:schemeClr>
              </a:solidFill>
              <a:cs typeface="+mn-ea"/>
              <a:sym typeface="+mn-lt"/>
            </a:endParaRPr>
          </a:p>
        </p:txBody>
      </p:sp>
    </p:spTree>
    <p:custDataLst>
      <p:tags r:id="rId1"/>
    </p:custDataLst>
    <p:extLst>
      <p:ext uri="{BB962C8B-B14F-4D97-AF65-F5344CB8AC3E}">
        <p14:creationId xmlns:p14="http://schemas.microsoft.com/office/powerpoint/2010/main" val="101735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962AD3C-FD18-45EB-A70B-9548D4FA3818}"/>
              </a:ext>
            </a:extLst>
          </p:cNvPr>
          <p:cNvPicPr>
            <a:picLocks noChangeAspect="1"/>
          </p:cNvPicPr>
          <p:nvPr/>
        </p:nvPicPr>
        <p:blipFill rotWithShape="1">
          <a:blip r:embed="rId4"/>
          <a:srcRect l="3118" t="5159" r="4166" b="7143"/>
          <a:stretch/>
        </p:blipFill>
        <p:spPr>
          <a:xfrm flipH="1">
            <a:off x="0" y="0"/>
            <a:ext cx="12192000" cy="6858000"/>
          </a:xfrm>
          <a:prstGeom prst="rect">
            <a:avLst/>
          </a:prstGeom>
        </p:spPr>
      </p:pic>
      <p:sp>
        <p:nvSpPr>
          <p:cNvPr id="4" name="矩形 3">
            <a:extLst>
              <a:ext uri="{FF2B5EF4-FFF2-40B4-BE49-F238E27FC236}">
                <a16:creationId xmlns:a16="http://schemas.microsoft.com/office/drawing/2014/main" id="{169AEA1A-AE06-40F5-B978-F39EFFA08E66}"/>
              </a:ext>
            </a:extLst>
          </p:cNvPr>
          <p:cNvSpPr/>
          <p:nvPr/>
        </p:nvSpPr>
        <p:spPr>
          <a:xfrm>
            <a:off x="1785257" y="1756229"/>
            <a:ext cx="1509486" cy="1161142"/>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CDA3CF99-BEFE-4561-87E4-0C3042CAB609}"/>
              </a:ext>
            </a:extLst>
          </p:cNvPr>
          <p:cNvSpPr/>
          <p:nvPr/>
        </p:nvSpPr>
        <p:spPr>
          <a:xfrm>
            <a:off x="766315" y="1901373"/>
            <a:ext cx="3547370" cy="892552"/>
          </a:xfrm>
          <a:prstGeom prst="rect">
            <a:avLst/>
          </a:prstGeom>
        </p:spPr>
        <p:txBody>
          <a:bodyPr wrap="square">
            <a:spAutoFit/>
          </a:bodyPr>
          <a:lstStyle/>
          <a:p>
            <a:pPr algn="ctr">
              <a:defRPr/>
            </a:pPr>
            <a:r>
              <a:rPr lang="zh-CN" altLang="en-US" sz="3200" dirty="0">
                <a:solidFill>
                  <a:schemeClr val="bg1"/>
                </a:solidFill>
                <a:cs typeface="+mn-ea"/>
                <a:sym typeface="+mn-lt"/>
              </a:rPr>
              <a:t>目  录</a:t>
            </a:r>
            <a:endParaRPr lang="en-US" sz="3200" dirty="0">
              <a:solidFill>
                <a:schemeClr val="bg1"/>
              </a:solidFill>
              <a:cs typeface="+mn-ea"/>
              <a:sym typeface="+mn-lt"/>
            </a:endParaRPr>
          </a:p>
          <a:p>
            <a:pPr algn="ctr">
              <a:defRPr/>
            </a:pPr>
            <a:r>
              <a:rPr lang="en-US" dirty="0">
                <a:solidFill>
                  <a:schemeClr val="bg1"/>
                </a:solidFill>
                <a:cs typeface="+mn-ea"/>
                <a:sym typeface="+mn-lt"/>
              </a:rPr>
              <a:t>CONTENTS</a:t>
            </a:r>
          </a:p>
        </p:txBody>
      </p:sp>
      <p:sp>
        <p:nvSpPr>
          <p:cNvPr id="12" name="文本框 11">
            <a:extLst>
              <a:ext uri="{FF2B5EF4-FFF2-40B4-BE49-F238E27FC236}">
                <a16:creationId xmlns:a16="http://schemas.microsoft.com/office/drawing/2014/main" id="{6EB2F21E-94CB-4816-B1FF-E24D81598C16}"/>
              </a:ext>
            </a:extLst>
          </p:cNvPr>
          <p:cNvSpPr txBox="1"/>
          <p:nvPr/>
        </p:nvSpPr>
        <p:spPr>
          <a:xfrm flipH="1">
            <a:off x="5674806" y="1798464"/>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爬虫部分</a:t>
            </a:r>
          </a:p>
        </p:txBody>
      </p:sp>
      <p:sp>
        <p:nvSpPr>
          <p:cNvPr id="14" name="文本框 13">
            <a:extLst>
              <a:ext uri="{FF2B5EF4-FFF2-40B4-BE49-F238E27FC236}">
                <a16:creationId xmlns:a16="http://schemas.microsoft.com/office/drawing/2014/main" id="{52CB1662-803C-439B-80FB-6E91215A88AB}"/>
              </a:ext>
            </a:extLst>
          </p:cNvPr>
          <p:cNvSpPr txBox="1"/>
          <p:nvPr/>
        </p:nvSpPr>
        <p:spPr>
          <a:xfrm flipH="1">
            <a:off x="5674805" y="2852143"/>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网站架构</a:t>
            </a:r>
          </a:p>
        </p:txBody>
      </p:sp>
      <p:sp>
        <p:nvSpPr>
          <p:cNvPr id="16" name="文本框 15">
            <a:extLst>
              <a:ext uri="{FF2B5EF4-FFF2-40B4-BE49-F238E27FC236}">
                <a16:creationId xmlns:a16="http://schemas.microsoft.com/office/drawing/2014/main" id="{C322C63B-90A9-4873-AE6D-60FFA2FD2980}"/>
              </a:ext>
            </a:extLst>
          </p:cNvPr>
          <p:cNvSpPr txBox="1"/>
          <p:nvPr/>
        </p:nvSpPr>
        <p:spPr>
          <a:xfrm flipH="1">
            <a:off x="5674804" y="3790909"/>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实机演示</a:t>
            </a:r>
          </a:p>
        </p:txBody>
      </p:sp>
      <p:sp>
        <p:nvSpPr>
          <p:cNvPr id="18" name="文本框 17">
            <a:extLst>
              <a:ext uri="{FF2B5EF4-FFF2-40B4-BE49-F238E27FC236}">
                <a16:creationId xmlns:a16="http://schemas.microsoft.com/office/drawing/2014/main" id="{8B9FC9AC-8EB3-4DA6-9CAA-93E770892D39}"/>
              </a:ext>
            </a:extLst>
          </p:cNvPr>
          <p:cNvSpPr txBox="1"/>
          <p:nvPr/>
        </p:nvSpPr>
        <p:spPr>
          <a:xfrm flipH="1">
            <a:off x="5686881" y="4936228"/>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改进</a:t>
            </a:r>
          </a:p>
        </p:txBody>
      </p:sp>
      <p:sp>
        <p:nvSpPr>
          <p:cNvPr id="20" name="矩形 19">
            <a:extLst>
              <a:ext uri="{FF2B5EF4-FFF2-40B4-BE49-F238E27FC236}">
                <a16:creationId xmlns:a16="http://schemas.microsoft.com/office/drawing/2014/main" id="{C7708CBA-A82B-4F2A-90B2-5349C0663DE8}"/>
              </a:ext>
            </a:extLst>
          </p:cNvPr>
          <p:cNvSpPr/>
          <p:nvPr/>
        </p:nvSpPr>
        <p:spPr>
          <a:xfrm>
            <a:off x="4868308" y="17887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a:extLst>
              <a:ext uri="{FF2B5EF4-FFF2-40B4-BE49-F238E27FC236}">
                <a16:creationId xmlns:a16="http://schemas.microsoft.com/office/drawing/2014/main" id="{2F3EDA2D-199C-40DB-84D0-EA3E52CAC6EB}"/>
              </a:ext>
            </a:extLst>
          </p:cNvPr>
          <p:cNvSpPr/>
          <p:nvPr/>
        </p:nvSpPr>
        <p:spPr>
          <a:xfrm>
            <a:off x="4868308" y="2854994"/>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a:extLst>
              <a:ext uri="{FF2B5EF4-FFF2-40B4-BE49-F238E27FC236}">
                <a16:creationId xmlns:a16="http://schemas.microsoft.com/office/drawing/2014/main" id="{F040E68F-16FB-4EC8-A1CD-2007F47C75F6}"/>
              </a:ext>
            </a:extLst>
          </p:cNvPr>
          <p:cNvSpPr/>
          <p:nvPr/>
        </p:nvSpPr>
        <p:spPr>
          <a:xfrm>
            <a:off x="4868308" y="3819403"/>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a:extLst>
              <a:ext uri="{FF2B5EF4-FFF2-40B4-BE49-F238E27FC236}">
                <a16:creationId xmlns:a16="http://schemas.microsoft.com/office/drawing/2014/main" id="{7642C79C-D4F7-4A01-88E9-0D7A1406CC2C}"/>
              </a:ext>
            </a:extLst>
          </p:cNvPr>
          <p:cNvSpPr/>
          <p:nvPr/>
        </p:nvSpPr>
        <p:spPr>
          <a:xfrm>
            <a:off x="4868308" y="4933971"/>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a:extLst>
              <a:ext uri="{FF2B5EF4-FFF2-40B4-BE49-F238E27FC236}">
                <a16:creationId xmlns:a16="http://schemas.microsoft.com/office/drawing/2014/main" id="{F6A30BD5-C12F-4B46-AD9D-7CA99E5A2FFB}"/>
              </a:ext>
            </a:extLst>
          </p:cNvPr>
          <p:cNvSpPr/>
          <p:nvPr/>
        </p:nvSpPr>
        <p:spPr>
          <a:xfrm>
            <a:off x="4918096" y="1824977"/>
            <a:ext cx="489236" cy="420564"/>
          </a:xfrm>
          <a:prstGeom prst="rect">
            <a:avLst/>
          </a:prstGeom>
        </p:spPr>
        <p:txBody>
          <a:bodyPr wrap="none">
            <a:spAutoFit/>
          </a:bodyPr>
          <a:lstStyle/>
          <a:p>
            <a:pPr algn="ctr"/>
            <a:r>
              <a:rPr lang="en-US" altLang="zh-CN" sz="2133" dirty="0">
                <a:solidFill>
                  <a:schemeClr val="bg1"/>
                </a:solidFill>
                <a:cs typeface="+mn-ea"/>
                <a:sym typeface="+mn-lt"/>
              </a:rPr>
              <a:t>01</a:t>
            </a:r>
            <a:endParaRPr lang="zh-CN" altLang="en-US" sz="2133" dirty="0">
              <a:solidFill>
                <a:schemeClr val="bg1"/>
              </a:solidFill>
              <a:cs typeface="+mn-ea"/>
              <a:sym typeface="+mn-lt"/>
            </a:endParaRPr>
          </a:p>
        </p:txBody>
      </p:sp>
      <p:sp>
        <p:nvSpPr>
          <p:cNvPr id="25" name="矩形 24">
            <a:extLst>
              <a:ext uri="{FF2B5EF4-FFF2-40B4-BE49-F238E27FC236}">
                <a16:creationId xmlns:a16="http://schemas.microsoft.com/office/drawing/2014/main" id="{5C0CD6E2-B21E-4943-84CF-91E17F23A960}"/>
              </a:ext>
            </a:extLst>
          </p:cNvPr>
          <p:cNvSpPr/>
          <p:nvPr/>
        </p:nvSpPr>
        <p:spPr>
          <a:xfrm>
            <a:off x="4918096" y="2893148"/>
            <a:ext cx="489236" cy="420564"/>
          </a:xfrm>
          <a:prstGeom prst="rect">
            <a:avLst/>
          </a:prstGeom>
        </p:spPr>
        <p:txBody>
          <a:bodyPr wrap="none">
            <a:spAutoFit/>
          </a:bodyPr>
          <a:lstStyle/>
          <a:p>
            <a:pPr algn="ctr"/>
            <a:r>
              <a:rPr lang="en-US" altLang="zh-CN" sz="2133" dirty="0">
                <a:solidFill>
                  <a:schemeClr val="bg1"/>
                </a:solidFill>
                <a:cs typeface="+mn-ea"/>
                <a:sym typeface="+mn-lt"/>
              </a:rPr>
              <a:t>02</a:t>
            </a:r>
            <a:endParaRPr lang="zh-CN" altLang="en-US" sz="2133" dirty="0">
              <a:solidFill>
                <a:schemeClr val="bg1"/>
              </a:solidFill>
              <a:cs typeface="+mn-ea"/>
              <a:sym typeface="+mn-lt"/>
            </a:endParaRPr>
          </a:p>
        </p:txBody>
      </p:sp>
      <p:sp>
        <p:nvSpPr>
          <p:cNvPr id="26" name="矩形 25">
            <a:extLst>
              <a:ext uri="{FF2B5EF4-FFF2-40B4-BE49-F238E27FC236}">
                <a16:creationId xmlns:a16="http://schemas.microsoft.com/office/drawing/2014/main" id="{80259CC4-AE98-4B64-B077-C014711B8410}"/>
              </a:ext>
            </a:extLst>
          </p:cNvPr>
          <p:cNvSpPr/>
          <p:nvPr/>
        </p:nvSpPr>
        <p:spPr>
          <a:xfrm>
            <a:off x="4918096" y="3872918"/>
            <a:ext cx="489236" cy="420564"/>
          </a:xfrm>
          <a:prstGeom prst="rect">
            <a:avLst/>
          </a:prstGeom>
        </p:spPr>
        <p:txBody>
          <a:bodyPr wrap="none">
            <a:spAutoFit/>
          </a:bodyPr>
          <a:lstStyle/>
          <a:p>
            <a:pPr algn="ctr"/>
            <a:r>
              <a:rPr lang="en-US" altLang="zh-CN" sz="2133" dirty="0">
                <a:solidFill>
                  <a:schemeClr val="bg1"/>
                </a:solidFill>
                <a:cs typeface="+mn-ea"/>
                <a:sym typeface="+mn-lt"/>
              </a:rPr>
              <a:t>03</a:t>
            </a:r>
            <a:endParaRPr lang="zh-CN" altLang="en-US" sz="2133" dirty="0">
              <a:solidFill>
                <a:schemeClr val="bg1"/>
              </a:solidFill>
              <a:cs typeface="+mn-ea"/>
              <a:sym typeface="+mn-lt"/>
            </a:endParaRPr>
          </a:p>
        </p:txBody>
      </p:sp>
      <p:sp>
        <p:nvSpPr>
          <p:cNvPr id="27" name="矩形 26">
            <a:extLst>
              <a:ext uri="{FF2B5EF4-FFF2-40B4-BE49-F238E27FC236}">
                <a16:creationId xmlns:a16="http://schemas.microsoft.com/office/drawing/2014/main" id="{BA60CED3-A87F-4525-8B7D-8EA372FBB119}"/>
              </a:ext>
            </a:extLst>
          </p:cNvPr>
          <p:cNvSpPr/>
          <p:nvPr/>
        </p:nvSpPr>
        <p:spPr>
          <a:xfrm>
            <a:off x="4918096" y="4971984"/>
            <a:ext cx="489236" cy="420564"/>
          </a:xfrm>
          <a:prstGeom prst="rect">
            <a:avLst/>
          </a:prstGeom>
        </p:spPr>
        <p:txBody>
          <a:bodyPr wrap="none">
            <a:spAutoFit/>
          </a:bodyPr>
          <a:lstStyle/>
          <a:p>
            <a:pPr algn="ctr"/>
            <a:r>
              <a:rPr lang="en-US" altLang="zh-CN" sz="2133" dirty="0">
                <a:solidFill>
                  <a:schemeClr val="bg1"/>
                </a:solidFill>
                <a:cs typeface="+mn-ea"/>
                <a:sym typeface="+mn-lt"/>
              </a:rPr>
              <a:t>04</a:t>
            </a:r>
            <a:endParaRPr lang="zh-CN" altLang="en-US" sz="2133" dirty="0">
              <a:solidFill>
                <a:schemeClr val="bg1"/>
              </a:solidFill>
              <a:cs typeface="+mn-ea"/>
              <a:sym typeface="+mn-lt"/>
            </a:endParaRPr>
          </a:p>
        </p:txBody>
      </p:sp>
      <p:sp>
        <p:nvSpPr>
          <p:cNvPr id="28" name="矩形 27">
            <a:extLst>
              <a:ext uri="{FF2B5EF4-FFF2-40B4-BE49-F238E27FC236}">
                <a16:creationId xmlns:a16="http://schemas.microsoft.com/office/drawing/2014/main" id="{E4FB35B5-9CBC-4DA6-8EE6-624635E6FDCE}"/>
              </a:ext>
            </a:extLst>
          </p:cNvPr>
          <p:cNvSpPr/>
          <p:nvPr/>
        </p:nvSpPr>
        <p:spPr>
          <a:xfrm>
            <a:off x="10927090" y="1110236"/>
            <a:ext cx="261610" cy="4807964"/>
          </a:xfrm>
          <a:prstGeom prst="rect">
            <a:avLst/>
          </a:prstGeom>
        </p:spPr>
        <p:txBody>
          <a:bodyPr vert="eaVert" wrap="square">
            <a:spAutoFit/>
          </a:bodyPr>
          <a:lstStyle/>
          <a:p>
            <a:pPr algn="dist"/>
            <a:r>
              <a:rPr lang="zh-CN" altLang="en-US" sz="500" dirty="0">
                <a:solidFill>
                  <a:srgbClr val="5C6267"/>
                </a:solidFill>
                <a:cs typeface="+mn-ea"/>
                <a:sym typeface="+mn-lt"/>
              </a:rPr>
              <a:t>ACADEMIC REPORT ON EXTREME SIMPLICITY</a:t>
            </a:r>
          </a:p>
        </p:txBody>
      </p:sp>
    </p:spTree>
    <p:custDataLst>
      <p:tags r:id="rId1"/>
    </p:custDataLst>
    <p:extLst>
      <p:ext uri="{BB962C8B-B14F-4D97-AF65-F5344CB8AC3E}">
        <p14:creationId xmlns:p14="http://schemas.microsoft.com/office/powerpoint/2010/main" val="19415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DE9CB86B-E4EB-4D39-BF9F-6FDC04D844DC}"/>
              </a:ext>
            </a:extLst>
          </p:cNvPr>
          <p:cNvGrpSpPr/>
          <p:nvPr/>
        </p:nvGrpSpPr>
        <p:grpSpPr>
          <a:xfrm>
            <a:off x="0" y="0"/>
            <a:ext cx="12192000" cy="6858000"/>
            <a:chOff x="0" y="0"/>
            <a:chExt cx="12192000" cy="6858000"/>
          </a:xfrm>
        </p:grpSpPr>
        <p:pic>
          <p:nvPicPr>
            <p:cNvPr id="29" name="图片 28">
              <a:extLst>
                <a:ext uri="{FF2B5EF4-FFF2-40B4-BE49-F238E27FC236}">
                  <a16:creationId xmlns:a16="http://schemas.microsoft.com/office/drawing/2014/main" id="{A906AD35-0E9E-4437-85A8-AD9ED3944B12}"/>
                </a:ext>
              </a:extLst>
            </p:cNvPr>
            <p:cNvPicPr>
              <a:picLocks noChangeAspect="1"/>
            </p:cNvPicPr>
            <p:nvPr/>
          </p:nvPicPr>
          <p:blipFill rotWithShape="1">
            <a:blip r:embed="rId4"/>
            <a:srcRect l="3118" t="5159" r="4166" b="91268"/>
            <a:stretch/>
          </p:blipFill>
          <p:spPr>
            <a:xfrm flipH="1">
              <a:off x="0" y="0"/>
              <a:ext cx="12192000" cy="3771900"/>
            </a:xfrm>
            <a:prstGeom prst="rect">
              <a:avLst/>
            </a:prstGeom>
          </p:spPr>
        </p:pic>
        <p:sp>
          <p:nvSpPr>
            <p:cNvPr id="5" name="矩形 4">
              <a:extLst>
                <a:ext uri="{FF2B5EF4-FFF2-40B4-BE49-F238E27FC236}">
                  <a16:creationId xmlns:a16="http://schemas.microsoft.com/office/drawing/2014/main" id="{6B10C115-F6D3-467B-95A0-0916592CAF19}"/>
                </a:ext>
              </a:extLst>
            </p:cNvPr>
            <p:cNvSpPr/>
            <p:nvPr/>
          </p:nvSpPr>
          <p:spPr>
            <a:xfrm>
              <a:off x="0" y="3429000"/>
              <a:ext cx="12192000" cy="3429000"/>
            </a:xfrm>
            <a:prstGeom prst="rect">
              <a:avLst/>
            </a:prstGeom>
            <a:solidFill>
              <a:srgbClr val="EF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7FE1002C-EA7D-4E72-A67B-CDAC26BFBE98}"/>
                </a:ext>
              </a:extLst>
            </p:cNvPr>
            <p:cNvSpPr/>
            <p:nvPr/>
          </p:nvSpPr>
          <p:spPr>
            <a:xfrm>
              <a:off x="596900" y="622300"/>
              <a:ext cx="10998200" cy="570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a:extLst>
              <a:ext uri="{FF2B5EF4-FFF2-40B4-BE49-F238E27FC236}">
                <a16:creationId xmlns:a16="http://schemas.microsoft.com/office/drawing/2014/main" id="{A438461B-E7E9-49FE-9BDE-78E2BADD163A}"/>
              </a:ext>
            </a:extLst>
          </p:cNvPr>
          <p:cNvSpPr/>
          <p:nvPr/>
        </p:nvSpPr>
        <p:spPr>
          <a:xfrm>
            <a:off x="5341257" y="1461857"/>
            <a:ext cx="1509486" cy="1161142"/>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fountain-pen_161156">
            <a:extLst>
              <a:ext uri="{FF2B5EF4-FFF2-40B4-BE49-F238E27FC236}">
                <a16:creationId xmlns:a16="http://schemas.microsoft.com/office/drawing/2014/main" id="{510D6F07-26AA-4016-9DDE-E2154F65852D}"/>
              </a:ext>
            </a:extLst>
          </p:cNvPr>
          <p:cNvSpPr>
            <a:spLocks noChangeAspect="1"/>
          </p:cNvSpPr>
          <p:nvPr/>
        </p:nvSpPr>
        <p:spPr bwMode="auto">
          <a:xfrm rot="10800000">
            <a:off x="5835096" y="1645071"/>
            <a:ext cx="521809" cy="794714"/>
          </a:xfrm>
          <a:custGeom>
            <a:avLst/>
            <a:gdLst>
              <a:gd name="connsiteX0" fmla="*/ 88476 w 397354"/>
              <a:gd name="connsiteY0" fmla="*/ 182059 h 605169"/>
              <a:gd name="connsiteX1" fmla="*/ 308878 w 397354"/>
              <a:gd name="connsiteY1" fmla="*/ 182059 h 605169"/>
              <a:gd name="connsiteX2" fmla="*/ 397354 w 397354"/>
              <a:gd name="connsiteY2" fmla="*/ 420221 h 605169"/>
              <a:gd name="connsiteX3" fmla="*/ 212139 w 397354"/>
              <a:gd name="connsiteY3" fmla="*/ 605169 h 605169"/>
              <a:gd name="connsiteX4" fmla="*/ 212139 w 397354"/>
              <a:gd name="connsiteY4" fmla="*/ 362187 h 605169"/>
              <a:gd name="connsiteX5" fmla="*/ 244354 w 397354"/>
              <a:gd name="connsiteY5" fmla="*/ 318429 h 605169"/>
              <a:gd name="connsiteX6" fmla="*/ 198677 w 397354"/>
              <a:gd name="connsiteY6" fmla="*/ 272818 h 605169"/>
              <a:gd name="connsiteX7" fmla="*/ 153000 w 397354"/>
              <a:gd name="connsiteY7" fmla="*/ 318429 h 605169"/>
              <a:gd name="connsiteX8" fmla="*/ 185215 w 397354"/>
              <a:gd name="connsiteY8" fmla="*/ 362187 h 605169"/>
              <a:gd name="connsiteX9" fmla="*/ 185215 w 397354"/>
              <a:gd name="connsiteY9" fmla="*/ 605169 h 605169"/>
              <a:gd name="connsiteX10" fmla="*/ 0 w 397354"/>
              <a:gd name="connsiteY10" fmla="*/ 420221 h 605169"/>
              <a:gd name="connsiteX11" fmla="*/ 26462 w 397354"/>
              <a:gd name="connsiteY11" fmla="*/ 0 h 605169"/>
              <a:gd name="connsiteX12" fmla="*/ 370751 w 397354"/>
              <a:gd name="connsiteY12" fmla="*/ 0 h 605169"/>
              <a:gd name="connsiteX13" fmla="*/ 370751 w 397354"/>
              <a:gd name="connsiteY13" fmla="*/ 106714 h 605169"/>
              <a:gd name="connsiteX14" fmla="*/ 321726 w 397354"/>
              <a:gd name="connsiteY14" fmla="*/ 155667 h 605169"/>
              <a:gd name="connsiteX15" fmla="*/ 75487 w 397354"/>
              <a:gd name="connsiteY15" fmla="*/ 155667 h 605169"/>
              <a:gd name="connsiteX16" fmla="*/ 26462 w 397354"/>
              <a:gd name="connsiteY16" fmla="*/ 106714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354" h="605169">
                <a:moveTo>
                  <a:pt x="88476" y="182059"/>
                </a:moveTo>
                <a:lnTo>
                  <a:pt x="308878" y="182059"/>
                </a:lnTo>
                <a:lnTo>
                  <a:pt x="397354" y="420221"/>
                </a:lnTo>
                <a:lnTo>
                  <a:pt x="212139" y="605169"/>
                </a:lnTo>
                <a:lnTo>
                  <a:pt x="212139" y="362187"/>
                </a:lnTo>
                <a:cubicBezTo>
                  <a:pt x="230335" y="356346"/>
                  <a:pt x="244354" y="339010"/>
                  <a:pt x="244354" y="318429"/>
                </a:cubicBezTo>
                <a:cubicBezTo>
                  <a:pt x="244354" y="292935"/>
                  <a:pt x="223651" y="272818"/>
                  <a:pt x="198677" y="272818"/>
                </a:cubicBezTo>
                <a:cubicBezTo>
                  <a:pt x="173146" y="272818"/>
                  <a:pt x="153000" y="293399"/>
                  <a:pt x="153000" y="318429"/>
                </a:cubicBezTo>
                <a:cubicBezTo>
                  <a:pt x="153000" y="339010"/>
                  <a:pt x="166369" y="356346"/>
                  <a:pt x="185215" y="362187"/>
                </a:cubicBezTo>
                <a:lnTo>
                  <a:pt x="185215" y="605169"/>
                </a:lnTo>
                <a:lnTo>
                  <a:pt x="0" y="420221"/>
                </a:lnTo>
                <a:close/>
                <a:moveTo>
                  <a:pt x="26462" y="0"/>
                </a:moveTo>
                <a:lnTo>
                  <a:pt x="370751" y="0"/>
                </a:lnTo>
                <a:lnTo>
                  <a:pt x="370751" y="106714"/>
                </a:lnTo>
                <a:cubicBezTo>
                  <a:pt x="370751" y="133508"/>
                  <a:pt x="348745" y="155667"/>
                  <a:pt x="321726" y="155667"/>
                </a:cubicBezTo>
                <a:lnTo>
                  <a:pt x="75487" y="155667"/>
                </a:lnTo>
                <a:cubicBezTo>
                  <a:pt x="48653" y="155667"/>
                  <a:pt x="26462" y="133972"/>
                  <a:pt x="26462" y="106714"/>
                </a:cubicBezTo>
                <a:close/>
              </a:path>
            </a:pathLst>
          </a:custGeom>
          <a:solidFill>
            <a:schemeClr val="bg1"/>
          </a:solidFill>
          <a:ln>
            <a:noFill/>
          </a:ln>
        </p:spPr>
        <p:txBody>
          <a:bodyPr/>
          <a:lstStyle/>
          <a:p>
            <a:endParaRPr lang="zh-CN" altLang="en-US">
              <a:cs typeface="+mn-ea"/>
              <a:sym typeface="+mn-lt"/>
            </a:endParaRPr>
          </a:p>
        </p:txBody>
      </p:sp>
      <p:sp>
        <p:nvSpPr>
          <p:cNvPr id="33" name="矩形 32">
            <a:extLst>
              <a:ext uri="{FF2B5EF4-FFF2-40B4-BE49-F238E27FC236}">
                <a16:creationId xmlns:a16="http://schemas.microsoft.com/office/drawing/2014/main" id="{65BBB6A9-1EEC-47B5-B399-3EE46026CD3F}"/>
              </a:ext>
            </a:extLst>
          </p:cNvPr>
          <p:cNvSpPr/>
          <p:nvPr/>
        </p:nvSpPr>
        <p:spPr>
          <a:xfrm>
            <a:off x="1224062" y="2934149"/>
            <a:ext cx="9743874" cy="1015663"/>
          </a:xfrm>
          <a:prstGeom prst="rect">
            <a:avLst/>
          </a:prstGeom>
        </p:spPr>
        <p:txBody>
          <a:bodyPr wrap="square">
            <a:spAutoFit/>
          </a:bodyPr>
          <a:lstStyle/>
          <a:p>
            <a:pPr algn="ctr"/>
            <a:r>
              <a:rPr lang="zh-CN" altLang="en-US" sz="6000" dirty="0">
                <a:solidFill>
                  <a:srgbClr val="5C6267"/>
                </a:solidFill>
                <a:cs typeface="+mn-ea"/>
                <a:sym typeface="+mn-lt"/>
              </a:rPr>
              <a:t>爬虫部分</a:t>
            </a:r>
          </a:p>
        </p:txBody>
      </p:sp>
      <p:sp>
        <p:nvSpPr>
          <p:cNvPr id="35" name="矩形: 圆角 21">
            <a:extLst>
              <a:ext uri="{FF2B5EF4-FFF2-40B4-BE49-F238E27FC236}">
                <a16:creationId xmlns:a16="http://schemas.microsoft.com/office/drawing/2014/main" id="{DC456A3D-146D-4A61-9C21-8451A2843853}"/>
              </a:ext>
            </a:extLst>
          </p:cNvPr>
          <p:cNvSpPr/>
          <p:nvPr/>
        </p:nvSpPr>
        <p:spPr>
          <a:xfrm>
            <a:off x="5437188" y="4448192"/>
            <a:ext cx="1317624" cy="352408"/>
          </a:xfrm>
          <a:prstGeom prst="roundRect">
            <a:avLst>
              <a:gd name="adj" fmla="val 50000"/>
            </a:avLst>
          </a:prstGeom>
          <a:solidFill>
            <a:srgbClr val="5C6267"/>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14350">
              <a:defRPr/>
            </a:pPr>
            <a:r>
              <a:rPr lang="zh-CN" altLang="en-US" sz="1600" dirty="0">
                <a:solidFill>
                  <a:schemeClr val="bg1"/>
                </a:solidFill>
                <a:cs typeface="+mn-ea"/>
                <a:sym typeface="+mn-lt"/>
              </a:rPr>
              <a:t>第一章</a:t>
            </a:r>
          </a:p>
        </p:txBody>
      </p:sp>
    </p:spTree>
    <p:custDataLst>
      <p:tags r:id="rId1"/>
    </p:custDataLst>
    <p:extLst>
      <p:ext uri="{BB962C8B-B14F-4D97-AF65-F5344CB8AC3E}">
        <p14:creationId xmlns:p14="http://schemas.microsoft.com/office/powerpoint/2010/main" val="59587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1764" y="323472"/>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爬虫部分</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01</a:t>
            </a:r>
            <a:endParaRPr lang="zh-CN" altLang="en-US" sz="2133" dirty="0">
              <a:solidFill>
                <a:schemeClr val="bg1"/>
              </a:solidFill>
              <a:cs typeface="+mn-ea"/>
              <a:sym typeface="+mn-lt"/>
            </a:endParaRPr>
          </a:p>
        </p:txBody>
      </p:sp>
      <p:grpSp>
        <p:nvGrpSpPr>
          <p:cNvPr id="21" name="组合 20">
            <a:extLst>
              <a:ext uri="{FF2B5EF4-FFF2-40B4-BE49-F238E27FC236}">
                <a16:creationId xmlns:a16="http://schemas.microsoft.com/office/drawing/2014/main" id="{9942A82C-6DC5-43AE-A499-946B385CFE81}"/>
              </a:ext>
            </a:extLst>
          </p:cNvPr>
          <p:cNvGrpSpPr/>
          <p:nvPr/>
        </p:nvGrpSpPr>
        <p:grpSpPr>
          <a:xfrm>
            <a:off x="890217" y="2632681"/>
            <a:ext cx="6010494" cy="1919519"/>
            <a:chOff x="890217" y="2522643"/>
            <a:chExt cx="6010494" cy="1919519"/>
          </a:xfrm>
        </p:grpSpPr>
        <p:sp>
          <p:nvSpPr>
            <p:cNvPr id="22" name="文本框">
              <a:extLst>
                <a:ext uri="{FF2B5EF4-FFF2-40B4-BE49-F238E27FC236}">
                  <a16:creationId xmlns:a16="http://schemas.microsoft.com/office/drawing/2014/main" id="{517EE964-80CE-4687-BDE6-9DFD4F33E76A}"/>
                </a:ext>
              </a:extLst>
            </p:cNvPr>
            <p:cNvSpPr/>
            <p:nvPr/>
          </p:nvSpPr>
          <p:spPr>
            <a:xfrm flipH="1">
              <a:off x="890217" y="2522643"/>
              <a:ext cx="4203523" cy="1105239"/>
            </a:xfrm>
            <a:prstGeom prst="rect">
              <a:avLst/>
            </a:prstGeom>
          </p:spPr>
          <p:txBody>
            <a:bodyPr wrap="square">
              <a:spAutoFit/>
            </a:bodyPr>
            <a:lstStyle/>
            <a:p>
              <a:pPr>
                <a:lnSpc>
                  <a:spcPct val="150000"/>
                </a:lnSpc>
              </a:pPr>
              <a:r>
                <a:rPr lang="zh-CN" altLang="en-US" sz="2800" b="1" dirty="0">
                  <a:solidFill>
                    <a:schemeClr val="bg1"/>
                  </a:solidFill>
                  <a:cs typeface="+mn-ea"/>
                  <a:sym typeface="+mn-lt"/>
                </a:rPr>
                <a:t>单击此处添加标题</a:t>
              </a:r>
            </a:p>
            <a:p>
              <a:pPr>
                <a:lnSpc>
                  <a:spcPct val="150000"/>
                </a:lnSpc>
              </a:pPr>
              <a:r>
                <a:rPr lang="en-US" altLang="zh-CN" dirty="0">
                  <a:solidFill>
                    <a:schemeClr val="bg1"/>
                  </a:solidFill>
                  <a:cs typeface="+mn-ea"/>
                  <a:sym typeface="+mn-lt"/>
                </a:rPr>
                <a:t>CLICK HERE TO ADD THE TITLE</a:t>
              </a:r>
            </a:p>
          </p:txBody>
        </p:sp>
        <p:sp>
          <p:nvSpPr>
            <p:cNvPr id="23" name="文本框">
              <a:extLst>
                <a:ext uri="{FF2B5EF4-FFF2-40B4-BE49-F238E27FC236}">
                  <a16:creationId xmlns:a16="http://schemas.microsoft.com/office/drawing/2014/main" id="{A81B8AB3-1EA4-481E-858F-264150283409}"/>
                </a:ext>
              </a:extLst>
            </p:cNvPr>
            <p:cNvSpPr/>
            <p:nvPr/>
          </p:nvSpPr>
          <p:spPr>
            <a:xfrm>
              <a:off x="890217" y="3551469"/>
              <a:ext cx="6010494" cy="890693"/>
            </a:xfrm>
            <a:prstGeom prst="rect">
              <a:avLst/>
            </a:prstGeom>
          </p:spPr>
          <p:txBody>
            <a:bodyPr wrap="square">
              <a:spAutoFit/>
            </a:bodyPr>
            <a:lstStyle/>
            <a:p>
              <a:pPr>
                <a:lnSpc>
                  <a:spcPct val="150000"/>
                </a:lnSpc>
              </a:pPr>
              <a:r>
                <a:rPr lang="zh-CN" altLang="en-US" sz="1200" dirty="0">
                  <a:solidFill>
                    <a:schemeClr val="bg1"/>
                  </a:solidFill>
                  <a:cs typeface="+mn-ea"/>
                  <a:sym typeface="+mn-lt"/>
                </a:rPr>
                <a:t>单击此处添加文本单击此处添加文本单击此处添加文本单击此处添加文本单击此处添加文本单击此处</a:t>
              </a:r>
              <a:r>
                <a:rPr lang="zh-CN" altLang="en-US" sz="1200">
                  <a:solidFill>
                    <a:schemeClr val="bg1"/>
                  </a:solidFill>
                  <a:cs typeface="+mn-ea"/>
                  <a:sym typeface="+mn-lt"/>
                </a:rPr>
                <a:t>添加文本单击此处添加文本单击此处添加文本单击此处添加文本单击此处添加文本单击此处添加文本单击此处添加文本单击此处添加文本</a:t>
              </a:r>
              <a:endParaRPr lang="en-US" altLang="zh-CN" sz="1200" dirty="0">
                <a:solidFill>
                  <a:schemeClr val="bg1"/>
                </a:solidFill>
                <a:cs typeface="+mn-ea"/>
                <a:sym typeface="+mn-lt"/>
              </a:endParaRPr>
            </a:p>
          </p:txBody>
        </p:sp>
      </p:grpSp>
      <p:sp>
        <p:nvSpPr>
          <p:cNvPr id="29" name="图标">
            <a:extLst>
              <a:ext uri="{FF2B5EF4-FFF2-40B4-BE49-F238E27FC236}">
                <a16:creationId xmlns:a16="http://schemas.microsoft.com/office/drawing/2014/main" id="{01A04579-4A3C-4D9F-96C5-35573F5B0DF1}"/>
              </a:ext>
            </a:extLst>
          </p:cNvPr>
          <p:cNvSpPr/>
          <p:nvPr/>
        </p:nvSpPr>
        <p:spPr bwMode="auto">
          <a:xfrm>
            <a:off x="1254521" y="1780510"/>
            <a:ext cx="646909" cy="646909"/>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5" name="矩形 34">
            <a:extLst>
              <a:ext uri="{FF2B5EF4-FFF2-40B4-BE49-F238E27FC236}">
                <a16:creationId xmlns:a16="http://schemas.microsoft.com/office/drawing/2014/main" id="{EBBFCD4E-A7A8-88A7-31F9-1E4FF599C95D}"/>
              </a:ext>
            </a:extLst>
          </p:cNvPr>
          <p:cNvSpPr/>
          <p:nvPr/>
        </p:nvSpPr>
        <p:spPr>
          <a:xfrm>
            <a:off x="807412" y="1118062"/>
            <a:ext cx="3747790" cy="700898"/>
          </a:xfrm>
          <a:prstGeom prst="rect">
            <a:avLst/>
          </a:prstGeom>
        </p:spPr>
        <p:txBody>
          <a:bodyPr wrap="square">
            <a:spAutoFit/>
          </a:bodyPr>
          <a:lstStyle/>
          <a:p>
            <a:pPr algn="ctr">
              <a:lnSpc>
                <a:spcPct val="130000"/>
              </a:lnSpc>
            </a:pPr>
            <a:r>
              <a:rPr lang="en-US" altLang="zh-CN" sz="1600" dirty="0">
                <a:solidFill>
                  <a:srgbClr val="3A4F62"/>
                </a:solidFill>
                <a:cs typeface="+mn-ea"/>
                <a:sym typeface="+mn-lt"/>
              </a:rPr>
              <a:t>Step1</a:t>
            </a:r>
            <a:r>
              <a:rPr lang="zh-CN" altLang="en-US" sz="1600" dirty="0">
                <a:solidFill>
                  <a:srgbClr val="3A4F62"/>
                </a:solidFill>
                <a:cs typeface="+mn-ea"/>
                <a:sym typeface="+mn-lt"/>
              </a:rPr>
              <a:t>：确定爬取网站，</a:t>
            </a:r>
            <a:endParaRPr lang="en-US" altLang="zh-CN" sz="1600" dirty="0">
              <a:solidFill>
                <a:srgbClr val="3A4F62"/>
              </a:solidFill>
              <a:cs typeface="+mn-ea"/>
              <a:sym typeface="+mn-lt"/>
            </a:endParaRPr>
          </a:p>
          <a:p>
            <a:pPr algn="ctr">
              <a:lnSpc>
                <a:spcPct val="130000"/>
              </a:lnSpc>
            </a:pPr>
            <a:r>
              <a:rPr lang="zh-CN" altLang="en-US" sz="1600" dirty="0">
                <a:solidFill>
                  <a:srgbClr val="3A4F62"/>
                </a:solidFill>
                <a:cs typeface="+mn-ea"/>
                <a:sym typeface="+mn-lt"/>
              </a:rPr>
              <a:t>科学网，中国科学院网，</a:t>
            </a:r>
            <a:r>
              <a:rPr lang="en-US" altLang="zh-CN" sz="1600" dirty="0" err="1">
                <a:solidFill>
                  <a:srgbClr val="3A4F62"/>
                </a:solidFill>
                <a:cs typeface="+mn-ea"/>
                <a:sym typeface="+mn-lt"/>
              </a:rPr>
              <a:t>ScienceNews</a:t>
            </a:r>
            <a:endParaRPr lang="en-US" altLang="zh-CN" sz="1600" dirty="0">
              <a:solidFill>
                <a:srgbClr val="3A4F62"/>
              </a:solidFill>
              <a:cs typeface="+mn-ea"/>
              <a:sym typeface="+mn-lt"/>
            </a:endParaRPr>
          </a:p>
        </p:txBody>
      </p:sp>
      <p:pic>
        <p:nvPicPr>
          <p:cNvPr id="3" name="图片 2">
            <a:extLst>
              <a:ext uri="{FF2B5EF4-FFF2-40B4-BE49-F238E27FC236}">
                <a16:creationId xmlns:a16="http://schemas.microsoft.com/office/drawing/2014/main" id="{F39CE478-05AC-AB20-FA8A-0E46497E6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1985" y="264769"/>
            <a:ext cx="5729798" cy="3678389"/>
          </a:xfrm>
          <a:prstGeom prst="rect">
            <a:avLst/>
          </a:prstGeom>
        </p:spPr>
      </p:pic>
      <p:pic>
        <p:nvPicPr>
          <p:cNvPr id="5" name="图片 4">
            <a:extLst>
              <a:ext uri="{FF2B5EF4-FFF2-40B4-BE49-F238E27FC236}">
                <a16:creationId xmlns:a16="http://schemas.microsoft.com/office/drawing/2014/main" id="{58A6CE5C-083C-5BA7-287B-D723ED8FB3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988" y="2008682"/>
            <a:ext cx="6461041" cy="3305649"/>
          </a:xfrm>
          <a:prstGeom prst="rect">
            <a:avLst/>
          </a:prstGeom>
        </p:spPr>
      </p:pic>
      <p:pic>
        <p:nvPicPr>
          <p:cNvPr id="7" name="图片 6">
            <a:extLst>
              <a:ext uri="{FF2B5EF4-FFF2-40B4-BE49-F238E27FC236}">
                <a16:creationId xmlns:a16="http://schemas.microsoft.com/office/drawing/2014/main" id="{C506B90C-33AB-692F-1F5B-2B5D53794E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0759" y="2886911"/>
            <a:ext cx="4581781" cy="3683663"/>
          </a:xfrm>
          <a:prstGeom prst="rect">
            <a:avLst/>
          </a:prstGeom>
        </p:spPr>
      </p:pic>
    </p:spTree>
    <p:custDataLst>
      <p:tags r:id="rId1"/>
    </p:custDataLst>
    <p:extLst>
      <p:ext uri="{BB962C8B-B14F-4D97-AF65-F5344CB8AC3E}">
        <p14:creationId xmlns:p14="http://schemas.microsoft.com/office/powerpoint/2010/main" val="163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1764" y="323472"/>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爬虫部分</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01</a:t>
            </a:r>
            <a:endParaRPr lang="zh-CN" altLang="en-US" sz="2133" dirty="0">
              <a:solidFill>
                <a:schemeClr val="bg1"/>
              </a:solidFill>
              <a:cs typeface="+mn-ea"/>
              <a:sym typeface="+mn-lt"/>
            </a:endParaRPr>
          </a:p>
        </p:txBody>
      </p:sp>
      <p:sp>
        <p:nvSpPr>
          <p:cNvPr id="29" name="图标">
            <a:extLst>
              <a:ext uri="{FF2B5EF4-FFF2-40B4-BE49-F238E27FC236}">
                <a16:creationId xmlns:a16="http://schemas.microsoft.com/office/drawing/2014/main" id="{01A04579-4A3C-4D9F-96C5-35573F5B0DF1}"/>
              </a:ext>
            </a:extLst>
          </p:cNvPr>
          <p:cNvSpPr/>
          <p:nvPr/>
        </p:nvSpPr>
        <p:spPr bwMode="auto">
          <a:xfrm>
            <a:off x="1254521" y="1780510"/>
            <a:ext cx="646909" cy="646909"/>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5" name="矩形 34">
            <a:extLst>
              <a:ext uri="{FF2B5EF4-FFF2-40B4-BE49-F238E27FC236}">
                <a16:creationId xmlns:a16="http://schemas.microsoft.com/office/drawing/2014/main" id="{EBBFCD4E-A7A8-88A7-31F9-1E4FF599C95D}"/>
              </a:ext>
            </a:extLst>
          </p:cNvPr>
          <p:cNvSpPr/>
          <p:nvPr/>
        </p:nvSpPr>
        <p:spPr>
          <a:xfrm>
            <a:off x="-101011" y="1075692"/>
            <a:ext cx="3747790" cy="380810"/>
          </a:xfrm>
          <a:prstGeom prst="rect">
            <a:avLst/>
          </a:prstGeom>
        </p:spPr>
        <p:txBody>
          <a:bodyPr wrap="square">
            <a:spAutoFit/>
          </a:bodyPr>
          <a:lstStyle/>
          <a:p>
            <a:pPr algn="ctr">
              <a:lnSpc>
                <a:spcPct val="130000"/>
              </a:lnSpc>
            </a:pPr>
            <a:r>
              <a:rPr lang="en-US" altLang="zh-CN" sz="1600" dirty="0">
                <a:solidFill>
                  <a:srgbClr val="3A4F62"/>
                </a:solidFill>
                <a:cs typeface="+mn-ea"/>
                <a:sym typeface="+mn-lt"/>
              </a:rPr>
              <a:t>Step2</a:t>
            </a:r>
            <a:r>
              <a:rPr lang="zh-CN" altLang="en-US" sz="1600" dirty="0">
                <a:solidFill>
                  <a:srgbClr val="3A4F62"/>
                </a:solidFill>
                <a:cs typeface="+mn-ea"/>
                <a:sym typeface="+mn-lt"/>
              </a:rPr>
              <a:t>：统计条目</a:t>
            </a:r>
            <a:endParaRPr lang="en-US" altLang="zh-CN" sz="1600" dirty="0">
              <a:solidFill>
                <a:srgbClr val="3A4F62"/>
              </a:solidFill>
              <a:cs typeface="+mn-ea"/>
              <a:sym typeface="+mn-lt"/>
            </a:endParaRPr>
          </a:p>
        </p:txBody>
      </p:sp>
      <p:pic>
        <p:nvPicPr>
          <p:cNvPr id="4" name="图片 3">
            <a:extLst>
              <a:ext uri="{FF2B5EF4-FFF2-40B4-BE49-F238E27FC236}">
                <a16:creationId xmlns:a16="http://schemas.microsoft.com/office/drawing/2014/main" id="{9B80EA97-1E30-5356-65A3-173C1B9DC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2637" y="1701346"/>
            <a:ext cx="6849764" cy="4339379"/>
          </a:xfrm>
          <a:prstGeom prst="rect">
            <a:avLst/>
          </a:prstGeom>
        </p:spPr>
      </p:pic>
    </p:spTree>
    <p:custDataLst>
      <p:tags r:id="rId1"/>
    </p:custDataLst>
    <p:extLst>
      <p:ext uri="{BB962C8B-B14F-4D97-AF65-F5344CB8AC3E}">
        <p14:creationId xmlns:p14="http://schemas.microsoft.com/office/powerpoint/2010/main" val="180333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1764" y="323472"/>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爬虫部分</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01</a:t>
            </a:r>
            <a:endParaRPr lang="zh-CN" altLang="en-US" sz="2133" dirty="0">
              <a:solidFill>
                <a:schemeClr val="bg1"/>
              </a:solidFill>
              <a:cs typeface="+mn-ea"/>
              <a:sym typeface="+mn-lt"/>
            </a:endParaRPr>
          </a:p>
        </p:txBody>
      </p:sp>
      <p:sp>
        <p:nvSpPr>
          <p:cNvPr id="29" name="图标">
            <a:extLst>
              <a:ext uri="{FF2B5EF4-FFF2-40B4-BE49-F238E27FC236}">
                <a16:creationId xmlns:a16="http://schemas.microsoft.com/office/drawing/2014/main" id="{01A04579-4A3C-4D9F-96C5-35573F5B0DF1}"/>
              </a:ext>
            </a:extLst>
          </p:cNvPr>
          <p:cNvSpPr/>
          <p:nvPr/>
        </p:nvSpPr>
        <p:spPr bwMode="auto">
          <a:xfrm>
            <a:off x="1254521" y="1780510"/>
            <a:ext cx="646909" cy="646909"/>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5" name="矩形 34">
            <a:extLst>
              <a:ext uri="{FF2B5EF4-FFF2-40B4-BE49-F238E27FC236}">
                <a16:creationId xmlns:a16="http://schemas.microsoft.com/office/drawing/2014/main" id="{EBBFCD4E-A7A8-88A7-31F9-1E4FF599C95D}"/>
              </a:ext>
            </a:extLst>
          </p:cNvPr>
          <p:cNvSpPr/>
          <p:nvPr/>
        </p:nvSpPr>
        <p:spPr>
          <a:xfrm>
            <a:off x="911532" y="1172630"/>
            <a:ext cx="3747790" cy="380810"/>
          </a:xfrm>
          <a:prstGeom prst="rect">
            <a:avLst/>
          </a:prstGeom>
        </p:spPr>
        <p:txBody>
          <a:bodyPr wrap="square">
            <a:spAutoFit/>
          </a:bodyPr>
          <a:lstStyle/>
          <a:p>
            <a:pPr algn="ctr">
              <a:lnSpc>
                <a:spcPct val="130000"/>
              </a:lnSpc>
            </a:pPr>
            <a:r>
              <a:rPr lang="en-US" altLang="zh-CN" sz="1600" dirty="0">
                <a:solidFill>
                  <a:srgbClr val="3A4F62"/>
                </a:solidFill>
                <a:cs typeface="+mn-ea"/>
                <a:sym typeface="+mn-lt"/>
              </a:rPr>
              <a:t>Step3</a:t>
            </a:r>
            <a:r>
              <a:rPr lang="zh-CN" altLang="en-US" sz="1600" dirty="0">
                <a:solidFill>
                  <a:srgbClr val="3A4F62"/>
                </a:solidFill>
                <a:cs typeface="+mn-ea"/>
                <a:sym typeface="+mn-lt"/>
              </a:rPr>
              <a:t>：根据条目数量来设计爬虫</a:t>
            </a:r>
            <a:endParaRPr lang="en-US" altLang="zh-CN" sz="1600" dirty="0">
              <a:solidFill>
                <a:srgbClr val="3A4F62"/>
              </a:solidFill>
              <a:cs typeface="+mn-ea"/>
              <a:sym typeface="+mn-lt"/>
            </a:endParaRPr>
          </a:p>
        </p:txBody>
      </p:sp>
      <p:sp>
        <p:nvSpPr>
          <p:cNvPr id="8" name="矩形 7">
            <a:extLst>
              <a:ext uri="{FF2B5EF4-FFF2-40B4-BE49-F238E27FC236}">
                <a16:creationId xmlns:a16="http://schemas.microsoft.com/office/drawing/2014/main" id="{F65B361D-38BD-E2AA-ED05-95A37B5A0558}"/>
              </a:ext>
            </a:extLst>
          </p:cNvPr>
          <p:cNvSpPr/>
          <p:nvPr/>
        </p:nvSpPr>
        <p:spPr>
          <a:xfrm>
            <a:off x="1181764" y="2728102"/>
            <a:ext cx="7111999" cy="700898"/>
          </a:xfrm>
          <a:prstGeom prst="rect">
            <a:avLst/>
          </a:prstGeom>
        </p:spPr>
        <p:txBody>
          <a:bodyPr wrap="square">
            <a:spAutoFit/>
          </a:bodyPr>
          <a:lstStyle/>
          <a:p>
            <a:pPr>
              <a:lnSpc>
                <a:spcPct val="130000"/>
              </a:lnSpc>
            </a:pPr>
            <a:r>
              <a:rPr lang="zh-CN" altLang="en-US" sz="1600" dirty="0">
                <a:solidFill>
                  <a:srgbClr val="3A4F62"/>
                </a:solidFill>
                <a:cs typeface="+mn-ea"/>
                <a:sym typeface="+mn-lt"/>
              </a:rPr>
              <a:t>预估数据的规模在</a:t>
            </a:r>
            <a:r>
              <a:rPr lang="en-US" altLang="zh-CN" sz="1600" dirty="0">
                <a:solidFill>
                  <a:srgbClr val="3A4F62"/>
                </a:solidFill>
                <a:cs typeface="+mn-ea"/>
                <a:sym typeface="+mn-lt"/>
              </a:rPr>
              <a:t>10w</a:t>
            </a:r>
            <a:r>
              <a:rPr lang="zh-CN" altLang="en-US" sz="1600" dirty="0">
                <a:solidFill>
                  <a:srgbClr val="3A4F62"/>
                </a:solidFill>
                <a:cs typeface="+mn-ea"/>
                <a:sym typeface="+mn-lt"/>
              </a:rPr>
              <a:t>左右，相对较大，</a:t>
            </a:r>
            <a:endParaRPr lang="en-US" altLang="zh-CN" sz="1600" dirty="0">
              <a:solidFill>
                <a:srgbClr val="3A4F62"/>
              </a:solidFill>
              <a:cs typeface="+mn-ea"/>
              <a:sym typeface="+mn-lt"/>
            </a:endParaRPr>
          </a:p>
          <a:p>
            <a:pPr>
              <a:lnSpc>
                <a:spcPct val="130000"/>
              </a:lnSpc>
            </a:pPr>
            <a:r>
              <a:rPr lang="zh-CN" altLang="en-US" sz="1600" dirty="0">
                <a:solidFill>
                  <a:srgbClr val="3A4F62"/>
                </a:solidFill>
                <a:cs typeface="+mn-ea"/>
                <a:sym typeface="+mn-lt"/>
              </a:rPr>
              <a:t>编写多线程爬虫来增加效率</a:t>
            </a:r>
            <a:endParaRPr lang="en-US" altLang="zh-CN" sz="1600" dirty="0">
              <a:solidFill>
                <a:srgbClr val="3A4F62"/>
              </a:solidFill>
              <a:cs typeface="+mn-ea"/>
              <a:sym typeface="+mn-lt"/>
            </a:endParaRPr>
          </a:p>
        </p:txBody>
      </p:sp>
      <p:sp>
        <p:nvSpPr>
          <p:cNvPr id="9" name="矩形 8">
            <a:extLst>
              <a:ext uri="{FF2B5EF4-FFF2-40B4-BE49-F238E27FC236}">
                <a16:creationId xmlns:a16="http://schemas.microsoft.com/office/drawing/2014/main" id="{EA58E671-E420-7469-CE8D-9C70669E6A24}"/>
              </a:ext>
            </a:extLst>
          </p:cNvPr>
          <p:cNvSpPr/>
          <p:nvPr/>
        </p:nvSpPr>
        <p:spPr>
          <a:xfrm>
            <a:off x="326389" y="2007797"/>
            <a:ext cx="6198710" cy="380810"/>
          </a:xfrm>
          <a:prstGeom prst="rect">
            <a:avLst/>
          </a:prstGeom>
        </p:spPr>
        <p:txBody>
          <a:bodyPr wrap="square">
            <a:spAutoFit/>
          </a:bodyPr>
          <a:lstStyle/>
          <a:p>
            <a:pPr algn="ctr">
              <a:lnSpc>
                <a:spcPct val="130000"/>
              </a:lnSpc>
            </a:pPr>
            <a:r>
              <a:rPr lang="zh-CN" altLang="en-US" sz="1600" dirty="0">
                <a:solidFill>
                  <a:srgbClr val="3A4F62"/>
                </a:solidFill>
                <a:cs typeface="+mn-ea"/>
                <a:sym typeface="+mn-lt"/>
              </a:rPr>
              <a:t>目标：在最短时间内</a:t>
            </a:r>
            <a:r>
              <a:rPr lang="zh-CN" altLang="en-US" sz="1600" u="sng" dirty="0">
                <a:solidFill>
                  <a:srgbClr val="3A4F62"/>
                </a:solidFill>
                <a:cs typeface="+mn-ea"/>
                <a:sym typeface="+mn-lt"/>
              </a:rPr>
              <a:t>一次性</a:t>
            </a:r>
            <a:r>
              <a:rPr lang="zh-CN" altLang="en-US" sz="1600" dirty="0">
                <a:solidFill>
                  <a:srgbClr val="3A4F62"/>
                </a:solidFill>
                <a:cs typeface="+mn-ea"/>
                <a:sym typeface="+mn-lt"/>
              </a:rPr>
              <a:t>爬取条目下</a:t>
            </a:r>
            <a:r>
              <a:rPr lang="zh-CN" altLang="en-US" sz="1600" u="sng" dirty="0">
                <a:solidFill>
                  <a:srgbClr val="3A4F62"/>
                </a:solidFill>
                <a:cs typeface="+mn-ea"/>
                <a:sym typeface="+mn-lt"/>
              </a:rPr>
              <a:t>全部新闻</a:t>
            </a:r>
            <a:endParaRPr lang="en-US" altLang="zh-CN" sz="1600" u="sng" dirty="0">
              <a:solidFill>
                <a:srgbClr val="3A4F62"/>
              </a:solidFill>
              <a:cs typeface="+mn-ea"/>
              <a:sym typeface="+mn-lt"/>
            </a:endParaRPr>
          </a:p>
        </p:txBody>
      </p:sp>
      <p:sp>
        <p:nvSpPr>
          <p:cNvPr id="10" name="矩形 9">
            <a:extLst>
              <a:ext uri="{FF2B5EF4-FFF2-40B4-BE49-F238E27FC236}">
                <a16:creationId xmlns:a16="http://schemas.microsoft.com/office/drawing/2014/main" id="{067EF2A1-C775-E68B-3A3D-C4DCF69301AD}"/>
              </a:ext>
            </a:extLst>
          </p:cNvPr>
          <p:cNvSpPr/>
          <p:nvPr/>
        </p:nvSpPr>
        <p:spPr>
          <a:xfrm>
            <a:off x="1181763" y="3886393"/>
            <a:ext cx="7111999" cy="1020985"/>
          </a:xfrm>
          <a:prstGeom prst="rect">
            <a:avLst/>
          </a:prstGeom>
        </p:spPr>
        <p:txBody>
          <a:bodyPr wrap="square">
            <a:spAutoFit/>
          </a:bodyPr>
          <a:lstStyle/>
          <a:p>
            <a:pPr>
              <a:lnSpc>
                <a:spcPct val="130000"/>
              </a:lnSpc>
            </a:pPr>
            <a:r>
              <a:rPr lang="zh-CN" altLang="en-US" sz="1600" dirty="0">
                <a:solidFill>
                  <a:srgbClr val="3A4F62"/>
                </a:solidFill>
                <a:cs typeface="+mn-ea"/>
                <a:sym typeface="+mn-lt"/>
              </a:rPr>
              <a:t>由于选择的都是“列表”型网站，</a:t>
            </a:r>
            <a:endParaRPr lang="en-US" altLang="zh-CN" sz="1600" dirty="0">
              <a:solidFill>
                <a:srgbClr val="3A4F62"/>
              </a:solidFill>
              <a:cs typeface="+mn-ea"/>
              <a:sym typeface="+mn-lt"/>
            </a:endParaRPr>
          </a:p>
          <a:p>
            <a:pPr>
              <a:lnSpc>
                <a:spcPct val="130000"/>
              </a:lnSpc>
            </a:pPr>
            <a:r>
              <a:rPr lang="zh-CN" altLang="en-US" sz="1600" dirty="0">
                <a:solidFill>
                  <a:srgbClr val="3A4F62"/>
                </a:solidFill>
                <a:cs typeface="+mn-ea"/>
                <a:sym typeface="+mn-lt"/>
              </a:rPr>
              <a:t>设计爬虫的成本较低，</a:t>
            </a:r>
            <a:endParaRPr lang="en-US" altLang="zh-CN" sz="1600" dirty="0">
              <a:solidFill>
                <a:srgbClr val="3A4F62"/>
              </a:solidFill>
              <a:cs typeface="+mn-ea"/>
              <a:sym typeface="+mn-lt"/>
            </a:endParaRPr>
          </a:p>
          <a:p>
            <a:pPr>
              <a:lnSpc>
                <a:spcPct val="130000"/>
              </a:lnSpc>
            </a:pPr>
            <a:r>
              <a:rPr lang="zh-CN" altLang="en-US" sz="1600" dirty="0">
                <a:solidFill>
                  <a:srgbClr val="3A4F62"/>
                </a:solidFill>
                <a:cs typeface="+mn-ea"/>
                <a:sym typeface="+mn-lt"/>
              </a:rPr>
              <a:t>一个结构可以复用多次</a:t>
            </a:r>
            <a:endParaRPr lang="en-US" altLang="zh-CN" sz="1600" dirty="0">
              <a:solidFill>
                <a:srgbClr val="3A4F62"/>
              </a:solidFill>
              <a:cs typeface="+mn-ea"/>
              <a:sym typeface="+mn-lt"/>
            </a:endParaRPr>
          </a:p>
        </p:txBody>
      </p:sp>
      <p:pic>
        <p:nvPicPr>
          <p:cNvPr id="3" name="图片 2">
            <a:extLst>
              <a:ext uri="{FF2B5EF4-FFF2-40B4-BE49-F238E27FC236}">
                <a16:creationId xmlns:a16="http://schemas.microsoft.com/office/drawing/2014/main" id="{DDE15F11-19A3-0540-3244-5E88A1EF63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3534" y="1004047"/>
            <a:ext cx="5275398" cy="4416612"/>
          </a:xfrm>
          <a:prstGeom prst="rect">
            <a:avLst/>
          </a:prstGeom>
        </p:spPr>
      </p:pic>
    </p:spTree>
    <p:custDataLst>
      <p:tags r:id="rId1"/>
    </p:custDataLst>
    <p:extLst>
      <p:ext uri="{BB962C8B-B14F-4D97-AF65-F5344CB8AC3E}">
        <p14:creationId xmlns:p14="http://schemas.microsoft.com/office/powerpoint/2010/main" val="259177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1764" y="323472"/>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爬虫部分</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01</a:t>
            </a:r>
            <a:endParaRPr lang="zh-CN" altLang="en-US" sz="2133" dirty="0">
              <a:solidFill>
                <a:schemeClr val="bg1"/>
              </a:solidFill>
              <a:cs typeface="+mn-ea"/>
              <a:sym typeface="+mn-lt"/>
            </a:endParaRPr>
          </a:p>
        </p:txBody>
      </p:sp>
      <p:sp>
        <p:nvSpPr>
          <p:cNvPr id="29" name="图标">
            <a:extLst>
              <a:ext uri="{FF2B5EF4-FFF2-40B4-BE49-F238E27FC236}">
                <a16:creationId xmlns:a16="http://schemas.microsoft.com/office/drawing/2014/main" id="{01A04579-4A3C-4D9F-96C5-35573F5B0DF1}"/>
              </a:ext>
            </a:extLst>
          </p:cNvPr>
          <p:cNvSpPr/>
          <p:nvPr/>
        </p:nvSpPr>
        <p:spPr bwMode="auto">
          <a:xfrm>
            <a:off x="1254521" y="1780510"/>
            <a:ext cx="646909" cy="646909"/>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5" name="矩形 34">
            <a:extLst>
              <a:ext uri="{FF2B5EF4-FFF2-40B4-BE49-F238E27FC236}">
                <a16:creationId xmlns:a16="http://schemas.microsoft.com/office/drawing/2014/main" id="{EBBFCD4E-A7A8-88A7-31F9-1E4FF599C95D}"/>
              </a:ext>
            </a:extLst>
          </p:cNvPr>
          <p:cNvSpPr/>
          <p:nvPr/>
        </p:nvSpPr>
        <p:spPr>
          <a:xfrm>
            <a:off x="520887" y="1098079"/>
            <a:ext cx="3747790" cy="380810"/>
          </a:xfrm>
          <a:prstGeom prst="rect">
            <a:avLst/>
          </a:prstGeom>
        </p:spPr>
        <p:txBody>
          <a:bodyPr wrap="square">
            <a:spAutoFit/>
          </a:bodyPr>
          <a:lstStyle/>
          <a:p>
            <a:pPr algn="ctr">
              <a:lnSpc>
                <a:spcPct val="130000"/>
              </a:lnSpc>
            </a:pPr>
            <a:r>
              <a:rPr lang="en-US" altLang="zh-CN" sz="1600" dirty="0">
                <a:solidFill>
                  <a:srgbClr val="3A4F62"/>
                </a:solidFill>
                <a:cs typeface="+mn-ea"/>
                <a:sym typeface="+mn-lt"/>
              </a:rPr>
              <a:t>Step4</a:t>
            </a:r>
            <a:r>
              <a:rPr lang="zh-CN" altLang="en-US" sz="1600" dirty="0">
                <a:solidFill>
                  <a:srgbClr val="3A4F62"/>
                </a:solidFill>
                <a:cs typeface="+mn-ea"/>
                <a:sym typeface="+mn-lt"/>
              </a:rPr>
              <a:t>：选择工具并编写爬虫</a:t>
            </a:r>
            <a:endParaRPr lang="en-US" altLang="zh-CN" sz="1600" dirty="0">
              <a:solidFill>
                <a:srgbClr val="3A4F62"/>
              </a:solidFill>
              <a:cs typeface="+mn-ea"/>
              <a:sym typeface="+mn-lt"/>
            </a:endParaRPr>
          </a:p>
        </p:txBody>
      </p:sp>
      <p:sp>
        <p:nvSpPr>
          <p:cNvPr id="8" name="矩形 7">
            <a:extLst>
              <a:ext uri="{FF2B5EF4-FFF2-40B4-BE49-F238E27FC236}">
                <a16:creationId xmlns:a16="http://schemas.microsoft.com/office/drawing/2014/main" id="{83B127CA-9300-E739-5111-2CF12269A025}"/>
              </a:ext>
            </a:extLst>
          </p:cNvPr>
          <p:cNvSpPr/>
          <p:nvPr/>
        </p:nvSpPr>
        <p:spPr>
          <a:xfrm>
            <a:off x="942975" y="1478889"/>
            <a:ext cx="10545299" cy="1987404"/>
          </a:xfrm>
          <a:prstGeom prst="rect">
            <a:avLst/>
          </a:prstGeom>
        </p:spPr>
        <p:txBody>
          <a:bodyPr wrap="square">
            <a:spAutoFit/>
          </a:bodyPr>
          <a:lstStyle/>
          <a:p>
            <a:pPr>
              <a:lnSpc>
                <a:spcPct val="200000"/>
              </a:lnSpc>
            </a:pPr>
            <a:r>
              <a:rPr lang="zh-CN" altLang="en-US" sz="1600" dirty="0">
                <a:solidFill>
                  <a:srgbClr val="3A4F62"/>
                </a:solidFill>
                <a:cs typeface="+mn-ea"/>
                <a:sym typeface="+mn-lt"/>
              </a:rPr>
              <a:t>爬虫都分为三个部分，抓取、解析和存储</a:t>
            </a:r>
            <a:endParaRPr lang="en-US" altLang="zh-CN" sz="1600" dirty="0">
              <a:solidFill>
                <a:srgbClr val="3A4F62"/>
              </a:solidFill>
              <a:cs typeface="+mn-ea"/>
              <a:sym typeface="+mn-lt"/>
            </a:endParaRPr>
          </a:p>
          <a:p>
            <a:pPr>
              <a:lnSpc>
                <a:spcPct val="200000"/>
              </a:lnSpc>
            </a:pPr>
            <a:r>
              <a:rPr lang="zh-CN" altLang="en-US" sz="1600" dirty="0">
                <a:solidFill>
                  <a:srgbClr val="3A4F62"/>
                </a:solidFill>
                <a:cs typeface="+mn-ea"/>
                <a:sym typeface="+mn-lt"/>
              </a:rPr>
              <a:t>由于多线程的需求，去采用</a:t>
            </a:r>
            <a:r>
              <a:rPr lang="en-US" altLang="zh-CN" sz="1600" dirty="0" err="1">
                <a:solidFill>
                  <a:srgbClr val="3A4F62"/>
                </a:solidFill>
                <a:cs typeface="+mn-ea"/>
                <a:sym typeface="+mn-lt"/>
              </a:rPr>
              <a:t>js</a:t>
            </a:r>
            <a:r>
              <a:rPr lang="zh-CN" altLang="en-US" sz="1600" dirty="0">
                <a:solidFill>
                  <a:srgbClr val="3A4F62"/>
                </a:solidFill>
                <a:cs typeface="+mn-ea"/>
                <a:sym typeface="+mn-lt"/>
              </a:rPr>
              <a:t>的</a:t>
            </a:r>
            <a:r>
              <a:rPr lang="en-US" altLang="zh-CN" sz="1600" dirty="0" err="1">
                <a:solidFill>
                  <a:srgbClr val="3A4F62"/>
                </a:solidFill>
                <a:cs typeface="+mn-ea"/>
                <a:sym typeface="+mn-lt"/>
              </a:rPr>
              <a:t>axios</a:t>
            </a:r>
            <a:r>
              <a:rPr lang="zh-CN" altLang="en-US" sz="1600" dirty="0">
                <a:solidFill>
                  <a:srgbClr val="3A4F62"/>
                </a:solidFill>
                <a:cs typeface="+mn-ea"/>
                <a:sym typeface="+mn-lt"/>
              </a:rPr>
              <a:t>模块更为合适，解析库采用</a:t>
            </a:r>
            <a:r>
              <a:rPr lang="en-US" altLang="zh-CN" sz="1600" dirty="0">
                <a:solidFill>
                  <a:srgbClr val="3A4F62"/>
                </a:solidFill>
                <a:cs typeface="+mn-ea"/>
                <a:sym typeface="+mn-lt"/>
              </a:rPr>
              <a:t>cheerio</a:t>
            </a:r>
            <a:r>
              <a:rPr lang="zh-CN" altLang="en-US" sz="1600" dirty="0">
                <a:solidFill>
                  <a:srgbClr val="3A4F62"/>
                </a:solidFill>
                <a:cs typeface="+mn-ea"/>
                <a:sym typeface="+mn-lt"/>
              </a:rPr>
              <a:t>，相比</a:t>
            </a:r>
            <a:r>
              <a:rPr lang="en-US" altLang="zh-CN" sz="1600" dirty="0" err="1">
                <a:solidFill>
                  <a:srgbClr val="3A4F62"/>
                </a:solidFill>
                <a:cs typeface="+mn-ea"/>
                <a:sym typeface="+mn-lt"/>
              </a:rPr>
              <a:t>jquery</a:t>
            </a:r>
            <a:r>
              <a:rPr lang="zh-CN" altLang="en-US" sz="1600" dirty="0">
                <a:solidFill>
                  <a:srgbClr val="3A4F62"/>
                </a:solidFill>
                <a:cs typeface="+mn-ea"/>
                <a:sym typeface="+mn-lt"/>
              </a:rPr>
              <a:t>封装的更好，</a:t>
            </a:r>
            <a:endParaRPr lang="en-US" altLang="zh-CN" sz="1600" dirty="0">
              <a:solidFill>
                <a:srgbClr val="3A4F62"/>
              </a:solidFill>
              <a:cs typeface="+mn-ea"/>
              <a:sym typeface="+mn-lt"/>
            </a:endParaRPr>
          </a:p>
          <a:p>
            <a:pPr>
              <a:lnSpc>
                <a:spcPct val="200000"/>
              </a:lnSpc>
            </a:pPr>
            <a:r>
              <a:rPr lang="zh-CN" altLang="en-US" sz="1600" dirty="0">
                <a:solidFill>
                  <a:srgbClr val="3A4F62"/>
                </a:solidFill>
                <a:cs typeface="+mn-ea"/>
                <a:sym typeface="+mn-lt"/>
              </a:rPr>
              <a:t>数据库采用本地的</a:t>
            </a:r>
            <a:r>
              <a:rPr lang="en-US" altLang="zh-CN" sz="1600" dirty="0" err="1">
                <a:solidFill>
                  <a:srgbClr val="3A4F62"/>
                </a:solidFill>
                <a:cs typeface="+mn-ea"/>
                <a:sym typeface="+mn-lt"/>
              </a:rPr>
              <a:t>mysql</a:t>
            </a:r>
            <a:r>
              <a:rPr lang="zh-CN" altLang="en-US" sz="1600" dirty="0">
                <a:solidFill>
                  <a:srgbClr val="3A4F62"/>
                </a:solidFill>
                <a:cs typeface="+mn-ea"/>
                <a:sym typeface="+mn-lt"/>
              </a:rPr>
              <a:t>，为了追求极致的效率，一次性爬取不进行查询去重的操作</a:t>
            </a:r>
            <a:endParaRPr lang="en-US" altLang="zh-CN" sz="1600" dirty="0">
              <a:solidFill>
                <a:srgbClr val="3A4F62"/>
              </a:solidFill>
              <a:cs typeface="+mn-ea"/>
              <a:sym typeface="+mn-lt"/>
            </a:endParaRPr>
          </a:p>
          <a:p>
            <a:pPr>
              <a:lnSpc>
                <a:spcPct val="200000"/>
              </a:lnSpc>
            </a:pPr>
            <a:r>
              <a:rPr lang="zh-CN" altLang="en-US" sz="1600" dirty="0">
                <a:solidFill>
                  <a:srgbClr val="3A4F62"/>
                </a:solidFill>
                <a:cs typeface="+mn-ea"/>
                <a:sym typeface="+mn-lt"/>
              </a:rPr>
              <a:t>对于全部爬取条目，无论失败还是成功全部导出日志，方便进行手动操作，解析部分另外写一个</a:t>
            </a:r>
            <a:r>
              <a:rPr lang="en-US" altLang="zh-CN" sz="1600" dirty="0" err="1">
                <a:solidFill>
                  <a:srgbClr val="3A4F62"/>
                </a:solidFill>
                <a:cs typeface="+mn-ea"/>
                <a:sym typeface="+mn-lt"/>
              </a:rPr>
              <a:t>js</a:t>
            </a:r>
            <a:r>
              <a:rPr lang="zh-CN" altLang="en-US" sz="1600" dirty="0">
                <a:solidFill>
                  <a:srgbClr val="3A4F62"/>
                </a:solidFill>
                <a:cs typeface="+mn-ea"/>
                <a:sym typeface="+mn-lt"/>
              </a:rPr>
              <a:t>脚本进行测试</a:t>
            </a:r>
            <a:endParaRPr lang="en-US" altLang="zh-CN" sz="1600" dirty="0">
              <a:solidFill>
                <a:srgbClr val="3A4F62"/>
              </a:solidFill>
              <a:cs typeface="+mn-ea"/>
              <a:sym typeface="+mn-lt"/>
            </a:endParaRPr>
          </a:p>
        </p:txBody>
      </p:sp>
      <p:pic>
        <p:nvPicPr>
          <p:cNvPr id="3" name="图片 2">
            <a:extLst>
              <a:ext uri="{FF2B5EF4-FFF2-40B4-BE49-F238E27FC236}">
                <a16:creationId xmlns:a16="http://schemas.microsoft.com/office/drawing/2014/main" id="{8ED0D449-8248-7F30-60DB-59F612D45B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96" y="3784597"/>
            <a:ext cx="4613758" cy="2607545"/>
          </a:xfrm>
          <a:prstGeom prst="rect">
            <a:avLst/>
          </a:prstGeom>
        </p:spPr>
      </p:pic>
      <p:pic>
        <p:nvPicPr>
          <p:cNvPr id="6" name="图片 5">
            <a:extLst>
              <a:ext uri="{FF2B5EF4-FFF2-40B4-BE49-F238E27FC236}">
                <a16:creationId xmlns:a16="http://schemas.microsoft.com/office/drawing/2014/main" id="{151DFDEB-9234-4379-FDBD-CB1A0E8955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66871" y="3976264"/>
            <a:ext cx="6263341" cy="2224209"/>
          </a:xfrm>
          <a:prstGeom prst="rect">
            <a:avLst/>
          </a:prstGeom>
        </p:spPr>
      </p:pic>
    </p:spTree>
    <p:custDataLst>
      <p:tags r:id="rId1"/>
    </p:custDataLst>
    <p:extLst>
      <p:ext uri="{BB962C8B-B14F-4D97-AF65-F5344CB8AC3E}">
        <p14:creationId xmlns:p14="http://schemas.microsoft.com/office/powerpoint/2010/main" val="258793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1764" y="323472"/>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爬虫部分</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01</a:t>
            </a:r>
            <a:endParaRPr lang="zh-CN" altLang="en-US" sz="2133" dirty="0">
              <a:solidFill>
                <a:schemeClr val="bg1"/>
              </a:solidFill>
              <a:cs typeface="+mn-ea"/>
              <a:sym typeface="+mn-lt"/>
            </a:endParaRPr>
          </a:p>
        </p:txBody>
      </p:sp>
      <p:sp>
        <p:nvSpPr>
          <p:cNvPr id="29" name="图标">
            <a:extLst>
              <a:ext uri="{FF2B5EF4-FFF2-40B4-BE49-F238E27FC236}">
                <a16:creationId xmlns:a16="http://schemas.microsoft.com/office/drawing/2014/main" id="{01A04579-4A3C-4D9F-96C5-35573F5B0DF1}"/>
              </a:ext>
            </a:extLst>
          </p:cNvPr>
          <p:cNvSpPr/>
          <p:nvPr/>
        </p:nvSpPr>
        <p:spPr bwMode="auto">
          <a:xfrm>
            <a:off x="1254521" y="1780510"/>
            <a:ext cx="646909" cy="646909"/>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5" name="矩形 34">
            <a:extLst>
              <a:ext uri="{FF2B5EF4-FFF2-40B4-BE49-F238E27FC236}">
                <a16:creationId xmlns:a16="http://schemas.microsoft.com/office/drawing/2014/main" id="{EBBFCD4E-A7A8-88A7-31F9-1E4FF599C95D}"/>
              </a:ext>
            </a:extLst>
          </p:cNvPr>
          <p:cNvSpPr/>
          <p:nvPr/>
        </p:nvSpPr>
        <p:spPr>
          <a:xfrm>
            <a:off x="-194221" y="1138494"/>
            <a:ext cx="3747790" cy="380810"/>
          </a:xfrm>
          <a:prstGeom prst="rect">
            <a:avLst/>
          </a:prstGeom>
        </p:spPr>
        <p:txBody>
          <a:bodyPr wrap="square">
            <a:spAutoFit/>
          </a:bodyPr>
          <a:lstStyle/>
          <a:p>
            <a:pPr algn="ctr">
              <a:lnSpc>
                <a:spcPct val="130000"/>
              </a:lnSpc>
            </a:pPr>
            <a:r>
              <a:rPr lang="zh-CN" altLang="en-US" sz="1600" dirty="0">
                <a:solidFill>
                  <a:srgbClr val="3A4F62"/>
                </a:solidFill>
                <a:cs typeface="+mn-ea"/>
                <a:sym typeface="+mn-lt"/>
              </a:rPr>
              <a:t>爬虫结构展示</a:t>
            </a:r>
            <a:endParaRPr lang="en-US" altLang="zh-CN" sz="1600" dirty="0">
              <a:solidFill>
                <a:srgbClr val="3A4F62"/>
              </a:solidFill>
              <a:cs typeface="+mn-ea"/>
              <a:sym typeface="+mn-lt"/>
            </a:endParaRPr>
          </a:p>
        </p:txBody>
      </p:sp>
      <p:sp>
        <p:nvSpPr>
          <p:cNvPr id="8" name="矩形 7">
            <a:extLst>
              <a:ext uri="{FF2B5EF4-FFF2-40B4-BE49-F238E27FC236}">
                <a16:creationId xmlns:a16="http://schemas.microsoft.com/office/drawing/2014/main" id="{83B127CA-9300-E739-5111-2CF12269A025}"/>
              </a:ext>
            </a:extLst>
          </p:cNvPr>
          <p:cNvSpPr/>
          <p:nvPr/>
        </p:nvSpPr>
        <p:spPr>
          <a:xfrm>
            <a:off x="942975" y="1519304"/>
            <a:ext cx="9625436" cy="508344"/>
          </a:xfrm>
          <a:prstGeom prst="rect">
            <a:avLst/>
          </a:prstGeom>
        </p:spPr>
        <p:txBody>
          <a:bodyPr wrap="square">
            <a:spAutoFit/>
          </a:bodyPr>
          <a:lstStyle/>
          <a:p>
            <a:pPr>
              <a:lnSpc>
                <a:spcPct val="200000"/>
              </a:lnSpc>
            </a:pPr>
            <a:r>
              <a:rPr lang="zh-CN" altLang="en-US" sz="1600" dirty="0">
                <a:solidFill>
                  <a:srgbClr val="3A4F62"/>
                </a:solidFill>
                <a:cs typeface="+mn-ea"/>
                <a:sym typeface="+mn-lt"/>
              </a:rPr>
              <a:t>用</a:t>
            </a:r>
            <a:r>
              <a:rPr lang="en-US" altLang="zh-CN" sz="1600" dirty="0">
                <a:solidFill>
                  <a:srgbClr val="3A4F62"/>
                </a:solidFill>
                <a:cs typeface="+mn-ea"/>
                <a:sym typeface="+mn-lt"/>
              </a:rPr>
              <a:t>ES8</a:t>
            </a:r>
            <a:r>
              <a:rPr lang="zh-CN" altLang="en-US" sz="1600" dirty="0">
                <a:solidFill>
                  <a:srgbClr val="3A4F62"/>
                </a:solidFill>
                <a:cs typeface="+mn-ea"/>
                <a:sym typeface="+mn-lt"/>
              </a:rPr>
              <a:t>引入的新特性</a:t>
            </a:r>
            <a:r>
              <a:rPr lang="en-US" altLang="zh-CN" sz="1600" dirty="0">
                <a:solidFill>
                  <a:srgbClr val="3A4F62"/>
                </a:solidFill>
                <a:cs typeface="+mn-ea"/>
                <a:sym typeface="+mn-lt"/>
              </a:rPr>
              <a:t>async/await</a:t>
            </a:r>
            <a:r>
              <a:rPr lang="zh-CN" altLang="en-US" sz="1600" dirty="0">
                <a:solidFill>
                  <a:srgbClr val="3A4F62"/>
                </a:solidFill>
                <a:cs typeface="+mn-ea"/>
                <a:sym typeface="+mn-lt"/>
              </a:rPr>
              <a:t>去构建期约链更加简单</a:t>
            </a:r>
            <a:endParaRPr lang="en-US" altLang="zh-CN" sz="1600" dirty="0">
              <a:solidFill>
                <a:srgbClr val="3A4F62"/>
              </a:solidFill>
              <a:cs typeface="+mn-ea"/>
              <a:sym typeface="+mn-lt"/>
            </a:endParaRPr>
          </a:p>
        </p:txBody>
      </p:sp>
      <p:pic>
        <p:nvPicPr>
          <p:cNvPr id="3" name="图片 2">
            <a:extLst>
              <a:ext uri="{FF2B5EF4-FFF2-40B4-BE49-F238E27FC236}">
                <a16:creationId xmlns:a16="http://schemas.microsoft.com/office/drawing/2014/main" id="{06A77A1A-05FC-5DA2-E200-B06399F29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335" y="3646619"/>
            <a:ext cx="4910823" cy="1300344"/>
          </a:xfrm>
          <a:prstGeom prst="rect">
            <a:avLst/>
          </a:prstGeom>
        </p:spPr>
      </p:pic>
      <p:pic>
        <p:nvPicPr>
          <p:cNvPr id="5" name="图片 4">
            <a:extLst>
              <a:ext uri="{FF2B5EF4-FFF2-40B4-BE49-F238E27FC236}">
                <a16:creationId xmlns:a16="http://schemas.microsoft.com/office/drawing/2014/main" id="{7693A128-2FF5-B786-518D-19D8D34C3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4721" y="3118104"/>
            <a:ext cx="5073992" cy="2746424"/>
          </a:xfrm>
          <a:prstGeom prst="rect">
            <a:avLst/>
          </a:prstGeom>
        </p:spPr>
      </p:pic>
      <p:sp>
        <p:nvSpPr>
          <p:cNvPr id="16" name="矩形 15">
            <a:extLst>
              <a:ext uri="{FF2B5EF4-FFF2-40B4-BE49-F238E27FC236}">
                <a16:creationId xmlns:a16="http://schemas.microsoft.com/office/drawing/2014/main" id="{7011863A-6A28-AE0E-47B5-693D3632FD3A}"/>
              </a:ext>
            </a:extLst>
          </p:cNvPr>
          <p:cNvSpPr/>
          <p:nvPr/>
        </p:nvSpPr>
        <p:spPr>
          <a:xfrm>
            <a:off x="2497690" y="2916304"/>
            <a:ext cx="2944433" cy="508344"/>
          </a:xfrm>
          <a:prstGeom prst="rect">
            <a:avLst/>
          </a:prstGeom>
        </p:spPr>
        <p:txBody>
          <a:bodyPr wrap="square">
            <a:spAutoFit/>
          </a:bodyPr>
          <a:lstStyle/>
          <a:p>
            <a:pPr>
              <a:lnSpc>
                <a:spcPct val="200000"/>
              </a:lnSpc>
            </a:pPr>
            <a:r>
              <a:rPr lang="zh-CN" altLang="en-US" sz="1600" dirty="0">
                <a:solidFill>
                  <a:srgbClr val="3A4F62"/>
                </a:solidFill>
                <a:cs typeface="+mn-ea"/>
                <a:sym typeface="+mn-lt"/>
              </a:rPr>
              <a:t>获得列表页</a:t>
            </a:r>
            <a:endParaRPr lang="en-US" altLang="zh-CN" sz="1600" dirty="0">
              <a:solidFill>
                <a:srgbClr val="3A4F62"/>
              </a:solidFill>
              <a:cs typeface="+mn-ea"/>
              <a:sym typeface="+mn-lt"/>
            </a:endParaRPr>
          </a:p>
        </p:txBody>
      </p:sp>
      <p:sp>
        <p:nvSpPr>
          <p:cNvPr id="19" name="矩形 18">
            <a:extLst>
              <a:ext uri="{FF2B5EF4-FFF2-40B4-BE49-F238E27FC236}">
                <a16:creationId xmlns:a16="http://schemas.microsoft.com/office/drawing/2014/main" id="{98E2DE2C-2A62-2F69-6FC7-41F65B55C975}"/>
              </a:ext>
            </a:extLst>
          </p:cNvPr>
          <p:cNvSpPr/>
          <p:nvPr/>
        </p:nvSpPr>
        <p:spPr>
          <a:xfrm>
            <a:off x="7571100" y="2466735"/>
            <a:ext cx="2944433" cy="508344"/>
          </a:xfrm>
          <a:prstGeom prst="rect">
            <a:avLst/>
          </a:prstGeom>
        </p:spPr>
        <p:txBody>
          <a:bodyPr wrap="square">
            <a:spAutoFit/>
          </a:bodyPr>
          <a:lstStyle/>
          <a:p>
            <a:pPr>
              <a:lnSpc>
                <a:spcPct val="200000"/>
              </a:lnSpc>
            </a:pPr>
            <a:r>
              <a:rPr lang="zh-CN" altLang="en-US" sz="1600" dirty="0">
                <a:solidFill>
                  <a:srgbClr val="3A4F62"/>
                </a:solidFill>
                <a:cs typeface="+mn-ea"/>
                <a:sym typeface="+mn-lt"/>
              </a:rPr>
              <a:t>解析列表并且返回链接数组</a:t>
            </a:r>
            <a:endParaRPr lang="en-US" altLang="zh-CN" sz="1600" dirty="0">
              <a:solidFill>
                <a:srgbClr val="3A4F62"/>
              </a:solidFill>
              <a:cs typeface="+mn-ea"/>
              <a:sym typeface="+mn-lt"/>
            </a:endParaRPr>
          </a:p>
        </p:txBody>
      </p:sp>
    </p:spTree>
    <p:custDataLst>
      <p:tags r:id="rId1"/>
    </p:custDataLst>
    <p:extLst>
      <p:ext uri="{BB962C8B-B14F-4D97-AF65-F5344CB8AC3E}">
        <p14:creationId xmlns:p14="http://schemas.microsoft.com/office/powerpoint/2010/main" val="125128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7F1E7EB9-DF61-4B43-BE48-B83BD336814F}"/>
              </a:ext>
            </a:extLst>
          </p:cNvPr>
          <p:cNvSpPr txBox="1"/>
          <p:nvPr/>
        </p:nvSpPr>
        <p:spPr>
          <a:xfrm flipH="1">
            <a:off x="1181764" y="323472"/>
            <a:ext cx="2872221" cy="502573"/>
          </a:xfrm>
          <a:prstGeom prst="rect">
            <a:avLst/>
          </a:prstGeom>
          <a:noFill/>
        </p:spPr>
        <p:txBody>
          <a:bodyPr wrap="square" rtlCol="0">
            <a:spAutoFit/>
          </a:bodyPr>
          <a:lstStyle/>
          <a:p>
            <a:pPr defTabSz="914171">
              <a:defRPr/>
            </a:pPr>
            <a:r>
              <a:rPr lang="zh-CN" altLang="en-US" sz="2666" b="1" dirty="0">
                <a:solidFill>
                  <a:srgbClr val="5C6267"/>
                </a:solidFill>
                <a:cs typeface="+mn-ea"/>
                <a:sym typeface="+mn-lt"/>
              </a:rPr>
              <a:t>爬虫部分</a:t>
            </a:r>
          </a:p>
        </p:txBody>
      </p:sp>
      <p:sp>
        <p:nvSpPr>
          <p:cNvPr id="17" name="矩形 16">
            <a:extLst>
              <a:ext uri="{FF2B5EF4-FFF2-40B4-BE49-F238E27FC236}">
                <a16:creationId xmlns:a16="http://schemas.microsoft.com/office/drawing/2014/main" id="{880D6E85-EBA5-4E3A-A2C9-49918FAC1C62}"/>
              </a:ext>
            </a:extLst>
          </p:cNvPr>
          <p:cNvSpPr/>
          <p:nvPr/>
        </p:nvSpPr>
        <p:spPr>
          <a:xfrm>
            <a:off x="372508" y="328275"/>
            <a:ext cx="570467" cy="502573"/>
          </a:xfrm>
          <a:prstGeom prst="rect">
            <a:avLst/>
          </a:prstGeom>
          <a:solidFill>
            <a:srgbClr val="5C6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39A6EC12-0CAF-44EB-BB3B-9CE4F55DCE2C}"/>
              </a:ext>
            </a:extLst>
          </p:cNvPr>
          <p:cNvSpPr/>
          <p:nvPr/>
        </p:nvSpPr>
        <p:spPr>
          <a:xfrm>
            <a:off x="422296" y="364477"/>
            <a:ext cx="489236" cy="420564"/>
          </a:xfrm>
          <a:prstGeom prst="rect">
            <a:avLst/>
          </a:prstGeom>
        </p:spPr>
        <p:txBody>
          <a:bodyPr wrap="none">
            <a:spAutoFit/>
          </a:bodyPr>
          <a:lstStyle/>
          <a:p>
            <a:pPr algn="ctr"/>
            <a:r>
              <a:rPr lang="en-US" altLang="zh-CN" sz="2133" dirty="0">
                <a:solidFill>
                  <a:schemeClr val="bg1"/>
                </a:solidFill>
                <a:cs typeface="+mn-ea"/>
                <a:sym typeface="+mn-lt"/>
              </a:rPr>
              <a:t>01</a:t>
            </a:r>
            <a:endParaRPr lang="zh-CN" altLang="en-US" sz="2133" dirty="0">
              <a:solidFill>
                <a:schemeClr val="bg1"/>
              </a:solidFill>
              <a:cs typeface="+mn-ea"/>
              <a:sym typeface="+mn-lt"/>
            </a:endParaRPr>
          </a:p>
        </p:txBody>
      </p:sp>
      <p:sp>
        <p:nvSpPr>
          <p:cNvPr id="29" name="图标">
            <a:extLst>
              <a:ext uri="{FF2B5EF4-FFF2-40B4-BE49-F238E27FC236}">
                <a16:creationId xmlns:a16="http://schemas.microsoft.com/office/drawing/2014/main" id="{01A04579-4A3C-4D9F-96C5-35573F5B0DF1}"/>
              </a:ext>
            </a:extLst>
          </p:cNvPr>
          <p:cNvSpPr/>
          <p:nvPr/>
        </p:nvSpPr>
        <p:spPr bwMode="auto">
          <a:xfrm>
            <a:off x="1254521" y="1780510"/>
            <a:ext cx="646909" cy="646909"/>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矩形 15">
            <a:extLst>
              <a:ext uri="{FF2B5EF4-FFF2-40B4-BE49-F238E27FC236}">
                <a16:creationId xmlns:a16="http://schemas.microsoft.com/office/drawing/2014/main" id="{7011863A-6A28-AE0E-47B5-693D3632FD3A}"/>
              </a:ext>
            </a:extLst>
          </p:cNvPr>
          <p:cNvSpPr/>
          <p:nvPr/>
        </p:nvSpPr>
        <p:spPr>
          <a:xfrm>
            <a:off x="1523526" y="1152243"/>
            <a:ext cx="3741745" cy="510076"/>
          </a:xfrm>
          <a:prstGeom prst="rect">
            <a:avLst/>
          </a:prstGeom>
        </p:spPr>
        <p:txBody>
          <a:bodyPr wrap="square">
            <a:spAutoFit/>
          </a:bodyPr>
          <a:lstStyle/>
          <a:p>
            <a:pPr>
              <a:lnSpc>
                <a:spcPct val="200000"/>
              </a:lnSpc>
            </a:pPr>
            <a:r>
              <a:rPr lang="zh-CN" altLang="en-US" sz="1600" dirty="0">
                <a:solidFill>
                  <a:srgbClr val="3A4F62"/>
                </a:solidFill>
                <a:cs typeface="+mn-ea"/>
                <a:sym typeface="+mn-lt"/>
              </a:rPr>
              <a:t>封装一个解析</a:t>
            </a:r>
            <a:r>
              <a:rPr lang="en-US" altLang="zh-CN" sz="1600" dirty="0">
                <a:solidFill>
                  <a:srgbClr val="3A4F62"/>
                </a:solidFill>
                <a:cs typeface="+mn-ea"/>
                <a:sym typeface="+mn-lt"/>
              </a:rPr>
              <a:t>/</a:t>
            </a:r>
            <a:r>
              <a:rPr lang="zh-CN" altLang="en-US" sz="1600" dirty="0">
                <a:solidFill>
                  <a:srgbClr val="3A4F62"/>
                </a:solidFill>
                <a:cs typeface="+mn-ea"/>
                <a:sym typeface="+mn-lt"/>
              </a:rPr>
              <a:t>存储内容页的函数</a:t>
            </a:r>
            <a:endParaRPr lang="en-US" altLang="zh-CN" sz="1600" dirty="0">
              <a:solidFill>
                <a:srgbClr val="3A4F62"/>
              </a:solidFill>
              <a:cs typeface="+mn-ea"/>
              <a:sym typeface="+mn-lt"/>
            </a:endParaRPr>
          </a:p>
        </p:txBody>
      </p:sp>
      <p:sp>
        <p:nvSpPr>
          <p:cNvPr id="19" name="矩形 18">
            <a:extLst>
              <a:ext uri="{FF2B5EF4-FFF2-40B4-BE49-F238E27FC236}">
                <a16:creationId xmlns:a16="http://schemas.microsoft.com/office/drawing/2014/main" id="{98E2DE2C-2A62-2F69-6FC7-41F65B55C975}"/>
              </a:ext>
            </a:extLst>
          </p:cNvPr>
          <p:cNvSpPr/>
          <p:nvPr/>
        </p:nvSpPr>
        <p:spPr>
          <a:xfrm>
            <a:off x="8377923" y="1152243"/>
            <a:ext cx="2944433" cy="508344"/>
          </a:xfrm>
          <a:prstGeom prst="rect">
            <a:avLst/>
          </a:prstGeom>
        </p:spPr>
        <p:txBody>
          <a:bodyPr wrap="square">
            <a:spAutoFit/>
          </a:bodyPr>
          <a:lstStyle/>
          <a:p>
            <a:pPr>
              <a:lnSpc>
                <a:spcPct val="200000"/>
              </a:lnSpc>
            </a:pPr>
            <a:r>
              <a:rPr lang="zh-CN" altLang="en-US" sz="1600" dirty="0">
                <a:solidFill>
                  <a:srgbClr val="3A4F62"/>
                </a:solidFill>
                <a:cs typeface="+mn-ea"/>
                <a:sym typeface="+mn-lt"/>
              </a:rPr>
              <a:t>前面二者函数拼装</a:t>
            </a:r>
            <a:endParaRPr lang="en-US" altLang="zh-CN" sz="1600" dirty="0">
              <a:solidFill>
                <a:srgbClr val="3A4F62"/>
              </a:solidFill>
              <a:cs typeface="+mn-ea"/>
              <a:sym typeface="+mn-lt"/>
            </a:endParaRPr>
          </a:p>
        </p:txBody>
      </p:sp>
      <p:pic>
        <p:nvPicPr>
          <p:cNvPr id="4" name="图片 3">
            <a:extLst>
              <a:ext uri="{FF2B5EF4-FFF2-40B4-BE49-F238E27FC236}">
                <a16:creationId xmlns:a16="http://schemas.microsoft.com/office/drawing/2014/main" id="{233F521E-9E4D-D4ED-BE0E-DD9DC67A7B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43" y="2037976"/>
            <a:ext cx="6095169" cy="4183834"/>
          </a:xfrm>
          <a:prstGeom prst="rect">
            <a:avLst/>
          </a:prstGeom>
        </p:spPr>
      </p:pic>
      <p:pic>
        <p:nvPicPr>
          <p:cNvPr id="7" name="图片 6">
            <a:extLst>
              <a:ext uri="{FF2B5EF4-FFF2-40B4-BE49-F238E27FC236}">
                <a16:creationId xmlns:a16="http://schemas.microsoft.com/office/drawing/2014/main" id="{E6150F05-4028-0370-9303-BEC5B66D6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7574" y="2497315"/>
            <a:ext cx="5886948" cy="3048849"/>
          </a:xfrm>
          <a:prstGeom prst="rect">
            <a:avLst/>
          </a:prstGeom>
        </p:spPr>
      </p:pic>
    </p:spTree>
    <p:custDataLst>
      <p:tags r:id="rId1"/>
    </p:custDataLst>
    <p:extLst>
      <p:ext uri="{BB962C8B-B14F-4D97-AF65-F5344CB8AC3E}">
        <p14:creationId xmlns:p14="http://schemas.microsoft.com/office/powerpoint/2010/main" val="22592399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73615;"/>
</p:tagLst>
</file>

<file path=ppt/tags/tag10.xml><?xml version="1.0" encoding="utf-8"?>
<p:tagLst xmlns:a="http://schemas.openxmlformats.org/drawingml/2006/main" xmlns:r="http://schemas.openxmlformats.org/officeDocument/2006/relationships" xmlns:p="http://schemas.openxmlformats.org/presentationml/2006/main">
  <p:tag name="ISLIDE.ICON" val="#73615;"/>
</p:tagLst>
</file>

<file path=ppt/tags/tag11.xml><?xml version="1.0" encoding="utf-8"?>
<p:tagLst xmlns:a="http://schemas.openxmlformats.org/drawingml/2006/main" xmlns:r="http://schemas.openxmlformats.org/officeDocument/2006/relationships" xmlns:p="http://schemas.openxmlformats.org/presentationml/2006/main">
  <p:tag name="ISLIDE.ICON" val="#73615;"/>
</p:tagLst>
</file>

<file path=ppt/tags/tag12.xml><?xml version="1.0" encoding="utf-8"?>
<p:tagLst xmlns:a="http://schemas.openxmlformats.org/drawingml/2006/main" xmlns:r="http://schemas.openxmlformats.org/officeDocument/2006/relationships" xmlns:p="http://schemas.openxmlformats.org/presentationml/2006/main">
  <p:tag name="ISLIDE.ICON" val="#73615;"/>
</p:tagLst>
</file>

<file path=ppt/tags/tag13.xml><?xml version="1.0" encoding="utf-8"?>
<p:tagLst xmlns:a="http://schemas.openxmlformats.org/drawingml/2006/main" xmlns:r="http://schemas.openxmlformats.org/officeDocument/2006/relationships" xmlns:p="http://schemas.openxmlformats.org/presentationml/2006/main">
  <p:tag name="ISLIDE.ICON" val="#73615;"/>
</p:tagLst>
</file>

<file path=ppt/tags/tag14.xml><?xml version="1.0" encoding="utf-8"?>
<p:tagLst xmlns:a="http://schemas.openxmlformats.org/drawingml/2006/main" xmlns:r="http://schemas.openxmlformats.org/officeDocument/2006/relationships" xmlns:p="http://schemas.openxmlformats.org/presentationml/2006/main">
  <p:tag name="ISLIDE.ICON" val="#73615;"/>
</p:tagLst>
</file>

<file path=ppt/tags/tag15.xml><?xml version="1.0" encoding="utf-8"?>
<p:tagLst xmlns:a="http://schemas.openxmlformats.org/drawingml/2006/main" xmlns:r="http://schemas.openxmlformats.org/officeDocument/2006/relationships" xmlns:p="http://schemas.openxmlformats.org/presentationml/2006/main">
  <p:tag name="ISLIDE.ICON" val="#73615;"/>
</p:tagLst>
</file>

<file path=ppt/tags/tag16.xml><?xml version="1.0" encoding="utf-8"?>
<p:tagLst xmlns:a="http://schemas.openxmlformats.org/drawingml/2006/main" xmlns:r="http://schemas.openxmlformats.org/officeDocument/2006/relationships" xmlns:p="http://schemas.openxmlformats.org/presentationml/2006/main">
  <p:tag name="ISLIDE.ICON" val="#73615;"/>
</p:tagLst>
</file>

<file path=ppt/tags/tag17.xml><?xml version="1.0" encoding="utf-8"?>
<p:tagLst xmlns:a="http://schemas.openxmlformats.org/drawingml/2006/main" xmlns:r="http://schemas.openxmlformats.org/officeDocument/2006/relationships" xmlns:p="http://schemas.openxmlformats.org/presentationml/2006/main">
  <p:tag name="ISLIDE.ICON" val="#73615;"/>
</p:tagLst>
</file>

<file path=ppt/tags/tag18.xml><?xml version="1.0" encoding="utf-8"?>
<p:tagLst xmlns:a="http://schemas.openxmlformats.org/drawingml/2006/main" xmlns:r="http://schemas.openxmlformats.org/officeDocument/2006/relationships" xmlns:p="http://schemas.openxmlformats.org/presentationml/2006/main">
  <p:tag name="ISLIDE.ICON" val="#73615;"/>
</p:tagLst>
</file>

<file path=ppt/tags/tag2.xml><?xml version="1.0" encoding="utf-8"?>
<p:tagLst xmlns:a="http://schemas.openxmlformats.org/drawingml/2006/main" xmlns:r="http://schemas.openxmlformats.org/officeDocument/2006/relationships" xmlns:p="http://schemas.openxmlformats.org/presentationml/2006/main">
  <p:tag name="ISLIDE.ICON" val="#73615;"/>
</p:tagLst>
</file>

<file path=ppt/tags/tag3.xml><?xml version="1.0" encoding="utf-8"?>
<p:tagLst xmlns:a="http://schemas.openxmlformats.org/drawingml/2006/main" xmlns:r="http://schemas.openxmlformats.org/officeDocument/2006/relationships" xmlns:p="http://schemas.openxmlformats.org/presentationml/2006/main">
  <p:tag name="ISLIDE.ICON" val="#73615;"/>
</p:tagLst>
</file>

<file path=ppt/tags/tag4.xml><?xml version="1.0" encoding="utf-8"?>
<p:tagLst xmlns:a="http://schemas.openxmlformats.org/drawingml/2006/main" xmlns:r="http://schemas.openxmlformats.org/officeDocument/2006/relationships" xmlns:p="http://schemas.openxmlformats.org/presentationml/2006/main">
  <p:tag name="ISLIDE.ICON" val="#73615;"/>
</p:tagLst>
</file>

<file path=ppt/tags/tag5.xml><?xml version="1.0" encoding="utf-8"?>
<p:tagLst xmlns:a="http://schemas.openxmlformats.org/drawingml/2006/main" xmlns:r="http://schemas.openxmlformats.org/officeDocument/2006/relationships" xmlns:p="http://schemas.openxmlformats.org/presentationml/2006/main">
  <p:tag name="ISLIDE.ICON" val="#73615;"/>
</p:tagLst>
</file>

<file path=ppt/tags/tag6.xml><?xml version="1.0" encoding="utf-8"?>
<p:tagLst xmlns:a="http://schemas.openxmlformats.org/drawingml/2006/main" xmlns:r="http://schemas.openxmlformats.org/officeDocument/2006/relationships" xmlns:p="http://schemas.openxmlformats.org/presentationml/2006/main">
  <p:tag name="ISLIDE.ICON" val="#73615;"/>
</p:tagLst>
</file>

<file path=ppt/tags/tag7.xml><?xml version="1.0" encoding="utf-8"?>
<p:tagLst xmlns:a="http://schemas.openxmlformats.org/drawingml/2006/main" xmlns:r="http://schemas.openxmlformats.org/officeDocument/2006/relationships" xmlns:p="http://schemas.openxmlformats.org/presentationml/2006/main">
  <p:tag name="ISLIDE.ICON" val="#73615;"/>
</p:tagLst>
</file>

<file path=ppt/tags/tag8.xml><?xml version="1.0" encoding="utf-8"?>
<p:tagLst xmlns:a="http://schemas.openxmlformats.org/drawingml/2006/main" xmlns:r="http://schemas.openxmlformats.org/officeDocument/2006/relationships" xmlns:p="http://schemas.openxmlformats.org/presentationml/2006/main">
  <p:tag name="ISLIDE.ICON" val="#73615;"/>
</p:tagLst>
</file>

<file path=ppt/tags/tag9.xml><?xml version="1.0" encoding="utf-8"?>
<p:tagLst xmlns:a="http://schemas.openxmlformats.org/drawingml/2006/main" xmlns:r="http://schemas.openxmlformats.org/officeDocument/2006/relationships" xmlns:p="http://schemas.openxmlformats.org/presentationml/2006/main">
  <p:tag name="ISLIDE.ICON" val="#73615;"/>
</p:tagLst>
</file>

<file path=ppt/theme/theme1.xml><?xml version="1.0" encoding="utf-8"?>
<a:theme xmlns:a="http://schemas.openxmlformats.org/drawingml/2006/main" name="Office 主题">
  <a:themeElements>
    <a:clrScheme name="自定义 64">
      <a:dk1>
        <a:sysClr val="windowText" lastClr="000000"/>
      </a:dk1>
      <a:lt1>
        <a:sysClr val="window" lastClr="FFFFFF"/>
      </a:lt1>
      <a:dk2>
        <a:srgbClr val="44546A"/>
      </a:dk2>
      <a:lt2>
        <a:srgbClr val="E2CFC0"/>
      </a:lt2>
      <a:accent1>
        <a:srgbClr val="5C6267"/>
      </a:accent1>
      <a:accent2>
        <a:srgbClr val="E2CFC0"/>
      </a:accent2>
      <a:accent3>
        <a:srgbClr val="5C6267"/>
      </a:accent3>
      <a:accent4>
        <a:srgbClr val="595959"/>
      </a:accent4>
      <a:accent5>
        <a:srgbClr val="7F7F7F"/>
      </a:accent5>
      <a:accent6>
        <a:srgbClr val="7F7F7F"/>
      </a:accent6>
      <a:hlink>
        <a:srgbClr val="0563C1"/>
      </a:hlink>
      <a:folHlink>
        <a:srgbClr val="954F72"/>
      </a:folHlink>
    </a:clrScheme>
    <a:fontScheme name="mghxkvhw">
      <a:majorFont>
        <a:latin typeface="Arial"/>
        <a:ea typeface="汉仪润圆-75W"/>
        <a:cs typeface=""/>
      </a:majorFont>
      <a:minorFont>
        <a:latin typeface="Arial"/>
        <a:ea typeface="汉仪润圆-75W"/>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715</Words>
  <Application>Microsoft Office PowerPoint</Application>
  <PresentationFormat>宽屏</PresentationFormat>
  <Paragraphs>114</Paragraphs>
  <Slides>18</Slides>
  <Notes>18</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等线</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 Tommy</cp:lastModifiedBy>
  <cp:revision>81</cp:revision>
  <dcterms:created xsi:type="dcterms:W3CDTF">2020-07-12T16:46:48Z</dcterms:created>
  <dcterms:modified xsi:type="dcterms:W3CDTF">2022-07-22T07:13:20Z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v1.0_mb_3eSrBtF+wLc0jToSUKhOng==</vt:lpwstr>
  </property>
</Properties>
</file>