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21"/>
          </p:nvPr>
        </p:nvSpPr>
        <p:spPr>
          <a:xfrm>
            <a:off x="2387600" y="8001000"/>
            <a:ext cx="19621500" cy="774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22"/>
          </p:nvPr>
        </p:nvSpPr>
        <p:spPr>
          <a:xfrm>
            <a:off x="2374900" y="5803900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黑色背景下红色杜卡迪摩托车的正面图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红色杜卡迪摩托车的侧视图"/>
          <p:cNvSpPr/>
          <p:nvPr>
            <p:ph type="pic" idx="21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红色杜卡迪摩托车的正面图"/>
          <p:cNvSpPr/>
          <p:nvPr>
            <p:ph type="pic" idx="21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红色杜卡迪摩托车的正面图"/>
          <p:cNvSpPr/>
          <p:nvPr>
            <p:ph type="pic" sz="half" idx="21"/>
          </p:nvPr>
        </p:nvSpPr>
        <p:spPr>
          <a:xfrm>
            <a:off x="11814854" y="3233783"/>
            <a:ext cx="11753235" cy="10447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杜卡迪摩托车发动机零件的特写"/>
          <p:cNvSpPr/>
          <p:nvPr>
            <p:ph type="pic" sz="half" idx="21"/>
          </p:nvPr>
        </p:nvSpPr>
        <p:spPr>
          <a:xfrm>
            <a:off x="12420509" y="5714207"/>
            <a:ext cx="11023601" cy="8255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杜卡迪摩托车油箱盖的特写"/>
          <p:cNvSpPr/>
          <p:nvPr>
            <p:ph type="pic" sz="half" idx="22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杜卡迪摩托车发动机零件的黑白照片"/>
          <p:cNvSpPr/>
          <p:nvPr>
            <p:ph type="pic" idx="23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esla.jpeg" descr="tesla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409"/>
          <a:stretch>
            <a:fillRect/>
          </a:stretch>
        </p:blipFill>
        <p:spPr>
          <a:xfrm>
            <a:off x="746" y="-577838"/>
            <a:ext cx="24382576" cy="1487186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基于自动驾驶事故数据的根因分析"/>
          <p:cNvSpPr txBox="1"/>
          <p:nvPr>
            <p:ph type="ctrTitle"/>
          </p:nvPr>
        </p:nvSpPr>
        <p:spPr>
          <a:xfrm>
            <a:off x="666750" y="-532723"/>
            <a:ext cx="23050501" cy="455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379513"/>
                    <a:satOff val="-6951"/>
                    <a:lumOff val="-17345"/>
                  </a:schemeClr>
                </a:solidFill>
              </a:defRPr>
            </a:lvl1pPr>
          </a:lstStyle>
          <a:p>
            <a:pPr/>
            <a:r>
              <a:t>基于自动驾驶事故数据的根因分析</a:t>
            </a:r>
          </a:p>
        </p:txBody>
      </p:sp>
      <p:sp>
        <p:nvSpPr>
          <p:cNvPr id="121" name="10215501403 沈桐乐"/>
          <p:cNvSpPr txBox="1"/>
          <p:nvPr>
            <p:ph type="subTitle" sz="quarter" idx="1"/>
          </p:nvPr>
        </p:nvSpPr>
        <p:spPr>
          <a:xfrm>
            <a:off x="-6067722" y="4248150"/>
            <a:ext cx="23050501" cy="1816101"/>
          </a:xfrm>
          <a:prstGeom prst="rect">
            <a:avLst/>
          </a:prstGeom>
        </p:spPr>
        <p:txBody>
          <a:bodyPr/>
          <a:lstStyle/>
          <a:p>
            <a:pPr/>
            <a:r>
              <a:t>10215501403 沈桐乐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mileage.png" descr="mile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350" y="4161028"/>
            <a:ext cx="13012962" cy="8573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month.png" descr="mont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15302" y="504749"/>
            <a:ext cx="9773000" cy="820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里程数"/>
          <p:cNvSpPr txBox="1"/>
          <p:nvPr/>
        </p:nvSpPr>
        <p:spPr>
          <a:xfrm>
            <a:off x="4767681" y="1303697"/>
            <a:ext cx="392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10000"/>
            </a:lvl1pPr>
          </a:lstStyle>
          <a:p>
            <a:pPr/>
            <a:r>
              <a:t>里程数</a:t>
            </a:r>
          </a:p>
        </p:txBody>
      </p:sp>
      <p:sp>
        <p:nvSpPr>
          <p:cNvPr id="161" name="报错月份"/>
          <p:cNvSpPr txBox="1"/>
          <p:nvPr/>
        </p:nvSpPr>
        <p:spPr>
          <a:xfrm>
            <a:off x="16304651" y="9645395"/>
            <a:ext cx="519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10000"/>
            </a:lvl1pPr>
          </a:lstStyle>
          <a:p>
            <a:pPr/>
            <a:r>
              <a:t>报错月份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4.数据处理和根因分析…"/>
          <p:cNvSpPr txBox="1"/>
          <p:nvPr>
            <p:ph type="title"/>
          </p:nvPr>
        </p:nvSpPr>
        <p:spPr>
          <a:xfrm>
            <a:off x="666750" y="4690533"/>
            <a:ext cx="23050500" cy="3429001"/>
          </a:xfrm>
          <a:prstGeom prst="rect">
            <a:avLst/>
          </a:prstGeom>
        </p:spPr>
        <p:txBody>
          <a:bodyPr/>
          <a:lstStyle/>
          <a:p>
            <a:pPr/>
            <a:r>
              <a:t>4.</a:t>
            </a:r>
            <a:r>
              <a:rPr u="sng"/>
              <a:t>数据处理和根因分析</a:t>
            </a:r>
            <a:endParaRPr u="sng"/>
          </a:p>
          <a:p>
            <a:pPr>
              <a:defRPr cap="none" sz="5200"/>
            </a:pPr>
            <a:r>
              <a:t>Data Process &amp; RCA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根因分析（RCA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根因分析（RCA）</a:t>
            </a:r>
          </a:p>
        </p:txBody>
      </p:sp>
      <p:sp>
        <p:nvSpPr>
          <p:cNvPr id="166" name="Root Cause Analysis，主要用于定位问题的根本原因，是近些年来自动化领域兴起的一种研究方向…"/>
          <p:cNvSpPr txBox="1"/>
          <p:nvPr>
            <p:ph type="body" idx="1"/>
          </p:nvPr>
        </p:nvSpPr>
        <p:spPr>
          <a:xfrm>
            <a:off x="434678" y="3163485"/>
            <a:ext cx="23050501" cy="8864601"/>
          </a:xfrm>
          <a:prstGeom prst="rect">
            <a:avLst/>
          </a:prstGeom>
        </p:spPr>
        <p:txBody>
          <a:bodyPr/>
          <a:lstStyle/>
          <a:p>
            <a:pPr/>
            <a:r>
              <a:t>Root Cause Analysis，主要用于定位问题的根本原因，是近些年来自动化领域兴起的一种研究方向</a:t>
            </a:r>
          </a:p>
          <a:p>
            <a:pPr/>
            <a:r>
              <a:t>在本次实验中使用主要是为了研究，哪些因素的</a:t>
            </a:r>
            <a:r>
              <a:rPr b="1" u="sng">
                <a:latin typeface="Gill Sans"/>
                <a:ea typeface="Gill Sans"/>
                <a:cs typeface="Gill Sans"/>
                <a:sym typeface="Gill Sans"/>
              </a:rPr>
              <a:t>组合</a:t>
            </a:r>
            <a:r>
              <a:t>最有可能导致事故的发生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nput = matrix(factors)"/>
          <p:cNvSpPr/>
          <p:nvPr/>
        </p:nvSpPr>
        <p:spPr>
          <a:xfrm>
            <a:off x="1297643" y="5533051"/>
            <a:ext cx="7166612" cy="2307506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Input = matrix(factors)</a:t>
            </a:r>
          </a:p>
        </p:txBody>
      </p:sp>
      <p:sp>
        <p:nvSpPr>
          <p:cNvPr id="169" name="箭头"/>
          <p:cNvSpPr/>
          <p:nvPr/>
        </p:nvSpPr>
        <p:spPr>
          <a:xfrm>
            <a:off x="9298453" y="6143709"/>
            <a:ext cx="4328754" cy="1086190"/>
          </a:xfrm>
          <a:prstGeom prst="rightArrow">
            <a:avLst>
              <a:gd name="adj1" fmla="val 32000"/>
              <a:gd name="adj2" fmla="val 88409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Output: Rank(Combination(factors))"/>
          <p:cNvSpPr/>
          <p:nvPr/>
        </p:nvSpPr>
        <p:spPr>
          <a:xfrm>
            <a:off x="14851549" y="5533051"/>
            <a:ext cx="8636085" cy="2307506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Output: Rank(Combination(factors))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数据处理：降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数据处理：降维</a:t>
            </a:r>
          </a:p>
        </p:txBody>
      </p:sp>
      <p:sp>
        <p:nvSpPr>
          <p:cNvPr id="173" name="RCA本质是一个NP问题，比如一共有n个影响因素，则每个因素有/没有就会产生至少 种可能的结果，随n呈指数关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2939" indent="-662939" defTabSz="742950">
              <a:spcBef>
                <a:spcPts val="5800"/>
              </a:spcBef>
              <a:defRPr sz="5760"/>
            </a:pPr>
            <a:r>
              <a:t>RCA本质是一个NP问题，比如一共有n个影响因素，则每个因素有/没有就会产生至少</a:t>
            </a:r>
            <a14:m>
              <m:oMath>
                <m:sSup>
                  <m:e>
                    <m:r>
                      <a:rPr xmlns:a="http://schemas.openxmlformats.org/drawingml/2006/main" sz="645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xmlns:a="http://schemas.openxmlformats.org/drawingml/2006/main" sz="645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</m:oMath>
            </a14:m>
            <a:r>
              <a:t>种可能的结果，随n呈指数关系</a:t>
            </a:r>
          </a:p>
          <a:p>
            <a:pPr marL="662939" indent="-662939" defTabSz="742950">
              <a:spcBef>
                <a:spcPts val="5800"/>
              </a:spcBef>
              <a:defRPr sz="5760"/>
            </a:pPr>
            <a:r>
              <a:t>想要尽可能地加速算法，在计算之前，我们就需要想办法让每个事故所带的因子的</a:t>
            </a:r>
            <a:r>
              <a:rPr u="sng"/>
              <a:t>信息量</a:t>
            </a:r>
            <a:r>
              <a:t>尽可能减少，与此同时尽可能地保留信息，也就是</a:t>
            </a:r>
            <a:r>
              <a:rPr u="sng"/>
              <a:t>聚类降维</a:t>
            </a:r>
            <a:endParaRPr u="sng"/>
          </a:p>
          <a:p>
            <a:pPr marL="662939" indent="-662939" defTabSz="742950">
              <a:spcBef>
                <a:spcPts val="5800"/>
              </a:spcBef>
              <a:defRPr sz="5760"/>
            </a:pPr>
            <a:r>
              <a:t>经过预处理一共有13个影响因素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降维前因子"/>
          <p:cNvSpPr txBox="1"/>
          <p:nvPr>
            <p:ph type="title"/>
          </p:nvPr>
        </p:nvSpPr>
        <p:spPr>
          <a:xfrm>
            <a:off x="-4897290" y="873844"/>
            <a:ext cx="17380629" cy="1566927"/>
          </a:xfrm>
          <a:prstGeom prst="rect">
            <a:avLst/>
          </a:prstGeom>
        </p:spPr>
        <p:txBody>
          <a:bodyPr/>
          <a:lstStyle>
            <a:lvl1pPr defTabSz="676909">
              <a:defRPr sz="8200"/>
            </a:lvl1pPr>
          </a:lstStyle>
          <a:p>
            <a:pPr/>
            <a:r>
              <a:t>降维前因子</a:t>
            </a:r>
          </a:p>
        </p:txBody>
      </p:sp>
      <p:sp>
        <p:nvSpPr>
          <p:cNvPr id="176" name="里程数(inf)…"/>
          <p:cNvSpPr txBox="1"/>
          <p:nvPr>
            <p:ph type="body" idx="1"/>
          </p:nvPr>
        </p:nvSpPr>
        <p:spPr>
          <a:xfrm>
            <a:off x="1562524" y="2923963"/>
            <a:ext cx="25072594" cy="10206652"/>
          </a:xfrm>
          <a:prstGeom prst="rect">
            <a:avLst/>
          </a:prstGeom>
        </p:spPr>
        <p:txBody>
          <a:bodyPr/>
          <a:lstStyle/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里程数(inf)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报错时间(inf)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限速情况(inf)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撞车速度(inf)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行驶路况(5)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行驶路面(10)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光照情况(6)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天气情况(2*9)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撞车对象(12)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撞车之前的自动操作(12)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实际损坏区域(10*2)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区域压力值(10*2)</a:t>
            </a:r>
          </a:p>
          <a:p>
            <a:pPr marL="368300" indent="-368300" defTabSz="412750">
              <a:lnSpc>
                <a:spcPts val="3000"/>
              </a:lnSpc>
              <a:spcBef>
                <a:spcPts val="3200"/>
              </a:spcBef>
              <a:defRPr sz="3200"/>
            </a:pPr>
            <a:r>
              <a:t>气囊释放情况(2)</a:t>
            </a:r>
          </a:p>
        </p:txBody>
      </p:sp>
      <p:sp>
        <p:nvSpPr>
          <p:cNvPr id="177" name="降维后因子（降维方法）"/>
          <p:cNvSpPr txBox="1"/>
          <p:nvPr/>
        </p:nvSpPr>
        <p:spPr>
          <a:xfrm>
            <a:off x="7822691" y="873844"/>
            <a:ext cx="17380629" cy="1566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676909">
              <a:defRPr cap="all" sz="8200"/>
            </a:lvl1pPr>
          </a:lstStyle>
          <a:p>
            <a:pPr/>
            <a:r>
              <a:t>降维后因子（降维方法）</a:t>
            </a:r>
          </a:p>
        </p:txBody>
      </p:sp>
      <p:sp>
        <p:nvSpPr>
          <p:cNvPr id="178" name="超速(2，大小判断)…"/>
          <p:cNvSpPr txBox="1"/>
          <p:nvPr/>
        </p:nvSpPr>
        <p:spPr>
          <a:xfrm>
            <a:off x="10771209" y="2923963"/>
            <a:ext cx="25072595" cy="1020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1960" indent="-441960" algn="l" defTabSz="495300">
              <a:lnSpc>
                <a:spcPts val="3600"/>
              </a:lnSpc>
              <a:spcBef>
                <a:spcPts val="3900"/>
              </a:spcBef>
              <a:buSzPct val="82000"/>
              <a:buChar char="•"/>
              <a:defRPr sz="3840"/>
            </a:pPr>
            <a:r>
              <a:t>超速(2，大小判断)</a:t>
            </a:r>
          </a:p>
          <a:p>
            <a:pPr marL="441960" indent="-441960" algn="l" defTabSz="495300">
              <a:lnSpc>
                <a:spcPts val="3600"/>
              </a:lnSpc>
              <a:spcBef>
                <a:spcPts val="3900"/>
              </a:spcBef>
              <a:buSzPct val="82000"/>
              <a:buChar char="•"/>
              <a:defRPr sz="3840"/>
            </a:pPr>
            <a:r>
              <a:t>路面干湿(2，分类成干和下雨等不干的情况）</a:t>
            </a:r>
          </a:p>
          <a:p>
            <a:pPr marL="441960" indent="-441960" algn="l" defTabSz="495300">
              <a:lnSpc>
                <a:spcPts val="3600"/>
              </a:lnSpc>
              <a:spcBef>
                <a:spcPts val="3900"/>
              </a:spcBef>
              <a:buSzPct val="82000"/>
              <a:buChar char="•"/>
              <a:defRPr sz="3840"/>
            </a:pPr>
            <a:r>
              <a:t>气囊打开情况(2)</a:t>
            </a:r>
          </a:p>
          <a:p>
            <a:pPr marL="441960" indent="-441960" algn="l" defTabSz="495300">
              <a:lnSpc>
                <a:spcPts val="3600"/>
              </a:lnSpc>
              <a:spcBef>
                <a:spcPts val="3900"/>
              </a:spcBef>
              <a:buSzPct val="82000"/>
              <a:buChar char="•"/>
              <a:defRPr sz="3840"/>
            </a:pPr>
            <a:r>
              <a:t>传感器误差(2，通过矩阵1范数的距离分类，参数为距离阈值)</a:t>
            </a:r>
          </a:p>
          <a:p>
            <a:pPr marL="441960" indent="-441960" algn="l" defTabSz="495300">
              <a:lnSpc>
                <a:spcPts val="3600"/>
              </a:lnSpc>
              <a:spcBef>
                <a:spcPts val="3900"/>
              </a:spcBef>
              <a:buSzPct val="82000"/>
              <a:buChar char="•"/>
              <a:defRPr sz="3840"/>
            </a:pPr>
            <a:r>
              <a:t>天气情况(2，通过加权和矩阵乘法，参数为权重向量)</a:t>
            </a:r>
          </a:p>
          <a:p>
            <a:pPr marL="441960" indent="-441960" algn="l" defTabSz="495300">
              <a:lnSpc>
                <a:spcPts val="3600"/>
              </a:lnSpc>
              <a:spcBef>
                <a:spcPts val="3900"/>
              </a:spcBef>
              <a:buSzPct val="82000"/>
              <a:buChar char="•"/>
              <a:defRPr sz="3840"/>
            </a:pPr>
            <a:r>
              <a:t>光照情况(3 光照良好/一般/很差, 聚合光照和时间，赋予权重)</a:t>
            </a:r>
          </a:p>
          <a:p>
            <a:pPr marL="441960" indent="-441960" algn="l" defTabSz="495300">
              <a:lnSpc>
                <a:spcPts val="3600"/>
              </a:lnSpc>
              <a:spcBef>
                <a:spcPts val="3900"/>
              </a:spcBef>
              <a:buSzPct val="82000"/>
              <a:buChar char="•"/>
              <a:defRPr sz="3840"/>
            </a:pPr>
            <a:r>
              <a:t>速度情况(3 ,简单数值分类，参数为超速值)</a:t>
            </a:r>
          </a:p>
          <a:p>
            <a:pPr marL="441960" indent="-441960" algn="l" defTabSz="495300">
              <a:lnSpc>
                <a:spcPts val="3600"/>
              </a:lnSpc>
              <a:spcBef>
                <a:spcPts val="3900"/>
              </a:spcBef>
              <a:buSzPct val="82000"/>
              <a:buChar char="•"/>
              <a:defRPr sz="3840"/>
            </a:pPr>
            <a:r>
              <a:t>撞车对象(3, 大/小/其他，根据对象体型分类）</a:t>
            </a:r>
          </a:p>
          <a:p>
            <a:pPr marL="441960" indent="-441960" algn="l" defTabSz="495300">
              <a:lnSpc>
                <a:spcPts val="3600"/>
              </a:lnSpc>
              <a:spcBef>
                <a:spcPts val="3900"/>
              </a:spcBef>
              <a:buSzPct val="82000"/>
              <a:buChar char="•"/>
              <a:defRPr sz="3840"/>
            </a:pPr>
            <a:r>
              <a:t>里程数(3 ,简单数值分类，参数为汽车寿命阈值)</a:t>
            </a:r>
          </a:p>
          <a:p>
            <a:pPr marL="441960" indent="-441960" algn="l" defTabSz="495300">
              <a:lnSpc>
                <a:spcPts val="3600"/>
              </a:lnSpc>
              <a:spcBef>
                <a:spcPts val="3900"/>
              </a:spcBef>
              <a:buSzPct val="82000"/>
              <a:buChar char="•"/>
              <a:defRPr sz="3840"/>
            </a:pPr>
            <a:r>
              <a:t>自动移动操作(3,直行/非直行/静止)</a:t>
            </a:r>
          </a:p>
          <a:p>
            <a:pPr marL="441960" indent="-441960" algn="l" defTabSz="495300">
              <a:lnSpc>
                <a:spcPts val="3600"/>
              </a:lnSpc>
              <a:spcBef>
                <a:spcPts val="3900"/>
              </a:spcBef>
              <a:buSzPct val="82000"/>
              <a:buChar char="•"/>
              <a:defRPr sz="3840"/>
            </a:pPr>
            <a:r>
              <a:t>路种类(4,高速/普通路面/复杂路段/其他)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哪怕经过降维处理，在这种情况下也需要 种组合，数据处理已经做到极限了，必须要优化算法"/>
          <p:cNvSpPr txBox="1"/>
          <p:nvPr>
            <p:ph type="title"/>
          </p:nvPr>
        </p:nvSpPr>
        <p:spPr>
          <a:xfrm>
            <a:off x="976545" y="4365413"/>
            <a:ext cx="23050501" cy="4985174"/>
          </a:xfrm>
          <a:prstGeom prst="rect">
            <a:avLst/>
          </a:prstGeom>
        </p:spPr>
        <p:txBody>
          <a:bodyPr/>
          <a:lstStyle/>
          <a:p>
            <a:pPr defTabSz="751205">
              <a:defRPr sz="9100"/>
            </a:pPr>
            <a:r>
              <a:t>哪怕经过降维处理，在这种情况下也需要</a:t>
            </a:r>
            <a14:m>
              <m:oMath>
                <m:sSup>
                  <m:e>
                    <m:r>
                      <a:rPr xmlns:a="http://schemas.openxmlformats.org/drawingml/2006/main" sz="970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3</m:t>
                    </m:r>
                  </m:e>
                  <m:sup>
                    <m:r>
                      <a:rPr xmlns:a="http://schemas.openxmlformats.org/drawingml/2006/main" sz="970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  <m:r>
                  <a:rPr xmlns:a="http://schemas.openxmlformats.org/drawingml/2006/main" sz="9700" i="1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970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4</m:t>
                    </m:r>
                  </m:e>
                  <m:sup>
                    <m:r>
                      <a:rPr xmlns:a="http://schemas.openxmlformats.org/drawingml/2006/main" sz="970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  <m:r>
                  <a:rPr xmlns:a="http://schemas.openxmlformats.org/drawingml/2006/main" sz="9700" i="1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9700" i="1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9700" i="1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9700" i="1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m:t>1244160</m:t>
                </m:r>
              </m:oMath>
            </a14:m>
            <a:r>
              <a:t>种组合，数据处理已经做到极限了，必须要优化算法</a:t>
            </a:r>
            <a:endParaRPr sz="10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搜索树和剪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搜索树和剪枝</a:t>
            </a:r>
          </a:p>
        </p:txBody>
      </p:sp>
      <p:sp>
        <p:nvSpPr>
          <p:cNvPr id="183" name="Factor A"/>
          <p:cNvSpPr/>
          <p:nvPr/>
        </p:nvSpPr>
        <p:spPr>
          <a:xfrm>
            <a:off x="9194461" y="3318594"/>
            <a:ext cx="5683335" cy="1774699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Factor A   </a:t>
            </a:r>
          </a:p>
        </p:txBody>
      </p:sp>
      <p:sp>
        <p:nvSpPr>
          <p:cNvPr id="184" name="线条"/>
          <p:cNvSpPr/>
          <p:nvPr/>
        </p:nvSpPr>
        <p:spPr>
          <a:xfrm flipH="1">
            <a:off x="9758309" y="5000413"/>
            <a:ext cx="975054" cy="975054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A1"/>
          <p:cNvSpPr/>
          <p:nvPr/>
        </p:nvSpPr>
        <p:spPr>
          <a:xfrm>
            <a:off x="8847666" y="5984578"/>
            <a:ext cx="1778594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</a:t>
            </a:r>
          </a:p>
        </p:txBody>
      </p:sp>
      <p:sp>
        <p:nvSpPr>
          <p:cNvPr id="186" name="线条"/>
          <p:cNvSpPr/>
          <p:nvPr/>
        </p:nvSpPr>
        <p:spPr>
          <a:xfrm>
            <a:off x="12319084" y="5104524"/>
            <a:ext cx="15463" cy="93292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A2"/>
          <p:cNvSpPr/>
          <p:nvPr/>
        </p:nvSpPr>
        <p:spPr>
          <a:xfrm>
            <a:off x="11443229" y="5984578"/>
            <a:ext cx="1778594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A2</a:t>
            </a:r>
          </a:p>
        </p:txBody>
      </p:sp>
      <p:sp>
        <p:nvSpPr>
          <p:cNvPr id="188" name="线条"/>
          <p:cNvSpPr/>
          <p:nvPr/>
        </p:nvSpPr>
        <p:spPr>
          <a:xfrm flipH="1">
            <a:off x="11443229" y="5984578"/>
            <a:ext cx="975055" cy="975055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A1"/>
          <p:cNvSpPr/>
          <p:nvPr/>
        </p:nvSpPr>
        <p:spPr>
          <a:xfrm>
            <a:off x="11443229" y="5984578"/>
            <a:ext cx="1638348" cy="1142874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</a:t>
            </a:r>
          </a:p>
        </p:txBody>
      </p:sp>
      <p:sp>
        <p:nvSpPr>
          <p:cNvPr id="190" name="线条"/>
          <p:cNvSpPr/>
          <p:nvPr/>
        </p:nvSpPr>
        <p:spPr>
          <a:xfrm>
            <a:off x="13937127" y="4981786"/>
            <a:ext cx="1012308" cy="1012308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0"/>
          <p:cNvSpPr/>
          <p:nvPr/>
        </p:nvSpPr>
        <p:spPr>
          <a:xfrm>
            <a:off x="14038792" y="6003205"/>
            <a:ext cx="1778593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2" name="Factor B"/>
          <p:cNvSpPr/>
          <p:nvPr/>
        </p:nvSpPr>
        <p:spPr>
          <a:xfrm>
            <a:off x="9356682" y="8116570"/>
            <a:ext cx="5683336" cy="1774698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Factor B   </a:t>
            </a:r>
          </a:p>
        </p:txBody>
      </p:sp>
      <p:sp>
        <p:nvSpPr>
          <p:cNvPr id="193" name="线条"/>
          <p:cNvSpPr/>
          <p:nvPr/>
        </p:nvSpPr>
        <p:spPr>
          <a:xfrm>
            <a:off x="9125590" y="7191280"/>
            <a:ext cx="1231726" cy="123172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线条"/>
          <p:cNvSpPr/>
          <p:nvPr/>
        </p:nvSpPr>
        <p:spPr>
          <a:xfrm>
            <a:off x="12287763" y="7361108"/>
            <a:ext cx="1" cy="88309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线条"/>
          <p:cNvSpPr/>
          <p:nvPr/>
        </p:nvSpPr>
        <p:spPr>
          <a:xfrm flipH="1">
            <a:off x="14218211" y="7310244"/>
            <a:ext cx="993798" cy="993798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线条"/>
          <p:cNvSpPr/>
          <p:nvPr/>
        </p:nvSpPr>
        <p:spPr>
          <a:xfrm flipH="1">
            <a:off x="5677036" y="9437137"/>
            <a:ext cx="3957100" cy="1411508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A1,B1"/>
          <p:cNvSpPr/>
          <p:nvPr/>
        </p:nvSpPr>
        <p:spPr>
          <a:xfrm>
            <a:off x="4639733" y="10895250"/>
            <a:ext cx="2384045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A1,B1</a:t>
            </a:r>
          </a:p>
        </p:txBody>
      </p:sp>
      <p:sp>
        <p:nvSpPr>
          <p:cNvPr id="198" name="线条"/>
          <p:cNvSpPr/>
          <p:nvPr/>
        </p:nvSpPr>
        <p:spPr>
          <a:xfrm flipH="1">
            <a:off x="9321767" y="9639168"/>
            <a:ext cx="1231726" cy="123172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A1,B2"/>
          <p:cNvSpPr/>
          <p:nvPr/>
        </p:nvSpPr>
        <p:spPr>
          <a:xfrm>
            <a:off x="8411125" y="10880005"/>
            <a:ext cx="2533482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A1,B2</a:t>
            </a:r>
          </a:p>
        </p:txBody>
      </p:sp>
      <p:sp>
        <p:nvSpPr>
          <p:cNvPr id="200" name="……."/>
          <p:cNvSpPr txBox="1"/>
          <p:nvPr/>
        </p:nvSpPr>
        <p:spPr>
          <a:xfrm>
            <a:off x="13242726" y="11087607"/>
            <a:ext cx="149654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…….</a:t>
            </a:r>
          </a:p>
        </p:txBody>
      </p:sp>
      <p:sp>
        <p:nvSpPr>
          <p:cNvPr id="201" name="线条"/>
          <p:cNvSpPr/>
          <p:nvPr/>
        </p:nvSpPr>
        <p:spPr>
          <a:xfrm>
            <a:off x="14768321" y="9473988"/>
            <a:ext cx="2941543" cy="139690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0,Bn"/>
          <p:cNvSpPr/>
          <p:nvPr/>
        </p:nvSpPr>
        <p:spPr>
          <a:xfrm>
            <a:off x="16799221" y="10880005"/>
            <a:ext cx="1778594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0,Bn</a:t>
            </a:r>
          </a:p>
        </p:txBody>
      </p:sp>
      <p:sp>
        <p:nvSpPr>
          <p:cNvPr id="203" name="……."/>
          <p:cNvSpPr txBox="1"/>
          <p:nvPr/>
        </p:nvSpPr>
        <p:spPr>
          <a:xfrm>
            <a:off x="11443729" y="12914545"/>
            <a:ext cx="149654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优化和剪枝算法：排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优化和剪枝算法：排序</a:t>
            </a:r>
          </a:p>
        </p:txBody>
      </p:sp>
      <p:sp>
        <p:nvSpPr>
          <p:cNvPr id="206" name="把因子的维数从小到大排序，由于剪枝的可能性存在，这样做可以让接近根节点的地方分支尽量少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把因子的维数从小到大排序，由于剪枝的可能性存在，这样做可以让接近根节点的地方分支尽量少</a:t>
            </a:r>
          </a:p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sty m:val="b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m:rPr>
                      <m:sty m:val="b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m:rPr>
                      <m:sty m:val="b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m:rPr>
                      <m:sty m:val="b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p"/>
                      <m:scr m:val="sans-serif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m:rPr>
                      <m:sty m:val="p"/>
                      <m:scr m:val="sans-serif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m:rPr>
                      <m:sty m:val="p"/>
                      <m:scr m:val="sans-serif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m:rPr>
                      <m:sty m:val="p"/>
                      <m:scr m:val="sans-serif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  <m:scr m:val="sans-serif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sty m:val="p"/>
                      <m:scr m:val="sans-serif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m:rPr>
                      <m:sty m:val="p"/>
                      <m:scr m:val="sans-serif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  <m:scr m:val="sans-serif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m:rPr>
                      <m:sty m:val="p"/>
                      <m:scr m:val="sans-serif"/>
                    </m:rP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8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基于影响的剪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基于影响的剪枝</a:t>
            </a:r>
          </a:p>
        </p:txBody>
      </p:sp>
      <p:sp>
        <p:nvSpPr>
          <p:cNvPr id="209" name="Factor A"/>
          <p:cNvSpPr/>
          <p:nvPr/>
        </p:nvSpPr>
        <p:spPr>
          <a:xfrm>
            <a:off x="9194461" y="3318594"/>
            <a:ext cx="5683335" cy="1774699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Factor A   </a:t>
            </a:r>
          </a:p>
        </p:txBody>
      </p:sp>
      <p:sp>
        <p:nvSpPr>
          <p:cNvPr id="210" name="线条"/>
          <p:cNvSpPr/>
          <p:nvPr/>
        </p:nvSpPr>
        <p:spPr>
          <a:xfrm flipH="1">
            <a:off x="9758308" y="5000413"/>
            <a:ext cx="975055" cy="975055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A1"/>
          <p:cNvSpPr/>
          <p:nvPr/>
        </p:nvSpPr>
        <p:spPr>
          <a:xfrm>
            <a:off x="8847666" y="5984578"/>
            <a:ext cx="1778594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</a:t>
            </a:r>
          </a:p>
        </p:txBody>
      </p:sp>
      <p:sp>
        <p:nvSpPr>
          <p:cNvPr id="212" name="线条"/>
          <p:cNvSpPr/>
          <p:nvPr/>
        </p:nvSpPr>
        <p:spPr>
          <a:xfrm>
            <a:off x="12319084" y="5104524"/>
            <a:ext cx="15463" cy="93292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A2"/>
          <p:cNvSpPr/>
          <p:nvPr/>
        </p:nvSpPr>
        <p:spPr>
          <a:xfrm>
            <a:off x="11443229" y="5984578"/>
            <a:ext cx="1778594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A2</a:t>
            </a:r>
          </a:p>
        </p:txBody>
      </p:sp>
      <p:sp>
        <p:nvSpPr>
          <p:cNvPr id="214" name="线条"/>
          <p:cNvSpPr/>
          <p:nvPr/>
        </p:nvSpPr>
        <p:spPr>
          <a:xfrm flipH="1">
            <a:off x="11443229" y="5984578"/>
            <a:ext cx="975054" cy="975055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A1"/>
          <p:cNvSpPr/>
          <p:nvPr/>
        </p:nvSpPr>
        <p:spPr>
          <a:xfrm>
            <a:off x="11443229" y="5984578"/>
            <a:ext cx="1638348" cy="1142874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</a:t>
            </a:r>
          </a:p>
        </p:txBody>
      </p:sp>
      <p:sp>
        <p:nvSpPr>
          <p:cNvPr id="216" name="线条"/>
          <p:cNvSpPr/>
          <p:nvPr/>
        </p:nvSpPr>
        <p:spPr>
          <a:xfrm>
            <a:off x="13937126" y="4981786"/>
            <a:ext cx="1012308" cy="1012308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0"/>
          <p:cNvSpPr/>
          <p:nvPr/>
        </p:nvSpPr>
        <p:spPr>
          <a:xfrm>
            <a:off x="14038792" y="6003205"/>
            <a:ext cx="1778594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8" name="Factor B"/>
          <p:cNvSpPr/>
          <p:nvPr/>
        </p:nvSpPr>
        <p:spPr>
          <a:xfrm>
            <a:off x="9356682" y="8116569"/>
            <a:ext cx="5683335" cy="1774699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Factor B   </a:t>
            </a:r>
          </a:p>
        </p:txBody>
      </p:sp>
      <p:sp>
        <p:nvSpPr>
          <p:cNvPr id="219" name="线条"/>
          <p:cNvSpPr/>
          <p:nvPr/>
        </p:nvSpPr>
        <p:spPr>
          <a:xfrm>
            <a:off x="9125590" y="7191280"/>
            <a:ext cx="1231726" cy="123172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" name="线条"/>
          <p:cNvSpPr/>
          <p:nvPr/>
        </p:nvSpPr>
        <p:spPr>
          <a:xfrm>
            <a:off x="12287763" y="7361107"/>
            <a:ext cx="1" cy="88309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线条"/>
          <p:cNvSpPr/>
          <p:nvPr/>
        </p:nvSpPr>
        <p:spPr>
          <a:xfrm flipH="1">
            <a:off x="14218211" y="7310244"/>
            <a:ext cx="993798" cy="993798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线条"/>
          <p:cNvSpPr/>
          <p:nvPr/>
        </p:nvSpPr>
        <p:spPr>
          <a:xfrm flipH="1">
            <a:off x="5677036" y="9437137"/>
            <a:ext cx="3957100" cy="1411509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A1,B1"/>
          <p:cNvSpPr/>
          <p:nvPr/>
        </p:nvSpPr>
        <p:spPr>
          <a:xfrm>
            <a:off x="4639733" y="10895250"/>
            <a:ext cx="2384045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A1,B1</a:t>
            </a:r>
          </a:p>
        </p:txBody>
      </p:sp>
      <p:sp>
        <p:nvSpPr>
          <p:cNvPr id="224" name="线条"/>
          <p:cNvSpPr/>
          <p:nvPr/>
        </p:nvSpPr>
        <p:spPr>
          <a:xfrm flipH="1">
            <a:off x="9321767" y="9639168"/>
            <a:ext cx="1231726" cy="123172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A1,B2"/>
          <p:cNvSpPr/>
          <p:nvPr/>
        </p:nvSpPr>
        <p:spPr>
          <a:xfrm>
            <a:off x="8411125" y="10880004"/>
            <a:ext cx="2533481" cy="1240707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A1,B2</a:t>
            </a:r>
          </a:p>
        </p:txBody>
      </p:sp>
      <p:sp>
        <p:nvSpPr>
          <p:cNvPr id="226" name="……."/>
          <p:cNvSpPr txBox="1"/>
          <p:nvPr/>
        </p:nvSpPr>
        <p:spPr>
          <a:xfrm>
            <a:off x="13242726" y="11087607"/>
            <a:ext cx="149654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…….</a:t>
            </a:r>
          </a:p>
        </p:txBody>
      </p:sp>
      <p:sp>
        <p:nvSpPr>
          <p:cNvPr id="227" name="线条"/>
          <p:cNvSpPr/>
          <p:nvPr/>
        </p:nvSpPr>
        <p:spPr>
          <a:xfrm>
            <a:off x="14768321" y="9473988"/>
            <a:ext cx="2941543" cy="139690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0,Bn"/>
          <p:cNvSpPr/>
          <p:nvPr/>
        </p:nvSpPr>
        <p:spPr>
          <a:xfrm>
            <a:off x="16799221" y="10880004"/>
            <a:ext cx="1778593" cy="1240707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0,Bn</a:t>
            </a:r>
          </a:p>
        </p:txBody>
      </p:sp>
      <p:sp>
        <p:nvSpPr>
          <p:cNvPr id="229" name="……."/>
          <p:cNvSpPr txBox="1"/>
          <p:nvPr/>
        </p:nvSpPr>
        <p:spPr>
          <a:xfrm>
            <a:off x="11443729" y="12914545"/>
            <a:ext cx="149654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…….</a:t>
            </a:r>
          </a:p>
        </p:txBody>
      </p:sp>
      <p:sp>
        <p:nvSpPr>
          <p:cNvPr id="230" name="如果因子所占有的子空间过小，那么该因子不可能对数量有区分度…"/>
          <p:cNvSpPr txBox="1"/>
          <p:nvPr>
            <p:ph type="body" sz="quarter" idx="1"/>
          </p:nvPr>
        </p:nvSpPr>
        <p:spPr>
          <a:xfrm>
            <a:off x="239606" y="3370352"/>
            <a:ext cx="7118097" cy="6394451"/>
          </a:xfrm>
          <a:prstGeom prst="rect">
            <a:avLst/>
          </a:prstGeom>
        </p:spPr>
        <p:txBody>
          <a:bodyPr/>
          <a:lstStyle/>
          <a:p>
            <a:pPr marL="522986" indent="-522986" defTabSz="586104">
              <a:spcBef>
                <a:spcPts val="4600"/>
              </a:spcBef>
              <a:defRPr sz="4544"/>
            </a:pPr>
            <a:r>
              <a:t>如果因子所占有的子空间过小，那么该因子不可能对数量有区分度</a:t>
            </a:r>
          </a:p>
          <a:p>
            <a:pPr marL="522986" indent="-522986" defTabSz="586104">
              <a:spcBef>
                <a:spcPts val="4600"/>
              </a:spcBef>
              <a:defRPr sz="4544"/>
            </a:pPr>
            <a:r>
              <a:t>同理，该因子的所有子树也满足这个条件，所以可以直接剪去因子树</a:t>
            </a:r>
          </a:p>
        </p:txBody>
      </p:sp>
      <p:sp>
        <p:nvSpPr>
          <p:cNvPr id="231" name="线条"/>
          <p:cNvSpPr/>
          <p:nvPr/>
        </p:nvSpPr>
        <p:spPr>
          <a:xfrm flipH="1">
            <a:off x="14875398" y="5106027"/>
            <a:ext cx="3863029" cy="351316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if size(factor[b].space) &lt; size_threshold:…"/>
          <p:cNvSpPr txBox="1"/>
          <p:nvPr/>
        </p:nvSpPr>
        <p:spPr>
          <a:xfrm>
            <a:off x="15570511" y="3532843"/>
            <a:ext cx="1148960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/>
            </a:pPr>
            <a:r>
              <a:t>if size(factor[b].space) &lt; size_threshold:</a:t>
            </a:r>
          </a:p>
          <a:p>
            <a:pPr algn="l">
              <a:defRPr sz="4300"/>
            </a:pPr>
            <a:r>
              <a:t>    cut(node(factor[b]))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24" name="研究背景和数据来源…"/>
          <p:cNvSpPr txBox="1"/>
          <p:nvPr>
            <p:ph type="body" idx="1"/>
          </p:nvPr>
        </p:nvSpPr>
        <p:spPr>
          <a:xfrm>
            <a:off x="991869" y="3033437"/>
            <a:ext cx="23050501" cy="8864601"/>
          </a:xfrm>
          <a:prstGeom prst="rect">
            <a:avLst/>
          </a:prstGeom>
        </p:spPr>
        <p:txBody>
          <a:bodyPr/>
          <a:lstStyle/>
          <a:p>
            <a:pPr/>
            <a:r>
              <a:t>研究背景和数据来源</a:t>
            </a:r>
          </a:p>
          <a:p>
            <a:pPr/>
            <a:r>
              <a:t>数据预处理</a:t>
            </a:r>
          </a:p>
          <a:p>
            <a:pPr/>
            <a:r>
              <a:t>数据统计展示</a:t>
            </a:r>
          </a:p>
          <a:p>
            <a:pPr>
              <a:defRPr b="1" u="sng">
                <a:latin typeface="Gill Sans"/>
                <a:ea typeface="Gill Sans"/>
                <a:cs typeface="Gill Sans"/>
                <a:sym typeface="Gill Sans"/>
              </a:defRPr>
            </a:pPr>
            <a:r>
              <a:t>根因分析</a:t>
            </a:r>
          </a:p>
        </p:txBody>
      </p:sp>
      <p:pic>
        <p:nvPicPr>
          <p:cNvPr id="125" name="tesla.jpeg" descr="tesl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7160" y="3758903"/>
            <a:ext cx="13179854" cy="7413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基于分离度的剪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基于分离度的剪枝</a:t>
            </a:r>
          </a:p>
        </p:txBody>
      </p:sp>
      <p:sp>
        <p:nvSpPr>
          <p:cNvPr id="235" name="Factor A"/>
          <p:cNvSpPr/>
          <p:nvPr/>
        </p:nvSpPr>
        <p:spPr>
          <a:xfrm>
            <a:off x="9194461" y="3318594"/>
            <a:ext cx="5683335" cy="1774699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Factor A   </a:t>
            </a:r>
          </a:p>
        </p:txBody>
      </p:sp>
      <p:sp>
        <p:nvSpPr>
          <p:cNvPr id="236" name="线条"/>
          <p:cNvSpPr/>
          <p:nvPr/>
        </p:nvSpPr>
        <p:spPr>
          <a:xfrm flipH="1">
            <a:off x="9758308" y="5000413"/>
            <a:ext cx="975055" cy="975055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A1"/>
          <p:cNvSpPr/>
          <p:nvPr/>
        </p:nvSpPr>
        <p:spPr>
          <a:xfrm>
            <a:off x="8847666" y="5984578"/>
            <a:ext cx="1778594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</a:t>
            </a:r>
          </a:p>
        </p:txBody>
      </p:sp>
      <p:sp>
        <p:nvSpPr>
          <p:cNvPr id="238" name="线条"/>
          <p:cNvSpPr/>
          <p:nvPr/>
        </p:nvSpPr>
        <p:spPr>
          <a:xfrm>
            <a:off x="12319084" y="5104524"/>
            <a:ext cx="15463" cy="93292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" name="A2"/>
          <p:cNvSpPr/>
          <p:nvPr/>
        </p:nvSpPr>
        <p:spPr>
          <a:xfrm>
            <a:off x="11443229" y="5984578"/>
            <a:ext cx="1778594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A2</a:t>
            </a:r>
          </a:p>
        </p:txBody>
      </p:sp>
      <p:sp>
        <p:nvSpPr>
          <p:cNvPr id="240" name="线条"/>
          <p:cNvSpPr/>
          <p:nvPr/>
        </p:nvSpPr>
        <p:spPr>
          <a:xfrm flipH="1">
            <a:off x="11443229" y="5984578"/>
            <a:ext cx="975054" cy="975055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A1"/>
          <p:cNvSpPr/>
          <p:nvPr/>
        </p:nvSpPr>
        <p:spPr>
          <a:xfrm>
            <a:off x="11443229" y="5984578"/>
            <a:ext cx="1638348" cy="1142874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</a:t>
            </a:r>
          </a:p>
        </p:txBody>
      </p:sp>
      <p:sp>
        <p:nvSpPr>
          <p:cNvPr id="242" name="线条"/>
          <p:cNvSpPr/>
          <p:nvPr/>
        </p:nvSpPr>
        <p:spPr>
          <a:xfrm>
            <a:off x="13937126" y="4981786"/>
            <a:ext cx="1012308" cy="1012308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0"/>
          <p:cNvSpPr/>
          <p:nvPr/>
        </p:nvSpPr>
        <p:spPr>
          <a:xfrm>
            <a:off x="14038792" y="6003205"/>
            <a:ext cx="1778594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4" name="Factor B"/>
          <p:cNvSpPr/>
          <p:nvPr/>
        </p:nvSpPr>
        <p:spPr>
          <a:xfrm>
            <a:off x="9356682" y="8116569"/>
            <a:ext cx="5683335" cy="1774699"/>
          </a:xfrm>
          <a:prstGeom prst="ellipse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Factor B   </a:t>
            </a:r>
          </a:p>
        </p:txBody>
      </p:sp>
      <p:sp>
        <p:nvSpPr>
          <p:cNvPr id="245" name="线条"/>
          <p:cNvSpPr/>
          <p:nvPr/>
        </p:nvSpPr>
        <p:spPr>
          <a:xfrm>
            <a:off x="9125590" y="7191280"/>
            <a:ext cx="1231726" cy="123172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" name="线条"/>
          <p:cNvSpPr/>
          <p:nvPr/>
        </p:nvSpPr>
        <p:spPr>
          <a:xfrm>
            <a:off x="12287763" y="7361107"/>
            <a:ext cx="1" cy="88309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" name="线条"/>
          <p:cNvSpPr/>
          <p:nvPr/>
        </p:nvSpPr>
        <p:spPr>
          <a:xfrm flipH="1">
            <a:off x="14218211" y="7310244"/>
            <a:ext cx="993798" cy="993798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线条"/>
          <p:cNvSpPr/>
          <p:nvPr/>
        </p:nvSpPr>
        <p:spPr>
          <a:xfrm flipH="1">
            <a:off x="5677036" y="9437137"/>
            <a:ext cx="3957100" cy="1411509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A1,B1"/>
          <p:cNvSpPr/>
          <p:nvPr/>
        </p:nvSpPr>
        <p:spPr>
          <a:xfrm>
            <a:off x="4639733" y="10895250"/>
            <a:ext cx="2384045" cy="1240706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A1,B1</a:t>
            </a:r>
          </a:p>
        </p:txBody>
      </p:sp>
      <p:sp>
        <p:nvSpPr>
          <p:cNvPr id="250" name="线条"/>
          <p:cNvSpPr/>
          <p:nvPr/>
        </p:nvSpPr>
        <p:spPr>
          <a:xfrm flipH="1">
            <a:off x="9321767" y="9639168"/>
            <a:ext cx="1231726" cy="123172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" name="A1,B2"/>
          <p:cNvSpPr/>
          <p:nvPr/>
        </p:nvSpPr>
        <p:spPr>
          <a:xfrm>
            <a:off x="8411125" y="10880004"/>
            <a:ext cx="2533481" cy="1240707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A1,B2</a:t>
            </a:r>
          </a:p>
        </p:txBody>
      </p:sp>
      <p:sp>
        <p:nvSpPr>
          <p:cNvPr id="252" name="……."/>
          <p:cNvSpPr txBox="1"/>
          <p:nvPr/>
        </p:nvSpPr>
        <p:spPr>
          <a:xfrm>
            <a:off x="13242726" y="11087607"/>
            <a:ext cx="149654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…….</a:t>
            </a:r>
          </a:p>
        </p:txBody>
      </p:sp>
      <p:sp>
        <p:nvSpPr>
          <p:cNvPr id="253" name="线条"/>
          <p:cNvSpPr/>
          <p:nvPr/>
        </p:nvSpPr>
        <p:spPr>
          <a:xfrm>
            <a:off x="14768321" y="9473988"/>
            <a:ext cx="2941543" cy="139690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0,Bn"/>
          <p:cNvSpPr/>
          <p:nvPr/>
        </p:nvSpPr>
        <p:spPr>
          <a:xfrm>
            <a:off x="16799221" y="10880004"/>
            <a:ext cx="1778593" cy="1240707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0,Bn</a:t>
            </a:r>
          </a:p>
        </p:txBody>
      </p:sp>
      <p:sp>
        <p:nvSpPr>
          <p:cNvPr id="255" name="……."/>
          <p:cNvSpPr txBox="1"/>
          <p:nvPr/>
        </p:nvSpPr>
        <p:spPr>
          <a:xfrm>
            <a:off x="11443729" y="12914545"/>
            <a:ext cx="149654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…….</a:t>
            </a:r>
          </a:p>
        </p:txBody>
      </p:sp>
      <p:sp>
        <p:nvSpPr>
          <p:cNvPr id="256" name="如果因子分布不具有足够的分离度，则该因子可以忽略…"/>
          <p:cNvSpPr txBox="1"/>
          <p:nvPr>
            <p:ph type="body" sz="quarter" idx="1"/>
          </p:nvPr>
        </p:nvSpPr>
        <p:spPr>
          <a:xfrm>
            <a:off x="239606" y="3370352"/>
            <a:ext cx="7118097" cy="6394451"/>
          </a:xfrm>
          <a:prstGeom prst="rect">
            <a:avLst/>
          </a:prstGeom>
        </p:spPr>
        <p:txBody>
          <a:bodyPr/>
          <a:lstStyle/>
          <a:p>
            <a:pPr marL="522986" indent="-522986" defTabSz="586104">
              <a:spcBef>
                <a:spcPts val="4600"/>
              </a:spcBef>
              <a:defRPr sz="4544"/>
            </a:pPr>
            <a:r>
              <a:t>如果因子分布不具有足够的分离度，则该因子可以忽略</a:t>
            </a:r>
          </a:p>
          <a:p>
            <a:pPr marL="522986" indent="-522986" defTabSz="586104">
              <a:spcBef>
                <a:spcPts val="4600"/>
              </a:spcBef>
              <a:defRPr sz="4544"/>
            </a:pPr>
            <a:r>
              <a:t>分离度是对p.d.f进行度量的一种方式，本次采用的是信息熵作为分离度</a:t>
            </a:r>
          </a:p>
        </p:txBody>
      </p:sp>
      <p:sp>
        <p:nvSpPr>
          <p:cNvPr id="257" name="线条"/>
          <p:cNvSpPr/>
          <p:nvPr/>
        </p:nvSpPr>
        <p:spPr>
          <a:xfrm flipH="1">
            <a:off x="15905283" y="5106027"/>
            <a:ext cx="2833144" cy="1570065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" name="if iso_power(distribute(a1,…,an)) &lt;…"/>
          <p:cNvSpPr txBox="1"/>
          <p:nvPr/>
        </p:nvSpPr>
        <p:spPr>
          <a:xfrm>
            <a:off x="15917306" y="3221693"/>
            <a:ext cx="11489606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/>
            </a:pPr>
            <a:r>
              <a:t>if iso_power(distribute(a1,…,an)) &lt; </a:t>
            </a:r>
          </a:p>
          <a:p>
            <a:pPr algn="l">
              <a:defRPr sz="4300"/>
            </a:pPr>
            <a:r>
              <a:t>   iso_threshold:</a:t>
            </a:r>
          </a:p>
          <a:p>
            <a:pPr lvl="2" algn="l">
              <a:defRPr sz="4300"/>
            </a:pPr>
            <a:r>
              <a:t>    remove(node(a1,…,an))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结果证明，两种剪枝方法的组合是非常有效的，最后的组合数降到了15189，剪枝率达到了98.78%！"/>
          <p:cNvSpPr txBox="1"/>
          <p:nvPr>
            <p:ph type="title"/>
          </p:nvPr>
        </p:nvSpPr>
        <p:spPr>
          <a:xfrm>
            <a:off x="666750" y="2883365"/>
            <a:ext cx="23050501" cy="7949270"/>
          </a:xfrm>
          <a:prstGeom prst="rect">
            <a:avLst/>
          </a:prstGeom>
        </p:spPr>
        <p:txBody>
          <a:bodyPr/>
          <a:lstStyle/>
          <a:p>
            <a:pPr/>
            <a:r>
              <a:t>结果证明，两种剪枝方法的组合是非常有效的，最后的组合数降到了15189，剪枝率达到了98.78%！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结果排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结果排序</a:t>
            </a:r>
          </a:p>
        </p:txBody>
      </p:sp>
      <p:sp>
        <p:nvSpPr>
          <p:cNvPr id="263" name="当搜索树达到了最底层的时候，需要把组合放置到一个集合当中排序，而排序的依据就是聚类结果的显著程度，本次实验采用了KL散度作为距离的度量，再通过归一化方法得到好看的结果"/>
          <p:cNvSpPr txBox="1"/>
          <p:nvPr>
            <p:ph type="body" sz="half" idx="1"/>
          </p:nvPr>
        </p:nvSpPr>
        <p:spPr>
          <a:xfrm>
            <a:off x="666750" y="3206834"/>
            <a:ext cx="23050501" cy="4361520"/>
          </a:xfrm>
          <a:prstGeom prst="rect">
            <a:avLst/>
          </a:prstGeom>
        </p:spPr>
        <p:txBody>
          <a:bodyPr/>
          <a:lstStyle/>
          <a:p>
            <a:pPr marL="714502" indent="-714502" defTabSz="800735">
              <a:spcBef>
                <a:spcPts val="6300"/>
              </a:spcBef>
              <a:defRPr sz="6208"/>
            </a:pPr>
            <a:r>
              <a:t>当搜索树达到了最底层的时候，需要把组合放置到一个集合当中排序，而排序的依据就是聚类结果的</a:t>
            </a:r>
            <a:r>
              <a:rPr u="sng"/>
              <a:t>显著程度</a:t>
            </a:r>
            <a:r>
              <a:t>，本次实验采用了KL散度作为距离的度量，再通过归一化方法得到好看的结果</a:t>
            </a:r>
          </a:p>
        </p:txBody>
      </p:sp>
      <p:pic>
        <p:nvPicPr>
          <p:cNvPr id="264" name="result.png" descr="resul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8918" y="8742087"/>
            <a:ext cx="16553630" cy="1964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4.总结和改进…"/>
          <p:cNvSpPr txBox="1"/>
          <p:nvPr>
            <p:ph type="title"/>
          </p:nvPr>
        </p:nvSpPr>
        <p:spPr>
          <a:xfrm>
            <a:off x="666750" y="4690533"/>
            <a:ext cx="23050500" cy="3429001"/>
          </a:xfrm>
          <a:prstGeom prst="rect">
            <a:avLst/>
          </a:prstGeom>
        </p:spPr>
        <p:txBody>
          <a:bodyPr/>
          <a:lstStyle/>
          <a:p>
            <a:pPr/>
            <a:r>
              <a:t>4.</a:t>
            </a:r>
            <a:r>
              <a:rPr u="sng"/>
              <a:t>总结和改进</a:t>
            </a:r>
            <a:endParaRPr u="sng"/>
          </a:p>
          <a:p>
            <a:pPr>
              <a:defRPr cap="none" sz="5200"/>
            </a:pPr>
            <a:r>
              <a:t>Conclusion &amp; Improvement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本次实验主要思考和复现了自己的RCA算法，经历了一个数据处理的全流程…"/>
          <p:cNvSpPr txBox="1"/>
          <p:nvPr>
            <p:ph type="body" idx="1"/>
          </p:nvPr>
        </p:nvSpPr>
        <p:spPr>
          <a:xfrm>
            <a:off x="666750" y="2165603"/>
            <a:ext cx="23050501" cy="8864601"/>
          </a:xfrm>
          <a:prstGeom prst="rect">
            <a:avLst/>
          </a:prstGeom>
        </p:spPr>
        <p:txBody>
          <a:bodyPr/>
          <a:lstStyle/>
          <a:p>
            <a:pPr marL="626110" indent="-626110" defTabSz="701675">
              <a:spcBef>
                <a:spcPts val="5500"/>
              </a:spcBef>
              <a:defRPr sz="5440"/>
            </a:pPr>
            <a:r>
              <a:t>本次实验主要思考和复现了自己的RCA算法，经历了一个数据处理的全流程</a:t>
            </a:r>
          </a:p>
          <a:p>
            <a:pPr marL="626110" indent="-626110" defTabSz="701675">
              <a:spcBef>
                <a:spcPts val="5500"/>
              </a:spcBef>
              <a:defRPr sz="5440"/>
            </a:pPr>
            <a:r>
              <a:t>对于RCA算法还有很多的改进空间，比如粒度分析，评估函数，聚类方法等等，也是当前世界上RCA技术的主要难点所在</a:t>
            </a:r>
          </a:p>
          <a:p>
            <a:pPr marL="626110" indent="-626110" defTabSz="701675">
              <a:spcBef>
                <a:spcPts val="5500"/>
              </a:spcBef>
              <a:defRPr sz="5440"/>
            </a:pPr>
            <a:r>
              <a:t>由于大部分数据基于公开数据集，有一些关键数据被厂商保留，但是该算法是有很强大的商用前景的，数据集本身空间的增加能让结果更加好看</a:t>
            </a:r>
          </a:p>
        </p:txBody>
      </p:sp>
      <p:sp>
        <p:nvSpPr>
          <p:cNvPr id="269" name="总结"/>
          <p:cNvSpPr txBox="1"/>
          <p:nvPr>
            <p:ph type="title"/>
          </p:nvPr>
        </p:nvSpPr>
        <p:spPr>
          <a:xfrm>
            <a:off x="666750" y="-251291"/>
            <a:ext cx="23050501" cy="3429001"/>
          </a:xfrm>
          <a:prstGeom prst="rect">
            <a:avLst/>
          </a:prstGeom>
        </p:spPr>
        <p:txBody>
          <a:bodyPr/>
          <a:lstStyle/>
          <a:p>
            <a:pPr/>
            <a:r>
              <a:t>总结</a:t>
            </a:r>
          </a:p>
        </p:txBody>
      </p:sp>
      <p:pic>
        <p:nvPicPr>
          <p:cNvPr id="270" name="data_loss.png" descr="data_l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65" y="10903627"/>
            <a:ext cx="12846212" cy="2583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参考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参考算法</a:t>
            </a:r>
          </a:p>
        </p:txBody>
      </p:sp>
      <p:sp>
        <p:nvSpPr>
          <p:cNvPr id="273" name="iDice算法，[ICSE’16],微软亚洲研究院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iDice算法，[ICSE’16],微软亚洲研究院</a:t>
            </a:r>
          </a:p>
          <a:p>
            <a:pPr/>
            <a:r>
              <a:t>Adtributor, ICSE’16&amp; Recursive Adtributor</a:t>
            </a:r>
          </a:p>
          <a:p>
            <a:pPr/>
            <a:r>
              <a:t>HotSpot, IEEE ACCESS 18</a:t>
            </a:r>
          </a:p>
          <a:p>
            <a:pPr/>
            <a:r>
              <a:t>如果有兴趣的话可以看一下这几篇算法论文，思想非常巧妙！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hanks!!"/>
          <p:cNvSpPr txBox="1"/>
          <p:nvPr>
            <p:ph type="title"/>
          </p:nvPr>
        </p:nvSpPr>
        <p:spPr>
          <a:xfrm>
            <a:off x="666749" y="4928954"/>
            <a:ext cx="23050501" cy="3429001"/>
          </a:xfrm>
          <a:prstGeom prst="rect">
            <a:avLst/>
          </a:prstGeom>
        </p:spPr>
        <p:txBody>
          <a:bodyPr/>
          <a:lstStyle/>
          <a:p>
            <a:pPr/>
            <a:r>
              <a:t>Thanks!!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 研究背景和数据来源…"/>
          <p:cNvSpPr txBox="1"/>
          <p:nvPr>
            <p:ph type="title"/>
          </p:nvPr>
        </p:nvSpPr>
        <p:spPr>
          <a:xfrm>
            <a:off x="666750" y="4690533"/>
            <a:ext cx="23050501" cy="3429001"/>
          </a:xfrm>
          <a:prstGeom prst="rect">
            <a:avLst/>
          </a:prstGeom>
        </p:spPr>
        <p:txBody>
          <a:bodyPr/>
          <a:lstStyle/>
          <a:p>
            <a:pPr/>
            <a:r>
              <a:t>1.  研究背景和数据来源</a:t>
            </a:r>
          </a:p>
          <a:p>
            <a:pPr>
              <a:defRPr cap="none" sz="5200"/>
            </a:pPr>
            <a:r>
              <a:t>Backgrounds &amp; Data 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研究背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研究背景</a:t>
            </a:r>
          </a:p>
        </p:txBody>
      </p:sp>
      <p:sp>
        <p:nvSpPr>
          <p:cNvPr id="130" name="近些年来，购买和驾驶新能源汽车逐渐成为一种趋势，研究自动驾驶领域也是一个非常热门的方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2939" indent="-662939" defTabSz="742950">
              <a:spcBef>
                <a:spcPts val="5800"/>
              </a:spcBef>
              <a:defRPr sz="5760"/>
            </a:pPr>
            <a:r>
              <a:t>近些年来，购买和驾驶新能源汽车逐渐成为一种趋势，研究自动驾驶领域也是一个非常热门的方向</a:t>
            </a:r>
          </a:p>
          <a:p>
            <a:pPr marL="662939" indent="-662939" defTabSz="742950">
              <a:spcBef>
                <a:spcPts val="5800"/>
              </a:spcBef>
              <a:defRPr sz="5760"/>
            </a:pPr>
            <a:r>
              <a:t>然而，由于技术的不成熟等种种原因，事故频发的自动驾驶系统让人们逐渐担忧</a:t>
            </a:r>
          </a:p>
          <a:p>
            <a:pPr marL="662939" indent="-662939" defTabSz="742950">
              <a:spcBef>
                <a:spcPts val="5800"/>
              </a:spcBef>
              <a:defRPr sz="5760"/>
            </a:pPr>
            <a:r>
              <a:t>本次实验是站在一个数据学生的视角，通过对于数据的研究来浅探事故背后的原因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数据来源"/>
          <p:cNvSpPr txBox="1"/>
          <p:nvPr>
            <p:ph type="title"/>
          </p:nvPr>
        </p:nvSpPr>
        <p:spPr>
          <a:xfrm>
            <a:off x="-63839" y="-171535"/>
            <a:ext cx="23050501" cy="3429001"/>
          </a:xfrm>
          <a:prstGeom prst="rect">
            <a:avLst/>
          </a:prstGeom>
        </p:spPr>
        <p:txBody>
          <a:bodyPr/>
          <a:lstStyle/>
          <a:p>
            <a:pPr/>
            <a:r>
              <a:t>数据来源</a:t>
            </a:r>
          </a:p>
        </p:txBody>
      </p:sp>
      <p:sp>
        <p:nvSpPr>
          <p:cNvPr id="133" name="NHTSA（美国国家公路交通安全管理局）"/>
          <p:cNvSpPr txBox="1"/>
          <p:nvPr>
            <p:ph type="body" idx="1"/>
          </p:nvPr>
        </p:nvSpPr>
        <p:spPr>
          <a:xfrm>
            <a:off x="6562259" y="-802979"/>
            <a:ext cx="23050501" cy="8864601"/>
          </a:xfrm>
          <a:prstGeom prst="rect">
            <a:avLst/>
          </a:prstGeom>
        </p:spPr>
        <p:txBody>
          <a:bodyPr/>
          <a:lstStyle/>
          <a:p>
            <a:pPr/>
            <a:r>
              <a:t>NHTSA（美国国家公路交通安全管理局）</a:t>
            </a:r>
          </a:p>
        </p:txBody>
      </p:sp>
      <p:pic>
        <p:nvPicPr>
          <p:cNvPr id="134" name="Source.png" descr="Sour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980" y="2765721"/>
            <a:ext cx="5003801" cy="172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report.png" descr="repo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7929" y="4488179"/>
            <a:ext cx="18046701" cy="408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箭头"/>
          <p:cNvSpPr/>
          <p:nvPr/>
        </p:nvSpPr>
        <p:spPr>
          <a:xfrm>
            <a:off x="1348189" y="9955070"/>
            <a:ext cx="3049017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data1.png" descr="data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1153" y="9022503"/>
            <a:ext cx="8662261" cy="313513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箭头"/>
          <p:cNvSpPr/>
          <p:nvPr/>
        </p:nvSpPr>
        <p:spPr>
          <a:xfrm>
            <a:off x="14740085" y="9808294"/>
            <a:ext cx="2604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9" name="data2.png" descr="data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13081" y="9174428"/>
            <a:ext cx="3314589" cy="2537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2.  数据预处理…"/>
          <p:cNvSpPr txBox="1"/>
          <p:nvPr>
            <p:ph type="title"/>
          </p:nvPr>
        </p:nvSpPr>
        <p:spPr>
          <a:xfrm>
            <a:off x="666750" y="4690533"/>
            <a:ext cx="23050500" cy="3429001"/>
          </a:xfrm>
          <a:prstGeom prst="rect">
            <a:avLst/>
          </a:prstGeom>
        </p:spPr>
        <p:txBody>
          <a:bodyPr/>
          <a:lstStyle/>
          <a:p>
            <a:pPr/>
            <a:r>
              <a:t>2.  数据预处理</a:t>
            </a:r>
          </a:p>
          <a:p>
            <a:pPr>
              <a:defRPr cap="none" sz="5200"/>
            </a:pPr>
            <a:r>
              <a:t>Backgrounds &amp; Data 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数据预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数据预处理</a:t>
            </a:r>
          </a:p>
        </p:txBody>
      </p:sp>
      <p:sp>
        <p:nvSpPr>
          <p:cNvPr id="144" name="数据清洗，主要包括无关数据剔除，清洗无效数据，非数字变成数字，以上主要依赖pandas库…"/>
          <p:cNvSpPr txBox="1"/>
          <p:nvPr>
            <p:ph type="body" sz="half" idx="1"/>
          </p:nvPr>
        </p:nvSpPr>
        <p:spPr>
          <a:xfrm>
            <a:off x="673099" y="3098461"/>
            <a:ext cx="23050501" cy="4964177"/>
          </a:xfrm>
          <a:prstGeom prst="rect">
            <a:avLst/>
          </a:prstGeom>
        </p:spPr>
        <p:txBody>
          <a:bodyPr/>
          <a:lstStyle/>
          <a:p>
            <a:pPr marL="714502" indent="-714502" defTabSz="800735">
              <a:spcBef>
                <a:spcPts val="6300"/>
              </a:spcBef>
              <a:defRPr sz="6208"/>
            </a:pPr>
            <a:r>
              <a:t>数据清洗，主要包括无关数据剔除，清洗无效数据，非数字变成数字，以上主要依赖pandas库</a:t>
            </a:r>
          </a:p>
          <a:p>
            <a:pPr marL="714502" indent="-714502" defTabSz="800735">
              <a:spcBef>
                <a:spcPts val="6300"/>
              </a:spcBef>
              <a:defRPr sz="6208"/>
            </a:pPr>
            <a:r>
              <a:t>数据划分，把强相关的类型放在一组当中，比如天气情况的矩阵</a:t>
            </a:r>
          </a:p>
        </p:txBody>
      </p:sp>
      <p:sp>
        <p:nvSpPr>
          <p:cNvPr id="145" name="原始数据"/>
          <p:cNvSpPr/>
          <p:nvPr/>
        </p:nvSpPr>
        <p:spPr>
          <a:xfrm>
            <a:off x="1499954" y="9712621"/>
            <a:ext cx="4706960" cy="1270001"/>
          </a:xfrm>
          <a:prstGeom prst="roundRect">
            <a:avLst>
              <a:gd name="adj" fmla="val 15000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原始数据</a:t>
            </a:r>
          </a:p>
        </p:txBody>
      </p:sp>
      <p:sp>
        <p:nvSpPr>
          <p:cNvPr id="146" name="箭头"/>
          <p:cNvSpPr/>
          <p:nvPr/>
        </p:nvSpPr>
        <p:spPr>
          <a:xfrm>
            <a:off x="6875272" y="8859477"/>
            <a:ext cx="3822701" cy="824316"/>
          </a:xfrm>
          <a:prstGeom prst="rightArrow">
            <a:avLst>
              <a:gd name="adj1" fmla="val 32000"/>
              <a:gd name="adj2" fmla="val 98603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箭头"/>
          <p:cNvSpPr/>
          <p:nvPr/>
        </p:nvSpPr>
        <p:spPr>
          <a:xfrm>
            <a:off x="6875272" y="11270149"/>
            <a:ext cx="3822701" cy="824316"/>
          </a:xfrm>
          <a:prstGeom prst="rightArrow">
            <a:avLst>
              <a:gd name="adj1" fmla="val 32000"/>
              <a:gd name="adj2" fmla="val 98603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相关数据切片：制造年份，里程数，天气情况…"/>
          <p:cNvSpPr/>
          <p:nvPr/>
        </p:nvSpPr>
        <p:spPr>
          <a:xfrm>
            <a:off x="11340253" y="7956973"/>
            <a:ext cx="10457519" cy="2282530"/>
          </a:xfrm>
          <a:prstGeom prst="roundRect">
            <a:avLst>
              <a:gd name="adj" fmla="val 8346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相关数据切片：制造年份，里程数，天气情况…</a:t>
            </a:r>
          </a:p>
        </p:txBody>
      </p:sp>
      <p:sp>
        <p:nvSpPr>
          <p:cNvPr id="149" name="无关数据：特征码，上报者信息…"/>
          <p:cNvSpPr/>
          <p:nvPr/>
        </p:nvSpPr>
        <p:spPr>
          <a:xfrm>
            <a:off x="11340253" y="10736114"/>
            <a:ext cx="10457519" cy="2282530"/>
          </a:xfrm>
          <a:prstGeom prst="roundRect">
            <a:avLst>
              <a:gd name="adj" fmla="val 8346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无关数据：特征码，上报者信息…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3.  数据统计展示…"/>
          <p:cNvSpPr txBox="1"/>
          <p:nvPr>
            <p:ph type="title"/>
          </p:nvPr>
        </p:nvSpPr>
        <p:spPr>
          <a:xfrm>
            <a:off x="666750" y="4690533"/>
            <a:ext cx="23050500" cy="3429001"/>
          </a:xfrm>
          <a:prstGeom prst="rect">
            <a:avLst/>
          </a:prstGeom>
        </p:spPr>
        <p:txBody>
          <a:bodyPr/>
          <a:lstStyle/>
          <a:p>
            <a:pPr/>
            <a:r>
              <a:t>3.  数据统计展示</a:t>
            </a:r>
          </a:p>
          <a:p>
            <a:pPr>
              <a:defRPr cap="none" sz="5200"/>
            </a:pPr>
            <a:r>
              <a:t>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make.png" descr="mak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7291" y="4366197"/>
            <a:ext cx="10330457" cy="7803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model_year.png" descr="model_ye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5546" y="4199706"/>
            <a:ext cx="10753819" cy="81359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制造厂商"/>
          <p:cNvSpPr txBox="1"/>
          <p:nvPr/>
        </p:nvSpPr>
        <p:spPr>
          <a:xfrm>
            <a:off x="3925369" y="1474893"/>
            <a:ext cx="519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10000"/>
            </a:lvl1pPr>
          </a:lstStyle>
          <a:p>
            <a:pPr/>
            <a:r>
              <a:t>制造厂商</a:t>
            </a:r>
          </a:p>
        </p:txBody>
      </p:sp>
      <p:sp>
        <p:nvSpPr>
          <p:cNvPr id="156" name="模型年份"/>
          <p:cNvSpPr txBox="1"/>
          <p:nvPr/>
        </p:nvSpPr>
        <p:spPr>
          <a:xfrm>
            <a:off x="15405305" y="1474893"/>
            <a:ext cx="519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10000"/>
            </a:lvl1pPr>
          </a:lstStyle>
          <a:p>
            <a:pPr/>
            <a:r>
              <a:t>模型年份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