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7" r:id="rId2"/>
    <p:sldId id="290" r:id="rId3"/>
    <p:sldId id="268" r:id="rId4"/>
    <p:sldId id="269" r:id="rId5"/>
    <p:sldId id="270" r:id="rId6"/>
    <p:sldId id="271" r:id="rId7"/>
    <p:sldId id="272" r:id="rId8"/>
    <p:sldId id="260" r:id="rId9"/>
    <p:sldId id="263" r:id="rId10"/>
    <p:sldId id="262" r:id="rId11"/>
    <p:sldId id="264" r:id="rId12"/>
    <p:sldId id="265" r:id="rId13"/>
    <p:sldId id="266" r:id="rId14"/>
    <p:sldId id="291" r:id="rId15"/>
    <p:sldId id="275" r:id="rId16"/>
    <p:sldId id="276" r:id="rId17"/>
    <p:sldId id="277" r:id="rId18"/>
    <p:sldId id="278" r:id="rId19"/>
    <p:sldId id="279" r:id="rId20"/>
    <p:sldId id="280" r:id="rId21"/>
    <p:sldId id="281" r:id="rId22"/>
    <p:sldId id="288" r:id="rId23"/>
    <p:sldId id="287" r:id="rId24"/>
    <p:sldId id="292" r:id="rId25"/>
    <p:sldId id="293" r:id="rId26"/>
    <p:sldId id="295" r:id="rId27"/>
    <p:sldId id="294" r:id="rId28"/>
    <p:sldId id="297" r:id="rId29"/>
    <p:sldId id="29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69"/>
    <p:restoredTop sz="94699"/>
  </p:normalViewPr>
  <p:slideViewPr>
    <p:cSldViewPr snapToGrid="0">
      <p:cViewPr varScale="1">
        <p:scale>
          <a:sx n="210" d="100"/>
          <a:sy n="210" d="100"/>
        </p:scale>
        <p:origin x="12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63BE2-8108-984A-A084-BD3293E8B3B5}" type="datetimeFigureOut">
              <a:rPr lang="en-US" smtClean="0"/>
              <a:t>9/28/24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EB889-B764-9F4F-A273-E235C1AC783F}" type="slidenum">
              <a:rPr lang="en-US" smtClean="0"/>
              <a:t>‹#›</a:t>
            </a:fld>
            <a:endParaRPr lang="en-US"/>
          </a:p>
        </p:txBody>
      </p:sp>
    </p:spTree>
    <p:extLst>
      <p:ext uri="{BB962C8B-B14F-4D97-AF65-F5344CB8AC3E}">
        <p14:creationId xmlns:p14="http://schemas.microsoft.com/office/powerpoint/2010/main" val="2574073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87F1A-9BB2-0F40-A01D-5EB2B73E06C0}"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646D2-EBA9-37D5-EE8B-B50D207E49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48B7AF-BF28-D215-74A4-EBF61BE0D8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420724-F83E-9A1C-8E65-AB8DA1CA38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F1EBE0-2A79-8222-C8BA-2372F54515E4}"/>
              </a:ext>
            </a:extLst>
          </p:cNvPr>
          <p:cNvSpPr>
            <a:spLocks noGrp="1"/>
          </p:cNvSpPr>
          <p:nvPr>
            <p:ph type="sldNum" sz="quarter" idx="5"/>
          </p:nvPr>
        </p:nvSpPr>
        <p:spPr/>
        <p:txBody>
          <a:bodyPr/>
          <a:lstStyle/>
          <a:p>
            <a:fld id="{84A87F1A-9BB2-0F40-A01D-5EB2B73E06C0}" type="slidenum">
              <a:rPr lang="en-US" smtClean="0"/>
              <a:t>10</a:t>
            </a:fld>
            <a:endParaRPr lang="en-US"/>
          </a:p>
        </p:txBody>
      </p:sp>
    </p:spTree>
    <p:extLst>
      <p:ext uri="{BB962C8B-B14F-4D97-AF65-F5344CB8AC3E}">
        <p14:creationId xmlns:p14="http://schemas.microsoft.com/office/powerpoint/2010/main" val="2589278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2942A-A2CB-C884-8131-23C4E4295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A6D08-1FAA-438D-6290-BF006D0E3C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7C906B-68A4-2CC5-BC65-4789409563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A0C7D7-60DA-8C4E-3CFA-7302768D382B}"/>
              </a:ext>
            </a:extLst>
          </p:cNvPr>
          <p:cNvSpPr>
            <a:spLocks noGrp="1"/>
          </p:cNvSpPr>
          <p:nvPr>
            <p:ph type="sldNum" sz="quarter" idx="5"/>
          </p:nvPr>
        </p:nvSpPr>
        <p:spPr/>
        <p:txBody>
          <a:bodyPr/>
          <a:lstStyle/>
          <a:p>
            <a:fld id="{84A87F1A-9BB2-0F40-A01D-5EB2B73E06C0}" type="slidenum">
              <a:rPr lang="en-US" smtClean="0"/>
              <a:t>11</a:t>
            </a:fld>
            <a:endParaRPr lang="en-US"/>
          </a:p>
        </p:txBody>
      </p:sp>
    </p:spTree>
    <p:extLst>
      <p:ext uri="{BB962C8B-B14F-4D97-AF65-F5344CB8AC3E}">
        <p14:creationId xmlns:p14="http://schemas.microsoft.com/office/powerpoint/2010/main" val="1352773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67688-413F-0075-583A-3F9BEF7A2B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4E56D3-6485-A20D-CD88-03D52DCBC6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8136B-7790-5E2A-5E0F-567094BCF9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1DA78AE-BEE8-4913-150E-D68D6B27C9E3}"/>
              </a:ext>
            </a:extLst>
          </p:cNvPr>
          <p:cNvSpPr>
            <a:spLocks noGrp="1"/>
          </p:cNvSpPr>
          <p:nvPr>
            <p:ph type="sldNum" sz="quarter" idx="5"/>
          </p:nvPr>
        </p:nvSpPr>
        <p:spPr/>
        <p:txBody>
          <a:bodyPr/>
          <a:lstStyle/>
          <a:p>
            <a:fld id="{84A87F1A-9BB2-0F40-A01D-5EB2B73E06C0}" type="slidenum">
              <a:rPr lang="en-US" smtClean="0"/>
              <a:t>12</a:t>
            </a:fld>
            <a:endParaRPr lang="en-US"/>
          </a:p>
        </p:txBody>
      </p:sp>
    </p:spTree>
    <p:extLst>
      <p:ext uri="{BB962C8B-B14F-4D97-AF65-F5344CB8AC3E}">
        <p14:creationId xmlns:p14="http://schemas.microsoft.com/office/powerpoint/2010/main" val="3966711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C5AD3-5B90-F240-8180-1A73A93AC3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2018E7-43B8-B68E-6FF9-CD4D8EBA8C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EF5FAF-4639-C83C-4A08-53C3AB03D1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83A14A-1023-90A1-7D57-6305B0517C62}"/>
              </a:ext>
            </a:extLst>
          </p:cNvPr>
          <p:cNvSpPr>
            <a:spLocks noGrp="1"/>
          </p:cNvSpPr>
          <p:nvPr>
            <p:ph type="sldNum" sz="quarter" idx="5"/>
          </p:nvPr>
        </p:nvSpPr>
        <p:spPr/>
        <p:txBody>
          <a:bodyPr/>
          <a:lstStyle/>
          <a:p>
            <a:fld id="{84A87F1A-9BB2-0F40-A01D-5EB2B73E06C0}" type="slidenum">
              <a:rPr lang="en-US" smtClean="0"/>
              <a:t>13</a:t>
            </a:fld>
            <a:endParaRPr lang="en-US"/>
          </a:p>
        </p:txBody>
      </p:sp>
    </p:spTree>
    <p:extLst>
      <p:ext uri="{BB962C8B-B14F-4D97-AF65-F5344CB8AC3E}">
        <p14:creationId xmlns:p14="http://schemas.microsoft.com/office/powerpoint/2010/main" val="124499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6927E-CBF1-96FB-F5CB-498FBAC202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879722-6823-63A2-2F25-A4CABEAA53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32D452-A54C-5F1D-FDF4-CEADF1D5DA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00BE49-46AA-D21C-8081-0A00E4D04909}"/>
              </a:ext>
            </a:extLst>
          </p:cNvPr>
          <p:cNvSpPr>
            <a:spLocks noGrp="1"/>
          </p:cNvSpPr>
          <p:nvPr>
            <p:ph type="sldNum" sz="quarter" idx="5"/>
          </p:nvPr>
        </p:nvSpPr>
        <p:spPr/>
        <p:txBody>
          <a:bodyPr/>
          <a:lstStyle/>
          <a:p>
            <a:fld id="{84A87F1A-9BB2-0F40-A01D-5EB2B73E06C0}" type="slidenum">
              <a:rPr lang="en-US" smtClean="0"/>
              <a:t>14</a:t>
            </a:fld>
            <a:endParaRPr lang="en-US"/>
          </a:p>
        </p:txBody>
      </p:sp>
    </p:spTree>
    <p:extLst>
      <p:ext uri="{BB962C8B-B14F-4D97-AF65-F5344CB8AC3E}">
        <p14:creationId xmlns:p14="http://schemas.microsoft.com/office/powerpoint/2010/main" val="917684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87F1A-9BB2-0F40-A01D-5EB2B73E06C0}"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The Today module on Yahoo’s homepage highlights one article at a time in the Story position. This article is selected from a pool of four editor-chosen articles, which are updated every hour. The goal is to show users the article they are most likely to click on, based on their personal preferences.”</a:t>
            </a:r>
          </a:p>
          <a:p>
            <a:endParaRPr lang="en-US" dirty="0"/>
          </a:p>
        </p:txBody>
      </p:sp>
      <p:sp>
        <p:nvSpPr>
          <p:cNvPr id="4" name="Slide Number Placeholder 3"/>
          <p:cNvSpPr>
            <a:spLocks noGrp="1"/>
          </p:cNvSpPr>
          <p:nvPr>
            <p:ph type="sldNum" sz="quarter" idx="5"/>
          </p:nvPr>
        </p:nvSpPr>
        <p:spPr/>
        <p:txBody>
          <a:bodyPr/>
          <a:lstStyle/>
          <a:p>
            <a:fld id="{84A87F1A-9BB2-0F40-A01D-5EB2B73E06C0}"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“In May 2009, we collected around 83 million user interaction events from a random bucket, tracking how often users clicked on the article highlighted in the Story position. The articles shown to users were selected randomly from an article pool.”</a:t>
            </a:r>
          </a:p>
          <a:p>
            <a:endParaRPr lang="en-US" dirty="0"/>
          </a:p>
        </p:txBody>
      </p:sp>
      <p:sp>
        <p:nvSpPr>
          <p:cNvPr id="4" name="Slide Number Placeholder 3"/>
          <p:cNvSpPr>
            <a:spLocks noGrp="1"/>
          </p:cNvSpPr>
          <p:nvPr>
            <p:ph type="sldNum" sz="quarter" idx="5"/>
          </p:nvPr>
        </p:nvSpPr>
        <p:spPr/>
        <p:txBody>
          <a:bodyPr/>
          <a:lstStyle/>
          <a:p>
            <a:fld id="{84A87F1A-9BB2-0F40-A01D-5EB2B73E06C0}"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“To model user preferences, we constructed detailed feature vectors for both users and articles. These included demographic data like gender and age, as well as behavioral categories summarizing users’ past interactions on Yahoo. For articles, we used URL categories and editorial tags to summarize the content.”</a:t>
            </a:r>
          </a:p>
          <a:p>
            <a:endParaRPr lang="en-JP" dirty="0"/>
          </a:p>
        </p:txBody>
      </p:sp>
      <p:sp>
        <p:nvSpPr>
          <p:cNvPr id="4" name="Slide Number Placeholder 3"/>
          <p:cNvSpPr>
            <a:spLocks noGrp="1"/>
          </p:cNvSpPr>
          <p:nvPr>
            <p:ph type="sldNum" sz="quarter" idx="5"/>
          </p:nvPr>
        </p:nvSpPr>
        <p:spPr/>
        <p:txBody>
          <a:bodyPr/>
          <a:lstStyle/>
          <a:p>
            <a:fld id="{84A87F1A-9BB2-0F40-A01D-5EB2B73E06C0}" type="slidenum">
              <a:rPr lang="en-US" smtClean="0"/>
              <a:t>18</a:t>
            </a:fld>
            <a:endParaRPr lang="en-US"/>
          </a:p>
        </p:txBody>
      </p:sp>
    </p:spTree>
    <p:extLst>
      <p:ext uri="{BB962C8B-B14F-4D97-AF65-F5344CB8AC3E}">
        <p14:creationId xmlns:p14="http://schemas.microsoft.com/office/powerpoint/2010/main" val="1820276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“To make this model more efficient, we used logistic regression to project the user and article features into lower dimensions. This allowed us to represent users’ preferences for different types of articles using just six values, simplifying the model while still accurately predicting interactions.”</a:t>
            </a:r>
          </a:p>
          <a:p>
            <a:endParaRPr lang="en-JP" dirty="0"/>
          </a:p>
        </p:txBody>
      </p:sp>
      <p:sp>
        <p:nvSpPr>
          <p:cNvPr id="4" name="Slide Number Placeholder 3"/>
          <p:cNvSpPr>
            <a:spLocks noGrp="1"/>
          </p:cNvSpPr>
          <p:nvPr>
            <p:ph type="sldNum" sz="quarter" idx="5"/>
          </p:nvPr>
        </p:nvSpPr>
        <p:spPr/>
        <p:txBody>
          <a:bodyPr/>
          <a:lstStyle/>
          <a:p>
            <a:fld id="{84A87F1A-9BB2-0F40-A01D-5EB2B73E06C0}" type="slidenum">
              <a:rPr lang="en-US" smtClean="0"/>
              <a:t>19</a:t>
            </a:fld>
            <a:endParaRPr lang="en-US"/>
          </a:p>
        </p:txBody>
      </p:sp>
    </p:spTree>
    <p:extLst>
      <p:ext uri="{BB962C8B-B14F-4D97-AF65-F5344CB8AC3E}">
        <p14:creationId xmlns:p14="http://schemas.microsoft.com/office/powerpoint/2010/main" val="37531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87F1A-9BB2-0F40-A01D-5EB2B73E06C0}" type="slidenum">
              <a:rPr lang="en-US" smtClean="0"/>
              <a:t>2</a:t>
            </a:fld>
            <a:endParaRPr lang="en-US"/>
          </a:p>
        </p:txBody>
      </p:sp>
    </p:spTree>
    <p:extLst>
      <p:ext uri="{BB962C8B-B14F-4D97-AF65-F5344CB8AC3E}">
        <p14:creationId xmlns:p14="http://schemas.microsoft.com/office/powerpoint/2010/main" val="3718259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“Next, we applied K-means clustering to group users into five distinct clusters based on their preferences. This step further simplified the personalization process by categorizing users into one of five groups, allowing us to predict which article they’re most likely to click on.”</a:t>
            </a:r>
          </a:p>
          <a:p>
            <a:endParaRPr lang="en-JP" dirty="0"/>
          </a:p>
        </p:txBody>
      </p:sp>
      <p:sp>
        <p:nvSpPr>
          <p:cNvPr id="4" name="Slide Number Placeholder 3"/>
          <p:cNvSpPr>
            <a:spLocks noGrp="1"/>
          </p:cNvSpPr>
          <p:nvPr>
            <p:ph type="sldNum" sz="quarter" idx="5"/>
          </p:nvPr>
        </p:nvSpPr>
        <p:spPr/>
        <p:txBody>
          <a:bodyPr/>
          <a:lstStyle/>
          <a:p>
            <a:fld id="{84A87F1A-9BB2-0F40-A01D-5EB2B73E06C0}" type="slidenum">
              <a:rPr lang="en-US" smtClean="0"/>
              <a:t>20</a:t>
            </a:fld>
            <a:endParaRPr lang="en-US"/>
          </a:p>
        </p:txBody>
      </p:sp>
    </p:spTree>
    <p:extLst>
      <p:ext uri="{BB962C8B-B14F-4D97-AF65-F5344CB8AC3E}">
        <p14:creationId xmlns:p14="http://schemas.microsoft.com/office/powerpoint/2010/main" val="614380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“By reducing the feature space and clustering users, the model becomes more practical for real-time online services. Storing and retrieving smaller feature sets makes the process more efficient, helping Yahoo deliver personalized content quickly while still maintaining high accuracy.”</a:t>
            </a:r>
          </a:p>
        </p:txBody>
      </p:sp>
      <p:sp>
        <p:nvSpPr>
          <p:cNvPr id="4" name="Slide Number Placeholder 3"/>
          <p:cNvSpPr>
            <a:spLocks noGrp="1"/>
          </p:cNvSpPr>
          <p:nvPr>
            <p:ph type="sldNum" sz="quarter" idx="5"/>
          </p:nvPr>
        </p:nvSpPr>
        <p:spPr/>
        <p:txBody>
          <a:bodyPr/>
          <a:lstStyle/>
          <a:p>
            <a:fld id="{84A87F1A-9BB2-0F40-A01D-5EB2B73E06C0}" type="slidenum">
              <a:rPr lang="en-US" smtClean="0"/>
              <a:t>21</a:t>
            </a:fld>
            <a:endParaRPr lang="en-US"/>
          </a:p>
        </p:txBody>
      </p:sp>
    </p:spTree>
    <p:extLst>
      <p:ext uri="{BB962C8B-B14F-4D97-AF65-F5344CB8AC3E}">
        <p14:creationId xmlns:p14="http://schemas.microsoft.com/office/powerpoint/2010/main" val="308289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85091-2509-F6BD-2247-F7F46F5856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CACBF0-72F6-5260-0F4A-639CB891D0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EFE161-AEC7-A674-6DB2-AA30A1C19C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FE7877-6F3F-5DE7-9D39-92DAAC1136F1}"/>
              </a:ext>
            </a:extLst>
          </p:cNvPr>
          <p:cNvSpPr>
            <a:spLocks noGrp="1"/>
          </p:cNvSpPr>
          <p:nvPr>
            <p:ph type="sldNum" sz="quarter" idx="5"/>
          </p:nvPr>
        </p:nvSpPr>
        <p:spPr/>
        <p:txBody>
          <a:bodyPr/>
          <a:lstStyle/>
          <a:p>
            <a:fld id="{84A87F1A-9BB2-0F40-A01D-5EB2B73E06C0}" type="slidenum">
              <a:rPr lang="en-US" smtClean="0"/>
              <a:t>28</a:t>
            </a:fld>
            <a:endParaRPr lang="en-US"/>
          </a:p>
        </p:txBody>
      </p:sp>
    </p:spTree>
    <p:extLst>
      <p:ext uri="{BB962C8B-B14F-4D97-AF65-F5344CB8AC3E}">
        <p14:creationId xmlns:p14="http://schemas.microsoft.com/office/powerpoint/2010/main" val="2900031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87F1A-9BB2-0F40-A01D-5EB2B73E06C0}"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87F1A-9BB2-0F40-A01D-5EB2B73E06C0}"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87F1A-9BB2-0F40-A01D-5EB2B73E06C0}"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87F1A-9BB2-0F40-A01D-5EB2B73E06C0}"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87F1A-9BB2-0F40-A01D-5EB2B73E06C0}"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D0D0F-7126-C5B5-27C9-3058AEFD74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3FA0AA-D6F1-2F9E-CEC1-60B76BD12F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9B0768-1C8E-D257-237E-8EE8736A78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62A15A-F5E8-959E-8D81-E56999380275}"/>
              </a:ext>
            </a:extLst>
          </p:cNvPr>
          <p:cNvSpPr>
            <a:spLocks noGrp="1"/>
          </p:cNvSpPr>
          <p:nvPr>
            <p:ph type="sldNum" sz="quarter" idx="5"/>
          </p:nvPr>
        </p:nvSpPr>
        <p:spPr/>
        <p:txBody>
          <a:bodyPr/>
          <a:lstStyle/>
          <a:p>
            <a:fld id="{84A87F1A-9BB2-0F40-A01D-5EB2B73E06C0}" type="slidenum">
              <a:rPr lang="en-US" smtClean="0"/>
              <a:t>8</a:t>
            </a:fld>
            <a:endParaRPr lang="en-US"/>
          </a:p>
        </p:txBody>
      </p:sp>
    </p:spTree>
    <p:extLst>
      <p:ext uri="{BB962C8B-B14F-4D97-AF65-F5344CB8AC3E}">
        <p14:creationId xmlns:p14="http://schemas.microsoft.com/office/powerpoint/2010/main" val="269111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AB320-5723-B15E-5A7F-B4A3C6EDC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93C824-90D6-3686-1B9B-39934DB8DF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415DC2-266C-6C39-09FD-A1C56F9D70C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A29841-B284-B3AE-EE6D-0956066C8378}"/>
              </a:ext>
            </a:extLst>
          </p:cNvPr>
          <p:cNvSpPr>
            <a:spLocks noGrp="1"/>
          </p:cNvSpPr>
          <p:nvPr>
            <p:ph type="sldNum" sz="quarter" idx="5"/>
          </p:nvPr>
        </p:nvSpPr>
        <p:spPr/>
        <p:txBody>
          <a:bodyPr/>
          <a:lstStyle/>
          <a:p>
            <a:fld id="{84A87F1A-9BB2-0F40-A01D-5EB2B73E06C0}" type="slidenum">
              <a:rPr lang="en-US" smtClean="0"/>
              <a:t>9</a:t>
            </a:fld>
            <a:endParaRPr lang="en-US"/>
          </a:p>
        </p:txBody>
      </p:sp>
    </p:spTree>
    <p:extLst>
      <p:ext uri="{BB962C8B-B14F-4D97-AF65-F5344CB8AC3E}">
        <p14:creationId xmlns:p14="http://schemas.microsoft.com/office/powerpoint/2010/main" val="1453859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8357-CC07-D2AD-CE21-5AAA633BA8D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0489A41-D071-936F-E593-95DD413C4C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072E1C9-F2A7-81A5-17B7-DEB2AF6B7EB4}"/>
              </a:ext>
            </a:extLst>
          </p:cNvPr>
          <p:cNvSpPr>
            <a:spLocks noGrp="1"/>
          </p:cNvSpPr>
          <p:nvPr>
            <p:ph type="dt" sz="half" idx="10"/>
          </p:nvPr>
        </p:nvSpPr>
        <p:spPr/>
        <p:txBody>
          <a:bodyPr/>
          <a:lstStyle/>
          <a:p>
            <a:fld id="{F6BCD852-774E-904E-88B1-763453BE25F5}" type="datetimeFigureOut">
              <a:rPr lang="en-US" smtClean="0"/>
              <a:t>9/28/24</a:t>
            </a:fld>
            <a:endParaRPr lang="en-US"/>
          </a:p>
        </p:txBody>
      </p:sp>
      <p:sp>
        <p:nvSpPr>
          <p:cNvPr id="5" name="Footer Placeholder 4">
            <a:extLst>
              <a:ext uri="{FF2B5EF4-FFF2-40B4-BE49-F238E27FC236}">
                <a16:creationId xmlns:a16="http://schemas.microsoft.com/office/drawing/2014/main" id="{F95D8342-4DB7-0D40-D864-846992D0D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7C917-063C-F128-D36A-A0C4534698BF}"/>
              </a:ext>
            </a:extLst>
          </p:cNvPr>
          <p:cNvSpPr>
            <a:spLocks noGrp="1"/>
          </p:cNvSpPr>
          <p:nvPr>
            <p:ph type="sldNum" sz="quarter" idx="12"/>
          </p:nvPr>
        </p:nvSpPr>
        <p:spPr/>
        <p:txBody>
          <a:bodyPr/>
          <a:lstStyle/>
          <a:p>
            <a:fld id="{67575DAE-9991-9B44-ACF1-5C97D6696827}" type="slidenum">
              <a:rPr lang="en-US" smtClean="0"/>
              <a:t>‹#›</a:t>
            </a:fld>
            <a:endParaRPr lang="en-US"/>
          </a:p>
        </p:txBody>
      </p:sp>
    </p:spTree>
    <p:extLst>
      <p:ext uri="{BB962C8B-B14F-4D97-AF65-F5344CB8AC3E}">
        <p14:creationId xmlns:p14="http://schemas.microsoft.com/office/powerpoint/2010/main" val="3135824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39F4-C793-E58D-C726-12526BFC90E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BD578EA-D165-5758-A901-BC2FFF280B9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2E6693-14BA-7632-D256-A176D0F890A7}"/>
              </a:ext>
            </a:extLst>
          </p:cNvPr>
          <p:cNvSpPr>
            <a:spLocks noGrp="1"/>
          </p:cNvSpPr>
          <p:nvPr>
            <p:ph type="dt" sz="half" idx="10"/>
          </p:nvPr>
        </p:nvSpPr>
        <p:spPr/>
        <p:txBody>
          <a:bodyPr/>
          <a:lstStyle/>
          <a:p>
            <a:fld id="{F6BCD852-774E-904E-88B1-763453BE25F5}" type="datetimeFigureOut">
              <a:rPr lang="en-US" smtClean="0"/>
              <a:t>9/28/24</a:t>
            </a:fld>
            <a:endParaRPr lang="en-US"/>
          </a:p>
        </p:txBody>
      </p:sp>
      <p:sp>
        <p:nvSpPr>
          <p:cNvPr id="5" name="Footer Placeholder 4">
            <a:extLst>
              <a:ext uri="{FF2B5EF4-FFF2-40B4-BE49-F238E27FC236}">
                <a16:creationId xmlns:a16="http://schemas.microsoft.com/office/drawing/2014/main" id="{EF7D94EB-C033-E6E9-0E02-AF06BBE1E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4CB53-3B06-1585-63DC-7D44F1DFBE29}"/>
              </a:ext>
            </a:extLst>
          </p:cNvPr>
          <p:cNvSpPr>
            <a:spLocks noGrp="1"/>
          </p:cNvSpPr>
          <p:nvPr>
            <p:ph type="sldNum" sz="quarter" idx="12"/>
          </p:nvPr>
        </p:nvSpPr>
        <p:spPr/>
        <p:txBody>
          <a:bodyPr/>
          <a:lstStyle/>
          <a:p>
            <a:fld id="{67575DAE-9991-9B44-ACF1-5C97D6696827}" type="slidenum">
              <a:rPr lang="en-US" smtClean="0"/>
              <a:t>‹#›</a:t>
            </a:fld>
            <a:endParaRPr lang="en-US"/>
          </a:p>
        </p:txBody>
      </p:sp>
    </p:spTree>
    <p:extLst>
      <p:ext uri="{BB962C8B-B14F-4D97-AF65-F5344CB8AC3E}">
        <p14:creationId xmlns:p14="http://schemas.microsoft.com/office/powerpoint/2010/main" val="316460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548B9A-40E4-1206-B8B2-9470EFBA651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858184A-93D4-F3FB-EBF6-0AA2DEAB518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E09A8B8-3F5E-6158-EA41-4D744C66AC29}"/>
              </a:ext>
            </a:extLst>
          </p:cNvPr>
          <p:cNvSpPr>
            <a:spLocks noGrp="1"/>
          </p:cNvSpPr>
          <p:nvPr>
            <p:ph type="dt" sz="half" idx="10"/>
          </p:nvPr>
        </p:nvSpPr>
        <p:spPr/>
        <p:txBody>
          <a:bodyPr/>
          <a:lstStyle/>
          <a:p>
            <a:fld id="{F6BCD852-774E-904E-88B1-763453BE25F5}" type="datetimeFigureOut">
              <a:rPr lang="en-US" smtClean="0"/>
              <a:t>9/28/24</a:t>
            </a:fld>
            <a:endParaRPr lang="en-US"/>
          </a:p>
        </p:txBody>
      </p:sp>
      <p:sp>
        <p:nvSpPr>
          <p:cNvPr id="5" name="Footer Placeholder 4">
            <a:extLst>
              <a:ext uri="{FF2B5EF4-FFF2-40B4-BE49-F238E27FC236}">
                <a16:creationId xmlns:a16="http://schemas.microsoft.com/office/drawing/2014/main" id="{F756AEF9-EF7F-19D6-3C59-29DEF6C81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3CB9A-5D1C-DD13-C425-EE42AE684815}"/>
              </a:ext>
            </a:extLst>
          </p:cNvPr>
          <p:cNvSpPr>
            <a:spLocks noGrp="1"/>
          </p:cNvSpPr>
          <p:nvPr>
            <p:ph type="sldNum" sz="quarter" idx="12"/>
          </p:nvPr>
        </p:nvSpPr>
        <p:spPr/>
        <p:txBody>
          <a:bodyPr/>
          <a:lstStyle/>
          <a:p>
            <a:fld id="{67575DAE-9991-9B44-ACF1-5C97D6696827}" type="slidenum">
              <a:rPr lang="en-US" smtClean="0"/>
              <a:t>‹#›</a:t>
            </a:fld>
            <a:endParaRPr lang="en-US"/>
          </a:p>
        </p:txBody>
      </p:sp>
    </p:spTree>
    <p:extLst>
      <p:ext uri="{BB962C8B-B14F-4D97-AF65-F5344CB8AC3E}">
        <p14:creationId xmlns:p14="http://schemas.microsoft.com/office/powerpoint/2010/main" val="2275254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E741-A316-42F3-0FBF-F2EDF68D4B6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04C219F-B06F-4AC2-AB26-F108BFEEABC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477990-239D-F993-6211-033E8CCED440}"/>
              </a:ext>
            </a:extLst>
          </p:cNvPr>
          <p:cNvSpPr>
            <a:spLocks noGrp="1"/>
          </p:cNvSpPr>
          <p:nvPr>
            <p:ph type="dt" sz="half" idx="10"/>
          </p:nvPr>
        </p:nvSpPr>
        <p:spPr/>
        <p:txBody>
          <a:bodyPr/>
          <a:lstStyle/>
          <a:p>
            <a:fld id="{F6BCD852-774E-904E-88B1-763453BE25F5}" type="datetimeFigureOut">
              <a:rPr lang="en-US" smtClean="0"/>
              <a:t>9/28/24</a:t>
            </a:fld>
            <a:endParaRPr lang="en-US"/>
          </a:p>
        </p:txBody>
      </p:sp>
      <p:sp>
        <p:nvSpPr>
          <p:cNvPr id="5" name="Footer Placeholder 4">
            <a:extLst>
              <a:ext uri="{FF2B5EF4-FFF2-40B4-BE49-F238E27FC236}">
                <a16:creationId xmlns:a16="http://schemas.microsoft.com/office/drawing/2014/main" id="{2E3F3726-8822-79D7-F027-41E95DC7E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E837F-9CE3-A07A-112D-3D49146B49DF}"/>
              </a:ext>
            </a:extLst>
          </p:cNvPr>
          <p:cNvSpPr>
            <a:spLocks noGrp="1"/>
          </p:cNvSpPr>
          <p:nvPr>
            <p:ph type="sldNum" sz="quarter" idx="12"/>
          </p:nvPr>
        </p:nvSpPr>
        <p:spPr/>
        <p:txBody>
          <a:bodyPr/>
          <a:lstStyle/>
          <a:p>
            <a:fld id="{67575DAE-9991-9B44-ACF1-5C97D6696827}" type="slidenum">
              <a:rPr lang="en-US" smtClean="0"/>
              <a:t>‹#›</a:t>
            </a:fld>
            <a:endParaRPr lang="en-US"/>
          </a:p>
        </p:txBody>
      </p:sp>
    </p:spTree>
    <p:extLst>
      <p:ext uri="{BB962C8B-B14F-4D97-AF65-F5344CB8AC3E}">
        <p14:creationId xmlns:p14="http://schemas.microsoft.com/office/powerpoint/2010/main" val="1402206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E822-06F0-B31C-570F-CF141788B1A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97E1ED0-DF96-48CE-C470-25B6F1E15A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9A554E8-D078-CC06-51D1-BCB0CD3ECE89}"/>
              </a:ext>
            </a:extLst>
          </p:cNvPr>
          <p:cNvSpPr>
            <a:spLocks noGrp="1"/>
          </p:cNvSpPr>
          <p:nvPr>
            <p:ph type="dt" sz="half" idx="10"/>
          </p:nvPr>
        </p:nvSpPr>
        <p:spPr/>
        <p:txBody>
          <a:bodyPr/>
          <a:lstStyle/>
          <a:p>
            <a:fld id="{F6BCD852-774E-904E-88B1-763453BE25F5}" type="datetimeFigureOut">
              <a:rPr lang="en-US" smtClean="0"/>
              <a:t>9/28/24</a:t>
            </a:fld>
            <a:endParaRPr lang="en-US"/>
          </a:p>
        </p:txBody>
      </p:sp>
      <p:sp>
        <p:nvSpPr>
          <p:cNvPr id="5" name="Footer Placeholder 4">
            <a:extLst>
              <a:ext uri="{FF2B5EF4-FFF2-40B4-BE49-F238E27FC236}">
                <a16:creationId xmlns:a16="http://schemas.microsoft.com/office/drawing/2014/main" id="{969AF7FF-E67D-0AEF-4E27-6BC356395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CA199-CE4D-3623-900D-90AB3ADC1B3D}"/>
              </a:ext>
            </a:extLst>
          </p:cNvPr>
          <p:cNvSpPr>
            <a:spLocks noGrp="1"/>
          </p:cNvSpPr>
          <p:nvPr>
            <p:ph type="sldNum" sz="quarter" idx="12"/>
          </p:nvPr>
        </p:nvSpPr>
        <p:spPr/>
        <p:txBody>
          <a:bodyPr/>
          <a:lstStyle/>
          <a:p>
            <a:fld id="{67575DAE-9991-9B44-ACF1-5C97D6696827}" type="slidenum">
              <a:rPr lang="en-US" smtClean="0"/>
              <a:t>‹#›</a:t>
            </a:fld>
            <a:endParaRPr lang="en-US"/>
          </a:p>
        </p:txBody>
      </p:sp>
    </p:spTree>
    <p:extLst>
      <p:ext uri="{BB962C8B-B14F-4D97-AF65-F5344CB8AC3E}">
        <p14:creationId xmlns:p14="http://schemas.microsoft.com/office/powerpoint/2010/main" val="411059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CB76-3A11-714D-EC88-C2D1F894A1B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E02F63F-5A0B-5EDA-2242-38B308D3379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244D285-0C85-73B0-6BC6-25AB0518A48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436E8F0-EDD4-5FA1-287F-C05DE784CEC3}"/>
              </a:ext>
            </a:extLst>
          </p:cNvPr>
          <p:cNvSpPr>
            <a:spLocks noGrp="1"/>
          </p:cNvSpPr>
          <p:nvPr>
            <p:ph type="dt" sz="half" idx="10"/>
          </p:nvPr>
        </p:nvSpPr>
        <p:spPr/>
        <p:txBody>
          <a:bodyPr/>
          <a:lstStyle/>
          <a:p>
            <a:fld id="{F6BCD852-774E-904E-88B1-763453BE25F5}" type="datetimeFigureOut">
              <a:rPr lang="en-US" smtClean="0"/>
              <a:t>9/28/24</a:t>
            </a:fld>
            <a:endParaRPr lang="en-US"/>
          </a:p>
        </p:txBody>
      </p:sp>
      <p:sp>
        <p:nvSpPr>
          <p:cNvPr id="6" name="Footer Placeholder 5">
            <a:extLst>
              <a:ext uri="{FF2B5EF4-FFF2-40B4-BE49-F238E27FC236}">
                <a16:creationId xmlns:a16="http://schemas.microsoft.com/office/drawing/2014/main" id="{56FF1A3D-589F-CE5C-FE9E-4D23DF403F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A81CD-1F8F-20A8-247B-281A3C58F64C}"/>
              </a:ext>
            </a:extLst>
          </p:cNvPr>
          <p:cNvSpPr>
            <a:spLocks noGrp="1"/>
          </p:cNvSpPr>
          <p:nvPr>
            <p:ph type="sldNum" sz="quarter" idx="12"/>
          </p:nvPr>
        </p:nvSpPr>
        <p:spPr/>
        <p:txBody>
          <a:bodyPr/>
          <a:lstStyle/>
          <a:p>
            <a:fld id="{67575DAE-9991-9B44-ACF1-5C97D6696827}" type="slidenum">
              <a:rPr lang="en-US" smtClean="0"/>
              <a:t>‹#›</a:t>
            </a:fld>
            <a:endParaRPr lang="en-US"/>
          </a:p>
        </p:txBody>
      </p:sp>
    </p:spTree>
    <p:extLst>
      <p:ext uri="{BB962C8B-B14F-4D97-AF65-F5344CB8AC3E}">
        <p14:creationId xmlns:p14="http://schemas.microsoft.com/office/powerpoint/2010/main" val="141430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453F-74D5-8D81-6C37-37E33B92EB9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DF0EEB-A3AC-140C-92C4-F248FA176D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81BD3CF-4365-83B8-FEAD-ADCA58E8DAE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D04DD90-765E-032A-665E-D32C053A7A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C02CD47-6247-6115-513C-271E1B6A326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38738FC-C77D-BBFF-D91B-582F4354534F}"/>
              </a:ext>
            </a:extLst>
          </p:cNvPr>
          <p:cNvSpPr>
            <a:spLocks noGrp="1"/>
          </p:cNvSpPr>
          <p:nvPr>
            <p:ph type="dt" sz="half" idx="10"/>
          </p:nvPr>
        </p:nvSpPr>
        <p:spPr/>
        <p:txBody>
          <a:bodyPr/>
          <a:lstStyle/>
          <a:p>
            <a:fld id="{F6BCD852-774E-904E-88B1-763453BE25F5}" type="datetimeFigureOut">
              <a:rPr lang="en-US" smtClean="0"/>
              <a:t>9/28/24</a:t>
            </a:fld>
            <a:endParaRPr lang="en-US"/>
          </a:p>
        </p:txBody>
      </p:sp>
      <p:sp>
        <p:nvSpPr>
          <p:cNvPr id="8" name="Footer Placeholder 7">
            <a:extLst>
              <a:ext uri="{FF2B5EF4-FFF2-40B4-BE49-F238E27FC236}">
                <a16:creationId xmlns:a16="http://schemas.microsoft.com/office/drawing/2014/main" id="{B1B347EE-9DA0-BC67-FFC3-8E92390F94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A03ED9-02D7-13E9-E5AB-6F3B36C5771B}"/>
              </a:ext>
            </a:extLst>
          </p:cNvPr>
          <p:cNvSpPr>
            <a:spLocks noGrp="1"/>
          </p:cNvSpPr>
          <p:nvPr>
            <p:ph type="sldNum" sz="quarter" idx="12"/>
          </p:nvPr>
        </p:nvSpPr>
        <p:spPr/>
        <p:txBody>
          <a:bodyPr/>
          <a:lstStyle/>
          <a:p>
            <a:fld id="{67575DAE-9991-9B44-ACF1-5C97D6696827}" type="slidenum">
              <a:rPr lang="en-US" smtClean="0"/>
              <a:t>‹#›</a:t>
            </a:fld>
            <a:endParaRPr lang="en-US"/>
          </a:p>
        </p:txBody>
      </p:sp>
    </p:spTree>
    <p:extLst>
      <p:ext uri="{BB962C8B-B14F-4D97-AF65-F5344CB8AC3E}">
        <p14:creationId xmlns:p14="http://schemas.microsoft.com/office/powerpoint/2010/main" val="136262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2FDD-B8A2-9CEB-E0DD-A513612112A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D7BF7DD-3B06-773B-4DCB-44469E547647}"/>
              </a:ext>
            </a:extLst>
          </p:cNvPr>
          <p:cNvSpPr>
            <a:spLocks noGrp="1"/>
          </p:cNvSpPr>
          <p:nvPr>
            <p:ph type="dt" sz="half" idx="10"/>
          </p:nvPr>
        </p:nvSpPr>
        <p:spPr/>
        <p:txBody>
          <a:bodyPr/>
          <a:lstStyle/>
          <a:p>
            <a:fld id="{F6BCD852-774E-904E-88B1-763453BE25F5}" type="datetimeFigureOut">
              <a:rPr lang="en-US" smtClean="0"/>
              <a:t>9/28/24</a:t>
            </a:fld>
            <a:endParaRPr lang="en-US"/>
          </a:p>
        </p:txBody>
      </p:sp>
      <p:sp>
        <p:nvSpPr>
          <p:cNvPr id="4" name="Footer Placeholder 3">
            <a:extLst>
              <a:ext uri="{FF2B5EF4-FFF2-40B4-BE49-F238E27FC236}">
                <a16:creationId xmlns:a16="http://schemas.microsoft.com/office/drawing/2014/main" id="{1F135D5C-6379-2CBF-BEF9-136142EF38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E78175-778F-09FC-12FF-A40DAF9A4837}"/>
              </a:ext>
            </a:extLst>
          </p:cNvPr>
          <p:cNvSpPr>
            <a:spLocks noGrp="1"/>
          </p:cNvSpPr>
          <p:nvPr>
            <p:ph type="sldNum" sz="quarter" idx="12"/>
          </p:nvPr>
        </p:nvSpPr>
        <p:spPr/>
        <p:txBody>
          <a:bodyPr/>
          <a:lstStyle/>
          <a:p>
            <a:fld id="{67575DAE-9991-9B44-ACF1-5C97D6696827}" type="slidenum">
              <a:rPr lang="en-US" smtClean="0"/>
              <a:t>‹#›</a:t>
            </a:fld>
            <a:endParaRPr lang="en-US"/>
          </a:p>
        </p:txBody>
      </p:sp>
    </p:spTree>
    <p:extLst>
      <p:ext uri="{BB962C8B-B14F-4D97-AF65-F5344CB8AC3E}">
        <p14:creationId xmlns:p14="http://schemas.microsoft.com/office/powerpoint/2010/main" val="44757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164328-1566-52B5-36B8-E632EC62423D}"/>
              </a:ext>
            </a:extLst>
          </p:cNvPr>
          <p:cNvSpPr>
            <a:spLocks noGrp="1"/>
          </p:cNvSpPr>
          <p:nvPr>
            <p:ph type="dt" sz="half" idx="10"/>
          </p:nvPr>
        </p:nvSpPr>
        <p:spPr/>
        <p:txBody>
          <a:bodyPr/>
          <a:lstStyle/>
          <a:p>
            <a:fld id="{F6BCD852-774E-904E-88B1-763453BE25F5}" type="datetimeFigureOut">
              <a:rPr lang="en-US" smtClean="0"/>
              <a:t>9/28/24</a:t>
            </a:fld>
            <a:endParaRPr lang="en-US"/>
          </a:p>
        </p:txBody>
      </p:sp>
      <p:sp>
        <p:nvSpPr>
          <p:cNvPr id="3" name="Footer Placeholder 2">
            <a:extLst>
              <a:ext uri="{FF2B5EF4-FFF2-40B4-BE49-F238E27FC236}">
                <a16:creationId xmlns:a16="http://schemas.microsoft.com/office/drawing/2014/main" id="{136F7356-F095-FB44-8AD6-E003B653DB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8B2E70-F286-A760-ADE4-F04935569159}"/>
              </a:ext>
            </a:extLst>
          </p:cNvPr>
          <p:cNvSpPr>
            <a:spLocks noGrp="1"/>
          </p:cNvSpPr>
          <p:nvPr>
            <p:ph type="sldNum" sz="quarter" idx="12"/>
          </p:nvPr>
        </p:nvSpPr>
        <p:spPr/>
        <p:txBody>
          <a:bodyPr/>
          <a:lstStyle/>
          <a:p>
            <a:fld id="{67575DAE-9991-9B44-ACF1-5C97D6696827}" type="slidenum">
              <a:rPr lang="en-US" smtClean="0"/>
              <a:t>‹#›</a:t>
            </a:fld>
            <a:endParaRPr lang="en-US"/>
          </a:p>
        </p:txBody>
      </p:sp>
    </p:spTree>
    <p:extLst>
      <p:ext uri="{BB962C8B-B14F-4D97-AF65-F5344CB8AC3E}">
        <p14:creationId xmlns:p14="http://schemas.microsoft.com/office/powerpoint/2010/main" val="216165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5BE34-DD6F-A566-30BB-1A710F4861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93049D-3009-3CEE-B59F-EE3EC78630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AA4CF18-A95C-1C6C-8062-E624DCF8B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BB3368-93BC-3DAA-1592-44361F7B7B9F}"/>
              </a:ext>
            </a:extLst>
          </p:cNvPr>
          <p:cNvSpPr>
            <a:spLocks noGrp="1"/>
          </p:cNvSpPr>
          <p:nvPr>
            <p:ph type="dt" sz="half" idx="10"/>
          </p:nvPr>
        </p:nvSpPr>
        <p:spPr/>
        <p:txBody>
          <a:bodyPr/>
          <a:lstStyle/>
          <a:p>
            <a:fld id="{F6BCD852-774E-904E-88B1-763453BE25F5}" type="datetimeFigureOut">
              <a:rPr lang="en-US" smtClean="0"/>
              <a:t>9/28/24</a:t>
            </a:fld>
            <a:endParaRPr lang="en-US"/>
          </a:p>
        </p:txBody>
      </p:sp>
      <p:sp>
        <p:nvSpPr>
          <p:cNvPr id="6" name="Footer Placeholder 5">
            <a:extLst>
              <a:ext uri="{FF2B5EF4-FFF2-40B4-BE49-F238E27FC236}">
                <a16:creationId xmlns:a16="http://schemas.microsoft.com/office/drawing/2014/main" id="{E2DF7582-63B0-3E13-1D26-59EC466CF2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6B06EB-9D89-EB53-881A-FF88A21E6547}"/>
              </a:ext>
            </a:extLst>
          </p:cNvPr>
          <p:cNvSpPr>
            <a:spLocks noGrp="1"/>
          </p:cNvSpPr>
          <p:nvPr>
            <p:ph type="sldNum" sz="quarter" idx="12"/>
          </p:nvPr>
        </p:nvSpPr>
        <p:spPr/>
        <p:txBody>
          <a:bodyPr/>
          <a:lstStyle/>
          <a:p>
            <a:fld id="{67575DAE-9991-9B44-ACF1-5C97D6696827}" type="slidenum">
              <a:rPr lang="en-US" smtClean="0"/>
              <a:t>‹#›</a:t>
            </a:fld>
            <a:endParaRPr lang="en-US"/>
          </a:p>
        </p:txBody>
      </p:sp>
    </p:spTree>
    <p:extLst>
      <p:ext uri="{BB962C8B-B14F-4D97-AF65-F5344CB8AC3E}">
        <p14:creationId xmlns:p14="http://schemas.microsoft.com/office/powerpoint/2010/main" val="4091261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4EFB-0E9C-35CE-DBC9-4AA3233B81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A19F9CF-BA1B-7A12-9B29-C5CE93DEE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948F51-8521-12C5-74E2-9202892AC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65FC4A0-5813-B8DF-8C5B-6A1304B5A88C}"/>
              </a:ext>
            </a:extLst>
          </p:cNvPr>
          <p:cNvSpPr>
            <a:spLocks noGrp="1"/>
          </p:cNvSpPr>
          <p:nvPr>
            <p:ph type="dt" sz="half" idx="10"/>
          </p:nvPr>
        </p:nvSpPr>
        <p:spPr/>
        <p:txBody>
          <a:bodyPr/>
          <a:lstStyle/>
          <a:p>
            <a:fld id="{F6BCD852-774E-904E-88B1-763453BE25F5}" type="datetimeFigureOut">
              <a:rPr lang="en-US" smtClean="0"/>
              <a:t>9/28/24</a:t>
            </a:fld>
            <a:endParaRPr lang="en-US"/>
          </a:p>
        </p:txBody>
      </p:sp>
      <p:sp>
        <p:nvSpPr>
          <p:cNvPr id="6" name="Footer Placeholder 5">
            <a:extLst>
              <a:ext uri="{FF2B5EF4-FFF2-40B4-BE49-F238E27FC236}">
                <a16:creationId xmlns:a16="http://schemas.microsoft.com/office/drawing/2014/main" id="{E7AD4FF3-E3E8-F152-AA43-526EAE64F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F655E-A8D8-124C-9C3D-69E8092EF6ED}"/>
              </a:ext>
            </a:extLst>
          </p:cNvPr>
          <p:cNvSpPr>
            <a:spLocks noGrp="1"/>
          </p:cNvSpPr>
          <p:nvPr>
            <p:ph type="sldNum" sz="quarter" idx="12"/>
          </p:nvPr>
        </p:nvSpPr>
        <p:spPr/>
        <p:txBody>
          <a:bodyPr/>
          <a:lstStyle/>
          <a:p>
            <a:fld id="{67575DAE-9991-9B44-ACF1-5C97D6696827}" type="slidenum">
              <a:rPr lang="en-US" smtClean="0"/>
              <a:t>‹#›</a:t>
            </a:fld>
            <a:endParaRPr lang="en-US"/>
          </a:p>
        </p:txBody>
      </p:sp>
    </p:spTree>
    <p:extLst>
      <p:ext uri="{BB962C8B-B14F-4D97-AF65-F5344CB8AC3E}">
        <p14:creationId xmlns:p14="http://schemas.microsoft.com/office/powerpoint/2010/main" val="328579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90626-EFEC-0588-C884-CFFCA06CF5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5E4073A-1C13-800D-FF92-49D48AC1ED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1EAEB7-B0D2-70A8-4169-1ADA5FD25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BCD852-774E-904E-88B1-763453BE25F5}" type="datetimeFigureOut">
              <a:rPr lang="en-US" smtClean="0"/>
              <a:t>9/28/24</a:t>
            </a:fld>
            <a:endParaRPr lang="en-US"/>
          </a:p>
        </p:txBody>
      </p:sp>
      <p:sp>
        <p:nvSpPr>
          <p:cNvPr id="5" name="Footer Placeholder 4">
            <a:extLst>
              <a:ext uri="{FF2B5EF4-FFF2-40B4-BE49-F238E27FC236}">
                <a16:creationId xmlns:a16="http://schemas.microsoft.com/office/drawing/2014/main" id="{72EB4D84-4266-5168-BAA5-FFB9C5ACB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47B975-6973-BBF6-D116-67B5D5E373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575DAE-9991-9B44-ACF1-5C97D6696827}" type="slidenum">
              <a:rPr lang="en-US" smtClean="0"/>
              <a:t>‹#›</a:t>
            </a:fld>
            <a:endParaRPr lang="en-US"/>
          </a:p>
        </p:txBody>
      </p:sp>
    </p:spTree>
    <p:extLst>
      <p:ext uri="{BB962C8B-B14F-4D97-AF65-F5344CB8AC3E}">
        <p14:creationId xmlns:p14="http://schemas.microsoft.com/office/powerpoint/2010/main" val="922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courses.cs.washington.edu/courses/cse599i/18wi/resources/lecture10/lecture10.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06400"/>
            <a:ext cx="10668000" cy="2387600"/>
          </a:xfrm>
        </p:spPr>
        <p:txBody>
          <a:bodyPr>
            <a:normAutofit/>
          </a:bodyPr>
          <a:lstStyle/>
          <a:p>
            <a:r>
              <a:rPr lang="en-US" sz="4400" dirty="0">
                <a:latin typeface="Calibri" panose="020F0502020204030204" pitchFamily="34" charset="0"/>
                <a:cs typeface="Calibri" panose="020F0502020204030204" pitchFamily="34" charset="0"/>
              </a:rPr>
              <a:t>A Contextual-Bandit Approach to Personalized News Article Recommendation</a:t>
            </a:r>
          </a:p>
        </p:txBody>
      </p:sp>
      <p:sp>
        <p:nvSpPr>
          <p:cNvPr id="3" name="Subtitle 2"/>
          <p:cNvSpPr>
            <a:spLocks noGrp="1"/>
          </p:cNvSpPr>
          <p:nvPr>
            <p:ph type="subTitle" idx="1"/>
          </p:nvPr>
        </p:nvSpPr>
        <p:spPr>
          <a:xfrm>
            <a:off x="1616926" y="2795647"/>
            <a:ext cx="8668215" cy="633353"/>
          </a:xfrm>
        </p:spPr>
        <p:txBody>
          <a:bodyPr>
            <a:normAutofit fontScale="92500" lnSpcReduction="20000"/>
          </a:bodyPr>
          <a:lstStyle/>
          <a:p>
            <a:r>
              <a:rPr lang="en-US" sz="2000" b="0" i="0" dirty="0">
                <a:solidFill>
                  <a:srgbClr val="333333"/>
                </a:solidFill>
                <a:effectLst/>
                <a:latin typeface="Calibri" panose="020F0502020204030204" pitchFamily="34" charset="0"/>
                <a:cs typeface="Calibri" panose="020F0502020204030204" pitchFamily="34" charset="0"/>
              </a:rPr>
              <a:t>Lihong Li, Wei Chu, John Langford, and Robert E. </a:t>
            </a:r>
            <a:r>
              <a:rPr lang="en-US" sz="2000" b="0" i="0" dirty="0" err="1">
                <a:solidFill>
                  <a:srgbClr val="333333"/>
                </a:solidFill>
                <a:effectLst/>
                <a:latin typeface="Calibri" panose="020F0502020204030204" pitchFamily="34" charset="0"/>
                <a:cs typeface="Calibri" panose="020F0502020204030204" pitchFamily="34" charset="0"/>
              </a:rPr>
              <a:t>Schapire</a:t>
            </a:r>
            <a:r>
              <a:rPr lang="en-US" sz="2000" b="0" i="0" dirty="0">
                <a:solidFill>
                  <a:srgbClr val="333333"/>
                </a:solidFill>
                <a:effectLst/>
                <a:latin typeface="Calibri" panose="020F0502020204030204" pitchFamily="34" charset="0"/>
                <a:cs typeface="Calibri" panose="020F0502020204030204" pitchFamily="34" charset="0"/>
              </a:rPr>
              <a:t>. 2010.</a:t>
            </a:r>
          </a:p>
          <a:p>
            <a:r>
              <a:rPr lang="en-US" sz="2000" b="0" i="0" dirty="0">
                <a:solidFill>
                  <a:srgbClr val="333333"/>
                </a:solidFill>
                <a:effectLst/>
                <a:latin typeface="Calibri" panose="020F0502020204030204" pitchFamily="34" charset="0"/>
                <a:cs typeface="Calibri" panose="020F0502020204030204" pitchFamily="34" charset="0"/>
              </a:rPr>
              <a:t>WWW '10: Proceedings of the 19th international conference on World wide web</a:t>
            </a:r>
          </a:p>
          <a:p>
            <a:endParaRPr lang="en-US" dirty="0">
              <a:latin typeface="Calibri" panose="020F0502020204030204" pitchFamily="34" charset="0"/>
              <a:cs typeface="Calibri" panose="020F0502020204030204" pitchFamily="34" charset="0"/>
            </a:endParaRPr>
          </a:p>
        </p:txBody>
      </p:sp>
      <p:sp>
        <p:nvSpPr>
          <p:cNvPr id="4" name="Subtitle 2"/>
          <p:cNvSpPr txBox="1"/>
          <p:nvPr/>
        </p:nvSpPr>
        <p:spPr>
          <a:xfrm>
            <a:off x="1379033" y="3952489"/>
            <a:ext cx="9144000" cy="22587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solidFill>
                  <a:srgbClr val="333333"/>
                </a:solidFill>
                <a:latin typeface="Calibri" panose="020F0502020204030204" pitchFamily="34" charset="0"/>
                <a:cs typeface="Calibri" panose="020F0502020204030204" pitchFamily="34" charset="0"/>
              </a:rPr>
              <a:t>Group 7: </a:t>
            </a:r>
          </a:p>
          <a:p>
            <a:r>
              <a:rPr lang="en-US" sz="2000" dirty="0">
                <a:solidFill>
                  <a:srgbClr val="333333"/>
                </a:solidFill>
                <a:latin typeface="Calibri" panose="020F0502020204030204" pitchFamily="34" charset="0"/>
                <a:cs typeface="Calibri" panose="020F0502020204030204" pitchFamily="34" charset="0"/>
              </a:rPr>
              <a:t>Tommy - </a:t>
            </a:r>
            <a:r>
              <a:rPr lang="en-US" sz="2000" dirty="0" err="1">
                <a:solidFill>
                  <a:srgbClr val="333333"/>
                </a:solidFill>
                <a:latin typeface="Calibri" panose="020F0502020204030204" pitchFamily="34" charset="0"/>
                <a:cs typeface="Calibri" panose="020F0502020204030204" pitchFamily="34" charset="0"/>
              </a:rPr>
              <a:t>Tongle</a:t>
            </a:r>
            <a:r>
              <a:rPr lang="en-US" sz="2000" dirty="0">
                <a:solidFill>
                  <a:srgbClr val="333333"/>
                </a:solidFill>
                <a:latin typeface="Calibri" panose="020F0502020204030204" pitchFamily="34" charset="0"/>
                <a:cs typeface="Calibri" panose="020F0502020204030204" pitchFamily="34" charset="0"/>
              </a:rPr>
              <a:t> Shen, </a:t>
            </a:r>
          </a:p>
          <a:p>
            <a:r>
              <a:rPr lang="en-US" sz="2000" dirty="0">
                <a:solidFill>
                  <a:srgbClr val="333333"/>
                </a:solidFill>
                <a:latin typeface="Calibri" panose="020F0502020204030204" pitchFamily="34" charset="0"/>
                <a:cs typeface="Calibri" panose="020F0502020204030204" pitchFamily="34" charset="0"/>
              </a:rPr>
              <a:t>Zach - </a:t>
            </a:r>
            <a:r>
              <a:rPr lang="en-US" sz="2000" dirty="0" err="1">
                <a:solidFill>
                  <a:srgbClr val="333333"/>
                </a:solidFill>
                <a:latin typeface="Calibri" panose="020F0502020204030204" pitchFamily="34" charset="0"/>
                <a:cs typeface="Calibri" panose="020F0502020204030204" pitchFamily="34" charset="0"/>
              </a:rPr>
              <a:t>Chenhao</a:t>
            </a:r>
            <a:r>
              <a:rPr lang="en-US" sz="2000" dirty="0">
                <a:solidFill>
                  <a:srgbClr val="333333"/>
                </a:solidFill>
                <a:latin typeface="Calibri" panose="020F0502020204030204" pitchFamily="34" charset="0"/>
                <a:cs typeface="Calibri" panose="020F0502020204030204" pitchFamily="34" charset="0"/>
              </a:rPr>
              <a:t> Zhu, </a:t>
            </a:r>
          </a:p>
          <a:p>
            <a:r>
              <a:rPr lang="en-US" sz="2000" dirty="0">
                <a:solidFill>
                  <a:srgbClr val="333333"/>
                </a:solidFill>
                <a:latin typeface="Calibri" panose="020F0502020204030204" pitchFamily="34" charset="0"/>
                <a:cs typeface="Calibri" panose="020F0502020204030204" pitchFamily="34" charset="0"/>
              </a:rPr>
              <a:t>Shirley - </a:t>
            </a:r>
            <a:r>
              <a:rPr lang="en-US" sz="2000" dirty="0" err="1">
                <a:solidFill>
                  <a:srgbClr val="333333"/>
                </a:solidFill>
                <a:latin typeface="Calibri" panose="020F0502020204030204" pitchFamily="34" charset="0"/>
                <a:cs typeface="Calibri" panose="020F0502020204030204" pitchFamily="34" charset="0"/>
              </a:rPr>
              <a:t>Keyin</a:t>
            </a:r>
            <a:r>
              <a:rPr lang="en-US" sz="2000" dirty="0">
                <a:solidFill>
                  <a:srgbClr val="333333"/>
                </a:solidFill>
                <a:latin typeface="Calibri" panose="020F0502020204030204" pitchFamily="34" charset="0"/>
                <a:cs typeface="Calibri" panose="020F0502020204030204" pitchFamily="34" charset="0"/>
              </a:rPr>
              <a:t> Wang, </a:t>
            </a:r>
          </a:p>
          <a:p>
            <a:r>
              <a:rPr lang="en-US" sz="2000" dirty="0">
                <a:solidFill>
                  <a:srgbClr val="333333"/>
                </a:solidFill>
                <a:latin typeface="Calibri" panose="020F0502020204030204" pitchFamily="34" charset="0"/>
                <a:cs typeface="Calibri" panose="020F0502020204030204" pitchFamily="34" charset="0"/>
              </a:rPr>
              <a:t>Andy - Yuxuan Yang</a:t>
            </a:r>
          </a:p>
          <a:p>
            <a:endParaRPr lang="en-US" sz="2000" dirty="0">
              <a:solidFill>
                <a:srgbClr val="333333"/>
              </a:solidFill>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D4D7C-0EEA-65D1-0F71-70CF1F3ABF49}"/>
            </a:ext>
          </a:extLst>
        </p:cNvPr>
        <p:cNvGrpSpPr/>
        <p:nvPr/>
      </p:nvGrpSpPr>
      <p:grpSpPr>
        <a:xfrm>
          <a:off x="0" y="0"/>
          <a:ext cx="0" cy="0"/>
          <a:chOff x="0" y="0"/>
          <a:chExt cx="0" cy="0"/>
        </a:xfrm>
      </p:grpSpPr>
      <p:pic>
        <p:nvPicPr>
          <p:cNvPr id="59" name="Picture 58" descr="A line graph with red dots&#10;&#10;Description automatically generated">
            <a:extLst>
              <a:ext uri="{FF2B5EF4-FFF2-40B4-BE49-F238E27FC236}">
                <a16:creationId xmlns:a16="http://schemas.microsoft.com/office/drawing/2014/main" id="{0EAE188C-9EB4-2591-4A56-A90E616DFDCF}"/>
              </a:ext>
            </a:extLst>
          </p:cNvPr>
          <p:cNvPicPr>
            <a:picLocks noChangeAspect="1"/>
          </p:cNvPicPr>
          <p:nvPr/>
        </p:nvPicPr>
        <p:blipFill>
          <a:blip r:embed="rId3"/>
          <a:srcRect t="29986"/>
          <a:stretch/>
        </p:blipFill>
        <p:spPr>
          <a:xfrm>
            <a:off x="20113" y="3907315"/>
            <a:ext cx="6075887" cy="1671687"/>
          </a:xfrm>
          <a:prstGeom prst="rect">
            <a:avLst/>
          </a:prstGeom>
        </p:spPr>
      </p:pic>
      <p:sp>
        <p:nvSpPr>
          <p:cNvPr id="8" name="Title 1">
            <a:extLst>
              <a:ext uri="{FF2B5EF4-FFF2-40B4-BE49-F238E27FC236}">
                <a16:creationId xmlns:a16="http://schemas.microsoft.com/office/drawing/2014/main" id="{63B57F00-7284-E6CA-D890-E07F9ED72961}"/>
              </a:ext>
            </a:extLst>
          </p:cNvPr>
          <p:cNvSpPr txBox="1">
            <a:spLocks/>
          </p:cNvSpPr>
          <p:nvPr/>
        </p:nvSpPr>
        <p:spPr>
          <a:xfrm>
            <a:off x="420027" y="283736"/>
            <a:ext cx="6077025" cy="1150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libri" panose="020F0502020204030204" pitchFamily="34" charset="0"/>
                <a:cs typeface="Calibri" panose="020F0502020204030204" pitchFamily="34" charset="0"/>
              </a:rPr>
              <a:t>Reward Model for </a:t>
            </a:r>
            <a:r>
              <a:rPr lang="en-US" dirty="0" err="1">
                <a:latin typeface="Calibri" panose="020F0502020204030204" pitchFamily="34" charset="0"/>
                <a:cs typeface="Calibri" panose="020F0502020204030204" pitchFamily="34" charset="0"/>
              </a:rPr>
              <a:t>LinUCB</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6449A1E0-7D5D-AEC7-2588-9CA2ED9BE315}"/>
                  </a:ext>
                </a:extLst>
              </p:cNvPr>
              <p:cNvSpPr txBox="1"/>
              <p:nvPr/>
            </p:nvSpPr>
            <p:spPr>
              <a:xfrm>
                <a:off x="207935" y="1434163"/>
                <a:ext cx="3781817" cy="1200329"/>
              </a:xfrm>
              <a:prstGeom prst="rect">
                <a:avLst/>
              </a:prstGeom>
              <a:noFill/>
            </p:spPr>
            <p:txBody>
              <a:bodyPr wrap="square" rtlCol="0">
                <a:spAutoFit/>
              </a:bodyPr>
              <a:lstStyle/>
              <a:p>
                <a:pPr algn="ctr">
                  <a:lnSpc>
                    <a:spcPct val="150000"/>
                  </a:lnSpc>
                </a:pPr>
                <a:r>
                  <a:rPr lang="en-US" sz="2400" dirty="0">
                    <a:latin typeface="Calibri" panose="020F0502020204030204" pitchFamily="34" charset="0"/>
                    <a:cs typeface="Calibri" panose="020F0502020204030204" pitchFamily="34" charset="0"/>
                  </a:rPr>
                  <a:t>How to learn </a:t>
                </a:r>
                <a14:m>
                  <m:oMath xmlns:m="http://schemas.openxmlformats.org/officeDocument/2006/math">
                    <m:sSub>
                      <m:sSubPr>
                        <m:ctrlPr>
                          <a:rPr lang="en-US" sz="2400" i="1" smtClean="0">
                            <a:latin typeface="Cambria Math" panose="02040503050406030204" pitchFamily="18" charset="0"/>
                            <a:cs typeface="Calibri" panose="020F0502020204030204" pitchFamily="34" charset="0"/>
                          </a:rPr>
                        </m:ctrlPr>
                      </m:sSubPr>
                      <m:e>
                        <m:r>
                          <a:rPr lang="en-US" sz="2400" b="0" i="1" smtClean="0">
                            <a:latin typeface="Cambria Math" panose="02040503050406030204" pitchFamily="18" charset="0"/>
                            <a:cs typeface="Calibri" panose="020F0502020204030204" pitchFamily="34" charset="0"/>
                          </a:rPr>
                          <m:t>𝜃</m:t>
                        </m:r>
                      </m:e>
                      <m:sub>
                        <m:r>
                          <a:rPr lang="en-US" sz="2400" b="0" i="1" smtClean="0">
                            <a:latin typeface="Cambria Math" panose="02040503050406030204" pitchFamily="18" charset="0"/>
                            <a:cs typeface="Calibri" panose="020F0502020204030204" pitchFamily="34" charset="0"/>
                          </a:rPr>
                          <m:t>𝑎</m:t>
                        </m:r>
                      </m:sub>
                    </m:sSub>
                  </m:oMath>
                </a14:m>
                <a:r>
                  <a:rPr lang="en-US" sz="2000" i="1" dirty="0">
                    <a:latin typeface="Cambria Math" panose="02040503050406030204" pitchFamily="18" charset="0"/>
                    <a:cs typeface="Calibri" panose="020F0502020204030204" pitchFamily="34" charset="0"/>
                  </a:rPr>
                  <a:t> </a:t>
                </a:r>
                <a:r>
                  <a:rPr lang="en-US" sz="2000" dirty="0">
                    <a:latin typeface="Calibri" panose="020F0502020204030204" pitchFamily="34" charset="0"/>
                    <a:cs typeface="Calibri" panose="020F0502020204030204" pitchFamily="34" charset="0"/>
                  </a:rPr>
                  <a:t>?</a:t>
                </a:r>
                <a:r>
                  <a:rPr lang="en-US" sz="2000" i="1" dirty="0">
                    <a:latin typeface="Cambria Math" panose="02040503050406030204" pitchFamily="18"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mc:Choice>
        <mc:Fallback>
          <p:sp>
            <p:nvSpPr>
              <p:cNvPr id="44" name="TextBox 43">
                <a:extLst>
                  <a:ext uri="{FF2B5EF4-FFF2-40B4-BE49-F238E27FC236}">
                    <a16:creationId xmlns:a16="http://schemas.microsoft.com/office/drawing/2014/main" id="{6449A1E0-7D5D-AEC7-2588-9CA2ED9BE315}"/>
                  </a:ext>
                </a:extLst>
              </p:cNvPr>
              <p:cNvSpPr txBox="1">
                <a:spLocks noRot="1" noChangeAspect="1" noMove="1" noResize="1" noEditPoints="1" noAdjustHandles="1" noChangeArrowheads="1" noChangeShapeType="1" noTextEdit="1"/>
              </p:cNvSpPr>
              <p:nvPr/>
            </p:nvSpPr>
            <p:spPr>
              <a:xfrm>
                <a:off x="207935" y="1434163"/>
                <a:ext cx="3781817" cy="1200329"/>
              </a:xfrm>
              <a:prstGeom prst="rect">
                <a:avLst/>
              </a:prstGeom>
              <a:blipFill>
                <a:blip r:embed="rId4"/>
                <a:stretch>
                  <a:fillRect/>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52A51450-27FF-A448-9554-4C45DC0EB055}"/>
              </a:ext>
            </a:extLst>
          </p:cNvPr>
          <p:cNvSpPr txBox="1"/>
          <p:nvPr/>
        </p:nvSpPr>
        <p:spPr>
          <a:xfrm>
            <a:off x="5116041" y="1467629"/>
            <a:ext cx="5664862" cy="923330"/>
          </a:xfrm>
          <a:prstGeom prst="rect">
            <a:avLst/>
          </a:prstGeom>
          <a:noFill/>
        </p:spPr>
        <p:txBody>
          <a:bodyPr wrap="square" rtlCol="0">
            <a:spAutoFit/>
          </a:bodyPr>
          <a:lstStyle/>
          <a:p>
            <a:pPr algn="ctr">
              <a:lnSpc>
                <a:spcPct val="150000"/>
              </a:lnSpc>
            </a:pPr>
            <a:r>
              <a:rPr lang="en-US" sz="2400" dirty="0">
                <a:latin typeface="Calibri" panose="020F0502020204030204" pitchFamily="34" charset="0"/>
                <a:cs typeface="Calibri" panose="020F0502020204030204" pitchFamily="34" charset="0"/>
              </a:rPr>
              <a:t>Ridge Regression for linear models!</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C4D687D5-361D-7ABE-28E8-818DDD79896E}"/>
                  </a:ext>
                </a:extLst>
              </p:cNvPr>
              <p:cNvSpPr txBox="1"/>
              <p:nvPr/>
            </p:nvSpPr>
            <p:spPr>
              <a:xfrm>
                <a:off x="926196" y="2070120"/>
                <a:ext cx="3781817" cy="1567352"/>
              </a:xfrm>
              <a:prstGeom prst="rect">
                <a:avLst/>
              </a:prstGeom>
              <a:noFill/>
            </p:spPr>
            <p:txBody>
              <a:bodyPr wrap="square" rtlCol="0">
                <a:spAutoFit/>
              </a:bodyPr>
              <a:lstStyle/>
              <a:p>
                <a:pPr>
                  <a:lnSpc>
                    <a:spcPct val="150000"/>
                  </a:lnSpc>
                </a:pP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𝑋</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Sub>
                    <m:r>
                      <a:rPr lang="en-US" b="0" i="1" smtClean="0">
                        <a:latin typeface="Cambria Math" panose="02040503050406030204" pitchFamily="18" charset="0"/>
                        <a:cs typeface="Calibri" panose="020F0502020204030204" pitchFamily="34" charset="0"/>
                      </a:rPr>
                      <m:t>=</m:t>
                    </m:r>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b="0" i="1" smtClean="0">
                                <a:latin typeface="Cambria Math" panose="02040503050406030204" pitchFamily="18" charset="0"/>
                                <a:cs typeface="Calibri" panose="020F0502020204030204" pitchFamily="34" charset="0"/>
                              </a:rPr>
                            </m:ctrlPr>
                          </m:dPr>
                          <m:e>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𝑥</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,1</m:t>
                                </m:r>
                              </m:sub>
                            </m:sSub>
                            <m:r>
                              <a:rPr lang="en-US" b="0" i="1" smtClean="0">
                                <a:latin typeface="Cambria Math" panose="02040503050406030204" pitchFamily="18" charset="0"/>
                                <a:cs typeface="Calibri" panose="020F0502020204030204" pitchFamily="34" charset="0"/>
                              </a:rPr>
                              <m:t>, …, </m:t>
                            </m:r>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𝑥</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Sub>
                          </m:e>
                        </m:d>
                      </m:e>
                      <m:sup>
                        <m:r>
                          <a:rPr lang="en-US" b="0" i="1" smtClean="0">
                            <a:latin typeface="Cambria Math" panose="02040503050406030204" pitchFamily="18" charset="0"/>
                            <a:cs typeface="Calibri" panose="020F0502020204030204" pitchFamily="34" charset="0"/>
                          </a:rPr>
                          <m:t>𝑇</m:t>
                        </m:r>
                      </m:sup>
                    </m:sSup>
                  </m:oMath>
                </a14:m>
                <a:r>
                  <a:rPr lang="en-US" dirty="0">
                    <a:latin typeface="Calibri" panose="020F0502020204030204" pitchFamily="34" charset="0"/>
                    <a:cs typeface="Calibri" panose="020F0502020204030204" pitchFamily="34" charset="0"/>
                  </a:rPr>
                  <a:t> </a:t>
                </a:r>
              </a:p>
              <a:p>
                <a:pPr>
                  <a:lnSpc>
                    <a:spcPct val="150000"/>
                  </a:lnSpc>
                </a:pP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m:rPr>
                            <m:sty m:val="p"/>
                          </m:rPr>
                          <a:rPr lang="en-US" b="0" i="0" smtClean="0">
                            <a:latin typeface="Cambria Math" panose="02040503050406030204" pitchFamily="18" charset="0"/>
                            <a:cs typeface="Calibri" panose="020F0502020204030204" pitchFamily="34" charset="0"/>
                          </a:rPr>
                          <m:t>Γ</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Sub>
                    <m:r>
                      <a:rPr lang="en-US" b="0" i="1" smtClean="0">
                        <a:latin typeface="Cambria Math" panose="02040503050406030204" pitchFamily="18" charset="0"/>
                        <a:cs typeface="Calibri" panose="020F0502020204030204" pitchFamily="34" charset="0"/>
                      </a:rPr>
                      <m:t>=</m:t>
                    </m:r>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b="0" i="1" smtClean="0">
                                <a:latin typeface="Cambria Math" panose="02040503050406030204" pitchFamily="18" charset="0"/>
                                <a:cs typeface="Calibri" panose="020F0502020204030204" pitchFamily="34" charset="0"/>
                              </a:rPr>
                            </m:ctrlPr>
                          </m:dPr>
                          <m:e>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𝑟</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,1</m:t>
                                </m:r>
                              </m:sub>
                            </m:sSub>
                            <m:r>
                              <a:rPr lang="en-US" b="0" i="1" smtClean="0">
                                <a:latin typeface="Cambria Math" panose="02040503050406030204" pitchFamily="18" charset="0"/>
                                <a:cs typeface="Calibri" panose="020F0502020204030204" pitchFamily="34" charset="0"/>
                              </a:rPr>
                              <m:t>, …, </m:t>
                            </m:r>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𝑟</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Sub>
                          </m:e>
                        </m:d>
                      </m:e>
                      <m:sup>
                        <m:r>
                          <a:rPr lang="en-US" b="0" i="1" smtClean="0">
                            <a:latin typeface="Cambria Math" panose="02040503050406030204" pitchFamily="18" charset="0"/>
                            <a:cs typeface="Calibri" panose="020F0502020204030204" pitchFamily="34" charset="0"/>
                          </a:rPr>
                          <m:t>𝑇</m:t>
                        </m:r>
                      </m:sup>
                    </m:sSup>
                  </m:oMath>
                </a14:m>
                <a:r>
                  <a:rPr lang="en-US" dirty="0">
                    <a:latin typeface="Calibri" panose="020F0502020204030204" pitchFamily="34" charset="0"/>
                    <a:cs typeface="Calibri" panose="020F0502020204030204" pitchFamily="34" charset="0"/>
                  </a:rPr>
                  <a:t> </a:t>
                </a:r>
              </a:p>
              <a:p>
                <a:pPr algn="ctr">
                  <a:lnSpc>
                    <a:spcPct val="150000"/>
                  </a:lnSpc>
                </a:pPr>
                <a:endParaRPr lang="en-US" dirty="0">
                  <a:latin typeface="Calibri" panose="020F0502020204030204" pitchFamily="34" charset="0"/>
                  <a:cs typeface="Calibri" panose="020F0502020204030204" pitchFamily="34" charset="0"/>
                </a:endParaRPr>
              </a:p>
            </p:txBody>
          </p:sp>
        </mc:Choice>
        <mc:Fallback>
          <p:sp>
            <p:nvSpPr>
              <p:cNvPr id="52" name="TextBox 51">
                <a:extLst>
                  <a:ext uri="{FF2B5EF4-FFF2-40B4-BE49-F238E27FC236}">
                    <a16:creationId xmlns:a16="http://schemas.microsoft.com/office/drawing/2014/main" id="{C4D687D5-361D-7ABE-28E8-818DDD79896E}"/>
                  </a:ext>
                </a:extLst>
              </p:cNvPr>
              <p:cNvSpPr txBox="1">
                <a:spLocks noRot="1" noChangeAspect="1" noMove="1" noResize="1" noEditPoints="1" noAdjustHandles="1" noChangeArrowheads="1" noChangeShapeType="1" noTextEdit="1"/>
              </p:cNvSpPr>
              <p:nvPr/>
            </p:nvSpPr>
            <p:spPr>
              <a:xfrm>
                <a:off x="926196" y="2070120"/>
                <a:ext cx="3781817" cy="156735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164329BF-A144-E10E-C8CB-4DD2FE7FE465}"/>
                  </a:ext>
                </a:extLst>
              </p:cNvPr>
              <p:cNvSpPr txBox="1"/>
              <p:nvPr/>
            </p:nvSpPr>
            <p:spPr>
              <a:xfrm>
                <a:off x="5895465" y="2172129"/>
                <a:ext cx="3781817" cy="578492"/>
              </a:xfrm>
              <a:prstGeom prst="rect">
                <a:avLst/>
              </a:prstGeom>
              <a:noFill/>
            </p:spPr>
            <p:txBody>
              <a:bodyPr wrap="square" rtlCol="0">
                <a:spAutoFit/>
              </a:bodyPr>
              <a:lstStyle/>
              <a:p>
                <a:pPr algn="ctr">
                  <a:lnSpc>
                    <a:spcPct val="150000"/>
                  </a:lnSpc>
                </a:pPr>
                <a14:m>
                  <m:oMath xmlns:m="http://schemas.openxmlformats.org/officeDocument/2006/math">
                    <m:sSubSup>
                      <m:sSubSupPr>
                        <m:ctrlPr>
                          <a:rPr lang="en-US" b="0" i="1" smtClean="0">
                            <a:latin typeface="Cambria Math" panose="02040503050406030204" pitchFamily="18" charset="0"/>
                            <a:cs typeface="Calibri" panose="020F0502020204030204" pitchFamily="34" charset="0"/>
                          </a:rPr>
                        </m:ctrlPr>
                      </m:sSubSupPr>
                      <m:e>
                        <m:r>
                          <a:rPr lang="en-US" b="0" i="1" smtClean="0">
                            <a:latin typeface="Cambria Math" panose="02040503050406030204" pitchFamily="18" charset="0"/>
                            <a:cs typeface="Calibri" panose="020F0502020204030204" pitchFamily="34" charset="0"/>
                          </a:rPr>
                          <m:t>𝜃</m:t>
                        </m:r>
                      </m:e>
                      <m:sub>
                        <m:r>
                          <a:rPr lang="en-US" b="0" i="1" smtClean="0">
                            <a:latin typeface="Cambria Math" panose="02040503050406030204" pitchFamily="18" charset="0"/>
                            <a:cs typeface="Calibri" panose="020F0502020204030204" pitchFamily="34" charset="0"/>
                          </a:rPr>
                          <m:t>𝑎</m:t>
                        </m:r>
                      </m:sub>
                      <m:sup>
                        <m:r>
                          <a:rPr lang="en-US" b="0" i="1" smtClean="0">
                            <a:latin typeface="Cambria Math" panose="02040503050406030204" pitchFamily="18" charset="0"/>
                            <a:cs typeface="Calibri" panose="020F0502020204030204" pitchFamily="34" charset="0"/>
                          </a:rPr>
                          <m:t>∗</m:t>
                        </m:r>
                      </m:sup>
                    </m:sSubSup>
                    <m:r>
                      <a:rPr lang="en-US" b="0" i="1" smtClean="0">
                        <a:latin typeface="Cambria Math" panose="02040503050406030204" pitchFamily="18" charset="0"/>
                        <a:cs typeface="Calibri" panose="020F0502020204030204" pitchFamily="34" charset="0"/>
                      </a:rPr>
                      <m:t>=</m:t>
                    </m:r>
                    <m:sSup>
                      <m:sSupPr>
                        <m:ctrlPr>
                          <a:rPr lang="en-US" b="0" i="1" smtClean="0">
                            <a:latin typeface="Cambria Math" panose="02040503050406030204" pitchFamily="18" charset="0"/>
                            <a:cs typeface="Calibri" panose="020F0502020204030204" pitchFamily="34" charset="0"/>
                          </a:rPr>
                        </m:ctrlPr>
                      </m:sSupPr>
                      <m:e>
                        <m:d>
                          <m:dPr>
                            <m:ctrlPr>
                              <a:rPr lang="en-US" b="0" i="1" smtClean="0">
                                <a:latin typeface="Cambria Math" panose="02040503050406030204" pitchFamily="18" charset="0"/>
                                <a:cs typeface="Calibri" panose="020F0502020204030204" pitchFamily="34" charset="0"/>
                              </a:rPr>
                            </m:ctrlPr>
                          </m:dPr>
                          <m:e>
                            <m:sSubSup>
                              <m:sSubSupPr>
                                <m:ctrlPr>
                                  <a:rPr lang="en-US" b="0" i="1" smtClean="0">
                                    <a:latin typeface="Cambria Math" panose="02040503050406030204" pitchFamily="18" charset="0"/>
                                    <a:cs typeface="Calibri" panose="020F0502020204030204" pitchFamily="34" charset="0"/>
                                  </a:rPr>
                                </m:ctrlPr>
                              </m:sSubSupPr>
                              <m:e>
                                <m:r>
                                  <a:rPr lang="en-US" b="0" i="1" smtClean="0">
                                    <a:latin typeface="Cambria Math" panose="02040503050406030204" pitchFamily="18" charset="0"/>
                                    <a:cs typeface="Calibri" panose="020F0502020204030204" pitchFamily="34" charset="0"/>
                                  </a:rPr>
                                  <m:t>𝑋</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up>
                                <m:r>
                                  <a:rPr lang="en-US" b="0" i="1" smtClean="0">
                                    <a:latin typeface="Cambria Math" panose="02040503050406030204" pitchFamily="18" charset="0"/>
                                    <a:cs typeface="Calibri" panose="020F0502020204030204" pitchFamily="34" charset="0"/>
                                  </a:rPr>
                                  <m:t>𝑇</m:t>
                                </m:r>
                              </m:sup>
                            </m:sSubSup>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𝑋</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Sub>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𝜆</m:t>
                            </m:r>
                            <m:r>
                              <a:rPr lang="en-US" b="0" i="1" smtClean="0">
                                <a:latin typeface="Cambria Math" panose="02040503050406030204" pitchFamily="18" charset="0"/>
                                <a:cs typeface="Calibri" panose="020F0502020204030204" pitchFamily="34" charset="0"/>
                              </a:rPr>
                              <m:t>𝐼</m:t>
                            </m:r>
                          </m:e>
                        </m:d>
                      </m:e>
                      <m:sup>
                        <m:r>
                          <a:rPr lang="en-US" b="0" i="1" smtClean="0">
                            <a:latin typeface="Cambria Math" panose="02040503050406030204" pitchFamily="18" charset="0"/>
                            <a:cs typeface="Calibri" panose="020F0502020204030204" pitchFamily="34" charset="0"/>
                          </a:rPr>
                          <m:t>−1</m:t>
                        </m:r>
                      </m:sup>
                    </m:sSup>
                    <m:sSubSup>
                      <m:sSubSupPr>
                        <m:ctrlPr>
                          <a:rPr lang="en-US" b="0" i="1" smtClean="0">
                            <a:latin typeface="Cambria Math" panose="02040503050406030204" pitchFamily="18" charset="0"/>
                            <a:cs typeface="Calibri" panose="020F0502020204030204" pitchFamily="34" charset="0"/>
                          </a:rPr>
                        </m:ctrlPr>
                      </m:sSubSupPr>
                      <m:e>
                        <m:r>
                          <a:rPr lang="en-US" b="0" i="1" smtClean="0">
                            <a:latin typeface="Cambria Math" panose="02040503050406030204" pitchFamily="18" charset="0"/>
                            <a:cs typeface="Calibri" panose="020F0502020204030204" pitchFamily="34" charset="0"/>
                          </a:rPr>
                          <m:t>𝑋</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up>
                        <m:r>
                          <a:rPr lang="en-US" b="0" i="1" smtClean="0">
                            <a:latin typeface="Cambria Math" panose="02040503050406030204" pitchFamily="18" charset="0"/>
                            <a:cs typeface="Calibri" panose="020F0502020204030204" pitchFamily="34" charset="0"/>
                          </a:rPr>
                          <m:t>𝑇</m:t>
                        </m:r>
                      </m:sup>
                    </m:sSubSup>
                    <m:sSub>
                      <m:sSubPr>
                        <m:ctrlPr>
                          <a:rPr lang="en-US" b="0" i="1" smtClean="0">
                            <a:latin typeface="Cambria Math" panose="02040503050406030204" pitchFamily="18" charset="0"/>
                            <a:cs typeface="Calibri" panose="020F0502020204030204" pitchFamily="34" charset="0"/>
                          </a:rPr>
                        </m:ctrlPr>
                      </m:sSubPr>
                      <m:e>
                        <m:r>
                          <m:rPr>
                            <m:sty m:val="p"/>
                          </m:rPr>
                          <a:rPr lang="en-US" b="0" i="0" smtClean="0">
                            <a:latin typeface="Cambria Math" panose="02040503050406030204" pitchFamily="18" charset="0"/>
                            <a:cs typeface="Calibri" panose="020F0502020204030204" pitchFamily="34" charset="0"/>
                          </a:rPr>
                          <m:t>Γ</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Sub>
                  </m:oMath>
                </a14:m>
                <a:r>
                  <a:rPr lang="en-US" dirty="0">
                    <a:latin typeface="Calibri" panose="020F0502020204030204" pitchFamily="34" charset="0"/>
                    <a:cs typeface="Calibri" panose="020F0502020204030204" pitchFamily="34" charset="0"/>
                  </a:rPr>
                  <a:t>   </a:t>
                </a:r>
              </a:p>
            </p:txBody>
          </p:sp>
        </mc:Choice>
        <mc:Fallback>
          <p:sp>
            <p:nvSpPr>
              <p:cNvPr id="53" name="TextBox 52">
                <a:extLst>
                  <a:ext uri="{FF2B5EF4-FFF2-40B4-BE49-F238E27FC236}">
                    <a16:creationId xmlns:a16="http://schemas.microsoft.com/office/drawing/2014/main" id="{164329BF-A144-E10E-C8CB-4DD2FE7FE465}"/>
                  </a:ext>
                </a:extLst>
              </p:cNvPr>
              <p:cNvSpPr txBox="1">
                <a:spLocks noRot="1" noChangeAspect="1" noMove="1" noResize="1" noEditPoints="1" noAdjustHandles="1" noChangeArrowheads="1" noChangeShapeType="1" noTextEdit="1"/>
              </p:cNvSpPr>
              <p:nvPr/>
            </p:nvSpPr>
            <p:spPr>
              <a:xfrm>
                <a:off x="5895465" y="2172129"/>
                <a:ext cx="3781817" cy="578492"/>
              </a:xfrm>
              <a:prstGeom prst="rect">
                <a:avLst/>
              </a:prstGeom>
              <a:blipFill>
                <a:blip r:embed="rId6"/>
                <a:stretch>
                  <a:fillRect/>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405407B5-42EC-DFBC-D207-E17149E549CA}"/>
              </a:ext>
            </a:extLst>
          </p:cNvPr>
          <p:cNvSpPr txBox="1"/>
          <p:nvPr/>
        </p:nvSpPr>
        <p:spPr>
          <a:xfrm>
            <a:off x="4584026" y="3175807"/>
            <a:ext cx="5664862" cy="923330"/>
          </a:xfrm>
          <a:prstGeom prst="rect">
            <a:avLst/>
          </a:prstGeom>
          <a:noFill/>
        </p:spPr>
        <p:txBody>
          <a:bodyPr wrap="square" rtlCol="0">
            <a:spAutoFit/>
          </a:bodyPr>
          <a:lstStyle/>
          <a:p>
            <a:pPr algn="ctr">
              <a:lnSpc>
                <a:spcPct val="150000"/>
              </a:lnSpc>
            </a:pPr>
            <a:r>
              <a:rPr lang="en-US" sz="2400" dirty="0">
                <a:latin typeface="Calibri" panose="020F0502020204030204" pitchFamily="34" charset="0"/>
                <a:cs typeface="Calibri" panose="020F0502020204030204" pitchFamily="34" charset="0"/>
              </a:rPr>
              <a:t>Keep it simple, we denote:</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4B0D1AA8-3083-2606-B88A-5AD8B4558AA5}"/>
                  </a:ext>
                </a:extLst>
              </p:cNvPr>
              <p:cNvSpPr txBox="1"/>
              <p:nvPr/>
            </p:nvSpPr>
            <p:spPr>
              <a:xfrm>
                <a:off x="6205099" y="3817993"/>
                <a:ext cx="4385315" cy="1817742"/>
              </a:xfrm>
              <a:prstGeom prst="rect">
                <a:avLst/>
              </a:prstGeom>
              <a:noFill/>
            </p:spPr>
            <p:txBody>
              <a:bodyPr wrap="square" rtlCol="0">
                <a:spAutoFit/>
              </a:bodyPr>
              <a:lstStyle/>
              <a:p>
                <a:pPr>
                  <a:lnSpc>
                    <a:spcPct val="150000"/>
                  </a:lnSpc>
                </a:pP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𝐴</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Sub>
                    <m:r>
                      <a:rPr lang="en-US" b="0" i="1" smtClean="0">
                        <a:latin typeface="Cambria Math" panose="02040503050406030204" pitchFamily="18" charset="0"/>
                        <a:cs typeface="Calibri" panose="020F0502020204030204" pitchFamily="34" charset="0"/>
                      </a:rPr>
                      <m:t>=</m:t>
                    </m:r>
                    <m:sSubSup>
                      <m:sSubSupPr>
                        <m:ctrlPr>
                          <a:rPr lang="en-US" b="0" i="1" smtClean="0">
                            <a:latin typeface="Cambria Math" panose="02040503050406030204" pitchFamily="18" charset="0"/>
                            <a:cs typeface="Calibri" panose="020F0502020204030204" pitchFamily="34" charset="0"/>
                          </a:rPr>
                        </m:ctrlPr>
                      </m:sSubSupPr>
                      <m:e>
                        <m:r>
                          <a:rPr lang="en-US" b="0" i="1" smtClean="0">
                            <a:latin typeface="Cambria Math" panose="02040503050406030204" pitchFamily="18" charset="0"/>
                            <a:cs typeface="Calibri" panose="020F0502020204030204" pitchFamily="34" charset="0"/>
                          </a:rPr>
                          <m:t>𝑋</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up>
                        <m:r>
                          <a:rPr lang="en-US" b="0" i="1" smtClean="0">
                            <a:latin typeface="Cambria Math" panose="02040503050406030204" pitchFamily="18" charset="0"/>
                            <a:cs typeface="Calibri" panose="020F0502020204030204" pitchFamily="34" charset="0"/>
                          </a:rPr>
                          <m:t>𝑇</m:t>
                        </m:r>
                      </m:sup>
                    </m:sSubSup>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𝑋</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Sub>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𝜆</m:t>
                    </m:r>
                    <m:r>
                      <a:rPr lang="en-US" b="0" i="1" smtClean="0">
                        <a:latin typeface="Cambria Math" panose="02040503050406030204" pitchFamily="18" charset="0"/>
                        <a:cs typeface="Calibri" panose="020F0502020204030204" pitchFamily="34" charset="0"/>
                      </a:rPr>
                      <m:t>𝐼</m:t>
                    </m:r>
                  </m:oMath>
                </a14:m>
                <a:r>
                  <a:rPr lang="en-US" dirty="0">
                    <a:latin typeface="Calibri" panose="020F0502020204030204" pitchFamily="34" charset="0"/>
                    <a:cs typeface="Calibri" panose="020F0502020204030204" pitchFamily="34" charset="0"/>
                  </a:rPr>
                  <a:t> (Contextual Matrix) </a:t>
                </a:r>
              </a:p>
              <a:p>
                <a:pPr>
                  <a:lnSpc>
                    <a:spcPct val="150000"/>
                  </a:lnSpc>
                </a:pP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m:rPr>
                            <m:sty m:val="p"/>
                          </m:rPr>
                          <a:rPr lang="en-US" i="1" smtClean="0">
                            <a:latin typeface="Cambria Math" panose="02040503050406030204" pitchFamily="18" charset="0"/>
                            <a:cs typeface="Calibri" panose="020F0502020204030204" pitchFamily="34" charset="0"/>
                          </a:rPr>
                          <m:t>b</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Sub>
                    <m:r>
                      <a:rPr lang="en-US" b="0" i="1" smtClean="0">
                        <a:latin typeface="Cambria Math" panose="02040503050406030204" pitchFamily="18" charset="0"/>
                        <a:cs typeface="Calibri" panose="020F0502020204030204" pitchFamily="34" charset="0"/>
                      </a:rPr>
                      <m:t> =</m:t>
                    </m:r>
                    <m:sSubSup>
                      <m:sSubSupPr>
                        <m:ctrlPr>
                          <a:rPr lang="en-US" b="0" i="1" smtClean="0">
                            <a:latin typeface="Cambria Math" panose="02040503050406030204" pitchFamily="18" charset="0"/>
                            <a:cs typeface="Calibri" panose="020F0502020204030204" pitchFamily="34" charset="0"/>
                          </a:rPr>
                        </m:ctrlPr>
                      </m:sSubSupPr>
                      <m:e>
                        <m:r>
                          <a:rPr lang="en-US" b="0" i="1" smtClean="0">
                            <a:latin typeface="Cambria Math" panose="02040503050406030204" pitchFamily="18" charset="0"/>
                            <a:cs typeface="Calibri" panose="020F0502020204030204" pitchFamily="34" charset="0"/>
                          </a:rPr>
                          <m:t>𝑋</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up>
                        <m:r>
                          <a:rPr lang="en-US" b="0" i="1" smtClean="0">
                            <a:latin typeface="Cambria Math" panose="02040503050406030204" pitchFamily="18" charset="0"/>
                            <a:cs typeface="Calibri" panose="020F0502020204030204" pitchFamily="34" charset="0"/>
                          </a:rPr>
                          <m:t>𝑇</m:t>
                        </m:r>
                      </m:sup>
                    </m:sSubSup>
                    <m:sSub>
                      <m:sSubPr>
                        <m:ctrlPr>
                          <a:rPr lang="en-US" b="0" i="1" smtClean="0">
                            <a:latin typeface="Cambria Math" panose="02040503050406030204" pitchFamily="18" charset="0"/>
                            <a:cs typeface="Calibri" panose="020F0502020204030204" pitchFamily="34" charset="0"/>
                          </a:rPr>
                        </m:ctrlPr>
                      </m:sSubPr>
                      <m:e>
                        <m:r>
                          <m:rPr>
                            <m:sty m:val="p"/>
                          </m:rPr>
                          <a:rPr lang="en-US" b="0" i="0" smtClean="0">
                            <a:latin typeface="Cambria Math" panose="02040503050406030204" pitchFamily="18" charset="0"/>
                            <a:cs typeface="Calibri" panose="020F0502020204030204" pitchFamily="34" charset="0"/>
                          </a:rPr>
                          <m:t>Γ</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Sub>
                  </m:oMath>
                </a14:m>
                <a:r>
                  <a:rPr lang="en-US" dirty="0">
                    <a:latin typeface="Calibri" panose="020F0502020204030204" pitchFamily="34" charset="0"/>
                    <a:cs typeface="Calibri" panose="020F0502020204030204" pitchFamily="34" charset="0"/>
                  </a:rPr>
                  <a:t> </a:t>
                </a:r>
              </a:p>
              <a:p>
                <a:pPr>
                  <a:lnSpc>
                    <a:spcPct val="150000"/>
                  </a:lnSpc>
                </a:pPr>
                <a:r>
                  <a:rPr lang="en-US" dirty="0">
                    <a:latin typeface="Calibri" panose="020F0502020204030204" pitchFamily="34" charset="0"/>
                    <a:cs typeface="Calibri" panose="020F0502020204030204" pitchFamily="34" charset="0"/>
                  </a:rPr>
                  <a:t> </a:t>
                </a:r>
              </a:p>
              <a:p>
                <a:pPr>
                  <a:lnSpc>
                    <a:spcPct val="150000"/>
                  </a:lnSpc>
                </a:pPr>
                <a14:m>
                  <m:oMath xmlns:m="http://schemas.openxmlformats.org/officeDocument/2006/math">
                    <m:sSubSup>
                      <m:sSubSupPr>
                        <m:ctrlPr>
                          <a:rPr lang="en-US" b="0" i="1" smtClean="0">
                            <a:latin typeface="Cambria Math" panose="02040503050406030204" pitchFamily="18" charset="0"/>
                            <a:cs typeface="Calibri" panose="020F0502020204030204" pitchFamily="34" charset="0"/>
                          </a:rPr>
                        </m:ctrlPr>
                      </m:sSubSupPr>
                      <m:e>
                        <m:r>
                          <a:rPr lang="en-US" b="0" i="1" smtClean="0">
                            <a:latin typeface="Cambria Math" panose="02040503050406030204" pitchFamily="18" charset="0"/>
                            <a:cs typeface="Calibri" panose="020F0502020204030204" pitchFamily="34" charset="0"/>
                          </a:rPr>
                          <m:t>𝜃</m:t>
                        </m:r>
                      </m:e>
                      <m:sub>
                        <m:r>
                          <a:rPr lang="en-US" b="0" i="1" smtClean="0">
                            <a:latin typeface="Cambria Math" panose="02040503050406030204" pitchFamily="18" charset="0"/>
                            <a:cs typeface="Calibri" panose="020F0502020204030204" pitchFamily="34" charset="0"/>
                          </a:rPr>
                          <m:t>𝑎</m:t>
                        </m:r>
                      </m:sub>
                      <m:sup>
                        <m:r>
                          <a:rPr lang="en-US" b="0" i="1" smtClean="0">
                            <a:latin typeface="Cambria Math" panose="02040503050406030204" pitchFamily="18" charset="0"/>
                            <a:cs typeface="Calibri" panose="020F0502020204030204" pitchFamily="34" charset="0"/>
                          </a:rPr>
                          <m:t>∗</m:t>
                        </m:r>
                      </m:sup>
                    </m:sSubSup>
                    <m:r>
                      <a:rPr lang="en-US" b="0" i="1" smtClean="0">
                        <a:latin typeface="Cambria Math" panose="02040503050406030204" pitchFamily="18" charset="0"/>
                        <a:cs typeface="Calibri" panose="020F0502020204030204" pitchFamily="34" charset="0"/>
                      </a:rPr>
                      <m:t>=</m:t>
                    </m:r>
                    <m:sSubSup>
                      <m:sSubSupPr>
                        <m:ctrlPr>
                          <a:rPr lang="en-US" b="0" i="1" smtClean="0">
                            <a:latin typeface="Cambria Math" panose="02040503050406030204" pitchFamily="18" charset="0"/>
                            <a:cs typeface="Calibri" panose="020F0502020204030204" pitchFamily="34" charset="0"/>
                          </a:rPr>
                        </m:ctrlPr>
                      </m:sSubSupPr>
                      <m:e>
                        <m:r>
                          <a:rPr lang="en-US" b="0" i="1" smtClean="0">
                            <a:latin typeface="Cambria Math" panose="02040503050406030204" pitchFamily="18" charset="0"/>
                            <a:cs typeface="Calibri" panose="020F0502020204030204" pitchFamily="34" charset="0"/>
                          </a:rPr>
                          <m:t>𝐴</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up>
                        <m:r>
                          <a:rPr lang="en-US" b="0" i="1" smtClean="0">
                            <a:latin typeface="Cambria Math" panose="02040503050406030204" pitchFamily="18" charset="0"/>
                            <a:cs typeface="Calibri" panose="020F0502020204030204" pitchFamily="34" charset="0"/>
                          </a:rPr>
                          <m:t>−1</m:t>
                        </m:r>
                      </m:sup>
                    </m:sSubSup>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𝑏</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Sub>
                  </m:oMath>
                </a14:m>
                <a:r>
                  <a:rPr lang="en-US" dirty="0">
                    <a:latin typeface="Calibri" panose="020F0502020204030204" pitchFamily="34" charset="0"/>
                    <a:cs typeface="Calibri" panose="020F0502020204030204" pitchFamily="34" charset="0"/>
                  </a:rPr>
                  <a:t> </a:t>
                </a:r>
              </a:p>
            </p:txBody>
          </p:sp>
        </mc:Choice>
        <mc:Fallback>
          <p:sp>
            <p:nvSpPr>
              <p:cNvPr id="55" name="TextBox 54">
                <a:extLst>
                  <a:ext uri="{FF2B5EF4-FFF2-40B4-BE49-F238E27FC236}">
                    <a16:creationId xmlns:a16="http://schemas.microsoft.com/office/drawing/2014/main" id="{4B0D1AA8-3083-2606-B88A-5AD8B4558AA5}"/>
                  </a:ext>
                </a:extLst>
              </p:cNvPr>
              <p:cNvSpPr txBox="1">
                <a:spLocks noRot="1" noChangeAspect="1" noMove="1" noResize="1" noEditPoints="1" noAdjustHandles="1" noChangeArrowheads="1" noChangeShapeType="1" noTextEdit="1"/>
              </p:cNvSpPr>
              <p:nvPr/>
            </p:nvSpPr>
            <p:spPr>
              <a:xfrm>
                <a:off x="6205099" y="3817993"/>
                <a:ext cx="4385315" cy="1817742"/>
              </a:xfrm>
              <a:prstGeom prst="rect">
                <a:avLst/>
              </a:prstGeom>
              <a:blipFill>
                <a:blip r:embed="rId7"/>
                <a:stretch>
                  <a:fillRect/>
                </a:stretch>
              </a:blipFill>
            </p:spPr>
            <p:txBody>
              <a:bodyPr/>
              <a:lstStyle/>
              <a:p>
                <a:r>
                  <a:rPr lang="en-US">
                    <a:noFill/>
                  </a:rPr>
                  <a:t> </a:t>
                </a:r>
              </a:p>
            </p:txBody>
          </p:sp>
        </mc:Fallback>
      </mc:AlternateContent>
      <p:sp>
        <p:nvSpPr>
          <p:cNvPr id="6" name="Subtitle 2">
            <a:extLst>
              <a:ext uri="{FF2B5EF4-FFF2-40B4-BE49-F238E27FC236}">
                <a16:creationId xmlns:a16="http://schemas.microsoft.com/office/drawing/2014/main" id="{6F091AEF-2A8C-84AE-F862-E014725F1189}"/>
              </a:ext>
            </a:extLst>
          </p:cNvPr>
          <p:cNvSpPr txBox="1">
            <a:spLocks/>
          </p:cNvSpPr>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HK" sz="1600" dirty="0">
                <a:solidFill>
                  <a:srgbClr val="333333"/>
                </a:solidFill>
                <a:latin typeface="Calibri" panose="020F0502020204030204" pitchFamily="34" charset="0"/>
                <a:cs typeface="Calibri" panose="020F0502020204030204" pitchFamily="34" charset="0"/>
              </a:rPr>
              <a:t>Li, L., Chu, W., Langford, J., &amp; </a:t>
            </a:r>
            <a:r>
              <a:rPr lang="en-HK" sz="1600" dirty="0" err="1">
                <a:solidFill>
                  <a:srgbClr val="333333"/>
                </a:solidFill>
                <a:latin typeface="Calibri" panose="020F0502020204030204" pitchFamily="34" charset="0"/>
                <a:cs typeface="Calibri" panose="020F0502020204030204" pitchFamily="34" charset="0"/>
              </a:rPr>
              <a:t>Schapire</a:t>
            </a:r>
            <a:r>
              <a:rPr lang="en-HK"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E97E60B8-072C-D18C-95FC-7A7F759210B3}"/>
                  </a:ext>
                </a:extLst>
              </p:cNvPr>
              <p:cNvSpPr txBox="1"/>
              <p:nvPr/>
            </p:nvSpPr>
            <p:spPr>
              <a:xfrm>
                <a:off x="7132320" y="613098"/>
                <a:ext cx="3358341" cy="39248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Calibri" panose="020F0502020204030204" pitchFamily="34" charset="0"/>
                            </a:rPr>
                          </m:ctrlPr>
                        </m:sSubPr>
                        <m:e>
                          <m:r>
                            <a:rPr lang="en-US" sz="1800" b="0" i="1" smtClean="0">
                              <a:latin typeface="Cambria Math" panose="02040503050406030204" pitchFamily="18" charset="0"/>
                              <a:cs typeface="Calibri" panose="020F0502020204030204" pitchFamily="34" charset="0"/>
                            </a:rPr>
                            <m:t>𝑟</m:t>
                          </m:r>
                        </m:e>
                        <m:sub>
                          <m:r>
                            <a:rPr lang="en-US" sz="1800" b="0" i="1" smtClean="0">
                              <a:latin typeface="Cambria Math" panose="02040503050406030204" pitchFamily="18" charset="0"/>
                              <a:cs typeface="Calibri" panose="020F0502020204030204" pitchFamily="34" charset="0"/>
                            </a:rPr>
                            <m:t>𝑎</m:t>
                          </m:r>
                          <m:r>
                            <a:rPr lang="en-US" sz="1800" b="0" i="1" smtClean="0">
                              <a:latin typeface="Cambria Math" panose="02040503050406030204" pitchFamily="18" charset="0"/>
                              <a:cs typeface="Calibri" panose="020F0502020204030204" pitchFamily="34" charset="0"/>
                            </a:rPr>
                            <m:t>,</m:t>
                          </m:r>
                          <m:r>
                            <a:rPr lang="en-US" sz="1800" b="0" i="1" smtClean="0">
                              <a:latin typeface="Cambria Math" panose="02040503050406030204" pitchFamily="18" charset="0"/>
                              <a:cs typeface="Calibri" panose="020F0502020204030204" pitchFamily="34" charset="0"/>
                            </a:rPr>
                            <m:t>𝑡</m:t>
                          </m:r>
                        </m:sub>
                      </m:sSub>
                      <m:r>
                        <a:rPr lang="en-US" sz="1800" b="0" i="1" smtClean="0">
                          <a:latin typeface="Cambria Math" panose="02040503050406030204" pitchFamily="18" charset="0"/>
                          <a:cs typeface="Calibri" panose="020F0502020204030204" pitchFamily="34" charset="0"/>
                        </a:rPr>
                        <m:t>=</m:t>
                      </m:r>
                      <m:sSubSup>
                        <m:sSubSupPr>
                          <m:ctrlPr>
                            <a:rPr lang="en-US" sz="1800" i="1">
                              <a:latin typeface="Cambria Math" panose="02040503050406030204" pitchFamily="18" charset="0"/>
                              <a:cs typeface="Calibri" panose="020F0502020204030204" pitchFamily="34" charset="0"/>
                            </a:rPr>
                          </m:ctrlPr>
                        </m:sSubSupPr>
                        <m:e>
                          <m:r>
                            <a:rPr lang="en-US" sz="1800" i="1">
                              <a:latin typeface="Cambria Math" panose="02040503050406030204" pitchFamily="18" charset="0"/>
                              <a:cs typeface="Calibri" panose="020F0502020204030204" pitchFamily="34" charset="0"/>
                            </a:rPr>
                            <m:t>𝑥</m:t>
                          </m:r>
                        </m:e>
                        <m:sub>
                          <m:r>
                            <a:rPr lang="en-US" sz="1800" i="1">
                              <a:latin typeface="Cambria Math" panose="02040503050406030204" pitchFamily="18" charset="0"/>
                              <a:cs typeface="Calibri" panose="020F0502020204030204" pitchFamily="34" charset="0"/>
                            </a:rPr>
                            <m:t>𝑎</m:t>
                          </m:r>
                          <m:r>
                            <a:rPr lang="en-US" sz="1800" i="1">
                              <a:latin typeface="Cambria Math" panose="02040503050406030204" pitchFamily="18" charset="0"/>
                              <a:cs typeface="Calibri" panose="020F0502020204030204" pitchFamily="34" charset="0"/>
                            </a:rPr>
                            <m:t>,</m:t>
                          </m:r>
                          <m:r>
                            <a:rPr lang="en-US" sz="1800" i="1">
                              <a:latin typeface="Cambria Math" panose="02040503050406030204" pitchFamily="18" charset="0"/>
                              <a:cs typeface="Calibri" panose="020F0502020204030204" pitchFamily="34" charset="0"/>
                            </a:rPr>
                            <m:t>𝑡</m:t>
                          </m:r>
                          <m:r>
                            <a:rPr lang="en-US" sz="1800" i="1">
                              <a:latin typeface="Cambria Math" panose="02040503050406030204" pitchFamily="18" charset="0"/>
                              <a:cs typeface="Calibri" panose="020F0502020204030204" pitchFamily="34" charset="0"/>
                            </a:rPr>
                            <m:t> </m:t>
                          </m:r>
                        </m:sub>
                        <m:sup>
                          <m:r>
                            <a:rPr lang="en-US" sz="1800" i="1">
                              <a:latin typeface="Cambria Math" panose="02040503050406030204" pitchFamily="18" charset="0"/>
                              <a:cs typeface="Calibri" panose="020F0502020204030204" pitchFamily="34" charset="0"/>
                            </a:rPr>
                            <m:t>𝑇</m:t>
                          </m:r>
                        </m:sup>
                      </m:sSubSup>
                      <m:sSub>
                        <m:sSubPr>
                          <m:ctrlPr>
                            <a:rPr lang="en-US" sz="1800" i="1">
                              <a:latin typeface="Cambria Math" panose="02040503050406030204" pitchFamily="18" charset="0"/>
                              <a:cs typeface="Calibri" panose="020F0502020204030204" pitchFamily="34" charset="0"/>
                            </a:rPr>
                          </m:ctrlPr>
                        </m:sSubPr>
                        <m:e>
                          <m:r>
                            <a:rPr lang="en-US" sz="1800" i="1">
                              <a:latin typeface="Cambria Math" panose="02040503050406030204" pitchFamily="18" charset="0"/>
                              <a:cs typeface="Calibri" panose="020F0502020204030204" pitchFamily="34" charset="0"/>
                            </a:rPr>
                            <m:t>𝜃</m:t>
                          </m:r>
                        </m:e>
                        <m:sub>
                          <m:r>
                            <a:rPr lang="en-US" sz="1800" i="1">
                              <a:latin typeface="Cambria Math" panose="02040503050406030204" pitchFamily="18" charset="0"/>
                              <a:cs typeface="Calibri" panose="020F0502020204030204" pitchFamily="34" charset="0"/>
                            </a:rPr>
                            <m:t>𝑎</m:t>
                          </m:r>
                        </m:sub>
                      </m:sSub>
                      <m:r>
                        <a:rPr lang="en-US" sz="1800" b="0" i="1" smtClean="0">
                          <a:latin typeface="Cambria Math" panose="02040503050406030204" pitchFamily="18" charset="0"/>
                          <a:cs typeface="Calibri" panose="020F0502020204030204" pitchFamily="34" charset="0"/>
                        </a:rPr>
                        <m:t>+</m:t>
                      </m:r>
                      <m:sSub>
                        <m:sSubPr>
                          <m:ctrlPr>
                            <a:rPr lang="en-US" sz="1800" b="0" i="1" smtClean="0">
                              <a:latin typeface="Cambria Math" panose="02040503050406030204" pitchFamily="18" charset="0"/>
                              <a:cs typeface="Calibri" panose="020F0502020204030204" pitchFamily="34" charset="0"/>
                            </a:rPr>
                          </m:ctrlPr>
                        </m:sSubPr>
                        <m:e>
                          <m:r>
                            <a:rPr lang="en-US" sz="1800" b="0" i="1" smtClean="0">
                              <a:latin typeface="Cambria Math" panose="02040503050406030204" pitchFamily="18" charset="0"/>
                              <a:cs typeface="Calibri" panose="020F0502020204030204" pitchFamily="34" charset="0"/>
                            </a:rPr>
                            <m:t>𝜖</m:t>
                          </m:r>
                        </m:e>
                        <m:sub>
                          <m:r>
                            <a:rPr lang="en-US" sz="1800" b="0" i="1" smtClean="0">
                              <a:latin typeface="Cambria Math" panose="02040503050406030204" pitchFamily="18" charset="0"/>
                              <a:cs typeface="Calibri" panose="020F0502020204030204" pitchFamily="34" charset="0"/>
                            </a:rPr>
                            <m:t>𝑡</m:t>
                          </m:r>
                        </m:sub>
                      </m:sSub>
                    </m:oMath>
                  </m:oMathPara>
                </a14:m>
                <a:endParaRPr lang="en-US" dirty="0"/>
              </a:p>
            </p:txBody>
          </p:sp>
        </mc:Choice>
        <mc:Fallback>
          <p:sp>
            <p:nvSpPr>
              <p:cNvPr id="60" name="TextBox 59">
                <a:extLst>
                  <a:ext uri="{FF2B5EF4-FFF2-40B4-BE49-F238E27FC236}">
                    <a16:creationId xmlns:a16="http://schemas.microsoft.com/office/drawing/2014/main" id="{E97E60B8-072C-D18C-95FC-7A7F759210B3}"/>
                  </a:ext>
                </a:extLst>
              </p:cNvPr>
              <p:cNvSpPr txBox="1">
                <a:spLocks noRot="1" noChangeAspect="1" noMove="1" noResize="1" noEditPoints="1" noAdjustHandles="1" noChangeArrowheads="1" noChangeShapeType="1" noTextEdit="1"/>
              </p:cNvSpPr>
              <p:nvPr/>
            </p:nvSpPr>
            <p:spPr>
              <a:xfrm>
                <a:off x="7132320" y="613098"/>
                <a:ext cx="3358341" cy="392480"/>
              </a:xfrm>
              <a:prstGeom prst="rect">
                <a:avLst/>
              </a:prstGeom>
              <a:blipFill>
                <a:blip r:embed="rId8"/>
                <a:stretch>
                  <a:fillRect b="-12500"/>
                </a:stretch>
              </a:blipFill>
            </p:spPr>
            <p:txBody>
              <a:bodyPr/>
              <a:lstStyle/>
              <a:p>
                <a:r>
                  <a:rPr lang="en-US">
                    <a:noFill/>
                  </a:rPr>
                  <a:t> </a:t>
                </a:r>
              </a:p>
            </p:txBody>
          </p:sp>
        </mc:Fallback>
      </mc:AlternateContent>
    </p:spTree>
    <p:extLst>
      <p:ext uri="{BB962C8B-B14F-4D97-AF65-F5344CB8AC3E}">
        <p14:creationId xmlns:p14="http://schemas.microsoft.com/office/powerpoint/2010/main" val="51795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blinds(horizontal)">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blinds(horizontal)">
                                      <p:cBhvr>
                                        <p:cTn id="16" dur="500"/>
                                        <p:tgtEl>
                                          <p:spTgt spid="5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blinds(horizontal)">
                                      <p:cBhvr>
                                        <p:cTn id="19" dur="500"/>
                                        <p:tgtEl>
                                          <p:spTgt spid="52"/>
                                        </p:tgtEl>
                                      </p:cBhvr>
                                    </p:animEffect>
                                  </p:childTnLst>
                                </p:cTn>
                              </p:par>
                              <p:par>
                                <p:cTn id="20" presetID="3" presetClass="entr" presetSubtype="1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blinds(horizontal)">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blinds(horizontal)">
                                      <p:cBhvr>
                                        <p:cTn id="27" dur="500"/>
                                        <p:tgtEl>
                                          <p:spTgt spid="5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
                                            <p:txEl>
                                              <p:pRg st="0" end="0"/>
                                            </p:txEl>
                                          </p:spTgt>
                                        </p:tgtEl>
                                        <p:attrNameLst>
                                          <p:attrName>style.visibility</p:attrName>
                                        </p:attrNameLst>
                                      </p:cBhvr>
                                      <p:to>
                                        <p:strVal val="visible"/>
                                      </p:to>
                                    </p:set>
                                    <p:animEffect transition="in" filter="blinds(horizontal)">
                                      <p:cBhvr>
                                        <p:cTn id="32" dur="500"/>
                                        <p:tgtEl>
                                          <p:spTgt spid="55">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5">
                                            <p:txEl>
                                              <p:pRg st="1" end="1"/>
                                            </p:txEl>
                                          </p:spTgt>
                                        </p:tgtEl>
                                        <p:attrNameLst>
                                          <p:attrName>style.visibility</p:attrName>
                                        </p:attrNameLst>
                                      </p:cBhvr>
                                      <p:to>
                                        <p:strVal val="visible"/>
                                      </p:to>
                                    </p:set>
                                    <p:animEffect transition="in" filter="blinds(horizontal)">
                                      <p:cBhvr>
                                        <p:cTn id="35" dur="500"/>
                                        <p:tgtEl>
                                          <p:spTgt spid="55">
                                            <p:txEl>
                                              <p:pRg st="1" end="1"/>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5">
                                            <p:txEl>
                                              <p:pRg st="2" end="2"/>
                                            </p:txEl>
                                          </p:spTgt>
                                        </p:tgtEl>
                                        <p:attrNameLst>
                                          <p:attrName>style.visibility</p:attrName>
                                        </p:attrNameLst>
                                      </p:cBhvr>
                                      <p:to>
                                        <p:strVal val="visible"/>
                                      </p:to>
                                    </p:set>
                                    <p:animEffect transition="in" filter="blinds(horizontal)">
                                      <p:cBhvr>
                                        <p:cTn id="38" dur="500"/>
                                        <p:tgtEl>
                                          <p:spTgt spid="55">
                                            <p:txEl>
                                              <p:pRg st="2" end="2"/>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5">
                                            <p:txEl>
                                              <p:pRg st="3" end="3"/>
                                            </p:txEl>
                                          </p:spTgt>
                                        </p:tgtEl>
                                        <p:attrNameLst>
                                          <p:attrName>style.visibility</p:attrName>
                                        </p:attrNameLst>
                                      </p:cBhvr>
                                      <p:to>
                                        <p:strVal val="visible"/>
                                      </p:to>
                                    </p:set>
                                    <p:animEffect transition="in" filter="blinds(horizontal)">
                                      <p:cBhvr>
                                        <p:cTn id="41" dur="500"/>
                                        <p:tgtEl>
                                          <p:spTgt spid="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CFEE8-3428-8630-8467-CB1DEABD524F}"/>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0FB8E911-B3A5-BAC2-8CB4-C76E3CB4B1CF}"/>
              </a:ext>
            </a:extLst>
          </p:cNvPr>
          <p:cNvSpPr txBox="1">
            <a:spLocks/>
          </p:cNvSpPr>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HK" sz="1600" dirty="0">
                <a:solidFill>
                  <a:srgbClr val="333333"/>
                </a:solidFill>
                <a:latin typeface="Calibri" panose="020F0502020204030204" pitchFamily="34" charset="0"/>
                <a:cs typeface="Calibri" panose="020F0502020204030204" pitchFamily="34" charset="0"/>
              </a:rPr>
              <a:t>Li, L., Chu, W., Langford, J., &amp; </a:t>
            </a:r>
            <a:r>
              <a:rPr lang="en-HK" sz="1600" dirty="0" err="1">
                <a:solidFill>
                  <a:srgbClr val="333333"/>
                </a:solidFill>
                <a:latin typeface="Calibri" panose="020F0502020204030204" pitchFamily="34" charset="0"/>
                <a:cs typeface="Calibri" panose="020F0502020204030204" pitchFamily="34" charset="0"/>
              </a:rPr>
              <a:t>Schapire</a:t>
            </a:r>
            <a:r>
              <a:rPr lang="en-HK"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9AD95BDF-9395-8D3D-4831-B9E4EA1FB98D}"/>
              </a:ext>
            </a:extLst>
          </p:cNvPr>
          <p:cNvSpPr txBox="1">
            <a:spLocks/>
          </p:cNvSpPr>
          <p:nvPr/>
        </p:nvSpPr>
        <p:spPr>
          <a:xfrm>
            <a:off x="420027" y="283736"/>
            <a:ext cx="6077025" cy="1150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latin typeface="Calibri" panose="020F0502020204030204" pitchFamily="34" charset="0"/>
                <a:cs typeface="Calibri" panose="020F0502020204030204" pitchFamily="34" charset="0"/>
              </a:rPr>
              <a:t>LinUCB</a:t>
            </a:r>
            <a:r>
              <a:rPr lang="en-US" dirty="0">
                <a:latin typeface="Calibri" panose="020F0502020204030204" pitchFamily="34" charset="0"/>
                <a:cs typeface="Calibri" panose="020F0502020204030204" pitchFamily="34" charset="0"/>
              </a:rPr>
              <a:t> Algorithm</a:t>
            </a:r>
          </a:p>
        </p:txBody>
      </p:sp>
      <p:pic>
        <p:nvPicPr>
          <p:cNvPr id="3" name="Picture 2" descr="A screenshot of a math equation&#10;&#10;Description automatically generated">
            <a:extLst>
              <a:ext uri="{FF2B5EF4-FFF2-40B4-BE49-F238E27FC236}">
                <a16:creationId xmlns:a16="http://schemas.microsoft.com/office/drawing/2014/main" id="{945595EB-4040-DA9F-D239-BC0D9C826D4C}"/>
              </a:ext>
            </a:extLst>
          </p:cNvPr>
          <p:cNvPicPr>
            <a:picLocks noChangeAspect="1"/>
          </p:cNvPicPr>
          <p:nvPr/>
        </p:nvPicPr>
        <p:blipFill>
          <a:blip r:embed="rId3"/>
          <a:stretch>
            <a:fillRect/>
          </a:stretch>
        </p:blipFill>
        <p:spPr>
          <a:xfrm>
            <a:off x="692991" y="1226656"/>
            <a:ext cx="6157653" cy="4792607"/>
          </a:xfrm>
          <a:prstGeom prst="rect">
            <a:avLst/>
          </a:prstGeom>
        </p:spPr>
      </p:pic>
      <p:sp>
        <p:nvSpPr>
          <p:cNvPr id="7" name="Left Arrow 6">
            <a:extLst>
              <a:ext uri="{FF2B5EF4-FFF2-40B4-BE49-F238E27FC236}">
                <a16:creationId xmlns:a16="http://schemas.microsoft.com/office/drawing/2014/main" id="{9E76178E-37C2-787B-F4F4-9DBA3776D4F8}"/>
              </a:ext>
            </a:extLst>
          </p:cNvPr>
          <p:cNvSpPr/>
          <p:nvPr/>
        </p:nvSpPr>
        <p:spPr>
          <a:xfrm>
            <a:off x="6550508" y="3117461"/>
            <a:ext cx="873236" cy="245225"/>
          </a:xfrm>
          <a:prstGeom prst="lef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Left Arrow 8">
            <a:extLst>
              <a:ext uri="{FF2B5EF4-FFF2-40B4-BE49-F238E27FC236}">
                <a16:creationId xmlns:a16="http://schemas.microsoft.com/office/drawing/2014/main" id="{92CEB782-2CDA-0B1B-A5B0-D91790EF2B09}"/>
              </a:ext>
            </a:extLst>
          </p:cNvPr>
          <p:cNvSpPr/>
          <p:nvPr/>
        </p:nvSpPr>
        <p:spPr>
          <a:xfrm>
            <a:off x="5659382" y="3700686"/>
            <a:ext cx="873236" cy="245225"/>
          </a:xfrm>
          <a:prstGeom prst="lef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a:extLst>
              <a:ext uri="{FF2B5EF4-FFF2-40B4-BE49-F238E27FC236}">
                <a16:creationId xmlns:a16="http://schemas.microsoft.com/office/drawing/2014/main" id="{AF65A328-0E8B-5944-532E-BFAD2B26247C}"/>
              </a:ext>
            </a:extLst>
          </p:cNvPr>
          <p:cNvSpPr/>
          <p:nvPr/>
        </p:nvSpPr>
        <p:spPr>
          <a:xfrm>
            <a:off x="7123608" y="4953924"/>
            <a:ext cx="873236" cy="245225"/>
          </a:xfrm>
          <a:prstGeom prst="lef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F76C9E5-C061-A4C9-13E3-CEB387F6A0CA}"/>
              </a:ext>
            </a:extLst>
          </p:cNvPr>
          <p:cNvSpPr txBox="1"/>
          <p:nvPr/>
        </p:nvSpPr>
        <p:spPr>
          <a:xfrm>
            <a:off x="7884620" y="3038136"/>
            <a:ext cx="1787237"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Initialization</a:t>
            </a:r>
          </a:p>
        </p:txBody>
      </p:sp>
      <p:sp>
        <p:nvSpPr>
          <p:cNvPr id="14" name="TextBox 13">
            <a:extLst>
              <a:ext uri="{FF2B5EF4-FFF2-40B4-BE49-F238E27FC236}">
                <a16:creationId xmlns:a16="http://schemas.microsoft.com/office/drawing/2014/main" id="{D1B88612-D32F-976A-86B9-56204387710B}"/>
              </a:ext>
            </a:extLst>
          </p:cNvPr>
          <p:cNvSpPr txBox="1"/>
          <p:nvPr/>
        </p:nvSpPr>
        <p:spPr>
          <a:xfrm>
            <a:off x="6850644" y="3635198"/>
            <a:ext cx="2435631"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Update coefficient</a:t>
            </a:r>
          </a:p>
        </p:txBody>
      </p:sp>
      <p:sp>
        <p:nvSpPr>
          <p:cNvPr id="15" name="Left Arrow 14">
            <a:extLst>
              <a:ext uri="{FF2B5EF4-FFF2-40B4-BE49-F238E27FC236}">
                <a16:creationId xmlns:a16="http://schemas.microsoft.com/office/drawing/2014/main" id="{C46F3DE1-8E6F-1AD7-F9FF-158263A03C29}"/>
              </a:ext>
            </a:extLst>
          </p:cNvPr>
          <p:cNvSpPr/>
          <p:nvPr/>
        </p:nvSpPr>
        <p:spPr>
          <a:xfrm>
            <a:off x="5659382" y="4072124"/>
            <a:ext cx="873236" cy="245225"/>
          </a:xfrm>
          <a:prstGeom prst="lef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8510330A-1C51-32BA-1E12-E385D0390991}"/>
                  </a:ext>
                </a:extLst>
              </p:cNvPr>
              <p:cNvSpPr txBox="1"/>
              <p:nvPr/>
            </p:nvSpPr>
            <p:spPr>
              <a:xfrm>
                <a:off x="6850644" y="4006636"/>
                <a:ext cx="405565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Pick arm according to </a:t>
                </a:r>
                <a14:m>
                  <m:oMath xmlns:m="http://schemas.openxmlformats.org/officeDocument/2006/math">
                    <m:r>
                      <a:rPr lang="en-US" b="0" i="1" smtClean="0">
                        <a:latin typeface="Cambria Math" panose="02040503050406030204" pitchFamily="18" charset="0"/>
                        <a:cs typeface="Calibri" panose="020F0502020204030204" pitchFamily="34" charset="0"/>
                      </a:rPr>
                      <m:t>𝛼</m:t>
                    </m:r>
                    <m:r>
                      <a:rPr lang="en-US" b="0" i="1" smtClean="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stdvar</a:t>
                </a:r>
                <a:r>
                  <a:rPr lang="en-US" dirty="0">
                    <a:latin typeface="Calibri" panose="020F0502020204030204" pitchFamily="34" charset="0"/>
                    <a:cs typeface="Calibri" panose="020F0502020204030204" pitchFamily="34" charset="0"/>
                  </a:rPr>
                  <a:t> UCB</a:t>
                </a:r>
              </a:p>
            </p:txBody>
          </p:sp>
        </mc:Choice>
        <mc:Fallback>
          <p:sp>
            <p:nvSpPr>
              <p:cNvPr id="16" name="TextBox 15">
                <a:extLst>
                  <a:ext uri="{FF2B5EF4-FFF2-40B4-BE49-F238E27FC236}">
                    <a16:creationId xmlns:a16="http://schemas.microsoft.com/office/drawing/2014/main" id="{8510330A-1C51-32BA-1E12-E385D0390991}"/>
                  </a:ext>
                </a:extLst>
              </p:cNvPr>
              <p:cNvSpPr txBox="1">
                <a:spLocks noRot="1" noChangeAspect="1" noMove="1" noResize="1" noEditPoints="1" noAdjustHandles="1" noChangeArrowheads="1" noChangeShapeType="1" noTextEdit="1"/>
              </p:cNvSpPr>
              <p:nvPr/>
            </p:nvSpPr>
            <p:spPr>
              <a:xfrm>
                <a:off x="6850644" y="4006636"/>
                <a:ext cx="4055654" cy="369332"/>
              </a:xfrm>
              <a:prstGeom prst="rect">
                <a:avLst/>
              </a:prstGeom>
              <a:blipFill>
                <a:blip r:embed="rId4"/>
                <a:stretch>
                  <a:fillRect l="-1250" t="-6667"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7844871C-6D06-A757-AB0A-2DEE70CC5155}"/>
                  </a:ext>
                </a:extLst>
              </p:cNvPr>
              <p:cNvSpPr txBox="1"/>
              <p:nvPr/>
            </p:nvSpPr>
            <p:spPr>
              <a:xfrm>
                <a:off x="8168312" y="4891870"/>
                <a:ext cx="3879337"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Augment </a:t>
                </a:r>
                <a14:m>
                  <m:oMath xmlns:m="http://schemas.openxmlformats.org/officeDocument/2006/math">
                    <m:r>
                      <a:rPr lang="en-US" b="0" i="1" dirty="0" smtClean="0">
                        <a:latin typeface="Cambria Math" panose="02040503050406030204" pitchFamily="18" charset="0"/>
                        <a:cs typeface="Calibri" panose="020F0502020204030204" pitchFamily="34" charset="0"/>
                      </a:rPr>
                      <m:t>𝐴</m:t>
                    </m:r>
                  </m:oMath>
                </a14:m>
                <a:r>
                  <a:rPr lang="en-US"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𝑏</m:t>
                    </m:r>
                  </m:oMath>
                </a14:m>
                <a:r>
                  <a:rPr lang="en-US" dirty="0">
                    <a:latin typeface="Calibri" panose="020F0502020204030204" pitchFamily="34" charset="0"/>
                    <a:cs typeface="Calibri" panose="020F0502020204030204" pitchFamily="34" charset="0"/>
                  </a:rPr>
                  <a:t> for selected arm</a:t>
                </a:r>
              </a:p>
            </p:txBody>
          </p:sp>
        </mc:Choice>
        <mc:Fallback>
          <p:sp>
            <p:nvSpPr>
              <p:cNvPr id="17" name="TextBox 16">
                <a:extLst>
                  <a:ext uri="{FF2B5EF4-FFF2-40B4-BE49-F238E27FC236}">
                    <a16:creationId xmlns:a16="http://schemas.microsoft.com/office/drawing/2014/main" id="{7844871C-6D06-A757-AB0A-2DEE70CC5155}"/>
                  </a:ext>
                </a:extLst>
              </p:cNvPr>
              <p:cNvSpPr txBox="1">
                <a:spLocks noRot="1" noChangeAspect="1" noMove="1" noResize="1" noEditPoints="1" noAdjustHandles="1" noChangeArrowheads="1" noChangeShapeType="1" noTextEdit="1"/>
              </p:cNvSpPr>
              <p:nvPr/>
            </p:nvSpPr>
            <p:spPr>
              <a:xfrm>
                <a:off x="8168312" y="4891870"/>
                <a:ext cx="3879337" cy="369332"/>
              </a:xfrm>
              <a:prstGeom prst="rect">
                <a:avLst/>
              </a:prstGeom>
              <a:blipFill>
                <a:blip r:embed="rId5"/>
                <a:stretch>
                  <a:fillRect l="-1307" t="-3226" b="-22581"/>
                </a:stretch>
              </a:blipFill>
            </p:spPr>
            <p:txBody>
              <a:bodyPr/>
              <a:lstStyle/>
              <a:p>
                <a:r>
                  <a:rPr lang="en-US">
                    <a:noFill/>
                  </a:rPr>
                  <a:t> </a:t>
                </a:r>
              </a:p>
            </p:txBody>
          </p:sp>
        </mc:Fallback>
      </mc:AlternateContent>
      <p:pic>
        <p:nvPicPr>
          <p:cNvPr id="18" name="Picture 17" descr="A group of rectangular objects with different colored objects&#10;&#10;Description automatically generated with medium confidence">
            <a:extLst>
              <a:ext uri="{FF2B5EF4-FFF2-40B4-BE49-F238E27FC236}">
                <a16:creationId xmlns:a16="http://schemas.microsoft.com/office/drawing/2014/main" id="{1A055452-40FC-2497-C8E8-BD3670EE06A3}"/>
              </a:ext>
            </a:extLst>
          </p:cNvPr>
          <p:cNvPicPr>
            <a:picLocks noChangeAspect="1"/>
          </p:cNvPicPr>
          <p:nvPr/>
        </p:nvPicPr>
        <p:blipFill>
          <a:blip r:embed="rId6"/>
          <a:stretch>
            <a:fillRect/>
          </a:stretch>
        </p:blipFill>
        <p:spPr>
          <a:xfrm>
            <a:off x="6987126" y="708884"/>
            <a:ext cx="4359422" cy="1830621"/>
          </a:xfrm>
          <a:prstGeom prst="rect">
            <a:avLst/>
          </a:prstGeom>
        </p:spPr>
      </p:pic>
    </p:spTree>
    <p:extLst>
      <p:ext uri="{BB962C8B-B14F-4D97-AF65-F5344CB8AC3E}">
        <p14:creationId xmlns:p14="http://schemas.microsoft.com/office/powerpoint/2010/main" val="158202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p:bldP spid="14" grpId="0"/>
      <p:bldP spid="15" grpId="0" animBg="1"/>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C0A2F-68E0-BADE-C38C-D3479AE79225}"/>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D5298865-9A8A-FE02-DC1D-C36531FC4FFE}"/>
              </a:ext>
            </a:extLst>
          </p:cNvPr>
          <p:cNvSpPr txBox="1">
            <a:spLocks/>
          </p:cNvSpPr>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HK" sz="1600" dirty="0">
                <a:solidFill>
                  <a:srgbClr val="333333"/>
                </a:solidFill>
                <a:latin typeface="Calibri" panose="020F0502020204030204" pitchFamily="34" charset="0"/>
                <a:cs typeface="Calibri" panose="020F0502020204030204" pitchFamily="34" charset="0"/>
              </a:rPr>
              <a:t>Li, L., Chu, W., Langford, J., &amp; </a:t>
            </a:r>
            <a:r>
              <a:rPr lang="en-HK" sz="1600" dirty="0" err="1">
                <a:solidFill>
                  <a:srgbClr val="333333"/>
                </a:solidFill>
                <a:latin typeface="Calibri" panose="020F0502020204030204" pitchFamily="34" charset="0"/>
                <a:cs typeface="Calibri" panose="020F0502020204030204" pitchFamily="34" charset="0"/>
              </a:rPr>
              <a:t>Schapire</a:t>
            </a:r>
            <a:r>
              <a:rPr lang="en-HK"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A860B94B-39D8-DABA-AB37-831027EF76D3}"/>
              </a:ext>
            </a:extLst>
          </p:cNvPr>
          <p:cNvSpPr txBox="1">
            <a:spLocks/>
          </p:cNvSpPr>
          <p:nvPr/>
        </p:nvSpPr>
        <p:spPr>
          <a:xfrm>
            <a:off x="420027" y="227450"/>
            <a:ext cx="6077025" cy="1150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latin typeface="Calibri" panose="020F0502020204030204" pitchFamily="34" charset="0"/>
                <a:cs typeface="Calibri" panose="020F0502020204030204" pitchFamily="34" charset="0"/>
              </a:rPr>
              <a:t>LinUCB</a:t>
            </a:r>
            <a:r>
              <a:rPr lang="en-US" dirty="0">
                <a:latin typeface="Calibri" panose="020F0502020204030204" pitchFamily="34" charset="0"/>
                <a:cs typeface="Calibri" panose="020F0502020204030204" pitchFamily="34" charset="0"/>
              </a:rPr>
              <a:t> hybrid version</a:t>
            </a:r>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5BD7C18E-1EC2-419E-43A3-733CDB728B1F}"/>
                  </a:ext>
                </a:extLst>
              </p:cNvPr>
              <p:cNvSpPr txBox="1"/>
              <p:nvPr/>
            </p:nvSpPr>
            <p:spPr>
              <a:xfrm>
                <a:off x="3289142" y="1268101"/>
                <a:ext cx="5195164" cy="3462679"/>
              </a:xfrm>
              <a:prstGeom prst="rect">
                <a:avLst/>
              </a:prstGeom>
              <a:noFill/>
            </p:spPr>
            <p:txBody>
              <a:bodyPr wrap="square" rtlCol="0">
                <a:spAutoFit/>
              </a:bodyPr>
              <a:lstStyle/>
              <a:p>
                <a:pPr algn="ctr">
                  <a:lnSpc>
                    <a:spcPct val="150000"/>
                  </a:lnSpc>
                </a:pPr>
                <a:r>
                  <a:rPr lang="en-US" sz="2400" b="1" dirty="0">
                    <a:latin typeface="Calibri" panose="020F0502020204030204" pitchFamily="34" charset="0"/>
                    <a:cs typeface="Calibri" panose="020F0502020204030204" pitchFamily="34" charset="0"/>
                  </a:rPr>
                  <a:t> </a:t>
                </a:r>
              </a:p>
              <a:p>
                <a:pPr>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Calibri" panose="020F0502020204030204" pitchFamily="34" charset="0"/>
                        </a:rPr>
                        <m:t>𝐸</m:t>
                      </m:r>
                      <m:d>
                        <m:dPr>
                          <m:ctrlPr>
                            <a:rPr lang="en-US" sz="2000" b="0" i="1" smtClean="0">
                              <a:latin typeface="Cambria Math" panose="02040503050406030204" pitchFamily="18" charset="0"/>
                              <a:cs typeface="Calibri" panose="020F0502020204030204" pitchFamily="34" charset="0"/>
                            </a:rPr>
                          </m:ctrlPr>
                        </m:dPr>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𝑟</m:t>
                              </m:r>
                            </m:e>
                            <m:sub>
                              <m:r>
                                <a:rPr lang="en-US" sz="2000" b="0" i="1" smtClean="0">
                                  <a:latin typeface="Cambria Math" panose="02040503050406030204" pitchFamily="18" charset="0"/>
                                  <a:cs typeface="Calibri" panose="020F0502020204030204" pitchFamily="34" charset="0"/>
                                </a:rPr>
                                <m:t>𝑎</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𝑡</m:t>
                              </m:r>
                            </m:sub>
                          </m:sSub>
                        </m:e>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𝑥</m:t>
                              </m:r>
                            </m:e>
                            <m:sub>
                              <m:r>
                                <a:rPr lang="en-US" sz="2000" b="0" i="1" smtClean="0">
                                  <a:latin typeface="Cambria Math" panose="02040503050406030204" pitchFamily="18" charset="0"/>
                                  <a:cs typeface="Calibri" panose="020F0502020204030204" pitchFamily="34" charset="0"/>
                                </a:rPr>
                                <m:t>𝑎</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𝑡</m:t>
                              </m:r>
                            </m:sub>
                          </m:sSub>
                          <m:r>
                            <a:rPr lang="en-US" sz="2000" b="0" i="1" smtClean="0">
                              <a:latin typeface="Cambria Math" panose="02040503050406030204" pitchFamily="18" charset="0"/>
                              <a:cs typeface="Calibri" panose="020F0502020204030204" pitchFamily="34" charset="0"/>
                            </a:rPr>
                            <m:t> </m:t>
                          </m:r>
                          <m:r>
                            <a:rPr lang="en-US" sz="2000" b="0" i="1" smtClean="0">
                              <a:solidFill>
                                <a:schemeClr val="accent2"/>
                              </a:solidFill>
                              <a:latin typeface="Cambria Math" panose="02040503050406030204" pitchFamily="18" charset="0"/>
                              <a:cs typeface="Calibri" panose="020F0502020204030204" pitchFamily="34" charset="0"/>
                            </a:rPr>
                            <m:t>, </m:t>
                          </m:r>
                          <m:sSub>
                            <m:sSubPr>
                              <m:ctrlPr>
                                <a:rPr lang="en-US" sz="2000" b="0" i="1" smtClean="0">
                                  <a:solidFill>
                                    <a:schemeClr val="accent2"/>
                                  </a:solidFill>
                                  <a:latin typeface="Cambria Math" panose="02040503050406030204" pitchFamily="18" charset="0"/>
                                  <a:cs typeface="Calibri" panose="020F0502020204030204" pitchFamily="34" charset="0"/>
                                </a:rPr>
                              </m:ctrlPr>
                            </m:sSubPr>
                            <m:e>
                              <m:r>
                                <a:rPr lang="en-US" sz="2000" b="0" i="1" smtClean="0">
                                  <a:solidFill>
                                    <a:schemeClr val="accent2"/>
                                  </a:solidFill>
                                  <a:latin typeface="Cambria Math" panose="02040503050406030204" pitchFamily="18" charset="0"/>
                                  <a:cs typeface="Calibri" panose="020F0502020204030204" pitchFamily="34" charset="0"/>
                                </a:rPr>
                                <m:t>𝑧</m:t>
                              </m:r>
                            </m:e>
                            <m:sub>
                              <m:r>
                                <a:rPr lang="en-US" sz="2000" b="0" i="1" smtClean="0">
                                  <a:solidFill>
                                    <a:schemeClr val="accent2"/>
                                  </a:solidFill>
                                  <a:latin typeface="Cambria Math" panose="02040503050406030204" pitchFamily="18" charset="0"/>
                                  <a:cs typeface="Calibri" panose="020F0502020204030204" pitchFamily="34" charset="0"/>
                                </a:rPr>
                                <m:t>𝑡</m:t>
                              </m:r>
                            </m:sub>
                          </m:sSub>
                        </m:e>
                      </m:d>
                      <m:r>
                        <a:rPr lang="en-US" sz="2000" b="0" i="1" smtClean="0">
                          <a:latin typeface="Cambria Math" panose="02040503050406030204" pitchFamily="18" charset="0"/>
                          <a:cs typeface="Calibri" panose="020F0502020204030204" pitchFamily="34" charset="0"/>
                        </a:rPr>
                        <m:t>=</m:t>
                      </m:r>
                      <m:sSubSup>
                        <m:sSubSupPr>
                          <m:ctrlPr>
                            <a:rPr lang="en-US" sz="2000" b="0" i="1" smtClean="0">
                              <a:latin typeface="Cambria Math" panose="02040503050406030204" pitchFamily="18" charset="0"/>
                              <a:cs typeface="Calibri" panose="020F0502020204030204" pitchFamily="34" charset="0"/>
                            </a:rPr>
                          </m:ctrlPr>
                        </m:sSubSupPr>
                        <m:e>
                          <m:r>
                            <a:rPr lang="en-US" sz="2000" b="0" i="1" smtClean="0">
                              <a:latin typeface="Cambria Math" panose="02040503050406030204" pitchFamily="18" charset="0"/>
                              <a:cs typeface="Calibri" panose="020F0502020204030204" pitchFamily="34" charset="0"/>
                            </a:rPr>
                            <m:t>𝑥</m:t>
                          </m:r>
                        </m:e>
                        <m:sub>
                          <m:r>
                            <a:rPr lang="en-US" sz="2000" b="0" i="1" smtClean="0">
                              <a:latin typeface="Cambria Math" panose="02040503050406030204" pitchFamily="18" charset="0"/>
                              <a:cs typeface="Calibri" panose="020F0502020204030204" pitchFamily="34" charset="0"/>
                            </a:rPr>
                            <m:t>𝑎</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𝑡</m:t>
                          </m:r>
                          <m:r>
                            <a:rPr lang="en-US" sz="2000" b="0" i="1" smtClean="0">
                              <a:latin typeface="Cambria Math" panose="02040503050406030204" pitchFamily="18" charset="0"/>
                              <a:cs typeface="Calibri" panose="020F0502020204030204" pitchFamily="34" charset="0"/>
                            </a:rPr>
                            <m:t> </m:t>
                          </m:r>
                        </m:sub>
                        <m:sup>
                          <m:r>
                            <a:rPr lang="en-US" sz="2000" b="0" i="1" smtClean="0">
                              <a:latin typeface="Cambria Math" panose="02040503050406030204" pitchFamily="18" charset="0"/>
                              <a:cs typeface="Calibri" panose="020F0502020204030204" pitchFamily="34" charset="0"/>
                            </a:rPr>
                            <m:t>𝑇</m:t>
                          </m:r>
                        </m:sup>
                      </m:sSubSup>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𝜃</m:t>
                          </m:r>
                        </m:e>
                        <m:sub>
                          <m:r>
                            <a:rPr lang="en-US" sz="2000" b="0" i="1" smtClean="0">
                              <a:latin typeface="Cambria Math" panose="02040503050406030204" pitchFamily="18" charset="0"/>
                              <a:cs typeface="Calibri" panose="020F0502020204030204" pitchFamily="34" charset="0"/>
                            </a:rPr>
                            <m:t>𝑎</m:t>
                          </m:r>
                        </m:sub>
                      </m:sSub>
                      <m:r>
                        <a:rPr lang="en-US" sz="2000" b="0" i="1" smtClean="0">
                          <a:latin typeface="Cambria Math" panose="02040503050406030204" pitchFamily="18" charset="0"/>
                          <a:cs typeface="Calibri" panose="020F0502020204030204" pitchFamily="34" charset="0"/>
                        </a:rPr>
                        <m:t>+</m:t>
                      </m:r>
                      <m:sSubSup>
                        <m:sSubSupPr>
                          <m:ctrlPr>
                            <a:rPr lang="en-US" sz="2000" b="0" i="1" smtClean="0">
                              <a:solidFill>
                                <a:schemeClr val="accent2"/>
                              </a:solidFill>
                              <a:latin typeface="Cambria Math" panose="02040503050406030204" pitchFamily="18" charset="0"/>
                              <a:cs typeface="Calibri" panose="020F0502020204030204" pitchFamily="34" charset="0"/>
                            </a:rPr>
                          </m:ctrlPr>
                        </m:sSubSupPr>
                        <m:e>
                          <m:r>
                            <a:rPr lang="en-US" sz="2000" b="0" i="1" smtClean="0">
                              <a:solidFill>
                                <a:schemeClr val="accent2"/>
                              </a:solidFill>
                              <a:latin typeface="Cambria Math" panose="02040503050406030204" pitchFamily="18" charset="0"/>
                              <a:cs typeface="Calibri" panose="020F0502020204030204" pitchFamily="34" charset="0"/>
                            </a:rPr>
                            <m:t>𝑧</m:t>
                          </m:r>
                        </m:e>
                        <m:sub>
                          <m:r>
                            <a:rPr lang="en-US" sz="2000" b="0" i="1" smtClean="0">
                              <a:solidFill>
                                <a:schemeClr val="accent2"/>
                              </a:solidFill>
                              <a:latin typeface="Cambria Math" panose="02040503050406030204" pitchFamily="18" charset="0"/>
                              <a:cs typeface="Calibri" panose="020F0502020204030204" pitchFamily="34" charset="0"/>
                            </a:rPr>
                            <m:t>𝑡</m:t>
                          </m:r>
                        </m:sub>
                        <m:sup>
                          <m:r>
                            <a:rPr lang="en-US" sz="2000" b="0" i="1" smtClean="0">
                              <a:solidFill>
                                <a:schemeClr val="accent2"/>
                              </a:solidFill>
                              <a:latin typeface="Cambria Math" panose="02040503050406030204" pitchFamily="18" charset="0"/>
                              <a:cs typeface="Calibri" panose="020F0502020204030204" pitchFamily="34" charset="0"/>
                            </a:rPr>
                            <m:t>𝑇</m:t>
                          </m:r>
                        </m:sup>
                      </m:sSubSup>
                      <m:sSub>
                        <m:sSubPr>
                          <m:ctrlPr>
                            <a:rPr lang="en-US" sz="2000" b="0" i="1" smtClean="0">
                              <a:solidFill>
                                <a:schemeClr val="accent2"/>
                              </a:solidFill>
                              <a:latin typeface="Cambria Math" panose="02040503050406030204" pitchFamily="18" charset="0"/>
                              <a:cs typeface="Calibri" panose="020F0502020204030204" pitchFamily="34" charset="0"/>
                            </a:rPr>
                          </m:ctrlPr>
                        </m:sSubPr>
                        <m:e>
                          <m:r>
                            <a:rPr lang="en-US" sz="2000" b="0" i="1" smtClean="0">
                              <a:solidFill>
                                <a:schemeClr val="accent2"/>
                              </a:solidFill>
                              <a:latin typeface="Cambria Math" panose="02040503050406030204" pitchFamily="18" charset="0"/>
                              <a:cs typeface="Calibri" panose="020F0502020204030204" pitchFamily="34" charset="0"/>
                            </a:rPr>
                            <m:t>𝛽</m:t>
                          </m:r>
                        </m:e>
                        <m:sub>
                          <m:r>
                            <a:rPr lang="en-US" sz="2000" b="0" i="1" smtClean="0">
                              <a:solidFill>
                                <a:schemeClr val="accent2"/>
                              </a:solidFill>
                              <a:latin typeface="Cambria Math" panose="02040503050406030204" pitchFamily="18" charset="0"/>
                              <a:cs typeface="Calibri" panose="020F0502020204030204" pitchFamily="34" charset="0"/>
                            </a:rPr>
                            <m:t>𝑎</m:t>
                          </m:r>
                        </m:sub>
                      </m:sSub>
                    </m:oMath>
                  </m:oMathPara>
                </a14:m>
                <a:endParaRPr lang="en-US" sz="2000" b="0" dirty="0">
                  <a:latin typeface="Calibri" panose="020F0502020204030204" pitchFamily="34" charset="0"/>
                  <a:cs typeface="Calibri" panose="020F0502020204030204" pitchFamily="34"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𝑟</m:t>
                          </m:r>
                        </m:e>
                        <m:sub>
                          <m:r>
                            <a:rPr lang="en-US" sz="2000" b="0" i="1" smtClean="0">
                              <a:latin typeface="Cambria Math" panose="02040503050406030204" pitchFamily="18" charset="0"/>
                              <a:cs typeface="Calibri" panose="020F0502020204030204" pitchFamily="34" charset="0"/>
                            </a:rPr>
                            <m:t>𝑎</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𝑡</m:t>
                          </m:r>
                        </m:sub>
                      </m:sSub>
                      <m:r>
                        <a:rPr lang="en-US" sz="2000" b="0" i="1" smtClean="0">
                          <a:latin typeface="Cambria Math" panose="02040503050406030204" pitchFamily="18" charset="0"/>
                          <a:cs typeface="Calibri" panose="020F0502020204030204" pitchFamily="34" charset="0"/>
                        </a:rPr>
                        <m:t>=</m:t>
                      </m:r>
                      <m:sSubSup>
                        <m:sSubSupPr>
                          <m:ctrlPr>
                            <a:rPr lang="en-US" sz="2000" i="1">
                              <a:latin typeface="Cambria Math" panose="02040503050406030204" pitchFamily="18" charset="0"/>
                              <a:cs typeface="Calibri" panose="020F0502020204030204" pitchFamily="34" charset="0"/>
                            </a:rPr>
                          </m:ctrlPr>
                        </m:sSubSupPr>
                        <m:e>
                          <m:r>
                            <a:rPr lang="en-US" sz="2000" i="1">
                              <a:latin typeface="Cambria Math" panose="02040503050406030204" pitchFamily="18" charset="0"/>
                              <a:cs typeface="Calibri" panose="020F0502020204030204" pitchFamily="34" charset="0"/>
                            </a:rPr>
                            <m:t>𝑥</m:t>
                          </m:r>
                        </m:e>
                        <m:sub>
                          <m:r>
                            <a:rPr lang="en-US" sz="2000" i="1">
                              <a:latin typeface="Cambria Math" panose="02040503050406030204" pitchFamily="18" charset="0"/>
                              <a:cs typeface="Calibri" panose="020F0502020204030204" pitchFamily="34" charset="0"/>
                            </a:rPr>
                            <m:t>𝑎</m:t>
                          </m:r>
                          <m:r>
                            <a:rPr lang="en-US" sz="2000" i="1">
                              <a:latin typeface="Cambria Math" panose="02040503050406030204" pitchFamily="18" charset="0"/>
                              <a:cs typeface="Calibri" panose="020F0502020204030204" pitchFamily="34" charset="0"/>
                            </a:rPr>
                            <m:t>,</m:t>
                          </m:r>
                          <m:r>
                            <a:rPr lang="en-US" sz="2000" i="1">
                              <a:latin typeface="Cambria Math" panose="02040503050406030204" pitchFamily="18" charset="0"/>
                              <a:cs typeface="Calibri" panose="020F0502020204030204" pitchFamily="34" charset="0"/>
                            </a:rPr>
                            <m:t>𝑡</m:t>
                          </m:r>
                          <m:r>
                            <a:rPr lang="en-US" sz="2000" i="1">
                              <a:latin typeface="Cambria Math" panose="02040503050406030204" pitchFamily="18" charset="0"/>
                              <a:cs typeface="Calibri" panose="020F0502020204030204" pitchFamily="34" charset="0"/>
                            </a:rPr>
                            <m:t> </m:t>
                          </m:r>
                        </m:sub>
                        <m:sup>
                          <m:r>
                            <a:rPr lang="en-US" sz="2000" i="1">
                              <a:latin typeface="Cambria Math" panose="02040503050406030204" pitchFamily="18" charset="0"/>
                              <a:cs typeface="Calibri" panose="020F0502020204030204" pitchFamily="34" charset="0"/>
                            </a:rPr>
                            <m:t>𝑇</m:t>
                          </m:r>
                        </m:sup>
                      </m:sSubSup>
                      <m:sSub>
                        <m:sSubPr>
                          <m:ctrlPr>
                            <a:rPr lang="en-US" sz="2000" i="1">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𝜃</m:t>
                          </m:r>
                        </m:e>
                        <m:sub>
                          <m:r>
                            <a:rPr lang="en-US" sz="2000" i="1">
                              <a:latin typeface="Cambria Math" panose="02040503050406030204" pitchFamily="18" charset="0"/>
                              <a:cs typeface="Calibri" panose="020F0502020204030204" pitchFamily="34" charset="0"/>
                            </a:rPr>
                            <m:t>𝑎</m:t>
                          </m:r>
                        </m:sub>
                      </m:sSub>
                      <m:r>
                        <a:rPr lang="en-US" sz="2000" b="0" i="1" smtClean="0">
                          <a:latin typeface="Cambria Math" panose="02040503050406030204" pitchFamily="18" charset="0"/>
                          <a:cs typeface="Calibri" panose="020F0502020204030204" pitchFamily="34" charset="0"/>
                        </a:rPr>
                        <m:t>+</m:t>
                      </m:r>
                      <m:sSubSup>
                        <m:sSubSupPr>
                          <m:ctrlPr>
                            <a:rPr lang="en-US" sz="2000" b="0" i="1" smtClean="0">
                              <a:solidFill>
                                <a:schemeClr val="accent2"/>
                              </a:solidFill>
                              <a:latin typeface="Cambria Math" panose="02040503050406030204" pitchFamily="18" charset="0"/>
                              <a:cs typeface="Calibri" panose="020F0502020204030204" pitchFamily="34" charset="0"/>
                            </a:rPr>
                          </m:ctrlPr>
                        </m:sSubSupPr>
                        <m:e>
                          <m:r>
                            <a:rPr lang="en-US" sz="2000" b="0" i="1" smtClean="0">
                              <a:solidFill>
                                <a:schemeClr val="accent2"/>
                              </a:solidFill>
                              <a:latin typeface="Cambria Math" panose="02040503050406030204" pitchFamily="18" charset="0"/>
                              <a:cs typeface="Calibri" panose="020F0502020204030204" pitchFamily="34" charset="0"/>
                            </a:rPr>
                            <m:t>𝑧</m:t>
                          </m:r>
                        </m:e>
                        <m:sub>
                          <m:r>
                            <a:rPr lang="en-US" sz="2000" b="0" i="1" smtClean="0">
                              <a:solidFill>
                                <a:schemeClr val="accent2"/>
                              </a:solidFill>
                              <a:latin typeface="Cambria Math" panose="02040503050406030204" pitchFamily="18" charset="0"/>
                              <a:cs typeface="Calibri" panose="020F0502020204030204" pitchFamily="34" charset="0"/>
                            </a:rPr>
                            <m:t>𝑡</m:t>
                          </m:r>
                        </m:sub>
                        <m:sup>
                          <m:r>
                            <a:rPr lang="en-US" sz="2000" b="0" i="1" smtClean="0">
                              <a:solidFill>
                                <a:schemeClr val="accent2"/>
                              </a:solidFill>
                              <a:latin typeface="Cambria Math" panose="02040503050406030204" pitchFamily="18" charset="0"/>
                              <a:cs typeface="Calibri" panose="020F0502020204030204" pitchFamily="34" charset="0"/>
                            </a:rPr>
                            <m:t>𝑇</m:t>
                          </m:r>
                        </m:sup>
                      </m:sSubSup>
                      <m:sSub>
                        <m:sSubPr>
                          <m:ctrlPr>
                            <a:rPr lang="en-US" sz="2000" b="0" i="1" smtClean="0">
                              <a:solidFill>
                                <a:schemeClr val="accent2"/>
                              </a:solidFill>
                              <a:latin typeface="Cambria Math" panose="02040503050406030204" pitchFamily="18" charset="0"/>
                              <a:cs typeface="Calibri" panose="020F0502020204030204" pitchFamily="34" charset="0"/>
                            </a:rPr>
                          </m:ctrlPr>
                        </m:sSubPr>
                        <m:e>
                          <m:r>
                            <a:rPr lang="en-US" sz="2000" b="0" i="1" smtClean="0">
                              <a:solidFill>
                                <a:schemeClr val="accent2"/>
                              </a:solidFill>
                              <a:latin typeface="Cambria Math" panose="02040503050406030204" pitchFamily="18" charset="0"/>
                              <a:cs typeface="Calibri" panose="020F0502020204030204" pitchFamily="34" charset="0"/>
                            </a:rPr>
                            <m:t>𝛽</m:t>
                          </m:r>
                        </m:e>
                        <m:sub>
                          <m:r>
                            <a:rPr lang="en-US" sz="2000" b="0" i="1" smtClean="0">
                              <a:solidFill>
                                <a:schemeClr val="accent2"/>
                              </a:solidFill>
                              <a:latin typeface="Cambria Math" panose="02040503050406030204" pitchFamily="18" charset="0"/>
                              <a:cs typeface="Calibri" panose="020F0502020204030204" pitchFamily="34" charset="0"/>
                            </a:rPr>
                            <m:t>𝑎</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𝜖</m:t>
                          </m:r>
                        </m:e>
                        <m:sub>
                          <m:r>
                            <a:rPr lang="en-US" sz="2000" b="0" i="1" smtClean="0">
                              <a:latin typeface="Cambria Math" panose="02040503050406030204" pitchFamily="18" charset="0"/>
                              <a:cs typeface="Calibri" panose="020F0502020204030204" pitchFamily="34" charset="0"/>
                            </a:rPr>
                            <m:t>𝑡</m:t>
                          </m:r>
                        </m:sub>
                      </m:sSub>
                    </m:oMath>
                  </m:oMathPara>
                </a14:m>
                <a:endParaRPr lang="en-US" sz="2000" b="0" dirty="0">
                  <a:latin typeface="Calibri" panose="020F0502020204030204" pitchFamily="34" charset="0"/>
                  <a:cs typeface="Calibri" panose="020F0502020204030204" pitchFamily="34" charset="0"/>
                </a:endParaRPr>
              </a:p>
              <a:p>
                <a:pPr>
                  <a:lnSpc>
                    <a:spcPct val="150000"/>
                  </a:lnSpc>
                </a:pPr>
                <a:endParaRPr lang="en-US" sz="2000" b="0" dirty="0">
                  <a:latin typeface="Calibri" panose="020F0502020204030204" pitchFamily="34" charset="0"/>
                  <a:cs typeface="Calibri" panose="020F0502020204030204" pitchFamily="34" charset="0"/>
                </a:endParaRPr>
              </a:p>
              <a:p>
                <a:pPr>
                  <a:lnSpc>
                    <a:spcPct val="150000"/>
                  </a:lnSpc>
                </a:pPr>
                <a:endParaRPr lang="en-US" sz="2000" b="0"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mc:Choice>
        <mc:Fallback>
          <p:sp>
            <p:nvSpPr>
              <p:cNvPr id="45" name="TextBox 44">
                <a:extLst>
                  <a:ext uri="{FF2B5EF4-FFF2-40B4-BE49-F238E27FC236}">
                    <a16:creationId xmlns:a16="http://schemas.microsoft.com/office/drawing/2014/main" id="{5BD7C18E-1EC2-419E-43A3-733CDB728B1F}"/>
                  </a:ext>
                </a:extLst>
              </p:cNvPr>
              <p:cNvSpPr txBox="1">
                <a:spLocks noRot="1" noChangeAspect="1" noMove="1" noResize="1" noEditPoints="1" noAdjustHandles="1" noChangeArrowheads="1" noChangeShapeType="1" noTextEdit="1"/>
              </p:cNvSpPr>
              <p:nvPr/>
            </p:nvSpPr>
            <p:spPr>
              <a:xfrm>
                <a:off x="3289142" y="1268101"/>
                <a:ext cx="5195164" cy="34626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0D10B405-A7C9-3AAE-0923-C33253A726EE}"/>
                  </a:ext>
                </a:extLst>
              </p:cNvPr>
              <p:cNvSpPr txBox="1"/>
              <p:nvPr/>
            </p:nvSpPr>
            <p:spPr>
              <a:xfrm>
                <a:off x="3412156" y="3724628"/>
                <a:ext cx="6169792" cy="2976136"/>
              </a:xfrm>
              <a:prstGeom prst="rect">
                <a:avLst/>
              </a:prstGeom>
              <a:noFill/>
            </p:spPr>
            <p:txBody>
              <a:bodyPr wrap="square">
                <a:spAutoFit/>
              </a:bodyPr>
              <a:lstStyle/>
              <a:p>
                <a:pPr marL="285750" indent="-285750">
                  <a:lnSpc>
                    <a:spcPct val="150000"/>
                  </a:lnSpc>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𝑥</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Sub>
                    <m:r>
                      <a:rPr lang="en-US" b="0" i="1" smtClean="0">
                        <a:latin typeface="Cambria Math" panose="02040503050406030204" pitchFamily="18" charset="0"/>
                        <a:cs typeface="Calibri" panose="020F0502020204030204" pitchFamily="34" charset="0"/>
                      </a:rPr>
                      <m:t> </m:t>
                    </m:r>
                  </m:oMath>
                </a14:m>
                <a:r>
                  <a:rPr lang="en-US" b="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a:t>
                </a:r>
                <a:r>
                  <a:rPr lang="en-US" b="0" dirty="0">
                    <a:latin typeface="Calibri" panose="020F0502020204030204" pitchFamily="34" charset="0"/>
                    <a:cs typeface="Calibri" panose="020F0502020204030204" pitchFamily="34" charset="0"/>
                  </a:rPr>
                  <a:t>eparate feature for arm </a:t>
                </a:r>
                <a14:m>
                  <m:oMath xmlns:m="http://schemas.openxmlformats.org/officeDocument/2006/math">
                    <m:r>
                      <a:rPr lang="en-US" b="0" i="1" smtClean="0">
                        <a:latin typeface="Cambria Math" panose="02040503050406030204" pitchFamily="18" charset="0"/>
                        <a:cs typeface="Calibri" panose="020F0502020204030204" pitchFamily="34" charset="0"/>
                      </a:rPr>
                      <m:t>𝑎</m:t>
                    </m:r>
                  </m:oMath>
                </a14:m>
                <a:r>
                  <a:rPr lang="en-US" b="0" dirty="0">
                    <a:latin typeface="Calibri" panose="020F0502020204030204" pitchFamily="34" charset="0"/>
                    <a:cs typeface="Calibri" panose="020F0502020204030204" pitchFamily="34" charset="0"/>
                  </a:rPr>
                  <a:t> at timestamp </a:t>
                </a:r>
                <a14:m>
                  <m:oMath xmlns:m="http://schemas.openxmlformats.org/officeDocument/2006/math">
                    <m:r>
                      <a:rPr lang="en-US" b="0" i="1" smtClean="0">
                        <a:latin typeface="Cambria Math" panose="02040503050406030204" pitchFamily="18" charset="0"/>
                        <a:cs typeface="Calibri" panose="020F0502020204030204" pitchFamily="34" charset="0"/>
                      </a:rPr>
                      <m:t>𝑡</m:t>
                    </m:r>
                  </m:oMath>
                </a14:m>
                <a:endParaRPr lang="en-US" b="0" i="1" dirty="0">
                  <a:latin typeface="Cambria Math" panose="02040503050406030204" pitchFamily="18" charset="0"/>
                  <a:cs typeface="Calibri" panose="020F0502020204030204" pitchFamily="34" charset="0"/>
                </a:endParaRPr>
              </a:p>
              <a:p>
                <a:pPr marL="285750" indent="-285750">
                  <a:lnSpc>
                    <a:spcPct val="150000"/>
                  </a:lnSpc>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𝜃</m:t>
                        </m:r>
                      </m:e>
                      <m:sub>
                        <m:r>
                          <a:rPr lang="en-US" b="0" i="1" smtClean="0">
                            <a:latin typeface="Cambria Math" panose="02040503050406030204" pitchFamily="18" charset="0"/>
                            <a:cs typeface="Calibri" panose="020F0502020204030204" pitchFamily="34" charset="0"/>
                          </a:rPr>
                          <m:t>𝑎</m:t>
                        </m:r>
                      </m:sub>
                    </m:sSub>
                  </m:oMath>
                </a14:m>
                <a:r>
                  <a:rPr lang="en-US" b="0" dirty="0">
                    <a:latin typeface="Calibri" panose="020F0502020204030204" pitchFamily="34" charset="0"/>
                    <a:cs typeface="Calibri" panose="020F0502020204030204" pitchFamily="34" charset="0"/>
                  </a:rPr>
                  <a:t>: Unknown coefficient for separate feature</a:t>
                </a:r>
              </a:p>
              <a:p>
                <a:pPr>
                  <a:lnSpc>
                    <a:spcPct val="150000"/>
                  </a:lnSpc>
                </a:pPr>
                <a:r>
                  <a:rPr lang="en-US" b="0" dirty="0">
                    <a:latin typeface="Calibri" panose="020F0502020204030204" pitchFamily="34" charset="0"/>
                    <a:cs typeface="Calibri" panose="020F0502020204030204" pitchFamily="34" charset="0"/>
                  </a:rPr>
                  <a:t> </a:t>
                </a:r>
              </a:p>
              <a:p>
                <a:pPr marL="285750" indent="-285750">
                  <a:lnSpc>
                    <a:spcPct val="150000"/>
                  </a:lnSpc>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𝑧</m:t>
                        </m:r>
                      </m:e>
                      <m:sub>
                        <m:r>
                          <a:rPr lang="en-US" b="0" i="1" smtClean="0">
                            <a:latin typeface="Cambria Math" panose="02040503050406030204" pitchFamily="18" charset="0"/>
                            <a:cs typeface="Calibri" panose="020F0502020204030204" pitchFamily="34" charset="0"/>
                          </a:rPr>
                          <m:t>𝑡</m:t>
                        </m:r>
                      </m:sub>
                    </m:sSub>
                  </m:oMath>
                </a14:m>
                <a:r>
                  <a:rPr lang="en-US" b="0" dirty="0">
                    <a:latin typeface="Calibri" panose="020F0502020204030204" pitchFamily="34" charset="0"/>
                    <a:cs typeface="Calibri" panose="020F0502020204030204" pitchFamily="34" charset="0"/>
                  </a:rPr>
                  <a:t>: Shared feature for all arms at timestamp </a:t>
                </a:r>
                <a14:m>
                  <m:oMath xmlns:m="http://schemas.openxmlformats.org/officeDocument/2006/math">
                    <m:r>
                      <a:rPr lang="en-US" b="0" i="1" smtClean="0">
                        <a:latin typeface="Cambria Math" panose="02040503050406030204" pitchFamily="18" charset="0"/>
                        <a:cs typeface="Calibri" panose="020F0502020204030204" pitchFamily="34" charset="0"/>
                      </a:rPr>
                      <m:t>𝑡</m:t>
                    </m:r>
                  </m:oMath>
                </a14:m>
                <a:endParaRPr lang="en-US" b="0"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𝛽</m:t>
                        </m:r>
                      </m:e>
                      <m:sub>
                        <m:r>
                          <a:rPr lang="en-US" b="0" i="1" smtClean="0">
                            <a:latin typeface="Cambria Math" panose="02040503050406030204" pitchFamily="18" charset="0"/>
                            <a:cs typeface="Calibri" panose="020F0502020204030204" pitchFamily="34" charset="0"/>
                          </a:rPr>
                          <m:t>𝑎</m:t>
                        </m:r>
                      </m:sub>
                    </m:sSub>
                  </m:oMath>
                </a14:m>
                <a:r>
                  <a:rPr lang="en-US" b="0" dirty="0">
                    <a:latin typeface="Calibri" panose="020F0502020204030204" pitchFamily="34" charset="0"/>
                    <a:cs typeface="Calibri" panose="020F0502020204030204" pitchFamily="34" charset="0"/>
                  </a:rPr>
                  <a:t>: Unknown coefficient for shared feature</a:t>
                </a:r>
              </a:p>
              <a:p>
                <a:pPr marL="285750" indent="-285750">
                  <a:lnSpc>
                    <a:spcPct val="150000"/>
                  </a:lnSpc>
                  <a:buFont typeface="Arial" panose="020B0604020202020204" pitchFamily="34" charset="0"/>
                  <a:buChar char="•"/>
                </a:pPr>
                <a:endParaRPr lang="en-US" b="0"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endParaRPr lang="en-US" b="0" dirty="0">
                  <a:latin typeface="Calibri" panose="020F0502020204030204" pitchFamily="34" charset="0"/>
                  <a:cs typeface="Calibri" panose="020F0502020204030204" pitchFamily="34" charset="0"/>
                </a:endParaRPr>
              </a:p>
            </p:txBody>
          </p:sp>
        </mc:Choice>
        <mc:Fallback>
          <p:sp>
            <p:nvSpPr>
              <p:cNvPr id="48" name="TextBox 47">
                <a:extLst>
                  <a:ext uri="{FF2B5EF4-FFF2-40B4-BE49-F238E27FC236}">
                    <a16:creationId xmlns:a16="http://schemas.microsoft.com/office/drawing/2014/main" id="{0D10B405-A7C9-3AAE-0923-C33253A726EE}"/>
                  </a:ext>
                </a:extLst>
              </p:cNvPr>
              <p:cNvSpPr txBox="1">
                <a:spLocks noRot="1" noChangeAspect="1" noMove="1" noResize="1" noEditPoints="1" noAdjustHandles="1" noChangeArrowheads="1" noChangeShapeType="1" noTextEdit="1"/>
              </p:cNvSpPr>
              <p:nvPr/>
            </p:nvSpPr>
            <p:spPr>
              <a:xfrm>
                <a:off x="3412156" y="3724628"/>
                <a:ext cx="6169792" cy="2976136"/>
              </a:xfrm>
              <a:prstGeom prst="rect">
                <a:avLst/>
              </a:prstGeom>
              <a:blipFill>
                <a:blip r:embed="rId4"/>
                <a:stretch>
                  <a:fillRect l="-616"/>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4B9F47C6-1C71-D519-7583-914FB9CA254C}"/>
              </a:ext>
            </a:extLst>
          </p:cNvPr>
          <p:cNvSpPr txBox="1"/>
          <p:nvPr/>
        </p:nvSpPr>
        <p:spPr>
          <a:xfrm>
            <a:off x="3054293" y="1159675"/>
            <a:ext cx="5664862" cy="923330"/>
          </a:xfrm>
          <a:prstGeom prst="rect">
            <a:avLst/>
          </a:prstGeom>
          <a:noFill/>
        </p:spPr>
        <p:txBody>
          <a:bodyPr wrap="square" rtlCol="0">
            <a:spAutoFit/>
          </a:bodyPr>
          <a:lstStyle/>
          <a:p>
            <a:pPr algn="ctr">
              <a:lnSpc>
                <a:spcPct val="150000"/>
              </a:lnSpc>
            </a:pPr>
            <a:r>
              <a:rPr lang="en-US" sz="2400" dirty="0">
                <a:latin typeface="Calibri" panose="020F0502020204030204" pitchFamily="34" charset="0"/>
                <a:cs typeface="Calibri" panose="020F0502020204030204" pitchFamily="34" charset="0"/>
              </a:rPr>
              <a:t>Idea: Shared feature for each arm exists!</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71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blinds(horizontal)">
                                      <p:cBhvr>
                                        <p:cTn id="12" dur="500"/>
                                        <p:tgtEl>
                                          <p:spTgt spid="4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5">
                                            <p:txEl>
                                              <p:pRg st="2" end="2"/>
                                            </p:txEl>
                                          </p:spTgt>
                                        </p:tgtEl>
                                        <p:attrNameLst>
                                          <p:attrName>style.visibility</p:attrName>
                                        </p:attrNameLst>
                                      </p:cBhvr>
                                      <p:to>
                                        <p:strVal val="visible"/>
                                      </p:to>
                                    </p:set>
                                    <p:animEffect transition="in" filter="blinds(horizontal)">
                                      <p:cBhvr>
                                        <p:cTn id="15" dur="500"/>
                                        <p:tgtEl>
                                          <p:spTgt spid="4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8">
                                            <p:txEl>
                                              <p:pRg st="0" end="0"/>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8">
                                            <p:txEl>
                                              <p:pRg st="3" end="3"/>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094C3-4BF6-FBF3-3529-ED74539992FF}"/>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71DC91CF-EC82-ED21-6B03-D4D781777464}"/>
              </a:ext>
            </a:extLst>
          </p:cNvPr>
          <p:cNvSpPr txBox="1">
            <a:spLocks/>
          </p:cNvSpPr>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HK" sz="1600" dirty="0">
                <a:solidFill>
                  <a:srgbClr val="333333"/>
                </a:solidFill>
                <a:latin typeface="Calibri" panose="020F0502020204030204" pitchFamily="34" charset="0"/>
                <a:cs typeface="Calibri" panose="020F0502020204030204" pitchFamily="34" charset="0"/>
              </a:rPr>
              <a:t>Li, L., Chu, W., Langford, J., &amp; </a:t>
            </a:r>
            <a:r>
              <a:rPr lang="en-HK" sz="1600" dirty="0" err="1">
                <a:solidFill>
                  <a:srgbClr val="333333"/>
                </a:solidFill>
                <a:latin typeface="Calibri" panose="020F0502020204030204" pitchFamily="34" charset="0"/>
                <a:cs typeface="Calibri" panose="020F0502020204030204" pitchFamily="34" charset="0"/>
              </a:rPr>
              <a:t>Schapire</a:t>
            </a:r>
            <a:r>
              <a:rPr lang="en-HK"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E7B27A26-8B06-E8A4-86EA-7DB00557AFB2}"/>
              </a:ext>
            </a:extLst>
          </p:cNvPr>
          <p:cNvSpPr txBox="1">
            <a:spLocks/>
          </p:cNvSpPr>
          <p:nvPr/>
        </p:nvSpPr>
        <p:spPr>
          <a:xfrm>
            <a:off x="420027" y="283736"/>
            <a:ext cx="6077025" cy="1150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latin typeface="Calibri" panose="020F0502020204030204" pitchFamily="34" charset="0"/>
                <a:cs typeface="Calibri" panose="020F0502020204030204" pitchFamily="34" charset="0"/>
              </a:rPr>
              <a:t>LinUCB</a:t>
            </a:r>
            <a:r>
              <a:rPr lang="en-US" dirty="0">
                <a:latin typeface="Calibri" panose="020F0502020204030204" pitchFamily="34" charset="0"/>
                <a:cs typeface="Calibri" panose="020F0502020204030204" pitchFamily="34" charset="0"/>
              </a:rPr>
              <a:t> hybrid Algorithm</a:t>
            </a:r>
          </a:p>
        </p:txBody>
      </p:sp>
      <p:pic>
        <p:nvPicPr>
          <p:cNvPr id="4" name="Picture 3" descr="A paper with text and numbers&#10;&#10;Description automatically generated with medium confidence">
            <a:extLst>
              <a:ext uri="{FF2B5EF4-FFF2-40B4-BE49-F238E27FC236}">
                <a16:creationId xmlns:a16="http://schemas.microsoft.com/office/drawing/2014/main" id="{4B7FC635-A51A-A6BA-6AAA-9D5248EEE348}"/>
              </a:ext>
            </a:extLst>
          </p:cNvPr>
          <p:cNvPicPr>
            <a:picLocks noChangeAspect="1"/>
          </p:cNvPicPr>
          <p:nvPr/>
        </p:nvPicPr>
        <p:blipFill>
          <a:blip r:embed="rId3"/>
          <a:stretch>
            <a:fillRect/>
          </a:stretch>
        </p:blipFill>
        <p:spPr>
          <a:xfrm>
            <a:off x="6367938" y="444668"/>
            <a:ext cx="5307388" cy="5968664"/>
          </a:xfrm>
          <a:prstGeom prst="rect">
            <a:avLst/>
          </a:prstGeom>
        </p:spPr>
      </p:pic>
      <p:sp>
        <p:nvSpPr>
          <p:cNvPr id="13" name="Left Arrow 12">
            <a:extLst>
              <a:ext uri="{FF2B5EF4-FFF2-40B4-BE49-F238E27FC236}">
                <a16:creationId xmlns:a16="http://schemas.microsoft.com/office/drawing/2014/main" id="{11367267-E961-0836-02F4-DCCA04F9406C}"/>
              </a:ext>
            </a:extLst>
          </p:cNvPr>
          <p:cNvSpPr/>
          <p:nvPr/>
        </p:nvSpPr>
        <p:spPr>
          <a:xfrm rot="10800000">
            <a:off x="5222764" y="1654421"/>
            <a:ext cx="873236" cy="245225"/>
          </a:xfrm>
          <a:prstGeom prst="lef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Left Arrow 17">
            <a:extLst>
              <a:ext uri="{FF2B5EF4-FFF2-40B4-BE49-F238E27FC236}">
                <a16:creationId xmlns:a16="http://schemas.microsoft.com/office/drawing/2014/main" id="{41D68169-9C43-88C0-034C-26BEA09D071E}"/>
              </a:ext>
            </a:extLst>
          </p:cNvPr>
          <p:cNvSpPr/>
          <p:nvPr/>
        </p:nvSpPr>
        <p:spPr>
          <a:xfrm rot="10800000">
            <a:off x="5174440" y="3535445"/>
            <a:ext cx="873236" cy="245225"/>
          </a:xfrm>
          <a:prstGeom prst="lef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Left Arrow 18">
            <a:extLst>
              <a:ext uri="{FF2B5EF4-FFF2-40B4-BE49-F238E27FC236}">
                <a16:creationId xmlns:a16="http://schemas.microsoft.com/office/drawing/2014/main" id="{60D49B7A-1F16-5347-5803-5C83263FB64C}"/>
              </a:ext>
            </a:extLst>
          </p:cNvPr>
          <p:cNvSpPr/>
          <p:nvPr/>
        </p:nvSpPr>
        <p:spPr>
          <a:xfrm rot="10800000">
            <a:off x="5174440" y="5293857"/>
            <a:ext cx="873236" cy="245225"/>
          </a:xfrm>
          <a:prstGeom prst="lef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C1B1AEE4-D389-C6FD-E8D0-D43C86C3E948}"/>
                  </a:ext>
                </a:extLst>
              </p:cNvPr>
              <p:cNvSpPr txBox="1"/>
              <p:nvPr/>
            </p:nvSpPr>
            <p:spPr>
              <a:xfrm>
                <a:off x="516674" y="1592367"/>
                <a:ext cx="4696636"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Asynchronized update for two coefficients!</a:t>
                </a:r>
              </a:p>
              <a:p>
                <a:r>
                  <a:rPr lang="en-US" dirty="0">
                    <a:latin typeface="Calibri" panose="020F0502020204030204" pitchFamily="34" charset="0"/>
                    <a:cs typeface="Calibri" panose="020F0502020204030204" pitchFamily="34" charset="0"/>
                  </a:rPr>
                  <a:t>Update </a:t>
                </a: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𝛽</m:t>
                        </m:r>
                      </m:e>
                      <m:sub>
                        <m:r>
                          <a:rPr lang="en-US" b="0" i="1" smtClean="0">
                            <a:latin typeface="Cambria Math" panose="02040503050406030204" pitchFamily="18" charset="0"/>
                            <a:cs typeface="Calibri" panose="020F0502020204030204" pitchFamily="34" charset="0"/>
                          </a:rPr>
                          <m:t>𝑡</m:t>
                        </m:r>
                      </m:sub>
                    </m:sSub>
                  </m:oMath>
                </a14:m>
                <a:r>
                  <a:rPr lang="en-US" dirty="0">
                    <a:latin typeface="Calibri" panose="020F0502020204030204" pitchFamily="34" charset="0"/>
                    <a:cs typeface="Calibri" panose="020F0502020204030204" pitchFamily="34" charset="0"/>
                  </a:rPr>
                  <a:t> first</a:t>
                </a:r>
              </a:p>
            </p:txBody>
          </p:sp>
        </mc:Choice>
        <mc:Fallback>
          <p:sp>
            <p:nvSpPr>
              <p:cNvPr id="20" name="TextBox 19">
                <a:extLst>
                  <a:ext uri="{FF2B5EF4-FFF2-40B4-BE49-F238E27FC236}">
                    <a16:creationId xmlns:a16="http://schemas.microsoft.com/office/drawing/2014/main" id="{C1B1AEE4-D389-C6FD-E8D0-D43C86C3E948}"/>
                  </a:ext>
                </a:extLst>
              </p:cNvPr>
              <p:cNvSpPr txBox="1">
                <a:spLocks noRot="1" noChangeAspect="1" noMove="1" noResize="1" noEditPoints="1" noAdjustHandles="1" noChangeArrowheads="1" noChangeShapeType="1" noTextEdit="1"/>
              </p:cNvSpPr>
              <p:nvPr/>
            </p:nvSpPr>
            <p:spPr>
              <a:xfrm>
                <a:off x="516674" y="1592367"/>
                <a:ext cx="4696636" cy="646331"/>
              </a:xfrm>
              <a:prstGeom prst="rect">
                <a:avLst/>
              </a:prstGeom>
              <a:blipFill>
                <a:blip r:embed="rId4"/>
                <a:stretch>
                  <a:fillRect l="-1078" t="-3846" b="-153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CEFC2189-1C2D-FC40-FB53-BD7AF881CA70}"/>
                  </a:ext>
                </a:extLst>
              </p:cNvPr>
              <p:cNvSpPr txBox="1"/>
              <p:nvPr/>
            </p:nvSpPr>
            <p:spPr>
              <a:xfrm>
                <a:off x="516674" y="3367381"/>
                <a:ext cx="4696636" cy="65851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Fix </a:t>
                </a: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𝛽</m:t>
                        </m:r>
                      </m:e>
                      <m:sub>
                        <m:r>
                          <a:rPr lang="en-US" b="0" i="1" smtClean="0">
                            <a:latin typeface="Cambria Math" panose="02040503050406030204" pitchFamily="18" charset="0"/>
                            <a:cs typeface="Calibri" panose="020F0502020204030204" pitchFamily="34" charset="0"/>
                          </a:rPr>
                          <m:t>𝑡</m:t>
                        </m:r>
                      </m:sub>
                    </m:sSub>
                  </m:oMath>
                </a14:m>
                <a:r>
                  <a:rPr lang="en-US" dirty="0">
                    <a:latin typeface="Calibri" panose="020F0502020204030204" pitchFamily="34" charset="0"/>
                    <a:cs typeface="Calibri" panose="020F0502020204030204" pitchFamily="34" charset="0"/>
                  </a:rPr>
                  <a:t>, then update </a:t>
                </a: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𝜃</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Sub>
                  </m:oMath>
                </a14:m>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Calculate the </a:t>
                </a:r>
                <a14:m>
                  <m:oMath xmlns:m="http://schemas.openxmlformats.org/officeDocument/2006/math">
                    <m:r>
                      <a:rPr lang="en-US" b="0" i="1" smtClean="0">
                        <a:latin typeface="Cambria Math" panose="02040503050406030204" pitchFamily="18" charset="0"/>
                        <a:cs typeface="Calibri" panose="020F0502020204030204" pitchFamily="34" charset="0"/>
                      </a:rPr>
                      <m:t>𝛼</m:t>
                    </m:r>
                  </m:oMath>
                </a14:m>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stdvar</a:t>
                </a:r>
                <a:r>
                  <a:rPr lang="en-US" dirty="0">
                    <a:latin typeface="Calibri" panose="020F0502020204030204" pitchFamily="34" charset="0"/>
                    <a:cs typeface="Calibri" panose="020F0502020204030204" pitchFamily="34" charset="0"/>
                  </a:rPr>
                  <a:t> UCB, select arm (same)</a:t>
                </a:r>
              </a:p>
            </p:txBody>
          </p:sp>
        </mc:Choice>
        <mc:Fallback>
          <p:sp>
            <p:nvSpPr>
              <p:cNvPr id="21" name="TextBox 20">
                <a:extLst>
                  <a:ext uri="{FF2B5EF4-FFF2-40B4-BE49-F238E27FC236}">
                    <a16:creationId xmlns:a16="http://schemas.microsoft.com/office/drawing/2014/main" id="{CEFC2189-1C2D-FC40-FB53-BD7AF881CA70}"/>
                  </a:ext>
                </a:extLst>
              </p:cNvPr>
              <p:cNvSpPr txBox="1">
                <a:spLocks noRot="1" noChangeAspect="1" noMove="1" noResize="1" noEditPoints="1" noAdjustHandles="1" noChangeArrowheads="1" noChangeShapeType="1" noTextEdit="1"/>
              </p:cNvSpPr>
              <p:nvPr/>
            </p:nvSpPr>
            <p:spPr>
              <a:xfrm>
                <a:off x="516674" y="3367381"/>
                <a:ext cx="4696636" cy="658514"/>
              </a:xfrm>
              <a:prstGeom prst="rect">
                <a:avLst/>
              </a:prstGeom>
              <a:blipFill>
                <a:blip r:embed="rId5"/>
                <a:stretch>
                  <a:fillRect l="-1078" t="-1887" b="-132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CA6B9FFC-582C-B335-3281-31112E31CB63}"/>
                  </a:ext>
                </a:extLst>
              </p:cNvPr>
              <p:cNvSpPr txBox="1"/>
              <p:nvPr/>
            </p:nvSpPr>
            <p:spPr>
              <a:xfrm>
                <a:off x="516674" y="5198536"/>
                <a:ext cx="4337503"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Augment </a:t>
                </a:r>
                <a14:m>
                  <m:oMath xmlns:m="http://schemas.openxmlformats.org/officeDocument/2006/math">
                    <m:r>
                      <a:rPr lang="en-US" b="0" i="1" dirty="0" smtClean="0">
                        <a:latin typeface="Cambria Math" panose="02040503050406030204" pitchFamily="18" charset="0"/>
                        <a:cs typeface="Calibri" panose="020F0502020204030204" pitchFamily="34" charset="0"/>
                      </a:rPr>
                      <m:t>𝐴</m:t>
                    </m:r>
                  </m:oMath>
                </a14:m>
                <a:r>
                  <a:rPr lang="en-US" dirty="0">
                    <a:latin typeface="Calibri" panose="020F0502020204030204" pitchFamily="34" charset="0"/>
                    <a:cs typeface="Calibri" panose="020F0502020204030204" pitchFamily="34" charset="0"/>
                  </a:rPr>
                  <a:t>(separate contextual matrix),</a:t>
                </a:r>
              </a:p>
              <a:p>
                <a14:m>
                  <m:oMath xmlns:m="http://schemas.openxmlformats.org/officeDocument/2006/math">
                    <m:r>
                      <a:rPr lang="en-US" b="0" i="1" smtClean="0">
                        <a:latin typeface="Cambria Math" panose="02040503050406030204" pitchFamily="18" charset="0"/>
                        <a:cs typeface="Calibri" panose="020F0502020204030204" pitchFamily="34" charset="0"/>
                      </a:rPr>
                      <m:t>𝐵</m:t>
                    </m:r>
                  </m:oMath>
                </a14:m>
                <a:r>
                  <a:rPr lang="en-US" dirty="0">
                    <a:latin typeface="Calibri" panose="020F0502020204030204" pitchFamily="34" charset="0"/>
                    <a:cs typeface="Calibri" panose="020F0502020204030204" pitchFamily="34" charset="0"/>
                  </a:rPr>
                  <a:t>(shared contextual matrix), and </a:t>
                </a:r>
                <a14:m>
                  <m:oMath xmlns:m="http://schemas.openxmlformats.org/officeDocument/2006/math">
                    <m:r>
                      <a:rPr lang="en-US" b="0" i="1" smtClean="0">
                        <a:latin typeface="Cambria Math" panose="02040503050406030204" pitchFamily="18" charset="0"/>
                        <a:cs typeface="Calibri" panose="020F0502020204030204" pitchFamily="34" charset="0"/>
                      </a:rPr>
                      <m:t>𝑏</m:t>
                    </m:r>
                  </m:oMath>
                </a14:m>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for selected arm (same)</a:t>
                </a:r>
              </a:p>
            </p:txBody>
          </p:sp>
        </mc:Choice>
        <mc:Fallback>
          <p:sp>
            <p:nvSpPr>
              <p:cNvPr id="23" name="TextBox 22">
                <a:extLst>
                  <a:ext uri="{FF2B5EF4-FFF2-40B4-BE49-F238E27FC236}">
                    <a16:creationId xmlns:a16="http://schemas.microsoft.com/office/drawing/2014/main" id="{CA6B9FFC-582C-B335-3281-31112E31CB63}"/>
                  </a:ext>
                </a:extLst>
              </p:cNvPr>
              <p:cNvSpPr txBox="1">
                <a:spLocks noRot="1" noChangeAspect="1" noMove="1" noResize="1" noEditPoints="1" noAdjustHandles="1" noChangeArrowheads="1" noChangeShapeType="1" noTextEdit="1"/>
              </p:cNvSpPr>
              <p:nvPr/>
            </p:nvSpPr>
            <p:spPr>
              <a:xfrm>
                <a:off x="516674" y="5198536"/>
                <a:ext cx="4337503" cy="923330"/>
              </a:xfrm>
              <a:prstGeom prst="rect">
                <a:avLst/>
              </a:prstGeom>
              <a:blipFill>
                <a:blip r:embed="rId6"/>
                <a:stretch>
                  <a:fillRect l="-1166" t="-2740" b="-10959"/>
                </a:stretch>
              </a:blipFill>
            </p:spPr>
            <p:txBody>
              <a:bodyPr/>
              <a:lstStyle/>
              <a:p>
                <a:r>
                  <a:rPr lang="en-US">
                    <a:noFill/>
                  </a:rPr>
                  <a:t> </a:t>
                </a:r>
              </a:p>
            </p:txBody>
          </p:sp>
        </mc:Fallback>
      </mc:AlternateContent>
    </p:spTree>
    <p:extLst>
      <p:ext uri="{BB962C8B-B14F-4D97-AF65-F5344CB8AC3E}">
        <p14:creationId xmlns:p14="http://schemas.microsoft.com/office/powerpoint/2010/main" val="88417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linds(horizontal)">
                                      <p:cBhvr>
                                        <p:cTn id="23" dur="500"/>
                                        <p:tgtEl>
                                          <p:spTgt spid="2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19" grpId="0" animBg="1"/>
      <p:bldP spid="20" grpId="0"/>
      <p:bldP spid="21"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33ED3-7F6D-7CC2-6654-AB36C353E325}"/>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A4BDB7A1-61A7-AB1F-A3A9-42EC4EB12DAA}"/>
              </a:ext>
            </a:extLst>
          </p:cNvPr>
          <p:cNvSpPr txBox="1">
            <a:spLocks/>
          </p:cNvSpPr>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HK" sz="1600" dirty="0">
                <a:solidFill>
                  <a:srgbClr val="333333"/>
                </a:solidFill>
                <a:latin typeface="Calibri" panose="020F0502020204030204" pitchFamily="34" charset="0"/>
                <a:cs typeface="Calibri" panose="020F0502020204030204" pitchFamily="34" charset="0"/>
              </a:rPr>
              <a:t>Li, L., Chu, W., Langford, J., &amp; </a:t>
            </a:r>
            <a:r>
              <a:rPr lang="en-HK" sz="1600" dirty="0" err="1">
                <a:solidFill>
                  <a:srgbClr val="333333"/>
                </a:solidFill>
                <a:latin typeface="Calibri" panose="020F0502020204030204" pitchFamily="34" charset="0"/>
                <a:cs typeface="Calibri" panose="020F0502020204030204" pitchFamily="34" charset="0"/>
              </a:rPr>
              <a:t>Schapire</a:t>
            </a:r>
            <a:r>
              <a:rPr lang="en-HK"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6E1A98F1-70F3-41EF-81AB-CEDB7F324C2D}"/>
              </a:ext>
            </a:extLst>
          </p:cNvPr>
          <p:cNvSpPr txBox="1">
            <a:spLocks/>
          </p:cNvSpPr>
          <p:nvPr/>
        </p:nvSpPr>
        <p:spPr>
          <a:xfrm>
            <a:off x="420027" y="283736"/>
            <a:ext cx="6077025" cy="1150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libri" panose="020F0502020204030204" pitchFamily="34" charset="0"/>
                <a:cs typeface="Calibri" panose="020F0502020204030204" pitchFamily="34" charset="0"/>
              </a:rPr>
              <a:t>Recap for MABs</a:t>
            </a:r>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0B2C5F90-893A-A2FD-FA30-09A02326FD17}"/>
                  </a:ext>
                </a:extLst>
              </p:cNvPr>
              <p:cNvGraphicFramePr>
                <a:graphicFrameLocks noGrp="1"/>
              </p:cNvGraphicFramePr>
              <p:nvPr/>
            </p:nvGraphicFramePr>
            <p:xfrm>
              <a:off x="1014153" y="2968034"/>
              <a:ext cx="10008525" cy="2301836"/>
            </p:xfrm>
            <a:graphic>
              <a:graphicData uri="http://schemas.openxmlformats.org/drawingml/2006/table">
                <a:tbl>
                  <a:tblPr firstRow="1" bandRow="1">
                    <a:tableStyleId>{5C22544A-7EE6-4342-B048-85BDC9FD1C3A}</a:tableStyleId>
                  </a:tblPr>
                  <a:tblGrid>
                    <a:gridCol w="2001705">
                      <a:extLst>
                        <a:ext uri="{9D8B030D-6E8A-4147-A177-3AD203B41FA5}">
                          <a16:colId xmlns:a16="http://schemas.microsoft.com/office/drawing/2014/main" val="2253435977"/>
                        </a:ext>
                      </a:extLst>
                    </a:gridCol>
                    <a:gridCol w="2001705">
                      <a:extLst>
                        <a:ext uri="{9D8B030D-6E8A-4147-A177-3AD203B41FA5}">
                          <a16:colId xmlns:a16="http://schemas.microsoft.com/office/drawing/2014/main" val="3367360274"/>
                        </a:ext>
                      </a:extLst>
                    </a:gridCol>
                    <a:gridCol w="2001705">
                      <a:extLst>
                        <a:ext uri="{9D8B030D-6E8A-4147-A177-3AD203B41FA5}">
                          <a16:colId xmlns:a16="http://schemas.microsoft.com/office/drawing/2014/main" val="3394659721"/>
                        </a:ext>
                      </a:extLst>
                    </a:gridCol>
                    <a:gridCol w="2001705">
                      <a:extLst>
                        <a:ext uri="{9D8B030D-6E8A-4147-A177-3AD203B41FA5}">
                          <a16:colId xmlns:a16="http://schemas.microsoft.com/office/drawing/2014/main" val="3258890202"/>
                        </a:ext>
                      </a:extLst>
                    </a:gridCol>
                    <a:gridCol w="2001705">
                      <a:extLst>
                        <a:ext uri="{9D8B030D-6E8A-4147-A177-3AD203B41FA5}">
                          <a16:colId xmlns:a16="http://schemas.microsoft.com/office/drawing/2014/main" val="3266638015"/>
                        </a:ext>
                      </a:extLst>
                    </a:gridCol>
                  </a:tblGrid>
                  <a:tr h="0">
                    <a:tc>
                      <a:txBody>
                        <a:bodyPr/>
                        <a:lstStyle/>
                        <a:p>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 xmlns:m="http://schemas.openxmlformats.org/officeDocument/2006/math">
                              <m:r>
                                <a:rPr lang="en-US" b="0" i="1" smtClean="0">
                                  <a:solidFill>
                                    <a:schemeClr val="tx1"/>
                                  </a:solidFill>
                                  <a:latin typeface="Cambria Math" panose="02040503050406030204" pitchFamily="18" charset="0"/>
                                </a:rPr>
                                <m:t>𝜖</m:t>
                              </m:r>
                            </m:oMath>
                          </a14:m>
                          <a:r>
                            <a:rPr lang="en-US" b="0" dirty="0">
                              <a:solidFill>
                                <a:schemeClr val="tx1"/>
                              </a:solidFill>
                              <a:latin typeface="Calibri" panose="020F0502020204030204" pitchFamily="34" charset="0"/>
                              <a:cs typeface="Calibri" panose="020F0502020204030204" pitchFamily="34" charset="0"/>
                            </a:rPr>
                            <a:t> - greedy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latin typeface="Calibri" panose="020F0502020204030204" pitchFamily="34" charset="0"/>
                              <a:cs typeface="Calibri" panose="020F0502020204030204" pitchFamily="34" charset="0"/>
                            </a:rPr>
                            <a:t>UCB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chemeClr val="tx1"/>
                              </a:solidFill>
                              <a:latin typeface="Calibri" panose="020F0502020204030204" pitchFamily="34" charset="0"/>
                              <a:cs typeface="Calibri" panose="020F0502020204030204" pitchFamily="34" charset="0"/>
                            </a:rPr>
                            <a:t>LinUCB</a:t>
                          </a:r>
                          <a:r>
                            <a:rPr lang="en-US" b="0" dirty="0">
                              <a:solidFill>
                                <a:schemeClr val="tx1"/>
                              </a:solidFill>
                              <a:latin typeface="Calibri" panose="020F0502020204030204" pitchFamily="34" charset="0"/>
                              <a:cs typeface="Calibri" panose="020F0502020204030204" pitchFamily="34" charset="0"/>
                            </a:rPr>
                            <a:t>(disjoint)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chemeClr val="tx1"/>
                              </a:solidFill>
                              <a:latin typeface="Calibri" panose="020F0502020204030204" pitchFamily="34" charset="0"/>
                              <a:cs typeface="Calibri" panose="020F0502020204030204" pitchFamily="34" charset="0"/>
                            </a:rPr>
                            <a:t>LinUCB</a:t>
                          </a:r>
                          <a:r>
                            <a:rPr lang="en-US" b="0" dirty="0">
                              <a:solidFill>
                                <a:schemeClr val="tx1"/>
                              </a:solidFill>
                              <a:latin typeface="Calibri" panose="020F0502020204030204" pitchFamily="34" charset="0"/>
                              <a:cs typeface="Calibri" panose="020F0502020204030204" pitchFamily="34" charset="0"/>
                            </a:rPr>
                            <a:t> (hybrid)</a:t>
                          </a:r>
                        </a:p>
                        <a:p>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164722"/>
                      </a:ext>
                    </a:extLst>
                  </a:tr>
                  <a:tr h="830878">
                    <a:tc>
                      <a:txBody>
                        <a:bodyPr/>
                        <a:lstStyle/>
                        <a:p>
                          <a:r>
                            <a:rPr lang="en-US" dirty="0">
                              <a:latin typeface="Calibri" panose="020F0502020204030204" pitchFamily="34" charset="0"/>
                              <a:cs typeface="Calibri" panose="020F0502020204030204" pitchFamily="34" charset="0"/>
                            </a:rPr>
                            <a:t>Estimate/Learn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𝜇</m:t>
                                </m:r>
                              </m:oMath>
                            </m:oMathPara>
                          </a14:m>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𝜇</m:t>
                                </m:r>
                              </m:oMath>
                            </m:oMathPara>
                          </a14:m>
                          <a:endParaRPr lang="en-US" dirty="0">
                            <a:solidFill>
                              <a:schemeClr val="tx1"/>
                            </a:solidFill>
                            <a:latin typeface="Calibri" panose="020F0502020204030204" pitchFamily="34" charset="0"/>
                            <a:cs typeface="Calibri" panose="020F0502020204030204" pitchFamily="34" charset="0"/>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𝑎</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𝑎</m:t>
                                  </m:r>
                                </m:sub>
                              </m:sSub>
                            </m:oMath>
                          </a14:m>
                          <a:r>
                            <a:rPr lang="en-US" dirty="0"/>
                            <a:t>, </a:t>
                          </a:r>
                          <a14:m>
                            <m:oMath xmlns:m="http://schemas.openxmlformats.org/officeDocument/2006/math">
                              <m:r>
                                <a:rPr lang="en-US" b="0" i="1" smtClean="0">
                                  <a:latin typeface="Cambria Math" panose="02040503050406030204" pitchFamily="18" charset="0"/>
                                </a:rPr>
                                <m:t>𝛽</m:t>
                              </m:r>
                            </m:oMath>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7462429"/>
                      </a:ext>
                    </a:extLst>
                  </a:tr>
                  <a:tr h="830878">
                    <a:tc>
                      <a:txBody>
                        <a:bodyPr/>
                        <a:lstStyle/>
                        <a:p>
                          <a:r>
                            <a:rPr lang="en-US" dirty="0">
                              <a:latin typeface="Calibri" panose="020F0502020204030204" pitchFamily="34" charset="0"/>
                              <a:cs typeface="Calibri" panose="020F0502020204030204" pitchFamily="34" charset="0"/>
                            </a:rPr>
                            <a:t>Store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𝜇</m:t>
                                </m:r>
                              </m:oMath>
                            </m:oMathPara>
                          </a14:m>
                          <a:endParaRPr lang="en-US" dirty="0">
                            <a:solidFill>
                              <a:schemeClr val="tx1"/>
                            </a:solidFill>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𝜇</m:t>
                              </m:r>
                            </m:oMath>
                          </a14:m>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sSub>
                                <m:sSubPr>
                                  <m:ctrlPr>
                                    <a:rPr lang="en-US" b="0" i="1" dirty="0" smtClean="0">
                                      <a:solidFill>
                                        <a:schemeClr val="tx1"/>
                                      </a:solidFill>
                                      <a:latin typeface="Cambria Math" panose="02040503050406030204" pitchFamily="18" charset="0"/>
                                      <a:cs typeface="Calibri" panose="020F0502020204030204" pitchFamily="34" charset="0"/>
                                    </a:rPr>
                                  </m:ctrlPr>
                                </m:sSubPr>
                                <m:e>
                                  <m:r>
                                    <a:rPr lang="en-US" b="0" i="1" dirty="0" smtClean="0">
                                      <a:solidFill>
                                        <a:schemeClr val="tx1"/>
                                      </a:solidFill>
                                      <a:latin typeface="Cambria Math" panose="02040503050406030204" pitchFamily="18" charset="0"/>
                                      <a:cs typeface="Calibri" panose="020F0502020204030204" pitchFamily="34" charset="0"/>
                                    </a:rPr>
                                    <m:t> </m:t>
                                  </m:r>
                                  <m:r>
                                    <a:rPr lang="en-US" b="0" i="1" dirty="0" smtClean="0">
                                      <a:solidFill>
                                        <a:schemeClr val="tx1"/>
                                      </a:solidFill>
                                      <a:latin typeface="Cambria Math" panose="02040503050406030204" pitchFamily="18" charset="0"/>
                                      <a:cs typeface="Calibri" panose="020F0502020204030204" pitchFamily="34" charset="0"/>
                                    </a:rPr>
                                    <m:t>𝑁</m:t>
                                  </m:r>
                                </m:e>
                                <m:sub>
                                  <m:r>
                                    <a:rPr lang="en-US" b="0" i="1" dirty="0" smtClean="0">
                                      <a:solidFill>
                                        <a:schemeClr val="tx1"/>
                                      </a:solidFill>
                                      <a:latin typeface="Cambria Math" panose="02040503050406030204" pitchFamily="18" charset="0"/>
                                      <a:cs typeface="Calibri" panose="020F0502020204030204" pitchFamily="34" charset="0"/>
                                    </a:rPr>
                                    <m:t>𝑎</m:t>
                                  </m:r>
                                </m:sub>
                              </m:sSub>
                              <m:r>
                                <a:rPr lang="en-US" b="0" i="1" dirty="0" smtClean="0">
                                  <a:solidFill>
                                    <a:schemeClr val="tx1"/>
                                  </a:solidFill>
                                  <a:latin typeface="Cambria Math" panose="02040503050406030204" pitchFamily="18" charset="0"/>
                                  <a:cs typeface="Calibri" panose="020F0502020204030204" pitchFamily="34" charset="0"/>
                                </a:rPr>
                                <m:t>(</m:t>
                              </m:r>
                              <m:r>
                                <a:rPr lang="en-US" b="0" i="1" dirty="0" smtClean="0">
                                  <a:solidFill>
                                    <a:schemeClr val="tx1"/>
                                  </a:solidFill>
                                  <a:latin typeface="Cambria Math" panose="02040503050406030204" pitchFamily="18" charset="0"/>
                                  <a:cs typeface="Calibri" panose="020F0502020204030204" pitchFamily="34" charset="0"/>
                                </a:rPr>
                                <m:t>𝑡</m:t>
                              </m:r>
                              <m:r>
                                <a:rPr lang="en-US" b="0" i="1" dirty="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𝑎</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𝑡</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𝑡</m:t>
                                  </m:r>
                                </m:sub>
                              </m:sSub>
                            </m:oMath>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𝑎</m:t>
                                  </m:r>
                                </m:sub>
                              </m:sSub>
                            </m:oMath>
                          </a14:m>
                          <a:r>
                            <a:rPr lang="en-US" dirty="0"/>
                            <a:t>, </a:t>
                          </a:r>
                          <a14:m>
                            <m:oMath xmlns:m="http://schemas.openxmlformats.org/officeDocument/2006/math">
                              <m:r>
                                <a:rPr lang="en-US" b="0" i="1" smtClean="0">
                                  <a:latin typeface="Cambria Math" panose="02040503050406030204" pitchFamily="18" charset="0"/>
                                </a:rPr>
                                <m:t>𝛽</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𝑡</m:t>
                                  </m:r>
                                </m:sub>
                              </m:sSub>
                            </m:oMath>
                          </a14:m>
                          <a:r>
                            <a:rPr lang="en-US" dirty="0"/>
                            <a:t>,</a:t>
                          </a:r>
                          <a:r>
                            <a:rPr lang="en-US" baseline="0" dirty="0"/>
                            <a:t>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𝐵</m:t>
                                  </m:r>
                                </m:e>
                                <m:sub>
                                  <m:r>
                                    <a:rPr lang="en-US" b="0" i="1" baseline="0" smtClean="0">
                                      <a:latin typeface="Cambria Math" panose="02040503050406030204" pitchFamily="18" charset="0"/>
                                    </a:rPr>
                                    <m:t>𝑡</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𝑡</m:t>
                                  </m:r>
                                </m:sub>
                              </m:sSub>
                            </m:oMath>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0153164"/>
                      </a:ext>
                    </a:extLst>
                  </a:tr>
                </a:tbl>
              </a:graphicData>
            </a:graphic>
          </p:graphicFrame>
        </mc:Choice>
        <mc:Fallback>
          <p:graphicFrame>
            <p:nvGraphicFramePr>
              <p:cNvPr id="3" name="Table 2">
                <a:extLst>
                  <a:ext uri="{FF2B5EF4-FFF2-40B4-BE49-F238E27FC236}">
                    <a16:creationId xmlns:a16="http://schemas.microsoft.com/office/drawing/2014/main" id="{0B2C5F90-893A-A2FD-FA30-09A02326FD17}"/>
                  </a:ext>
                </a:extLst>
              </p:cNvPr>
              <p:cNvGraphicFramePr>
                <a:graphicFrameLocks noGrp="1"/>
              </p:cNvGraphicFramePr>
              <p:nvPr/>
            </p:nvGraphicFramePr>
            <p:xfrm>
              <a:off x="1014153" y="2968034"/>
              <a:ext cx="10008525" cy="2301836"/>
            </p:xfrm>
            <a:graphic>
              <a:graphicData uri="http://schemas.openxmlformats.org/drawingml/2006/table">
                <a:tbl>
                  <a:tblPr firstRow="1" bandRow="1">
                    <a:tableStyleId>{5C22544A-7EE6-4342-B048-85BDC9FD1C3A}</a:tableStyleId>
                  </a:tblPr>
                  <a:tblGrid>
                    <a:gridCol w="2001705">
                      <a:extLst>
                        <a:ext uri="{9D8B030D-6E8A-4147-A177-3AD203B41FA5}">
                          <a16:colId xmlns:a16="http://schemas.microsoft.com/office/drawing/2014/main" val="2253435977"/>
                        </a:ext>
                      </a:extLst>
                    </a:gridCol>
                    <a:gridCol w="2001705">
                      <a:extLst>
                        <a:ext uri="{9D8B030D-6E8A-4147-A177-3AD203B41FA5}">
                          <a16:colId xmlns:a16="http://schemas.microsoft.com/office/drawing/2014/main" val="3367360274"/>
                        </a:ext>
                      </a:extLst>
                    </a:gridCol>
                    <a:gridCol w="2001705">
                      <a:extLst>
                        <a:ext uri="{9D8B030D-6E8A-4147-A177-3AD203B41FA5}">
                          <a16:colId xmlns:a16="http://schemas.microsoft.com/office/drawing/2014/main" val="3394659721"/>
                        </a:ext>
                      </a:extLst>
                    </a:gridCol>
                    <a:gridCol w="2001705">
                      <a:extLst>
                        <a:ext uri="{9D8B030D-6E8A-4147-A177-3AD203B41FA5}">
                          <a16:colId xmlns:a16="http://schemas.microsoft.com/office/drawing/2014/main" val="3258890202"/>
                        </a:ext>
                      </a:extLst>
                    </a:gridCol>
                    <a:gridCol w="2001705">
                      <a:extLst>
                        <a:ext uri="{9D8B030D-6E8A-4147-A177-3AD203B41FA5}">
                          <a16:colId xmlns:a16="http://schemas.microsoft.com/office/drawing/2014/main" val="3266638015"/>
                        </a:ext>
                      </a:extLst>
                    </a:gridCol>
                  </a:tblGrid>
                  <a:tr h="640080">
                    <a:tc>
                      <a:txBody>
                        <a:bodyPr/>
                        <a:lstStyle/>
                        <a:p>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3922" r="-300633" b="-260784"/>
                          </a:stretch>
                        </a:blipFill>
                      </a:tcPr>
                    </a:tc>
                    <a:tc>
                      <a:txBody>
                        <a:bodyPr/>
                        <a:lstStyle/>
                        <a:p>
                          <a:r>
                            <a:rPr lang="en-US" b="0" dirty="0">
                              <a:solidFill>
                                <a:schemeClr val="tx1"/>
                              </a:solidFill>
                              <a:latin typeface="Calibri" panose="020F0502020204030204" pitchFamily="34" charset="0"/>
                              <a:cs typeface="Calibri" panose="020F0502020204030204" pitchFamily="34" charset="0"/>
                            </a:rPr>
                            <a:t>UCB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chemeClr val="tx1"/>
                              </a:solidFill>
                              <a:latin typeface="Calibri" panose="020F0502020204030204" pitchFamily="34" charset="0"/>
                              <a:cs typeface="Calibri" panose="020F0502020204030204" pitchFamily="34" charset="0"/>
                            </a:rPr>
                            <a:t>LinUCB</a:t>
                          </a:r>
                          <a:r>
                            <a:rPr lang="en-US" b="0" dirty="0">
                              <a:solidFill>
                                <a:schemeClr val="tx1"/>
                              </a:solidFill>
                              <a:latin typeface="Calibri" panose="020F0502020204030204" pitchFamily="34" charset="0"/>
                              <a:cs typeface="Calibri" panose="020F0502020204030204" pitchFamily="34" charset="0"/>
                            </a:rPr>
                            <a:t>(disjoint)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chemeClr val="tx1"/>
                              </a:solidFill>
                              <a:latin typeface="Calibri" panose="020F0502020204030204" pitchFamily="34" charset="0"/>
                              <a:cs typeface="Calibri" panose="020F0502020204030204" pitchFamily="34" charset="0"/>
                            </a:rPr>
                            <a:t>LinUCB</a:t>
                          </a:r>
                          <a:r>
                            <a:rPr lang="en-US" b="0" dirty="0">
                              <a:solidFill>
                                <a:schemeClr val="tx1"/>
                              </a:solidFill>
                              <a:latin typeface="Calibri" panose="020F0502020204030204" pitchFamily="34" charset="0"/>
                              <a:cs typeface="Calibri" panose="020F0502020204030204" pitchFamily="34" charset="0"/>
                            </a:rPr>
                            <a:t> (hybrid)</a:t>
                          </a:r>
                        </a:p>
                        <a:p>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164722"/>
                      </a:ext>
                    </a:extLst>
                  </a:tr>
                  <a:tr h="830878">
                    <a:tc>
                      <a:txBody>
                        <a:bodyPr/>
                        <a:lstStyle/>
                        <a:p>
                          <a:r>
                            <a:rPr lang="en-US" dirty="0">
                              <a:latin typeface="Calibri" panose="020F0502020204030204" pitchFamily="34" charset="0"/>
                              <a:cs typeface="Calibri" panose="020F0502020204030204" pitchFamily="34" charset="0"/>
                            </a:rPr>
                            <a:t>Estimate/Learn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81538" r="-300633" b="-10461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1274" t="-81538" r="-202548" b="-10461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99367" t="-81538" r="-101266" b="-10461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99367" t="-81538" r="-1266" b="-104615"/>
                          </a:stretch>
                        </a:blipFill>
                      </a:tcPr>
                    </a:tc>
                    <a:extLst>
                      <a:ext uri="{0D108BD9-81ED-4DB2-BD59-A6C34878D82A}">
                        <a16:rowId xmlns:a16="http://schemas.microsoft.com/office/drawing/2014/main" val="817462429"/>
                      </a:ext>
                    </a:extLst>
                  </a:tr>
                  <a:tr h="830878">
                    <a:tc>
                      <a:txBody>
                        <a:bodyPr/>
                        <a:lstStyle/>
                        <a:p>
                          <a:r>
                            <a:rPr lang="en-US" dirty="0">
                              <a:latin typeface="Calibri" panose="020F0502020204030204" pitchFamily="34" charset="0"/>
                              <a:cs typeface="Calibri" panose="020F0502020204030204" pitchFamily="34" charset="0"/>
                            </a:rPr>
                            <a:t>Store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178788" r="-300633" b="-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1274" t="-178788" r="-202548" b="-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99367" t="-178788" r="-101266" b="-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99367" t="-178788" r="-1266" b="-3030"/>
                          </a:stretch>
                        </a:blipFill>
                      </a:tcPr>
                    </a:tc>
                    <a:extLst>
                      <a:ext uri="{0D108BD9-81ED-4DB2-BD59-A6C34878D82A}">
                        <a16:rowId xmlns:a16="http://schemas.microsoft.com/office/drawing/2014/main" val="2670153164"/>
                      </a:ext>
                    </a:extLst>
                  </a:tr>
                </a:tbl>
              </a:graphicData>
            </a:graphic>
          </p:graphicFrame>
        </mc:Fallback>
      </mc:AlternateContent>
      <p:sp>
        <p:nvSpPr>
          <p:cNvPr id="5" name="TextBox 4">
            <a:extLst>
              <a:ext uri="{FF2B5EF4-FFF2-40B4-BE49-F238E27FC236}">
                <a16:creationId xmlns:a16="http://schemas.microsoft.com/office/drawing/2014/main" id="{F9B17204-D3F5-8C02-DDFF-C1B96028732D}"/>
              </a:ext>
            </a:extLst>
          </p:cNvPr>
          <p:cNvSpPr txBox="1"/>
          <p:nvPr/>
        </p:nvSpPr>
        <p:spPr>
          <a:xfrm>
            <a:off x="6536720" y="2043447"/>
            <a:ext cx="4641127" cy="1600438"/>
          </a:xfrm>
          <a:prstGeom prst="rect">
            <a:avLst/>
          </a:prstGeom>
          <a:noFill/>
        </p:spPr>
        <p:txBody>
          <a:bodyPr wrap="square" rtlCol="0">
            <a:spAutoFit/>
          </a:bodyPr>
          <a:lstStyle/>
          <a:p>
            <a:pPr algn="ctr">
              <a:lnSpc>
                <a:spcPct val="150000"/>
              </a:lnSpc>
            </a:pPr>
            <a:r>
              <a:rPr lang="en-US" sz="2800" dirty="0">
                <a:latin typeface="Calibri" panose="020F0502020204030204" pitchFamily="34" charset="0"/>
                <a:cs typeface="Calibri" panose="020F0502020204030204" pitchFamily="34" charset="0"/>
              </a:rPr>
              <a:t>Contextual</a:t>
            </a:r>
            <a:endParaRPr lang="en-US" sz="2000" i="1" dirty="0">
              <a:latin typeface="Cambria Math" panose="02040503050406030204" pitchFamily="18"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b="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72FE71E-AF9E-C241-3B47-3B5C80FEE4AE}"/>
              </a:ext>
            </a:extLst>
          </p:cNvPr>
          <p:cNvSpPr txBox="1"/>
          <p:nvPr/>
        </p:nvSpPr>
        <p:spPr>
          <a:xfrm>
            <a:off x="2691665" y="2043447"/>
            <a:ext cx="4641127" cy="1600438"/>
          </a:xfrm>
          <a:prstGeom prst="rect">
            <a:avLst/>
          </a:prstGeom>
          <a:noFill/>
        </p:spPr>
        <p:txBody>
          <a:bodyPr wrap="square" rtlCol="0">
            <a:spAutoFit/>
          </a:bodyPr>
          <a:lstStyle/>
          <a:p>
            <a:pPr algn="ctr">
              <a:lnSpc>
                <a:spcPct val="150000"/>
              </a:lnSpc>
            </a:pPr>
            <a:r>
              <a:rPr lang="en-US" sz="2800" dirty="0">
                <a:latin typeface="Calibri" panose="020F0502020204030204" pitchFamily="34" charset="0"/>
                <a:cs typeface="Calibri" panose="020F0502020204030204" pitchFamily="34" charset="0"/>
              </a:rPr>
              <a:t>Context-free</a:t>
            </a:r>
            <a:endParaRPr lang="en-US" sz="2000" i="1" dirty="0">
              <a:latin typeface="Cambria Math" panose="02040503050406030204" pitchFamily="18"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b="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897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2" name="Title 1"/>
          <p:cNvSpPr txBox="1"/>
          <p:nvPr/>
        </p:nvSpPr>
        <p:spPr>
          <a:xfrm>
            <a:off x="2149763" y="1821873"/>
            <a:ext cx="7892473" cy="16071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Calibri" panose="020F0502020204030204" pitchFamily="34" charset="0"/>
                <a:cs typeface="Calibri" panose="020F0502020204030204" pitchFamily="34" charset="0"/>
              </a:rPr>
              <a:t>Part </a:t>
            </a:r>
            <a:r>
              <a:rPr lang="en-US" altLang="zh-CN" sz="4800" dirty="0">
                <a:latin typeface="Calibri" panose="020F0502020204030204" pitchFamily="34" charset="0"/>
                <a:cs typeface="Calibri" panose="020F0502020204030204" pitchFamily="34" charset="0"/>
              </a:rPr>
              <a:t>3</a:t>
            </a:r>
            <a:r>
              <a:rPr lang="en-US" sz="4800" dirty="0">
                <a:latin typeface="Calibri" panose="020F0502020204030204" pitchFamily="34" charset="0"/>
                <a:cs typeface="Calibri" panose="020F0502020204030204" pitchFamily="34" charset="0"/>
              </a:rPr>
              <a:t>: Experiments</a:t>
            </a:r>
          </a:p>
        </p:txBody>
      </p:sp>
      <p:sp>
        <p:nvSpPr>
          <p:cNvPr id="4" name="Subtitle 2"/>
          <p:cNvSpPr txBox="1"/>
          <p:nvPr/>
        </p:nvSpPr>
        <p:spPr>
          <a:xfrm>
            <a:off x="1475676" y="3429000"/>
            <a:ext cx="9144000" cy="4347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solidFill>
                  <a:srgbClr val="333333"/>
                </a:solidFill>
                <a:latin typeface="Calibri" panose="020F0502020204030204" pitchFamily="34" charset="0"/>
                <a:cs typeface="Calibri" panose="020F0502020204030204" pitchFamily="34" charset="0"/>
              </a:rPr>
              <a:t>Lecturer:  Zach - </a:t>
            </a:r>
            <a:r>
              <a:rPr lang="en-US" sz="2000" dirty="0" err="1">
                <a:solidFill>
                  <a:srgbClr val="333333"/>
                </a:solidFill>
                <a:latin typeface="Calibri" panose="020F0502020204030204" pitchFamily="34" charset="0"/>
                <a:cs typeface="Calibri" panose="020F0502020204030204" pitchFamily="34" charset="0"/>
              </a:rPr>
              <a:t>Chenhao</a:t>
            </a:r>
            <a:r>
              <a:rPr lang="en-US" sz="2000" dirty="0">
                <a:solidFill>
                  <a:srgbClr val="333333"/>
                </a:solidFill>
                <a:latin typeface="Calibri" panose="020F0502020204030204" pitchFamily="34" charset="0"/>
                <a:cs typeface="Calibri" panose="020F0502020204030204" pitchFamily="34" charset="0"/>
              </a:rPr>
              <a:t> Zhu </a:t>
            </a:r>
          </a:p>
          <a:p>
            <a:endParaRPr lang="en-US" sz="2000" dirty="0">
              <a:solidFill>
                <a:srgbClr val="333333"/>
              </a:solidFill>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8" name="Title 1"/>
          <p:cNvSpPr txBox="1"/>
          <p:nvPr/>
        </p:nvSpPr>
        <p:spPr>
          <a:xfrm>
            <a:off x="420027" y="227450"/>
            <a:ext cx="6077025" cy="1150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E0E0E"/>
                </a:solidFill>
                <a:effectLst/>
                <a:latin typeface="Calibri" panose="020F0502020204030204" pitchFamily="34" charset="0"/>
                <a:cs typeface="Calibri" panose="020F0502020204030204" pitchFamily="34" charset="0"/>
              </a:rPr>
              <a:t>Overview</a:t>
            </a:r>
          </a:p>
        </p:txBody>
      </p:sp>
      <p:sp>
        <p:nvSpPr>
          <p:cNvPr id="45" name="TextBox 44"/>
          <p:cNvSpPr txBox="1"/>
          <p:nvPr/>
        </p:nvSpPr>
        <p:spPr>
          <a:xfrm>
            <a:off x="3289142" y="1268101"/>
            <a:ext cx="5195164" cy="1846659"/>
          </a:xfrm>
          <a:prstGeom prst="rect">
            <a:avLst/>
          </a:prstGeom>
          <a:noFill/>
        </p:spPr>
        <p:txBody>
          <a:bodyPr wrap="square" rtlCol="0">
            <a:spAutoFit/>
          </a:bodyPr>
          <a:lstStyle/>
          <a:p>
            <a:pPr>
              <a:lnSpc>
                <a:spcPct val="150000"/>
              </a:lnSpc>
            </a:pPr>
            <a:endParaRPr lang="en-US" sz="2000" b="0" dirty="0">
              <a:latin typeface="Calibri" panose="020F0502020204030204" pitchFamily="34" charset="0"/>
              <a:cs typeface="Calibri" panose="020F0502020204030204" pitchFamily="34" charset="0"/>
            </a:endParaRPr>
          </a:p>
          <a:p>
            <a:pPr>
              <a:lnSpc>
                <a:spcPct val="150000"/>
              </a:lnSpc>
            </a:pPr>
            <a:endParaRPr lang="en-US" sz="2000" b="0"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2" name="TextBox 1"/>
          <p:cNvSpPr txBox="1"/>
          <p:nvPr/>
        </p:nvSpPr>
        <p:spPr>
          <a:xfrm>
            <a:off x="457243" y="1377877"/>
            <a:ext cx="4243849" cy="3739485"/>
          </a:xfrm>
          <a:prstGeom prst="rect">
            <a:avLst/>
          </a:prstGeom>
          <a:noFill/>
        </p:spPr>
        <p:txBody>
          <a:bodyPr wrap="square" rtlCol="0">
            <a:spAutoFit/>
          </a:bodyPr>
          <a:lstStyle/>
          <a:p>
            <a:r>
              <a:rPr lang="en-US" sz="2400" dirty="0">
                <a:solidFill>
                  <a:srgbClr val="0E0E0E"/>
                </a:solidFill>
                <a:effectLst/>
                <a:latin typeface="Calibri" panose="020F0502020204030204" pitchFamily="34" charset="0"/>
                <a:cs typeface="Calibri" panose="020F0502020204030204" pitchFamily="34" charset="0"/>
              </a:rPr>
              <a:t>• Focus on how Yahoo’s Today module works (Story position, articles F1-F4).</a:t>
            </a:r>
          </a:p>
          <a:p>
            <a:endParaRPr lang="en-US" sz="2400" dirty="0">
              <a:solidFill>
                <a:srgbClr val="0E0E0E"/>
              </a:solidFill>
              <a:latin typeface="Calibri" panose="020F0502020204030204" pitchFamily="34" charset="0"/>
              <a:cs typeface="Calibri" panose="020F0502020204030204" pitchFamily="34" charset="0"/>
            </a:endParaRPr>
          </a:p>
          <a:p>
            <a:endParaRPr lang="en-US" sz="2400" dirty="0">
              <a:solidFill>
                <a:srgbClr val="0E0E0E"/>
              </a:solidFill>
              <a:effectLst/>
              <a:latin typeface="Calibri" panose="020F0502020204030204" pitchFamily="34" charset="0"/>
              <a:cs typeface="Calibri" panose="020F0502020204030204" pitchFamily="34" charset="0"/>
            </a:endParaRPr>
          </a:p>
          <a:p>
            <a:r>
              <a:rPr lang="en-US" sz="2400" dirty="0">
                <a:solidFill>
                  <a:srgbClr val="0E0E0E"/>
                </a:solidFill>
                <a:effectLst/>
                <a:latin typeface="Calibri" panose="020F0502020204030204" pitchFamily="34" charset="0"/>
                <a:cs typeface="Calibri" panose="020F0502020204030204" pitchFamily="34" charset="0"/>
              </a:rPr>
              <a:t>• Goal : maximize engagement by personalizing article recommendations.</a:t>
            </a:r>
          </a:p>
          <a:p>
            <a:pPr algn="ctr">
              <a:lnSpc>
                <a:spcPct val="150000"/>
              </a:lnSpc>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stretch>
            <a:fillRect/>
          </a:stretch>
        </p:blipFill>
        <p:spPr>
          <a:xfrm>
            <a:off x="5738054" y="521506"/>
            <a:ext cx="5708672" cy="34496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8" name="Title 1"/>
          <p:cNvSpPr txBox="1"/>
          <p:nvPr/>
        </p:nvSpPr>
        <p:spPr>
          <a:xfrm>
            <a:off x="420027" y="283736"/>
            <a:ext cx="6077025" cy="1150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E0E0E"/>
                </a:solidFill>
                <a:effectLst/>
                <a:latin typeface="Calibri" panose="020F0502020204030204" pitchFamily="34" charset="0"/>
                <a:cs typeface="Calibri" panose="020F0502020204030204" pitchFamily="34" charset="0"/>
              </a:rPr>
              <a:t>Data Collection</a:t>
            </a:r>
          </a:p>
        </p:txBody>
      </p:sp>
      <p:sp>
        <p:nvSpPr>
          <p:cNvPr id="44" name="TextBox 43"/>
          <p:cNvSpPr txBox="1"/>
          <p:nvPr/>
        </p:nvSpPr>
        <p:spPr>
          <a:xfrm>
            <a:off x="513292" y="1434163"/>
            <a:ext cx="11068768" cy="3970318"/>
          </a:xfrm>
          <a:prstGeom prst="rect">
            <a:avLst/>
          </a:prstGeom>
          <a:noFill/>
        </p:spPr>
        <p:txBody>
          <a:bodyPr wrap="square" rtlCol="0">
            <a:spAutoFit/>
          </a:bodyPr>
          <a:lstStyle/>
          <a:p>
            <a:r>
              <a:rPr lang="en-US" sz="2800" dirty="0">
                <a:solidFill>
                  <a:srgbClr val="0E0E0E"/>
                </a:solidFill>
                <a:effectLst/>
                <a:latin typeface="Calibri" panose="020F0502020204030204" pitchFamily="34" charset="0"/>
                <a:cs typeface="Calibri" panose="020F0502020204030204" pitchFamily="34" charset="0"/>
              </a:rPr>
              <a:t>• </a:t>
            </a:r>
            <a:r>
              <a:rPr lang="en-US" sz="2800" dirty="0">
                <a:solidFill>
                  <a:srgbClr val="0E0E0E"/>
                </a:solidFill>
                <a:latin typeface="Calibri" panose="020F0502020204030204" pitchFamily="34" charset="0"/>
                <a:cs typeface="Calibri" panose="020F0502020204030204" pitchFamily="34" charset="0"/>
              </a:rPr>
              <a:t>Time: </a:t>
            </a:r>
            <a:r>
              <a:rPr lang="en-US" sz="2800" dirty="0">
                <a:solidFill>
                  <a:srgbClr val="0E0E0E"/>
                </a:solidFill>
                <a:effectLst/>
                <a:latin typeface="Calibri" panose="020F0502020204030204" pitchFamily="34" charset="0"/>
                <a:cs typeface="Calibri" panose="020F0502020204030204" pitchFamily="34" charset="0"/>
              </a:rPr>
              <a:t>May 2009</a:t>
            </a:r>
          </a:p>
          <a:p>
            <a:endParaRPr lang="en-US" sz="2800" dirty="0">
              <a:solidFill>
                <a:srgbClr val="0E0E0E"/>
              </a:solidFill>
              <a:effectLst/>
              <a:latin typeface="Calibri" panose="020F0502020204030204" pitchFamily="34" charset="0"/>
              <a:cs typeface="Calibri" panose="020F0502020204030204" pitchFamily="34" charset="0"/>
            </a:endParaRPr>
          </a:p>
          <a:p>
            <a:r>
              <a:rPr lang="en-US" sz="2800" dirty="0">
                <a:solidFill>
                  <a:srgbClr val="0E0E0E"/>
                </a:solidFill>
                <a:effectLst/>
                <a:latin typeface="Calibri" panose="020F0502020204030204" pitchFamily="34" charset="0"/>
                <a:cs typeface="Calibri" panose="020F0502020204030204" pitchFamily="34" charset="0"/>
              </a:rPr>
              <a:t>• Amount:83 million events.</a:t>
            </a:r>
          </a:p>
          <a:p>
            <a:endParaRPr lang="en-US" sz="2800" dirty="0">
              <a:solidFill>
                <a:srgbClr val="0E0E0E"/>
              </a:solidFill>
              <a:effectLst/>
              <a:latin typeface="Calibri" panose="020F0502020204030204" pitchFamily="34" charset="0"/>
              <a:cs typeface="Calibri" panose="020F0502020204030204" pitchFamily="34" charset="0"/>
            </a:endParaRPr>
          </a:p>
          <a:p>
            <a:r>
              <a:rPr lang="en-US" sz="2800" dirty="0">
                <a:solidFill>
                  <a:srgbClr val="0E0E0E"/>
                </a:solidFill>
                <a:effectLst/>
                <a:latin typeface="Calibri" panose="020F0502020204030204" pitchFamily="34" charset="0"/>
                <a:cs typeface="Calibri" panose="020F0502020204030204" pitchFamily="34" charset="0"/>
              </a:rPr>
              <a:t>• </a:t>
            </a:r>
            <a:r>
              <a:rPr lang="en-US" sz="2800" dirty="0">
                <a:effectLst/>
                <a:latin typeface="Calibri" panose="020F0502020204030204" pitchFamily="34" charset="0"/>
                <a:cs typeface="Calibri" panose="020F0502020204030204" pitchFamily="34" charset="0"/>
              </a:rPr>
              <a:t>Each user interaction </a:t>
            </a:r>
            <a:r>
              <a:rPr lang="en-US" sz="2800" i="1" dirty="0">
                <a:effectLst/>
                <a:latin typeface="Calibri" panose="020F0502020204030204" pitchFamily="34" charset="0"/>
                <a:cs typeface="Calibri" panose="020F0502020204030204" pitchFamily="34" charset="0"/>
              </a:rPr>
              <a:t>event </a:t>
            </a:r>
            <a:r>
              <a:rPr lang="en-US" sz="2800" dirty="0">
                <a:effectLst/>
                <a:latin typeface="Calibri" panose="020F0502020204030204" pitchFamily="34" charset="0"/>
                <a:cs typeface="Calibri" panose="020F0502020204030204" pitchFamily="34" charset="0"/>
              </a:rPr>
              <a:t>consists of three components:</a:t>
            </a:r>
          </a:p>
          <a:p>
            <a:pPr marL="571500" indent="-571500">
              <a:buAutoNum type="romanLcParenBoth"/>
            </a:pPr>
            <a:r>
              <a:rPr lang="en-US" sz="2800" dirty="0">
                <a:effectLst/>
                <a:latin typeface="Calibri" panose="020F0502020204030204" pitchFamily="34" charset="0"/>
                <a:cs typeface="Calibri" panose="020F0502020204030204" pitchFamily="34" charset="0"/>
              </a:rPr>
              <a:t>the random article chosen to serve the user</a:t>
            </a:r>
          </a:p>
          <a:p>
            <a:pPr marL="571500" indent="-571500">
              <a:buAutoNum type="romanLcParenBoth"/>
            </a:pPr>
            <a:r>
              <a:rPr lang="en-US" sz="2800" dirty="0">
                <a:effectLst/>
                <a:latin typeface="Calibri" panose="020F0502020204030204" pitchFamily="34" charset="0"/>
                <a:cs typeface="Calibri" panose="020F0502020204030204" pitchFamily="34" charset="0"/>
              </a:rPr>
              <a:t>user/article information</a:t>
            </a:r>
          </a:p>
          <a:p>
            <a:pPr marL="571500" indent="-571500">
              <a:buAutoNum type="romanLcParenBoth"/>
            </a:pPr>
            <a:r>
              <a:rPr lang="en-US" sz="2800" dirty="0">
                <a:effectLst/>
                <a:latin typeface="Calibri" panose="020F0502020204030204" pitchFamily="34" charset="0"/>
                <a:cs typeface="Calibri" panose="020F0502020204030204" pitchFamily="34" charset="0"/>
              </a:rPr>
              <a:t>whether the user clicks on the article at the story position.</a:t>
            </a:r>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E0E0E"/>
                </a:solidFill>
                <a:effectLst/>
                <a:latin typeface="Calibri" panose="020F0502020204030204" pitchFamily="34" charset="0"/>
                <a:cs typeface="Calibri" panose="020F0502020204030204" pitchFamily="34" charset="0"/>
              </a:rPr>
              <a:t>Feature</a:t>
            </a:r>
            <a:r>
              <a:rPr lang="en-US" b="1" dirty="0">
                <a:solidFill>
                  <a:srgbClr val="0E0E0E"/>
                </a:solidFill>
                <a:effectLst/>
                <a:latin typeface="Calibri" panose="020F0502020204030204" pitchFamily="34" charset="0"/>
                <a:cs typeface="Calibri" panose="020F0502020204030204" pitchFamily="34" charset="0"/>
              </a:rPr>
              <a:t> </a:t>
            </a:r>
            <a:r>
              <a:rPr lang="en-US" dirty="0">
                <a:solidFill>
                  <a:srgbClr val="0E0E0E"/>
                </a:solidFill>
                <a:effectLst/>
                <a:latin typeface="Calibri" panose="020F0502020204030204" pitchFamily="34" charset="0"/>
                <a:cs typeface="Calibri" panose="020F0502020204030204" pitchFamily="34" charset="0"/>
              </a:rPr>
              <a:t>Construction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89876" y="1690688"/>
            <a:ext cx="10515600" cy="4351338"/>
          </a:xfrm>
        </p:spPr>
        <p:txBody>
          <a:bodyPr>
            <a:normAutofit lnSpcReduction="10000"/>
          </a:bodyPr>
          <a:lstStyle/>
          <a:p>
            <a:r>
              <a:rPr lang="en-US" dirty="0">
                <a:solidFill>
                  <a:srgbClr val="0E0E0E"/>
                </a:solidFill>
                <a:effectLst/>
                <a:latin typeface="Calibri" panose="020F0502020204030204" pitchFamily="34" charset="0"/>
                <a:cs typeface="Calibri" panose="020F0502020204030204" pitchFamily="34" charset="0"/>
              </a:rPr>
              <a:t>Over </a:t>
            </a:r>
            <a:r>
              <a:rPr lang="en-US" u="sng" dirty="0">
                <a:solidFill>
                  <a:srgbClr val="0E0E0E"/>
                </a:solidFill>
                <a:effectLst/>
                <a:latin typeface="Calibri" panose="020F0502020204030204" pitchFamily="34" charset="0"/>
                <a:cs typeface="Calibri" panose="020F0502020204030204" pitchFamily="34" charset="0"/>
              </a:rPr>
              <a:t>1000 user features</a:t>
            </a:r>
            <a:r>
              <a:rPr lang="en-US" dirty="0">
                <a:solidFill>
                  <a:srgbClr val="0E0E0E"/>
                </a:solidFill>
                <a:effectLst/>
                <a:latin typeface="Calibri" panose="020F0502020204030204" pitchFamily="34" charset="0"/>
                <a:cs typeface="Calibri" panose="020F0502020204030204" pitchFamily="34" charset="0"/>
              </a:rPr>
              <a:t>, </a:t>
            </a:r>
            <a:r>
              <a:rPr lang="en-US" u="sng" dirty="0">
                <a:solidFill>
                  <a:srgbClr val="0E0E0E"/>
                </a:solidFill>
                <a:effectLst/>
                <a:latin typeface="Calibri" panose="020F0502020204030204" pitchFamily="34" charset="0"/>
                <a:cs typeface="Calibri" panose="020F0502020204030204" pitchFamily="34" charset="0"/>
              </a:rPr>
              <a:t>100 article features </a:t>
            </a:r>
            <a:r>
              <a:rPr lang="en-US" dirty="0">
                <a:solidFill>
                  <a:srgbClr val="0E0E0E"/>
                </a:solidFill>
                <a:effectLst/>
                <a:latin typeface="Calibri" panose="020F0502020204030204" pitchFamily="34" charset="0"/>
                <a:cs typeface="Calibri" panose="020F0502020204030204" pitchFamily="34" charset="0"/>
              </a:rPr>
              <a:t>considered.</a:t>
            </a:r>
          </a:p>
          <a:p>
            <a:endParaRPr lang="en-US" dirty="0">
              <a:solidFill>
                <a:srgbClr val="0E0E0E"/>
              </a:solidFill>
              <a:latin typeface="Calibri" panose="020F0502020204030204" pitchFamily="34" charset="0"/>
              <a:cs typeface="Calibri" panose="020F0502020204030204" pitchFamily="34" charset="0"/>
            </a:endParaRPr>
          </a:p>
          <a:p>
            <a:endParaRPr lang="en-US" dirty="0">
              <a:solidFill>
                <a:srgbClr val="0E0E0E"/>
              </a:solidFill>
              <a:effectLst/>
              <a:latin typeface="Calibri" panose="020F0502020204030204" pitchFamily="34" charset="0"/>
              <a:cs typeface="Calibri" panose="020F0502020204030204" pitchFamily="34" charset="0"/>
            </a:endParaRPr>
          </a:p>
          <a:p>
            <a:endParaRPr lang="en-US" dirty="0">
              <a:solidFill>
                <a:srgbClr val="0E0E0E"/>
              </a:solidFill>
              <a:latin typeface="Calibri" panose="020F0502020204030204" pitchFamily="34" charset="0"/>
              <a:cs typeface="Calibri" panose="020F0502020204030204" pitchFamily="34" charset="0"/>
            </a:endParaRPr>
          </a:p>
          <a:p>
            <a:endParaRPr lang="en-US" dirty="0">
              <a:solidFill>
                <a:srgbClr val="0E0E0E"/>
              </a:solidFill>
              <a:effectLst/>
              <a:latin typeface="Calibri" panose="020F0502020204030204" pitchFamily="34" charset="0"/>
              <a:cs typeface="Calibri" panose="020F0502020204030204" pitchFamily="34" charset="0"/>
            </a:endParaRPr>
          </a:p>
          <a:p>
            <a:endParaRPr lang="en-US" dirty="0">
              <a:solidFill>
                <a:srgbClr val="0E0E0E"/>
              </a:solidFill>
              <a:latin typeface="Calibri" panose="020F0502020204030204" pitchFamily="34" charset="0"/>
              <a:cs typeface="Calibri" panose="020F0502020204030204" pitchFamily="34" charset="0"/>
            </a:endParaRPr>
          </a:p>
          <a:p>
            <a:r>
              <a:rPr lang="en-US" dirty="0">
                <a:solidFill>
                  <a:srgbClr val="0E0E0E"/>
                </a:solidFill>
                <a:effectLst/>
                <a:latin typeface="Calibri" panose="020F0502020204030204" pitchFamily="34" charset="0"/>
                <a:cs typeface="Calibri" panose="020F0502020204030204" pitchFamily="34" charset="0"/>
              </a:rPr>
              <a:t>Categorical user and article features were encoded as binary vectors, normalized to unit length, augmented with a constant value of 1, resulting in article vectors with 83 entries and user vectors with 1193 entries</a:t>
            </a:r>
          </a:p>
          <a:p>
            <a:endParaRPr lang="en-US" dirty="0">
              <a:solidFill>
                <a:srgbClr val="0E0E0E"/>
              </a:solidFill>
              <a:effectLst/>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4" name="Subtitle 2">
            <a:extLst>
              <a:ext uri="{FF2B5EF4-FFF2-40B4-BE49-F238E27FC236}">
                <a16:creationId xmlns:a16="http://schemas.microsoft.com/office/drawing/2014/main" id="{88C0D744-90B4-22BE-A35A-6283E4275CD8}"/>
              </a:ext>
            </a:extLst>
          </p:cNvPr>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7" name="Up Arrow Callout 6">
            <a:extLst>
              <a:ext uri="{FF2B5EF4-FFF2-40B4-BE49-F238E27FC236}">
                <a16:creationId xmlns:a16="http://schemas.microsoft.com/office/drawing/2014/main" id="{0A265403-064F-D413-92AB-6EA68955B822}"/>
              </a:ext>
            </a:extLst>
          </p:cNvPr>
          <p:cNvSpPr/>
          <p:nvPr/>
        </p:nvSpPr>
        <p:spPr>
          <a:xfrm>
            <a:off x="317435" y="2154521"/>
            <a:ext cx="5170270" cy="2120917"/>
          </a:xfrm>
          <a:prstGeom prst="up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effectLst/>
                <a:latin typeface="Calibri" panose="020F0502020204030204" pitchFamily="34" charset="0"/>
                <a:cs typeface="Calibri" panose="020F0502020204030204" pitchFamily="34" charset="0"/>
              </a:rPr>
              <a:t>1. Demographic Information: Gender and Age</a:t>
            </a:r>
          </a:p>
          <a:p>
            <a:r>
              <a:rPr lang="en-US" sz="2000" dirty="0">
                <a:solidFill>
                  <a:schemeClr val="bg1"/>
                </a:solidFill>
                <a:effectLst/>
                <a:latin typeface="Calibri" panose="020F0502020204030204" pitchFamily="34" charset="0"/>
                <a:cs typeface="Calibri" panose="020F0502020204030204" pitchFamily="34" charset="0"/>
              </a:rPr>
              <a:t>2. Geographic Features: Metropolitan Locations and U.S. States</a:t>
            </a:r>
          </a:p>
          <a:p>
            <a:r>
              <a:rPr lang="en-US" sz="2000" dirty="0">
                <a:solidFill>
                  <a:schemeClr val="bg1"/>
                </a:solidFill>
                <a:effectLst/>
                <a:latin typeface="Calibri" panose="020F0502020204030204" pitchFamily="34" charset="0"/>
                <a:cs typeface="Calibri" panose="020F0502020204030204" pitchFamily="34" charset="0"/>
              </a:rPr>
              <a:t>3. Behavioral Categories: Consumption History</a:t>
            </a:r>
            <a:endParaRPr lang="en-US" sz="2000" dirty="0">
              <a:solidFill>
                <a:schemeClr val="bg1"/>
              </a:solidFill>
              <a:latin typeface="Calibri" panose="020F0502020204030204" pitchFamily="34" charset="0"/>
              <a:cs typeface="Calibri" panose="020F0502020204030204" pitchFamily="34" charset="0"/>
            </a:endParaRPr>
          </a:p>
        </p:txBody>
      </p:sp>
      <p:sp>
        <p:nvSpPr>
          <p:cNvPr id="8" name="Up Arrow Callout 7">
            <a:extLst>
              <a:ext uri="{FF2B5EF4-FFF2-40B4-BE49-F238E27FC236}">
                <a16:creationId xmlns:a16="http://schemas.microsoft.com/office/drawing/2014/main" id="{EF284BD4-FA28-E834-EA87-8AD8BF84E34A}"/>
              </a:ext>
            </a:extLst>
          </p:cNvPr>
          <p:cNvSpPr/>
          <p:nvPr/>
        </p:nvSpPr>
        <p:spPr>
          <a:xfrm>
            <a:off x="6096000" y="2154521"/>
            <a:ext cx="2262554" cy="1406666"/>
          </a:xfrm>
          <a:prstGeom prst="up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effectLst/>
                <a:latin typeface="Calibri" panose="020F0502020204030204" pitchFamily="34" charset="0"/>
                <a:cs typeface="Calibri" panose="020F0502020204030204" pitchFamily="34" charset="0"/>
              </a:rPr>
              <a:t>1. URL Categories</a:t>
            </a:r>
          </a:p>
          <a:p>
            <a:r>
              <a:rPr lang="en-US" dirty="0">
                <a:solidFill>
                  <a:schemeClr val="bg1"/>
                </a:solidFill>
                <a:effectLst/>
                <a:latin typeface="Calibri" panose="020F0502020204030204" pitchFamily="34" charset="0"/>
                <a:cs typeface="Calibri" panose="020F0502020204030204" pitchFamily="34" charset="0"/>
              </a:rPr>
              <a:t>2. Editor Categories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E0E0E"/>
                </a:solidFill>
                <a:effectLst/>
                <a:latin typeface="Calibri" panose="020F0502020204030204" pitchFamily="34" charset="0"/>
                <a:cs typeface="Calibri" panose="020F0502020204030204" pitchFamily="34" charset="0"/>
              </a:rPr>
              <a:t>Dimensionality Reduction</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solidFill>
                      <a:srgbClr val="0E0E0E"/>
                    </a:solidFill>
                    <a:effectLst/>
                    <a:latin typeface="Calibri" panose="020F0502020204030204" pitchFamily="34" charset="0"/>
                    <a:cs typeface="Calibri" panose="020F0502020204030204" pitchFamily="34" charset="0"/>
                  </a:rPr>
                  <a:t>Logistic regression used to project features into lower dimensions.</a:t>
                </a:r>
              </a:p>
              <a:p>
                <a:endParaRPr lang="en-US" dirty="0">
                  <a:solidFill>
                    <a:srgbClr val="0E0E0E"/>
                  </a:solidFill>
                  <a:effectLst/>
                  <a:latin typeface="Calibri" panose="020F0502020204030204" pitchFamily="34" charset="0"/>
                  <a:cs typeface="Calibri" panose="020F0502020204030204" pitchFamily="34" charset="0"/>
                </a:endParaRPr>
              </a:p>
              <a:p>
                <a:r>
                  <a:rPr lang="en-US" dirty="0">
                    <a:solidFill>
                      <a:srgbClr val="0E0E0E"/>
                    </a:solidFill>
                    <a:effectLst/>
                    <a:latin typeface="Calibri" panose="020F0502020204030204" pitchFamily="34" charset="0"/>
                    <a:cs typeface="Calibri" panose="020F0502020204030204" pitchFamily="34" charset="0"/>
                  </a:rPr>
                  <a:t>6-dimensional vectors for both users and articles.</a:t>
                </a:r>
                <a:endParaRPr lang="en-US" dirty="0">
                  <a:solidFill>
                    <a:srgbClr val="0E0E0E"/>
                  </a:solidFill>
                  <a:latin typeface="Calibri" panose="020F0502020204030204" pitchFamily="34" charset="0"/>
                  <a:cs typeface="Calibri" panose="020F0502020204030204" pitchFamily="34" charset="0"/>
                </a:endParaRPr>
              </a:p>
              <a:p>
                <a:endParaRPr lang="en-US" dirty="0">
                  <a:solidFill>
                    <a:srgbClr val="0E0E0E"/>
                  </a:solidFill>
                  <a:effectLst/>
                  <a:latin typeface="Calibri" panose="020F0502020204030204" pitchFamily="34" charset="0"/>
                  <a:cs typeface="Calibri" panose="020F0502020204030204" pitchFamily="34" charset="0"/>
                </a:endParaRPr>
              </a:p>
              <a:p>
                <a:r>
                  <a:rPr lang="en-US" b="0" dirty="0">
                    <a:solidFill>
                      <a:srgbClr val="0E0E0E"/>
                    </a:solidFill>
                    <a:effectLst/>
                    <a:latin typeface="Calibri" panose="020F0502020204030204" pitchFamily="34" charset="0"/>
                    <a:cs typeface="Calibri" panose="020F0502020204030204" pitchFamily="34" charset="0"/>
                  </a:rPr>
                  <a:t>Result</a:t>
                </a:r>
                <a:r>
                  <a:rPr lang="en-US" dirty="0">
                    <a:solidFill>
                      <a:srgbClr val="0E0E0E"/>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rgbClr val="0E0E0E"/>
                        </a:solidFill>
                        <a:effectLst/>
                        <a:latin typeface="Cambria Math" panose="02040503050406030204" pitchFamily="18" charset="0"/>
                        <a:cs typeface="Calibri" panose="020F0502020204030204" pitchFamily="34" charset="0"/>
                      </a:rPr>
                      <m:t>(</m:t>
                    </m:r>
                    <m:sSub>
                      <m:sSubPr>
                        <m:ctrlPr>
                          <a:rPr lang="en-US" b="0" i="1" smtClean="0">
                            <a:solidFill>
                              <a:srgbClr val="0E0E0E"/>
                            </a:solidFill>
                            <a:effectLst/>
                            <a:latin typeface="Cambria Math" panose="02040503050406030204" pitchFamily="18" charset="0"/>
                            <a:cs typeface="Calibri" panose="020F0502020204030204" pitchFamily="34" charset="0"/>
                          </a:rPr>
                        </m:ctrlPr>
                      </m:sSubPr>
                      <m:e>
                        <m:r>
                          <a:rPr lang="en-US" i="1">
                            <a:latin typeface="Cambria Math" panose="02040503050406030204" pitchFamily="18" charset="0"/>
                            <a:cs typeface="Calibri" panose="020F0502020204030204" pitchFamily="34" charset="0"/>
                          </a:rPr>
                          <m:t>𝑧</m:t>
                        </m:r>
                      </m:e>
                      <m:sub>
                        <m:r>
                          <a:rPr lang="en-US" b="0" i="1" smtClean="0">
                            <a:solidFill>
                              <a:srgbClr val="0E0E0E"/>
                            </a:solidFill>
                            <a:effectLst/>
                            <a:latin typeface="Cambria Math" panose="02040503050406030204" pitchFamily="18" charset="0"/>
                            <a:cs typeface="Calibri" panose="020F0502020204030204" pitchFamily="34" charset="0"/>
                          </a:rPr>
                          <m:t>𝑡</m:t>
                        </m:r>
                        <m:r>
                          <a:rPr lang="en-US" b="0" i="1" smtClean="0">
                            <a:solidFill>
                              <a:srgbClr val="0E0E0E"/>
                            </a:solidFill>
                            <a:effectLst/>
                            <a:latin typeface="Cambria Math" panose="02040503050406030204" pitchFamily="18" charset="0"/>
                            <a:cs typeface="Calibri" panose="020F0502020204030204" pitchFamily="34" charset="0"/>
                          </a:rPr>
                          <m:t>,</m:t>
                        </m:r>
                        <m:r>
                          <a:rPr lang="en-US" b="0" i="1" smtClean="0">
                            <a:solidFill>
                              <a:srgbClr val="0E0E0E"/>
                            </a:solidFill>
                            <a:effectLst/>
                            <a:latin typeface="Cambria Math" panose="02040503050406030204" pitchFamily="18" charset="0"/>
                            <a:cs typeface="Calibri" panose="020F0502020204030204" pitchFamily="34" charset="0"/>
                          </a:rPr>
                          <m:t>𝑎</m:t>
                        </m:r>
                      </m:sub>
                    </m:sSub>
                    <m:r>
                      <a:rPr lang="en-US" b="0" i="1" smtClean="0">
                        <a:solidFill>
                          <a:srgbClr val="0E0E0E"/>
                        </a:solidFill>
                        <a:effectLst/>
                        <a:latin typeface="Cambria Math" panose="02040503050406030204" pitchFamily="18" charset="0"/>
                        <a:cs typeface="Calibri" panose="020F0502020204030204" pitchFamily="34" charset="0"/>
                      </a:rPr>
                      <m:t>,</m:t>
                    </m:r>
                    <m:sSub>
                      <m:sSubPr>
                        <m:ctrlPr>
                          <a:rPr lang="en-US" b="0" i="1" smtClean="0">
                            <a:solidFill>
                              <a:srgbClr val="0E0E0E"/>
                            </a:solidFill>
                            <a:effectLst/>
                            <a:latin typeface="Cambria Math" panose="02040503050406030204" pitchFamily="18" charset="0"/>
                            <a:cs typeface="Calibri" panose="020F0502020204030204" pitchFamily="34" charset="0"/>
                          </a:rPr>
                        </m:ctrlPr>
                      </m:sSubPr>
                      <m:e>
                        <m:r>
                          <a:rPr lang="en-US" b="0" i="1" smtClean="0">
                            <a:solidFill>
                              <a:srgbClr val="0E0E0E"/>
                            </a:solidFill>
                            <a:effectLst/>
                            <a:latin typeface="Cambria Math" panose="02040503050406030204" pitchFamily="18" charset="0"/>
                            <a:cs typeface="Calibri" panose="020F0502020204030204" pitchFamily="34" charset="0"/>
                          </a:rPr>
                          <m:t>𝑥</m:t>
                        </m:r>
                      </m:e>
                      <m:sub>
                        <m:r>
                          <a:rPr lang="en-US" b="0" i="1" smtClean="0">
                            <a:solidFill>
                              <a:srgbClr val="0E0E0E"/>
                            </a:solidFill>
                            <a:effectLst/>
                            <a:latin typeface="Cambria Math" panose="02040503050406030204" pitchFamily="18" charset="0"/>
                            <a:cs typeface="Calibri" panose="020F0502020204030204" pitchFamily="34" charset="0"/>
                          </a:rPr>
                          <m:t>𝑡</m:t>
                        </m:r>
                        <m:r>
                          <a:rPr lang="en-US" b="0" i="1" smtClean="0">
                            <a:solidFill>
                              <a:srgbClr val="0E0E0E"/>
                            </a:solidFill>
                            <a:effectLst/>
                            <a:latin typeface="Cambria Math" panose="02040503050406030204" pitchFamily="18" charset="0"/>
                            <a:cs typeface="Calibri" panose="020F0502020204030204" pitchFamily="34" charset="0"/>
                          </a:rPr>
                          <m:t>,</m:t>
                        </m:r>
                        <m:r>
                          <a:rPr lang="en-US" b="0" i="1" smtClean="0">
                            <a:solidFill>
                              <a:srgbClr val="0E0E0E"/>
                            </a:solidFill>
                            <a:effectLst/>
                            <a:latin typeface="Cambria Math" panose="02040503050406030204" pitchFamily="18" charset="0"/>
                            <a:cs typeface="Calibri" panose="020F0502020204030204" pitchFamily="34" charset="0"/>
                          </a:rPr>
                          <m:t>𝑎</m:t>
                        </m:r>
                      </m:sub>
                    </m:sSub>
                    <m:r>
                      <a:rPr lang="en-US" b="0" i="1" smtClean="0">
                        <a:solidFill>
                          <a:srgbClr val="0E0E0E"/>
                        </a:solidFill>
                        <a:effectLst/>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could be used in the hybrid linear model. </a:t>
                </a:r>
              </a:p>
              <a:p>
                <a:pPr marL="0" indent="0">
                  <a:buNone/>
                </a:pPr>
                <a:endParaRPr lang="en-US" dirty="0">
                  <a:solidFill>
                    <a:srgbClr val="0E0E0E"/>
                  </a:solidFill>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JP">
                    <a:noFill/>
                  </a:rPr>
                  <a:t> </a:t>
                </a:r>
              </a:p>
            </p:txBody>
          </p:sp>
        </mc:Fallback>
      </mc:AlternateContent>
      <p:sp>
        <p:nvSpPr>
          <p:cNvPr id="4" name="Subtitle 2">
            <a:extLst>
              <a:ext uri="{FF2B5EF4-FFF2-40B4-BE49-F238E27FC236}">
                <a16:creationId xmlns:a16="http://schemas.microsoft.com/office/drawing/2014/main" id="{4D9D0CD6-6553-AA81-9173-4BA8DB507E2C}"/>
              </a:ext>
            </a:extLst>
          </p:cNvPr>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8" name="Title 1"/>
          <p:cNvSpPr txBox="1"/>
          <p:nvPr/>
        </p:nvSpPr>
        <p:spPr>
          <a:xfrm>
            <a:off x="420027" y="227450"/>
            <a:ext cx="6077025" cy="1150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libri" panose="020F0502020204030204" pitchFamily="34" charset="0"/>
                <a:cs typeface="Calibri" panose="020F0502020204030204" pitchFamily="34" charset="0"/>
              </a:rPr>
              <a:t>Table of Contents</a:t>
            </a:r>
          </a:p>
        </p:txBody>
      </p:sp>
      <p:sp>
        <p:nvSpPr>
          <p:cNvPr id="44" name="TextBox 43"/>
          <p:cNvSpPr txBox="1"/>
          <p:nvPr/>
        </p:nvSpPr>
        <p:spPr>
          <a:xfrm>
            <a:off x="565994" y="1448235"/>
            <a:ext cx="6077025" cy="41857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 </a:t>
            </a:r>
            <a:r>
              <a:rPr lang="en-US" altLang="zh-CN" sz="2800" dirty="0">
                <a:solidFill>
                  <a:srgbClr val="333333"/>
                </a:solidFill>
                <a:latin typeface="Calibri" panose="020F0502020204030204" pitchFamily="34" charset="0"/>
                <a:cs typeface="Calibri" panose="020F0502020204030204" pitchFamily="34" charset="0"/>
              </a:rPr>
              <a:t>Andy - Yuxuan Yang</a:t>
            </a:r>
            <a:endParaRPr lang="en-US" sz="28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Algorithms</a:t>
            </a:r>
            <a:r>
              <a:rPr lang="en-US" sz="2800" dirty="0">
                <a:latin typeface="Calibri" panose="020F0502020204030204" pitchFamily="34" charset="0"/>
                <a:cs typeface="Calibri" panose="020F0502020204030204" pitchFamily="34" charset="0"/>
              </a:rPr>
              <a:t> : </a:t>
            </a:r>
            <a:r>
              <a:rPr lang="en-US" altLang="zh-CN" sz="2800" dirty="0">
                <a:solidFill>
                  <a:srgbClr val="333333"/>
                </a:solidFill>
                <a:latin typeface="Calibri" panose="020F0502020204030204" pitchFamily="34" charset="0"/>
                <a:cs typeface="Calibri" panose="020F0502020204030204" pitchFamily="34" charset="0"/>
              </a:rPr>
              <a:t>Tommy - </a:t>
            </a:r>
            <a:r>
              <a:rPr lang="en-US" altLang="zh-CN" sz="2800" dirty="0" err="1">
                <a:solidFill>
                  <a:srgbClr val="333333"/>
                </a:solidFill>
                <a:latin typeface="Calibri" panose="020F0502020204030204" pitchFamily="34" charset="0"/>
                <a:cs typeface="Calibri" panose="020F0502020204030204" pitchFamily="34" charset="0"/>
              </a:rPr>
              <a:t>Tongle</a:t>
            </a:r>
            <a:r>
              <a:rPr lang="en-US" altLang="zh-CN" sz="2800" dirty="0">
                <a:solidFill>
                  <a:srgbClr val="333333"/>
                </a:solidFill>
                <a:latin typeface="Calibri" panose="020F0502020204030204" pitchFamily="34" charset="0"/>
                <a:cs typeface="Calibri" panose="020F0502020204030204" pitchFamily="34" charset="0"/>
              </a:rPr>
              <a:t> Shen</a:t>
            </a:r>
            <a:endParaRPr lang="en-US" sz="28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altLang="zh-CN" sz="2800" b="1" dirty="0">
                <a:latin typeface="Calibri" panose="020F0502020204030204" pitchFamily="34" charset="0"/>
                <a:cs typeface="Calibri" panose="020F0502020204030204" pitchFamily="34" charset="0"/>
              </a:rPr>
              <a:t>Experiments</a:t>
            </a:r>
            <a:r>
              <a:rPr lang="en-US" altLang="zh-CN" sz="2800" dirty="0">
                <a:latin typeface="Calibri" panose="020F0502020204030204" pitchFamily="34" charset="0"/>
                <a:cs typeface="Calibri" panose="020F0502020204030204" pitchFamily="34" charset="0"/>
              </a:rPr>
              <a:t> : </a:t>
            </a:r>
            <a:r>
              <a:rPr lang="en-US" altLang="zh-CN" sz="2800" dirty="0">
                <a:solidFill>
                  <a:srgbClr val="333333"/>
                </a:solidFill>
                <a:latin typeface="Calibri" panose="020F0502020204030204" pitchFamily="34" charset="0"/>
                <a:cs typeface="Calibri" panose="020F0502020204030204" pitchFamily="34" charset="0"/>
              </a:rPr>
              <a:t>Zach - </a:t>
            </a:r>
            <a:r>
              <a:rPr lang="en-US" altLang="zh-CN" sz="2800" dirty="0" err="1">
                <a:solidFill>
                  <a:srgbClr val="333333"/>
                </a:solidFill>
                <a:latin typeface="Calibri" panose="020F0502020204030204" pitchFamily="34" charset="0"/>
                <a:cs typeface="Calibri" panose="020F0502020204030204" pitchFamily="34" charset="0"/>
              </a:rPr>
              <a:t>Chenhao</a:t>
            </a:r>
            <a:r>
              <a:rPr lang="en-US" altLang="zh-CN" sz="2800" dirty="0">
                <a:solidFill>
                  <a:srgbClr val="333333"/>
                </a:solidFill>
                <a:latin typeface="Calibri" panose="020F0502020204030204" pitchFamily="34" charset="0"/>
                <a:cs typeface="Calibri" panose="020F0502020204030204" pitchFamily="34" charset="0"/>
              </a:rPr>
              <a:t> Zhu</a:t>
            </a:r>
            <a:endParaRPr lang="en-US" altLang="zh-CN" sz="28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altLang="zh-CN" sz="2800" b="1" dirty="0">
                <a:latin typeface="Calibri" panose="020F0502020204030204" pitchFamily="34" charset="0"/>
                <a:cs typeface="Calibri" panose="020F0502020204030204" pitchFamily="34" charset="0"/>
              </a:rPr>
              <a:t>Conclusion</a:t>
            </a:r>
            <a:r>
              <a:rPr lang="en-US" altLang="zh-CN" sz="2800" dirty="0">
                <a:latin typeface="Calibri" panose="020F0502020204030204" pitchFamily="34" charset="0"/>
                <a:cs typeface="Calibri" panose="020F0502020204030204" pitchFamily="34" charset="0"/>
              </a:rPr>
              <a:t> : </a:t>
            </a:r>
            <a:r>
              <a:rPr lang="en-US" altLang="zh-CN" sz="2800" dirty="0">
                <a:solidFill>
                  <a:srgbClr val="333333"/>
                </a:solidFill>
                <a:latin typeface="Calibri" panose="020F0502020204030204" pitchFamily="34" charset="0"/>
                <a:cs typeface="Calibri" panose="020F0502020204030204" pitchFamily="34" charset="0"/>
              </a:rPr>
              <a:t>Shirley - </a:t>
            </a:r>
            <a:r>
              <a:rPr lang="en-US" altLang="zh-CN" sz="2800" dirty="0" err="1">
                <a:solidFill>
                  <a:srgbClr val="333333"/>
                </a:solidFill>
                <a:latin typeface="Calibri" panose="020F0502020204030204" pitchFamily="34" charset="0"/>
                <a:cs typeface="Calibri" panose="020F0502020204030204" pitchFamily="34" charset="0"/>
              </a:rPr>
              <a:t>Keyin</a:t>
            </a:r>
            <a:r>
              <a:rPr lang="en-US" altLang="zh-CN" sz="2800" dirty="0">
                <a:solidFill>
                  <a:srgbClr val="333333"/>
                </a:solidFill>
                <a:latin typeface="Calibri" panose="020F0502020204030204" pitchFamily="34" charset="0"/>
                <a:cs typeface="Calibri" panose="020F0502020204030204" pitchFamily="34" charset="0"/>
              </a:rPr>
              <a:t> Wang</a:t>
            </a:r>
            <a:r>
              <a:rPr lang="en-US" altLang="zh-CN" sz="2800" dirty="0">
                <a:latin typeface="Calibri" panose="020F0502020204030204" pitchFamily="34" charset="0"/>
                <a:cs typeface="Calibri" panose="020F0502020204030204" pitchFamily="34" charset="0"/>
              </a:rPr>
              <a:t> </a:t>
            </a:r>
          </a:p>
          <a:p>
            <a:pPr marL="342900" indent="-342900">
              <a:lnSpc>
                <a:spcPct val="150000"/>
              </a:lnSpc>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b="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9471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E0E0E"/>
                </a:solidFill>
                <a:effectLst/>
                <a:latin typeface="Calibri" panose="020F0502020204030204" pitchFamily="34" charset="0"/>
                <a:cs typeface="Calibri" panose="020F0502020204030204" pitchFamily="34" charset="0"/>
              </a:rPr>
              <a:t>Clustering Users</a:t>
            </a:r>
            <a:br>
              <a:rPr lang="en-US" dirty="0">
                <a:solidFill>
                  <a:srgbClr val="0E0E0E"/>
                </a:solidFill>
                <a:effectLst/>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356068"/>
            <a:ext cx="5018903" cy="4351338"/>
          </a:xfrm>
        </p:spPr>
        <p:txBody>
          <a:bodyPr>
            <a:normAutofit/>
          </a:bodyPr>
          <a:lstStyle/>
          <a:p>
            <a:r>
              <a:rPr lang="en-US" dirty="0">
                <a:solidFill>
                  <a:srgbClr val="0E0E0E"/>
                </a:solidFill>
                <a:effectLst/>
                <a:latin typeface="Calibri" panose="020F0502020204030204" pitchFamily="34" charset="0"/>
                <a:cs typeface="Calibri" panose="020F0502020204030204" pitchFamily="34" charset="0"/>
              </a:rPr>
              <a:t>K-means clustering groups users into 5 clusters based on preferences.</a:t>
            </a:r>
            <a:endParaRPr lang="en-US" dirty="0">
              <a:solidFill>
                <a:srgbClr val="0E0E0E"/>
              </a:solidFill>
              <a:latin typeface="Calibri" panose="020F0502020204030204" pitchFamily="34" charset="0"/>
              <a:cs typeface="Calibri" panose="020F0502020204030204" pitchFamily="34" charset="0"/>
            </a:endParaRPr>
          </a:p>
          <a:p>
            <a:pPr marL="0" indent="0">
              <a:buNone/>
            </a:pPr>
            <a:r>
              <a:rPr lang="zh-CN" altLang="en-US" dirty="0">
                <a:solidFill>
                  <a:srgbClr val="0E0E0E"/>
                </a:solidFill>
                <a:latin typeface="Calibri" panose="020F0502020204030204" pitchFamily="34" charset="0"/>
                <a:cs typeface="Calibri" panose="020F0502020204030204" pitchFamily="34" charset="0"/>
              </a:rPr>
              <a:t>                                    </a:t>
            </a:r>
            <a:endParaRPr lang="en-US" dirty="0">
              <a:solidFill>
                <a:srgbClr val="0E0E0E"/>
              </a:solidFill>
              <a:effectLst/>
              <a:latin typeface="Calibri" panose="020F0502020204030204" pitchFamily="34" charset="0"/>
              <a:cs typeface="Calibri" panose="020F0502020204030204" pitchFamily="34" charset="0"/>
            </a:endParaRPr>
          </a:p>
          <a:p>
            <a:r>
              <a:rPr lang="en-US" dirty="0">
                <a:solidFill>
                  <a:srgbClr val="0E0E0E"/>
                </a:solidFill>
                <a:effectLst/>
                <a:latin typeface="Calibri" panose="020F0502020204030204" pitchFamily="34" charset="0"/>
                <a:cs typeface="Calibri" panose="020F0502020204030204" pitchFamily="34" charset="0"/>
              </a:rPr>
              <a:t>Result: simplifies interaction modeling.</a:t>
            </a:r>
          </a:p>
          <a:p>
            <a:endParaRPr lang="en-US" dirty="0">
              <a:latin typeface="Calibri" panose="020F0502020204030204" pitchFamily="34" charset="0"/>
              <a:cs typeface="Calibri" panose="020F0502020204030204" pitchFamily="34" charset="0"/>
            </a:endParaRPr>
          </a:p>
        </p:txBody>
      </p:sp>
      <p:sp>
        <p:nvSpPr>
          <p:cNvPr id="4" name="Subtitle 2">
            <a:extLst>
              <a:ext uri="{FF2B5EF4-FFF2-40B4-BE49-F238E27FC236}">
                <a16:creationId xmlns:a16="http://schemas.microsoft.com/office/drawing/2014/main" id="{4463CE85-3A7B-1C05-4E30-239C283E629E}"/>
              </a:ext>
            </a:extLst>
          </p:cNvPr>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8FA554E-1A42-D224-562D-754B936C1EFE}"/>
              </a:ext>
            </a:extLst>
          </p:cNvPr>
          <p:cNvSpPr txBox="1"/>
          <p:nvPr/>
        </p:nvSpPr>
        <p:spPr>
          <a:xfrm>
            <a:off x="5954928" y="1304090"/>
            <a:ext cx="1791729"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E</a:t>
            </a:r>
            <a:r>
              <a:rPr lang="en-JP" sz="2800" dirty="0">
                <a:latin typeface="Calibri" panose="020F0502020204030204" pitchFamily="34" charset="0"/>
                <a:cs typeface="Calibri" panose="020F0502020204030204" pitchFamily="34" charset="0"/>
              </a:rPr>
              <a:t>xample</a:t>
            </a:r>
            <a:r>
              <a:rPr lang="zh-CN" altLang="en-US" sz="2800" dirty="0">
                <a:latin typeface="Calibri" panose="020F0502020204030204" pitchFamily="34" charset="0"/>
                <a:cs typeface="Calibri" panose="020F0502020204030204" pitchFamily="34" charset="0"/>
              </a:rPr>
              <a:t>：</a:t>
            </a:r>
            <a:endParaRPr lang="en-JP" sz="28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3C6D3B77-91E5-A985-FFC5-86AB8134CD57}"/>
              </a:ext>
            </a:extLst>
          </p:cNvPr>
          <p:cNvPicPr>
            <a:picLocks noChangeAspect="1"/>
          </p:cNvPicPr>
          <p:nvPr/>
        </p:nvPicPr>
        <p:blipFill>
          <a:blip r:embed="rId3"/>
          <a:stretch>
            <a:fillRect/>
          </a:stretch>
        </p:blipFill>
        <p:spPr>
          <a:xfrm>
            <a:off x="5575642" y="1963933"/>
            <a:ext cx="6616358" cy="4135224"/>
          </a:xfrm>
          <a:prstGeom prst="rect">
            <a:avLst/>
          </a:prstGeom>
        </p:spPr>
      </p:pic>
      <p:cxnSp>
        <p:nvCxnSpPr>
          <p:cNvPr id="9" name="Straight Connector 8">
            <a:extLst>
              <a:ext uri="{FF2B5EF4-FFF2-40B4-BE49-F238E27FC236}">
                <a16:creationId xmlns:a16="http://schemas.microsoft.com/office/drawing/2014/main" id="{D441ECBB-BB72-3ABB-5946-5F65643FDB1F}"/>
              </a:ext>
            </a:extLst>
          </p:cNvPr>
          <p:cNvCxnSpPr/>
          <p:nvPr/>
        </p:nvCxnSpPr>
        <p:spPr>
          <a:xfrm>
            <a:off x="5745892" y="1027906"/>
            <a:ext cx="0" cy="5344497"/>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E0E0E"/>
                </a:solidFill>
                <a:effectLst/>
                <a:latin typeface="Calibri" panose="020F0502020204030204" pitchFamily="34" charset="0"/>
                <a:cs typeface="Calibri" panose="020F0502020204030204" pitchFamily="34" charset="0"/>
              </a:rPr>
              <a:t>Model Efficiency</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dirty="0">
                <a:solidFill>
                  <a:srgbClr val="0E0E0E"/>
                </a:solidFill>
                <a:effectLst/>
                <a:latin typeface="Calibri" panose="020F0502020204030204" pitchFamily="34" charset="0"/>
                <a:cs typeface="Calibri" panose="020F0502020204030204" pitchFamily="34" charset="0"/>
              </a:rPr>
              <a:t>Reduced feature space balances accuracy and practical performance for online services.</a:t>
            </a:r>
          </a:p>
          <a:p>
            <a:endParaRPr lang="en-US" dirty="0">
              <a:latin typeface="Calibri" panose="020F0502020204030204" pitchFamily="34" charset="0"/>
              <a:cs typeface="Calibri" panose="020F0502020204030204" pitchFamily="34" charset="0"/>
            </a:endParaRPr>
          </a:p>
        </p:txBody>
      </p:sp>
      <p:sp>
        <p:nvSpPr>
          <p:cNvPr id="4" name="Subtitle 2">
            <a:extLst>
              <a:ext uri="{FF2B5EF4-FFF2-40B4-BE49-F238E27FC236}">
                <a16:creationId xmlns:a16="http://schemas.microsoft.com/office/drawing/2014/main" id="{A8760EAF-2D77-8631-AE24-9E87D31BF008}"/>
              </a:ext>
            </a:extLst>
          </p:cNvPr>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Calibri" panose="020F0502020204030204" pitchFamily="34" charset="0"/>
                <a:cs typeface="Calibri" panose="020F0502020204030204" pitchFamily="34" charset="0"/>
              </a:rPr>
              <a:t>Part 4: Result &amp; Conclusion</a:t>
            </a:r>
          </a:p>
        </p:txBody>
      </p:sp>
      <p:sp>
        <p:nvSpPr>
          <p:cNvPr id="3" name="副标题 2"/>
          <p:cNvSpPr>
            <a:spLocks noGrp="1"/>
          </p:cNvSpPr>
          <p:nvPr>
            <p:ph type="subTitle" idx="1"/>
          </p:nvPr>
        </p:nvSpPr>
        <p:spPr/>
        <p:txBody>
          <a:bodyPr/>
          <a:lstStyle/>
          <a:p>
            <a:r>
              <a:rPr lang="en-US" altLang="zh-CN" dirty="0">
                <a:latin typeface="Calibri" panose="020F0502020204030204" pitchFamily="34" charset="0"/>
                <a:cs typeface="Calibri" panose="020F0502020204030204" pitchFamily="34" charset="0"/>
              </a:rPr>
              <a:t>Lecturer: Shirley-Keying Wang</a:t>
            </a:r>
          </a:p>
        </p:txBody>
      </p:sp>
      <p:sp>
        <p:nvSpPr>
          <p:cNvPr id="4" name="Subtitle 2">
            <a:extLst>
              <a:ext uri="{FF2B5EF4-FFF2-40B4-BE49-F238E27FC236}">
                <a16:creationId xmlns:a16="http://schemas.microsoft.com/office/drawing/2014/main" id="{C0D6382A-E045-29D0-902E-65EAB80C7CD3}"/>
              </a:ext>
            </a:extLst>
          </p:cNvPr>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alibri" panose="020F0502020204030204" pitchFamily="34" charset="0"/>
                <a:cs typeface="Calibri" panose="020F0502020204030204" pitchFamily="34" charset="0"/>
              </a:rPr>
              <a:t>Overall Performance</a:t>
            </a:r>
          </a:p>
        </p:txBody>
      </p:sp>
      <p:sp>
        <p:nvSpPr>
          <p:cNvPr id="4" name="Subtitle 2">
            <a:extLst>
              <a:ext uri="{FF2B5EF4-FFF2-40B4-BE49-F238E27FC236}">
                <a16:creationId xmlns:a16="http://schemas.microsoft.com/office/drawing/2014/main" id="{FC176C4D-DDF5-150D-62FA-0BAB854CFC98}"/>
              </a:ext>
            </a:extLst>
          </p:cNvPr>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pic>
        <p:nvPicPr>
          <p:cNvPr id="14" name="内容占位符 13" descr="表格&#10;&#10;描述已自动生成">
            <a:extLst>
              <a:ext uri="{FF2B5EF4-FFF2-40B4-BE49-F238E27FC236}">
                <a16:creationId xmlns:a16="http://schemas.microsoft.com/office/drawing/2014/main" id="{A859588B-C4BF-EF4E-12C3-96E8B1BC369A}"/>
              </a:ext>
            </a:extLst>
          </p:cNvPr>
          <p:cNvPicPr>
            <a:picLocks noGrp="1" noChangeAspect="1"/>
          </p:cNvPicPr>
          <p:nvPr>
            <p:ph idx="1"/>
          </p:nvPr>
        </p:nvPicPr>
        <p:blipFill>
          <a:blip r:embed="rId2"/>
          <a:stretch>
            <a:fillRect/>
          </a:stretch>
        </p:blipFill>
        <p:spPr>
          <a:xfrm>
            <a:off x="789876" y="1690688"/>
            <a:ext cx="10515600" cy="4261717"/>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alibri" panose="020F0502020204030204" pitchFamily="34" charset="0"/>
                <a:cs typeface="Calibri" panose="020F0502020204030204" pitchFamily="34" charset="0"/>
              </a:rPr>
              <a:t>Performance of the </a:t>
            </a:r>
            <a:r>
              <a:rPr lang="zh-CN" altLang="en-US" b="1" dirty="0">
                <a:latin typeface="Calibri" panose="020F0502020204030204" pitchFamily="34" charset="0"/>
                <a:cs typeface="Calibri" panose="020F0502020204030204" pitchFamily="34" charset="0"/>
              </a:rPr>
              <a:t>ε-Greedy</a:t>
            </a:r>
            <a:r>
              <a:rPr lang="zh-CN" altLang="en-US" dirty="0">
                <a:latin typeface="Calibri" panose="020F0502020204030204" pitchFamily="34" charset="0"/>
                <a:cs typeface="Calibri" panose="020F0502020204030204" pitchFamily="34" charset="0"/>
              </a:rPr>
              <a:t> Algorithm</a:t>
            </a:r>
          </a:p>
        </p:txBody>
      </p:sp>
      <p:sp>
        <p:nvSpPr>
          <p:cNvPr id="4" name="Subtitle 2">
            <a:extLst>
              <a:ext uri="{FF2B5EF4-FFF2-40B4-BE49-F238E27FC236}">
                <a16:creationId xmlns:a16="http://schemas.microsoft.com/office/drawing/2014/main" id="{DD7DAD4C-15F1-64C9-74FA-90161F267C89}"/>
              </a:ext>
            </a:extLst>
          </p:cNvPr>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pic>
        <p:nvPicPr>
          <p:cNvPr id="13" name="图片 12">
            <a:extLst>
              <a:ext uri="{FF2B5EF4-FFF2-40B4-BE49-F238E27FC236}">
                <a16:creationId xmlns:a16="http://schemas.microsoft.com/office/drawing/2014/main" id="{B9DF432A-CA67-1DB2-0CBE-81328017F1C4}"/>
              </a:ext>
            </a:extLst>
          </p:cNvPr>
          <p:cNvPicPr>
            <a:picLocks noChangeAspect="1"/>
          </p:cNvPicPr>
          <p:nvPr/>
        </p:nvPicPr>
        <p:blipFill>
          <a:blip r:embed="rId2"/>
          <a:stretch>
            <a:fillRect/>
          </a:stretch>
        </p:blipFill>
        <p:spPr>
          <a:xfrm>
            <a:off x="818564" y="1267097"/>
            <a:ext cx="6392134" cy="5089158"/>
          </a:xfrm>
          <a:prstGeom prst="rect">
            <a:avLst/>
          </a:prstGeom>
        </p:spPr>
      </p:pic>
      <p:sp>
        <p:nvSpPr>
          <p:cNvPr id="16" name="文本框 15">
            <a:extLst>
              <a:ext uri="{FF2B5EF4-FFF2-40B4-BE49-F238E27FC236}">
                <a16:creationId xmlns:a16="http://schemas.microsoft.com/office/drawing/2014/main" id="{2C55B690-03BE-BAEC-F195-94F7B874C46A}"/>
              </a:ext>
            </a:extLst>
          </p:cNvPr>
          <p:cNvSpPr txBox="1"/>
          <p:nvPr/>
        </p:nvSpPr>
        <p:spPr>
          <a:xfrm>
            <a:off x="7437811" y="2218906"/>
            <a:ext cx="3915989" cy="1015663"/>
          </a:xfrm>
          <a:prstGeom prst="rect">
            <a:avLst/>
          </a:prstGeom>
          <a:noFill/>
        </p:spPr>
        <p:txBody>
          <a:bodyPr wrap="square" rtlCol="0">
            <a:spAutoFit/>
          </a:bodyPr>
          <a:lstStyle/>
          <a:p>
            <a:r>
              <a:rPr lang="zh-CN" altLang="en-US" sz="2000" dirty="0">
                <a:latin typeface="Calibri" panose="020F0502020204030204" pitchFamily="34" charset="0"/>
                <a:cs typeface="Calibri" panose="020F0502020204030204" pitchFamily="34" charset="0"/>
              </a:rPr>
              <a:t>ε-Greedy </a:t>
            </a:r>
            <a:r>
              <a:rPr lang="en" altLang="zh-CN" sz="2000" dirty="0">
                <a:solidFill>
                  <a:srgbClr val="000000"/>
                </a:solidFill>
                <a:effectLst/>
                <a:latin typeface="Calibri" panose="020F0502020204030204" pitchFamily="34" charset="0"/>
                <a:ea typeface="STSong" panose="02010600040101010101" pitchFamily="2" charset="-122"/>
                <a:cs typeface="Calibri" panose="020F0502020204030204" pitchFamily="34" charset="0"/>
              </a:rPr>
              <a:t>approaches are </a:t>
            </a:r>
            <a:r>
              <a:rPr lang="en" altLang="zh-CN" sz="2000" i="1" dirty="0">
                <a:solidFill>
                  <a:srgbClr val="000000"/>
                </a:solidFill>
                <a:effectLst/>
                <a:latin typeface="Calibri" panose="020F0502020204030204" pitchFamily="34" charset="0"/>
                <a:ea typeface="STSong" panose="02010600040101010101" pitchFamily="2" charset="-122"/>
                <a:cs typeface="Calibri" panose="020F0502020204030204" pitchFamily="34" charset="0"/>
              </a:rPr>
              <a:t>unguided </a:t>
            </a:r>
            <a:r>
              <a:rPr lang="en" altLang="zh-CN" sz="2000" dirty="0">
                <a:solidFill>
                  <a:srgbClr val="000000"/>
                </a:solidFill>
                <a:effectLst/>
                <a:latin typeface="Calibri" panose="020F0502020204030204" pitchFamily="34" charset="0"/>
                <a:ea typeface="STSong" panose="02010600040101010101" pitchFamily="2" charset="-122"/>
                <a:cs typeface="Calibri" panose="020F0502020204030204" pitchFamily="34" charset="0"/>
              </a:rPr>
              <a:t>because they choose articles </a:t>
            </a:r>
            <a:r>
              <a:rPr lang="en" altLang="zh-CN" sz="2000" i="1" dirty="0">
                <a:solidFill>
                  <a:srgbClr val="000000"/>
                </a:solidFill>
                <a:effectLst/>
                <a:latin typeface="Calibri" panose="020F0502020204030204" pitchFamily="34" charset="0"/>
                <a:ea typeface="STSong" panose="02010600040101010101" pitchFamily="2" charset="-122"/>
                <a:cs typeface="Calibri" panose="020F0502020204030204" pitchFamily="34" charset="0"/>
              </a:rPr>
              <a:t>uni</a:t>
            </a:r>
            <a:r>
              <a:rPr lang="en" altLang="zh-CN" sz="2000" i="1" dirty="0">
                <a:solidFill>
                  <a:srgbClr val="000000"/>
                </a:solidFill>
                <a:effectLst/>
                <a:latin typeface="Calibri" panose="020F0502020204030204" pitchFamily="34" charset="0"/>
                <a:cs typeface="Calibri" panose="020F0502020204030204" pitchFamily="34" charset="0"/>
              </a:rPr>
              <a:t>formly </a:t>
            </a:r>
            <a:r>
              <a:rPr lang="en" altLang="zh-CN" sz="2000" dirty="0">
                <a:solidFill>
                  <a:srgbClr val="000000"/>
                </a:solidFill>
                <a:effectLst/>
                <a:latin typeface="Calibri" panose="020F0502020204030204" pitchFamily="34" charset="0"/>
                <a:cs typeface="Calibri" panose="020F0502020204030204" pitchFamily="34" charset="0"/>
              </a:rPr>
              <a:t>at random for exploration.</a:t>
            </a:r>
          </a:p>
        </p:txBody>
      </p:sp>
    </p:spTree>
    <p:extLst>
      <p:ext uri="{BB962C8B-B14F-4D97-AF65-F5344CB8AC3E}">
        <p14:creationId xmlns:p14="http://schemas.microsoft.com/office/powerpoint/2010/main" val="1890581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alibri" panose="020F0502020204030204" pitchFamily="34" charset="0"/>
                <a:cs typeface="Calibri" panose="020F0502020204030204" pitchFamily="34" charset="0"/>
              </a:rPr>
              <a:t>Advantages of </a:t>
            </a:r>
            <a:r>
              <a:rPr lang="zh-CN" altLang="en-US" b="1" dirty="0">
                <a:latin typeface="Calibri" panose="020F0502020204030204" pitchFamily="34" charset="0"/>
                <a:cs typeface="Calibri" panose="020F0502020204030204" pitchFamily="34" charset="0"/>
              </a:rPr>
              <a:t>UCB1</a:t>
            </a:r>
            <a:r>
              <a:rPr lang="zh-CN" altLang="en-US" dirty="0">
                <a:latin typeface="Calibri" panose="020F0502020204030204" pitchFamily="34" charset="0"/>
                <a:cs typeface="Calibri" panose="020F0502020204030204" pitchFamily="34" charset="0"/>
              </a:rPr>
              <a:t> Algorithm</a:t>
            </a:r>
          </a:p>
        </p:txBody>
      </p:sp>
      <p:pic>
        <p:nvPicPr>
          <p:cNvPr id="6" name="内容占位符 5" descr="文本&#10;&#10;描述已自动生成">
            <a:extLst>
              <a:ext uri="{FF2B5EF4-FFF2-40B4-BE49-F238E27FC236}">
                <a16:creationId xmlns:a16="http://schemas.microsoft.com/office/drawing/2014/main" id="{D1D90D7A-EF3B-0DE1-3A4C-117E85F449AA}"/>
              </a:ext>
            </a:extLst>
          </p:cNvPr>
          <p:cNvPicPr>
            <a:picLocks noGrp="1" noChangeAspect="1"/>
          </p:cNvPicPr>
          <p:nvPr>
            <p:ph idx="1"/>
          </p:nvPr>
        </p:nvPicPr>
        <p:blipFill>
          <a:blip r:embed="rId2"/>
          <a:stretch>
            <a:fillRect/>
          </a:stretch>
        </p:blipFill>
        <p:spPr>
          <a:xfrm>
            <a:off x="6579326" y="1219695"/>
            <a:ext cx="4609173" cy="5152708"/>
          </a:xfrm>
        </p:spPr>
      </p:pic>
      <p:sp>
        <p:nvSpPr>
          <p:cNvPr id="4" name="Subtitle 2">
            <a:extLst>
              <a:ext uri="{FF2B5EF4-FFF2-40B4-BE49-F238E27FC236}">
                <a16:creationId xmlns:a16="http://schemas.microsoft.com/office/drawing/2014/main" id="{9BAAF258-8D35-4782-13F7-55FEE033F9D6}"/>
              </a:ext>
            </a:extLst>
          </p:cNvPr>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75B3E263-E14D-3A1A-A384-1449664ACC94}"/>
              </a:ext>
            </a:extLst>
          </p:cNvPr>
          <p:cNvSpPr txBox="1"/>
          <p:nvPr/>
        </p:nvSpPr>
        <p:spPr>
          <a:xfrm>
            <a:off x="838200" y="2301410"/>
            <a:ext cx="5958403" cy="2554545"/>
          </a:xfrm>
          <a:prstGeom prst="rect">
            <a:avLst/>
          </a:prstGeom>
          <a:noFill/>
        </p:spPr>
        <p:txBody>
          <a:bodyPr wrap="square" rtlCol="0">
            <a:spAutoFit/>
          </a:bodyPr>
          <a:lstStyle/>
          <a:p>
            <a:r>
              <a:rPr lang="en" altLang="zh-CN" sz="2000" dirty="0">
                <a:solidFill>
                  <a:srgbClr val="000000"/>
                </a:solidFill>
                <a:effectLst/>
                <a:latin typeface="Calibri" panose="020F0502020204030204" pitchFamily="34" charset="0"/>
                <a:cs typeface="Calibri" panose="020F0502020204030204" pitchFamily="34" charset="0"/>
              </a:rPr>
              <a:t>UCB outperformed </a:t>
            </a:r>
            <a:r>
              <a:rPr lang="zh-CN" altLang="en-US" sz="2000" dirty="0">
                <a:latin typeface="Calibri" panose="020F0502020204030204" pitchFamily="34" charset="0"/>
                <a:cs typeface="Calibri" panose="020F0502020204030204" pitchFamily="34" charset="0"/>
              </a:rPr>
              <a:t>ε</a:t>
            </a:r>
            <a:r>
              <a:rPr lang="en" altLang="zh-CN" sz="2000" dirty="0">
                <a:solidFill>
                  <a:srgbClr val="000000"/>
                </a:solidFill>
                <a:effectLst/>
                <a:latin typeface="Calibri" panose="020F0502020204030204" pitchFamily="34" charset="0"/>
                <a:cs typeface="Calibri" panose="020F0502020204030204" pitchFamily="34" charset="0"/>
              </a:rPr>
              <a:t>-greedy ones in the deployment bucket. </a:t>
            </a:r>
          </a:p>
          <a:p>
            <a:r>
              <a:rPr lang="en" altLang="zh-CN" sz="2000" dirty="0">
                <a:solidFill>
                  <a:srgbClr val="000000"/>
                </a:solidFill>
                <a:latin typeface="Calibri" panose="020F0502020204030204" pitchFamily="34" charset="0"/>
                <a:cs typeface="Calibri" panose="020F0502020204030204" pitchFamily="34" charset="0"/>
              </a:rPr>
              <a:t>M</a:t>
            </a:r>
            <a:r>
              <a:rPr lang="en" altLang="zh-CN" sz="2000" dirty="0">
                <a:solidFill>
                  <a:srgbClr val="000000"/>
                </a:solidFill>
                <a:effectLst/>
                <a:latin typeface="Calibri" panose="020F0502020204030204" pitchFamily="34" charset="0"/>
                <a:cs typeface="Calibri" panose="020F0502020204030204" pitchFamily="34" charset="0"/>
              </a:rPr>
              <a:t>ore apparent when data size was smaller!</a:t>
            </a:r>
          </a:p>
          <a:p>
            <a:endParaRPr lang="en" altLang="zh-CN" sz="2000" dirty="0">
              <a:solidFill>
                <a:srgbClr val="000000"/>
              </a:solidFill>
              <a:latin typeface="Calibri" panose="020F0502020204030204" pitchFamily="34" charset="0"/>
              <a:cs typeface="Calibri" panose="020F0502020204030204" pitchFamily="34" charset="0"/>
            </a:endParaRPr>
          </a:p>
          <a:p>
            <a:r>
              <a:rPr lang="en" altLang="zh-CN" sz="2000" dirty="0">
                <a:solidFill>
                  <a:srgbClr val="000000"/>
                </a:solidFill>
                <a:effectLst/>
                <a:latin typeface="Calibri" panose="020F0502020204030204" pitchFamily="34" charset="0"/>
                <a:cs typeface="Calibri" panose="020F0502020204030204" pitchFamily="34" charset="0"/>
              </a:rPr>
              <a:t>In contrast, exploration in upper confidence bound methods are effectively </a:t>
            </a:r>
            <a:r>
              <a:rPr lang="en" altLang="zh-CN" sz="2000" i="1" dirty="0">
                <a:solidFill>
                  <a:srgbClr val="000000"/>
                </a:solidFill>
                <a:effectLst/>
                <a:latin typeface="Calibri" panose="020F0502020204030204" pitchFamily="34" charset="0"/>
                <a:cs typeface="Calibri" panose="020F0502020204030204" pitchFamily="34" charset="0"/>
              </a:rPr>
              <a:t>guided </a:t>
            </a:r>
            <a:r>
              <a:rPr lang="en" altLang="zh-CN" sz="2000" dirty="0">
                <a:solidFill>
                  <a:srgbClr val="000000"/>
                </a:solidFill>
                <a:effectLst/>
                <a:latin typeface="Calibri" panose="020F0502020204030204" pitchFamily="34" charset="0"/>
                <a:cs typeface="Calibri" panose="020F0502020204030204" pitchFamily="34" charset="0"/>
              </a:rPr>
              <a:t>by confidence intervals—a measure of uncertainty in an algorithm’s CTR estimate. </a:t>
            </a:r>
            <a:endParaRPr lang="en" altLang="zh-C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0494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1335"/>
            <a:ext cx="10515600" cy="1325563"/>
          </a:xfrm>
        </p:spPr>
        <p:txBody>
          <a:bodyPr>
            <a:normAutofit/>
          </a:bodyPr>
          <a:lstStyle/>
          <a:p>
            <a:r>
              <a:rPr lang="en-US" altLang="zh-CN" sz="4000" dirty="0" err="1">
                <a:latin typeface="Calibri" panose="020F0502020204030204" pitchFamily="34" charset="0"/>
                <a:cs typeface="Calibri" panose="020F0502020204030204" pitchFamily="34" charset="0"/>
              </a:rPr>
              <a:t>LinUCB</a:t>
            </a:r>
            <a:r>
              <a:rPr lang="en-US" altLang="zh-CN" sz="4000" dirty="0">
                <a:latin typeface="Calibri" panose="020F0502020204030204" pitchFamily="34" charset="0"/>
                <a:cs typeface="Calibri" panose="020F0502020204030204" pitchFamily="34" charset="0"/>
              </a:rPr>
              <a:t> (Disjoint Model) vs </a:t>
            </a:r>
            <a:r>
              <a:rPr lang="en-US" altLang="zh-CN" sz="4000" dirty="0" err="1">
                <a:latin typeface="Calibri" panose="020F0502020204030204" pitchFamily="34" charset="0"/>
                <a:cs typeface="Calibri" panose="020F0502020204030204" pitchFamily="34" charset="0"/>
              </a:rPr>
              <a:t>LinUCB</a:t>
            </a:r>
            <a:r>
              <a:rPr lang="en-US" altLang="zh-CN" sz="4000" dirty="0">
                <a:latin typeface="Calibri" panose="020F0502020204030204" pitchFamily="34" charset="0"/>
                <a:cs typeface="Calibri" panose="020F0502020204030204" pitchFamily="34" charset="0"/>
              </a:rPr>
              <a:t> (Hybrid Model)</a:t>
            </a:r>
            <a:endParaRPr lang="zh-CN" altLang="en-US" sz="4000" dirty="0">
              <a:latin typeface="Calibri" panose="020F0502020204030204" pitchFamily="34" charset="0"/>
              <a:cs typeface="Calibri" panose="020F0502020204030204" pitchFamily="34" charset="0"/>
            </a:endParaRPr>
          </a:p>
        </p:txBody>
      </p:sp>
      <p:pic>
        <p:nvPicPr>
          <p:cNvPr id="6" name="内容占位符 5" descr="图示&#10;&#10;中度可信度描述已自动生成">
            <a:extLst>
              <a:ext uri="{FF2B5EF4-FFF2-40B4-BE49-F238E27FC236}">
                <a16:creationId xmlns:a16="http://schemas.microsoft.com/office/drawing/2014/main" id="{6E82223D-5EF6-675C-CD95-52EA577F3AC9}"/>
              </a:ext>
            </a:extLst>
          </p:cNvPr>
          <p:cNvPicPr>
            <a:picLocks noGrp="1" noChangeAspect="1"/>
          </p:cNvPicPr>
          <p:nvPr>
            <p:ph idx="1"/>
          </p:nvPr>
        </p:nvPicPr>
        <p:blipFill>
          <a:blip r:embed="rId2"/>
          <a:stretch>
            <a:fillRect/>
          </a:stretch>
        </p:blipFill>
        <p:spPr>
          <a:xfrm>
            <a:off x="684549" y="1619250"/>
            <a:ext cx="5219700" cy="3619500"/>
          </a:xfrm>
        </p:spPr>
      </p:pic>
      <p:sp>
        <p:nvSpPr>
          <p:cNvPr id="4" name="Subtitle 2">
            <a:extLst>
              <a:ext uri="{FF2B5EF4-FFF2-40B4-BE49-F238E27FC236}">
                <a16:creationId xmlns:a16="http://schemas.microsoft.com/office/drawing/2014/main" id="{DD7DAD4C-15F1-64C9-74FA-90161F267C89}"/>
              </a:ext>
            </a:extLst>
          </p:cNvPr>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CC6D6D21-F2C7-D3B7-3160-873DB1F6D85F}"/>
              </a:ext>
            </a:extLst>
          </p:cNvPr>
          <p:cNvSpPr txBox="1"/>
          <p:nvPr/>
        </p:nvSpPr>
        <p:spPr>
          <a:xfrm>
            <a:off x="6047676" y="2182505"/>
            <a:ext cx="5219700" cy="2554545"/>
          </a:xfrm>
          <a:prstGeom prst="rect">
            <a:avLst/>
          </a:prstGeom>
          <a:noFill/>
        </p:spPr>
        <p:txBody>
          <a:bodyPr wrap="square" rtlCol="0">
            <a:spAutoFit/>
          </a:bodyPr>
          <a:lstStyle/>
          <a:p>
            <a:r>
              <a:rPr lang="en" altLang="zh-CN" sz="2000" dirty="0" err="1">
                <a:solidFill>
                  <a:srgbClr val="000000"/>
                </a:solidFill>
                <a:effectLst/>
                <a:latin typeface="Calibri" panose="020F0502020204030204" pitchFamily="34" charset="0"/>
                <a:cs typeface="Calibri" panose="020F0502020204030204" pitchFamily="34" charset="0"/>
              </a:rPr>
              <a:t>LinUCB</a:t>
            </a:r>
            <a:r>
              <a:rPr lang="en" altLang="zh-CN" sz="2000" dirty="0">
                <a:solidFill>
                  <a:srgbClr val="000000"/>
                </a:solidFill>
                <a:effectLst/>
                <a:latin typeface="Calibri" panose="020F0502020204030204" pitchFamily="34" charset="0"/>
                <a:cs typeface="Calibri" panose="020F0502020204030204" pitchFamily="34" charset="0"/>
              </a:rPr>
              <a:t> (hybrid) showed significant benefits when data size was small. </a:t>
            </a:r>
          </a:p>
          <a:p>
            <a:r>
              <a:rPr lang="en" altLang="zh-CN" sz="2000" dirty="0">
                <a:solidFill>
                  <a:srgbClr val="000000"/>
                </a:solidFill>
                <a:effectLst/>
                <a:latin typeface="Calibri" panose="020F0502020204030204" pitchFamily="34" charset="0"/>
                <a:cs typeface="Calibri" panose="020F0502020204030204" pitchFamily="34" charset="0"/>
              </a:rPr>
              <a:t>Some features are shared by all articles, making it possible for CTR information of one article to be “transferred” to others. </a:t>
            </a:r>
          </a:p>
          <a:p>
            <a:endParaRPr kumimoji="1" lang="en" altLang="zh-CN" sz="2000" dirty="0">
              <a:solidFill>
                <a:srgbClr val="000000"/>
              </a:solidFill>
              <a:latin typeface="Calibri" panose="020F0502020204030204" pitchFamily="34" charset="0"/>
              <a:cs typeface="Calibri" panose="020F0502020204030204" pitchFamily="34" charset="0"/>
            </a:endParaRPr>
          </a:p>
          <a:p>
            <a:r>
              <a:rPr lang="en" altLang="zh-CN" sz="2000" dirty="0">
                <a:solidFill>
                  <a:srgbClr val="000000"/>
                </a:solidFill>
                <a:effectLst/>
                <a:latin typeface="Calibri" panose="020F0502020204030204" pitchFamily="34" charset="0"/>
                <a:cs typeface="Calibri" panose="020F0502020204030204" pitchFamily="34" charset="0"/>
              </a:rPr>
              <a:t>In contrast, in disjoint models, feedback of one article may not be utilized by other articles</a:t>
            </a:r>
            <a:endParaRPr lang="en" altLang="zh-C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3531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Conclusions </a:t>
            </a:r>
          </a:p>
        </p:txBody>
      </p:sp>
      <p:sp>
        <p:nvSpPr>
          <p:cNvPr id="3" name="内容占位符 2"/>
          <p:cNvSpPr>
            <a:spLocks noGrp="1"/>
          </p:cNvSpPr>
          <p:nvPr>
            <p:ph idx="1"/>
          </p:nvPr>
        </p:nvSpPr>
        <p:spPr/>
        <p:txBody>
          <a:bodyPr>
            <a:normAutofit/>
          </a:bodyPr>
          <a:lstStyle/>
          <a:p>
            <a:r>
              <a:rPr lang="zh-CN" altLang="en-US" dirty="0">
                <a:latin typeface="Calibri" panose="020F0502020204030204" pitchFamily="34" charset="0"/>
                <a:cs typeface="Calibri" panose="020F0502020204030204" pitchFamily="34" charset="0"/>
              </a:rPr>
              <a:t>Advantages of LinUCB (Hybrid Model)</a:t>
            </a:r>
            <a:r>
              <a:rPr lang="en-US" altLang="zh-CN" dirty="0">
                <a:latin typeface="Calibri" panose="020F0502020204030204" pitchFamily="34" charset="0"/>
                <a:cs typeface="Calibri" panose="020F0502020204030204" pitchFamily="34" charset="0"/>
              </a:rPr>
              <a:t>: </a:t>
            </a:r>
            <a:r>
              <a:rPr lang="en" altLang="zh-CN" b="0" i="0" u="none" strike="noStrike" dirty="0">
                <a:solidFill>
                  <a:srgbClr val="000000"/>
                </a:solidFill>
                <a:effectLst/>
                <a:latin typeface="Calibri" panose="020F0502020204030204" pitchFamily="34" charset="0"/>
                <a:cs typeface="Calibri" panose="020F0502020204030204" pitchFamily="34" charset="0"/>
              </a:rPr>
              <a:t>in data-sparse environments when dealing with large content pool</a:t>
            </a:r>
            <a:endParaRPr lang="en-US" altLang="zh-CN" dirty="0">
              <a:latin typeface="Calibri" panose="020F0502020204030204" pitchFamily="34" charset="0"/>
              <a:cs typeface="Calibri" panose="020F0502020204030204" pitchFamily="34" charset="0"/>
            </a:endParaRPr>
          </a:p>
          <a:p>
            <a:pPr marL="0" indent="0">
              <a:buNone/>
            </a:pPr>
            <a:endParaRPr lang="en-US" altLang="zh-CN" dirty="0">
              <a:latin typeface="Calibri" panose="020F0502020204030204" pitchFamily="34" charset="0"/>
              <a:cs typeface="Calibri" panose="020F0502020204030204" pitchFamily="34" charset="0"/>
            </a:endParaRPr>
          </a:p>
          <a:p>
            <a:pPr marL="0" indent="0">
              <a:buNone/>
            </a:pPr>
            <a:endParaRPr lang="en-US" altLang="zh-CN" dirty="0">
              <a:latin typeface="Calibri" panose="020F0502020204030204" pitchFamily="34" charset="0"/>
              <a:cs typeface="Calibri" panose="020F0502020204030204" pitchFamily="34" charset="0"/>
            </a:endParaRPr>
          </a:p>
          <a:p>
            <a:r>
              <a:rPr lang="zh-CN" altLang="en-US" dirty="0">
                <a:latin typeface="Calibri" panose="020F0502020204030204" pitchFamily="34" charset="0"/>
                <a:cs typeface="Calibri" panose="020F0502020204030204" pitchFamily="34" charset="0"/>
              </a:rPr>
              <a:t>Effectiveness of UCB-based Algorithms</a:t>
            </a:r>
            <a:r>
              <a:rPr lang="en-US" altLang="zh-CN" dirty="0">
                <a:latin typeface="Calibri" panose="020F0502020204030204" pitchFamily="34" charset="0"/>
                <a:cs typeface="Calibri" panose="020F0502020204030204" pitchFamily="34" charset="0"/>
              </a:rPr>
              <a:t>: </a:t>
            </a:r>
            <a:r>
              <a:rPr lang="en" altLang="zh-CN" b="0" i="0" u="none" strike="noStrike" dirty="0">
                <a:solidFill>
                  <a:srgbClr val="000000"/>
                </a:solidFill>
                <a:effectLst/>
                <a:latin typeface="-webkit-standard"/>
              </a:rPr>
              <a:t>better-guided exploration</a:t>
            </a:r>
            <a:endParaRPr lang="en-US" altLang="zh-CN" b="0" i="0" u="none" strike="noStrike" dirty="0">
              <a:solidFill>
                <a:srgbClr val="000000"/>
              </a:solidFill>
              <a:effectLst/>
              <a:latin typeface="Calibri" panose="020F0502020204030204" pitchFamily="34" charset="0"/>
              <a:cs typeface="Calibri" panose="020F0502020204030204" pitchFamily="34" charset="0"/>
            </a:endParaRPr>
          </a:p>
          <a:p>
            <a:pPr marL="0" indent="0">
              <a:buNone/>
            </a:pPr>
            <a:endParaRPr lang="en-US" altLang="zh-CN" dirty="0">
              <a:latin typeface="Calibri" panose="020F0502020204030204" pitchFamily="34" charset="0"/>
              <a:cs typeface="Calibri" panose="020F0502020204030204" pitchFamily="34" charset="0"/>
            </a:endParaRPr>
          </a:p>
          <a:p>
            <a:pPr marL="0" indent="0">
              <a:buNone/>
            </a:pPr>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Future Work: </a:t>
            </a:r>
            <a:r>
              <a:rPr lang="en" altLang="zh-CN" b="0" i="0" u="none" strike="noStrike" dirty="0">
                <a:solidFill>
                  <a:srgbClr val="000000"/>
                </a:solidFill>
                <a:effectLst/>
                <a:latin typeface="Calibri" panose="020F0502020204030204" pitchFamily="34" charset="0"/>
                <a:cs typeface="Calibri" panose="020F0502020204030204" pitchFamily="34" charset="0"/>
              </a:rPr>
              <a:t>extend the use of </a:t>
            </a:r>
            <a:r>
              <a:rPr lang="en" altLang="zh-CN" b="1" i="0" u="none" strike="noStrike" dirty="0">
                <a:solidFill>
                  <a:srgbClr val="000000"/>
                </a:solidFill>
                <a:effectLst/>
                <a:latin typeface="Calibri" panose="020F0502020204030204" pitchFamily="34" charset="0"/>
                <a:cs typeface="Calibri" panose="020F0502020204030204" pitchFamily="34" charset="0"/>
              </a:rPr>
              <a:t>Bandit algorithms</a:t>
            </a:r>
          </a:p>
        </p:txBody>
      </p:sp>
      <p:sp>
        <p:nvSpPr>
          <p:cNvPr id="4" name="Subtitle 2">
            <a:extLst>
              <a:ext uri="{FF2B5EF4-FFF2-40B4-BE49-F238E27FC236}">
                <a16:creationId xmlns:a16="http://schemas.microsoft.com/office/drawing/2014/main" id="{9BAAF258-8D35-4782-13F7-55FEE033F9D6}"/>
              </a:ext>
            </a:extLst>
          </p:cNvPr>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5681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EFF2F-D6FC-7D31-C701-BF5F6D065CCD}"/>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68F728E9-C998-93F3-0C19-5267A3B1EC46}"/>
              </a:ext>
            </a:extLst>
          </p:cNvPr>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807050B7-3E48-48FF-0677-C7FD280A3492}"/>
              </a:ext>
            </a:extLst>
          </p:cNvPr>
          <p:cNvSpPr txBox="1"/>
          <p:nvPr/>
        </p:nvSpPr>
        <p:spPr>
          <a:xfrm>
            <a:off x="565993" y="297808"/>
            <a:ext cx="6077025" cy="1150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libri" panose="020F0502020204030204" pitchFamily="34" charset="0"/>
                <a:cs typeface="Calibri" panose="020F0502020204030204" pitchFamily="34" charset="0"/>
              </a:rPr>
              <a:t>Contributions</a:t>
            </a:r>
          </a:p>
        </p:txBody>
      </p:sp>
      <p:sp>
        <p:nvSpPr>
          <p:cNvPr id="44" name="TextBox 43">
            <a:extLst>
              <a:ext uri="{FF2B5EF4-FFF2-40B4-BE49-F238E27FC236}">
                <a16:creationId xmlns:a16="http://schemas.microsoft.com/office/drawing/2014/main" id="{6CA33D13-72C9-D894-4633-A6355F6391D1}"/>
              </a:ext>
            </a:extLst>
          </p:cNvPr>
          <p:cNvSpPr txBox="1"/>
          <p:nvPr/>
        </p:nvSpPr>
        <p:spPr>
          <a:xfrm>
            <a:off x="565993" y="1228779"/>
            <a:ext cx="11109332" cy="61247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800" b="1" dirty="0">
                <a:solidFill>
                  <a:srgbClr val="333333"/>
                </a:solidFill>
                <a:latin typeface="Calibri" panose="020F0502020204030204" pitchFamily="34" charset="0"/>
                <a:cs typeface="Calibri" panose="020F0502020204030204" pitchFamily="34" charset="0"/>
              </a:rPr>
              <a:t>Tommy - </a:t>
            </a:r>
            <a:r>
              <a:rPr lang="en-US" altLang="zh-CN" sz="2800" b="1" dirty="0" err="1">
                <a:solidFill>
                  <a:srgbClr val="333333"/>
                </a:solidFill>
                <a:latin typeface="Calibri" panose="020F0502020204030204" pitchFamily="34" charset="0"/>
                <a:cs typeface="Calibri" panose="020F0502020204030204" pitchFamily="34" charset="0"/>
              </a:rPr>
              <a:t>Tongle</a:t>
            </a:r>
            <a:r>
              <a:rPr lang="en-US" altLang="zh-CN" sz="2800" b="1" dirty="0">
                <a:solidFill>
                  <a:srgbClr val="333333"/>
                </a:solidFill>
                <a:latin typeface="Calibri" panose="020F0502020204030204" pitchFamily="34" charset="0"/>
                <a:cs typeface="Calibri" panose="020F0502020204030204" pitchFamily="34" charset="0"/>
              </a:rPr>
              <a:t> Shen(Group Leader): </a:t>
            </a:r>
            <a:r>
              <a:rPr lang="en-US" altLang="zh-CN" sz="2800" dirty="0">
                <a:solidFill>
                  <a:srgbClr val="333333"/>
                </a:solidFill>
                <a:latin typeface="Calibri" panose="020F0502020204030204" pitchFamily="34" charset="0"/>
                <a:cs typeface="Calibri" panose="020F0502020204030204" pitchFamily="34" charset="0"/>
              </a:rPr>
              <a:t>Slides Part2(algorithm), paper reading, distribute works, managing progress, review and suggest revisions for slides</a:t>
            </a:r>
          </a:p>
          <a:p>
            <a:pPr marL="342900" indent="-342900">
              <a:lnSpc>
                <a:spcPct val="150000"/>
              </a:lnSpc>
              <a:buFont typeface="Arial" panose="020B0604020202020204" pitchFamily="34" charset="0"/>
              <a:buChar char="•"/>
            </a:pPr>
            <a:r>
              <a:rPr lang="en-US" sz="2800" b="1" dirty="0">
                <a:solidFill>
                  <a:srgbClr val="333333"/>
                </a:solidFill>
                <a:latin typeface="Calibri" panose="020F0502020204030204" pitchFamily="34" charset="0"/>
                <a:cs typeface="Calibri" panose="020F0502020204030204" pitchFamily="34" charset="0"/>
              </a:rPr>
              <a:t>A</a:t>
            </a:r>
            <a:r>
              <a:rPr lang="en-US" altLang="zh-CN" sz="2800" b="1" dirty="0">
                <a:solidFill>
                  <a:srgbClr val="333333"/>
                </a:solidFill>
                <a:latin typeface="Calibri" panose="020F0502020204030204" pitchFamily="34" charset="0"/>
                <a:cs typeface="Calibri" panose="020F0502020204030204" pitchFamily="34" charset="0"/>
              </a:rPr>
              <a:t>ndy</a:t>
            </a:r>
            <a:r>
              <a:rPr lang="en-US" sz="2800" b="1" dirty="0">
                <a:solidFill>
                  <a:srgbClr val="333333"/>
                </a:solidFill>
                <a:latin typeface="Calibri" panose="020F0502020204030204" pitchFamily="34" charset="0"/>
                <a:cs typeface="Calibri" panose="020F0502020204030204" pitchFamily="34" charset="0"/>
              </a:rPr>
              <a:t> - Y</a:t>
            </a:r>
            <a:r>
              <a:rPr lang="en-US" altLang="zh-CN" sz="2800" b="1" dirty="0">
                <a:solidFill>
                  <a:srgbClr val="333333"/>
                </a:solidFill>
                <a:latin typeface="Calibri" panose="020F0502020204030204" pitchFamily="34" charset="0"/>
                <a:cs typeface="Calibri" panose="020F0502020204030204" pitchFamily="34" charset="0"/>
              </a:rPr>
              <a:t>uxuan Yang: </a:t>
            </a:r>
            <a:r>
              <a:rPr lang="en-US" altLang="zh-CN" sz="2800" dirty="0">
                <a:solidFill>
                  <a:srgbClr val="333333"/>
                </a:solidFill>
                <a:latin typeface="Calibri" panose="020F0502020204030204" pitchFamily="34" charset="0"/>
                <a:cs typeface="Calibri" panose="020F0502020204030204" pitchFamily="34" charset="0"/>
              </a:rPr>
              <a:t>Slides Part1(Introduction), paper reading</a:t>
            </a:r>
            <a:endParaRPr lang="en-US" sz="28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altLang="zh-CN" sz="2800" b="1" dirty="0">
                <a:solidFill>
                  <a:srgbClr val="333333"/>
                </a:solidFill>
                <a:latin typeface="Calibri" panose="020F0502020204030204" pitchFamily="34" charset="0"/>
                <a:cs typeface="Calibri" panose="020F0502020204030204" pitchFamily="34" charset="0"/>
              </a:rPr>
              <a:t>Zach - </a:t>
            </a:r>
            <a:r>
              <a:rPr lang="en-US" altLang="zh-CN" sz="2800" b="1" dirty="0" err="1">
                <a:solidFill>
                  <a:srgbClr val="333333"/>
                </a:solidFill>
                <a:latin typeface="Calibri" panose="020F0502020204030204" pitchFamily="34" charset="0"/>
                <a:cs typeface="Calibri" panose="020F0502020204030204" pitchFamily="34" charset="0"/>
              </a:rPr>
              <a:t>Chenhao</a:t>
            </a:r>
            <a:r>
              <a:rPr lang="en-US" altLang="zh-CN" sz="2800" b="1" dirty="0">
                <a:solidFill>
                  <a:srgbClr val="333333"/>
                </a:solidFill>
                <a:latin typeface="Calibri" panose="020F0502020204030204" pitchFamily="34" charset="0"/>
                <a:cs typeface="Calibri" panose="020F0502020204030204" pitchFamily="34" charset="0"/>
              </a:rPr>
              <a:t> Zhu: </a:t>
            </a:r>
            <a:r>
              <a:rPr lang="en-US" altLang="zh-CN" sz="2800" dirty="0">
                <a:solidFill>
                  <a:srgbClr val="333333"/>
                </a:solidFill>
                <a:latin typeface="Calibri" panose="020F0502020204030204" pitchFamily="34" charset="0"/>
                <a:cs typeface="Calibri" panose="020F0502020204030204" pitchFamily="34" charset="0"/>
              </a:rPr>
              <a:t>Slides Part3(Experiment), paper reading, verification with code and preprocessed dataset</a:t>
            </a:r>
            <a:endParaRPr lang="en-US" altLang="zh-CN" sz="28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altLang="zh-CN" sz="2800" b="1" dirty="0">
                <a:solidFill>
                  <a:srgbClr val="333333"/>
                </a:solidFill>
                <a:latin typeface="Calibri" panose="020F0502020204030204" pitchFamily="34" charset="0"/>
                <a:cs typeface="Calibri" panose="020F0502020204030204" pitchFamily="34" charset="0"/>
              </a:rPr>
              <a:t>Shirley - </a:t>
            </a:r>
            <a:r>
              <a:rPr lang="en-US" altLang="zh-CN" sz="2800" b="1" dirty="0" err="1">
                <a:solidFill>
                  <a:srgbClr val="333333"/>
                </a:solidFill>
                <a:latin typeface="Calibri" panose="020F0502020204030204" pitchFamily="34" charset="0"/>
                <a:cs typeface="Calibri" panose="020F0502020204030204" pitchFamily="34" charset="0"/>
              </a:rPr>
              <a:t>Keyin</a:t>
            </a:r>
            <a:r>
              <a:rPr lang="en-US" altLang="zh-CN" sz="2800" b="1" dirty="0">
                <a:solidFill>
                  <a:srgbClr val="333333"/>
                </a:solidFill>
                <a:latin typeface="Calibri" panose="020F0502020204030204" pitchFamily="34" charset="0"/>
                <a:cs typeface="Calibri" panose="020F0502020204030204" pitchFamily="34" charset="0"/>
              </a:rPr>
              <a:t> Wang: </a:t>
            </a:r>
            <a:r>
              <a:rPr lang="en-US" altLang="zh-CN" sz="2800" dirty="0">
                <a:solidFill>
                  <a:srgbClr val="333333"/>
                </a:solidFill>
                <a:latin typeface="Calibri" panose="020F0502020204030204" pitchFamily="34" charset="0"/>
                <a:cs typeface="Calibri" panose="020F0502020204030204" pitchFamily="34" charset="0"/>
              </a:rPr>
              <a:t>Slides Part4(Conclusion), paper reading</a:t>
            </a:r>
            <a:endParaRPr lang="en-US" altLang="zh-CN" sz="28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b="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4733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FEDFA-EC98-317C-789D-F1BAACD738E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D211967-7472-E673-EE90-3E73D1F780D3}"/>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References</a:t>
            </a:r>
          </a:p>
        </p:txBody>
      </p:sp>
      <p:sp>
        <p:nvSpPr>
          <p:cNvPr id="3" name="内容占位符 2">
            <a:extLst>
              <a:ext uri="{FF2B5EF4-FFF2-40B4-BE49-F238E27FC236}">
                <a16:creationId xmlns:a16="http://schemas.microsoft.com/office/drawing/2014/main" id="{AB539A31-0E43-DF80-E298-FB742D63D563}"/>
              </a:ext>
            </a:extLst>
          </p:cNvPr>
          <p:cNvSpPr>
            <a:spLocks noGrp="1"/>
          </p:cNvSpPr>
          <p:nvPr>
            <p:ph idx="1"/>
          </p:nvPr>
        </p:nvSpPr>
        <p:spPr>
          <a:xfrm>
            <a:off x="789876" y="1690688"/>
            <a:ext cx="10515600" cy="4351338"/>
          </a:xfrm>
        </p:spPr>
        <p:txBody>
          <a:bodyPr>
            <a:normAutofit/>
          </a:bodyPr>
          <a:lstStyle/>
          <a:p>
            <a:r>
              <a:rPr lang="en-HK" altLang="zh-CN" i="0" u="none" strike="noStrike" dirty="0">
                <a:solidFill>
                  <a:srgbClr val="000000"/>
                </a:solidFill>
                <a:effectLst/>
                <a:latin typeface="Calibri" panose="020F0502020204030204" pitchFamily="34" charset="0"/>
                <a:cs typeface="Calibri" panose="020F0502020204030204" pitchFamily="34" charset="0"/>
              </a:rPr>
              <a:t>A Contextual-Bandit Approach to Personalized News Article Recommendation</a:t>
            </a:r>
            <a:r>
              <a:rPr lang="en-US" altLang="zh-CN" dirty="0">
                <a:solidFill>
                  <a:srgbClr val="000000"/>
                </a:solidFill>
                <a:latin typeface="Calibri" panose="020F0502020204030204" pitchFamily="34" charset="0"/>
                <a:cs typeface="Calibri" panose="020F0502020204030204" pitchFamily="34" charset="0"/>
              </a:rPr>
              <a:t>, </a:t>
            </a:r>
            <a:r>
              <a:rPr lang="en-HK" altLang="zh-CN" i="0" u="none" strike="noStrike" dirty="0">
                <a:solidFill>
                  <a:srgbClr val="000000"/>
                </a:solidFill>
                <a:effectLst/>
                <a:latin typeface="Calibri" panose="020F0502020204030204" pitchFamily="34" charset="0"/>
                <a:cs typeface="Calibri" panose="020F0502020204030204" pitchFamily="34" charset="0"/>
              </a:rPr>
              <a:t>Lihong Li, Wei Chu, John Langford, Robert E. </a:t>
            </a:r>
            <a:r>
              <a:rPr lang="en-HK" altLang="zh-CN" i="0" u="none" strike="noStrike" dirty="0" err="1">
                <a:solidFill>
                  <a:srgbClr val="000000"/>
                </a:solidFill>
                <a:effectLst/>
                <a:latin typeface="Calibri" panose="020F0502020204030204" pitchFamily="34" charset="0"/>
                <a:cs typeface="Calibri" panose="020F0502020204030204" pitchFamily="34" charset="0"/>
              </a:rPr>
              <a:t>Schapire</a:t>
            </a:r>
            <a:r>
              <a:rPr lang="en-HK" altLang="zh-CN" i="0" u="none" strike="noStrike" dirty="0">
                <a:solidFill>
                  <a:srgbClr val="000000"/>
                </a:solidFill>
                <a:effectLst/>
                <a:latin typeface="Calibri" panose="020F0502020204030204" pitchFamily="34" charset="0"/>
                <a:cs typeface="Calibri" panose="020F0502020204030204" pitchFamily="34" charset="0"/>
              </a:rPr>
              <a:t> 2010.02 WWW '10: Proceedings of the 19th international conference on World wide web</a:t>
            </a:r>
          </a:p>
          <a:p>
            <a:r>
              <a:rPr lang="en-HK" altLang="zh-CN" i="0" u="none" strike="noStrike" dirty="0">
                <a:solidFill>
                  <a:srgbClr val="000000"/>
                </a:solidFill>
                <a:effectLst/>
                <a:latin typeface="Calibri" panose="020F0502020204030204" pitchFamily="34" charset="0"/>
                <a:cs typeface="Calibri" panose="020F0502020204030204" pitchFamily="34" charset="0"/>
              </a:rPr>
              <a:t>https://</a:t>
            </a:r>
            <a:r>
              <a:rPr lang="en-HK" altLang="zh-CN" i="0" u="none" strike="noStrike" dirty="0" err="1">
                <a:solidFill>
                  <a:srgbClr val="000000"/>
                </a:solidFill>
                <a:effectLst/>
                <a:latin typeface="Calibri" panose="020F0502020204030204" pitchFamily="34" charset="0"/>
                <a:cs typeface="Calibri" panose="020F0502020204030204" pitchFamily="34" charset="0"/>
              </a:rPr>
              <a:t>banditalgs.com</a:t>
            </a:r>
            <a:r>
              <a:rPr lang="en-HK" altLang="zh-CN" i="0" u="none" strike="noStrike" dirty="0">
                <a:solidFill>
                  <a:srgbClr val="000000"/>
                </a:solidFill>
                <a:effectLst/>
                <a:latin typeface="Calibri" panose="020F0502020204030204" pitchFamily="34" charset="0"/>
                <a:cs typeface="Calibri" panose="020F0502020204030204" pitchFamily="34" charset="0"/>
              </a:rPr>
              <a:t>/2016/10/19/stochastic-linear-bandits/</a:t>
            </a:r>
          </a:p>
          <a:p>
            <a:r>
              <a:rPr lang="en-HK" altLang="zh-CN" i="0" u="none" strike="noStrike" dirty="0">
                <a:solidFill>
                  <a:srgbClr val="000000"/>
                </a:solidFill>
                <a:effectLst/>
                <a:latin typeface="Calibri" panose="020F0502020204030204" pitchFamily="34" charset="0"/>
                <a:cs typeface="Calibri" panose="020F0502020204030204" pitchFamily="34" charset="0"/>
                <a:hlinkClick r:id="rId2"/>
              </a:rPr>
              <a:t>https://courses.cs.washington.edu/courses/cse599i/18wi/resources/lecture10/lecture10.pdf</a:t>
            </a:r>
            <a:endParaRPr lang="en-HK" altLang="zh-CN" i="0" u="none" strike="noStrike" dirty="0">
              <a:solidFill>
                <a:srgbClr val="000000"/>
              </a:solidFill>
              <a:effectLst/>
              <a:latin typeface="Calibri" panose="020F0502020204030204" pitchFamily="34" charset="0"/>
              <a:cs typeface="Calibri" panose="020F0502020204030204" pitchFamily="34" charset="0"/>
            </a:endParaRPr>
          </a:p>
          <a:p>
            <a:r>
              <a:rPr lang="en-HK" altLang="zh-CN" i="0" u="none" strike="noStrike" dirty="0">
                <a:solidFill>
                  <a:srgbClr val="000000"/>
                </a:solidFill>
                <a:effectLst/>
                <a:latin typeface="Calibri" panose="020F0502020204030204" pitchFamily="34" charset="0"/>
                <a:cs typeface="Calibri" panose="020F0502020204030204" pitchFamily="34" charset="0"/>
              </a:rPr>
              <a:t>https://</a:t>
            </a:r>
            <a:r>
              <a:rPr lang="en-HK" altLang="zh-CN" i="0" u="none" strike="noStrike" dirty="0" err="1">
                <a:solidFill>
                  <a:srgbClr val="000000"/>
                </a:solidFill>
                <a:effectLst/>
                <a:latin typeface="Calibri" panose="020F0502020204030204" pitchFamily="34" charset="0"/>
                <a:cs typeface="Calibri" panose="020F0502020204030204" pitchFamily="34" charset="0"/>
              </a:rPr>
              <a:t>github.com</a:t>
            </a:r>
            <a:r>
              <a:rPr lang="en-HK" altLang="zh-CN" i="0" u="none" strike="noStrike" dirty="0">
                <a:solidFill>
                  <a:srgbClr val="000000"/>
                </a:solidFill>
                <a:effectLst/>
                <a:latin typeface="Calibri" panose="020F0502020204030204" pitchFamily="34" charset="0"/>
                <a:cs typeface="Calibri" panose="020F0502020204030204" pitchFamily="34" charset="0"/>
              </a:rPr>
              <a:t>/</a:t>
            </a:r>
            <a:r>
              <a:rPr lang="en-HK" altLang="zh-CN" i="0" u="none" strike="noStrike" dirty="0" err="1">
                <a:solidFill>
                  <a:srgbClr val="000000"/>
                </a:solidFill>
                <a:effectLst/>
                <a:latin typeface="Calibri" panose="020F0502020204030204" pitchFamily="34" charset="0"/>
                <a:cs typeface="Calibri" panose="020F0502020204030204" pitchFamily="34" charset="0"/>
              </a:rPr>
              <a:t>yijunquan-afk</a:t>
            </a:r>
            <a:r>
              <a:rPr lang="en-HK" altLang="zh-CN" i="0" u="none" strike="noStrike" dirty="0">
                <a:solidFill>
                  <a:srgbClr val="000000"/>
                </a:solidFill>
                <a:effectLst/>
                <a:latin typeface="Calibri" panose="020F0502020204030204" pitchFamily="34" charset="0"/>
                <a:cs typeface="Calibri" panose="020F0502020204030204" pitchFamily="34" charset="0"/>
              </a:rPr>
              <a:t>/bandit-learning/tree/master/03-papers</a:t>
            </a:r>
          </a:p>
          <a:p>
            <a:endParaRPr lang="en" altLang="zh-CN" i="0" u="none" strike="noStrike" dirty="0">
              <a:solidFill>
                <a:srgbClr val="000000"/>
              </a:solidFill>
              <a:effectLst/>
              <a:latin typeface="Calibri" panose="020F0502020204030204" pitchFamily="34" charset="0"/>
              <a:cs typeface="Calibri" panose="020F0502020204030204" pitchFamily="34" charset="0"/>
            </a:endParaRPr>
          </a:p>
        </p:txBody>
      </p:sp>
      <p:sp>
        <p:nvSpPr>
          <p:cNvPr id="4" name="Subtitle 2">
            <a:extLst>
              <a:ext uri="{FF2B5EF4-FFF2-40B4-BE49-F238E27FC236}">
                <a16:creationId xmlns:a16="http://schemas.microsoft.com/office/drawing/2014/main" id="{051087C4-406C-6F93-C17C-89C3C85EE688}"/>
              </a:ext>
            </a:extLst>
          </p:cNvPr>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8869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2" name="Title 1"/>
          <p:cNvSpPr txBox="1"/>
          <p:nvPr/>
        </p:nvSpPr>
        <p:spPr>
          <a:xfrm>
            <a:off x="2149763" y="1821873"/>
            <a:ext cx="7892473" cy="16071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Calibri" panose="020F0502020204030204" pitchFamily="34" charset="0"/>
                <a:cs typeface="Calibri" panose="020F0502020204030204" pitchFamily="34" charset="0"/>
              </a:rPr>
              <a:t>Part 1: I</a:t>
            </a:r>
            <a:r>
              <a:rPr lang="en-US" altLang="zh-CN" sz="4800" dirty="0">
                <a:latin typeface="Calibri" panose="020F0502020204030204" pitchFamily="34" charset="0"/>
                <a:cs typeface="Calibri" panose="020F0502020204030204" pitchFamily="34" charset="0"/>
              </a:rPr>
              <a:t>ntroduction</a:t>
            </a:r>
            <a:endParaRPr lang="en-US" sz="4800" dirty="0">
              <a:latin typeface="Calibri" panose="020F0502020204030204" pitchFamily="34" charset="0"/>
              <a:cs typeface="Calibri" panose="020F0502020204030204" pitchFamily="34" charset="0"/>
            </a:endParaRPr>
          </a:p>
        </p:txBody>
      </p:sp>
      <p:sp>
        <p:nvSpPr>
          <p:cNvPr id="4" name="Subtitle 2"/>
          <p:cNvSpPr txBox="1"/>
          <p:nvPr/>
        </p:nvSpPr>
        <p:spPr>
          <a:xfrm>
            <a:off x="1475676" y="3429000"/>
            <a:ext cx="9144000" cy="4347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solidFill>
                  <a:srgbClr val="333333"/>
                </a:solidFill>
                <a:latin typeface="Calibri" panose="020F0502020204030204" pitchFamily="34" charset="0"/>
                <a:cs typeface="Calibri" panose="020F0502020204030204" pitchFamily="34" charset="0"/>
              </a:rPr>
              <a:t>Lecturer:  A</a:t>
            </a:r>
            <a:r>
              <a:rPr lang="en-US" altLang="zh-CN" sz="2000" dirty="0" err="1">
                <a:solidFill>
                  <a:srgbClr val="333333"/>
                </a:solidFill>
                <a:latin typeface="Calibri" panose="020F0502020204030204" pitchFamily="34" charset="0"/>
                <a:cs typeface="Calibri" panose="020F0502020204030204" pitchFamily="34" charset="0"/>
              </a:rPr>
              <a:t>ndy</a:t>
            </a:r>
            <a:r>
              <a:rPr lang="en-US" sz="2000" dirty="0">
                <a:solidFill>
                  <a:srgbClr val="333333"/>
                </a:solidFill>
                <a:latin typeface="Calibri" panose="020F0502020204030204" pitchFamily="34" charset="0"/>
                <a:cs typeface="Calibri" panose="020F0502020204030204" pitchFamily="34" charset="0"/>
              </a:rPr>
              <a:t> – Y</a:t>
            </a:r>
            <a:r>
              <a:rPr lang="en-US" altLang="zh-CN" sz="2000" dirty="0" err="1">
                <a:solidFill>
                  <a:srgbClr val="333333"/>
                </a:solidFill>
                <a:latin typeface="Calibri" panose="020F0502020204030204" pitchFamily="34" charset="0"/>
                <a:cs typeface="Calibri" panose="020F0502020204030204" pitchFamily="34" charset="0"/>
              </a:rPr>
              <a:t>uxuan</a:t>
            </a:r>
            <a:r>
              <a:rPr lang="en-US" altLang="zh-CN" sz="2000" dirty="0">
                <a:solidFill>
                  <a:srgbClr val="333333"/>
                </a:solidFill>
                <a:latin typeface="Calibri" panose="020F0502020204030204" pitchFamily="34" charset="0"/>
                <a:cs typeface="Calibri" panose="020F0502020204030204" pitchFamily="34" charset="0"/>
              </a:rPr>
              <a:t> Yang</a:t>
            </a:r>
            <a:r>
              <a:rPr lang="en-US" sz="2000" dirty="0">
                <a:solidFill>
                  <a:srgbClr val="333333"/>
                </a:solidFill>
                <a:latin typeface="Calibri" panose="020F0502020204030204" pitchFamily="34" charset="0"/>
                <a:cs typeface="Calibri" panose="020F0502020204030204" pitchFamily="34" charset="0"/>
              </a:rPr>
              <a:t> </a:t>
            </a:r>
          </a:p>
          <a:p>
            <a:endParaRPr lang="en-US" sz="2000" dirty="0">
              <a:solidFill>
                <a:srgbClr val="333333"/>
              </a:solidFill>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8" name="Title 1"/>
          <p:cNvSpPr txBox="1"/>
          <p:nvPr/>
        </p:nvSpPr>
        <p:spPr>
          <a:xfrm>
            <a:off x="420027" y="227450"/>
            <a:ext cx="6077025" cy="1150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libri" panose="020F0502020204030204" pitchFamily="34" charset="0"/>
                <a:cs typeface="Calibri" panose="020F0502020204030204" pitchFamily="34" charset="0"/>
              </a:rPr>
              <a:t>Overview</a:t>
            </a:r>
          </a:p>
        </p:txBody>
      </p:sp>
      <p:sp>
        <p:nvSpPr>
          <p:cNvPr id="44" name="TextBox 43"/>
          <p:cNvSpPr txBox="1"/>
          <p:nvPr/>
        </p:nvSpPr>
        <p:spPr>
          <a:xfrm>
            <a:off x="565994" y="1448235"/>
            <a:ext cx="4641127" cy="289310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Main issues</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Fundamental concept</a:t>
            </a:r>
            <a:endParaRPr lang="en-US" altLang="zh-CN" sz="2800" b="0" i="1" dirty="0">
              <a:latin typeface="Cambria Math" panose="02040503050406030204" pitchFamily="18" charset="0"/>
              <a:cs typeface="Calibri" panose="020F0502020204030204" pitchFamily="34" charset="0"/>
            </a:endParaRPr>
          </a:p>
          <a:p>
            <a:pPr marL="342900" indent="-342900">
              <a:lnSpc>
                <a:spcPct val="150000"/>
              </a:lnSpc>
              <a:buFont typeface="Arial" panose="020B0604020202020204" pitchFamily="34" charset="0"/>
              <a:buChar char="•"/>
            </a:pPr>
            <a:r>
              <a:rPr lang="en-US" altLang="zh-CN" sz="2800" dirty="0"/>
              <a:t>Key innovations</a:t>
            </a:r>
            <a:endParaRPr lang="en-US" sz="2800" b="0" i="1" dirty="0">
              <a:latin typeface="Cambria Math" panose="02040503050406030204" pitchFamily="18"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b="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8" name="Title 1"/>
          <p:cNvSpPr txBox="1"/>
          <p:nvPr/>
        </p:nvSpPr>
        <p:spPr>
          <a:xfrm>
            <a:off x="420027" y="227450"/>
            <a:ext cx="6077025" cy="1150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libri" panose="020F0502020204030204" pitchFamily="34" charset="0"/>
                <a:cs typeface="Calibri" panose="020F0502020204030204" pitchFamily="34" charset="0"/>
              </a:rPr>
              <a:t>Main issues</a:t>
            </a:r>
          </a:p>
        </p:txBody>
      </p:sp>
      <p:sp>
        <p:nvSpPr>
          <p:cNvPr id="44" name="TextBox 43"/>
          <p:cNvSpPr txBox="1"/>
          <p:nvPr/>
        </p:nvSpPr>
        <p:spPr>
          <a:xfrm>
            <a:off x="565994" y="1448234"/>
            <a:ext cx="10796771" cy="344709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b="1" dirty="0">
                <a:latin typeface="Calibri" panose="020F0502020204030204" pitchFamily="34" charset="0"/>
                <a:cs typeface="Calibri" panose="020F0502020204030204" pitchFamily="34" charset="0"/>
              </a:rPr>
              <a:t>Dynamic Content: </a:t>
            </a:r>
            <a:r>
              <a:rPr lang="en-US" altLang="zh-CN" sz="2000" dirty="0">
                <a:latin typeface="Calibri" panose="020F0502020204030204" pitchFamily="34" charset="0"/>
                <a:cs typeface="Calibri" panose="020F0502020204030204" pitchFamily="34" charset="0"/>
              </a:rPr>
              <a:t>Traditional methods struggle to adapt </a:t>
            </a:r>
            <a:r>
              <a:rPr lang="en-US" altLang="zh-CN" sz="2000" dirty="0"/>
              <a:t>model popularity and temporal changes</a:t>
            </a:r>
            <a:endParaRPr lang="en-US" altLang="zh-CN" sz="20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en-US" altLang="zh-CN" sz="20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altLang="zh-CN" sz="2000"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User-Content Variability:</a:t>
            </a:r>
            <a:r>
              <a:rPr lang="en-US" altLang="zh-CN" sz="2000" dirty="0">
                <a:latin typeface="Calibri" panose="020F0502020204030204" pitchFamily="34" charset="0"/>
                <a:cs typeface="Calibri" panose="020F0502020204030204" pitchFamily="34" charset="0"/>
              </a:rPr>
              <a:t> Personalized, feature-based approaches needed</a:t>
            </a:r>
          </a:p>
          <a:p>
            <a:pPr marL="342900" indent="-342900">
              <a:lnSpc>
                <a:spcPct val="150000"/>
              </a:lnSpc>
              <a:buFont typeface="Arial" panose="020B0604020202020204" pitchFamily="34" charset="0"/>
              <a:buChar char="•"/>
            </a:pPr>
            <a:endParaRPr lang="en-US" altLang="zh-CN" sz="20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altLang="zh-CN" sz="2000"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Balancing Exploration &amp; Exploitation: </a:t>
            </a:r>
            <a:r>
              <a:rPr lang="en-US" altLang="zh-CN" sz="2000" dirty="0">
                <a:latin typeface="Calibri" panose="020F0502020204030204" pitchFamily="34" charset="0"/>
                <a:cs typeface="Calibri" panose="020F0502020204030204" pitchFamily="34" charset="0"/>
              </a:rPr>
              <a:t>Crucial for long-term satisfaction </a:t>
            </a:r>
          </a:p>
          <a:p>
            <a:pPr marL="342900" indent="-342900">
              <a:lnSpc>
                <a:spcPct val="150000"/>
              </a:lnSpc>
              <a:buFont typeface="Arial" panose="020B0604020202020204" pitchFamily="34" charset="0"/>
              <a:buChar char="•"/>
            </a:pPr>
            <a:endParaRPr lang="en-US" altLang="zh-CN" sz="2000" dirty="0">
              <a:latin typeface="Calibri" panose="020F0502020204030204" pitchFamily="34" charset="0"/>
              <a:cs typeface="Calibri" panose="020F0502020204030204" pitchFamily="34" charset="0"/>
            </a:endParaRPr>
          </a:p>
          <a:p>
            <a:endParaRPr lang="en-US" sz="2000" b="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8" name="Title 1"/>
          <p:cNvSpPr txBox="1"/>
          <p:nvPr/>
        </p:nvSpPr>
        <p:spPr>
          <a:xfrm>
            <a:off x="420027" y="227450"/>
            <a:ext cx="6077025" cy="1150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altLang="zh-CN" sz="4400" dirty="0">
                <a:latin typeface="Calibri" panose="020F0502020204030204" pitchFamily="34" charset="0"/>
                <a:cs typeface="Calibri" panose="020F0502020204030204" pitchFamily="34" charset="0"/>
              </a:rPr>
              <a:t>Fundamental concept</a:t>
            </a:r>
            <a:endParaRPr lang="en-US" altLang="zh-CN" sz="4400" b="0" i="1" dirty="0">
              <a:latin typeface="Cambria Math" panose="02040503050406030204" pitchFamily="18" charset="0"/>
              <a:cs typeface="Calibri" panose="020F0502020204030204" pitchFamily="34" charset="0"/>
            </a:endParaRPr>
          </a:p>
        </p:txBody>
      </p:sp>
      <p:sp>
        <p:nvSpPr>
          <p:cNvPr id="44" name="TextBox 43"/>
          <p:cNvSpPr txBox="1"/>
          <p:nvPr/>
        </p:nvSpPr>
        <p:spPr>
          <a:xfrm>
            <a:off x="565993" y="1947941"/>
            <a:ext cx="4641127" cy="3447098"/>
          </a:xfrm>
          <a:prstGeom prst="rect">
            <a:avLst/>
          </a:prstGeom>
          <a:noFill/>
        </p:spPr>
        <p:txBody>
          <a:bodyPr wrap="square" rtlCol="0">
            <a:spAutoFit/>
          </a:bodyPr>
          <a:lstStyle/>
          <a:p>
            <a:pPr algn="ctr">
              <a:lnSpc>
                <a:spcPct val="150000"/>
              </a:lnSpc>
            </a:pPr>
            <a:r>
              <a:rPr lang="en-US" sz="2800" b="1" dirty="0">
                <a:latin typeface="Calibri" panose="020F0502020204030204" pitchFamily="34" charset="0"/>
                <a:cs typeface="Calibri" panose="020F0502020204030204" pitchFamily="34" charset="0"/>
              </a:rPr>
              <a:t>Context-free bandits</a:t>
            </a:r>
          </a:p>
          <a:p>
            <a:pPr marL="342900" indent="-342900">
              <a:lnSpc>
                <a:spcPct val="150000"/>
              </a:lnSpc>
              <a:buFont typeface="Arial" panose="020B0604020202020204" pitchFamily="34" charset="0"/>
              <a:buChar char="•"/>
            </a:pPr>
            <a:r>
              <a:rPr lang="en-US" altLang="zh-CN" sz="2000" dirty="0">
                <a:latin typeface="Calibri" panose="020F0502020204030204" pitchFamily="34" charset="0"/>
                <a:cs typeface="Calibri" panose="020F0502020204030204" pitchFamily="34" charset="0"/>
              </a:rPr>
              <a:t>No context used</a:t>
            </a:r>
          </a:p>
          <a:p>
            <a:pPr marL="342900" indent="-342900">
              <a:lnSpc>
                <a:spcPct val="150000"/>
              </a:lnSpc>
              <a:buFont typeface="Arial" panose="020B0604020202020204" pitchFamily="34" charset="0"/>
              <a:buChar char="•"/>
            </a:pPr>
            <a:r>
              <a:rPr lang="en-US" altLang="zh-CN" sz="2000" dirty="0">
                <a:latin typeface="Calibri" panose="020F0502020204030204" pitchFamily="34" charset="0"/>
                <a:cs typeface="Calibri" panose="020F0502020204030204" pitchFamily="34" charset="0"/>
              </a:rPr>
              <a:t>Fixed action selection</a:t>
            </a:r>
          </a:p>
          <a:p>
            <a:pPr marL="342900" indent="-342900">
              <a:lnSpc>
                <a:spcPct val="150000"/>
              </a:lnSpc>
              <a:buFont typeface="Arial" panose="020B0604020202020204" pitchFamily="34" charset="0"/>
              <a:buChar char="•"/>
            </a:pPr>
            <a:r>
              <a:rPr lang="en-US" altLang="zh-CN" sz="2000" dirty="0">
                <a:latin typeface="Calibri" panose="020F0502020204030204" pitchFamily="34" charset="0"/>
                <a:cs typeface="Calibri" panose="020F0502020204030204" pitchFamily="34" charset="0"/>
              </a:rPr>
              <a:t>Rewards based only on actions</a:t>
            </a:r>
            <a:endParaRPr lang="en-US" sz="2000" dirty="0">
              <a:latin typeface="Calibri" panose="020F0502020204030204" pitchFamily="34" charset="0"/>
              <a:cs typeface="Calibri" panose="020F0502020204030204" pitchFamily="34" charset="0"/>
            </a:endParaRPr>
          </a:p>
          <a:p>
            <a:pPr algn="ctr">
              <a:lnSpc>
                <a:spcPct val="150000"/>
              </a:lnSpc>
            </a:pPr>
            <a:endParaRPr lang="en-US" sz="2000" b="0" i="1" dirty="0">
              <a:latin typeface="Cambria Math" panose="02040503050406030204" pitchFamily="18"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b="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cxnSp>
        <p:nvCxnSpPr>
          <p:cNvPr id="3" name="Straight Connector 2"/>
          <p:cNvCxnSpPr/>
          <p:nvPr/>
        </p:nvCxnSpPr>
        <p:spPr>
          <a:xfrm>
            <a:off x="5987165" y="1472453"/>
            <a:ext cx="0" cy="4784995"/>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6619291" y="1947941"/>
            <a:ext cx="5893198" cy="2985433"/>
          </a:xfrm>
          <a:prstGeom prst="rect">
            <a:avLst/>
          </a:prstGeom>
          <a:noFill/>
        </p:spPr>
        <p:txBody>
          <a:bodyPr wrap="square" rtlCol="0">
            <a:spAutoFit/>
          </a:bodyPr>
          <a:lstStyle/>
          <a:p>
            <a:pPr algn="ctr">
              <a:lnSpc>
                <a:spcPct val="150000"/>
              </a:lnSpc>
            </a:pPr>
            <a:r>
              <a:rPr lang="en-US" sz="2800" b="1" dirty="0">
                <a:latin typeface="Calibri" panose="020F0502020204030204" pitchFamily="34" charset="0"/>
                <a:cs typeface="Calibri" panose="020F0502020204030204" pitchFamily="34" charset="0"/>
              </a:rPr>
              <a:t>Contextual bandits</a:t>
            </a:r>
          </a:p>
          <a:p>
            <a:pPr marL="342900" indent="-342900">
              <a:lnSpc>
                <a:spcPct val="150000"/>
              </a:lnSpc>
              <a:buFont typeface="Arial" panose="020B0604020202020204" pitchFamily="34" charset="0"/>
              <a:buChar char="•"/>
            </a:pPr>
            <a:r>
              <a:rPr lang="en-US" altLang="zh-CN" sz="2000" dirty="0">
                <a:latin typeface="Calibri" panose="020F0502020204030204" pitchFamily="34" charset="0"/>
                <a:cs typeface="Calibri" panose="020F0502020204030204" pitchFamily="34" charset="0"/>
              </a:rPr>
              <a:t>Uses contextual information</a:t>
            </a:r>
          </a:p>
          <a:p>
            <a:pPr marL="342900" indent="-342900">
              <a:lnSpc>
                <a:spcPct val="150000"/>
              </a:lnSpc>
              <a:buFont typeface="Arial" panose="020B0604020202020204" pitchFamily="34" charset="0"/>
              <a:buChar char="•"/>
            </a:pPr>
            <a:r>
              <a:rPr lang="en-US" altLang="zh-CN" sz="2000" dirty="0">
                <a:latin typeface="Calibri" panose="020F0502020204030204" pitchFamily="34" charset="0"/>
                <a:cs typeface="Calibri" panose="020F0502020204030204" pitchFamily="34" charset="0"/>
              </a:rPr>
              <a:t>Action selection based on context</a:t>
            </a:r>
          </a:p>
          <a:p>
            <a:pPr marL="342900" indent="-342900">
              <a:lnSpc>
                <a:spcPct val="150000"/>
              </a:lnSpc>
              <a:buFont typeface="Arial" panose="020B0604020202020204" pitchFamily="34" charset="0"/>
              <a:buChar char="•"/>
            </a:pPr>
            <a:r>
              <a:rPr lang="en-US" altLang="zh-CN" sz="2000" dirty="0">
                <a:latin typeface="Calibri" panose="020F0502020204030204" pitchFamily="34" charset="0"/>
                <a:cs typeface="Calibri" panose="020F0502020204030204" pitchFamily="34" charset="0"/>
              </a:rPr>
              <a:t>Rewards depend on both actions and context</a:t>
            </a:r>
            <a:endParaRPr lang="en-US" sz="2000" b="0" i="1"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b="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333333"/>
                </a:solidFill>
                <a:latin typeface="Calibri" panose="020F0502020204030204" pitchFamily="34" charset="0"/>
                <a:cs typeface="Calibri" panose="020F0502020204030204" pitchFamily="34" charset="0"/>
              </a:rPr>
              <a:t>Li, L., Chu, W., Langford, J., &amp; </a:t>
            </a:r>
            <a:r>
              <a:rPr lang="en-US" sz="1600" dirty="0" err="1">
                <a:solidFill>
                  <a:srgbClr val="333333"/>
                </a:solidFill>
                <a:latin typeface="Calibri" panose="020F0502020204030204" pitchFamily="34" charset="0"/>
                <a:cs typeface="Calibri" panose="020F0502020204030204" pitchFamily="34" charset="0"/>
              </a:rPr>
              <a:t>Schapire</a:t>
            </a:r>
            <a:r>
              <a:rPr lang="en-US"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8" name="Title 1"/>
          <p:cNvSpPr txBox="1"/>
          <p:nvPr/>
        </p:nvSpPr>
        <p:spPr>
          <a:xfrm>
            <a:off x="420027" y="227450"/>
            <a:ext cx="6077025" cy="1150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libri" panose="020F0502020204030204" pitchFamily="34" charset="0"/>
                <a:cs typeface="Calibri" panose="020F0502020204030204" pitchFamily="34" charset="0"/>
              </a:rPr>
              <a:t>Key innovations</a:t>
            </a:r>
          </a:p>
        </p:txBody>
      </p:sp>
      <p:sp>
        <p:nvSpPr>
          <p:cNvPr id="44" name="TextBox 43"/>
          <p:cNvSpPr txBox="1"/>
          <p:nvPr/>
        </p:nvSpPr>
        <p:spPr>
          <a:xfrm>
            <a:off x="565994" y="1448234"/>
            <a:ext cx="10796771" cy="335476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0" lang="zh-CN" altLang="zh-CN"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LinUCB Algorithm:</a:t>
            </a:r>
            <a:endParaRPr kumimoji="0" lang="zh-CN" altLang="zh-CN"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altLang="zh-CN" dirty="0">
                <a:latin typeface="Calibri" panose="020F0502020204030204" pitchFamily="34" charset="0"/>
                <a:cs typeface="Calibri" panose="020F0502020204030204" pitchFamily="34" charset="0"/>
              </a:rPr>
              <a:t>Disjoint Linear Models: Fast adaptation using specific features</a:t>
            </a:r>
          </a:p>
          <a:p>
            <a:pPr marL="342900" indent="-342900">
              <a:lnSpc>
                <a:spcPct val="150000"/>
              </a:lnSpc>
              <a:buFont typeface="Arial" panose="020B0604020202020204" pitchFamily="34" charset="0"/>
              <a:buChar char="•"/>
            </a:pPr>
            <a:r>
              <a:rPr lang="en-US" altLang="zh-CN" dirty="0">
                <a:latin typeface="Calibri" panose="020F0502020204030204" pitchFamily="34" charset="0"/>
                <a:cs typeface="Calibri" panose="020F0502020204030204" pitchFamily="34" charset="0"/>
              </a:rPr>
              <a:t>Hybrid Linear Models: Combines shared and specific features for better learning</a:t>
            </a:r>
          </a:p>
          <a:p>
            <a:pPr marL="342900" indent="-342900">
              <a:lnSpc>
                <a:spcPct val="150000"/>
              </a:lnSpc>
              <a:buFont typeface="Arial" panose="020B0604020202020204" pitchFamily="34" charset="0"/>
              <a:buChar char="•"/>
            </a:pPr>
            <a:endParaRPr lang="en-US" altLang="zh-CN" sz="20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altLang="zh-CN" sz="2000" dirty="0">
                <a:latin typeface="Calibri" panose="020F0502020204030204" pitchFamily="34" charset="0"/>
                <a:cs typeface="Calibri" panose="020F0502020204030204" pitchFamily="34" charset="0"/>
              </a:rPr>
              <a:t> </a:t>
            </a:r>
            <a:r>
              <a:rPr kumimoji="0" lang="zh-CN" altLang="zh-CN"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Feature Engineering:</a:t>
            </a:r>
            <a:r>
              <a:rPr kumimoji="0" lang="zh-CN" altLang="zh-CN"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User/Article features and dimensionality reduction enhance performance</a:t>
            </a:r>
          </a:p>
          <a:p>
            <a:pPr marL="342900" indent="-342900">
              <a:lnSpc>
                <a:spcPct val="150000"/>
              </a:lnSpc>
              <a:buFont typeface="Arial" panose="020B0604020202020204" pitchFamily="34" charset="0"/>
              <a:buChar char="•"/>
            </a:pPr>
            <a:endParaRPr lang="en-US" altLang="zh-CN" sz="2000" dirty="0"/>
          </a:p>
          <a:p>
            <a:endParaRPr lang="en-US" sz="2000" b="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D65BB-D7C9-E9BD-3454-7A4A280A4135}"/>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D6F5C539-2A03-1C1A-82D2-C1CD3E114FAD}"/>
              </a:ext>
            </a:extLst>
          </p:cNvPr>
          <p:cNvSpPr txBox="1">
            <a:spLocks/>
          </p:cNvSpPr>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HK" sz="1600" dirty="0">
                <a:solidFill>
                  <a:srgbClr val="333333"/>
                </a:solidFill>
                <a:latin typeface="Calibri" panose="020F0502020204030204" pitchFamily="34" charset="0"/>
                <a:cs typeface="Calibri" panose="020F0502020204030204" pitchFamily="34" charset="0"/>
              </a:rPr>
              <a:t>Li, L., Chu, W., Langford, J., &amp; </a:t>
            </a:r>
            <a:r>
              <a:rPr lang="en-HK" sz="1600" dirty="0" err="1">
                <a:solidFill>
                  <a:srgbClr val="333333"/>
                </a:solidFill>
                <a:latin typeface="Calibri" panose="020F0502020204030204" pitchFamily="34" charset="0"/>
                <a:cs typeface="Calibri" panose="020F0502020204030204" pitchFamily="34" charset="0"/>
              </a:rPr>
              <a:t>Schapire</a:t>
            </a:r>
            <a:r>
              <a:rPr lang="en-HK"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9827B7AD-5C6B-F594-D1B3-88E7F047E858}"/>
              </a:ext>
            </a:extLst>
          </p:cNvPr>
          <p:cNvSpPr txBox="1">
            <a:spLocks/>
          </p:cNvSpPr>
          <p:nvPr/>
        </p:nvSpPr>
        <p:spPr>
          <a:xfrm>
            <a:off x="2149763" y="1821873"/>
            <a:ext cx="7892473" cy="16071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Calibri" panose="020F0502020204030204" pitchFamily="34" charset="0"/>
                <a:cs typeface="Calibri" panose="020F0502020204030204" pitchFamily="34" charset="0"/>
              </a:rPr>
              <a:t>Part 2: Algorithms</a:t>
            </a:r>
          </a:p>
        </p:txBody>
      </p:sp>
      <p:sp>
        <p:nvSpPr>
          <p:cNvPr id="4" name="Subtitle 2">
            <a:extLst>
              <a:ext uri="{FF2B5EF4-FFF2-40B4-BE49-F238E27FC236}">
                <a16:creationId xmlns:a16="http://schemas.microsoft.com/office/drawing/2014/main" id="{7F39D59C-11A3-C8F0-6B37-DFB5CC5924D8}"/>
              </a:ext>
            </a:extLst>
          </p:cNvPr>
          <p:cNvSpPr txBox="1">
            <a:spLocks/>
          </p:cNvSpPr>
          <p:nvPr/>
        </p:nvSpPr>
        <p:spPr>
          <a:xfrm>
            <a:off x="1475676" y="3429000"/>
            <a:ext cx="9144000" cy="4347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HK" sz="2000" dirty="0">
                <a:solidFill>
                  <a:srgbClr val="333333"/>
                </a:solidFill>
                <a:latin typeface="Calibri" panose="020F0502020204030204" pitchFamily="34" charset="0"/>
                <a:cs typeface="Calibri" panose="020F0502020204030204" pitchFamily="34" charset="0"/>
              </a:rPr>
              <a:t>Lecturer:  Tommy - </a:t>
            </a:r>
            <a:r>
              <a:rPr lang="en-HK" sz="2000" dirty="0" err="1">
                <a:solidFill>
                  <a:srgbClr val="333333"/>
                </a:solidFill>
                <a:latin typeface="Calibri" panose="020F0502020204030204" pitchFamily="34" charset="0"/>
                <a:cs typeface="Calibri" panose="020F0502020204030204" pitchFamily="34" charset="0"/>
              </a:rPr>
              <a:t>Tongle</a:t>
            </a:r>
            <a:r>
              <a:rPr lang="en-HK" sz="2000" dirty="0">
                <a:solidFill>
                  <a:srgbClr val="333333"/>
                </a:solidFill>
                <a:latin typeface="Calibri" panose="020F0502020204030204" pitchFamily="34" charset="0"/>
                <a:cs typeface="Calibri" panose="020F0502020204030204" pitchFamily="34" charset="0"/>
              </a:rPr>
              <a:t> Shen </a:t>
            </a:r>
          </a:p>
          <a:p>
            <a:endParaRPr lang="en-HK" sz="2000" dirty="0">
              <a:solidFill>
                <a:srgbClr val="333333"/>
              </a:solidFill>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063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0ABFF-6C72-AE6C-066F-2371B3C1B521}"/>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35A04F88-C526-5690-F5CE-9FC67FEE8582}"/>
              </a:ext>
            </a:extLst>
          </p:cNvPr>
          <p:cNvSpPr txBox="1">
            <a:spLocks/>
          </p:cNvSpPr>
          <p:nvPr/>
        </p:nvSpPr>
        <p:spPr>
          <a:xfrm>
            <a:off x="420027" y="6372403"/>
            <a:ext cx="11255299" cy="34961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HK" sz="1600" dirty="0">
                <a:solidFill>
                  <a:srgbClr val="333333"/>
                </a:solidFill>
                <a:latin typeface="Calibri" panose="020F0502020204030204" pitchFamily="34" charset="0"/>
                <a:cs typeface="Calibri" panose="020F0502020204030204" pitchFamily="34" charset="0"/>
              </a:rPr>
              <a:t>Li, L., Chu, W., Langford, J., &amp; </a:t>
            </a:r>
            <a:r>
              <a:rPr lang="en-HK" sz="1600" dirty="0" err="1">
                <a:solidFill>
                  <a:srgbClr val="333333"/>
                </a:solidFill>
                <a:latin typeface="Calibri" panose="020F0502020204030204" pitchFamily="34" charset="0"/>
                <a:cs typeface="Calibri" panose="020F0502020204030204" pitchFamily="34" charset="0"/>
              </a:rPr>
              <a:t>Schapire</a:t>
            </a:r>
            <a:r>
              <a:rPr lang="en-HK" sz="1600" dirty="0">
                <a:solidFill>
                  <a:srgbClr val="333333"/>
                </a:solidFill>
                <a:latin typeface="Calibri" panose="020F0502020204030204" pitchFamily="34" charset="0"/>
                <a:cs typeface="Calibri" panose="020F0502020204030204" pitchFamily="34" charset="0"/>
              </a:rPr>
              <a:t>, R. E. (2010). A contextual-bandit approach to personalized news article recommendation. In Proceedings of the 19th international conference on World wide web (WWW '10)</a:t>
            </a:r>
            <a:endParaRPr lang="en-US" sz="1600" dirty="0">
              <a:latin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532C6A29-C86F-20F9-888D-C7470610E2CE}"/>
              </a:ext>
            </a:extLst>
          </p:cNvPr>
          <p:cNvSpPr txBox="1">
            <a:spLocks/>
          </p:cNvSpPr>
          <p:nvPr/>
        </p:nvSpPr>
        <p:spPr>
          <a:xfrm>
            <a:off x="420027" y="227450"/>
            <a:ext cx="6077025" cy="1150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libri" panose="020F0502020204030204" pitchFamily="34" charset="0"/>
                <a:cs typeface="Calibri" panose="020F0502020204030204" pitchFamily="34" charset="0"/>
              </a:rPr>
              <a:t>Reward Model for </a:t>
            </a:r>
            <a:r>
              <a:rPr lang="en-US" dirty="0" err="1">
                <a:latin typeface="Calibri" panose="020F0502020204030204" pitchFamily="34" charset="0"/>
                <a:cs typeface="Calibri" panose="020F0502020204030204" pitchFamily="34" charset="0"/>
              </a:rPr>
              <a:t>LinUCB</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DA84F215-A0CD-4228-EC65-77AFFDB28D89}"/>
                  </a:ext>
                </a:extLst>
              </p:cNvPr>
              <p:cNvSpPr txBox="1"/>
              <p:nvPr/>
            </p:nvSpPr>
            <p:spPr>
              <a:xfrm>
                <a:off x="208547" y="1397306"/>
                <a:ext cx="4641127" cy="1969770"/>
              </a:xfrm>
              <a:prstGeom prst="rect">
                <a:avLst/>
              </a:prstGeom>
              <a:noFill/>
            </p:spPr>
            <p:txBody>
              <a:bodyPr wrap="square" rtlCol="0">
                <a:spAutoFit/>
              </a:bodyPr>
              <a:lstStyle/>
              <a:p>
                <a:pPr algn="ctr">
                  <a:lnSpc>
                    <a:spcPct val="150000"/>
                  </a:lnSpc>
                </a:pPr>
                <a:r>
                  <a:rPr lang="en-US" sz="2400" b="1" dirty="0">
                    <a:latin typeface="Calibri" panose="020F0502020204030204" pitchFamily="34" charset="0"/>
                    <a:cs typeface="Calibri" panose="020F0502020204030204" pitchFamily="34" charset="0"/>
                  </a:rPr>
                  <a:t>Context-free Bandits</a:t>
                </a:r>
                <a:endParaRPr lang="en-US" sz="2000" b="0" i="1" dirty="0">
                  <a:latin typeface="Cambria Math" panose="02040503050406030204" pitchFamily="18" charset="0"/>
                  <a:cs typeface="Calibri" panose="020F0502020204030204" pitchFamily="34" charset="0"/>
                </a:endParaRPr>
              </a:p>
              <a:p>
                <a:pPr algn="ctr">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Calibri" panose="020F0502020204030204" pitchFamily="34" charset="0"/>
                        </a:rPr>
                        <m:t>𝐸</m:t>
                      </m:r>
                      <m:d>
                        <m:dPr>
                          <m:ctrlPr>
                            <a:rPr lang="en-US" sz="2000" b="0" i="1" smtClean="0">
                              <a:latin typeface="Cambria Math" panose="02040503050406030204" pitchFamily="18" charset="0"/>
                              <a:cs typeface="Calibri" panose="020F0502020204030204" pitchFamily="34" charset="0"/>
                            </a:rPr>
                          </m:ctrlPr>
                        </m:dPr>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𝑟</m:t>
                              </m:r>
                            </m:e>
                            <m:sub>
                              <m:r>
                                <a:rPr lang="en-US" sz="2000" b="0" i="1" smtClean="0">
                                  <a:latin typeface="Cambria Math" panose="02040503050406030204" pitchFamily="18" charset="0"/>
                                  <a:cs typeface="Calibri" panose="020F0502020204030204" pitchFamily="34" charset="0"/>
                                </a:rPr>
                                <m:t>𝑎</m:t>
                              </m:r>
                            </m:sub>
                          </m:sSub>
                        </m:e>
                      </m:d>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𝐴𝑣𝑔</m:t>
                      </m:r>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𝑟</m:t>
                          </m:r>
                        </m:e>
                        <m:sub>
                          <m:r>
                            <a:rPr lang="en-US" sz="2000" b="0" i="1" smtClean="0">
                              <a:latin typeface="Cambria Math" panose="02040503050406030204" pitchFamily="18" charset="0"/>
                              <a:cs typeface="Calibri" panose="020F0502020204030204" pitchFamily="34" charset="0"/>
                            </a:rPr>
                            <m:t>1…</m:t>
                          </m:r>
                          <m:r>
                            <a:rPr lang="en-US" sz="2000" b="0" i="1" smtClean="0">
                              <a:latin typeface="Cambria Math" panose="02040503050406030204" pitchFamily="18" charset="0"/>
                              <a:cs typeface="Calibri" panose="020F0502020204030204" pitchFamily="34" charset="0"/>
                            </a:rPr>
                            <m:t>𝑡</m:t>
                          </m:r>
                        </m:sub>
                      </m:sSub>
                      <m:r>
                        <a:rPr lang="en-US" sz="2000" b="0" i="1" smtClean="0">
                          <a:latin typeface="Cambria Math" panose="02040503050406030204" pitchFamily="18" charset="0"/>
                          <a:cs typeface="Calibri" panose="020F0502020204030204" pitchFamily="34" charset="0"/>
                        </a:rPr>
                        <m:t>)</m:t>
                      </m:r>
                    </m:oMath>
                  </m:oMathPara>
                </a14:m>
                <a:endParaRPr lang="en-US" sz="2000" b="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b="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mc:Choice>
        <mc:Fallback>
          <p:sp>
            <p:nvSpPr>
              <p:cNvPr id="44" name="TextBox 43">
                <a:extLst>
                  <a:ext uri="{FF2B5EF4-FFF2-40B4-BE49-F238E27FC236}">
                    <a16:creationId xmlns:a16="http://schemas.microsoft.com/office/drawing/2014/main" id="{DA84F215-A0CD-4228-EC65-77AFFDB28D89}"/>
                  </a:ext>
                </a:extLst>
              </p:cNvPr>
              <p:cNvSpPr txBox="1">
                <a:spLocks noRot="1" noChangeAspect="1" noMove="1" noResize="1" noEditPoints="1" noAdjustHandles="1" noChangeArrowheads="1" noChangeShapeType="1" noTextEdit="1"/>
              </p:cNvSpPr>
              <p:nvPr/>
            </p:nvSpPr>
            <p:spPr>
              <a:xfrm>
                <a:off x="208547" y="1397306"/>
                <a:ext cx="4641127" cy="196977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BB36E0E0-2C9F-2124-1F03-050DAC91BBDA}"/>
                  </a:ext>
                </a:extLst>
              </p:cNvPr>
              <p:cNvSpPr txBox="1"/>
              <p:nvPr/>
            </p:nvSpPr>
            <p:spPr>
              <a:xfrm>
                <a:off x="-258383" y="3299927"/>
                <a:ext cx="5195164" cy="3422091"/>
              </a:xfrm>
              <a:prstGeom prst="rect">
                <a:avLst/>
              </a:prstGeom>
              <a:noFill/>
            </p:spPr>
            <p:txBody>
              <a:bodyPr wrap="square" rtlCol="0">
                <a:spAutoFit/>
              </a:bodyPr>
              <a:lstStyle/>
              <a:p>
                <a:pPr algn="ctr">
                  <a:lnSpc>
                    <a:spcPct val="150000"/>
                  </a:lnSpc>
                </a:pPr>
                <a:r>
                  <a:rPr lang="en-US" sz="2400" b="1" dirty="0">
                    <a:latin typeface="Calibri" panose="020F0502020204030204" pitchFamily="34" charset="0"/>
                    <a:cs typeface="Calibri" panose="020F0502020204030204" pitchFamily="34" charset="0"/>
                  </a:rPr>
                  <a:t> Linear UCB</a:t>
                </a:r>
              </a:p>
              <a:p>
                <a:pPr>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Calibri" panose="020F0502020204030204" pitchFamily="34" charset="0"/>
                        </a:rPr>
                        <m:t>𝐸</m:t>
                      </m:r>
                      <m:d>
                        <m:dPr>
                          <m:ctrlPr>
                            <a:rPr lang="en-US" sz="2000" b="0" i="1" smtClean="0">
                              <a:latin typeface="Cambria Math" panose="02040503050406030204" pitchFamily="18" charset="0"/>
                              <a:cs typeface="Calibri" panose="020F0502020204030204" pitchFamily="34" charset="0"/>
                            </a:rPr>
                          </m:ctrlPr>
                        </m:dPr>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𝑟</m:t>
                              </m:r>
                            </m:e>
                            <m:sub>
                              <m:r>
                                <a:rPr lang="en-US" sz="2000" b="0" i="1" smtClean="0">
                                  <a:latin typeface="Cambria Math" panose="02040503050406030204" pitchFamily="18" charset="0"/>
                                  <a:cs typeface="Calibri" panose="020F0502020204030204" pitchFamily="34" charset="0"/>
                                </a:rPr>
                                <m:t>𝑎</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𝑡</m:t>
                              </m:r>
                            </m:sub>
                          </m:sSub>
                        </m:e>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𝑥</m:t>
                              </m:r>
                            </m:e>
                            <m:sub>
                              <m:r>
                                <a:rPr lang="en-US" sz="2000" b="0" i="1" smtClean="0">
                                  <a:latin typeface="Cambria Math" panose="02040503050406030204" pitchFamily="18" charset="0"/>
                                  <a:cs typeface="Calibri" panose="020F0502020204030204" pitchFamily="34" charset="0"/>
                                </a:rPr>
                                <m:t>𝑎</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𝑡</m:t>
                              </m:r>
                            </m:sub>
                          </m:sSub>
                        </m:e>
                      </m:d>
                      <m:r>
                        <a:rPr lang="en-US" sz="2000" b="0" i="1" smtClean="0">
                          <a:latin typeface="Cambria Math" panose="02040503050406030204" pitchFamily="18" charset="0"/>
                          <a:cs typeface="Calibri" panose="020F0502020204030204" pitchFamily="34" charset="0"/>
                        </a:rPr>
                        <m:t>=</m:t>
                      </m:r>
                      <m:sSubSup>
                        <m:sSubSupPr>
                          <m:ctrlPr>
                            <a:rPr lang="en-US" sz="2000" b="0" i="1" smtClean="0">
                              <a:latin typeface="Cambria Math" panose="02040503050406030204" pitchFamily="18" charset="0"/>
                              <a:cs typeface="Calibri" panose="020F0502020204030204" pitchFamily="34" charset="0"/>
                            </a:rPr>
                          </m:ctrlPr>
                        </m:sSubSupPr>
                        <m:e>
                          <m:r>
                            <a:rPr lang="en-US" sz="2000" b="0" i="1" smtClean="0">
                              <a:latin typeface="Cambria Math" panose="02040503050406030204" pitchFamily="18" charset="0"/>
                              <a:cs typeface="Calibri" panose="020F0502020204030204" pitchFamily="34" charset="0"/>
                            </a:rPr>
                            <m:t>𝑥</m:t>
                          </m:r>
                        </m:e>
                        <m:sub>
                          <m:r>
                            <a:rPr lang="en-US" sz="2000" b="0" i="1" smtClean="0">
                              <a:latin typeface="Cambria Math" panose="02040503050406030204" pitchFamily="18" charset="0"/>
                              <a:cs typeface="Calibri" panose="020F0502020204030204" pitchFamily="34" charset="0"/>
                            </a:rPr>
                            <m:t>𝑎</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𝑡</m:t>
                          </m:r>
                          <m:r>
                            <a:rPr lang="en-US" sz="2000" b="0" i="1" smtClean="0">
                              <a:latin typeface="Cambria Math" panose="02040503050406030204" pitchFamily="18" charset="0"/>
                              <a:cs typeface="Calibri" panose="020F0502020204030204" pitchFamily="34" charset="0"/>
                            </a:rPr>
                            <m:t> </m:t>
                          </m:r>
                        </m:sub>
                        <m:sup>
                          <m:r>
                            <a:rPr lang="en-US" sz="2000" b="0" i="1" smtClean="0">
                              <a:latin typeface="Cambria Math" panose="02040503050406030204" pitchFamily="18" charset="0"/>
                              <a:cs typeface="Calibri" panose="020F0502020204030204" pitchFamily="34" charset="0"/>
                            </a:rPr>
                            <m:t>𝑇</m:t>
                          </m:r>
                        </m:sup>
                      </m:sSubSup>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𝜃</m:t>
                          </m:r>
                        </m:e>
                        <m:sub>
                          <m:r>
                            <a:rPr lang="en-US" sz="2000" b="0" i="1" smtClean="0">
                              <a:latin typeface="Cambria Math" panose="02040503050406030204" pitchFamily="18" charset="0"/>
                              <a:cs typeface="Calibri" panose="020F0502020204030204" pitchFamily="34" charset="0"/>
                            </a:rPr>
                            <m:t>𝑎</m:t>
                          </m:r>
                        </m:sub>
                      </m:sSub>
                    </m:oMath>
                  </m:oMathPara>
                </a14:m>
                <a:endParaRPr lang="en-US" sz="2000" b="0" dirty="0">
                  <a:latin typeface="Calibri" panose="020F0502020204030204" pitchFamily="34" charset="0"/>
                  <a:cs typeface="Calibri" panose="020F0502020204030204" pitchFamily="34"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𝑟</m:t>
                          </m:r>
                        </m:e>
                        <m:sub>
                          <m:r>
                            <a:rPr lang="en-US" sz="2000" b="0" i="1" smtClean="0">
                              <a:latin typeface="Cambria Math" panose="02040503050406030204" pitchFamily="18" charset="0"/>
                              <a:cs typeface="Calibri" panose="020F0502020204030204" pitchFamily="34" charset="0"/>
                            </a:rPr>
                            <m:t>𝑎</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𝑡</m:t>
                          </m:r>
                        </m:sub>
                      </m:sSub>
                      <m:r>
                        <a:rPr lang="en-US" sz="2000" b="0" i="1" smtClean="0">
                          <a:latin typeface="Cambria Math" panose="02040503050406030204" pitchFamily="18" charset="0"/>
                          <a:cs typeface="Calibri" panose="020F0502020204030204" pitchFamily="34" charset="0"/>
                        </a:rPr>
                        <m:t>=</m:t>
                      </m:r>
                      <m:sSubSup>
                        <m:sSubSupPr>
                          <m:ctrlPr>
                            <a:rPr lang="en-US" sz="2000" i="1">
                              <a:latin typeface="Cambria Math" panose="02040503050406030204" pitchFamily="18" charset="0"/>
                              <a:cs typeface="Calibri" panose="020F0502020204030204" pitchFamily="34" charset="0"/>
                            </a:rPr>
                          </m:ctrlPr>
                        </m:sSubSupPr>
                        <m:e>
                          <m:r>
                            <a:rPr lang="en-US" sz="2000" i="1">
                              <a:latin typeface="Cambria Math" panose="02040503050406030204" pitchFamily="18" charset="0"/>
                              <a:cs typeface="Calibri" panose="020F0502020204030204" pitchFamily="34" charset="0"/>
                            </a:rPr>
                            <m:t>𝑥</m:t>
                          </m:r>
                        </m:e>
                        <m:sub>
                          <m:r>
                            <a:rPr lang="en-US" sz="2000" i="1">
                              <a:latin typeface="Cambria Math" panose="02040503050406030204" pitchFamily="18" charset="0"/>
                              <a:cs typeface="Calibri" panose="020F0502020204030204" pitchFamily="34" charset="0"/>
                            </a:rPr>
                            <m:t>𝑎</m:t>
                          </m:r>
                          <m:r>
                            <a:rPr lang="en-US" sz="2000" i="1">
                              <a:latin typeface="Cambria Math" panose="02040503050406030204" pitchFamily="18" charset="0"/>
                              <a:cs typeface="Calibri" panose="020F0502020204030204" pitchFamily="34" charset="0"/>
                            </a:rPr>
                            <m:t>,</m:t>
                          </m:r>
                          <m:r>
                            <a:rPr lang="en-US" sz="2000" i="1">
                              <a:latin typeface="Cambria Math" panose="02040503050406030204" pitchFamily="18" charset="0"/>
                              <a:cs typeface="Calibri" panose="020F0502020204030204" pitchFamily="34" charset="0"/>
                            </a:rPr>
                            <m:t>𝑡</m:t>
                          </m:r>
                          <m:r>
                            <a:rPr lang="en-US" sz="2000" i="1">
                              <a:latin typeface="Cambria Math" panose="02040503050406030204" pitchFamily="18" charset="0"/>
                              <a:cs typeface="Calibri" panose="020F0502020204030204" pitchFamily="34" charset="0"/>
                            </a:rPr>
                            <m:t> </m:t>
                          </m:r>
                        </m:sub>
                        <m:sup>
                          <m:r>
                            <a:rPr lang="en-US" sz="2000" i="1">
                              <a:latin typeface="Cambria Math" panose="02040503050406030204" pitchFamily="18" charset="0"/>
                              <a:cs typeface="Calibri" panose="020F0502020204030204" pitchFamily="34" charset="0"/>
                            </a:rPr>
                            <m:t>𝑇</m:t>
                          </m:r>
                        </m:sup>
                      </m:sSubSup>
                      <m:sSub>
                        <m:sSubPr>
                          <m:ctrlPr>
                            <a:rPr lang="en-US" sz="2000" i="1">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𝜃</m:t>
                          </m:r>
                        </m:e>
                        <m:sub>
                          <m:r>
                            <a:rPr lang="en-US" sz="2000" i="1">
                              <a:latin typeface="Cambria Math" panose="02040503050406030204" pitchFamily="18" charset="0"/>
                              <a:cs typeface="Calibri" panose="020F0502020204030204" pitchFamily="34" charset="0"/>
                            </a:rPr>
                            <m:t>𝑎</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𝜖</m:t>
                          </m:r>
                        </m:e>
                        <m:sub>
                          <m:r>
                            <a:rPr lang="en-US" sz="2000" b="0" i="1" smtClean="0">
                              <a:latin typeface="Cambria Math" panose="02040503050406030204" pitchFamily="18" charset="0"/>
                              <a:cs typeface="Calibri" panose="020F0502020204030204" pitchFamily="34" charset="0"/>
                            </a:rPr>
                            <m:t>𝑡</m:t>
                          </m:r>
                        </m:sub>
                      </m:sSub>
                    </m:oMath>
                  </m:oMathPara>
                </a14:m>
                <a:endParaRPr lang="en-US" sz="2000" b="0" dirty="0">
                  <a:latin typeface="Calibri" panose="020F0502020204030204" pitchFamily="34" charset="0"/>
                  <a:cs typeface="Calibri" panose="020F0502020204030204" pitchFamily="34" charset="0"/>
                </a:endParaRPr>
              </a:p>
              <a:p>
                <a:pPr>
                  <a:lnSpc>
                    <a:spcPct val="150000"/>
                  </a:lnSpc>
                </a:pPr>
                <a:endParaRPr lang="en-US" sz="2000" b="0" dirty="0">
                  <a:latin typeface="Calibri" panose="020F0502020204030204" pitchFamily="34" charset="0"/>
                  <a:cs typeface="Calibri" panose="020F0502020204030204" pitchFamily="34" charset="0"/>
                </a:endParaRPr>
              </a:p>
              <a:p>
                <a:pPr>
                  <a:lnSpc>
                    <a:spcPct val="150000"/>
                  </a:lnSpc>
                </a:pPr>
                <a:endParaRPr lang="en-US" sz="2000" b="0"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mc:Choice>
        <mc:Fallback>
          <p:sp>
            <p:nvSpPr>
              <p:cNvPr id="45" name="TextBox 44">
                <a:extLst>
                  <a:ext uri="{FF2B5EF4-FFF2-40B4-BE49-F238E27FC236}">
                    <a16:creationId xmlns:a16="http://schemas.microsoft.com/office/drawing/2014/main" id="{BB36E0E0-2C9F-2124-1F03-050DAC91BBDA}"/>
                  </a:ext>
                </a:extLst>
              </p:cNvPr>
              <p:cNvSpPr txBox="1">
                <a:spLocks noRot="1" noChangeAspect="1" noMove="1" noResize="1" noEditPoints="1" noAdjustHandles="1" noChangeArrowheads="1" noChangeShapeType="1" noTextEdit="1"/>
              </p:cNvSpPr>
              <p:nvPr/>
            </p:nvSpPr>
            <p:spPr>
              <a:xfrm>
                <a:off x="-258383" y="3299927"/>
                <a:ext cx="5195164" cy="342209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CAAC0A67-DDC3-E9F4-075A-4C85DB836AE5}"/>
                  </a:ext>
                </a:extLst>
              </p:cNvPr>
              <p:cNvSpPr txBox="1"/>
              <p:nvPr/>
            </p:nvSpPr>
            <p:spPr>
              <a:xfrm>
                <a:off x="5505534" y="2411286"/>
                <a:ext cx="6169792" cy="2163413"/>
              </a:xfrm>
              <a:prstGeom prst="rect">
                <a:avLst/>
              </a:prstGeom>
              <a:noFill/>
            </p:spPr>
            <p:txBody>
              <a:bodyPr wrap="square">
                <a:spAutoFit/>
              </a:bodyPr>
              <a:lstStyle/>
              <a:p>
                <a:pPr marL="285750" indent="-285750">
                  <a:lnSpc>
                    <a:spcPct val="150000"/>
                  </a:lnSpc>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𝑟</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Sub>
                  </m:oMath>
                </a14:m>
                <a:r>
                  <a:rPr lang="en-US" b="0" i="1" dirty="0">
                    <a:latin typeface="Cambria Math" panose="02040503050406030204" pitchFamily="18" charset="0"/>
                    <a:cs typeface="Calibri" panose="020F0502020204030204" pitchFamily="34" charset="0"/>
                  </a:rPr>
                  <a:t> </a:t>
                </a:r>
                <a:r>
                  <a:rPr lang="en-US" b="0" dirty="0">
                    <a:latin typeface="Cambria Math" panose="02040503050406030204" pitchFamily="18" charset="0"/>
                    <a:cs typeface="Calibri" panose="020F0502020204030204" pitchFamily="34" charset="0"/>
                  </a:rPr>
                  <a:t>: </a:t>
                </a:r>
                <a:r>
                  <a:rPr lang="en-US" dirty="0">
                    <a:latin typeface="Calibri" panose="020F0502020204030204" pitchFamily="34" charset="0"/>
                    <a:cs typeface="Calibri" panose="020F0502020204030204" pitchFamily="34" charset="0"/>
                  </a:rPr>
                  <a:t> Reward for arm </a:t>
                </a:r>
                <a14:m>
                  <m:oMath xmlns:m="http://schemas.openxmlformats.org/officeDocument/2006/math">
                    <m:r>
                      <a:rPr lang="en-US" b="0" i="1" smtClean="0">
                        <a:latin typeface="Cambria Math" panose="02040503050406030204" pitchFamily="18" charset="0"/>
                        <a:cs typeface="Calibri" panose="020F0502020204030204" pitchFamily="34" charset="0"/>
                      </a:rPr>
                      <m:t>𝑎</m:t>
                    </m:r>
                  </m:oMath>
                </a14:m>
                <a:r>
                  <a:rPr lang="en-US" b="0" i="1" dirty="0">
                    <a:latin typeface="Cambria Math" panose="02040503050406030204" pitchFamily="18" charset="0"/>
                    <a:cs typeface="Calibri" panose="020F0502020204030204" pitchFamily="34" charset="0"/>
                  </a:rPr>
                  <a:t> </a:t>
                </a:r>
                <a:r>
                  <a:rPr lang="en-US" b="0" dirty="0">
                    <a:latin typeface="Calibri" panose="020F0502020204030204" pitchFamily="34" charset="0"/>
                    <a:cs typeface="Calibri" panose="020F0502020204030204" pitchFamily="34" charset="0"/>
                  </a:rPr>
                  <a:t>at timestamp </a:t>
                </a:r>
                <a14:m>
                  <m:oMath xmlns:m="http://schemas.openxmlformats.org/officeDocument/2006/math">
                    <m:r>
                      <a:rPr lang="en-US" i="1">
                        <a:latin typeface="Cambria Math" panose="02040503050406030204" pitchFamily="18" charset="0"/>
                        <a:cs typeface="Calibri" panose="020F0502020204030204" pitchFamily="34" charset="0"/>
                      </a:rPr>
                      <m:t>𝑡</m:t>
                    </m:r>
                  </m:oMath>
                </a14:m>
                <a:endParaRPr lang="en-US" b="0"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𝑥</m:t>
                        </m:r>
                      </m:e>
                      <m:sub>
                        <m:r>
                          <a:rPr lang="en-US" b="0" i="1" smtClean="0">
                            <a:latin typeface="Cambria Math" panose="02040503050406030204" pitchFamily="18" charset="0"/>
                            <a:cs typeface="Calibri" panose="020F0502020204030204" pitchFamily="34" charset="0"/>
                          </a:rPr>
                          <m:t>𝑎</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𝑡</m:t>
                        </m:r>
                      </m:sub>
                    </m:sSub>
                    <m:r>
                      <a:rPr lang="en-US" b="0" i="1" smtClean="0">
                        <a:latin typeface="Cambria Math" panose="02040503050406030204" pitchFamily="18" charset="0"/>
                        <a:cs typeface="Calibri" panose="020F0502020204030204" pitchFamily="34" charset="0"/>
                      </a:rPr>
                      <m:t> </m:t>
                    </m:r>
                  </m:oMath>
                </a14:m>
                <a:r>
                  <a:rPr lang="en-US" b="0" dirty="0">
                    <a:latin typeface="Calibri" panose="020F0502020204030204" pitchFamily="34" charset="0"/>
                    <a:cs typeface="Calibri" panose="020F0502020204030204" pitchFamily="34" charset="0"/>
                  </a:rPr>
                  <a:t>: d-</a:t>
                </a:r>
                <a:r>
                  <a:rPr lang="en-US" b="0" dirty="0" err="1">
                    <a:latin typeface="Calibri" panose="020F0502020204030204" pitchFamily="34" charset="0"/>
                    <a:cs typeface="Calibri" panose="020F0502020204030204" pitchFamily="34" charset="0"/>
                  </a:rPr>
                  <a:t>dimentional</a:t>
                </a:r>
                <a:r>
                  <a:rPr lang="en-US" b="0" dirty="0">
                    <a:latin typeface="Calibri" panose="020F0502020204030204" pitchFamily="34" charset="0"/>
                    <a:cs typeface="Calibri" panose="020F0502020204030204" pitchFamily="34" charset="0"/>
                  </a:rPr>
                  <a:t> feature for arm </a:t>
                </a:r>
                <a14:m>
                  <m:oMath xmlns:m="http://schemas.openxmlformats.org/officeDocument/2006/math">
                    <m:r>
                      <a:rPr lang="en-US" b="0" i="1" smtClean="0">
                        <a:latin typeface="Cambria Math" panose="02040503050406030204" pitchFamily="18" charset="0"/>
                        <a:cs typeface="Calibri" panose="020F0502020204030204" pitchFamily="34" charset="0"/>
                      </a:rPr>
                      <m:t>𝑎</m:t>
                    </m:r>
                  </m:oMath>
                </a14:m>
                <a:r>
                  <a:rPr lang="en-US" b="0" dirty="0">
                    <a:latin typeface="Calibri" panose="020F0502020204030204" pitchFamily="34" charset="0"/>
                    <a:cs typeface="Calibri" panose="020F0502020204030204" pitchFamily="34" charset="0"/>
                  </a:rPr>
                  <a:t> at timestamp </a:t>
                </a:r>
                <a14:m>
                  <m:oMath xmlns:m="http://schemas.openxmlformats.org/officeDocument/2006/math">
                    <m:r>
                      <a:rPr lang="en-US" b="0" i="1" smtClean="0">
                        <a:latin typeface="Cambria Math" panose="02040503050406030204" pitchFamily="18" charset="0"/>
                        <a:cs typeface="Calibri" panose="020F0502020204030204" pitchFamily="34" charset="0"/>
                      </a:rPr>
                      <m:t>𝑡</m:t>
                    </m:r>
                  </m:oMath>
                </a14:m>
                <a:r>
                  <a:rPr lang="en-US" b="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feature in context</a:t>
                </a:r>
                <a:r>
                  <a:rPr lang="en-US" b="0"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𝜃</m:t>
                        </m:r>
                      </m:e>
                      <m:sub>
                        <m:r>
                          <a:rPr lang="en-US" b="0" i="1" smtClean="0">
                            <a:latin typeface="Cambria Math" panose="02040503050406030204" pitchFamily="18" charset="0"/>
                            <a:cs typeface="Calibri" panose="020F0502020204030204" pitchFamily="34" charset="0"/>
                          </a:rPr>
                          <m:t>𝑎</m:t>
                        </m:r>
                      </m:sub>
                    </m:sSub>
                  </m:oMath>
                </a14:m>
                <a:r>
                  <a:rPr lang="en-US" b="0" dirty="0">
                    <a:latin typeface="Calibri" panose="020F0502020204030204" pitchFamily="34" charset="0"/>
                    <a:cs typeface="Calibri" panose="020F0502020204030204" pitchFamily="34" charset="0"/>
                  </a:rPr>
                  <a:t>: Unknown coefficient</a:t>
                </a:r>
              </a:p>
              <a:p>
                <a:pPr marL="285750" indent="-285750">
                  <a:lnSpc>
                    <a:spcPct val="150000"/>
                  </a:lnSpc>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𝜖</m:t>
                        </m:r>
                      </m:e>
                      <m:sub>
                        <m:r>
                          <a:rPr lang="en-US" b="0" i="1" smtClean="0">
                            <a:latin typeface="Cambria Math" panose="02040503050406030204" pitchFamily="18" charset="0"/>
                            <a:cs typeface="Calibri" panose="020F0502020204030204" pitchFamily="34" charset="0"/>
                          </a:rPr>
                          <m:t>𝑡</m:t>
                        </m:r>
                      </m:sub>
                    </m:sSub>
                  </m:oMath>
                </a14:m>
                <a:r>
                  <a:rPr lang="en-US" b="0" dirty="0">
                    <a:latin typeface="Calibri" panose="020F0502020204030204" pitchFamily="34" charset="0"/>
                    <a:cs typeface="Calibri" panose="020F0502020204030204" pitchFamily="34" charset="0"/>
                  </a:rPr>
                  <a:t>: 1-subgaussian bias</a:t>
                </a:r>
              </a:p>
            </p:txBody>
          </p:sp>
        </mc:Choice>
        <mc:Fallback>
          <p:sp>
            <p:nvSpPr>
              <p:cNvPr id="48" name="TextBox 47">
                <a:extLst>
                  <a:ext uri="{FF2B5EF4-FFF2-40B4-BE49-F238E27FC236}">
                    <a16:creationId xmlns:a16="http://schemas.microsoft.com/office/drawing/2014/main" id="{CAAC0A67-DDC3-E9F4-075A-4C85DB836AE5}"/>
                  </a:ext>
                </a:extLst>
              </p:cNvPr>
              <p:cNvSpPr txBox="1">
                <a:spLocks noRot="1" noChangeAspect="1" noMove="1" noResize="1" noEditPoints="1" noAdjustHandles="1" noChangeArrowheads="1" noChangeShapeType="1" noTextEdit="1"/>
              </p:cNvSpPr>
              <p:nvPr/>
            </p:nvSpPr>
            <p:spPr>
              <a:xfrm>
                <a:off x="5505534" y="2411286"/>
                <a:ext cx="6169792" cy="2163413"/>
              </a:xfrm>
              <a:prstGeom prst="rect">
                <a:avLst/>
              </a:prstGeom>
              <a:blipFill>
                <a:blip r:embed="rId5"/>
                <a:stretch>
                  <a:fillRect l="-616" b="-4118"/>
                </a:stretch>
              </a:blipFill>
            </p:spPr>
            <p:txBody>
              <a:bodyPr/>
              <a:lstStyle/>
              <a:p>
                <a:r>
                  <a:rPr lang="en-US">
                    <a:noFill/>
                  </a:rPr>
                  <a:t> </a:t>
                </a:r>
              </a:p>
            </p:txBody>
          </p:sp>
        </mc:Fallback>
      </mc:AlternateContent>
    </p:spTree>
    <p:extLst>
      <p:ext uri="{BB962C8B-B14F-4D97-AF65-F5344CB8AC3E}">
        <p14:creationId xmlns:p14="http://schemas.microsoft.com/office/powerpoint/2010/main" val="316145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blinds(horizontal)">
                                      <p:cBhvr>
                                        <p:cTn id="7" dur="500"/>
                                        <p:tgtEl>
                                          <p:spTgt spid="4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
                                            <p:txEl>
                                              <p:pRg st="1" end="1"/>
                                            </p:txEl>
                                          </p:spTgt>
                                        </p:tgtEl>
                                        <p:attrNameLst>
                                          <p:attrName>style.visibility</p:attrName>
                                        </p:attrNameLst>
                                      </p:cBhvr>
                                      <p:to>
                                        <p:strVal val="visible"/>
                                      </p:to>
                                    </p:set>
                                    <p:animEffect transition="in" filter="blinds(horizontal)">
                                      <p:cBhvr>
                                        <p:cTn id="10" dur="500"/>
                                        <p:tgtEl>
                                          <p:spTgt spid="4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5">
                                            <p:txEl>
                                              <p:pRg st="0" end="0"/>
                                            </p:txEl>
                                          </p:spTgt>
                                        </p:tgtEl>
                                        <p:attrNameLst>
                                          <p:attrName>style.visibility</p:attrName>
                                        </p:attrNameLst>
                                      </p:cBhvr>
                                      <p:to>
                                        <p:strVal val="visible"/>
                                      </p:to>
                                    </p:set>
                                    <p:animEffect transition="in" filter="blinds(horizontal)">
                                      <p:cBhvr>
                                        <p:cTn id="15" dur="500"/>
                                        <p:tgtEl>
                                          <p:spTgt spid="45">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5">
                                            <p:txEl>
                                              <p:pRg st="1" end="1"/>
                                            </p:txEl>
                                          </p:spTgt>
                                        </p:tgtEl>
                                        <p:attrNameLst>
                                          <p:attrName>style.visibility</p:attrName>
                                        </p:attrNameLst>
                                      </p:cBhvr>
                                      <p:to>
                                        <p:strVal val="visible"/>
                                      </p:to>
                                    </p:set>
                                    <p:animEffect transition="in" filter="blinds(horizontal)">
                                      <p:cBhvr>
                                        <p:cTn id="18" dur="500"/>
                                        <p:tgtEl>
                                          <p:spTgt spid="4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347</TotalTime>
  <Words>2714</Words>
  <Application>Microsoft Macintosh PowerPoint</Application>
  <PresentationFormat>Widescreen</PresentationFormat>
  <Paragraphs>257</Paragraphs>
  <Slides>29</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-webkit-standard</vt:lpstr>
      <vt:lpstr>.SF NS</vt:lpstr>
      <vt:lpstr>Aptos</vt:lpstr>
      <vt:lpstr>Aptos Display</vt:lpstr>
      <vt:lpstr>Arial</vt:lpstr>
      <vt:lpstr>Calibri</vt:lpstr>
      <vt:lpstr>Cambria Math</vt:lpstr>
      <vt:lpstr>Office Theme</vt:lpstr>
      <vt:lpstr>A Contextual-Bandit Approach to Personalized News Article Recommendation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Construction</vt:lpstr>
      <vt:lpstr>Dimensionality Reduction</vt:lpstr>
      <vt:lpstr>Clustering Users </vt:lpstr>
      <vt:lpstr>Model Efficiency</vt:lpstr>
      <vt:lpstr>Part 4: Result &amp; Conclusion</vt:lpstr>
      <vt:lpstr>Overall Performance</vt:lpstr>
      <vt:lpstr>Performance of the ε-Greedy Algorithm</vt:lpstr>
      <vt:lpstr>Advantages of UCB1 Algorithm</vt:lpstr>
      <vt:lpstr>LinUCB (Disjoint Model) vs LinUCB (Hybrid Model)</vt:lpstr>
      <vt:lpstr>Conclusions </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a14218</dc:creator>
  <cp:lastModifiedBy>a14218</cp:lastModifiedBy>
  <cp:revision>2</cp:revision>
  <dcterms:created xsi:type="dcterms:W3CDTF">2024-09-28T05:36:43Z</dcterms:created>
  <dcterms:modified xsi:type="dcterms:W3CDTF">2024-09-28T11:24:26Z</dcterms:modified>
</cp:coreProperties>
</file>