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8" r:id="rId3"/>
    <p:sldId id="265" r:id="rId4"/>
    <p:sldId id="267" r:id="rId5"/>
    <p:sldId id="268" r:id="rId6"/>
    <p:sldId id="269" r:id="rId7"/>
    <p:sldId id="270" r:id="rId8"/>
    <p:sldId id="271" r:id="rId9"/>
    <p:sldId id="293" r:id="rId10"/>
    <p:sldId id="294" r:id="rId11"/>
    <p:sldId id="266" r:id="rId12"/>
    <p:sldId id="295" r:id="rId13"/>
    <p:sldId id="298" r:id="rId14"/>
    <p:sldId id="300" r:id="rId15"/>
    <p:sldId id="301" r:id="rId16"/>
    <p:sldId id="296" r:id="rId17"/>
    <p:sldId id="263" r:id="rId18"/>
    <p:sldId id="262" r:id="rId19"/>
    <p:sldId id="302" r:id="rId20"/>
    <p:sldId id="303" r:id="rId21"/>
    <p:sldId id="306" r:id="rId22"/>
    <p:sldId id="307" r:id="rId23"/>
    <p:sldId id="308" r:id="rId24"/>
    <p:sldId id="309" r:id="rId25"/>
    <p:sldId id="310" r:id="rId26"/>
    <p:sldId id="304" r:id="rId27"/>
    <p:sldId id="305" r:id="rId28"/>
    <p:sldId id="311" r:id="rId29"/>
    <p:sldId id="312" r:id="rId30"/>
    <p:sldId id="314" r:id="rId31"/>
    <p:sldId id="315" r:id="rId32"/>
    <p:sldId id="317" r:id="rId33"/>
    <p:sldId id="318" r:id="rId34"/>
    <p:sldId id="319" r:id="rId35"/>
    <p:sldId id="320" r:id="rId36"/>
    <p:sldId id="321" r:id="rId37"/>
    <p:sldId id="322" r:id="rId38"/>
    <p:sldId id="316"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 initials="A" lastIdx="1" clrIdx="0">
    <p:extLst>
      <p:ext uri="{19B8F6BF-5375-455C-9EA6-DF929625EA0E}">
        <p15:presenceInfo xmlns:p15="http://schemas.microsoft.com/office/powerpoint/2012/main" userId="Admi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42" d="100"/>
          <a:sy n="42" d="100"/>
        </p:scale>
        <p:origin x="62" y="5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2145EEB-1CE5-4444-9814-35FA53A65C9D}" type="datetimeFigureOut">
              <a:rPr lang="en-US" smtClean="0"/>
              <a:t>12/14/2020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C7ABBA-C94B-453F-8621-CE818AAC27FC}"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003706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2145EEB-1CE5-4444-9814-35FA53A65C9D}" type="datetimeFigureOut">
              <a:rPr lang="en-US" smtClean="0"/>
              <a:t>12/14/2020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C7ABBA-C94B-453F-8621-CE818AAC27FC}" type="slidenum">
              <a:rPr lang="en-US" smtClean="0"/>
              <a:t>‹#›</a:t>
            </a:fld>
            <a:endParaRPr lang="en-US"/>
          </a:p>
        </p:txBody>
      </p:sp>
    </p:spTree>
    <p:extLst>
      <p:ext uri="{BB962C8B-B14F-4D97-AF65-F5344CB8AC3E}">
        <p14:creationId xmlns:p14="http://schemas.microsoft.com/office/powerpoint/2010/main" val="12620354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2145EEB-1CE5-4444-9814-35FA53A65C9D}" type="datetimeFigureOut">
              <a:rPr lang="en-US" smtClean="0"/>
              <a:t>12/14/2020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C7ABBA-C94B-453F-8621-CE818AAC27FC}" type="slidenum">
              <a:rPr lang="en-US" smtClean="0"/>
              <a:t>‹#›</a:t>
            </a:fld>
            <a:endParaRPr lang="en-US"/>
          </a:p>
        </p:txBody>
      </p:sp>
    </p:spTree>
    <p:extLst>
      <p:ext uri="{BB962C8B-B14F-4D97-AF65-F5344CB8AC3E}">
        <p14:creationId xmlns:p14="http://schemas.microsoft.com/office/powerpoint/2010/main" val="26924754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2145EEB-1CE5-4444-9814-35FA53A65C9D}" type="datetimeFigureOut">
              <a:rPr lang="en-US" smtClean="0"/>
              <a:t>12/14/2020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C7ABBA-C94B-453F-8621-CE818AAC27FC}" type="slidenum">
              <a:rPr lang="en-US" smtClean="0"/>
              <a:t>‹#›</a:t>
            </a:fld>
            <a:endParaRPr lang="en-US"/>
          </a:p>
        </p:txBody>
      </p:sp>
    </p:spTree>
    <p:extLst>
      <p:ext uri="{BB962C8B-B14F-4D97-AF65-F5344CB8AC3E}">
        <p14:creationId xmlns:p14="http://schemas.microsoft.com/office/powerpoint/2010/main" val="21070079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2145EEB-1CE5-4444-9814-35FA53A65C9D}" type="datetimeFigureOut">
              <a:rPr lang="en-US" smtClean="0"/>
              <a:t>12/14/2020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C7ABBA-C94B-453F-8621-CE818AAC27FC}"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921948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8" y="1845734"/>
            <a:ext cx="4937760" cy="402335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2145EEB-1CE5-4444-9814-35FA53A65C9D}" type="datetimeFigureOut">
              <a:rPr lang="en-US" smtClean="0"/>
              <a:t>12/14/2020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C7ABBA-C94B-453F-8621-CE818AAC27FC}" type="slidenum">
              <a:rPr lang="en-US" smtClean="0"/>
              <a:t>‹#›</a:t>
            </a:fld>
            <a:endParaRPr lang="en-US"/>
          </a:p>
        </p:txBody>
      </p:sp>
    </p:spTree>
    <p:extLst>
      <p:ext uri="{BB962C8B-B14F-4D97-AF65-F5344CB8AC3E}">
        <p14:creationId xmlns:p14="http://schemas.microsoft.com/office/powerpoint/2010/main" val="4119692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lumMod val="9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lumMod val="9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2145EEB-1CE5-4444-9814-35FA53A65C9D}" type="datetimeFigureOut">
              <a:rPr lang="en-US" smtClean="0"/>
              <a:t>12/14/2020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BC7ABBA-C94B-453F-8621-CE818AAC27FC}" type="slidenum">
              <a:rPr lang="en-US" smtClean="0"/>
              <a:t>‹#›</a:t>
            </a:fld>
            <a:endParaRPr lang="en-US"/>
          </a:p>
        </p:txBody>
      </p:sp>
    </p:spTree>
    <p:extLst>
      <p:ext uri="{BB962C8B-B14F-4D97-AF65-F5344CB8AC3E}">
        <p14:creationId xmlns:p14="http://schemas.microsoft.com/office/powerpoint/2010/main" val="21379362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2145EEB-1CE5-4444-9814-35FA53A65C9D}" type="datetimeFigureOut">
              <a:rPr lang="en-US" smtClean="0"/>
              <a:t>12/14/2020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BC7ABBA-C94B-453F-8621-CE818AAC27FC}" type="slidenum">
              <a:rPr lang="en-US" smtClean="0"/>
              <a:t>‹#›</a:t>
            </a:fld>
            <a:endParaRPr lang="en-US"/>
          </a:p>
        </p:txBody>
      </p:sp>
    </p:spTree>
    <p:extLst>
      <p:ext uri="{BB962C8B-B14F-4D97-AF65-F5344CB8AC3E}">
        <p14:creationId xmlns:p14="http://schemas.microsoft.com/office/powerpoint/2010/main" val="29280242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32145EEB-1CE5-4444-9814-35FA53A65C9D}" type="datetimeFigureOut">
              <a:rPr lang="en-US" smtClean="0"/>
              <a:t>12/14/2020</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4BC7ABBA-C94B-453F-8621-CE818AAC27FC}" type="slidenum">
              <a:rPr lang="en-US" smtClean="0"/>
              <a:t>‹#›</a:t>
            </a:fld>
            <a:endParaRPr lang="en-US"/>
          </a:p>
        </p:txBody>
      </p:sp>
    </p:spTree>
    <p:extLst>
      <p:ext uri="{BB962C8B-B14F-4D97-AF65-F5344CB8AC3E}">
        <p14:creationId xmlns:p14="http://schemas.microsoft.com/office/powerpoint/2010/main" val="4526066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4050791"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145EEB-1CE5-4444-9814-35FA53A65C9D}" type="datetimeFigureOut">
              <a:rPr lang="en-US" smtClean="0"/>
              <a:t>12/14/2020</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BC7ABBA-C94B-453F-8621-CE818AAC27FC}" type="slidenum">
              <a:rPr lang="en-US" smtClean="0"/>
              <a:t>‹#›</a:t>
            </a:fld>
            <a:endParaRPr lang="en-US"/>
          </a:p>
        </p:txBody>
      </p:sp>
    </p:spTree>
    <p:extLst>
      <p:ext uri="{BB962C8B-B14F-4D97-AF65-F5344CB8AC3E}">
        <p14:creationId xmlns:p14="http://schemas.microsoft.com/office/powerpoint/2010/main" val="37216307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chemeClr val="tx1"/>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1">
              <a:lumMod val="50000"/>
              <a:lumOff val="5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solidFill>
                  <a:schemeClr val="tx2"/>
                </a:solidFill>
              </a:defRPr>
            </a:lvl1pPr>
          </a:lstStyle>
          <a:p>
            <a:fld id="{32145EEB-1CE5-4444-9814-35FA53A65C9D}" type="datetimeFigureOut">
              <a:rPr lang="en-US" smtClean="0"/>
              <a:t>12/14/2020</a:t>
            </a:fld>
            <a:endParaRPr lang="en-US"/>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BC7ABBA-C94B-453F-8621-CE818AAC27FC}" type="slidenum">
              <a:rPr lang="en-US" smtClean="0"/>
              <a:t>‹#›</a:t>
            </a:fld>
            <a:endParaRPr lang="en-US"/>
          </a:p>
        </p:txBody>
      </p:sp>
    </p:spTree>
    <p:extLst>
      <p:ext uri="{BB962C8B-B14F-4D97-AF65-F5344CB8AC3E}">
        <p14:creationId xmlns:p14="http://schemas.microsoft.com/office/powerpoint/2010/main" val="33688172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32145EEB-1CE5-4444-9814-35FA53A65C9D}" type="datetimeFigureOut">
              <a:rPr lang="en-US" smtClean="0"/>
              <a:t>12/14/2020</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BC7ABBA-C94B-453F-8621-CE818AAC27FC}"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88789515"/>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3"/>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3"/>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9E67A3-378F-4767-B196-7680C661724C}"/>
              </a:ext>
            </a:extLst>
          </p:cNvPr>
          <p:cNvSpPr>
            <a:spLocks noGrp="1"/>
          </p:cNvSpPr>
          <p:nvPr>
            <p:ph type="ctrTitle"/>
          </p:nvPr>
        </p:nvSpPr>
        <p:spPr>
          <a:xfrm>
            <a:off x="795130" y="104780"/>
            <a:ext cx="9144000" cy="1324357"/>
          </a:xfrm>
        </p:spPr>
        <p:txBody>
          <a:bodyPr>
            <a:noAutofit/>
          </a:bodyPr>
          <a:lstStyle/>
          <a:p>
            <a:pPr algn="ctr"/>
            <a:r>
              <a:rPr lang="en-US" sz="4000" b="1" dirty="0">
                <a:latin typeface="Times New Roman" panose="02020603050405020304" pitchFamily="18" charset="0"/>
                <a:cs typeface="Times New Roman" panose="02020603050405020304" pitchFamily="18" charset="0"/>
              </a:rPr>
              <a:t>HỌC VIỆN CÔNG NGHỆ BƯU CHÍNH VIỄN THÔNG</a:t>
            </a:r>
          </a:p>
        </p:txBody>
      </p:sp>
      <p:sp>
        <p:nvSpPr>
          <p:cNvPr id="3" name="Subtitle 2">
            <a:extLst>
              <a:ext uri="{FF2B5EF4-FFF2-40B4-BE49-F238E27FC236}">
                <a16:creationId xmlns="" xmlns:a16="http://schemas.microsoft.com/office/drawing/2014/main" id="{988A8766-19D4-4636-8FA5-B0A1365D8CC0}"/>
              </a:ext>
            </a:extLst>
          </p:cNvPr>
          <p:cNvSpPr>
            <a:spLocks noGrp="1"/>
          </p:cNvSpPr>
          <p:nvPr>
            <p:ph type="subTitle" idx="1"/>
          </p:nvPr>
        </p:nvSpPr>
        <p:spPr>
          <a:xfrm>
            <a:off x="795130" y="1939999"/>
            <a:ext cx="9144000" cy="980661"/>
          </a:xfrm>
        </p:spPr>
        <p:txBody>
          <a:bodyPr>
            <a:normAutofit/>
          </a:bodyPr>
          <a:lstStyle/>
          <a:p>
            <a:pPr algn="ctr"/>
            <a:r>
              <a:rPr lang="en-US" b="1" dirty="0">
                <a:latin typeface="Arial" panose="020B0604020202020204" pitchFamily="34" charset="0"/>
                <a:cs typeface="Arial" panose="020B0604020202020204" pitchFamily="34" charset="0"/>
              </a:rPr>
              <a:t>BÁO CÁO CUỐI KỲ</a:t>
            </a:r>
          </a:p>
          <a:p>
            <a:pPr algn="ctr"/>
            <a:r>
              <a:rPr lang="en-US" b="1" dirty="0">
                <a:latin typeface="Arial" panose="020B0604020202020204" pitchFamily="34" charset="0"/>
                <a:cs typeface="Arial" panose="020B0604020202020204" pitchFamily="34" charset="0"/>
              </a:rPr>
              <a:t>MÔN: AN TOÀN MẠNG</a:t>
            </a:r>
          </a:p>
        </p:txBody>
      </p:sp>
      <p:pic>
        <p:nvPicPr>
          <p:cNvPr id="8" name="Picture 7">
            <a:extLst>
              <a:ext uri="{FF2B5EF4-FFF2-40B4-BE49-F238E27FC236}">
                <a16:creationId xmlns="" xmlns:a16="http://schemas.microsoft.com/office/drawing/2014/main" id="{76CE6501-9E49-42FF-BAAD-C3EC89648F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39130" y="215905"/>
            <a:ext cx="1881808" cy="1612969"/>
          </a:xfrm>
          <a:prstGeom prst="rect">
            <a:avLst/>
          </a:prstGeom>
        </p:spPr>
      </p:pic>
      <p:sp>
        <p:nvSpPr>
          <p:cNvPr id="12" name="TextBox 11">
            <a:extLst>
              <a:ext uri="{FF2B5EF4-FFF2-40B4-BE49-F238E27FC236}">
                <a16:creationId xmlns="" xmlns:a16="http://schemas.microsoft.com/office/drawing/2014/main" id="{64CD0919-33AC-4015-A9A8-4643B3BA2601}"/>
              </a:ext>
            </a:extLst>
          </p:cNvPr>
          <p:cNvSpPr txBox="1"/>
          <p:nvPr/>
        </p:nvSpPr>
        <p:spPr>
          <a:xfrm>
            <a:off x="795130" y="3258484"/>
            <a:ext cx="9581322" cy="830997"/>
          </a:xfrm>
          <a:prstGeom prst="rect">
            <a:avLst/>
          </a:prstGeom>
          <a:noFill/>
        </p:spPr>
        <p:txBody>
          <a:bodyPr wrap="square" rtlCol="0">
            <a:spAutoFit/>
          </a:bodyPr>
          <a:lstStyle/>
          <a:p>
            <a:pPr algn="ctr"/>
            <a:r>
              <a:rPr lang="en-US" sz="2400" b="1" dirty="0">
                <a:latin typeface="Arial" panose="020B0604020202020204" pitchFamily="34" charset="0"/>
                <a:cs typeface="Arial" panose="020B0604020202020204" pitchFamily="34" charset="0"/>
              </a:rPr>
              <a:t>THỰC HÀNH KIỂM SOÁT VÀ NGĂN CHẶN TẤN CÔNG MẠNG VỚI SNORT</a:t>
            </a:r>
          </a:p>
        </p:txBody>
      </p:sp>
      <p:sp>
        <p:nvSpPr>
          <p:cNvPr id="17" name="TextBox 16">
            <a:extLst>
              <a:ext uri="{FF2B5EF4-FFF2-40B4-BE49-F238E27FC236}">
                <a16:creationId xmlns="" xmlns:a16="http://schemas.microsoft.com/office/drawing/2014/main" id="{EE2E94AA-F9D7-4127-844D-787E6C10EB21}"/>
              </a:ext>
            </a:extLst>
          </p:cNvPr>
          <p:cNvSpPr txBox="1"/>
          <p:nvPr/>
        </p:nvSpPr>
        <p:spPr>
          <a:xfrm>
            <a:off x="1404730" y="1442656"/>
            <a:ext cx="7924800" cy="369332"/>
          </a:xfrm>
          <a:prstGeom prst="rect">
            <a:avLst/>
          </a:prstGeom>
          <a:noFill/>
        </p:spPr>
        <p:txBody>
          <a:bodyPr wrap="square" rtlCol="0">
            <a:spAutoFit/>
          </a:bodyPr>
          <a:lstStyle/>
          <a:p>
            <a:pPr algn="ctr"/>
            <a:r>
              <a:rPr lang="en-US" b="1" dirty="0">
                <a:latin typeface="Arial" panose="020B0604020202020204" pitchFamily="34" charset="0"/>
                <a:cs typeface="Arial" panose="020B0604020202020204" pitchFamily="34" charset="0"/>
              </a:rPr>
              <a:t>KHOA AN TOÀN THÔNG TIN</a:t>
            </a:r>
          </a:p>
        </p:txBody>
      </p:sp>
      <p:sp>
        <p:nvSpPr>
          <p:cNvPr id="18" name="TextBox 17">
            <a:extLst>
              <a:ext uri="{FF2B5EF4-FFF2-40B4-BE49-F238E27FC236}">
                <a16:creationId xmlns="" xmlns:a16="http://schemas.microsoft.com/office/drawing/2014/main" id="{4C8031EB-C717-4587-9A95-1A5272D3766B}"/>
              </a:ext>
            </a:extLst>
          </p:cNvPr>
          <p:cNvSpPr txBox="1"/>
          <p:nvPr/>
        </p:nvSpPr>
        <p:spPr>
          <a:xfrm>
            <a:off x="6619726" y="3916699"/>
            <a:ext cx="4333460" cy="1477328"/>
          </a:xfrm>
          <a:prstGeom prst="rect">
            <a:avLst/>
          </a:prstGeom>
          <a:noFill/>
        </p:spPr>
        <p:txBody>
          <a:bodyPr wrap="square" rtlCol="0">
            <a:spAutoFit/>
          </a:bodyPr>
          <a:lstStyle/>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VÕ MINH THUẬN: N17DCAT070</a:t>
            </a:r>
          </a:p>
          <a:p>
            <a:r>
              <a:rPr lang="en-US" dirty="0">
                <a:latin typeface="Times New Roman" panose="02020603050405020304" pitchFamily="18" charset="0"/>
                <a:cs typeface="Times New Roman" panose="02020603050405020304" pitchFamily="18" charset="0"/>
              </a:rPr>
              <a:t>ĐOÀN QUANG HUY: N17DCAT033</a:t>
            </a:r>
          </a:p>
          <a:p>
            <a:r>
              <a:rPr lang="en-US" dirty="0">
                <a:latin typeface="Times New Roman" panose="02020603050405020304" pitchFamily="18" charset="0"/>
                <a:cs typeface="Times New Roman" panose="02020603050405020304" pitchFamily="18" charset="0"/>
              </a:rPr>
              <a:t>VŨ TUẤN DŨNG: N17DCAT010</a:t>
            </a:r>
          </a:p>
        </p:txBody>
      </p:sp>
      <p:sp>
        <p:nvSpPr>
          <p:cNvPr id="19" name="TextBox 18">
            <a:extLst>
              <a:ext uri="{FF2B5EF4-FFF2-40B4-BE49-F238E27FC236}">
                <a16:creationId xmlns="" xmlns:a16="http://schemas.microsoft.com/office/drawing/2014/main" id="{5B1D9CD3-55F8-49FF-8747-7B0B07007A6A}"/>
              </a:ext>
            </a:extLst>
          </p:cNvPr>
          <p:cNvSpPr txBox="1"/>
          <p:nvPr/>
        </p:nvSpPr>
        <p:spPr>
          <a:xfrm>
            <a:off x="3423738" y="5879460"/>
            <a:ext cx="4837043" cy="1579920"/>
          </a:xfrm>
          <a:prstGeom prst="rect">
            <a:avLst/>
          </a:prstGeom>
          <a:noFill/>
        </p:spPr>
        <p:txBody>
          <a:bodyPr wrap="square" rtlCol="0">
            <a:spAutoFit/>
          </a:bodyPr>
          <a:lstStyle/>
          <a:p>
            <a:pPr marL="0" marR="0" algn="ctr">
              <a:lnSpc>
                <a:spcPct val="150000"/>
              </a:lnSpc>
              <a:spcBef>
                <a:spcPts val="0"/>
              </a:spcBef>
              <a:spcAft>
                <a:spcPts val="8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TP.HỒ CHÍ MINH – 2020</a:t>
            </a:r>
            <a:br>
              <a:rPr lang="en-US" sz="1800" b="1" dirty="0">
                <a:effectLst/>
                <a:latin typeface="Times New Roman" panose="02020603050405020304" pitchFamily="18" charset="0"/>
                <a:ea typeface="Calibri" panose="020F0502020204030204" pitchFamily="34" charset="0"/>
                <a:cs typeface="Times New Roman" panose="02020603050405020304" pitchFamily="18" charset="0"/>
              </a:rPr>
            </a:b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b="1" dirty="0">
                <a:effectLst/>
                <a:latin typeface="Times New Roman" panose="02020603050405020304" pitchFamily="18" charset="0"/>
                <a:ea typeface="Calibri" panose="020F0502020204030204" pitchFamily="34" charset="0"/>
              </a:rPr>
              <a:t/>
            </a:r>
            <a:br>
              <a:rPr lang="en-US" sz="1800" b="1" dirty="0">
                <a:effectLst/>
                <a:latin typeface="Times New Roman" panose="02020603050405020304" pitchFamily="18" charset="0"/>
                <a:ea typeface="Calibri" panose="020F0502020204030204" pitchFamily="34" charset="0"/>
              </a:rPr>
            </a:br>
            <a:endParaRPr lang="en-US" dirty="0"/>
          </a:p>
        </p:txBody>
      </p:sp>
    </p:spTree>
    <p:extLst>
      <p:ext uri="{BB962C8B-B14F-4D97-AF65-F5344CB8AC3E}">
        <p14:creationId xmlns:p14="http://schemas.microsoft.com/office/powerpoint/2010/main" val="264546475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887506" y="932329"/>
            <a:ext cx="10542494" cy="4688541"/>
          </a:xfrm>
          <a:prstGeom prst="rect">
            <a:avLst/>
          </a:prstGeom>
          <a:solidFill>
            <a:schemeClr val="tx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p:cNvPicPr>
            <a:picLocks noChangeAspect="1"/>
          </p:cNvPicPr>
          <p:nvPr/>
        </p:nvPicPr>
        <p:blipFill rotWithShape="1">
          <a:blip r:embed="rId2"/>
          <a:srcRect l="21777" r="22406" b="27742"/>
          <a:stretch/>
        </p:blipFill>
        <p:spPr>
          <a:xfrm>
            <a:off x="9026655" y="2580342"/>
            <a:ext cx="1272989" cy="1392514"/>
          </a:xfrm>
          <a:prstGeom prst="rect">
            <a:avLst/>
          </a:prstGeom>
        </p:spPr>
      </p:pic>
      <p:pic>
        <p:nvPicPr>
          <p:cNvPr id="13" name="Picture 12"/>
          <p:cNvPicPr>
            <a:picLocks noChangeAspect="1"/>
          </p:cNvPicPr>
          <p:nvPr/>
        </p:nvPicPr>
        <p:blipFill>
          <a:blip r:embed="rId3"/>
          <a:stretch>
            <a:fillRect/>
          </a:stretch>
        </p:blipFill>
        <p:spPr>
          <a:xfrm>
            <a:off x="5744235" y="2807928"/>
            <a:ext cx="926870" cy="1096201"/>
          </a:xfrm>
          <a:prstGeom prst="rect">
            <a:avLst/>
          </a:prstGeom>
        </p:spPr>
      </p:pic>
      <p:pic>
        <p:nvPicPr>
          <p:cNvPr id="14" name="Picture 13"/>
          <p:cNvPicPr>
            <a:picLocks noChangeAspect="1"/>
          </p:cNvPicPr>
          <p:nvPr/>
        </p:nvPicPr>
        <p:blipFill rotWithShape="1">
          <a:blip r:embed="rId4"/>
          <a:srcRect b="32951"/>
          <a:stretch/>
        </p:blipFill>
        <p:spPr>
          <a:xfrm>
            <a:off x="2054523" y="2776593"/>
            <a:ext cx="1539697" cy="1127536"/>
          </a:xfrm>
          <a:prstGeom prst="rect">
            <a:avLst/>
          </a:prstGeom>
        </p:spPr>
      </p:pic>
      <p:sp>
        <p:nvSpPr>
          <p:cNvPr id="15" name="Rectangle 14"/>
          <p:cNvSpPr/>
          <p:nvPr/>
        </p:nvSpPr>
        <p:spPr>
          <a:xfrm>
            <a:off x="8954938" y="4057274"/>
            <a:ext cx="1344706" cy="4930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Web DVWA</a:t>
            </a:r>
            <a:endParaRPr lang="en-US" dirty="0"/>
          </a:p>
        </p:txBody>
      </p:sp>
      <p:sp>
        <p:nvSpPr>
          <p:cNvPr id="16" name="Rectangle 15"/>
          <p:cNvSpPr/>
          <p:nvPr/>
        </p:nvSpPr>
        <p:spPr>
          <a:xfrm>
            <a:off x="5540188" y="3991796"/>
            <a:ext cx="1443003" cy="4930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Snort-Router</a:t>
            </a:r>
            <a:endParaRPr lang="en-US" dirty="0"/>
          </a:p>
        </p:txBody>
      </p:sp>
      <p:sp>
        <p:nvSpPr>
          <p:cNvPr id="17" name="Rectangle 16"/>
          <p:cNvSpPr/>
          <p:nvPr/>
        </p:nvSpPr>
        <p:spPr>
          <a:xfrm>
            <a:off x="2152018" y="3965892"/>
            <a:ext cx="1344706" cy="4930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Attacker</a:t>
            </a:r>
            <a:endParaRPr lang="en-US" dirty="0"/>
          </a:p>
        </p:txBody>
      </p:sp>
      <p:sp>
        <p:nvSpPr>
          <p:cNvPr id="18" name="Left-Right Arrow 17"/>
          <p:cNvSpPr/>
          <p:nvPr/>
        </p:nvSpPr>
        <p:spPr>
          <a:xfrm>
            <a:off x="6671105" y="3276599"/>
            <a:ext cx="2355550" cy="182521"/>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6898183" y="3276599"/>
            <a:ext cx="170015" cy="182521"/>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8659919" y="3276599"/>
            <a:ext cx="170015" cy="182521"/>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6573182" y="2931192"/>
            <a:ext cx="1092330" cy="222143"/>
          </a:xfrm>
          <a:prstGeom prst="rect">
            <a:avLst/>
          </a:prstGeom>
          <a:solidFill>
            <a:schemeClr val="bg2">
              <a:lumMod val="20000"/>
              <a:lumOff val="80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smtClean="0"/>
              <a:t>192.168.100.1</a:t>
            </a:r>
            <a:endParaRPr lang="en-US" sz="1400" dirty="0"/>
          </a:p>
        </p:txBody>
      </p:sp>
      <p:sp>
        <p:nvSpPr>
          <p:cNvPr id="22" name="Rectangle 21"/>
          <p:cNvSpPr/>
          <p:nvPr/>
        </p:nvSpPr>
        <p:spPr>
          <a:xfrm>
            <a:off x="7948294" y="2931192"/>
            <a:ext cx="1092330" cy="222143"/>
          </a:xfrm>
          <a:prstGeom prst="rect">
            <a:avLst/>
          </a:prstGeom>
          <a:solidFill>
            <a:schemeClr val="bg2">
              <a:lumMod val="20000"/>
              <a:lumOff val="80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smtClean="0"/>
              <a:t>192.168.100.2</a:t>
            </a:r>
            <a:endParaRPr lang="en-US" sz="1400" dirty="0"/>
          </a:p>
        </p:txBody>
      </p:sp>
      <p:pic>
        <p:nvPicPr>
          <p:cNvPr id="23" name="Picture 22"/>
          <p:cNvPicPr>
            <a:picLocks noChangeAspect="1"/>
          </p:cNvPicPr>
          <p:nvPr/>
        </p:nvPicPr>
        <p:blipFill>
          <a:blip r:embed="rId5"/>
          <a:stretch>
            <a:fillRect/>
          </a:stretch>
        </p:blipFill>
        <p:spPr>
          <a:xfrm>
            <a:off x="8668527" y="1728012"/>
            <a:ext cx="2192015" cy="798519"/>
          </a:xfrm>
          <a:prstGeom prst="rect">
            <a:avLst/>
          </a:prstGeom>
        </p:spPr>
      </p:pic>
      <p:pic>
        <p:nvPicPr>
          <p:cNvPr id="25" name="Picture 24"/>
          <p:cNvPicPr>
            <a:picLocks noChangeAspect="1"/>
          </p:cNvPicPr>
          <p:nvPr/>
        </p:nvPicPr>
        <p:blipFill>
          <a:blip r:embed="rId6"/>
          <a:stretch>
            <a:fillRect/>
          </a:stretch>
        </p:blipFill>
        <p:spPr>
          <a:xfrm>
            <a:off x="5267631" y="883193"/>
            <a:ext cx="1988115" cy="1850608"/>
          </a:xfrm>
          <a:prstGeom prst="rect">
            <a:avLst/>
          </a:prstGeom>
        </p:spPr>
      </p:pic>
      <p:pic>
        <p:nvPicPr>
          <p:cNvPr id="26" name="Picture 25"/>
          <p:cNvPicPr>
            <a:picLocks noChangeAspect="1"/>
          </p:cNvPicPr>
          <p:nvPr/>
        </p:nvPicPr>
        <p:blipFill>
          <a:blip r:embed="rId7"/>
          <a:stretch>
            <a:fillRect/>
          </a:stretch>
        </p:blipFill>
        <p:spPr>
          <a:xfrm>
            <a:off x="1758343" y="1716523"/>
            <a:ext cx="2530059" cy="998307"/>
          </a:xfrm>
          <a:prstGeom prst="rect">
            <a:avLst/>
          </a:prstGeom>
        </p:spPr>
      </p:pic>
      <p:sp>
        <p:nvSpPr>
          <p:cNvPr id="27" name="Left-Right Arrow 26"/>
          <p:cNvSpPr/>
          <p:nvPr/>
        </p:nvSpPr>
        <p:spPr>
          <a:xfrm>
            <a:off x="3430101" y="3276599"/>
            <a:ext cx="2355550" cy="182521"/>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3670413" y="3284571"/>
            <a:ext cx="170015" cy="182521"/>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5432149" y="3284571"/>
            <a:ext cx="170015" cy="182521"/>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3345412" y="2939164"/>
            <a:ext cx="1092330" cy="222143"/>
          </a:xfrm>
          <a:prstGeom prst="rect">
            <a:avLst/>
          </a:prstGeom>
          <a:solidFill>
            <a:schemeClr val="bg2">
              <a:lumMod val="20000"/>
              <a:lumOff val="80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smtClean="0"/>
              <a:t>192.168.200.2</a:t>
            </a:r>
            <a:endParaRPr lang="en-US" sz="1400" dirty="0"/>
          </a:p>
        </p:txBody>
      </p:sp>
      <p:sp>
        <p:nvSpPr>
          <p:cNvPr id="31" name="Rectangle 30"/>
          <p:cNvSpPr/>
          <p:nvPr/>
        </p:nvSpPr>
        <p:spPr>
          <a:xfrm>
            <a:off x="4720524" y="2939164"/>
            <a:ext cx="1092330" cy="222143"/>
          </a:xfrm>
          <a:prstGeom prst="rect">
            <a:avLst/>
          </a:prstGeom>
          <a:solidFill>
            <a:schemeClr val="bg2">
              <a:lumMod val="20000"/>
              <a:lumOff val="80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smtClean="0"/>
              <a:t>192.168.200.1</a:t>
            </a:r>
            <a:endParaRPr lang="en-US" sz="1400" dirty="0"/>
          </a:p>
        </p:txBody>
      </p:sp>
    </p:spTree>
    <p:extLst>
      <p:ext uri="{BB962C8B-B14F-4D97-AF65-F5344CB8AC3E}">
        <p14:creationId xmlns:p14="http://schemas.microsoft.com/office/powerpoint/2010/main" val="3900331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10" presetClass="entr" presetSubtype="0"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500"/>
                                        <p:tgtEl>
                                          <p:spTgt spid="13"/>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fade">
                                      <p:cBhvr>
                                        <p:cTn id="18" dur="500"/>
                                        <p:tgtEl>
                                          <p:spTgt spid="16"/>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fade">
                                      <p:cBhvr>
                                        <p:cTn id="23" dur="500"/>
                                        <p:tgtEl>
                                          <p:spTgt spid="18"/>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9"/>
                                        </p:tgtEl>
                                        <p:attrNameLst>
                                          <p:attrName>style.visibility</p:attrName>
                                        </p:attrNameLst>
                                      </p:cBhvr>
                                      <p:to>
                                        <p:strVal val="visible"/>
                                      </p:to>
                                    </p:set>
                                    <p:animEffect transition="in" filter="fade">
                                      <p:cBhvr>
                                        <p:cTn id="28" dur="500"/>
                                        <p:tgtEl>
                                          <p:spTgt spid="19"/>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fade">
                                      <p:cBhvr>
                                        <p:cTn id="31" dur="500"/>
                                        <p:tgtEl>
                                          <p:spTgt spid="20"/>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2"/>
                                        </p:tgtEl>
                                        <p:attrNameLst>
                                          <p:attrName>style.visibility</p:attrName>
                                        </p:attrNameLst>
                                      </p:cBhvr>
                                      <p:to>
                                        <p:strVal val="visible"/>
                                      </p:to>
                                    </p:set>
                                    <p:animEffect transition="in" filter="fade">
                                      <p:cBhvr>
                                        <p:cTn id="34" dur="500"/>
                                        <p:tgtEl>
                                          <p:spTgt spid="22"/>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fade">
                                      <p:cBhvr>
                                        <p:cTn id="37" dur="500"/>
                                        <p:tgtEl>
                                          <p:spTgt spid="21"/>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3"/>
                                        </p:tgtEl>
                                        <p:attrNameLst>
                                          <p:attrName>style.visibility</p:attrName>
                                        </p:attrNameLst>
                                      </p:cBhvr>
                                      <p:to>
                                        <p:strVal val="visible"/>
                                      </p:to>
                                    </p:set>
                                    <p:animEffect transition="in" filter="fade">
                                      <p:cBhvr>
                                        <p:cTn id="42" dur="500"/>
                                        <p:tgtEl>
                                          <p:spTgt spid="23"/>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fade">
                                      <p:cBhvr>
                                        <p:cTn id="47" dur="500"/>
                                        <p:tgtEl>
                                          <p:spTgt spid="14"/>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17"/>
                                        </p:tgtEl>
                                        <p:attrNameLst>
                                          <p:attrName>style.visibility</p:attrName>
                                        </p:attrNameLst>
                                      </p:cBhvr>
                                      <p:to>
                                        <p:strVal val="visible"/>
                                      </p:to>
                                    </p:set>
                                    <p:animEffect transition="in" filter="fade">
                                      <p:cBhvr>
                                        <p:cTn id="50" dur="500"/>
                                        <p:tgtEl>
                                          <p:spTgt spid="17"/>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27"/>
                                        </p:tgtEl>
                                        <p:attrNameLst>
                                          <p:attrName>style.visibility</p:attrName>
                                        </p:attrNameLst>
                                      </p:cBhvr>
                                      <p:to>
                                        <p:strVal val="visible"/>
                                      </p:to>
                                    </p:set>
                                    <p:animEffect transition="in" filter="fade">
                                      <p:cBhvr>
                                        <p:cTn id="55" dur="500"/>
                                        <p:tgtEl>
                                          <p:spTgt spid="27"/>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28"/>
                                        </p:tgtEl>
                                        <p:attrNameLst>
                                          <p:attrName>style.visibility</p:attrName>
                                        </p:attrNameLst>
                                      </p:cBhvr>
                                      <p:to>
                                        <p:strVal val="visible"/>
                                      </p:to>
                                    </p:set>
                                    <p:animEffect transition="in" filter="fade">
                                      <p:cBhvr>
                                        <p:cTn id="60" dur="500"/>
                                        <p:tgtEl>
                                          <p:spTgt spid="28"/>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29"/>
                                        </p:tgtEl>
                                        <p:attrNameLst>
                                          <p:attrName>style.visibility</p:attrName>
                                        </p:attrNameLst>
                                      </p:cBhvr>
                                      <p:to>
                                        <p:strVal val="visible"/>
                                      </p:to>
                                    </p:set>
                                    <p:animEffect transition="in" filter="fade">
                                      <p:cBhvr>
                                        <p:cTn id="63" dur="500"/>
                                        <p:tgtEl>
                                          <p:spTgt spid="29"/>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31"/>
                                        </p:tgtEl>
                                        <p:attrNameLst>
                                          <p:attrName>style.visibility</p:attrName>
                                        </p:attrNameLst>
                                      </p:cBhvr>
                                      <p:to>
                                        <p:strVal val="visible"/>
                                      </p:to>
                                    </p:set>
                                    <p:animEffect transition="in" filter="fade">
                                      <p:cBhvr>
                                        <p:cTn id="66" dur="500"/>
                                        <p:tgtEl>
                                          <p:spTgt spid="31"/>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30"/>
                                        </p:tgtEl>
                                        <p:attrNameLst>
                                          <p:attrName>style.visibility</p:attrName>
                                        </p:attrNameLst>
                                      </p:cBhvr>
                                      <p:to>
                                        <p:strVal val="visible"/>
                                      </p:to>
                                    </p:set>
                                    <p:animEffect transition="in" filter="fade">
                                      <p:cBhvr>
                                        <p:cTn id="69" dur="500"/>
                                        <p:tgtEl>
                                          <p:spTgt spid="30"/>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nodeType="clickEffect">
                                  <p:stCondLst>
                                    <p:cond delay="0"/>
                                  </p:stCondLst>
                                  <p:childTnLst>
                                    <p:set>
                                      <p:cBhvr>
                                        <p:cTn id="73" dur="1" fill="hold">
                                          <p:stCondLst>
                                            <p:cond delay="0"/>
                                          </p:stCondLst>
                                        </p:cTn>
                                        <p:tgtEl>
                                          <p:spTgt spid="26"/>
                                        </p:tgtEl>
                                        <p:attrNameLst>
                                          <p:attrName>style.visibility</p:attrName>
                                        </p:attrNameLst>
                                      </p:cBhvr>
                                      <p:to>
                                        <p:strVal val="visible"/>
                                      </p:to>
                                    </p:set>
                                    <p:animEffect transition="in" filter="fade">
                                      <p:cBhvr>
                                        <p:cTn id="74" dur="500"/>
                                        <p:tgtEl>
                                          <p:spTgt spid="26"/>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nodeType="clickEffect">
                                  <p:stCondLst>
                                    <p:cond delay="0"/>
                                  </p:stCondLst>
                                  <p:childTnLst>
                                    <p:set>
                                      <p:cBhvr>
                                        <p:cTn id="78" dur="1" fill="hold">
                                          <p:stCondLst>
                                            <p:cond delay="0"/>
                                          </p:stCondLst>
                                        </p:cTn>
                                        <p:tgtEl>
                                          <p:spTgt spid="25"/>
                                        </p:tgtEl>
                                        <p:attrNameLst>
                                          <p:attrName>style.visibility</p:attrName>
                                        </p:attrNameLst>
                                      </p:cBhvr>
                                      <p:to>
                                        <p:strVal val="visible"/>
                                      </p:to>
                                    </p:set>
                                    <p:animEffect transition="in" filter="fade">
                                      <p:cBhvr>
                                        <p:cTn id="79"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7" grpId="0" animBg="1"/>
      <p:bldP spid="18" grpId="0" animBg="1"/>
      <p:bldP spid="19" grpId="0" animBg="1"/>
      <p:bldP spid="20" grpId="0" animBg="1"/>
      <p:bldP spid="21" grpId="0" animBg="1"/>
      <p:bldP spid="22" grpId="0" animBg="1"/>
      <p:bldP spid="27" grpId="0" animBg="1"/>
      <p:bldP spid="28" grpId="0" animBg="1"/>
      <p:bldP spid="29" grpId="0" animBg="1"/>
      <p:bldP spid="30" grpId="0" animBg="1"/>
      <p:bldP spid="3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748552" y="824752"/>
            <a:ext cx="7256930" cy="815789"/>
          </a:xfrm>
        </p:spPr>
        <p:txBody>
          <a:bodyPr>
            <a:normAutofit/>
          </a:bodyPr>
          <a:lstStyle/>
          <a:p>
            <a:r>
              <a:rPr lang="en-US" sz="4800" b="1" dirty="0" smtClean="0">
                <a:latin typeface="Times New Roman" panose="02020603050405020304" pitchFamily="18" charset="0"/>
                <a:cs typeface="Times New Roman" panose="02020603050405020304" pitchFamily="18" charset="0"/>
              </a:rPr>
              <a:t>Thông tin địa chỉ chi tiết</a:t>
            </a:r>
            <a:endParaRPr lang="en-US" sz="4800" b="1" dirty="0">
              <a:latin typeface="Times New Roman" panose="02020603050405020304" pitchFamily="18" charset="0"/>
              <a:cs typeface="Times New Roman" panose="02020603050405020304" pitchFamily="18"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387704558"/>
              </p:ext>
            </p:extLst>
          </p:nvPr>
        </p:nvGraphicFramePr>
        <p:xfrm>
          <a:off x="1354264" y="2312894"/>
          <a:ext cx="9394418" cy="3523131"/>
        </p:xfrm>
        <a:graphic>
          <a:graphicData uri="http://schemas.openxmlformats.org/drawingml/2006/table">
            <a:tbl>
              <a:tblPr firstRow="1" firstCol="1" bandRow="1">
                <a:tableStyleId>{5C22544A-7EE6-4342-B048-85BDC9FD1C3A}</a:tableStyleId>
              </a:tblPr>
              <a:tblGrid>
                <a:gridCol w="2035734"/>
                <a:gridCol w="2034629"/>
                <a:gridCol w="2035734"/>
                <a:gridCol w="3288321"/>
              </a:tblGrid>
              <a:tr h="298078">
                <a:tc>
                  <a:txBody>
                    <a:bodyPr/>
                    <a:lstStyle/>
                    <a:p>
                      <a:pPr algn="ctr">
                        <a:lnSpc>
                          <a:spcPct val="106000"/>
                        </a:lnSpc>
                        <a:spcAft>
                          <a:spcPts val="0"/>
                        </a:spcAft>
                      </a:pPr>
                      <a:r>
                        <a:rPr lang="en-US" sz="1800" dirty="0">
                          <a:effectLst/>
                        </a:rPr>
                        <a:t>Máy</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6000"/>
                        </a:lnSpc>
                        <a:spcAft>
                          <a:spcPts val="0"/>
                        </a:spcAft>
                      </a:pPr>
                      <a:r>
                        <a:rPr lang="en-US" sz="1800" dirty="0">
                          <a:effectLst/>
                        </a:rPr>
                        <a:t>IP</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6000"/>
                        </a:lnSpc>
                        <a:spcAft>
                          <a:spcPts val="0"/>
                        </a:spcAft>
                      </a:pPr>
                      <a:r>
                        <a:rPr lang="en-US" sz="1800">
                          <a:effectLst/>
                        </a:rPr>
                        <a:t>Subnet mask</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6000"/>
                        </a:lnSpc>
                        <a:spcAft>
                          <a:spcPts val="0"/>
                        </a:spcAft>
                      </a:pPr>
                      <a:r>
                        <a:rPr lang="en-US" sz="1800" dirty="0">
                          <a:effectLst/>
                        </a:rPr>
                        <a:t>Nhiệm vụ</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r>
              <a:tr h="1444442">
                <a:tc>
                  <a:txBody>
                    <a:bodyPr/>
                    <a:lstStyle/>
                    <a:p>
                      <a:pPr>
                        <a:lnSpc>
                          <a:spcPct val="106000"/>
                        </a:lnSpc>
                        <a:spcAft>
                          <a:spcPts val="0"/>
                        </a:spcAft>
                      </a:pPr>
                      <a:r>
                        <a:rPr lang="en-US" sz="1800" dirty="0">
                          <a:effectLst/>
                        </a:rPr>
                        <a:t>Snort - Router</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6000"/>
                        </a:lnSpc>
                        <a:spcAft>
                          <a:spcPts val="0"/>
                        </a:spcAft>
                      </a:pPr>
                      <a:r>
                        <a:rPr lang="en-US" sz="1800" dirty="0">
                          <a:effectLst/>
                        </a:rPr>
                        <a:t>Ens33: </a:t>
                      </a:r>
                      <a:endParaRPr lang="en-US" sz="1600" dirty="0">
                        <a:effectLst/>
                      </a:endParaRPr>
                    </a:p>
                    <a:p>
                      <a:pPr>
                        <a:lnSpc>
                          <a:spcPct val="106000"/>
                        </a:lnSpc>
                        <a:spcAft>
                          <a:spcPts val="0"/>
                        </a:spcAft>
                      </a:pPr>
                      <a:r>
                        <a:rPr lang="en-US" sz="1800" dirty="0">
                          <a:effectLst/>
                        </a:rPr>
                        <a:t>192.168.100.1</a:t>
                      </a:r>
                      <a:endParaRPr lang="en-US" sz="1600" dirty="0">
                        <a:effectLst/>
                      </a:endParaRPr>
                    </a:p>
                    <a:p>
                      <a:pPr>
                        <a:lnSpc>
                          <a:spcPct val="106000"/>
                        </a:lnSpc>
                        <a:spcAft>
                          <a:spcPts val="0"/>
                        </a:spcAft>
                      </a:pPr>
                      <a:r>
                        <a:rPr lang="en-US" sz="1800" dirty="0">
                          <a:effectLst/>
                        </a:rPr>
                        <a:t>Ens38:</a:t>
                      </a:r>
                      <a:endParaRPr lang="en-US" sz="1600" dirty="0">
                        <a:effectLst/>
                      </a:endParaRPr>
                    </a:p>
                    <a:p>
                      <a:pPr>
                        <a:lnSpc>
                          <a:spcPct val="106000"/>
                        </a:lnSpc>
                        <a:spcAft>
                          <a:spcPts val="0"/>
                        </a:spcAft>
                      </a:pPr>
                      <a:r>
                        <a:rPr lang="en-US" sz="1800" dirty="0">
                          <a:effectLst/>
                        </a:rPr>
                        <a:t>192.168.200.1</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6000"/>
                        </a:lnSpc>
                        <a:spcAft>
                          <a:spcPts val="0"/>
                        </a:spcAft>
                      </a:pPr>
                      <a:r>
                        <a:rPr lang="en-US" sz="1800" dirty="0">
                          <a:effectLst/>
                        </a:rPr>
                        <a:t>Ens33:</a:t>
                      </a:r>
                      <a:endParaRPr lang="en-US" sz="1600" dirty="0">
                        <a:effectLst/>
                      </a:endParaRPr>
                    </a:p>
                    <a:p>
                      <a:pPr>
                        <a:lnSpc>
                          <a:spcPct val="106000"/>
                        </a:lnSpc>
                        <a:spcAft>
                          <a:spcPts val="0"/>
                        </a:spcAft>
                      </a:pPr>
                      <a:r>
                        <a:rPr lang="en-US" sz="1800" dirty="0">
                          <a:effectLst/>
                        </a:rPr>
                        <a:t>255.255.255.0</a:t>
                      </a:r>
                      <a:endParaRPr lang="en-US" sz="1600" dirty="0">
                        <a:effectLst/>
                      </a:endParaRPr>
                    </a:p>
                    <a:p>
                      <a:pPr>
                        <a:lnSpc>
                          <a:spcPct val="106000"/>
                        </a:lnSpc>
                        <a:spcAft>
                          <a:spcPts val="0"/>
                        </a:spcAft>
                      </a:pPr>
                      <a:r>
                        <a:rPr lang="en-US" sz="1800" dirty="0">
                          <a:effectLst/>
                        </a:rPr>
                        <a:t>Ens38:</a:t>
                      </a:r>
                      <a:endParaRPr lang="en-US" sz="1600" dirty="0">
                        <a:effectLst/>
                      </a:endParaRPr>
                    </a:p>
                    <a:p>
                      <a:pPr>
                        <a:lnSpc>
                          <a:spcPct val="106000"/>
                        </a:lnSpc>
                        <a:spcAft>
                          <a:spcPts val="0"/>
                        </a:spcAft>
                      </a:pPr>
                      <a:r>
                        <a:rPr lang="en-US" sz="1800" dirty="0">
                          <a:effectLst/>
                        </a:rPr>
                        <a:t>255.255.255.0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6000"/>
                        </a:lnSpc>
                        <a:spcAft>
                          <a:spcPts val="0"/>
                        </a:spcAft>
                      </a:pPr>
                      <a:r>
                        <a:rPr lang="en-US" sz="1800" dirty="0">
                          <a:effectLst/>
                        </a:rPr>
                        <a:t>- Forwarding lưu lượng đến máy Victim</a:t>
                      </a:r>
                      <a:endParaRPr lang="en-US" sz="1600" dirty="0">
                        <a:effectLst/>
                      </a:endParaRPr>
                    </a:p>
                    <a:p>
                      <a:pPr>
                        <a:lnSpc>
                          <a:spcPct val="106000"/>
                        </a:lnSpc>
                        <a:spcAft>
                          <a:spcPts val="0"/>
                        </a:spcAft>
                      </a:pPr>
                      <a:r>
                        <a:rPr lang="en-US" sz="1800" dirty="0">
                          <a:effectLst/>
                        </a:rPr>
                        <a:t>- Phát hiện và ngăn chặn tấn công SQL victim</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714495">
                <a:tc>
                  <a:txBody>
                    <a:bodyPr/>
                    <a:lstStyle/>
                    <a:p>
                      <a:pPr>
                        <a:lnSpc>
                          <a:spcPct val="106000"/>
                        </a:lnSpc>
                        <a:spcAft>
                          <a:spcPts val="0"/>
                        </a:spcAft>
                      </a:pPr>
                      <a:r>
                        <a:rPr lang="en-US" sz="1800">
                          <a:effectLst/>
                        </a:rPr>
                        <a:t>Victim</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6000"/>
                        </a:lnSpc>
                        <a:spcAft>
                          <a:spcPts val="0"/>
                        </a:spcAft>
                      </a:pPr>
                      <a:r>
                        <a:rPr lang="en-US" sz="1800">
                          <a:effectLst/>
                        </a:rPr>
                        <a:t>Ens33:</a:t>
                      </a:r>
                      <a:endParaRPr lang="en-US" sz="1600">
                        <a:effectLst/>
                      </a:endParaRPr>
                    </a:p>
                    <a:p>
                      <a:pPr>
                        <a:lnSpc>
                          <a:spcPct val="106000"/>
                        </a:lnSpc>
                        <a:spcAft>
                          <a:spcPts val="0"/>
                        </a:spcAft>
                      </a:pPr>
                      <a:r>
                        <a:rPr lang="en-US" sz="1800">
                          <a:effectLst/>
                        </a:rPr>
                        <a:t>192.168.100.2</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6000"/>
                        </a:lnSpc>
                        <a:spcAft>
                          <a:spcPts val="0"/>
                        </a:spcAft>
                      </a:pPr>
                      <a:r>
                        <a:rPr lang="en-US" sz="1800">
                          <a:effectLst/>
                        </a:rPr>
                        <a:t>Ens33</a:t>
                      </a:r>
                      <a:endParaRPr lang="en-US" sz="1600">
                        <a:effectLst/>
                      </a:endParaRPr>
                    </a:p>
                    <a:p>
                      <a:pPr>
                        <a:lnSpc>
                          <a:spcPct val="106000"/>
                        </a:lnSpc>
                        <a:spcAft>
                          <a:spcPts val="0"/>
                        </a:spcAft>
                      </a:pPr>
                      <a:r>
                        <a:rPr lang="en-US" sz="1800">
                          <a:effectLst/>
                        </a:rPr>
                        <a:t>255.255.255.0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6000"/>
                        </a:lnSpc>
                        <a:spcAft>
                          <a:spcPts val="0"/>
                        </a:spcAft>
                      </a:pPr>
                      <a:r>
                        <a:rPr lang="en-US" sz="1800">
                          <a:effectLst/>
                        </a:rPr>
                        <a:t>Web server lưu trữ DVWA</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1066116">
                <a:tc>
                  <a:txBody>
                    <a:bodyPr/>
                    <a:lstStyle/>
                    <a:p>
                      <a:pPr>
                        <a:lnSpc>
                          <a:spcPct val="106000"/>
                        </a:lnSpc>
                        <a:spcAft>
                          <a:spcPts val="0"/>
                        </a:spcAft>
                      </a:pPr>
                      <a:r>
                        <a:rPr lang="en-US" sz="1800">
                          <a:effectLst/>
                        </a:rPr>
                        <a:t>Attacker</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6000"/>
                        </a:lnSpc>
                        <a:spcAft>
                          <a:spcPts val="0"/>
                        </a:spcAft>
                      </a:pPr>
                      <a:r>
                        <a:rPr lang="en-US" sz="1800">
                          <a:effectLst/>
                        </a:rPr>
                        <a:t>Eth0: </a:t>
                      </a:r>
                      <a:endParaRPr lang="en-US" sz="1600">
                        <a:effectLst/>
                      </a:endParaRPr>
                    </a:p>
                    <a:p>
                      <a:pPr>
                        <a:lnSpc>
                          <a:spcPct val="106000"/>
                        </a:lnSpc>
                        <a:spcAft>
                          <a:spcPts val="0"/>
                        </a:spcAft>
                      </a:pPr>
                      <a:r>
                        <a:rPr lang="en-US" sz="1800">
                          <a:effectLst/>
                        </a:rPr>
                        <a:t>192.168.200.2</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6000"/>
                        </a:lnSpc>
                        <a:spcAft>
                          <a:spcPts val="0"/>
                        </a:spcAft>
                      </a:pPr>
                      <a:r>
                        <a:rPr lang="en-US" sz="1800">
                          <a:effectLst/>
                        </a:rPr>
                        <a:t>Eth0:</a:t>
                      </a:r>
                      <a:endParaRPr lang="en-US" sz="1600">
                        <a:effectLst/>
                      </a:endParaRPr>
                    </a:p>
                    <a:p>
                      <a:pPr>
                        <a:lnSpc>
                          <a:spcPct val="106000"/>
                        </a:lnSpc>
                        <a:spcAft>
                          <a:spcPts val="0"/>
                        </a:spcAft>
                      </a:pPr>
                      <a:r>
                        <a:rPr lang="en-US" sz="1800">
                          <a:effectLst/>
                        </a:rPr>
                        <a:t>255.255.255.0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6000"/>
                        </a:lnSpc>
                        <a:spcAft>
                          <a:spcPts val="0"/>
                        </a:spcAft>
                      </a:pPr>
                      <a:r>
                        <a:rPr lang="en-US" sz="1800" dirty="0">
                          <a:effectLst/>
                        </a:rPr>
                        <a:t>Tấn công Sql injection đến trang web DVWA</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66036573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4527" y="254509"/>
            <a:ext cx="10058400" cy="1450757"/>
          </a:xfrm>
        </p:spPr>
        <p:txBody>
          <a:bodyPr/>
          <a:lstStyle/>
          <a:p>
            <a:r>
              <a:rPr lang="en-US" dirty="0" smtClean="0"/>
              <a:t>Kịch bản truy cập bình thường</a:t>
            </a:r>
            <a:endParaRPr lang="en-US" dirty="0"/>
          </a:p>
        </p:txBody>
      </p:sp>
      <p:sp>
        <p:nvSpPr>
          <p:cNvPr id="4" name="Rectangle 3"/>
          <p:cNvSpPr/>
          <p:nvPr/>
        </p:nvSpPr>
        <p:spPr>
          <a:xfrm>
            <a:off x="1097280" y="1941534"/>
            <a:ext cx="10332720" cy="4023360"/>
          </a:xfrm>
          <a:prstGeom prst="rect">
            <a:avLst/>
          </a:prstGeom>
          <a:solidFill>
            <a:schemeClr val="tx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p:cNvPicPr>
            <a:picLocks noChangeAspect="1"/>
          </p:cNvPicPr>
          <p:nvPr/>
        </p:nvPicPr>
        <p:blipFill rotWithShape="1">
          <a:blip r:embed="rId2"/>
          <a:srcRect l="21777" r="22406" b="27742"/>
          <a:stretch/>
        </p:blipFill>
        <p:spPr>
          <a:xfrm>
            <a:off x="9224823" y="3561896"/>
            <a:ext cx="1236185" cy="1352254"/>
          </a:xfrm>
          <a:prstGeom prst="rect">
            <a:avLst/>
          </a:prstGeom>
        </p:spPr>
      </p:pic>
      <p:pic>
        <p:nvPicPr>
          <p:cNvPr id="6" name="Picture 5"/>
          <p:cNvPicPr>
            <a:picLocks noChangeAspect="1"/>
          </p:cNvPicPr>
          <p:nvPr/>
        </p:nvPicPr>
        <p:blipFill>
          <a:blip r:embed="rId3"/>
          <a:stretch>
            <a:fillRect/>
          </a:stretch>
        </p:blipFill>
        <p:spPr>
          <a:xfrm>
            <a:off x="5932395" y="3780915"/>
            <a:ext cx="900073" cy="1064508"/>
          </a:xfrm>
          <a:prstGeom prst="rect">
            <a:avLst/>
          </a:prstGeom>
        </p:spPr>
      </p:pic>
      <p:pic>
        <p:nvPicPr>
          <p:cNvPr id="7" name="Picture 6"/>
          <p:cNvPicPr>
            <a:picLocks noChangeAspect="1"/>
          </p:cNvPicPr>
          <p:nvPr/>
        </p:nvPicPr>
        <p:blipFill rotWithShape="1">
          <a:blip r:embed="rId4"/>
          <a:srcRect b="32951"/>
          <a:stretch/>
        </p:blipFill>
        <p:spPr>
          <a:xfrm>
            <a:off x="2260402" y="3750485"/>
            <a:ext cx="1495182" cy="1094937"/>
          </a:xfrm>
          <a:prstGeom prst="rect">
            <a:avLst/>
          </a:prstGeom>
        </p:spPr>
      </p:pic>
      <p:sp>
        <p:nvSpPr>
          <p:cNvPr id="8" name="Rectangle 7"/>
          <p:cNvSpPr/>
          <p:nvPr/>
        </p:nvSpPr>
        <p:spPr>
          <a:xfrm>
            <a:off x="9155180" y="5094624"/>
            <a:ext cx="1305828" cy="3970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Web DVWA</a:t>
            </a:r>
            <a:endParaRPr lang="en-US" dirty="0"/>
          </a:p>
        </p:txBody>
      </p:sp>
      <p:sp>
        <p:nvSpPr>
          <p:cNvPr id="9" name="Rectangle 8"/>
          <p:cNvSpPr/>
          <p:nvPr/>
        </p:nvSpPr>
        <p:spPr>
          <a:xfrm>
            <a:off x="5743271" y="5029146"/>
            <a:ext cx="1401284" cy="3970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Snort-Router</a:t>
            </a:r>
            <a:endParaRPr lang="en-US" dirty="0"/>
          </a:p>
        </p:txBody>
      </p:sp>
      <p:sp>
        <p:nvSpPr>
          <p:cNvPr id="10" name="Rectangle 9"/>
          <p:cNvSpPr/>
          <p:nvPr/>
        </p:nvSpPr>
        <p:spPr>
          <a:xfrm>
            <a:off x="2352260" y="5003242"/>
            <a:ext cx="1305828" cy="3970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User</a:t>
            </a:r>
            <a:endParaRPr lang="en-US" dirty="0"/>
          </a:p>
        </p:txBody>
      </p:sp>
      <p:sp>
        <p:nvSpPr>
          <p:cNvPr id="11" name="Left-Right Arrow 10"/>
          <p:cNvSpPr/>
          <p:nvPr/>
        </p:nvSpPr>
        <p:spPr>
          <a:xfrm>
            <a:off x="6900571" y="4253451"/>
            <a:ext cx="2287447" cy="146963"/>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7064462" y="4253451"/>
            <a:ext cx="165100" cy="146963"/>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8826198" y="4253451"/>
            <a:ext cx="165100" cy="146963"/>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Left-Right Arrow 18"/>
          <p:cNvSpPr/>
          <p:nvPr/>
        </p:nvSpPr>
        <p:spPr>
          <a:xfrm>
            <a:off x="3659567" y="4253451"/>
            <a:ext cx="2287447" cy="146963"/>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3836692" y="4261423"/>
            <a:ext cx="165100" cy="146963"/>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5598428" y="4261423"/>
            <a:ext cx="165100" cy="146963"/>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5"/>
          <p:cNvPicPr>
            <a:picLocks noChangeAspect="1"/>
          </p:cNvPicPr>
          <p:nvPr/>
        </p:nvPicPr>
        <p:blipFill>
          <a:blip r:embed="rId5"/>
          <a:stretch>
            <a:fillRect/>
          </a:stretch>
        </p:blipFill>
        <p:spPr>
          <a:xfrm>
            <a:off x="2618657" y="3143555"/>
            <a:ext cx="1027777" cy="528020"/>
          </a:xfrm>
          <a:prstGeom prst="rect">
            <a:avLst/>
          </a:prstGeom>
        </p:spPr>
      </p:pic>
    </p:spTree>
    <p:extLst>
      <p:ext uri="{BB962C8B-B14F-4D97-AF65-F5344CB8AC3E}">
        <p14:creationId xmlns:p14="http://schemas.microsoft.com/office/powerpoint/2010/main" val="1600131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nodeType="clickEffect">
                                  <p:stCondLst>
                                    <p:cond delay="0"/>
                                  </p:stCondLst>
                                  <p:childTnLst>
                                    <p:animMotion origin="layout" path="M -1.04167E-6 7.40741E-7 L 0.5556 -0.00046 " pathEditMode="relative" rAng="0" ptsTypes="AA">
                                      <p:cBhvr>
                                        <p:cTn id="6" dur="2000" fill="hold"/>
                                        <p:tgtEl>
                                          <p:spTgt spid="26"/>
                                        </p:tgtEl>
                                        <p:attrNameLst>
                                          <p:attrName>ppt_x</p:attrName>
                                          <p:attrName>ppt_y</p:attrName>
                                        </p:attrNameLst>
                                      </p:cBhvr>
                                      <p:rCtr x="27773"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4527" y="254509"/>
            <a:ext cx="10058400" cy="1450757"/>
          </a:xfrm>
        </p:spPr>
        <p:txBody>
          <a:bodyPr/>
          <a:lstStyle/>
          <a:p>
            <a:r>
              <a:rPr lang="en-US" dirty="0" smtClean="0"/>
              <a:t>Kịch bản truy cập bình thường</a:t>
            </a:r>
            <a:endParaRPr lang="en-US" dirty="0"/>
          </a:p>
        </p:txBody>
      </p:sp>
      <p:sp>
        <p:nvSpPr>
          <p:cNvPr id="4" name="Rectangle 3"/>
          <p:cNvSpPr/>
          <p:nvPr/>
        </p:nvSpPr>
        <p:spPr>
          <a:xfrm>
            <a:off x="1097280" y="1941534"/>
            <a:ext cx="10332720" cy="4023360"/>
          </a:xfrm>
          <a:prstGeom prst="rect">
            <a:avLst/>
          </a:prstGeom>
          <a:solidFill>
            <a:schemeClr val="tx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p:cNvPicPr>
            <a:picLocks noChangeAspect="1"/>
          </p:cNvPicPr>
          <p:nvPr/>
        </p:nvPicPr>
        <p:blipFill rotWithShape="1">
          <a:blip r:embed="rId2"/>
          <a:srcRect l="21777" r="22406" b="27742"/>
          <a:stretch/>
        </p:blipFill>
        <p:spPr>
          <a:xfrm>
            <a:off x="9224823" y="3561896"/>
            <a:ext cx="1236185" cy="1352254"/>
          </a:xfrm>
          <a:prstGeom prst="rect">
            <a:avLst/>
          </a:prstGeom>
        </p:spPr>
      </p:pic>
      <p:pic>
        <p:nvPicPr>
          <p:cNvPr id="6" name="Picture 5"/>
          <p:cNvPicPr>
            <a:picLocks noChangeAspect="1"/>
          </p:cNvPicPr>
          <p:nvPr/>
        </p:nvPicPr>
        <p:blipFill>
          <a:blip r:embed="rId3"/>
          <a:stretch>
            <a:fillRect/>
          </a:stretch>
        </p:blipFill>
        <p:spPr>
          <a:xfrm>
            <a:off x="5932395" y="3780915"/>
            <a:ext cx="900073" cy="1064508"/>
          </a:xfrm>
          <a:prstGeom prst="rect">
            <a:avLst/>
          </a:prstGeom>
        </p:spPr>
      </p:pic>
      <p:pic>
        <p:nvPicPr>
          <p:cNvPr id="7" name="Picture 6"/>
          <p:cNvPicPr>
            <a:picLocks noChangeAspect="1"/>
          </p:cNvPicPr>
          <p:nvPr/>
        </p:nvPicPr>
        <p:blipFill rotWithShape="1">
          <a:blip r:embed="rId4"/>
          <a:srcRect b="32951"/>
          <a:stretch/>
        </p:blipFill>
        <p:spPr>
          <a:xfrm>
            <a:off x="2260402" y="3750485"/>
            <a:ext cx="1495182" cy="1094937"/>
          </a:xfrm>
          <a:prstGeom prst="rect">
            <a:avLst/>
          </a:prstGeom>
        </p:spPr>
      </p:pic>
      <p:sp>
        <p:nvSpPr>
          <p:cNvPr id="8" name="Rectangle 7"/>
          <p:cNvSpPr/>
          <p:nvPr/>
        </p:nvSpPr>
        <p:spPr>
          <a:xfrm>
            <a:off x="9155180" y="5094624"/>
            <a:ext cx="1305828" cy="3970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Web DVWA</a:t>
            </a:r>
            <a:endParaRPr lang="en-US" dirty="0"/>
          </a:p>
        </p:txBody>
      </p:sp>
      <p:sp>
        <p:nvSpPr>
          <p:cNvPr id="9" name="Rectangle 8"/>
          <p:cNvSpPr/>
          <p:nvPr/>
        </p:nvSpPr>
        <p:spPr>
          <a:xfrm>
            <a:off x="5743271" y="5029146"/>
            <a:ext cx="1401284" cy="3970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Snort-Router</a:t>
            </a:r>
            <a:endParaRPr lang="en-US" dirty="0"/>
          </a:p>
        </p:txBody>
      </p:sp>
      <p:sp>
        <p:nvSpPr>
          <p:cNvPr id="10" name="Rectangle 9"/>
          <p:cNvSpPr/>
          <p:nvPr/>
        </p:nvSpPr>
        <p:spPr>
          <a:xfrm>
            <a:off x="2352260" y="5003242"/>
            <a:ext cx="1305828" cy="3970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Attacker</a:t>
            </a:r>
            <a:endParaRPr lang="en-US" dirty="0"/>
          </a:p>
        </p:txBody>
      </p:sp>
      <p:sp>
        <p:nvSpPr>
          <p:cNvPr id="11" name="Left-Right Arrow 10"/>
          <p:cNvSpPr/>
          <p:nvPr/>
        </p:nvSpPr>
        <p:spPr>
          <a:xfrm>
            <a:off x="6900571" y="4253451"/>
            <a:ext cx="2287447" cy="146963"/>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7064462" y="4253451"/>
            <a:ext cx="165100" cy="146963"/>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8826198" y="4253451"/>
            <a:ext cx="165100" cy="146963"/>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Left-Right Arrow 18"/>
          <p:cNvSpPr/>
          <p:nvPr/>
        </p:nvSpPr>
        <p:spPr>
          <a:xfrm>
            <a:off x="3659567" y="4253451"/>
            <a:ext cx="2287447" cy="146963"/>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3836692" y="4261423"/>
            <a:ext cx="165100" cy="146963"/>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5598428" y="4261423"/>
            <a:ext cx="165100" cy="146963"/>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Picture 23"/>
          <p:cNvPicPr/>
          <p:nvPr/>
        </p:nvPicPr>
        <p:blipFill rotWithShape="1">
          <a:blip r:embed="rId5"/>
          <a:srcRect b="9253"/>
          <a:stretch/>
        </p:blipFill>
        <p:spPr bwMode="auto">
          <a:xfrm>
            <a:off x="8991298" y="2085703"/>
            <a:ext cx="1718484" cy="1539016"/>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0373944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path" presetSubtype="0" accel="50000" decel="50000" fill="hold" nodeType="clickEffect">
                                  <p:stCondLst>
                                    <p:cond delay="0"/>
                                  </p:stCondLst>
                                  <p:childTnLst>
                                    <p:animMotion origin="layout" path="M -3.33333E-6 -3.81639E-17 L -0.52591 0.01181 " pathEditMode="relative" rAng="0" ptsTypes="AA">
                                      <p:cBhvr>
                                        <p:cTn id="6" dur="2000" fill="hold"/>
                                        <p:tgtEl>
                                          <p:spTgt spid="24"/>
                                        </p:tgtEl>
                                        <p:attrNameLst>
                                          <p:attrName>ppt_x</p:attrName>
                                          <p:attrName>ppt_y</p:attrName>
                                        </p:attrNameLst>
                                      </p:cBhvr>
                                      <p:rCtr x="-26302" y="57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4527" y="254509"/>
            <a:ext cx="10058400" cy="1450757"/>
          </a:xfrm>
        </p:spPr>
        <p:txBody>
          <a:bodyPr/>
          <a:lstStyle/>
          <a:p>
            <a:r>
              <a:rPr lang="en-US" dirty="0" smtClean="0"/>
              <a:t>Kịch bản tấn công</a:t>
            </a:r>
            <a:endParaRPr lang="en-US" dirty="0"/>
          </a:p>
        </p:txBody>
      </p:sp>
      <p:sp>
        <p:nvSpPr>
          <p:cNvPr id="4" name="Rectangle 3"/>
          <p:cNvSpPr/>
          <p:nvPr/>
        </p:nvSpPr>
        <p:spPr>
          <a:xfrm>
            <a:off x="1097280" y="1941534"/>
            <a:ext cx="10332720" cy="4023360"/>
          </a:xfrm>
          <a:prstGeom prst="rect">
            <a:avLst/>
          </a:prstGeom>
          <a:solidFill>
            <a:schemeClr val="tx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p:cNvPicPr>
            <a:picLocks noChangeAspect="1"/>
          </p:cNvPicPr>
          <p:nvPr/>
        </p:nvPicPr>
        <p:blipFill rotWithShape="1">
          <a:blip r:embed="rId2"/>
          <a:srcRect l="21777" r="22406" b="27742"/>
          <a:stretch/>
        </p:blipFill>
        <p:spPr>
          <a:xfrm>
            <a:off x="9224823" y="3561896"/>
            <a:ext cx="1236185" cy="1352254"/>
          </a:xfrm>
          <a:prstGeom prst="rect">
            <a:avLst/>
          </a:prstGeom>
        </p:spPr>
      </p:pic>
      <p:pic>
        <p:nvPicPr>
          <p:cNvPr id="6" name="Picture 5"/>
          <p:cNvPicPr>
            <a:picLocks noChangeAspect="1"/>
          </p:cNvPicPr>
          <p:nvPr/>
        </p:nvPicPr>
        <p:blipFill>
          <a:blip r:embed="rId3"/>
          <a:stretch>
            <a:fillRect/>
          </a:stretch>
        </p:blipFill>
        <p:spPr>
          <a:xfrm>
            <a:off x="5932395" y="3780915"/>
            <a:ext cx="900073" cy="1064508"/>
          </a:xfrm>
          <a:prstGeom prst="rect">
            <a:avLst/>
          </a:prstGeom>
        </p:spPr>
      </p:pic>
      <p:pic>
        <p:nvPicPr>
          <p:cNvPr id="7" name="Picture 6"/>
          <p:cNvPicPr>
            <a:picLocks noChangeAspect="1"/>
          </p:cNvPicPr>
          <p:nvPr/>
        </p:nvPicPr>
        <p:blipFill rotWithShape="1">
          <a:blip r:embed="rId4"/>
          <a:srcRect b="32951"/>
          <a:stretch/>
        </p:blipFill>
        <p:spPr>
          <a:xfrm>
            <a:off x="2260402" y="3750485"/>
            <a:ext cx="1495182" cy="1094937"/>
          </a:xfrm>
          <a:prstGeom prst="rect">
            <a:avLst/>
          </a:prstGeom>
        </p:spPr>
      </p:pic>
      <p:sp>
        <p:nvSpPr>
          <p:cNvPr id="8" name="Rectangle 7"/>
          <p:cNvSpPr/>
          <p:nvPr/>
        </p:nvSpPr>
        <p:spPr>
          <a:xfrm>
            <a:off x="9155180" y="5094624"/>
            <a:ext cx="1305828" cy="3970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Web DVWA</a:t>
            </a:r>
            <a:endParaRPr lang="en-US" dirty="0"/>
          </a:p>
        </p:txBody>
      </p:sp>
      <p:sp>
        <p:nvSpPr>
          <p:cNvPr id="9" name="Rectangle 8"/>
          <p:cNvSpPr/>
          <p:nvPr/>
        </p:nvSpPr>
        <p:spPr>
          <a:xfrm>
            <a:off x="5743271" y="5029146"/>
            <a:ext cx="1401284" cy="3970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Snort-Router</a:t>
            </a:r>
            <a:endParaRPr lang="en-US" dirty="0"/>
          </a:p>
        </p:txBody>
      </p:sp>
      <p:sp>
        <p:nvSpPr>
          <p:cNvPr id="10" name="Rectangle 9"/>
          <p:cNvSpPr/>
          <p:nvPr/>
        </p:nvSpPr>
        <p:spPr>
          <a:xfrm>
            <a:off x="2352260" y="5003242"/>
            <a:ext cx="1305828" cy="3970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Attacker</a:t>
            </a:r>
            <a:endParaRPr lang="en-US" dirty="0"/>
          </a:p>
        </p:txBody>
      </p:sp>
      <p:sp>
        <p:nvSpPr>
          <p:cNvPr id="11" name="Left-Right Arrow 10"/>
          <p:cNvSpPr/>
          <p:nvPr/>
        </p:nvSpPr>
        <p:spPr>
          <a:xfrm>
            <a:off x="6900571" y="4253451"/>
            <a:ext cx="2287447" cy="146963"/>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7064462" y="4253451"/>
            <a:ext cx="165100" cy="146963"/>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8826198" y="4253451"/>
            <a:ext cx="165100" cy="146963"/>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Left-Right Arrow 18"/>
          <p:cNvSpPr/>
          <p:nvPr/>
        </p:nvSpPr>
        <p:spPr>
          <a:xfrm>
            <a:off x="3659567" y="4253451"/>
            <a:ext cx="2287447" cy="146963"/>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3836692" y="4261423"/>
            <a:ext cx="165100" cy="146963"/>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5598428" y="4261423"/>
            <a:ext cx="165100" cy="146963"/>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5"/>
          <p:cNvPicPr>
            <a:picLocks noChangeAspect="1"/>
          </p:cNvPicPr>
          <p:nvPr/>
        </p:nvPicPr>
        <p:blipFill>
          <a:blip r:embed="rId5"/>
          <a:stretch>
            <a:fillRect/>
          </a:stretch>
        </p:blipFill>
        <p:spPr>
          <a:xfrm>
            <a:off x="2618657" y="3143555"/>
            <a:ext cx="1027777" cy="528020"/>
          </a:xfrm>
          <a:prstGeom prst="rect">
            <a:avLst/>
          </a:prstGeom>
        </p:spPr>
      </p:pic>
    </p:spTree>
    <p:extLst>
      <p:ext uri="{BB962C8B-B14F-4D97-AF65-F5344CB8AC3E}">
        <p14:creationId xmlns:p14="http://schemas.microsoft.com/office/powerpoint/2010/main" val="2311381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nodeType="clickEffect">
                                  <p:stCondLst>
                                    <p:cond delay="0"/>
                                  </p:stCondLst>
                                  <p:childTnLst>
                                    <p:animMotion origin="layout" path="M -0.28893 0.00903 L 0.26667 0.00856 " pathEditMode="relative" rAng="0" ptsTypes="AA">
                                      <p:cBhvr>
                                        <p:cTn id="6" dur="2000" fill="hold"/>
                                        <p:tgtEl>
                                          <p:spTgt spid="26"/>
                                        </p:tgtEl>
                                        <p:attrNameLst>
                                          <p:attrName>ppt_x</p:attrName>
                                          <p:attrName>ppt_y</p:attrName>
                                        </p:attrNameLst>
                                      </p:cBhvr>
                                      <p:rCtr x="27773"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4527" y="254509"/>
            <a:ext cx="10058400" cy="1450757"/>
          </a:xfrm>
        </p:spPr>
        <p:txBody>
          <a:bodyPr/>
          <a:lstStyle/>
          <a:p>
            <a:r>
              <a:rPr lang="en-US" dirty="0" smtClean="0"/>
              <a:t>Kịch bản tấn công</a:t>
            </a:r>
            <a:endParaRPr lang="en-US" dirty="0"/>
          </a:p>
        </p:txBody>
      </p:sp>
      <p:sp>
        <p:nvSpPr>
          <p:cNvPr id="4" name="Rectangle 3"/>
          <p:cNvSpPr/>
          <p:nvPr/>
        </p:nvSpPr>
        <p:spPr>
          <a:xfrm>
            <a:off x="1097280" y="1941534"/>
            <a:ext cx="10332720" cy="4023360"/>
          </a:xfrm>
          <a:prstGeom prst="rect">
            <a:avLst/>
          </a:prstGeom>
          <a:solidFill>
            <a:schemeClr val="tx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p:cNvPicPr>
            <a:picLocks noChangeAspect="1"/>
          </p:cNvPicPr>
          <p:nvPr/>
        </p:nvPicPr>
        <p:blipFill rotWithShape="1">
          <a:blip r:embed="rId2"/>
          <a:srcRect l="21777" r="22406" b="27742"/>
          <a:stretch/>
        </p:blipFill>
        <p:spPr>
          <a:xfrm>
            <a:off x="9224823" y="3561896"/>
            <a:ext cx="1236185" cy="1352254"/>
          </a:xfrm>
          <a:prstGeom prst="rect">
            <a:avLst/>
          </a:prstGeom>
        </p:spPr>
      </p:pic>
      <p:pic>
        <p:nvPicPr>
          <p:cNvPr id="6" name="Picture 5"/>
          <p:cNvPicPr>
            <a:picLocks noChangeAspect="1"/>
          </p:cNvPicPr>
          <p:nvPr/>
        </p:nvPicPr>
        <p:blipFill>
          <a:blip r:embed="rId3"/>
          <a:stretch>
            <a:fillRect/>
          </a:stretch>
        </p:blipFill>
        <p:spPr>
          <a:xfrm>
            <a:off x="5932395" y="3780915"/>
            <a:ext cx="900073" cy="1064508"/>
          </a:xfrm>
          <a:prstGeom prst="rect">
            <a:avLst/>
          </a:prstGeom>
        </p:spPr>
      </p:pic>
      <p:pic>
        <p:nvPicPr>
          <p:cNvPr id="7" name="Picture 6"/>
          <p:cNvPicPr>
            <a:picLocks noChangeAspect="1"/>
          </p:cNvPicPr>
          <p:nvPr/>
        </p:nvPicPr>
        <p:blipFill rotWithShape="1">
          <a:blip r:embed="rId4"/>
          <a:srcRect b="32951"/>
          <a:stretch/>
        </p:blipFill>
        <p:spPr>
          <a:xfrm>
            <a:off x="2260402" y="3750485"/>
            <a:ext cx="1495182" cy="1094937"/>
          </a:xfrm>
          <a:prstGeom prst="rect">
            <a:avLst/>
          </a:prstGeom>
        </p:spPr>
      </p:pic>
      <p:sp>
        <p:nvSpPr>
          <p:cNvPr id="8" name="Rectangle 7"/>
          <p:cNvSpPr/>
          <p:nvPr/>
        </p:nvSpPr>
        <p:spPr>
          <a:xfrm>
            <a:off x="9155180" y="5094624"/>
            <a:ext cx="1305828" cy="3970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Web DVWA</a:t>
            </a:r>
            <a:endParaRPr lang="en-US" dirty="0"/>
          </a:p>
        </p:txBody>
      </p:sp>
      <p:sp>
        <p:nvSpPr>
          <p:cNvPr id="9" name="Rectangle 8"/>
          <p:cNvSpPr/>
          <p:nvPr/>
        </p:nvSpPr>
        <p:spPr>
          <a:xfrm>
            <a:off x="5743271" y="5029146"/>
            <a:ext cx="1401284" cy="3970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Snort-Router</a:t>
            </a:r>
            <a:endParaRPr lang="en-US" dirty="0"/>
          </a:p>
        </p:txBody>
      </p:sp>
      <p:sp>
        <p:nvSpPr>
          <p:cNvPr id="10" name="Rectangle 9"/>
          <p:cNvSpPr/>
          <p:nvPr/>
        </p:nvSpPr>
        <p:spPr>
          <a:xfrm>
            <a:off x="2352260" y="5003242"/>
            <a:ext cx="1305828" cy="3970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Attacker</a:t>
            </a:r>
            <a:endParaRPr lang="en-US" dirty="0"/>
          </a:p>
        </p:txBody>
      </p:sp>
      <p:sp>
        <p:nvSpPr>
          <p:cNvPr id="11" name="Left-Right Arrow 10"/>
          <p:cNvSpPr/>
          <p:nvPr/>
        </p:nvSpPr>
        <p:spPr>
          <a:xfrm>
            <a:off x="6900571" y="4253451"/>
            <a:ext cx="2287447" cy="146963"/>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7064462" y="4253451"/>
            <a:ext cx="165100" cy="146963"/>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8826198" y="4253451"/>
            <a:ext cx="165100" cy="146963"/>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Left-Right Arrow 18"/>
          <p:cNvSpPr/>
          <p:nvPr/>
        </p:nvSpPr>
        <p:spPr>
          <a:xfrm>
            <a:off x="3659567" y="4253451"/>
            <a:ext cx="2287447" cy="146963"/>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3836692" y="4261423"/>
            <a:ext cx="165100" cy="146963"/>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5598428" y="4261423"/>
            <a:ext cx="165100" cy="146963"/>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p:cNvPicPr/>
          <p:nvPr/>
        </p:nvPicPr>
        <p:blipFill>
          <a:blip r:embed="rId5">
            <a:extLst>
              <a:ext uri="{28A0092B-C50C-407E-A947-70E740481C1C}">
                <a14:useLocalDpi xmlns:a14="http://schemas.microsoft.com/office/drawing/2010/main" val="0"/>
              </a:ext>
            </a:extLst>
          </a:blip>
          <a:stretch>
            <a:fillRect/>
          </a:stretch>
        </p:blipFill>
        <p:spPr>
          <a:xfrm>
            <a:off x="5311480" y="2226435"/>
            <a:ext cx="2141902" cy="1554480"/>
          </a:xfrm>
          <a:prstGeom prst="rect">
            <a:avLst/>
          </a:prstGeom>
        </p:spPr>
      </p:pic>
    </p:spTree>
    <p:extLst>
      <p:ext uri="{BB962C8B-B14F-4D97-AF65-F5344CB8AC3E}">
        <p14:creationId xmlns:p14="http://schemas.microsoft.com/office/powerpoint/2010/main" val="1282851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path" presetSubtype="0" accel="50000" decel="50000" fill="hold" nodeType="clickEffect">
                                  <p:stCondLst>
                                    <p:cond delay="0"/>
                                  </p:stCondLst>
                                  <p:childTnLst>
                                    <p:animMotion origin="layout" path="M 0 0 L -0.25 0 E" pathEditMode="relative" ptsTypes="">
                                      <p:cBhvr>
                                        <p:cTn id="6" dur="2000" fill="hold"/>
                                        <p:tgtEl>
                                          <p:spTgt spid="17"/>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Triển khai mô hình</a:t>
            </a:r>
            <a:endParaRPr lang="en-US" dirty="0"/>
          </a:p>
        </p:txBody>
      </p:sp>
    </p:spTree>
    <p:extLst>
      <p:ext uri="{BB962C8B-B14F-4D97-AF65-F5344CB8AC3E}">
        <p14:creationId xmlns:p14="http://schemas.microsoft.com/office/powerpoint/2010/main" val="67893475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AC14B241-8085-4DF1-BF1C-705CE30FEE9C}"/>
              </a:ext>
            </a:extLst>
          </p:cNvPr>
          <p:cNvSpPr>
            <a:spLocks noGrp="1"/>
          </p:cNvSpPr>
          <p:nvPr>
            <p:ph idx="1"/>
          </p:nvPr>
        </p:nvSpPr>
        <p:spPr>
          <a:xfrm>
            <a:off x="970722" y="1353671"/>
            <a:ext cx="10515600" cy="414794"/>
          </a:xfrm>
        </p:spPr>
        <p:txBody>
          <a:bodyPr>
            <a:normAutofit fontScale="92500" lnSpcReduction="10000"/>
          </a:bodyPr>
          <a:lstStyle/>
          <a:p>
            <a:pPr marL="800100" marR="0" indent="-342900">
              <a:lnSpc>
                <a:spcPct val="106000"/>
              </a:lnSpc>
              <a:spcBef>
                <a:spcPts val="0"/>
              </a:spcBef>
              <a:spcAft>
                <a:spcPts val="800"/>
              </a:spcAft>
              <a:buFont typeface="Wingdings" panose="05000000000000000000" pitchFamily="2" charset="2"/>
              <a:buChar char="v"/>
            </a:pP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Thiết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lập</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2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lớp</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mạng</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ảo</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trên</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VMware</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 xmlns:a16="http://schemas.microsoft.com/office/drawing/2014/main" id="{DE602CAF-E77B-40FC-8162-D4A066B9735B}"/>
              </a:ext>
            </a:extLst>
          </p:cNvPr>
          <p:cNvPicPr/>
          <p:nvPr/>
        </p:nvPicPr>
        <p:blipFill>
          <a:blip r:embed="rId2"/>
          <a:stretch>
            <a:fillRect/>
          </a:stretch>
        </p:blipFill>
        <p:spPr>
          <a:xfrm>
            <a:off x="1769165" y="2189659"/>
            <a:ext cx="8918713" cy="361410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428337937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7EC5217-C875-4607-89B4-3C0BBC9F2208}"/>
              </a:ext>
            </a:extLst>
          </p:cNvPr>
          <p:cNvSpPr>
            <a:spLocks noGrp="1"/>
          </p:cNvSpPr>
          <p:nvPr>
            <p:ph type="title"/>
          </p:nvPr>
        </p:nvSpPr>
        <p:spPr>
          <a:xfrm>
            <a:off x="1097280" y="690282"/>
            <a:ext cx="10058400" cy="1047078"/>
          </a:xfrm>
        </p:spPr>
        <p:txBody>
          <a:bodyPr>
            <a:normAutofit/>
          </a:bodyPr>
          <a:lstStyle/>
          <a:p>
            <a:r>
              <a:rPr lang="en-US" sz="3600" b="1" dirty="0" smtClean="0">
                <a:latin typeface="Times New Roman" panose="02020603050405020304" pitchFamily="18" charset="0"/>
                <a:ea typeface="Calibri" panose="020F0502020204030204" pitchFamily="34" charset="0"/>
                <a:cs typeface="Times New Roman" panose="02020603050405020304" pitchFamily="18" charset="0"/>
              </a:rPr>
              <a:t>Máy</a:t>
            </a:r>
            <a:r>
              <a:rPr lang="en-US" sz="3600" b="1" dirty="0" smtClean="0">
                <a:effectLst/>
                <a:latin typeface="Times New Roman" panose="02020603050405020304" pitchFamily="18" charset="0"/>
                <a:ea typeface="Calibri" panose="020F0502020204030204" pitchFamily="34" charset="0"/>
                <a:cs typeface="Times New Roman" panose="02020603050405020304" pitchFamily="18" charset="0"/>
              </a:rPr>
              <a:t> Snort_Router</a:t>
            </a:r>
            <a:endParaRPr lang="en-US" sz="3600" b="1" dirty="0"/>
          </a:p>
        </p:txBody>
      </p:sp>
      <p:sp>
        <p:nvSpPr>
          <p:cNvPr id="3" name="Content Placeholder 2">
            <a:extLst>
              <a:ext uri="{FF2B5EF4-FFF2-40B4-BE49-F238E27FC236}">
                <a16:creationId xmlns="" xmlns:a16="http://schemas.microsoft.com/office/drawing/2014/main" id="{C7BF453A-0E6F-4E99-AE92-3050111256E2}"/>
              </a:ext>
            </a:extLst>
          </p:cNvPr>
          <p:cNvSpPr>
            <a:spLocks noGrp="1"/>
          </p:cNvSpPr>
          <p:nvPr>
            <p:ph idx="1"/>
          </p:nvPr>
        </p:nvSpPr>
        <p:spPr/>
        <p:txBody>
          <a:bodyPr/>
          <a:lstStyle/>
          <a:p>
            <a:pPr>
              <a:buFont typeface="Wingdings" panose="05000000000000000000" pitchFamily="2" charset="2"/>
              <a:buChar char="v"/>
            </a:pPr>
            <a:r>
              <a:rPr lang="en-US" sz="2400" dirty="0" smtClean="0">
                <a:latin typeface="Times New Roman" panose="02020603050405020304" pitchFamily="18" charset="0"/>
                <a:ea typeface="Calibri" panose="020F0502020204030204" pitchFamily="34" charset="0"/>
                <a:cs typeface="Times New Roman" panose="02020603050405020304" pitchFamily="18" charset="0"/>
              </a:rPr>
              <a:t>Tạo</a:t>
            </a:r>
            <a:r>
              <a:rPr lang="en-US" sz="2400"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2 card mạng tương ứng với 2 lớp mạng ảo trên</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4" name="Picture 3">
            <a:extLst>
              <a:ext uri="{FF2B5EF4-FFF2-40B4-BE49-F238E27FC236}">
                <a16:creationId xmlns="" xmlns:a16="http://schemas.microsoft.com/office/drawing/2014/main" id="{447DBF0B-5F13-409A-9131-11B69E11A5F5}"/>
              </a:ext>
            </a:extLst>
          </p:cNvPr>
          <p:cNvPicPr/>
          <p:nvPr/>
        </p:nvPicPr>
        <p:blipFill>
          <a:blip r:embed="rId2"/>
          <a:stretch>
            <a:fillRect/>
          </a:stretch>
        </p:blipFill>
        <p:spPr>
          <a:xfrm>
            <a:off x="3375211" y="2625861"/>
            <a:ext cx="4836459" cy="324323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60428970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7EC5217-C875-4607-89B4-3C0BBC9F2208}"/>
              </a:ext>
            </a:extLst>
          </p:cNvPr>
          <p:cNvSpPr>
            <a:spLocks noGrp="1"/>
          </p:cNvSpPr>
          <p:nvPr>
            <p:ph type="title"/>
          </p:nvPr>
        </p:nvSpPr>
        <p:spPr>
          <a:xfrm>
            <a:off x="1097280" y="690282"/>
            <a:ext cx="10058400" cy="1047078"/>
          </a:xfrm>
        </p:spPr>
        <p:txBody>
          <a:bodyPr>
            <a:normAutofit/>
          </a:bodyPr>
          <a:lstStyle/>
          <a:p>
            <a:r>
              <a:rPr lang="en-US" sz="3600" b="1" dirty="0" smtClean="0">
                <a:latin typeface="Times New Roman" panose="02020603050405020304" pitchFamily="18" charset="0"/>
                <a:ea typeface="Calibri" panose="020F0502020204030204" pitchFamily="34" charset="0"/>
                <a:cs typeface="Times New Roman" panose="02020603050405020304" pitchFamily="18" charset="0"/>
              </a:rPr>
              <a:t>Máy</a:t>
            </a:r>
            <a:r>
              <a:rPr lang="en-US" sz="3600" b="1" dirty="0" smtClean="0">
                <a:effectLst/>
                <a:latin typeface="Times New Roman" panose="02020603050405020304" pitchFamily="18" charset="0"/>
                <a:ea typeface="Calibri" panose="020F0502020204030204" pitchFamily="34" charset="0"/>
                <a:cs typeface="Times New Roman" panose="02020603050405020304" pitchFamily="18" charset="0"/>
              </a:rPr>
              <a:t> Snort_Router</a:t>
            </a:r>
            <a:endParaRPr lang="en-US" sz="3600" b="1" dirty="0"/>
          </a:p>
        </p:txBody>
      </p:sp>
      <p:sp>
        <p:nvSpPr>
          <p:cNvPr id="3" name="Content Placeholder 2">
            <a:extLst>
              <a:ext uri="{FF2B5EF4-FFF2-40B4-BE49-F238E27FC236}">
                <a16:creationId xmlns="" xmlns:a16="http://schemas.microsoft.com/office/drawing/2014/main" id="{C7BF453A-0E6F-4E99-AE92-3050111256E2}"/>
              </a:ext>
            </a:extLst>
          </p:cNvPr>
          <p:cNvSpPr>
            <a:spLocks noGrp="1"/>
          </p:cNvSpPr>
          <p:nvPr>
            <p:ph idx="1"/>
          </p:nvPr>
        </p:nvSpPr>
        <p:spPr/>
        <p:txBody>
          <a:bodyPr/>
          <a:lstStyle/>
          <a:p>
            <a:pPr>
              <a:buFont typeface="Wingdings" panose="05000000000000000000" pitchFamily="2" charset="2"/>
              <a:buChar char="v"/>
            </a:pPr>
            <a:r>
              <a:rPr lang="en-US" sz="2400" dirty="0" smtClean="0">
                <a:latin typeface="Times New Roman" panose="02020603050405020304" pitchFamily="18" charset="0"/>
                <a:ea typeface="Calibri" panose="020F0502020204030204" pitchFamily="34" charset="0"/>
                <a:cs typeface="Times New Roman" panose="02020603050405020304" pitchFamily="18" charset="0"/>
              </a:rPr>
              <a:t>Thiết lập ip tĩnh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5" name="Content Placeholder 12"/>
          <p:cNvPicPr>
            <a:picLocks/>
          </p:cNvPicPr>
          <p:nvPr/>
        </p:nvPicPr>
        <p:blipFill>
          <a:blip r:embed="rId2"/>
          <a:stretch>
            <a:fillRect/>
          </a:stretch>
        </p:blipFill>
        <p:spPr>
          <a:xfrm>
            <a:off x="2112264" y="2322576"/>
            <a:ext cx="8284464" cy="3822192"/>
          </a:xfrm>
          <a:prstGeom prst="rect">
            <a:avLst/>
          </a:prstGeom>
        </p:spPr>
      </p:pic>
    </p:spTree>
    <p:extLst>
      <p:ext uri="{BB962C8B-B14F-4D97-AF65-F5344CB8AC3E}">
        <p14:creationId xmlns:p14="http://schemas.microsoft.com/office/powerpoint/2010/main" val="6375463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01990B2-90CC-4BB1-85F5-585DE9919B9A}"/>
              </a:ext>
            </a:extLst>
          </p:cNvPr>
          <p:cNvSpPr>
            <a:spLocks noGrp="1"/>
          </p:cNvSpPr>
          <p:nvPr>
            <p:ph type="title"/>
          </p:nvPr>
        </p:nvSpPr>
        <p:spPr>
          <a:xfrm>
            <a:off x="765048" y="885566"/>
            <a:ext cx="10515600" cy="443257"/>
          </a:xfrm>
        </p:spPr>
        <p:txBody>
          <a:bodyPr>
            <a:noAutofit/>
          </a:bodyPr>
          <a:lstStyle/>
          <a:p>
            <a:pPr algn="ctr"/>
            <a:r>
              <a:rPr lang="en-US" b="1" dirty="0">
                <a:effectLst/>
                <a:latin typeface="Times New Roman" panose="02020603050405020304" pitchFamily="18" charset="0"/>
                <a:ea typeface="Calibri" panose="020F0502020204030204" pitchFamily="34" charset="0"/>
                <a:cs typeface="Times New Roman" panose="02020603050405020304" pitchFamily="18" charset="0"/>
              </a:rPr>
              <a:t>TỔNG QUAN VỀ SNORT</a:t>
            </a:r>
            <a:endParaRPr lang="en-US" b="1" dirty="0"/>
          </a:p>
        </p:txBody>
      </p:sp>
      <p:pic>
        <p:nvPicPr>
          <p:cNvPr id="5" name="Content Placeholder 4">
            <a:extLst>
              <a:ext uri="{FF2B5EF4-FFF2-40B4-BE49-F238E27FC236}">
                <a16:creationId xmlns="" xmlns:a16="http://schemas.microsoft.com/office/drawing/2014/main" id="{FF543004-9C13-4BEE-B72E-06B86AD7787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7122" y="1987191"/>
            <a:ext cx="4640763" cy="2701873"/>
          </a:xfrm>
        </p:spPr>
      </p:pic>
      <p:sp>
        <p:nvSpPr>
          <p:cNvPr id="6" name="TextBox 5">
            <a:extLst>
              <a:ext uri="{FF2B5EF4-FFF2-40B4-BE49-F238E27FC236}">
                <a16:creationId xmlns="" xmlns:a16="http://schemas.microsoft.com/office/drawing/2014/main" id="{E9FFAB31-8CA0-4DDB-B5CC-0AA566D47BD0}"/>
              </a:ext>
            </a:extLst>
          </p:cNvPr>
          <p:cNvSpPr txBox="1"/>
          <p:nvPr/>
        </p:nvSpPr>
        <p:spPr>
          <a:xfrm>
            <a:off x="5449824" y="1822599"/>
            <a:ext cx="6510528" cy="4678204"/>
          </a:xfrm>
          <a:prstGeom prst="rect">
            <a:avLst/>
          </a:prstGeom>
          <a:noFill/>
        </p:spPr>
        <p:txBody>
          <a:bodyPr wrap="square" rtlCol="0">
            <a:spAutoFit/>
          </a:bodyPr>
          <a:lstStyle/>
          <a:p>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Snort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là</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một</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phần</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mềm</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mã</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nguồn</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mở</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miễn</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phí</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phát</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triến</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bởi</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Martin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Roesch</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vào</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năm</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1998. </a:t>
            </a:r>
          </a:p>
          <a:p>
            <a:r>
              <a:rPr lang="en-US" sz="2800" dirty="0">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latin typeface="Times New Roman" panose="02020603050405020304" pitchFamily="18" charset="0"/>
                <a:ea typeface="Calibri" panose="020F0502020204030204" pitchFamily="34" charset="0"/>
                <a:cs typeface="Times New Roman" panose="02020603050405020304" pitchFamily="18" charset="0"/>
              </a:rPr>
              <a:t>V</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ới</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hoạt</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động</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chính</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như</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một</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hệ</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thống</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phát</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hiện</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xâm</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nhập</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mạng</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(NIDS),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nó</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có</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khả</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năng</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phát</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hiện</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cuộc</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tấn</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công</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mạng</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ngăn</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chăn</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chúng</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dựa</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vào</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quy</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tắc</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đặt</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trước</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bên</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cạnh</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nó</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cũng</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có</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thêm</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2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chức</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năng</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như</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sniffer –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đánh</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hơi</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bắt</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gói</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ghi</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log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của</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gói</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tin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đi</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qua.</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71206644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7EC5217-C875-4607-89B4-3C0BBC9F2208}"/>
              </a:ext>
            </a:extLst>
          </p:cNvPr>
          <p:cNvSpPr>
            <a:spLocks noGrp="1"/>
          </p:cNvSpPr>
          <p:nvPr>
            <p:ph type="title"/>
          </p:nvPr>
        </p:nvSpPr>
        <p:spPr>
          <a:xfrm>
            <a:off x="1097280" y="690282"/>
            <a:ext cx="10058400" cy="1047078"/>
          </a:xfrm>
        </p:spPr>
        <p:txBody>
          <a:bodyPr>
            <a:normAutofit/>
          </a:bodyPr>
          <a:lstStyle/>
          <a:p>
            <a:r>
              <a:rPr lang="en-US" sz="3600" b="1" dirty="0" smtClean="0">
                <a:latin typeface="Times New Roman" panose="02020603050405020304" pitchFamily="18" charset="0"/>
                <a:ea typeface="Calibri" panose="020F0502020204030204" pitchFamily="34" charset="0"/>
                <a:cs typeface="Times New Roman" panose="02020603050405020304" pitchFamily="18" charset="0"/>
              </a:rPr>
              <a:t>Máy</a:t>
            </a:r>
            <a:r>
              <a:rPr lang="en-US" sz="3600" b="1" dirty="0" smtClean="0">
                <a:effectLst/>
                <a:latin typeface="Times New Roman" panose="02020603050405020304" pitchFamily="18" charset="0"/>
                <a:ea typeface="Calibri" panose="020F0502020204030204" pitchFamily="34" charset="0"/>
                <a:cs typeface="Times New Roman" panose="02020603050405020304" pitchFamily="18" charset="0"/>
              </a:rPr>
              <a:t> Snort_Router</a:t>
            </a:r>
            <a:endParaRPr lang="en-US" sz="3600" b="1" dirty="0"/>
          </a:p>
        </p:txBody>
      </p:sp>
      <p:sp>
        <p:nvSpPr>
          <p:cNvPr id="3" name="Content Placeholder 2">
            <a:extLst>
              <a:ext uri="{FF2B5EF4-FFF2-40B4-BE49-F238E27FC236}">
                <a16:creationId xmlns="" xmlns:a16="http://schemas.microsoft.com/office/drawing/2014/main" id="{C7BF453A-0E6F-4E99-AE92-3050111256E2}"/>
              </a:ext>
            </a:extLst>
          </p:cNvPr>
          <p:cNvSpPr>
            <a:spLocks noGrp="1"/>
          </p:cNvSpPr>
          <p:nvPr>
            <p:ph idx="1"/>
          </p:nvPr>
        </p:nvSpPr>
        <p:spPr/>
        <p:txBody>
          <a:bodyPr/>
          <a:lstStyle/>
          <a:p>
            <a:pPr>
              <a:buFont typeface="Wingdings" panose="05000000000000000000" pitchFamily="2" charset="2"/>
              <a:buChar char="v"/>
            </a:pP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smtClean="0">
                <a:latin typeface="Times New Roman" panose="02020603050405020304" pitchFamily="18" charset="0"/>
                <a:ea typeface="Calibri" panose="020F0502020204030204" pitchFamily="34" charset="0"/>
                <a:cs typeface="Times New Roman" panose="02020603050405020304" pitchFamily="18" charset="0"/>
              </a:rPr>
              <a:t>Cho </a:t>
            </a:r>
            <a:r>
              <a:rPr lang="en-US" sz="2400" dirty="0">
                <a:latin typeface="Times New Roman" panose="02020603050405020304" pitchFamily="18" charset="0"/>
                <a:ea typeface="Calibri" panose="020F0502020204030204" pitchFamily="34" charset="0"/>
                <a:cs typeface="Times New Roman" panose="02020603050405020304" pitchFamily="18" charset="0"/>
              </a:rPr>
              <a:t>phép packet forwarding Ipv4</a:t>
            </a:r>
            <a:endParaRPr lang="en-US" dirty="0"/>
          </a:p>
        </p:txBody>
      </p:sp>
      <p:pic>
        <p:nvPicPr>
          <p:cNvPr id="6" name="Picture 5"/>
          <p:cNvPicPr/>
          <p:nvPr/>
        </p:nvPicPr>
        <p:blipFill>
          <a:blip r:embed="rId2"/>
          <a:stretch>
            <a:fillRect/>
          </a:stretch>
        </p:blipFill>
        <p:spPr>
          <a:xfrm>
            <a:off x="1645920" y="2477896"/>
            <a:ext cx="8394192" cy="3499572"/>
          </a:xfrm>
          <a:prstGeom prst="rect">
            <a:avLst/>
          </a:prstGeom>
        </p:spPr>
      </p:pic>
    </p:spTree>
    <p:extLst>
      <p:ext uri="{BB962C8B-B14F-4D97-AF65-F5344CB8AC3E}">
        <p14:creationId xmlns:p14="http://schemas.microsoft.com/office/powerpoint/2010/main" val="301625527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7EC5217-C875-4607-89B4-3C0BBC9F2208}"/>
              </a:ext>
            </a:extLst>
          </p:cNvPr>
          <p:cNvSpPr>
            <a:spLocks noGrp="1"/>
          </p:cNvSpPr>
          <p:nvPr>
            <p:ph type="title"/>
          </p:nvPr>
        </p:nvSpPr>
        <p:spPr>
          <a:xfrm>
            <a:off x="1097280" y="690282"/>
            <a:ext cx="10058400" cy="1047078"/>
          </a:xfrm>
        </p:spPr>
        <p:txBody>
          <a:bodyPr>
            <a:normAutofit/>
          </a:bodyPr>
          <a:lstStyle/>
          <a:p>
            <a:r>
              <a:rPr lang="en-US" sz="3600" b="1" dirty="0" smtClean="0">
                <a:latin typeface="Times New Roman" panose="02020603050405020304" pitchFamily="18" charset="0"/>
                <a:ea typeface="Calibri" panose="020F0502020204030204" pitchFamily="34" charset="0"/>
                <a:cs typeface="Times New Roman" panose="02020603050405020304" pitchFamily="18" charset="0"/>
              </a:rPr>
              <a:t>Máy</a:t>
            </a:r>
            <a:r>
              <a:rPr lang="en-US" sz="3600" b="1" dirty="0" smtClean="0">
                <a:effectLst/>
                <a:latin typeface="Times New Roman" panose="02020603050405020304" pitchFamily="18" charset="0"/>
                <a:ea typeface="Calibri" panose="020F0502020204030204" pitchFamily="34" charset="0"/>
                <a:cs typeface="Times New Roman" panose="02020603050405020304" pitchFamily="18" charset="0"/>
              </a:rPr>
              <a:t> Snort_Router</a:t>
            </a:r>
            <a:endParaRPr lang="en-US" sz="3600" b="1" dirty="0"/>
          </a:p>
        </p:txBody>
      </p:sp>
      <p:sp>
        <p:nvSpPr>
          <p:cNvPr id="3" name="Content Placeholder 2">
            <a:extLst>
              <a:ext uri="{FF2B5EF4-FFF2-40B4-BE49-F238E27FC236}">
                <a16:creationId xmlns="" xmlns:a16="http://schemas.microsoft.com/office/drawing/2014/main" id="{C7BF453A-0E6F-4E99-AE92-3050111256E2}"/>
              </a:ext>
            </a:extLst>
          </p:cNvPr>
          <p:cNvSpPr>
            <a:spLocks noGrp="1"/>
          </p:cNvSpPr>
          <p:nvPr>
            <p:ph idx="1"/>
          </p:nvPr>
        </p:nvSpPr>
        <p:spPr/>
        <p:txBody>
          <a:bodyPr/>
          <a:lstStyle/>
          <a:p>
            <a:pPr>
              <a:buFont typeface="Wingdings" panose="05000000000000000000" pitchFamily="2" charset="2"/>
              <a:buChar char="v"/>
            </a:pP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smtClean="0">
                <a:latin typeface="Times New Roman" panose="02020603050405020304" pitchFamily="18" charset="0"/>
                <a:ea typeface="Calibri" panose="020F0502020204030204" pitchFamily="34" charset="0"/>
                <a:cs typeface="Times New Roman" panose="02020603050405020304" pitchFamily="18" charset="0"/>
              </a:rPr>
              <a:t>Tải Snort</a:t>
            </a:r>
            <a:endParaRPr lang="en-US" dirty="0"/>
          </a:p>
        </p:txBody>
      </p:sp>
      <p:pic>
        <p:nvPicPr>
          <p:cNvPr id="6" name="Picture 5"/>
          <p:cNvPicPr/>
          <p:nvPr/>
        </p:nvPicPr>
        <p:blipFill rotWithShape="1">
          <a:blip r:embed="rId2">
            <a:extLst>
              <a:ext uri="{28A0092B-C50C-407E-A947-70E740481C1C}">
                <a14:useLocalDpi xmlns:a14="http://schemas.microsoft.com/office/drawing/2010/main" val="0"/>
              </a:ext>
            </a:extLst>
          </a:blip>
          <a:srcRect b="18780"/>
          <a:stretch/>
        </p:blipFill>
        <p:spPr bwMode="auto">
          <a:xfrm>
            <a:off x="2959608" y="2291166"/>
            <a:ext cx="6333744" cy="3832606"/>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13583884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7EC5217-C875-4607-89B4-3C0BBC9F2208}"/>
              </a:ext>
            </a:extLst>
          </p:cNvPr>
          <p:cNvSpPr>
            <a:spLocks noGrp="1"/>
          </p:cNvSpPr>
          <p:nvPr>
            <p:ph type="title"/>
          </p:nvPr>
        </p:nvSpPr>
        <p:spPr>
          <a:xfrm>
            <a:off x="1097280" y="690282"/>
            <a:ext cx="10058400" cy="1047078"/>
          </a:xfrm>
        </p:spPr>
        <p:txBody>
          <a:bodyPr>
            <a:normAutofit/>
          </a:bodyPr>
          <a:lstStyle/>
          <a:p>
            <a:r>
              <a:rPr lang="en-US" sz="3600" b="1" dirty="0" smtClean="0">
                <a:latin typeface="Times New Roman" panose="02020603050405020304" pitchFamily="18" charset="0"/>
                <a:ea typeface="Calibri" panose="020F0502020204030204" pitchFamily="34" charset="0"/>
                <a:cs typeface="Times New Roman" panose="02020603050405020304" pitchFamily="18" charset="0"/>
              </a:rPr>
              <a:t>Máy</a:t>
            </a:r>
            <a:r>
              <a:rPr lang="en-US" sz="3600" b="1" dirty="0" smtClean="0">
                <a:effectLst/>
                <a:latin typeface="Times New Roman" panose="02020603050405020304" pitchFamily="18" charset="0"/>
                <a:ea typeface="Calibri" panose="020F0502020204030204" pitchFamily="34" charset="0"/>
                <a:cs typeface="Times New Roman" panose="02020603050405020304" pitchFamily="18" charset="0"/>
              </a:rPr>
              <a:t> Snort_Router</a:t>
            </a:r>
            <a:endParaRPr lang="en-US" sz="3600" b="1" dirty="0"/>
          </a:p>
        </p:txBody>
      </p:sp>
      <p:sp>
        <p:nvSpPr>
          <p:cNvPr id="3" name="Content Placeholder 2">
            <a:extLst>
              <a:ext uri="{FF2B5EF4-FFF2-40B4-BE49-F238E27FC236}">
                <a16:creationId xmlns="" xmlns:a16="http://schemas.microsoft.com/office/drawing/2014/main" id="{C7BF453A-0E6F-4E99-AE92-3050111256E2}"/>
              </a:ext>
            </a:extLst>
          </p:cNvPr>
          <p:cNvSpPr>
            <a:spLocks noGrp="1"/>
          </p:cNvSpPr>
          <p:nvPr>
            <p:ph idx="1"/>
          </p:nvPr>
        </p:nvSpPr>
        <p:spPr/>
        <p:txBody>
          <a:bodyPr/>
          <a:lstStyle/>
          <a:p>
            <a:pPr>
              <a:buFont typeface="Wingdings" panose="05000000000000000000" pitchFamily="2" charset="2"/>
              <a:buChar char="v"/>
            </a:pP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smtClean="0">
                <a:latin typeface="Times New Roman" panose="02020603050405020304" pitchFamily="18" charset="0"/>
                <a:ea typeface="Calibri" panose="020F0502020204030204" pitchFamily="34" charset="0"/>
                <a:cs typeface="Times New Roman" panose="02020603050405020304" pitchFamily="18" charset="0"/>
              </a:rPr>
              <a:t>Thiết lập địa chỉ ip cho Snort</a:t>
            </a:r>
            <a:endParaRPr lang="en-US" dirty="0"/>
          </a:p>
        </p:txBody>
      </p:sp>
      <p:pic>
        <p:nvPicPr>
          <p:cNvPr id="5" name="Picture 4"/>
          <p:cNvPicPr/>
          <p:nvPr/>
        </p:nvPicPr>
        <p:blipFill rotWithShape="1">
          <a:blip r:embed="rId2">
            <a:extLst>
              <a:ext uri="{28A0092B-C50C-407E-A947-70E740481C1C}">
                <a14:useLocalDpi xmlns:a14="http://schemas.microsoft.com/office/drawing/2010/main" val="0"/>
              </a:ext>
            </a:extLst>
          </a:blip>
          <a:srcRect l="3230" t="4711"/>
          <a:stretch/>
        </p:blipFill>
        <p:spPr bwMode="auto">
          <a:xfrm>
            <a:off x="1454721" y="2201100"/>
            <a:ext cx="8658543" cy="4419156"/>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28677212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7EC5217-C875-4607-89B4-3C0BBC9F2208}"/>
              </a:ext>
            </a:extLst>
          </p:cNvPr>
          <p:cNvSpPr>
            <a:spLocks noGrp="1"/>
          </p:cNvSpPr>
          <p:nvPr>
            <p:ph type="title"/>
          </p:nvPr>
        </p:nvSpPr>
        <p:spPr>
          <a:xfrm>
            <a:off x="1097280" y="690282"/>
            <a:ext cx="10058400" cy="1047078"/>
          </a:xfrm>
        </p:spPr>
        <p:txBody>
          <a:bodyPr>
            <a:normAutofit/>
          </a:bodyPr>
          <a:lstStyle/>
          <a:p>
            <a:r>
              <a:rPr lang="en-US" sz="3600" b="1" dirty="0" smtClean="0">
                <a:latin typeface="Times New Roman" panose="02020603050405020304" pitchFamily="18" charset="0"/>
                <a:ea typeface="Calibri" panose="020F0502020204030204" pitchFamily="34" charset="0"/>
                <a:cs typeface="Times New Roman" panose="02020603050405020304" pitchFamily="18" charset="0"/>
              </a:rPr>
              <a:t>Máy</a:t>
            </a:r>
            <a:r>
              <a:rPr lang="en-US" sz="3600" b="1" dirty="0" smtClean="0">
                <a:effectLst/>
                <a:latin typeface="Times New Roman" panose="02020603050405020304" pitchFamily="18" charset="0"/>
                <a:ea typeface="Calibri" panose="020F0502020204030204" pitchFamily="34" charset="0"/>
                <a:cs typeface="Times New Roman" panose="02020603050405020304" pitchFamily="18" charset="0"/>
              </a:rPr>
              <a:t> Snort_Router</a:t>
            </a:r>
            <a:endParaRPr lang="en-US" sz="3600" b="1" dirty="0"/>
          </a:p>
        </p:txBody>
      </p:sp>
      <p:sp>
        <p:nvSpPr>
          <p:cNvPr id="3" name="Content Placeholder 2">
            <a:extLst>
              <a:ext uri="{FF2B5EF4-FFF2-40B4-BE49-F238E27FC236}">
                <a16:creationId xmlns="" xmlns:a16="http://schemas.microsoft.com/office/drawing/2014/main" id="{C7BF453A-0E6F-4E99-AE92-3050111256E2}"/>
              </a:ext>
            </a:extLst>
          </p:cNvPr>
          <p:cNvSpPr>
            <a:spLocks noGrp="1"/>
          </p:cNvSpPr>
          <p:nvPr>
            <p:ph idx="1"/>
          </p:nvPr>
        </p:nvSpPr>
        <p:spPr/>
        <p:txBody>
          <a:bodyPr/>
          <a:lstStyle/>
          <a:p>
            <a:pPr>
              <a:buFont typeface="Wingdings" panose="05000000000000000000" pitchFamily="2" charset="2"/>
              <a:buChar char="v"/>
            </a:pP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smtClean="0">
                <a:latin typeface="Times New Roman" panose="02020603050405020304" pitchFamily="18" charset="0"/>
                <a:ea typeface="Calibri" panose="020F0502020204030204" pitchFamily="34" charset="0"/>
                <a:cs typeface="Times New Roman" panose="02020603050405020304" pitchFamily="18" charset="0"/>
              </a:rPr>
              <a:t>Thêm rule tự tạo cho snort</a:t>
            </a:r>
            <a:endParaRPr lang="en-US" dirty="0"/>
          </a:p>
        </p:txBody>
      </p:sp>
      <p:pic>
        <p:nvPicPr>
          <p:cNvPr id="6" name="Picture 5" descr="https://scontent.fsgn5-2.fna.fbcdn.net/v/t1.15752-9/130533462_933403687191429_809946653861901399_n.png?_nc_cat=107&amp;ccb=2&amp;_nc_sid=ae9488&amp;_nc_ohc=i_XitfaQh6oAX9a6kBO&amp;_nc_ht=scontent.fsgn5-2.fna&amp;oh=2c03e79a95fe50d5b51001a44c9eecd0&amp;oe=5FFA8417"/>
          <p:cNvPicPr/>
          <p:nvPr/>
        </p:nvPicPr>
        <p:blipFill>
          <a:blip r:embed="rId2">
            <a:extLst>
              <a:ext uri="{28A0092B-C50C-407E-A947-70E740481C1C}">
                <a14:useLocalDpi xmlns:a14="http://schemas.microsoft.com/office/drawing/2010/main" val="0"/>
              </a:ext>
            </a:extLst>
          </a:blip>
          <a:srcRect/>
          <a:stretch>
            <a:fillRect/>
          </a:stretch>
        </p:blipFill>
        <p:spPr bwMode="auto">
          <a:xfrm>
            <a:off x="2411507" y="2334017"/>
            <a:ext cx="7243799" cy="3391642"/>
          </a:xfrm>
          <a:prstGeom prst="rect">
            <a:avLst/>
          </a:prstGeom>
          <a:noFill/>
          <a:ln>
            <a:noFill/>
          </a:ln>
        </p:spPr>
      </p:pic>
    </p:spTree>
    <p:extLst>
      <p:ext uri="{BB962C8B-B14F-4D97-AF65-F5344CB8AC3E}">
        <p14:creationId xmlns:p14="http://schemas.microsoft.com/office/powerpoint/2010/main" val="231548432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7EC5217-C875-4607-89B4-3C0BBC9F2208}"/>
              </a:ext>
            </a:extLst>
          </p:cNvPr>
          <p:cNvSpPr>
            <a:spLocks noGrp="1"/>
          </p:cNvSpPr>
          <p:nvPr>
            <p:ph type="title"/>
          </p:nvPr>
        </p:nvSpPr>
        <p:spPr>
          <a:xfrm>
            <a:off x="1097280" y="690282"/>
            <a:ext cx="10058400" cy="1047078"/>
          </a:xfrm>
        </p:spPr>
        <p:txBody>
          <a:bodyPr>
            <a:normAutofit/>
          </a:bodyPr>
          <a:lstStyle/>
          <a:p>
            <a:r>
              <a:rPr lang="en-US" sz="3600" b="1" dirty="0" smtClean="0">
                <a:latin typeface="Times New Roman" panose="02020603050405020304" pitchFamily="18" charset="0"/>
                <a:ea typeface="Calibri" panose="020F0502020204030204" pitchFamily="34" charset="0"/>
                <a:cs typeface="Times New Roman" panose="02020603050405020304" pitchFamily="18" charset="0"/>
              </a:rPr>
              <a:t>Máy</a:t>
            </a:r>
            <a:r>
              <a:rPr lang="en-US" sz="3600" b="1" dirty="0" smtClean="0">
                <a:effectLst/>
                <a:latin typeface="Times New Roman" panose="02020603050405020304" pitchFamily="18" charset="0"/>
                <a:ea typeface="Calibri" panose="020F0502020204030204" pitchFamily="34" charset="0"/>
                <a:cs typeface="Times New Roman" panose="02020603050405020304" pitchFamily="18" charset="0"/>
              </a:rPr>
              <a:t> Snort_Router</a:t>
            </a:r>
            <a:endParaRPr lang="en-US" sz="3600" b="1" dirty="0"/>
          </a:p>
        </p:txBody>
      </p:sp>
      <p:sp>
        <p:nvSpPr>
          <p:cNvPr id="3" name="Content Placeholder 2">
            <a:extLst>
              <a:ext uri="{FF2B5EF4-FFF2-40B4-BE49-F238E27FC236}">
                <a16:creationId xmlns="" xmlns:a16="http://schemas.microsoft.com/office/drawing/2014/main" id="{C7BF453A-0E6F-4E99-AE92-3050111256E2}"/>
              </a:ext>
            </a:extLst>
          </p:cNvPr>
          <p:cNvSpPr>
            <a:spLocks noGrp="1"/>
          </p:cNvSpPr>
          <p:nvPr>
            <p:ph idx="1"/>
          </p:nvPr>
        </p:nvSpPr>
        <p:spPr/>
        <p:txBody>
          <a:bodyPr/>
          <a:lstStyle/>
          <a:p>
            <a:pPr>
              <a:buFont typeface="Wingdings" panose="05000000000000000000" pitchFamily="2" charset="2"/>
              <a:buChar char="v"/>
            </a:pP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smtClean="0">
                <a:latin typeface="Times New Roman" panose="02020603050405020304" pitchFamily="18" charset="0"/>
                <a:ea typeface="Calibri" panose="020F0502020204030204" pitchFamily="34" charset="0"/>
                <a:cs typeface="Times New Roman" panose="02020603050405020304" pitchFamily="18" charset="0"/>
              </a:rPr>
              <a:t>Thêm rule talos cho snort</a:t>
            </a:r>
            <a:endParaRPr lang="en-US" dirty="0"/>
          </a:p>
        </p:txBody>
      </p:sp>
      <p:pic>
        <p:nvPicPr>
          <p:cNvPr id="5" name="Picture 4"/>
          <p:cNvPicPr/>
          <p:nvPr/>
        </p:nvPicPr>
        <p:blipFill>
          <a:blip r:embed="rId2"/>
          <a:stretch>
            <a:fillRect/>
          </a:stretch>
        </p:blipFill>
        <p:spPr>
          <a:xfrm>
            <a:off x="1767914" y="2332074"/>
            <a:ext cx="7662955" cy="3871502"/>
          </a:xfrm>
          <a:prstGeom prst="rect">
            <a:avLst/>
          </a:prstGeom>
        </p:spPr>
      </p:pic>
    </p:spTree>
    <p:extLst>
      <p:ext uri="{BB962C8B-B14F-4D97-AF65-F5344CB8AC3E}">
        <p14:creationId xmlns:p14="http://schemas.microsoft.com/office/powerpoint/2010/main" val="342660494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7EC5217-C875-4607-89B4-3C0BBC9F2208}"/>
              </a:ext>
            </a:extLst>
          </p:cNvPr>
          <p:cNvSpPr>
            <a:spLocks noGrp="1"/>
          </p:cNvSpPr>
          <p:nvPr>
            <p:ph type="title"/>
          </p:nvPr>
        </p:nvSpPr>
        <p:spPr>
          <a:xfrm>
            <a:off x="1097280" y="690282"/>
            <a:ext cx="10058400" cy="1047078"/>
          </a:xfrm>
        </p:spPr>
        <p:txBody>
          <a:bodyPr>
            <a:normAutofit/>
          </a:bodyPr>
          <a:lstStyle/>
          <a:p>
            <a:r>
              <a:rPr lang="en-US" sz="3600" b="1" dirty="0" smtClean="0">
                <a:latin typeface="Times New Roman" panose="02020603050405020304" pitchFamily="18" charset="0"/>
                <a:ea typeface="Calibri" panose="020F0502020204030204" pitchFamily="34" charset="0"/>
                <a:cs typeface="Times New Roman" panose="02020603050405020304" pitchFamily="18" charset="0"/>
              </a:rPr>
              <a:t>Máy</a:t>
            </a:r>
            <a:r>
              <a:rPr lang="en-US" sz="3600" b="1" dirty="0" smtClean="0">
                <a:effectLst/>
                <a:latin typeface="Times New Roman" panose="02020603050405020304" pitchFamily="18" charset="0"/>
                <a:ea typeface="Calibri" panose="020F0502020204030204" pitchFamily="34" charset="0"/>
                <a:cs typeface="Times New Roman" panose="02020603050405020304" pitchFamily="18" charset="0"/>
              </a:rPr>
              <a:t> Snort_Router</a:t>
            </a:r>
            <a:endParaRPr lang="en-US" sz="3600" b="1" dirty="0"/>
          </a:p>
        </p:txBody>
      </p:sp>
      <p:sp>
        <p:nvSpPr>
          <p:cNvPr id="3" name="Content Placeholder 2">
            <a:extLst>
              <a:ext uri="{FF2B5EF4-FFF2-40B4-BE49-F238E27FC236}">
                <a16:creationId xmlns="" xmlns:a16="http://schemas.microsoft.com/office/drawing/2014/main" id="{C7BF453A-0E6F-4E99-AE92-3050111256E2}"/>
              </a:ext>
            </a:extLst>
          </p:cNvPr>
          <p:cNvSpPr>
            <a:spLocks noGrp="1"/>
          </p:cNvSpPr>
          <p:nvPr>
            <p:ph idx="1"/>
          </p:nvPr>
        </p:nvSpPr>
        <p:spPr/>
        <p:txBody>
          <a:bodyPr/>
          <a:lstStyle/>
          <a:p>
            <a:pPr>
              <a:buFont typeface="Wingdings" panose="05000000000000000000" pitchFamily="2" charset="2"/>
              <a:buChar char="v"/>
            </a:pP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smtClean="0">
                <a:latin typeface="Times New Roman" panose="02020603050405020304" pitchFamily="18" charset="0"/>
                <a:ea typeface="Calibri" panose="020F0502020204030204" pitchFamily="34" charset="0"/>
                <a:cs typeface="Times New Roman" panose="02020603050405020304" pitchFamily="18" charset="0"/>
              </a:rPr>
              <a:t>Thêm rule emerging threat cho snort</a:t>
            </a:r>
            <a:endParaRPr lang="en-US" dirty="0"/>
          </a:p>
        </p:txBody>
      </p:sp>
      <p:pic>
        <p:nvPicPr>
          <p:cNvPr id="6" name="Picture 5"/>
          <p:cNvPicPr/>
          <p:nvPr/>
        </p:nvPicPr>
        <p:blipFill>
          <a:blip r:embed="rId2"/>
          <a:stretch>
            <a:fillRect/>
          </a:stretch>
        </p:blipFill>
        <p:spPr>
          <a:xfrm>
            <a:off x="2120358" y="2345465"/>
            <a:ext cx="6951924" cy="3741570"/>
          </a:xfrm>
          <a:prstGeom prst="rect">
            <a:avLst/>
          </a:prstGeom>
        </p:spPr>
      </p:pic>
    </p:spTree>
    <p:extLst>
      <p:ext uri="{BB962C8B-B14F-4D97-AF65-F5344CB8AC3E}">
        <p14:creationId xmlns:p14="http://schemas.microsoft.com/office/powerpoint/2010/main" val="3663374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7EC5217-C875-4607-89B4-3C0BBC9F2208}"/>
              </a:ext>
            </a:extLst>
          </p:cNvPr>
          <p:cNvSpPr>
            <a:spLocks noGrp="1"/>
          </p:cNvSpPr>
          <p:nvPr>
            <p:ph type="title"/>
          </p:nvPr>
        </p:nvSpPr>
        <p:spPr>
          <a:xfrm>
            <a:off x="1097280" y="690282"/>
            <a:ext cx="10058400" cy="1047078"/>
          </a:xfrm>
        </p:spPr>
        <p:txBody>
          <a:bodyPr>
            <a:normAutofit/>
          </a:bodyPr>
          <a:lstStyle/>
          <a:p>
            <a:r>
              <a:rPr lang="en-US" sz="3600" b="1" dirty="0" smtClean="0">
                <a:latin typeface="Times New Roman" panose="02020603050405020304" pitchFamily="18" charset="0"/>
                <a:ea typeface="Calibri" panose="020F0502020204030204" pitchFamily="34" charset="0"/>
                <a:cs typeface="Times New Roman" panose="02020603050405020304" pitchFamily="18" charset="0"/>
              </a:rPr>
              <a:t>Máy</a:t>
            </a:r>
            <a:r>
              <a:rPr lang="en-US" sz="3600" b="1" dirty="0" smtClean="0">
                <a:effectLst/>
                <a:latin typeface="Times New Roman" panose="02020603050405020304" pitchFamily="18" charset="0"/>
                <a:ea typeface="Calibri" panose="020F0502020204030204" pitchFamily="34" charset="0"/>
                <a:cs typeface="Times New Roman" panose="02020603050405020304" pitchFamily="18" charset="0"/>
              </a:rPr>
              <a:t> Snort_Router</a:t>
            </a:r>
            <a:endParaRPr lang="en-US" sz="3600" b="1" dirty="0"/>
          </a:p>
        </p:txBody>
      </p:sp>
      <p:sp>
        <p:nvSpPr>
          <p:cNvPr id="3" name="Content Placeholder 2">
            <a:extLst>
              <a:ext uri="{FF2B5EF4-FFF2-40B4-BE49-F238E27FC236}">
                <a16:creationId xmlns="" xmlns:a16="http://schemas.microsoft.com/office/drawing/2014/main" id="{C7BF453A-0E6F-4E99-AE92-3050111256E2}"/>
              </a:ext>
            </a:extLst>
          </p:cNvPr>
          <p:cNvSpPr>
            <a:spLocks noGrp="1"/>
          </p:cNvSpPr>
          <p:nvPr>
            <p:ph idx="1"/>
          </p:nvPr>
        </p:nvSpPr>
        <p:spPr/>
        <p:txBody>
          <a:bodyPr/>
          <a:lstStyle/>
          <a:p>
            <a:pPr>
              <a:buFont typeface="Wingdings" panose="05000000000000000000" pitchFamily="2" charset="2"/>
              <a:buChar char="v"/>
            </a:pP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smtClean="0">
                <a:latin typeface="Times New Roman" panose="02020603050405020304" pitchFamily="18" charset="0"/>
                <a:ea typeface="Calibri" panose="020F0502020204030204" pitchFamily="34" charset="0"/>
                <a:cs typeface="Times New Roman" panose="02020603050405020304" pitchFamily="18" charset="0"/>
              </a:rPr>
              <a:t>Chuyển </a:t>
            </a:r>
            <a:r>
              <a:rPr lang="en-US" sz="2400" dirty="0">
                <a:latin typeface="Times New Roman" panose="02020603050405020304" pitchFamily="18" charset="0"/>
                <a:ea typeface="Calibri" panose="020F0502020204030204" pitchFamily="34" charset="0"/>
                <a:cs typeface="Times New Roman" panose="02020603050405020304" pitchFamily="18" charset="0"/>
              </a:rPr>
              <a:t>mode inline</a:t>
            </a:r>
            <a:endParaRPr lang="en-US" dirty="0"/>
          </a:p>
        </p:txBody>
      </p:sp>
      <p:pic>
        <p:nvPicPr>
          <p:cNvPr id="5" name="Picture 4"/>
          <p:cNvPicPr/>
          <p:nvPr/>
        </p:nvPicPr>
        <p:blipFill>
          <a:blip r:embed="rId2"/>
          <a:stretch>
            <a:fillRect/>
          </a:stretch>
        </p:blipFill>
        <p:spPr>
          <a:xfrm>
            <a:off x="1474470" y="2278210"/>
            <a:ext cx="9534906" cy="3590884"/>
          </a:xfrm>
          <a:prstGeom prst="rect">
            <a:avLst/>
          </a:prstGeom>
        </p:spPr>
      </p:pic>
    </p:spTree>
    <p:extLst>
      <p:ext uri="{BB962C8B-B14F-4D97-AF65-F5344CB8AC3E}">
        <p14:creationId xmlns:p14="http://schemas.microsoft.com/office/powerpoint/2010/main" val="70423141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7EC5217-C875-4607-89B4-3C0BBC9F2208}"/>
              </a:ext>
            </a:extLst>
          </p:cNvPr>
          <p:cNvSpPr>
            <a:spLocks noGrp="1"/>
          </p:cNvSpPr>
          <p:nvPr>
            <p:ph type="title"/>
          </p:nvPr>
        </p:nvSpPr>
        <p:spPr>
          <a:xfrm>
            <a:off x="1097280" y="690282"/>
            <a:ext cx="10058400" cy="1047078"/>
          </a:xfrm>
        </p:spPr>
        <p:txBody>
          <a:bodyPr>
            <a:normAutofit/>
          </a:bodyPr>
          <a:lstStyle/>
          <a:p>
            <a:r>
              <a:rPr lang="en-US" sz="3600" b="1" dirty="0">
                <a:latin typeface="Times New Roman" panose="02020603050405020304" pitchFamily="18" charset="0"/>
                <a:ea typeface="Calibri" panose="020F0502020204030204" pitchFamily="34" charset="0"/>
                <a:cs typeface="Times New Roman" panose="02020603050405020304" pitchFamily="18" charset="0"/>
              </a:rPr>
              <a:t>M</a:t>
            </a:r>
            <a:r>
              <a:rPr lang="en-US" sz="3600" b="1" dirty="0" smtClean="0">
                <a:latin typeface="Times New Roman" panose="02020603050405020304" pitchFamily="18" charset="0"/>
                <a:ea typeface="Calibri" panose="020F0502020204030204" pitchFamily="34" charset="0"/>
                <a:cs typeface="Times New Roman" panose="02020603050405020304" pitchFamily="18" charset="0"/>
              </a:rPr>
              <a:t>áy </a:t>
            </a:r>
            <a:r>
              <a:rPr lang="en-US" sz="3600" b="1" dirty="0">
                <a:latin typeface="Times New Roman" panose="02020603050405020304" pitchFamily="18" charset="0"/>
                <a:ea typeface="Calibri" panose="020F0502020204030204" pitchFamily="34" charset="0"/>
                <a:cs typeface="Times New Roman" panose="02020603050405020304" pitchFamily="18" charset="0"/>
              </a:rPr>
              <a:t>Victim </a:t>
            </a:r>
            <a:endParaRPr lang="en-US" sz="3600" b="1" dirty="0"/>
          </a:p>
        </p:txBody>
      </p:sp>
      <p:sp>
        <p:nvSpPr>
          <p:cNvPr id="3" name="Content Placeholder 2">
            <a:extLst>
              <a:ext uri="{FF2B5EF4-FFF2-40B4-BE49-F238E27FC236}">
                <a16:creationId xmlns="" xmlns:a16="http://schemas.microsoft.com/office/drawing/2014/main" id="{C7BF453A-0E6F-4E99-AE92-3050111256E2}"/>
              </a:ext>
            </a:extLst>
          </p:cNvPr>
          <p:cNvSpPr>
            <a:spLocks noGrp="1"/>
          </p:cNvSpPr>
          <p:nvPr>
            <p:ph idx="1"/>
          </p:nvPr>
        </p:nvSpPr>
        <p:spPr/>
        <p:txBody>
          <a:bodyPr/>
          <a:lstStyle/>
          <a:p>
            <a:pPr>
              <a:buFont typeface="Wingdings" panose="05000000000000000000" pitchFamily="2" charset="2"/>
              <a:buChar char="v"/>
            </a:pP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smtClean="0">
                <a:latin typeface="Times New Roman" panose="02020603050405020304" pitchFamily="18" charset="0"/>
                <a:ea typeface="Calibri" panose="020F0502020204030204" pitchFamily="34" charset="0"/>
                <a:cs typeface="Times New Roman" panose="02020603050405020304" pitchFamily="18" charset="0"/>
              </a:rPr>
              <a:t>Thiết </a:t>
            </a:r>
            <a:r>
              <a:rPr lang="en-US" sz="2400" dirty="0">
                <a:latin typeface="Times New Roman" panose="02020603050405020304" pitchFamily="18" charset="0"/>
                <a:ea typeface="Calibri" panose="020F0502020204030204" pitchFamily="34" charset="0"/>
                <a:cs typeface="Times New Roman" panose="02020603050405020304" pitchFamily="18" charset="0"/>
              </a:rPr>
              <a:t>lập </a:t>
            </a:r>
            <a:r>
              <a:rPr lang="en-US" sz="2400" dirty="0" smtClean="0">
                <a:latin typeface="Times New Roman" panose="02020603050405020304" pitchFamily="18" charset="0"/>
                <a:ea typeface="Calibri" panose="020F0502020204030204" pitchFamily="34" charset="0"/>
                <a:cs typeface="Times New Roman" panose="02020603050405020304" pitchFamily="18" charset="0"/>
              </a:rPr>
              <a:t>card </a:t>
            </a:r>
            <a:r>
              <a:rPr lang="en-US" sz="2400" dirty="0">
                <a:latin typeface="Times New Roman" panose="02020603050405020304" pitchFamily="18" charset="0"/>
                <a:ea typeface="Calibri" panose="020F0502020204030204" pitchFamily="34" charset="0"/>
                <a:cs typeface="Times New Roman" panose="02020603050405020304" pitchFamily="18" charset="0"/>
              </a:rPr>
              <a:t>mạng</a:t>
            </a:r>
            <a:endParaRPr lang="en-US" dirty="0"/>
          </a:p>
        </p:txBody>
      </p:sp>
      <p:pic>
        <p:nvPicPr>
          <p:cNvPr id="7" name="Picture 6"/>
          <p:cNvPicPr/>
          <p:nvPr/>
        </p:nvPicPr>
        <p:blipFill rotWithShape="1">
          <a:blip r:embed="rId2"/>
          <a:srcRect b="40358"/>
          <a:stretch/>
        </p:blipFill>
        <p:spPr bwMode="auto">
          <a:xfrm>
            <a:off x="2651569" y="2542033"/>
            <a:ext cx="6675311" cy="3327061"/>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76783380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7EC5217-C875-4607-89B4-3C0BBC9F2208}"/>
              </a:ext>
            </a:extLst>
          </p:cNvPr>
          <p:cNvSpPr>
            <a:spLocks noGrp="1"/>
          </p:cNvSpPr>
          <p:nvPr>
            <p:ph type="title"/>
          </p:nvPr>
        </p:nvSpPr>
        <p:spPr>
          <a:xfrm>
            <a:off x="1097280" y="690282"/>
            <a:ext cx="10058400" cy="1047078"/>
          </a:xfrm>
        </p:spPr>
        <p:txBody>
          <a:bodyPr>
            <a:normAutofit/>
          </a:bodyPr>
          <a:lstStyle/>
          <a:p>
            <a:r>
              <a:rPr lang="en-US" sz="3600" b="1" dirty="0">
                <a:latin typeface="Times New Roman" panose="02020603050405020304" pitchFamily="18" charset="0"/>
                <a:ea typeface="Calibri" panose="020F0502020204030204" pitchFamily="34" charset="0"/>
                <a:cs typeface="Times New Roman" panose="02020603050405020304" pitchFamily="18" charset="0"/>
              </a:rPr>
              <a:t>M</a:t>
            </a:r>
            <a:r>
              <a:rPr lang="en-US" sz="3600" b="1" dirty="0" smtClean="0">
                <a:latin typeface="Times New Roman" panose="02020603050405020304" pitchFamily="18" charset="0"/>
                <a:ea typeface="Calibri" panose="020F0502020204030204" pitchFamily="34" charset="0"/>
                <a:cs typeface="Times New Roman" panose="02020603050405020304" pitchFamily="18" charset="0"/>
              </a:rPr>
              <a:t>áy </a:t>
            </a:r>
            <a:r>
              <a:rPr lang="en-US" sz="3600" b="1" dirty="0">
                <a:latin typeface="Times New Roman" panose="02020603050405020304" pitchFamily="18" charset="0"/>
                <a:ea typeface="Calibri" panose="020F0502020204030204" pitchFamily="34" charset="0"/>
                <a:cs typeface="Times New Roman" panose="02020603050405020304" pitchFamily="18" charset="0"/>
              </a:rPr>
              <a:t>Victim </a:t>
            </a:r>
            <a:endParaRPr lang="en-US" sz="3600" b="1" dirty="0"/>
          </a:p>
        </p:txBody>
      </p:sp>
      <p:sp>
        <p:nvSpPr>
          <p:cNvPr id="3" name="Content Placeholder 2">
            <a:extLst>
              <a:ext uri="{FF2B5EF4-FFF2-40B4-BE49-F238E27FC236}">
                <a16:creationId xmlns="" xmlns:a16="http://schemas.microsoft.com/office/drawing/2014/main" id="{C7BF453A-0E6F-4E99-AE92-3050111256E2}"/>
              </a:ext>
            </a:extLst>
          </p:cNvPr>
          <p:cNvSpPr>
            <a:spLocks noGrp="1"/>
          </p:cNvSpPr>
          <p:nvPr>
            <p:ph idx="1"/>
          </p:nvPr>
        </p:nvSpPr>
        <p:spPr/>
        <p:txBody>
          <a:bodyPr/>
          <a:lstStyle/>
          <a:p>
            <a:pPr>
              <a:buFont typeface="Wingdings" panose="05000000000000000000" pitchFamily="2" charset="2"/>
              <a:buChar char="v"/>
            </a:pP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smtClean="0">
                <a:latin typeface="Times New Roman" panose="02020603050405020304" pitchFamily="18" charset="0"/>
                <a:ea typeface="Calibri" panose="020F0502020204030204" pitchFamily="34" charset="0"/>
                <a:cs typeface="Times New Roman" panose="02020603050405020304" pitchFamily="18" charset="0"/>
              </a:rPr>
              <a:t>Thiết </a:t>
            </a:r>
            <a:r>
              <a:rPr lang="en-US" sz="2400" dirty="0">
                <a:latin typeface="Times New Roman" panose="02020603050405020304" pitchFamily="18" charset="0"/>
                <a:ea typeface="Calibri" panose="020F0502020204030204" pitchFamily="34" charset="0"/>
                <a:cs typeface="Times New Roman" panose="02020603050405020304" pitchFamily="18" charset="0"/>
              </a:rPr>
              <a:t>lập </a:t>
            </a:r>
            <a:r>
              <a:rPr lang="en-US" sz="2400" dirty="0" smtClean="0">
                <a:latin typeface="Times New Roman" panose="02020603050405020304" pitchFamily="18" charset="0"/>
                <a:ea typeface="Calibri" panose="020F0502020204030204" pitchFamily="34" charset="0"/>
                <a:cs typeface="Times New Roman" panose="02020603050405020304" pitchFamily="18" charset="0"/>
              </a:rPr>
              <a:t>ip tĩnh cho máy victim</a:t>
            </a:r>
            <a:endParaRPr lang="en-US" dirty="0"/>
          </a:p>
        </p:txBody>
      </p:sp>
      <p:pic>
        <p:nvPicPr>
          <p:cNvPr id="5" name="Picture 4"/>
          <p:cNvPicPr/>
          <p:nvPr/>
        </p:nvPicPr>
        <p:blipFill>
          <a:blip r:embed="rId2"/>
          <a:stretch>
            <a:fillRect/>
          </a:stretch>
        </p:blipFill>
        <p:spPr>
          <a:xfrm>
            <a:off x="2563905" y="2456329"/>
            <a:ext cx="6006353" cy="3243233"/>
          </a:xfrm>
          <a:prstGeom prst="rect">
            <a:avLst/>
          </a:prstGeom>
        </p:spPr>
      </p:pic>
    </p:spTree>
    <p:extLst>
      <p:ext uri="{BB962C8B-B14F-4D97-AF65-F5344CB8AC3E}">
        <p14:creationId xmlns:p14="http://schemas.microsoft.com/office/powerpoint/2010/main" val="373579510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7EC5217-C875-4607-89B4-3C0BBC9F2208}"/>
              </a:ext>
            </a:extLst>
          </p:cNvPr>
          <p:cNvSpPr>
            <a:spLocks noGrp="1"/>
          </p:cNvSpPr>
          <p:nvPr>
            <p:ph type="title"/>
          </p:nvPr>
        </p:nvSpPr>
        <p:spPr>
          <a:xfrm>
            <a:off x="1097280" y="690282"/>
            <a:ext cx="10058400" cy="1047078"/>
          </a:xfrm>
        </p:spPr>
        <p:txBody>
          <a:bodyPr>
            <a:normAutofit/>
          </a:bodyPr>
          <a:lstStyle/>
          <a:p>
            <a:r>
              <a:rPr lang="en-US" sz="3600" b="1" dirty="0" smtClean="0">
                <a:latin typeface="Times New Roman" panose="02020603050405020304" pitchFamily="18" charset="0"/>
                <a:ea typeface="Calibri" panose="020F0502020204030204" pitchFamily="34" charset="0"/>
                <a:cs typeface="Times New Roman" panose="02020603050405020304" pitchFamily="18" charset="0"/>
              </a:rPr>
              <a:t>Máy Victim </a:t>
            </a:r>
            <a:endParaRPr lang="en-US" sz="3600" b="1" dirty="0"/>
          </a:p>
        </p:txBody>
      </p:sp>
      <p:sp>
        <p:nvSpPr>
          <p:cNvPr id="3" name="Content Placeholder 2">
            <a:extLst>
              <a:ext uri="{FF2B5EF4-FFF2-40B4-BE49-F238E27FC236}">
                <a16:creationId xmlns="" xmlns:a16="http://schemas.microsoft.com/office/drawing/2014/main" id="{C7BF453A-0E6F-4E99-AE92-3050111256E2}"/>
              </a:ext>
            </a:extLst>
          </p:cNvPr>
          <p:cNvSpPr>
            <a:spLocks noGrp="1"/>
          </p:cNvSpPr>
          <p:nvPr>
            <p:ph idx="1"/>
          </p:nvPr>
        </p:nvSpPr>
        <p:spPr/>
        <p:txBody>
          <a:bodyPr/>
          <a:lstStyle/>
          <a:p>
            <a:pPr>
              <a:buFont typeface="Wingdings" panose="05000000000000000000" pitchFamily="2" charset="2"/>
              <a:buChar char="v"/>
            </a:pP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smtClean="0">
                <a:latin typeface="Times New Roman" panose="02020603050405020304" pitchFamily="18" charset="0"/>
                <a:ea typeface="Calibri" panose="020F0502020204030204" pitchFamily="34" charset="0"/>
                <a:cs typeface="Times New Roman" panose="02020603050405020304" pitchFamily="18" charset="0"/>
              </a:rPr>
              <a:t>Tải DVWA</a:t>
            </a:r>
            <a:endParaRPr lang="en-US" dirty="0"/>
          </a:p>
        </p:txBody>
      </p:sp>
      <p:pic>
        <p:nvPicPr>
          <p:cNvPr id="6" name="Picture 5"/>
          <p:cNvPicPr/>
          <p:nvPr/>
        </p:nvPicPr>
        <p:blipFill>
          <a:blip r:embed="rId2" cstate="print">
            <a:extLst>
              <a:ext uri="{28A0092B-C50C-407E-A947-70E740481C1C}">
                <a14:useLocalDpi xmlns:a14="http://schemas.microsoft.com/office/drawing/2010/main" val="0"/>
              </a:ext>
            </a:extLst>
          </a:blip>
          <a:stretch>
            <a:fillRect/>
          </a:stretch>
        </p:blipFill>
        <p:spPr>
          <a:xfrm>
            <a:off x="4195484" y="2615826"/>
            <a:ext cx="3686380" cy="2978150"/>
          </a:xfrm>
          <a:prstGeom prst="rect">
            <a:avLst/>
          </a:prstGeom>
        </p:spPr>
      </p:pic>
    </p:spTree>
    <p:extLst>
      <p:ext uri="{BB962C8B-B14F-4D97-AF65-F5344CB8AC3E}">
        <p14:creationId xmlns:p14="http://schemas.microsoft.com/office/powerpoint/2010/main" val="59305878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b="1" dirty="0">
                <a:latin typeface="Times New Roman" panose="02020603050405020304" pitchFamily="18" charset="0"/>
                <a:cs typeface="Times New Roman" panose="02020603050405020304" pitchFamily="18" charset="0"/>
              </a:rPr>
              <a:t>Thành phần Snort</a:t>
            </a:r>
          </a:p>
        </p:txBody>
      </p:sp>
      <p:pic>
        <p:nvPicPr>
          <p:cNvPr id="4" name="Content Placeholder 3"/>
          <p:cNvPicPr>
            <a:picLocks noGrp="1"/>
          </p:cNvPicPr>
          <p:nvPr>
            <p:ph idx="1"/>
          </p:nvPr>
        </p:nvPicPr>
        <p:blipFill>
          <a:blip r:embed="rId2"/>
          <a:stretch>
            <a:fillRect/>
          </a:stretch>
        </p:blipFill>
        <p:spPr>
          <a:xfrm>
            <a:off x="1097280" y="2079812"/>
            <a:ext cx="9852213" cy="3854824"/>
          </a:xfrm>
          <a:prstGeom prst="rect">
            <a:avLst/>
          </a:prstGeom>
        </p:spPr>
      </p:pic>
    </p:spTree>
    <p:extLst>
      <p:ext uri="{BB962C8B-B14F-4D97-AF65-F5344CB8AC3E}">
        <p14:creationId xmlns:p14="http://schemas.microsoft.com/office/powerpoint/2010/main" val="330537335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7EC5217-C875-4607-89B4-3C0BBC9F2208}"/>
              </a:ext>
            </a:extLst>
          </p:cNvPr>
          <p:cNvSpPr>
            <a:spLocks noGrp="1"/>
          </p:cNvSpPr>
          <p:nvPr>
            <p:ph type="title"/>
          </p:nvPr>
        </p:nvSpPr>
        <p:spPr>
          <a:xfrm>
            <a:off x="1097280" y="690282"/>
            <a:ext cx="10058400" cy="1047078"/>
          </a:xfrm>
        </p:spPr>
        <p:txBody>
          <a:bodyPr>
            <a:normAutofit/>
          </a:bodyPr>
          <a:lstStyle/>
          <a:p>
            <a:r>
              <a:rPr lang="en-US" sz="3600" b="1" dirty="0" smtClean="0">
                <a:latin typeface="Times New Roman" panose="02020603050405020304" pitchFamily="18" charset="0"/>
                <a:ea typeface="Calibri" panose="020F0502020204030204" pitchFamily="34" charset="0"/>
                <a:cs typeface="Times New Roman" panose="02020603050405020304" pitchFamily="18" charset="0"/>
              </a:rPr>
              <a:t>Máy Attacker</a:t>
            </a:r>
            <a:endParaRPr lang="en-US" sz="3600" b="1" dirty="0"/>
          </a:p>
        </p:txBody>
      </p:sp>
      <p:sp>
        <p:nvSpPr>
          <p:cNvPr id="3" name="Content Placeholder 2">
            <a:extLst>
              <a:ext uri="{FF2B5EF4-FFF2-40B4-BE49-F238E27FC236}">
                <a16:creationId xmlns="" xmlns:a16="http://schemas.microsoft.com/office/drawing/2014/main" id="{C7BF453A-0E6F-4E99-AE92-3050111256E2}"/>
              </a:ext>
            </a:extLst>
          </p:cNvPr>
          <p:cNvSpPr>
            <a:spLocks noGrp="1"/>
          </p:cNvSpPr>
          <p:nvPr>
            <p:ph idx="1"/>
          </p:nvPr>
        </p:nvSpPr>
        <p:spPr/>
        <p:txBody>
          <a:bodyPr/>
          <a:lstStyle/>
          <a:p>
            <a:pPr>
              <a:buFont typeface="Wingdings" panose="05000000000000000000" pitchFamily="2" charset="2"/>
              <a:buChar char="v"/>
            </a:pP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smtClean="0">
                <a:latin typeface="Times New Roman" panose="02020603050405020304" pitchFamily="18" charset="0"/>
                <a:ea typeface="Calibri" panose="020F0502020204030204" pitchFamily="34" charset="0"/>
                <a:cs typeface="Times New Roman" panose="02020603050405020304" pitchFamily="18" charset="0"/>
              </a:rPr>
              <a:t>Thiết </a:t>
            </a:r>
            <a:r>
              <a:rPr lang="en-US" sz="2400" dirty="0">
                <a:latin typeface="Times New Roman" panose="02020603050405020304" pitchFamily="18" charset="0"/>
                <a:ea typeface="Calibri" panose="020F0502020204030204" pitchFamily="34" charset="0"/>
                <a:cs typeface="Times New Roman" panose="02020603050405020304" pitchFamily="18" charset="0"/>
              </a:rPr>
              <a:t>lập </a:t>
            </a:r>
            <a:r>
              <a:rPr lang="en-US" sz="2400" dirty="0" smtClean="0">
                <a:latin typeface="Times New Roman" panose="02020603050405020304" pitchFamily="18" charset="0"/>
                <a:ea typeface="Calibri" panose="020F0502020204030204" pitchFamily="34" charset="0"/>
                <a:cs typeface="Times New Roman" panose="02020603050405020304" pitchFamily="18" charset="0"/>
              </a:rPr>
              <a:t>card </a:t>
            </a:r>
            <a:r>
              <a:rPr lang="en-US" sz="2400" dirty="0">
                <a:latin typeface="Times New Roman" panose="02020603050405020304" pitchFamily="18" charset="0"/>
                <a:ea typeface="Calibri" panose="020F0502020204030204" pitchFamily="34" charset="0"/>
                <a:cs typeface="Times New Roman" panose="02020603050405020304" pitchFamily="18" charset="0"/>
              </a:rPr>
              <a:t>mạng</a:t>
            </a:r>
            <a:endParaRPr lang="en-US" dirty="0"/>
          </a:p>
        </p:txBody>
      </p:sp>
      <p:pic>
        <p:nvPicPr>
          <p:cNvPr id="5" name="Picture 4"/>
          <p:cNvPicPr/>
          <p:nvPr/>
        </p:nvPicPr>
        <p:blipFill>
          <a:blip r:embed="rId2"/>
          <a:stretch>
            <a:fillRect/>
          </a:stretch>
        </p:blipFill>
        <p:spPr>
          <a:xfrm>
            <a:off x="3818964" y="2357231"/>
            <a:ext cx="4205568" cy="3449109"/>
          </a:xfrm>
          <a:prstGeom prst="rect">
            <a:avLst/>
          </a:prstGeom>
        </p:spPr>
      </p:pic>
    </p:spTree>
    <p:extLst>
      <p:ext uri="{BB962C8B-B14F-4D97-AF65-F5344CB8AC3E}">
        <p14:creationId xmlns:p14="http://schemas.microsoft.com/office/powerpoint/2010/main" val="166877233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7EC5217-C875-4607-89B4-3C0BBC9F2208}"/>
              </a:ext>
            </a:extLst>
          </p:cNvPr>
          <p:cNvSpPr>
            <a:spLocks noGrp="1"/>
          </p:cNvSpPr>
          <p:nvPr>
            <p:ph type="title"/>
          </p:nvPr>
        </p:nvSpPr>
        <p:spPr>
          <a:xfrm>
            <a:off x="1097280" y="690282"/>
            <a:ext cx="10058400" cy="1047078"/>
          </a:xfrm>
        </p:spPr>
        <p:txBody>
          <a:bodyPr>
            <a:normAutofit/>
          </a:bodyPr>
          <a:lstStyle/>
          <a:p>
            <a:r>
              <a:rPr lang="en-US" sz="3600" b="1" dirty="0">
                <a:latin typeface="Times New Roman" panose="02020603050405020304" pitchFamily="18" charset="0"/>
                <a:ea typeface="Calibri" panose="020F0502020204030204" pitchFamily="34" charset="0"/>
                <a:cs typeface="Times New Roman" panose="02020603050405020304" pitchFamily="18" charset="0"/>
              </a:rPr>
              <a:t>M</a:t>
            </a:r>
            <a:r>
              <a:rPr lang="en-US" sz="3600" b="1" dirty="0" smtClean="0">
                <a:latin typeface="Times New Roman" panose="02020603050405020304" pitchFamily="18" charset="0"/>
                <a:ea typeface="Calibri" panose="020F0502020204030204" pitchFamily="34" charset="0"/>
                <a:cs typeface="Times New Roman" panose="02020603050405020304" pitchFamily="18" charset="0"/>
              </a:rPr>
              <a:t>áy Attacker </a:t>
            </a:r>
            <a:endParaRPr lang="en-US" sz="3600" b="1" dirty="0"/>
          </a:p>
        </p:txBody>
      </p:sp>
      <p:sp>
        <p:nvSpPr>
          <p:cNvPr id="3" name="Content Placeholder 2">
            <a:extLst>
              <a:ext uri="{FF2B5EF4-FFF2-40B4-BE49-F238E27FC236}">
                <a16:creationId xmlns="" xmlns:a16="http://schemas.microsoft.com/office/drawing/2014/main" id="{C7BF453A-0E6F-4E99-AE92-3050111256E2}"/>
              </a:ext>
            </a:extLst>
          </p:cNvPr>
          <p:cNvSpPr>
            <a:spLocks noGrp="1"/>
          </p:cNvSpPr>
          <p:nvPr>
            <p:ph idx="1"/>
          </p:nvPr>
        </p:nvSpPr>
        <p:spPr/>
        <p:txBody>
          <a:bodyPr/>
          <a:lstStyle/>
          <a:p>
            <a:pPr>
              <a:buFont typeface="Wingdings" panose="05000000000000000000" pitchFamily="2" charset="2"/>
              <a:buChar char="v"/>
            </a:pP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smtClean="0">
                <a:latin typeface="Times New Roman" panose="02020603050405020304" pitchFamily="18" charset="0"/>
                <a:ea typeface="Calibri" panose="020F0502020204030204" pitchFamily="34" charset="0"/>
                <a:cs typeface="Times New Roman" panose="02020603050405020304" pitchFamily="18" charset="0"/>
              </a:rPr>
              <a:t>Thiết </a:t>
            </a:r>
            <a:r>
              <a:rPr lang="en-US" sz="2400" dirty="0">
                <a:latin typeface="Times New Roman" panose="02020603050405020304" pitchFamily="18" charset="0"/>
                <a:ea typeface="Calibri" panose="020F0502020204030204" pitchFamily="34" charset="0"/>
                <a:cs typeface="Times New Roman" panose="02020603050405020304" pitchFamily="18" charset="0"/>
              </a:rPr>
              <a:t>lập </a:t>
            </a:r>
            <a:r>
              <a:rPr lang="en-US" sz="2400" dirty="0" smtClean="0">
                <a:latin typeface="Times New Roman" panose="02020603050405020304" pitchFamily="18" charset="0"/>
                <a:ea typeface="Calibri" panose="020F0502020204030204" pitchFamily="34" charset="0"/>
                <a:cs typeface="Times New Roman" panose="02020603050405020304" pitchFamily="18" charset="0"/>
              </a:rPr>
              <a:t>ip tĩnh cho máy attacker</a:t>
            </a:r>
            <a:endParaRPr lang="en-US" dirty="0"/>
          </a:p>
        </p:txBody>
      </p:sp>
      <p:pic>
        <p:nvPicPr>
          <p:cNvPr id="6" name="Picture 5"/>
          <p:cNvPicPr/>
          <p:nvPr/>
        </p:nvPicPr>
        <p:blipFill>
          <a:blip r:embed="rId2"/>
          <a:stretch>
            <a:fillRect/>
          </a:stretch>
        </p:blipFill>
        <p:spPr>
          <a:xfrm>
            <a:off x="2621896" y="2649650"/>
            <a:ext cx="6280057" cy="3096727"/>
          </a:xfrm>
          <a:prstGeom prst="rect">
            <a:avLst/>
          </a:prstGeom>
        </p:spPr>
      </p:pic>
    </p:spTree>
    <p:extLst>
      <p:ext uri="{BB962C8B-B14F-4D97-AF65-F5344CB8AC3E}">
        <p14:creationId xmlns:p14="http://schemas.microsoft.com/office/powerpoint/2010/main" val="396916885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81B7913-2507-D144-951B-2BB1B04E152B}"/>
              </a:ext>
            </a:extLst>
          </p:cNvPr>
          <p:cNvSpPr>
            <a:spLocks noGrp="1"/>
          </p:cNvSpPr>
          <p:nvPr>
            <p:ph type="title"/>
          </p:nvPr>
        </p:nvSpPr>
        <p:spPr>
          <a:xfrm>
            <a:off x="1097280" y="286603"/>
            <a:ext cx="10058400" cy="1019367"/>
          </a:xfrm>
        </p:spPr>
        <p:txBody>
          <a:bodyPr/>
          <a:lstStyle/>
          <a:p>
            <a:r>
              <a:rPr lang="x-none" dirty="0"/>
              <a:t>Tấn công</a:t>
            </a:r>
          </a:p>
        </p:txBody>
      </p:sp>
      <p:pic>
        <p:nvPicPr>
          <p:cNvPr id="4" name="Content Placeholder 3">
            <a:extLst>
              <a:ext uri="{FF2B5EF4-FFF2-40B4-BE49-F238E27FC236}">
                <a16:creationId xmlns:a16="http://schemas.microsoft.com/office/drawing/2014/main" xmlns="" id="{DA9E89F3-8ACD-EA45-97CC-C799BD76D365}"/>
              </a:ext>
            </a:extLst>
          </p:cNvPr>
          <p:cNvPicPr>
            <a:picLocks noGrp="1" noChangeAspect="1"/>
          </p:cNvPicPr>
          <p:nvPr>
            <p:ph idx="1"/>
          </p:nvPr>
        </p:nvPicPr>
        <p:blipFill>
          <a:blip r:embed="rId2"/>
          <a:stretch>
            <a:fillRect/>
          </a:stretch>
        </p:blipFill>
        <p:spPr>
          <a:xfrm>
            <a:off x="838200" y="3089968"/>
            <a:ext cx="9525000" cy="3122779"/>
          </a:xfrm>
          <a:prstGeom prst="rect">
            <a:avLst/>
          </a:prstGeom>
        </p:spPr>
      </p:pic>
      <p:pic>
        <p:nvPicPr>
          <p:cNvPr id="5" name="Picture 4">
            <a:extLst>
              <a:ext uri="{FF2B5EF4-FFF2-40B4-BE49-F238E27FC236}">
                <a16:creationId xmlns:a16="http://schemas.microsoft.com/office/drawing/2014/main" xmlns="" id="{12B0571F-2DD2-A84E-9F45-10E03D0EF7A6}"/>
              </a:ext>
            </a:extLst>
          </p:cNvPr>
          <p:cNvPicPr/>
          <p:nvPr/>
        </p:nvPicPr>
        <p:blipFill>
          <a:blip r:embed="rId3">
            <a:extLst>
              <a:ext uri="{28A0092B-C50C-407E-A947-70E740481C1C}">
                <a14:useLocalDpi xmlns:a14="http://schemas.microsoft.com/office/drawing/2010/main" val="0"/>
              </a:ext>
            </a:extLst>
          </a:blip>
          <a:stretch>
            <a:fillRect/>
          </a:stretch>
        </p:blipFill>
        <p:spPr>
          <a:xfrm>
            <a:off x="838200" y="1837764"/>
            <a:ext cx="3644153" cy="1089819"/>
          </a:xfrm>
          <a:prstGeom prst="rect">
            <a:avLst/>
          </a:prstGeom>
        </p:spPr>
      </p:pic>
    </p:spTree>
    <p:extLst>
      <p:ext uri="{BB962C8B-B14F-4D97-AF65-F5344CB8AC3E}">
        <p14:creationId xmlns:p14="http://schemas.microsoft.com/office/powerpoint/2010/main" val="380368098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xmlns="" id="{D76DE1E8-EEDB-7D41-A573-09D4D2F94B5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25748" y="2381185"/>
            <a:ext cx="10515600" cy="347255"/>
          </a:xfrm>
        </p:spPr>
      </p:pic>
      <p:sp>
        <p:nvSpPr>
          <p:cNvPr id="6" name="TextBox 5">
            <a:extLst>
              <a:ext uri="{FF2B5EF4-FFF2-40B4-BE49-F238E27FC236}">
                <a16:creationId xmlns:a16="http://schemas.microsoft.com/office/drawing/2014/main" xmlns="" id="{F4340396-B191-654D-ACFE-AA53C59343E3}"/>
              </a:ext>
            </a:extLst>
          </p:cNvPr>
          <p:cNvSpPr txBox="1"/>
          <p:nvPr/>
        </p:nvSpPr>
        <p:spPr>
          <a:xfrm>
            <a:off x="838200" y="2003898"/>
            <a:ext cx="10515600" cy="3139321"/>
          </a:xfrm>
          <a:prstGeom prst="rect">
            <a:avLst/>
          </a:prstGeom>
          <a:noFill/>
        </p:spPr>
        <p:txBody>
          <a:bodyPr wrap="square" rtlCol="0">
            <a:spAutoFit/>
          </a:bodyPr>
          <a:lstStyle/>
          <a:p>
            <a:r>
              <a:rPr lang="x-none" dirty="0"/>
              <a:t>Rules tự tạo:</a:t>
            </a:r>
          </a:p>
          <a:p>
            <a:endParaRPr lang="x-none" dirty="0"/>
          </a:p>
          <a:p>
            <a:endParaRPr lang="x-none" dirty="0"/>
          </a:p>
          <a:p>
            <a:r>
              <a:rPr lang="x-none" dirty="0"/>
              <a:t>Emerging Threat:</a:t>
            </a:r>
          </a:p>
          <a:p>
            <a:endParaRPr lang="x-none" dirty="0"/>
          </a:p>
          <a:p>
            <a:endParaRPr lang="x-none" dirty="0"/>
          </a:p>
          <a:p>
            <a:endParaRPr lang="x-none" dirty="0"/>
          </a:p>
          <a:p>
            <a:endParaRPr lang="x-none" dirty="0"/>
          </a:p>
          <a:p>
            <a:r>
              <a:rPr lang="x-none" dirty="0"/>
              <a:t>Talos rules:</a:t>
            </a:r>
          </a:p>
          <a:p>
            <a:r>
              <a:rPr lang="x-none" dirty="0"/>
              <a:t>Không thông báo</a:t>
            </a:r>
          </a:p>
          <a:p>
            <a:endParaRPr lang="x-none" dirty="0"/>
          </a:p>
        </p:txBody>
      </p:sp>
      <p:pic>
        <p:nvPicPr>
          <p:cNvPr id="7" name="Picture 6">
            <a:extLst>
              <a:ext uri="{FF2B5EF4-FFF2-40B4-BE49-F238E27FC236}">
                <a16:creationId xmlns:a16="http://schemas.microsoft.com/office/drawing/2014/main" xmlns="" id="{EC1C5EBB-7ACE-8142-BE12-A770A0564020}"/>
              </a:ext>
            </a:extLst>
          </p:cNvPr>
          <p:cNvPicPr>
            <a:picLocks noChangeAspect="1"/>
          </p:cNvPicPr>
          <p:nvPr/>
        </p:nvPicPr>
        <p:blipFill>
          <a:blip r:embed="rId3"/>
          <a:stretch>
            <a:fillRect/>
          </a:stretch>
        </p:blipFill>
        <p:spPr>
          <a:xfrm>
            <a:off x="925748" y="3310319"/>
            <a:ext cx="10428052" cy="724500"/>
          </a:xfrm>
          <a:prstGeom prst="rect">
            <a:avLst/>
          </a:prstGeom>
        </p:spPr>
      </p:pic>
    </p:spTree>
    <p:extLst>
      <p:ext uri="{BB962C8B-B14F-4D97-AF65-F5344CB8AC3E}">
        <p14:creationId xmlns:p14="http://schemas.microsoft.com/office/powerpoint/2010/main" val="368337029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1D402FF-B02B-7446-9383-4A6F4E35B298}"/>
              </a:ext>
            </a:extLst>
          </p:cNvPr>
          <p:cNvSpPr>
            <a:spLocks noGrp="1"/>
          </p:cNvSpPr>
          <p:nvPr>
            <p:ph type="title"/>
          </p:nvPr>
        </p:nvSpPr>
        <p:spPr/>
        <p:txBody>
          <a:bodyPr/>
          <a:lstStyle/>
          <a:p>
            <a:r>
              <a:rPr lang="x-none" dirty="0"/>
              <a:t>SQL Map</a:t>
            </a:r>
          </a:p>
        </p:txBody>
      </p:sp>
      <p:pic>
        <p:nvPicPr>
          <p:cNvPr id="5" name="Content Placeholder 4">
            <a:extLst>
              <a:ext uri="{FF2B5EF4-FFF2-40B4-BE49-F238E27FC236}">
                <a16:creationId xmlns:a16="http://schemas.microsoft.com/office/drawing/2014/main" xmlns="" id="{779C9685-05AC-E743-BE7D-3A4BD54C84A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88458" y="2301792"/>
            <a:ext cx="9186990" cy="3032208"/>
          </a:xfrm>
        </p:spPr>
      </p:pic>
    </p:spTree>
    <p:extLst>
      <p:ext uri="{BB962C8B-B14F-4D97-AF65-F5344CB8AC3E}">
        <p14:creationId xmlns:p14="http://schemas.microsoft.com/office/powerpoint/2010/main" val="185636487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BCC7FAC-31A4-634A-B728-B7ACF2329F84}"/>
              </a:ext>
            </a:extLst>
          </p:cNvPr>
          <p:cNvSpPr>
            <a:spLocks noGrp="1"/>
          </p:cNvSpPr>
          <p:nvPr>
            <p:ph type="title"/>
          </p:nvPr>
        </p:nvSpPr>
        <p:spPr>
          <a:xfrm>
            <a:off x="1097280" y="537882"/>
            <a:ext cx="10058400" cy="1199478"/>
          </a:xfrm>
        </p:spPr>
        <p:txBody>
          <a:bodyPr>
            <a:normAutofit/>
          </a:bodyPr>
          <a:lstStyle/>
          <a:p>
            <a:r>
              <a:rPr lang="x-none" sz="4400" dirty="0"/>
              <a:t>Thực hiện tấn công database bằng SQL Map</a:t>
            </a:r>
          </a:p>
        </p:txBody>
      </p:sp>
      <p:pic>
        <p:nvPicPr>
          <p:cNvPr id="5" name="Content Placeholder 4">
            <a:extLst>
              <a:ext uri="{FF2B5EF4-FFF2-40B4-BE49-F238E27FC236}">
                <a16:creationId xmlns:a16="http://schemas.microsoft.com/office/drawing/2014/main" xmlns="" id="{6F414897-2DBE-2644-821D-EE1B6AB5A27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839448"/>
            <a:ext cx="9641541" cy="3496038"/>
          </a:xfrm>
        </p:spPr>
      </p:pic>
      <p:sp>
        <p:nvSpPr>
          <p:cNvPr id="6" name="TextBox 5">
            <a:extLst>
              <a:ext uri="{FF2B5EF4-FFF2-40B4-BE49-F238E27FC236}">
                <a16:creationId xmlns:a16="http://schemas.microsoft.com/office/drawing/2014/main" xmlns="" id="{3981491A-AD07-6E4C-9C29-055864B12E5A}"/>
              </a:ext>
            </a:extLst>
          </p:cNvPr>
          <p:cNvSpPr txBox="1"/>
          <p:nvPr/>
        </p:nvSpPr>
        <p:spPr>
          <a:xfrm>
            <a:off x="838200" y="5533612"/>
            <a:ext cx="10515600" cy="369332"/>
          </a:xfrm>
          <a:prstGeom prst="rect">
            <a:avLst/>
          </a:prstGeom>
          <a:noFill/>
        </p:spPr>
        <p:txBody>
          <a:bodyPr wrap="square" rtlCol="0">
            <a:spAutoFit/>
          </a:bodyPr>
          <a:lstStyle/>
          <a:p>
            <a:r>
              <a:rPr lang="x-none" dirty="0"/>
              <a:t>-&gt; Tấn công đã bị chặn (Connection reset)</a:t>
            </a:r>
          </a:p>
        </p:txBody>
      </p:sp>
    </p:spTree>
    <p:extLst>
      <p:ext uri="{BB962C8B-B14F-4D97-AF65-F5344CB8AC3E}">
        <p14:creationId xmlns:p14="http://schemas.microsoft.com/office/powerpoint/2010/main" val="103560785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F3EEF55-7F8C-3448-A2A4-7E9C14D1857F}"/>
              </a:ext>
            </a:extLst>
          </p:cNvPr>
          <p:cNvSpPr>
            <a:spLocks noGrp="1"/>
          </p:cNvSpPr>
          <p:nvPr>
            <p:ph type="title"/>
          </p:nvPr>
        </p:nvSpPr>
        <p:spPr/>
        <p:txBody>
          <a:bodyPr/>
          <a:lstStyle/>
          <a:p>
            <a:r>
              <a:rPr lang="x-none" dirty="0"/>
              <a:t>Snort thông báo phát hiện và chặn</a:t>
            </a:r>
          </a:p>
        </p:txBody>
      </p:sp>
      <p:pic>
        <p:nvPicPr>
          <p:cNvPr id="5" name="Content Placeholder 4">
            <a:extLst>
              <a:ext uri="{FF2B5EF4-FFF2-40B4-BE49-F238E27FC236}">
                <a16:creationId xmlns:a16="http://schemas.microsoft.com/office/drawing/2014/main" xmlns="" id="{F824F32A-E027-9245-B7B3-E6768DCAE704}"/>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391" t="1" r="391" b="28947"/>
          <a:stretch/>
        </p:blipFill>
        <p:spPr>
          <a:xfrm>
            <a:off x="2208724" y="2280315"/>
            <a:ext cx="6876547" cy="3080579"/>
          </a:xfrm>
        </p:spPr>
      </p:pic>
      <p:sp>
        <p:nvSpPr>
          <p:cNvPr id="6" name="TextBox 5">
            <a:extLst>
              <a:ext uri="{FF2B5EF4-FFF2-40B4-BE49-F238E27FC236}">
                <a16:creationId xmlns:a16="http://schemas.microsoft.com/office/drawing/2014/main" xmlns="" id="{61955330-1B8F-F142-84E5-BFEC87BF5699}"/>
              </a:ext>
            </a:extLst>
          </p:cNvPr>
          <p:cNvSpPr txBox="1"/>
          <p:nvPr/>
        </p:nvSpPr>
        <p:spPr>
          <a:xfrm>
            <a:off x="1097280" y="1824171"/>
            <a:ext cx="4120896" cy="369332"/>
          </a:xfrm>
          <a:prstGeom prst="rect">
            <a:avLst/>
          </a:prstGeom>
          <a:noFill/>
        </p:spPr>
        <p:txBody>
          <a:bodyPr wrap="square" rtlCol="0">
            <a:spAutoFit/>
          </a:bodyPr>
          <a:lstStyle/>
          <a:p>
            <a:r>
              <a:rPr lang="x-none" b="1" dirty="0"/>
              <a:t>Rules tự tạo</a:t>
            </a:r>
          </a:p>
        </p:txBody>
      </p:sp>
    </p:spTree>
    <p:extLst>
      <p:ext uri="{BB962C8B-B14F-4D97-AF65-F5344CB8AC3E}">
        <p14:creationId xmlns:p14="http://schemas.microsoft.com/office/powerpoint/2010/main" val="342389100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13CE92B-474D-0E4E-8461-CF35ABCC78D0}"/>
              </a:ext>
            </a:extLst>
          </p:cNvPr>
          <p:cNvSpPr>
            <a:spLocks noGrp="1"/>
          </p:cNvSpPr>
          <p:nvPr>
            <p:ph type="title"/>
          </p:nvPr>
        </p:nvSpPr>
        <p:spPr/>
        <p:txBody>
          <a:bodyPr/>
          <a:lstStyle/>
          <a:p>
            <a:r>
              <a:rPr lang="x-none"/>
              <a:t>Xem log của Snort thông qua tcpdump</a:t>
            </a:r>
            <a:endParaRPr lang="x-none" dirty="0"/>
          </a:p>
        </p:txBody>
      </p:sp>
      <p:pic>
        <p:nvPicPr>
          <p:cNvPr id="5" name="Content Placeholder 4">
            <a:extLst>
              <a:ext uri="{FF2B5EF4-FFF2-40B4-BE49-F238E27FC236}">
                <a16:creationId xmlns:a16="http://schemas.microsoft.com/office/drawing/2014/main" xmlns="" id="{E45F1FA3-3369-E048-A638-99DBD362483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31142" y="1892322"/>
            <a:ext cx="6332554" cy="4351338"/>
          </a:xfrm>
        </p:spPr>
      </p:pic>
    </p:spTree>
    <p:extLst>
      <p:ext uri="{BB962C8B-B14F-4D97-AF65-F5344CB8AC3E}">
        <p14:creationId xmlns:p14="http://schemas.microsoft.com/office/powerpoint/2010/main" val="83690742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Kết luận</a:t>
            </a:r>
            <a:endParaRPr lang="en-US" dirty="0"/>
          </a:p>
        </p:txBody>
      </p:sp>
      <p:sp>
        <p:nvSpPr>
          <p:cNvPr id="3" name="Content Placeholder 2"/>
          <p:cNvSpPr>
            <a:spLocks noGrp="1"/>
          </p:cNvSpPr>
          <p:nvPr>
            <p:ph idx="1"/>
          </p:nvPr>
        </p:nvSpPr>
        <p:spPr/>
        <p:txBody>
          <a:bodyPr/>
          <a:lstStyle/>
          <a:p>
            <a:r>
              <a:rPr lang="vi-VN" dirty="0"/>
              <a:t>Với 3 rule là rule tự tạo, rule talos và emerging threat thì kết quả cho thấy được rule tự tạo đã ngăn chặn được tấn công vì rule này được thiết lập là từ chối (Reject) trong khi rule talos và emerging thì không chặn được cuộc tấn công do chúng được thiết lập chỉ cảnh báo (Alert)</a:t>
            </a:r>
            <a:endParaRPr lang="en-US" dirty="0"/>
          </a:p>
        </p:txBody>
      </p:sp>
    </p:spTree>
    <p:extLst>
      <p:ext uri="{BB962C8B-B14F-4D97-AF65-F5344CB8AC3E}">
        <p14:creationId xmlns:p14="http://schemas.microsoft.com/office/powerpoint/2010/main" val="27046894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0B1A2BB-4B13-5940-9CD5-46C292FC4BAF}"/>
              </a:ext>
            </a:extLst>
          </p:cNvPr>
          <p:cNvSpPr>
            <a:spLocks noGrp="1"/>
          </p:cNvSpPr>
          <p:nvPr>
            <p:ph type="ctrTitle"/>
          </p:nvPr>
        </p:nvSpPr>
        <p:spPr/>
        <p:txBody>
          <a:bodyPr/>
          <a:lstStyle/>
          <a:p>
            <a:r>
              <a:rPr lang="x-none" b="1" dirty="0">
                <a:latin typeface="Times New Roman" panose="02020603050405020304" pitchFamily="18" charset="0"/>
                <a:cs typeface="Times New Roman" panose="02020603050405020304" pitchFamily="18" charset="0"/>
              </a:rPr>
              <a:t>HOẠT ĐỘNG</a:t>
            </a:r>
          </a:p>
        </p:txBody>
      </p:sp>
    </p:spTree>
    <p:extLst>
      <p:ext uri="{BB962C8B-B14F-4D97-AF65-F5344CB8AC3E}">
        <p14:creationId xmlns:p14="http://schemas.microsoft.com/office/powerpoint/2010/main" val="410705635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04BB429-DF6F-ED44-B2BF-098A2DB7979E}"/>
              </a:ext>
            </a:extLst>
          </p:cNvPr>
          <p:cNvSpPr>
            <a:spLocks noGrp="1"/>
          </p:cNvSpPr>
          <p:nvPr>
            <p:ph type="title"/>
          </p:nvPr>
        </p:nvSpPr>
        <p:spPr/>
        <p:txBody>
          <a:bodyPr/>
          <a:lstStyle/>
          <a:p>
            <a:r>
              <a:rPr lang="x-none" b="1" dirty="0">
                <a:latin typeface="Times New Roman" panose="02020603050405020304" pitchFamily="18" charset="0"/>
                <a:cs typeface="Times New Roman" panose="02020603050405020304" pitchFamily="18" charset="0"/>
              </a:rPr>
              <a:t>Có 3 chế độ chính:</a:t>
            </a:r>
          </a:p>
        </p:txBody>
      </p:sp>
      <p:sp>
        <p:nvSpPr>
          <p:cNvPr id="3" name="Content Placeholder 2">
            <a:extLst>
              <a:ext uri="{FF2B5EF4-FFF2-40B4-BE49-F238E27FC236}">
                <a16:creationId xmlns="" xmlns:a16="http://schemas.microsoft.com/office/drawing/2014/main" id="{D01F8B6F-15DB-FD44-8346-94CF381FCE1D}"/>
              </a:ext>
            </a:extLst>
          </p:cNvPr>
          <p:cNvSpPr>
            <a:spLocks noGrp="1"/>
          </p:cNvSpPr>
          <p:nvPr>
            <p:ph idx="1"/>
          </p:nvPr>
        </p:nvSpPr>
        <p:spPr/>
        <p:txBody>
          <a:bodyPr>
            <a:normAutofit fontScale="55000" lnSpcReduction="20000"/>
          </a:bodyPr>
          <a:lstStyle/>
          <a:p>
            <a:pPr marL="514350" indent="-514350">
              <a:buAutoNum type="arabicPeriod"/>
            </a:pPr>
            <a:r>
              <a:rPr lang="x-none" sz="5100" dirty="0">
                <a:latin typeface="Times New Roman" panose="02020603050405020304" pitchFamily="18" charset="0"/>
                <a:cs typeface="Times New Roman" panose="02020603050405020304" pitchFamily="18" charset="0"/>
              </a:rPr>
              <a:t>Sniffer</a:t>
            </a:r>
          </a:p>
          <a:p>
            <a:pPr marL="0" indent="0">
              <a:buNone/>
            </a:pPr>
            <a:r>
              <a:rPr lang="en-US" sz="5100" dirty="0" err="1">
                <a:latin typeface="Times New Roman" panose="02020603050405020304" pitchFamily="18" charset="0"/>
                <a:cs typeface="Times New Roman" panose="02020603050405020304" pitchFamily="18" charset="0"/>
              </a:rPr>
              <a:t>Đọc</a:t>
            </a:r>
            <a:r>
              <a:rPr lang="en-US" sz="5100" dirty="0">
                <a:latin typeface="Times New Roman" panose="02020603050405020304" pitchFamily="18" charset="0"/>
                <a:cs typeface="Times New Roman" panose="02020603050405020304" pitchFamily="18" charset="0"/>
              </a:rPr>
              <a:t> </a:t>
            </a:r>
            <a:r>
              <a:rPr lang="en-US" sz="5100" dirty="0" err="1">
                <a:latin typeface="Times New Roman" panose="02020603050405020304" pitchFamily="18" charset="0"/>
                <a:cs typeface="Times New Roman" panose="02020603050405020304" pitchFamily="18" charset="0"/>
              </a:rPr>
              <a:t>và</a:t>
            </a:r>
            <a:r>
              <a:rPr lang="en-US" sz="5100" dirty="0">
                <a:latin typeface="Times New Roman" panose="02020603050405020304" pitchFamily="18" charset="0"/>
                <a:cs typeface="Times New Roman" panose="02020603050405020304" pitchFamily="18" charset="0"/>
              </a:rPr>
              <a:t> </a:t>
            </a:r>
            <a:r>
              <a:rPr lang="en-US" sz="5100" dirty="0" err="1">
                <a:latin typeface="Times New Roman" panose="02020603050405020304" pitchFamily="18" charset="0"/>
                <a:cs typeface="Times New Roman" panose="02020603050405020304" pitchFamily="18" charset="0"/>
              </a:rPr>
              <a:t>hiện</a:t>
            </a:r>
            <a:r>
              <a:rPr lang="en-US" sz="5100" dirty="0">
                <a:latin typeface="Times New Roman" panose="02020603050405020304" pitchFamily="18" charset="0"/>
                <a:cs typeface="Times New Roman" panose="02020603050405020304" pitchFamily="18" charset="0"/>
              </a:rPr>
              <a:t> </a:t>
            </a:r>
            <a:r>
              <a:rPr lang="en-US" sz="5100" dirty="0" err="1">
                <a:latin typeface="Times New Roman" panose="02020603050405020304" pitchFamily="18" charset="0"/>
                <a:cs typeface="Times New Roman" panose="02020603050405020304" pitchFamily="18" charset="0"/>
              </a:rPr>
              <a:t>thị</a:t>
            </a:r>
            <a:r>
              <a:rPr lang="en-US" sz="5100" dirty="0">
                <a:latin typeface="Times New Roman" panose="02020603050405020304" pitchFamily="18" charset="0"/>
                <a:cs typeface="Times New Roman" panose="02020603050405020304" pitchFamily="18" charset="0"/>
              </a:rPr>
              <a:t> </a:t>
            </a:r>
            <a:r>
              <a:rPr lang="en-US" sz="5100" dirty="0" err="1">
                <a:latin typeface="Times New Roman" panose="02020603050405020304" pitchFamily="18" charset="0"/>
                <a:cs typeface="Times New Roman" panose="02020603050405020304" pitchFamily="18" charset="0"/>
              </a:rPr>
              <a:t>các</a:t>
            </a:r>
            <a:r>
              <a:rPr lang="en-US" sz="5100" dirty="0">
                <a:latin typeface="Times New Roman" panose="02020603050405020304" pitchFamily="18" charset="0"/>
                <a:cs typeface="Times New Roman" panose="02020603050405020304" pitchFamily="18" charset="0"/>
              </a:rPr>
              <a:t> </a:t>
            </a:r>
            <a:r>
              <a:rPr lang="en-US" sz="5100" dirty="0" err="1">
                <a:latin typeface="Times New Roman" panose="02020603050405020304" pitchFamily="18" charset="0"/>
                <a:cs typeface="Times New Roman" panose="02020603050405020304" pitchFamily="18" charset="0"/>
              </a:rPr>
              <a:t>gói</a:t>
            </a:r>
            <a:r>
              <a:rPr lang="en-US" sz="5100" dirty="0">
                <a:latin typeface="Times New Roman" panose="02020603050405020304" pitchFamily="18" charset="0"/>
                <a:cs typeface="Times New Roman" panose="02020603050405020304" pitchFamily="18" charset="0"/>
              </a:rPr>
              <a:t> tin </a:t>
            </a:r>
            <a:r>
              <a:rPr lang="en-US" sz="5100" dirty="0" err="1">
                <a:latin typeface="Times New Roman" panose="02020603050405020304" pitchFamily="18" charset="0"/>
                <a:cs typeface="Times New Roman" panose="02020603050405020304" pitchFamily="18" charset="0"/>
              </a:rPr>
              <a:t>bắt</a:t>
            </a:r>
            <a:r>
              <a:rPr lang="en-US" sz="5100" dirty="0">
                <a:latin typeface="Times New Roman" panose="02020603050405020304" pitchFamily="18" charset="0"/>
                <a:cs typeface="Times New Roman" panose="02020603050405020304" pitchFamily="18" charset="0"/>
              </a:rPr>
              <a:t> </a:t>
            </a:r>
            <a:r>
              <a:rPr lang="en-US" sz="5100" dirty="0" err="1">
                <a:latin typeface="Times New Roman" panose="02020603050405020304" pitchFamily="18" charset="0"/>
                <a:cs typeface="Times New Roman" panose="02020603050405020304" pitchFamily="18" charset="0"/>
              </a:rPr>
              <a:t>được</a:t>
            </a:r>
            <a:r>
              <a:rPr lang="en-US" sz="5100" dirty="0">
                <a:latin typeface="Times New Roman" panose="02020603050405020304" pitchFamily="18" charset="0"/>
                <a:cs typeface="Times New Roman" panose="02020603050405020304" pitchFamily="18" charset="0"/>
              </a:rPr>
              <a:t> </a:t>
            </a:r>
            <a:r>
              <a:rPr lang="en-US" sz="5100" dirty="0" err="1">
                <a:latin typeface="Times New Roman" panose="02020603050405020304" pitchFamily="18" charset="0"/>
                <a:cs typeface="Times New Roman" panose="02020603050405020304" pitchFamily="18" charset="0"/>
              </a:rPr>
              <a:t>trên</a:t>
            </a:r>
            <a:r>
              <a:rPr lang="en-US" sz="5100" dirty="0">
                <a:latin typeface="Times New Roman" panose="02020603050405020304" pitchFamily="18" charset="0"/>
                <a:cs typeface="Times New Roman" panose="02020603050405020304" pitchFamily="18" charset="0"/>
              </a:rPr>
              <a:t> </a:t>
            </a:r>
            <a:r>
              <a:rPr lang="en-US" sz="5100" dirty="0" err="1">
                <a:latin typeface="Times New Roman" panose="02020603050405020304" pitchFamily="18" charset="0"/>
                <a:cs typeface="Times New Roman" panose="02020603050405020304" pitchFamily="18" charset="0"/>
              </a:rPr>
              <a:t>mạng</a:t>
            </a:r>
            <a:r>
              <a:rPr lang="en-US" sz="5100" dirty="0">
                <a:latin typeface="Times New Roman" panose="02020603050405020304" pitchFamily="18" charset="0"/>
                <a:cs typeface="Times New Roman" panose="02020603050405020304" pitchFamily="18" charset="0"/>
              </a:rPr>
              <a:t> </a:t>
            </a:r>
            <a:r>
              <a:rPr lang="en-US" sz="5100" dirty="0" err="1">
                <a:latin typeface="Times New Roman" panose="02020603050405020304" pitchFamily="18" charset="0"/>
                <a:cs typeface="Times New Roman" panose="02020603050405020304" pitchFamily="18" charset="0"/>
              </a:rPr>
              <a:t>và</a:t>
            </a:r>
            <a:r>
              <a:rPr lang="en-US" sz="5100" dirty="0">
                <a:latin typeface="Times New Roman" panose="02020603050405020304" pitchFamily="18" charset="0"/>
                <a:cs typeface="Times New Roman" panose="02020603050405020304" pitchFamily="18" charset="0"/>
              </a:rPr>
              <a:t> </a:t>
            </a:r>
            <a:r>
              <a:rPr lang="en-US" sz="5100" dirty="0" err="1">
                <a:latin typeface="Times New Roman" panose="02020603050405020304" pitchFamily="18" charset="0"/>
                <a:cs typeface="Times New Roman" panose="02020603050405020304" pitchFamily="18" charset="0"/>
              </a:rPr>
              <a:t>hiển</a:t>
            </a:r>
            <a:r>
              <a:rPr lang="en-US" sz="5100" dirty="0">
                <a:latin typeface="Times New Roman" panose="02020603050405020304" pitchFamily="18" charset="0"/>
                <a:cs typeface="Times New Roman" panose="02020603050405020304" pitchFamily="18" charset="0"/>
              </a:rPr>
              <a:t> </a:t>
            </a:r>
            <a:r>
              <a:rPr lang="en-US" sz="5100" dirty="0" err="1">
                <a:latin typeface="Times New Roman" panose="02020603050405020304" pitchFamily="18" charset="0"/>
                <a:cs typeface="Times New Roman" panose="02020603050405020304" pitchFamily="18" charset="0"/>
              </a:rPr>
              <a:t>thị</a:t>
            </a:r>
            <a:r>
              <a:rPr lang="en-US" sz="5100" dirty="0">
                <a:latin typeface="Times New Roman" panose="02020603050405020304" pitchFamily="18" charset="0"/>
                <a:cs typeface="Times New Roman" panose="02020603050405020304" pitchFamily="18" charset="0"/>
              </a:rPr>
              <a:t> </a:t>
            </a:r>
            <a:r>
              <a:rPr lang="en-US" sz="5100" dirty="0" err="1">
                <a:latin typeface="Times New Roman" panose="02020603050405020304" pitchFamily="18" charset="0"/>
                <a:cs typeface="Times New Roman" panose="02020603050405020304" pitchFamily="18" charset="0"/>
              </a:rPr>
              <a:t>chúng</a:t>
            </a:r>
            <a:r>
              <a:rPr lang="en-US" sz="5100" dirty="0">
                <a:latin typeface="Times New Roman" panose="02020603050405020304" pitchFamily="18" charset="0"/>
                <a:cs typeface="Times New Roman" panose="02020603050405020304" pitchFamily="18" charset="0"/>
              </a:rPr>
              <a:t> </a:t>
            </a:r>
            <a:r>
              <a:rPr lang="en-US" sz="5100" dirty="0" err="1">
                <a:latin typeface="Times New Roman" panose="02020603050405020304" pitchFamily="18" charset="0"/>
                <a:cs typeface="Times New Roman" panose="02020603050405020304" pitchFamily="18" charset="0"/>
              </a:rPr>
              <a:t>lên</a:t>
            </a:r>
            <a:r>
              <a:rPr lang="en-US" sz="5100" dirty="0">
                <a:latin typeface="Times New Roman" panose="02020603050405020304" pitchFamily="18" charset="0"/>
                <a:cs typeface="Times New Roman" panose="02020603050405020304" pitchFamily="18" charset="0"/>
              </a:rPr>
              <a:t> </a:t>
            </a:r>
            <a:r>
              <a:rPr lang="en-US" sz="5100" dirty="0" err="1">
                <a:latin typeface="Times New Roman" panose="02020603050405020304" pitchFamily="18" charset="0"/>
                <a:cs typeface="Times New Roman" panose="02020603050405020304" pitchFamily="18" charset="0"/>
              </a:rPr>
              <a:t>màn</a:t>
            </a:r>
            <a:r>
              <a:rPr lang="en-US" sz="5100" dirty="0">
                <a:latin typeface="Times New Roman" panose="02020603050405020304" pitchFamily="18" charset="0"/>
                <a:cs typeface="Times New Roman" panose="02020603050405020304" pitchFamily="18" charset="0"/>
              </a:rPr>
              <a:t> </a:t>
            </a:r>
            <a:r>
              <a:rPr lang="en-US" sz="5100" dirty="0" err="1">
                <a:latin typeface="Times New Roman" panose="02020603050405020304" pitchFamily="18" charset="0"/>
                <a:cs typeface="Times New Roman" panose="02020603050405020304" pitchFamily="18" charset="0"/>
              </a:rPr>
              <a:t>hình</a:t>
            </a:r>
            <a:r>
              <a:rPr lang="en-US" sz="5100" dirty="0">
                <a:latin typeface="Times New Roman" panose="02020603050405020304" pitchFamily="18" charset="0"/>
                <a:cs typeface="Times New Roman" panose="02020603050405020304" pitchFamily="18" charset="0"/>
              </a:rPr>
              <a:t> </a:t>
            </a:r>
            <a:r>
              <a:rPr lang="en-US" sz="5100" dirty="0" err="1">
                <a:latin typeface="Times New Roman" panose="02020603050405020304" pitchFamily="18" charset="0"/>
                <a:cs typeface="Times New Roman" panose="02020603050405020304" pitchFamily="18" charset="0"/>
              </a:rPr>
              <a:t>người</a:t>
            </a:r>
            <a:r>
              <a:rPr lang="en-US" sz="5100" dirty="0">
                <a:latin typeface="Times New Roman" panose="02020603050405020304" pitchFamily="18" charset="0"/>
                <a:cs typeface="Times New Roman" panose="02020603050405020304" pitchFamily="18" charset="0"/>
              </a:rPr>
              <a:t> </a:t>
            </a:r>
            <a:r>
              <a:rPr lang="en-US" sz="5100" dirty="0" err="1">
                <a:latin typeface="Times New Roman" panose="02020603050405020304" pitchFamily="18" charset="0"/>
                <a:cs typeface="Times New Roman" panose="02020603050405020304" pitchFamily="18" charset="0"/>
              </a:rPr>
              <a:t>dùng</a:t>
            </a:r>
            <a:r>
              <a:rPr lang="x-none" sz="5100" dirty="0">
                <a:effectLst/>
                <a:latin typeface="Times New Roman" panose="02020603050405020304" pitchFamily="18" charset="0"/>
                <a:cs typeface="Times New Roman" panose="02020603050405020304" pitchFamily="18" charset="0"/>
              </a:rPr>
              <a:t> </a:t>
            </a:r>
            <a:endParaRPr lang="x-none" sz="5100" dirty="0">
              <a:latin typeface="Times New Roman" panose="02020603050405020304" pitchFamily="18" charset="0"/>
              <a:cs typeface="Times New Roman" panose="02020603050405020304" pitchFamily="18" charset="0"/>
            </a:endParaRPr>
          </a:p>
          <a:p>
            <a:pPr marL="0" indent="0">
              <a:buNone/>
            </a:pPr>
            <a:r>
              <a:rPr lang="x-none" sz="5100" dirty="0">
                <a:latin typeface="Times New Roman" panose="02020603050405020304" pitchFamily="18" charset="0"/>
                <a:cs typeface="Times New Roman" panose="02020603050405020304" pitchFamily="18" charset="0"/>
              </a:rPr>
              <a:t>2.   Packet Logger</a:t>
            </a:r>
          </a:p>
          <a:p>
            <a:pPr marL="0" indent="0">
              <a:buNone/>
            </a:pPr>
            <a:r>
              <a:rPr lang="en-US" sz="5100" dirty="0" err="1">
                <a:latin typeface="Times New Roman" panose="02020603050405020304" pitchFamily="18" charset="0"/>
                <a:cs typeface="Times New Roman" panose="02020603050405020304" pitchFamily="18" charset="0"/>
              </a:rPr>
              <a:t>Ghi</a:t>
            </a:r>
            <a:r>
              <a:rPr lang="en-US" sz="5100" dirty="0">
                <a:latin typeface="Times New Roman" panose="02020603050405020304" pitchFamily="18" charset="0"/>
                <a:cs typeface="Times New Roman" panose="02020603050405020304" pitchFamily="18" charset="0"/>
              </a:rPr>
              <a:t> </a:t>
            </a:r>
            <a:r>
              <a:rPr lang="en-US" sz="5100" dirty="0" err="1">
                <a:latin typeface="Times New Roman" panose="02020603050405020304" pitchFamily="18" charset="0"/>
                <a:cs typeface="Times New Roman" panose="02020603050405020304" pitchFamily="18" charset="0"/>
              </a:rPr>
              <a:t>lại</a:t>
            </a:r>
            <a:r>
              <a:rPr lang="en-US" sz="5100" dirty="0">
                <a:latin typeface="Times New Roman" panose="02020603050405020304" pitchFamily="18" charset="0"/>
                <a:cs typeface="Times New Roman" panose="02020603050405020304" pitchFamily="18" charset="0"/>
              </a:rPr>
              <a:t> </a:t>
            </a:r>
            <a:r>
              <a:rPr lang="en-US" sz="5100" dirty="0" err="1">
                <a:latin typeface="Times New Roman" panose="02020603050405020304" pitchFamily="18" charset="0"/>
                <a:cs typeface="Times New Roman" panose="02020603050405020304" pitchFamily="18" charset="0"/>
              </a:rPr>
              <a:t>các</a:t>
            </a:r>
            <a:r>
              <a:rPr lang="en-US" sz="5100" dirty="0">
                <a:latin typeface="Times New Roman" panose="02020603050405020304" pitchFamily="18" charset="0"/>
                <a:cs typeface="Times New Roman" panose="02020603050405020304" pitchFamily="18" charset="0"/>
              </a:rPr>
              <a:t> </a:t>
            </a:r>
            <a:r>
              <a:rPr lang="en-US" sz="5100" dirty="0" err="1">
                <a:latin typeface="Times New Roman" panose="02020603050405020304" pitchFamily="18" charset="0"/>
                <a:cs typeface="Times New Roman" panose="02020603050405020304" pitchFamily="18" charset="0"/>
              </a:rPr>
              <a:t>gói</a:t>
            </a:r>
            <a:r>
              <a:rPr lang="en-US" sz="5100" dirty="0">
                <a:latin typeface="Times New Roman" panose="02020603050405020304" pitchFamily="18" charset="0"/>
                <a:cs typeface="Times New Roman" panose="02020603050405020304" pitchFamily="18" charset="0"/>
              </a:rPr>
              <a:t> tin </a:t>
            </a:r>
            <a:r>
              <a:rPr lang="en-US" sz="5100" dirty="0" err="1">
                <a:latin typeface="Times New Roman" panose="02020603050405020304" pitchFamily="18" charset="0"/>
                <a:cs typeface="Times New Roman" panose="02020603050405020304" pitchFamily="18" charset="0"/>
              </a:rPr>
              <a:t>bắt</a:t>
            </a:r>
            <a:r>
              <a:rPr lang="en-US" sz="5100" dirty="0">
                <a:latin typeface="Times New Roman" panose="02020603050405020304" pitchFamily="18" charset="0"/>
                <a:cs typeface="Times New Roman" panose="02020603050405020304" pitchFamily="18" charset="0"/>
              </a:rPr>
              <a:t> </a:t>
            </a:r>
            <a:r>
              <a:rPr lang="en-US" sz="5100" dirty="0" err="1">
                <a:latin typeface="Times New Roman" panose="02020603050405020304" pitchFamily="18" charset="0"/>
                <a:cs typeface="Times New Roman" panose="02020603050405020304" pitchFamily="18" charset="0"/>
              </a:rPr>
              <a:t>được</a:t>
            </a:r>
            <a:r>
              <a:rPr lang="en-US" sz="5100" dirty="0">
                <a:latin typeface="Times New Roman" panose="02020603050405020304" pitchFamily="18" charset="0"/>
                <a:cs typeface="Times New Roman" panose="02020603050405020304" pitchFamily="18" charset="0"/>
              </a:rPr>
              <a:t> </a:t>
            </a:r>
            <a:r>
              <a:rPr lang="en-US" sz="5100" dirty="0" err="1">
                <a:latin typeface="Times New Roman" panose="02020603050405020304" pitchFamily="18" charset="0"/>
                <a:cs typeface="Times New Roman" panose="02020603050405020304" pitchFamily="18" charset="0"/>
              </a:rPr>
              <a:t>vào</a:t>
            </a:r>
            <a:r>
              <a:rPr lang="en-US" sz="5100" dirty="0">
                <a:latin typeface="Times New Roman" panose="02020603050405020304" pitchFamily="18" charset="0"/>
                <a:cs typeface="Times New Roman" panose="02020603050405020304" pitchFamily="18" charset="0"/>
              </a:rPr>
              <a:t> </a:t>
            </a:r>
            <a:r>
              <a:rPr lang="en-US" sz="5100" dirty="0" err="1">
                <a:latin typeface="Times New Roman" panose="02020603050405020304" pitchFamily="18" charset="0"/>
                <a:cs typeface="Times New Roman" panose="02020603050405020304" pitchFamily="18" charset="0"/>
              </a:rPr>
              <a:t>đĩa</a:t>
            </a:r>
            <a:r>
              <a:rPr lang="en-US" sz="5100" dirty="0">
                <a:latin typeface="Times New Roman" panose="02020603050405020304" pitchFamily="18" charset="0"/>
                <a:cs typeface="Times New Roman" panose="02020603050405020304" pitchFamily="18" charset="0"/>
              </a:rPr>
              <a:t> </a:t>
            </a:r>
            <a:r>
              <a:rPr lang="en-US" sz="5100" dirty="0" err="1">
                <a:latin typeface="Times New Roman" panose="02020603050405020304" pitchFamily="18" charset="0"/>
                <a:cs typeface="Times New Roman" panose="02020603050405020304" pitchFamily="18" charset="0"/>
              </a:rPr>
              <a:t>để</a:t>
            </a:r>
            <a:r>
              <a:rPr lang="en-US" sz="5100" dirty="0">
                <a:latin typeface="Times New Roman" panose="02020603050405020304" pitchFamily="18" charset="0"/>
                <a:cs typeface="Times New Roman" panose="02020603050405020304" pitchFamily="18" charset="0"/>
              </a:rPr>
              <a:t> </a:t>
            </a:r>
            <a:r>
              <a:rPr lang="en-US" sz="5100" dirty="0" err="1">
                <a:latin typeface="Times New Roman" panose="02020603050405020304" pitchFamily="18" charset="0"/>
                <a:cs typeface="Times New Roman" panose="02020603050405020304" pitchFamily="18" charset="0"/>
              </a:rPr>
              <a:t>lưu</a:t>
            </a:r>
            <a:r>
              <a:rPr lang="en-US" sz="5100" dirty="0">
                <a:latin typeface="Times New Roman" panose="02020603050405020304" pitchFamily="18" charset="0"/>
                <a:cs typeface="Times New Roman" panose="02020603050405020304" pitchFamily="18" charset="0"/>
              </a:rPr>
              <a:t> </a:t>
            </a:r>
            <a:r>
              <a:rPr lang="en-US" sz="5100" dirty="0" err="1">
                <a:latin typeface="Times New Roman" panose="02020603050405020304" pitchFamily="18" charset="0"/>
                <a:cs typeface="Times New Roman" panose="02020603050405020304" pitchFamily="18" charset="0"/>
              </a:rPr>
              <a:t>trữ</a:t>
            </a:r>
            <a:endParaRPr lang="en-US" sz="5100" dirty="0">
              <a:latin typeface="Times New Roman" panose="02020603050405020304" pitchFamily="18" charset="0"/>
              <a:cs typeface="Times New Roman" panose="02020603050405020304" pitchFamily="18" charset="0"/>
            </a:endParaRPr>
          </a:p>
          <a:p>
            <a:pPr marL="514350" indent="-514350">
              <a:buAutoNum type="arabicPeriod" startAt="3"/>
            </a:pPr>
            <a:r>
              <a:rPr lang="x-none" sz="5100" dirty="0">
                <a:latin typeface="Times New Roman" panose="02020603050405020304" pitchFamily="18" charset="0"/>
                <a:cs typeface="Times New Roman" panose="02020603050405020304" pitchFamily="18" charset="0"/>
              </a:rPr>
              <a:t>NIDS</a:t>
            </a:r>
          </a:p>
          <a:p>
            <a:pPr marL="0" indent="0">
              <a:buNone/>
            </a:pPr>
            <a:r>
              <a:rPr lang="en-US" sz="5100" dirty="0" err="1">
                <a:latin typeface="Times New Roman" panose="02020603050405020304" pitchFamily="18" charset="0"/>
                <a:cs typeface="Times New Roman" panose="02020603050405020304" pitchFamily="18" charset="0"/>
              </a:rPr>
              <a:t>Giám</a:t>
            </a:r>
            <a:r>
              <a:rPr lang="en-US" sz="5100" dirty="0">
                <a:latin typeface="Times New Roman" panose="02020603050405020304" pitchFamily="18" charset="0"/>
                <a:cs typeface="Times New Roman" panose="02020603050405020304" pitchFamily="18" charset="0"/>
              </a:rPr>
              <a:t> </a:t>
            </a:r>
            <a:r>
              <a:rPr lang="en-US" sz="5100" dirty="0" err="1">
                <a:latin typeface="Times New Roman" panose="02020603050405020304" pitchFamily="18" charset="0"/>
                <a:cs typeface="Times New Roman" panose="02020603050405020304" pitchFamily="18" charset="0"/>
              </a:rPr>
              <a:t>sát</a:t>
            </a:r>
            <a:r>
              <a:rPr lang="en-US" sz="5100" dirty="0">
                <a:latin typeface="Times New Roman" panose="02020603050405020304" pitchFamily="18" charset="0"/>
                <a:cs typeface="Times New Roman" panose="02020603050405020304" pitchFamily="18" charset="0"/>
              </a:rPr>
              <a:t>, </a:t>
            </a:r>
            <a:r>
              <a:rPr lang="en-US" sz="5100" dirty="0" err="1">
                <a:latin typeface="Times New Roman" panose="02020603050405020304" pitchFamily="18" charset="0"/>
                <a:cs typeface="Times New Roman" panose="02020603050405020304" pitchFamily="18" charset="0"/>
              </a:rPr>
              <a:t>phân</a:t>
            </a:r>
            <a:r>
              <a:rPr lang="en-US" sz="5100" dirty="0">
                <a:latin typeface="Times New Roman" panose="02020603050405020304" pitchFamily="18" charset="0"/>
                <a:cs typeface="Times New Roman" panose="02020603050405020304" pitchFamily="18" charset="0"/>
              </a:rPr>
              <a:t> </a:t>
            </a:r>
            <a:r>
              <a:rPr lang="en-US" sz="5100" dirty="0" err="1">
                <a:latin typeface="Times New Roman" panose="02020603050405020304" pitchFamily="18" charset="0"/>
                <a:cs typeface="Times New Roman" panose="02020603050405020304" pitchFamily="18" charset="0"/>
              </a:rPr>
              <a:t>tích</a:t>
            </a:r>
            <a:r>
              <a:rPr lang="en-US" sz="5100" dirty="0">
                <a:latin typeface="Times New Roman" panose="02020603050405020304" pitchFamily="18" charset="0"/>
                <a:cs typeface="Times New Roman" panose="02020603050405020304" pitchFamily="18" charset="0"/>
              </a:rPr>
              <a:t> </a:t>
            </a:r>
            <a:r>
              <a:rPr lang="en-US" sz="5100" dirty="0" err="1">
                <a:latin typeface="Times New Roman" panose="02020603050405020304" pitchFamily="18" charset="0"/>
                <a:cs typeface="Times New Roman" panose="02020603050405020304" pitchFamily="18" charset="0"/>
              </a:rPr>
              <a:t>lưu</a:t>
            </a:r>
            <a:r>
              <a:rPr lang="en-US" sz="5100" dirty="0">
                <a:latin typeface="Times New Roman" panose="02020603050405020304" pitchFamily="18" charset="0"/>
                <a:cs typeface="Times New Roman" panose="02020603050405020304" pitchFamily="18" charset="0"/>
              </a:rPr>
              <a:t> </a:t>
            </a:r>
            <a:r>
              <a:rPr lang="en-US" sz="5100" dirty="0" err="1">
                <a:latin typeface="Times New Roman" panose="02020603050405020304" pitchFamily="18" charset="0"/>
                <a:cs typeface="Times New Roman" panose="02020603050405020304" pitchFamily="18" charset="0"/>
              </a:rPr>
              <a:t>lượng</a:t>
            </a:r>
            <a:r>
              <a:rPr lang="en-US" sz="5100" dirty="0">
                <a:latin typeface="Times New Roman" panose="02020603050405020304" pitchFamily="18" charset="0"/>
                <a:cs typeface="Times New Roman" panose="02020603050405020304" pitchFamily="18" charset="0"/>
              </a:rPr>
              <a:t> </a:t>
            </a:r>
            <a:r>
              <a:rPr lang="en-US" sz="5100" dirty="0" err="1">
                <a:latin typeface="Times New Roman" panose="02020603050405020304" pitchFamily="18" charset="0"/>
                <a:cs typeface="Times New Roman" panose="02020603050405020304" pitchFamily="18" charset="0"/>
              </a:rPr>
              <a:t>mạng</a:t>
            </a:r>
            <a:r>
              <a:rPr lang="en-US" sz="5100" dirty="0">
                <a:latin typeface="Times New Roman" panose="02020603050405020304" pitchFamily="18" charset="0"/>
                <a:cs typeface="Times New Roman" panose="02020603050405020304" pitchFamily="18" charset="0"/>
              </a:rPr>
              <a:t> </a:t>
            </a:r>
            <a:r>
              <a:rPr lang="en-US" sz="5100" dirty="0" err="1">
                <a:latin typeface="Times New Roman" panose="02020603050405020304" pitchFamily="18" charset="0"/>
                <a:cs typeface="Times New Roman" panose="02020603050405020304" pitchFamily="18" charset="0"/>
              </a:rPr>
              <a:t>dựa</a:t>
            </a:r>
            <a:r>
              <a:rPr lang="en-US" sz="5100" dirty="0">
                <a:latin typeface="Times New Roman" panose="02020603050405020304" pitchFamily="18" charset="0"/>
                <a:cs typeface="Times New Roman" panose="02020603050405020304" pitchFamily="18" charset="0"/>
              </a:rPr>
              <a:t> </a:t>
            </a:r>
            <a:r>
              <a:rPr lang="en-US" sz="5100" dirty="0" err="1">
                <a:latin typeface="Times New Roman" panose="02020603050405020304" pitchFamily="18" charset="0"/>
                <a:cs typeface="Times New Roman" panose="02020603050405020304" pitchFamily="18" charset="0"/>
              </a:rPr>
              <a:t>vào</a:t>
            </a:r>
            <a:r>
              <a:rPr lang="en-US" sz="5100" dirty="0">
                <a:latin typeface="Times New Roman" panose="02020603050405020304" pitchFamily="18" charset="0"/>
                <a:cs typeface="Times New Roman" panose="02020603050405020304" pitchFamily="18" charset="0"/>
              </a:rPr>
              <a:t> </a:t>
            </a:r>
            <a:r>
              <a:rPr lang="en-US" sz="5100" dirty="0" err="1">
                <a:latin typeface="Times New Roman" panose="02020603050405020304" pitchFamily="18" charset="0"/>
                <a:cs typeface="Times New Roman" panose="02020603050405020304" pitchFamily="18" charset="0"/>
              </a:rPr>
              <a:t>các</a:t>
            </a:r>
            <a:r>
              <a:rPr lang="en-US" sz="5100" dirty="0">
                <a:latin typeface="Times New Roman" panose="02020603050405020304" pitchFamily="18" charset="0"/>
                <a:cs typeface="Times New Roman" panose="02020603050405020304" pitchFamily="18" charset="0"/>
              </a:rPr>
              <a:t> </a:t>
            </a:r>
            <a:r>
              <a:rPr lang="en-US" sz="5100" dirty="0" err="1">
                <a:latin typeface="Times New Roman" panose="02020603050405020304" pitchFamily="18" charset="0"/>
                <a:cs typeface="Times New Roman" panose="02020603050405020304" pitchFamily="18" charset="0"/>
              </a:rPr>
              <a:t>quy</a:t>
            </a:r>
            <a:r>
              <a:rPr lang="en-US" sz="5100" dirty="0">
                <a:latin typeface="Times New Roman" panose="02020603050405020304" pitchFamily="18" charset="0"/>
                <a:cs typeface="Times New Roman" panose="02020603050405020304" pitchFamily="18" charset="0"/>
              </a:rPr>
              <a:t> </a:t>
            </a:r>
            <a:r>
              <a:rPr lang="en-US" sz="5100" dirty="0" err="1">
                <a:latin typeface="Times New Roman" panose="02020603050405020304" pitchFamily="18" charset="0"/>
                <a:cs typeface="Times New Roman" panose="02020603050405020304" pitchFamily="18" charset="0"/>
              </a:rPr>
              <a:t>tắc</a:t>
            </a:r>
            <a:r>
              <a:rPr lang="en-US" sz="5100" dirty="0">
                <a:latin typeface="Times New Roman" panose="02020603050405020304" pitchFamily="18" charset="0"/>
                <a:cs typeface="Times New Roman" panose="02020603050405020304" pitchFamily="18" charset="0"/>
              </a:rPr>
              <a:t> </a:t>
            </a:r>
            <a:r>
              <a:rPr lang="en-US" sz="5100" dirty="0" err="1">
                <a:latin typeface="Times New Roman" panose="02020603050405020304" pitchFamily="18" charset="0"/>
                <a:cs typeface="Times New Roman" panose="02020603050405020304" pitchFamily="18" charset="0"/>
              </a:rPr>
              <a:t>được</a:t>
            </a:r>
            <a:r>
              <a:rPr lang="en-US" sz="5100" dirty="0">
                <a:latin typeface="Times New Roman" panose="02020603050405020304" pitchFamily="18" charset="0"/>
                <a:cs typeface="Times New Roman" panose="02020603050405020304" pitchFamily="18" charset="0"/>
              </a:rPr>
              <a:t> </a:t>
            </a:r>
            <a:r>
              <a:rPr lang="en-US" sz="5100" dirty="0" err="1">
                <a:latin typeface="Times New Roman" panose="02020603050405020304" pitchFamily="18" charset="0"/>
                <a:cs typeface="Times New Roman" panose="02020603050405020304" pitchFamily="18" charset="0"/>
              </a:rPr>
              <a:t>định</a:t>
            </a:r>
            <a:r>
              <a:rPr lang="en-US" sz="5100" dirty="0">
                <a:latin typeface="Times New Roman" panose="02020603050405020304" pitchFamily="18" charset="0"/>
                <a:cs typeface="Times New Roman" panose="02020603050405020304" pitchFamily="18" charset="0"/>
              </a:rPr>
              <a:t> </a:t>
            </a:r>
            <a:r>
              <a:rPr lang="en-US" sz="5100" dirty="0" err="1">
                <a:latin typeface="Times New Roman" panose="02020603050405020304" pitchFamily="18" charset="0"/>
                <a:cs typeface="Times New Roman" panose="02020603050405020304" pitchFamily="18" charset="0"/>
              </a:rPr>
              <a:t>nghĩa</a:t>
            </a:r>
            <a:r>
              <a:rPr lang="en-US" sz="5100" dirty="0">
                <a:latin typeface="Times New Roman" panose="02020603050405020304" pitchFamily="18" charset="0"/>
                <a:cs typeface="Times New Roman" panose="02020603050405020304" pitchFamily="18" charset="0"/>
              </a:rPr>
              <a:t> </a:t>
            </a:r>
            <a:r>
              <a:rPr lang="en-US" sz="5100" dirty="0" err="1">
                <a:latin typeface="Times New Roman" panose="02020603050405020304" pitchFamily="18" charset="0"/>
                <a:cs typeface="Times New Roman" panose="02020603050405020304" pitchFamily="18" charset="0"/>
              </a:rPr>
              <a:t>từ</a:t>
            </a:r>
            <a:r>
              <a:rPr lang="en-US" sz="5100" dirty="0">
                <a:latin typeface="Times New Roman" panose="02020603050405020304" pitchFamily="18" charset="0"/>
                <a:cs typeface="Times New Roman" panose="02020603050405020304" pitchFamily="18" charset="0"/>
              </a:rPr>
              <a:t> </a:t>
            </a:r>
            <a:r>
              <a:rPr lang="en-US" sz="5100" dirty="0" err="1">
                <a:latin typeface="Times New Roman" panose="02020603050405020304" pitchFamily="18" charset="0"/>
                <a:cs typeface="Times New Roman" panose="02020603050405020304" pitchFamily="18" charset="0"/>
              </a:rPr>
              <a:t>người</a:t>
            </a:r>
            <a:r>
              <a:rPr lang="en-US" sz="5100" dirty="0">
                <a:latin typeface="Times New Roman" panose="02020603050405020304" pitchFamily="18" charset="0"/>
                <a:cs typeface="Times New Roman" panose="02020603050405020304" pitchFamily="18" charset="0"/>
              </a:rPr>
              <a:t> </a:t>
            </a:r>
            <a:r>
              <a:rPr lang="en-US" sz="5100" dirty="0" err="1">
                <a:latin typeface="Times New Roman" panose="02020603050405020304" pitchFamily="18" charset="0"/>
                <a:cs typeface="Times New Roman" panose="02020603050405020304" pitchFamily="18" charset="0"/>
              </a:rPr>
              <a:t>dùng</a:t>
            </a:r>
            <a:r>
              <a:rPr lang="en-US" sz="5100" dirty="0">
                <a:latin typeface="Times New Roman" panose="02020603050405020304" pitchFamily="18" charset="0"/>
                <a:cs typeface="Times New Roman" panose="02020603050405020304" pitchFamily="18" charset="0"/>
              </a:rPr>
              <a:t>, </a:t>
            </a:r>
            <a:r>
              <a:rPr lang="en-US" sz="5100" dirty="0" err="1">
                <a:latin typeface="Times New Roman" panose="02020603050405020304" pitchFamily="18" charset="0"/>
                <a:cs typeface="Times New Roman" panose="02020603050405020304" pitchFamily="18" charset="0"/>
              </a:rPr>
              <a:t>và</a:t>
            </a:r>
            <a:r>
              <a:rPr lang="en-US" sz="5100" dirty="0">
                <a:latin typeface="Times New Roman" panose="02020603050405020304" pitchFamily="18" charset="0"/>
                <a:cs typeface="Times New Roman" panose="02020603050405020304" pitchFamily="18" charset="0"/>
              </a:rPr>
              <a:t> </a:t>
            </a:r>
            <a:r>
              <a:rPr lang="en-US" sz="5100" dirty="0" err="1">
                <a:latin typeface="Times New Roman" panose="02020603050405020304" pitchFamily="18" charset="0"/>
                <a:cs typeface="Times New Roman" panose="02020603050405020304" pitchFamily="18" charset="0"/>
              </a:rPr>
              <a:t>sau</a:t>
            </a:r>
            <a:r>
              <a:rPr lang="en-US" sz="5100" dirty="0">
                <a:latin typeface="Times New Roman" panose="02020603050405020304" pitchFamily="18" charset="0"/>
                <a:cs typeface="Times New Roman" panose="02020603050405020304" pitchFamily="18" charset="0"/>
              </a:rPr>
              <a:t> </a:t>
            </a:r>
            <a:r>
              <a:rPr lang="en-US" sz="5100" dirty="0" err="1">
                <a:latin typeface="Times New Roman" panose="02020603050405020304" pitchFamily="18" charset="0"/>
                <a:cs typeface="Times New Roman" panose="02020603050405020304" pitchFamily="18" charset="0"/>
              </a:rPr>
              <a:t>đó</a:t>
            </a:r>
            <a:r>
              <a:rPr lang="en-US" sz="5100" dirty="0">
                <a:latin typeface="Times New Roman" panose="02020603050405020304" pitchFamily="18" charset="0"/>
                <a:cs typeface="Times New Roman" panose="02020603050405020304" pitchFamily="18" charset="0"/>
              </a:rPr>
              <a:t> </a:t>
            </a:r>
            <a:r>
              <a:rPr lang="en-US" sz="5100" dirty="0" err="1">
                <a:latin typeface="Times New Roman" panose="02020603050405020304" pitchFamily="18" charset="0"/>
                <a:cs typeface="Times New Roman" panose="02020603050405020304" pitchFamily="18" charset="0"/>
              </a:rPr>
              <a:t>thực</a:t>
            </a:r>
            <a:r>
              <a:rPr lang="en-US" sz="5100" dirty="0">
                <a:latin typeface="Times New Roman" panose="02020603050405020304" pitchFamily="18" charset="0"/>
                <a:cs typeface="Times New Roman" panose="02020603050405020304" pitchFamily="18" charset="0"/>
              </a:rPr>
              <a:t> </a:t>
            </a:r>
            <a:r>
              <a:rPr lang="en-US" sz="5100" dirty="0" err="1">
                <a:latin typeface="Times New Roman" panose="02020603050405020304" pitchFamily="18" charset="0"/>
                <a:cs typeface="Times New Roman" panose="02020603050405020304" pitchFamily="18" charset="0"/>
              </a:rPr>
              <a:t>hiện</a:t>
            </a:r>
            <a:r>
              <a:rPr lang="en-US" sz="5100" dirty="0">
                <a:latin typeface="Times New Roman" panose="02020603050405020304" pitchFamily="18" charset="0"/>
                <a:cs typeface="Times New Roman" panose="02020603050405020304" pitchFamily="18" charset="0"/>
              </a:rPr>
              <a:t> </a:t>
            </a:r>
            <a:r>
              <a:rPr lang="en-US" sz="5100" dirty="0" err="1">
                <a:latin typeface="Times New Roman" panose="02020603050405020304" pitchFamily="18" charset="0"/>
                <a:cs typeface="Times New Roman" panose="02020603050405020304" pitchFamily="18" charset="0"/>
              </a:rPr>
              <a:t>những</a:t>
            </a:r>
            <a:r>
              <a:rPr lang="en-US" sz="5100" dirty="0">
                <a:latin typeface="Times New Roman" panose="02020603050405020304" pitchFamily="18" charset="0"/>
                <a:cs typeface="Times New Roman" panose="02020603050405020304" pitchFamily="18" charset="0"/>
              </a:rPr>
              <a:t> </a:t>
            </a:r>
            <a:r>
              <a:rPr lang="en-US" sz="5100" dirty="0" err="1">
                <a:latin typeface="Times New Roman" panose="02020603050405020304" pitchFamily="18" charset="0"/>
                <a:cs typeface="Times New Roman" panose="02020603050405020304" pitchFamily="18" charset="0"/>
              </a:rPr>
              <a:t>công</a:t>
            </a:r>
            <a:r>
              <a:rPr lang="en-US" sz="5100" dirty="0">
                <a:latin typeface="Times New Roman" panose="02020603050405020304" pitchFamily="18" charset="0"/>
                <a:cs typeface="Times New Roman" panose="02020603050405020304" pitchFamily="18" charset="0"/>
              </a:rPr>
              <a:t> </a:t>
            </a:r>
            <a:r>
              <a:rPr lang="en-US" sz="5100" dirty="0" err="1">
                <a:latin typeface="Times New Roman" panose="02020603050405020304" pitchFamily="18" charset="0"/>
                <a:cs typeface="Times New Roman" panose="02020603050405020304" pitchFamily="18" charset="0"/>
              </a:rPr>
              <a:t>việc</a:t>
            </a:r>
            <a:r>
              <a:rPr lang="en-US" sz="5100" dirty="0">
                <a:latin typeface="Times New Roman" panose="02020603050405020304" pitchFamily="18" charset="0"/>
                <a:cs typeface="Times New Roman" panose="02020603050405020304" pitchFamily="18" charset="0"/>
              </a:rPr>
              <a:t> </a:t>
            </a:r>
            <a:r>
              <a:rPr lang="en-US" sz="5100" dirty="0" err="1">
                <a:latin typeface="Times New Roman" panose="02020603050405020304" pitchFamily="18" charset="0"/>
                <a:cs typeface="Times New Roman" panose="02020603050405020304" pitchFamily="18" charset="0"/>
              </a:rPr>
              <a:t>cụ</a:t>
            </a:r>
            <a:r>
              <a:rPr lang="en-US" sz="5100" dirty="0">
                <a:latin typeface="Times New Roman" panose="02020603050405020304" pitchFamily="18" charset="0"/>
                <a:cs typeface="Times New Roman" panose="02020603050405020304" pitchFamily="18" charset="0"/>
              </a:rPr>
              <a:t> </a:t>
            </a:r>
            <a:r>
              <a:rPr lang="en-US" sz="5100" dirty="0" err="1">
                <a:latin typeface="Times New Roman" panose="02020603050405020304" pitchFamily="18" charset="0"/>
                <a:cs typeface="Times New Roman" panose="02020603050405020304" pitchFamily="18" charset="0"/>
              </a:rPr>
              <a:t>thể</a:t>
            </a:r>
            <a:r>
              <a:rPr lang="en-US" sz="5100" dirty="0">
                <a:latin typeface="Times New Roman" panose="02020603050405020304" pitchFamily="18" charset="0"/>
                <a:cs typeface="Times New Roman" panose="02020603050405020304" pitchFamily="18" charset="0"/>
              </a:rPr>
              <a:t> </a:t>
            </a:r>
            <a:r>
              <a:rPr lang="en-US" sz="5100" dirty="0" err="1">
                <a:latin typeface="Times New Roman" panose="02020603050405020304" pitchFamily="18" charset="0"/>
                <a:cs typeface="Times New Roman" panose="02020603050405020304" pitchFamily="18" charset="0"/>
              </a:rPr>
              <a:t>đã</a:t>
            </a:r>
            <a:r>
              <a:rPr lang="en-US" sz="5100" dirty="0">
                <a:latin typeface="Times New Roman" panose="02020603050405020304" pitchFamily="18" charset="0"/>
                <a:cs typeface="Times New Roman" panose="02020603050405020304" pitchFamily="18" charset="0"/>
              </a:rPr>
              <a:t> </a:t>
            </a:r>
            <a:r>
              <a:rPr lang="en-US" sz="5100" dirty="0" err="1">
                <a:latin typeface="Times New Roman" panose="02020603050405020304" pitchFamily="18" charset="0"/>
                <a:cs typeface="Times New Roman" panose="02020603050405020304" pitchFamily="18" charset="0"/>
              </a:rPr>
              <a:t>được</a:t>
            </a:r>
            <a:r>
              <a:rPr lang="en-US" sz="5100" dirty="0">
                <a:latin typeface="Times New Roman" panose="02020603050405020304" pitchFamily="18" charset="0"/>
                <a:cs typeface="Times New Roman" panose="02020603050405020304" pitchFamily="18" charset="0"/>
              </a:rPr>
              <a:t> </a:t>
            </a:r>
            <a:r>
              <a:rPr lang="en-US" sz="5100" dirty="0" err="1">
                <a:latin typeface="Times New Roman" panose="02020603050405020304" pitchFamily="18" charset="0"/>
                <a:cs typeface="Times New Roman" panose="02020603050405020304" pitchFamily="18" charset="0"/>
              </a:rPr>
              <a:t>đặt</a:t>
            </a:r>
            <a:r>
              <a:rPr lang="en-US" sz="5100" dirty="0">
                <a:latin typeface="Times New Roman" panose="02020603050405020304" pitchFamily="18" charset="0"/>
                <a:cs typeface="Times New Roman" panose="02020603050405020304" pitchFamily="18" charset="0"/>
              </a:rPr>
              <a:t> </a:t>
            </a:r>
            <a:r>
              <a:rPr lang="en-US" sz="5100" dirty="0" err="1">
                <a:latin typeface="Times New Roman" panose="02020603050405020304" pitchFamily="18" charset="0"/>
                <a:cs typeface="Times New Roman" panose="02020603050405020304" pitchFamily="18" charset="0"/>
              </a:rPr>
              <a:t>trước</a:t>
            </a:r>
            <a:r>
              <a:rPr lang="en-US" sz="5100" dirty="0">
                <a:latin typeface="Times New Roman" panose="02020603050405020304" pitchFamily="18" charset="0"/>
                <a:cs typeface="Times New Roman" panose="02020603050405020304" pitchFamily="18" charset="0"/>
              </a:rPr>
              <a:t> </a:t>
            </a:r>
            <a:r>
              <a:rPr lang="en-US" sz="5100" dirty="0" err="1">
                <a:latin typeface="Times New Roman" panose="02020603050405020304" pitchFamily="18" charset="0"/>
                <a:cs typeface="Times New Roman" panose="02020603050405020304" pitchFamily="18" charset="0"/>
              </a:rPr>
              <a:t>như</a:t>
            </a:r>
            <a:r>
              <a:rPr lang="en-US" sz="5100" dirty="0">
                <a:latin typeface="Times New Roman" panose="02020603050405020304" pitchFamily="18" charset="0"/>
                <a:cs typeface="Times New Roman" panose="02020603050405020304" pitchFamily="18" charset="0"/>
              </a:rPr>
              <a:t> </a:t>
            </a:r>
            <a:r>
              <a:rPr lang="en-US" sz="5100" dirty="0" err="1">
                <a:latin typeface="Times New Roman" panose="02020603050405020304" pitchFamily="18" charset="0"/>
                <a:cs typeface="Times New Roman" panose="02020603050405020304" pitchFamily="18" charset="0"/>
              </a:rPr>
              <a:t>gửi</a:t>
            </a:r>
            <a:r>
              <a:rPr lang="en-US" sz="5100" dirty="0">
                <a:latin typeface="Times New Roman" panose="02020603050405020304" pitchFamily="18" charset="0"/>
                <a:cs typeface="Times New Roman" panose="02020603050405020304" pitchFamily="18" charset="0"/>
              </a:rPr>
              <a:t> </a:t>
            </a:r>
            <a:r>
              <a:rPr lang="en-US" sz="5100" dirty="0" err="1">
                <a:latin typeface="Times New Roman" panose="02020603050405020304" pitchFamily="18" charset="0"/>
                <a:cs typeface="Times New Roman" panose="02020603050405020304" pitchFamily="18" charset="0"/>
              </a:rPr>
              <a:t>cảnh</a:t>
            </a:r>
            <a:r>
              <a:rPr lang="en-US" sz="5100" dirty="0">
                <a:latin typeface="Times New Roman" panose="02020603050405020304" pitchFamily="18" charset="0"/>
                <a:cs typeface="Times New Roman" panose="02020603050405020304" pitchFamily="18" charset="0"/>
              </a:rPr>
              <a:t> </a:t>
            </a:r>
            <a:r>
              <a:rPr lang="en-US" sz="5100" dirty="0" err="1">
                <a:latin typeface="Times New Roman" panose="02020603050405020304" pitchFamily="18" charset="0"/>
                <a:cs typeface="Times New Roman" panose="02020603050405020304" pitchFamily="18" charset="0"/>
              </a:rPr>
              <a:t>báo</a:t>
            </a:r>
            <a:r>
              <a:rPr lang="en-US" sz="5100" dirty="0">
                <a:latin typeface="Times New Roman" panose="02020603050405020304" pitchFamily="18" charset="0"/>
                <a:cs typeface="Times New Roman" panose="02020603050405020304" pitchFamily="18" charset="0"/>
              </a:rPr>
              <a:t> </a:t>
            </a:r>
            <a:r>
              <a:rPr lang="en-US" sz="5100" dirty="0" err="1">
                <a:latin typeface="Times New Roman" panose="02020603050405020304" pitchFamily="18" charset="0"/>
                <a:cs typeface="Times New Roman" panose="02020603050405020304" pitchFamily="18" charset="0"/>
              </a:rPr>
              <a:t>hoặc</a:t>
            </a:r>
            <a:r>
              <a:rPr lang="en-US" sz="5100" dirty="0">
                <a:latin typeface="Times New Roman" panose="02020603050405020304" pitchFamily="18" charset="0"/>
                <a:cs typeface="Times New Roman" panose="02020603050405020304" pitchFamily="18" charset="0"/>
              </a:rPr>
              <a:t> </a:t>
            </a:r>
            <a:r>
              <a:rPr lang="en-US" sz="5100" dirty="0" err="1">
                <a:latin typeface="Times New Roman" panose="02020603050405020304" pitchFamily="18" charset="0"/>
                <a:cs typeface="Times New Roman" panose="02020603050405020304" pitchFamily="18" charset="0"/>
              </a:rPr>
              <a:t>chặn</a:t>
            </a:r>
            <a:r>
              <a:rPr lang="en-US" sz="5100" dirty="0">
                <a:latin typeface="Times New Roman" panose="02020603050405020304" pitchFamily="18" charset="0"/>
                <a:cs typeface="Times New Roman" panose="02020603050405020304" pitchFamily="18" charset="0"/>
              </a:rPr>
              <a:t> </a:t>
            </a:r>
            <a:r>
              <a:rPr lang="en-US" sz="5100" dirty="0" err="1">
                <a:latin typeface="Times New Roman" panose="02020603050405020304" pitchFamily="18" charset="0"/>
                <a:cs typeface="Times New Roman" panose="02020603050405020304" pitchFamily="18" charset="0"/>
              </a:rPr>
              <a:t>lưu</a:t>
            </a:r>
            <a:r>
              <a:rPr lang="en-US" sz="5100" dirty="0">
                <a:latin typeface="Times New Roman" panose="02020603050405020304" pitchFamily="18" charset="0"/>
                <a:cs typeface="Times New Roman" panose="02020603050405020304" pitchFamily="18" charset="0"/>
              </a:rPr>
              <a:t> </a:t>
            </a:r>
            <a:r>
              <a:rPr lang="en-US" sz="5100" dirty="0" err="1">
                <a:latin typeface="Times New Roman" panose="02020603050405020304" pitchFamily="18" charset="0"/>
                <a:cs typeface="Times New Roman" panose="02020603050405020304" pitchFamily="18" charset="0"/>
              </a:rPr>
              <a:t>lượng</a:t>
            </a:r>
            <a:r>
              <a:rPr lang="en-US" sz="5100" dirty="0">
                <a:latin typeface="Times New Roman" panose="02020603050405020304" pitchFamily="18" charset="0"/>
                <a:cs typeface="Times New Roman" panose="02020603050405020304" pitchFamily="18" charset="0"/>
              </a:rPr>
              <a:t> </a:t>
            </a:r>
            <a:r>
              <a:rPr lang="en-US" sz="5100" dirty="0" err="1">
                <a:latin typeface="Times New Roman" panose="02020603050405020304" pitchFamily="18" charset="0"/>
                <a:cs typeface="Times New Roman" panose="02020603050405020304" pitchFamily="18" charset="0"/>
              </a:rPr>
              <a:t>bất</a:t>
            </a:r>
            <a:r>
              <a:rPr lang="en-US" sz="5100" dirty="0">
                <a:latin typeface="Times New Roman" panose="02020603050405020304" pitchFamily="18" charset="0"/>
                <a:cs typeface="Times New Roman" panose="02020603050405020304" pitchFamily="18" charset="0"/>
              </a:rPr>
              <a:t> </a:t>
            </a:r>
            <a:r>
              <a:rPr lang="en-US" sz="5100" dirty="0" err="1">
                <a:latin typeface="Times New Roman" panose="02020603050405020304" pitchFamily="18" charset="0"/>
                <a:cs typeface="Times New Roman" panose="02020603050405020304" pitchFamily="18" charset="0"/>
              </a:rPr>
              <a:t>thường</a:t>
            </a:r>
            <a:endParaRPr lang="x-none" sz="5100" dirty="0">
              <a:latin typeface="Times New Roman" panose="02020603050405020304" pitchFamily="18" charset="0"/>
              <a:cs typeface="Times New Roman" panose="02020603050405020304" pitchFamily="18" charset="0"/>
            </a:endParaRPr>
          </a:p>
          <a:p>
            <a:pPr marL="0" indent="0">
              <a:buNone/>
            </a:pPr>
            <a:endParaRPr lang="x-none" dirty="0">
              <a:latin typeface="Times New Roman" panose="02020603050405020304" pitchFamily="18" charset="0"/>
              <a:cs typeface="Times New Roman" panose="02020603050405020304" pitchFamily="18" charset="0"/>
            </a:endParaRPr>
          </a:p>
          <a:p>
            <a:pPr marL="0" indent="0">
              <a:buNone/>
            </a:pPr>
            <a:endParaRPr lang="x-none" dirty="0">
              <a:latin typeface="Times New Roman" panose="02020603050405020304" pitchFamily="18" charset="0"/>
              <a:cs typeface="Times New Roman" panose="02020603050405020304" pitchFamily="18" charset="0"/>
            </a:endParaRPr>
          </a:p>
          <a:p>
            <a:pPr marL="0" indent="0">
              <a:buNone/>
            </a:pPr>
            <a:endParaRPr lang="x-non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5012990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5871003-FAE7-CA44-A0BF-2133AE6E9582}"/>
              </a:ext>
            </a:extLst>
          </p:cNvPr>
          <p:cNvSpPr>
            <a:spLocks noGrp="1"/>
          </p:cNvSpPr>
          <p:nvPr>
            <p:ph type="title"/>
          </p:nvPr>
        </p:nvSpPr>
        <p:spPr/>
        <p:txBody>
          <a:bodyPr/>
          <a:lstStyle/>
          <a:p>
            <a:r>
              <a:rPr lang="x-none" dirty="0">
                <a:latin typeface="Times New Roman" panose="02020603050405020304" pitchFamily="18" charset="0"/>
                <a:cs typeface="Times New Roman" panose="02020603050405020304" pitchFamily="18" charset="0"/>
              </a:rPr>
              <a:t>Cấu trúc rules</a:t>
            </a:r>
          </a:p>
        </p:txBody>
      </p:sp>
      <p:sp>
        <p:nvSpPr>
          <p:cNvPr id="3" name="Content Placeholder 2">
            <a:extLst>
              <a:ext uri="{FF2B5EF4-FFF2-40B4-BE49-F238E27FC236}">
                <a16:creationId xmlns="" xmlns:a16="http://schemas.microsoft.com/office/drawing/2014/main" id="{80E8482C-F9DE-8D49-987F-73B4BC4A9BB9}"/>
              </a:ext>
            </a:extLst>
          </p:cNvPr>
          <p:cNvSpPr>
            <a:spLocks noGrp="1"/>
          </p:cNvSpPr>
          <p:nvPr>
            <p:ph idx="1"/>
          </p:nvPr>
        </p:nvSpPr>
        <p:spPr>
          <a:xfrm>
            <a:off x="1097280" y="2907792"/>
            <a:ext cx="10058400" cy="2961302"/>
          </a:xfrm>
        </p:spPr>
        <p:txBody>
          <a:bodyPr/>
          <a:lstStyle/>
          <a:p>
            <a:pPr marL="0" indent="0">
              <a:buNone/>
            </a:pPr>
            <a:endParaRPr lang="en-US" dirty="0"/>
          </a:p>
          <a:p>
            <a:pPr marL="0" indent="0">
              <a:buNone/>
            </a:pPr>
            <a:endParaRPr lang="en-US" dirty="0"/>
          </a:p>
          <a:p>
            <a:pPr marL="0" indent="0">
              <a:buNone/>
            </a:pPr>
            <a:r>
              <a:rPr lang="en-US" sz="3200" dirty="0" err="1">
                <a:latin typeface="Times New Roman" panose="02020603050405020304" pitchFamily="18" charset="0"/>
                <a:cs typeface="Times New Roman" panose="02020603050405020304" pitchFamily="18" charset="0"/>
              </a:rPr>
              <a:t>Cấu</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trúc</a:t>
            </a:r>
            <a:r>
              <a:rPr lang="en-US" sz="3200" dirty="0">
                <a:latin typeface="Times New Roman" panose="02020603050405020304" pitchFamily="18" charset="0"/>
                <a:cs typeface="Times New Roman" panose="02020603050405020304" pitchFamily="18" charset="0"/>
              </a:rPr>
              <a:t> rule snort </a:t>
            </a:r>
            <a:r>
              <a:rPr lang="en-US" sz="3200" dirty="0" err="1">
                <a:latin typeface="Times New Roman" panose="02020603050405020304" pitchFamily="18" charset="0"/>
                <a:cs typeface="Times New Roman" panose="02020603050405020304" pitchFamily="18" charset="0"/>
              </a:rPr>
              <a:t>gồm</a:t>
            </a:r>
            <a:r>
              <a:rPr lang="en-US" sz="3200" dirty="0">
                <a:latin typeface="Times New Roman" panose="02020603050405020304" pitchFamily="18" charset="0"/>
                <a:cs typeface="Times New Roman" panose="02020603050405020304" pitchFamily="18" charset="0"/>
              </a:rPr>
              <a:t> 2 </a:t>
            </a:r>
            <a:r>
              <a:rPr lang="en-US" sz="3200" dirty="0" err="1">
                <a:latin typeface="Times New Roman" panose="02020603050405020304" pitchFamily="18" charset="0"/>
                <a:cs typeface="Times New Roman" panose="02020603050405020304" pitchFamily="18" charset="0"/>
              </a:rPr>
              <a:t>phần</a:t>
            </a:r>
            <a:r>
              <a:rPr lang="en-US" sz="3200" dirty="0">
                <a:latin typeface="Times New Roman" panose="02020603050405020304" pitchFamily="18" charset="0"/>
                <a:cs typeface="Times New Roman" panose="02020603050405020304" pitchFamily="18" charset="0"/>
              </a:rPr>
              <a:t>: rule header </a:t>
            </a:r>
            <a:r>
              <a:rPr lang="en-US" sz="3200" dirty="0" err="1">
                <a:latin typeface="Times New Roman" panose="02020603050405020304" pitchFamily="18" charset="0"/>
                <a:cs typeface="Times New Roman" panose="02020603050405020304" pitchFamily="18" charset="0"/>
              </a:rPr>
              <a:t>và</a:t>
            </a:r>
            <a:r>
              <a:rPr lang="en-US" sz="3200" dirty="0">
                <a:latin typeface="Times New Roman" panose="02020603050405020304" pitchFamily="18" charset="0"/>
                <a:cs typeface="Times New Roman" panose="02020603050405020304" pitchFamily="18" charset="0"/>
              </a:rPr>
              <a:t> rule options.</a:t>
            </a:r>
            <a:endParaRPr lang="x-none" sz="3200" dirty="0">
              <a:latin typeface="Times New Roman" panose="02020603050405020304" pitchFamily="18" charset="0"/>
              <a:cs typeface="Times New Roman" panose="02020603050405020304" pitchFamily="18" charset="0"/>
            </a:endParaRPr>
          </a:p>
          <a:p>
            <a:pPr marL="0" indent="0">
              <a:buNone/>
            </a:pPr>
            <a:endParaRPr lang="x-none" dirty="0"/>
          </a:p>
        </p:txBody>
      </p:sp>
      <p:pic>
        <p:nvPicPr>
          <p:cNvPr id="7" name="Picture 6">
            <a:extLst>
              <a:ext uri="{FF2B5EF4-FFF2-40B4-BE49-F238E27FC236}">
                <a16:creationId xmlns="" xmlns:a16="http://schemas.microsoft.com/office/drawing/2014/main" id="{EACACEDC-B4A7-594F-8738-CFB8F51C8A45}"/>
              </a:ext>
            </a:extLst>
          </p:cNvPr>
          <p:cNvPicPr/>
          <p:nvPr/>
        </p:nvPicPr>
        <p:blipFill>
          <a:blip r:embed="rId2"/>
          <a:stretch>
            <a:fillRect/>
          </a:stretch>
        </p:blipFill>
        <p:spPr>
          <a:xfrm>
            <a:off x="1097280" y="2120054"/>
            <a:ext cx="9564624" cy="1226650"/>
          </a:xfrm>
          <a:prstGeom prst="rect">
            <a:avLst/>
          </a:prstGeom>
        </p:spPr>
      </p:pic>
    </p:spTree>
    <p:extLst>
      <p:ext uri="{BB962C8B-B14F-4D97-AF65-F5344CB8AC3E}">
        <p14:creationId xmlns:p14="http://schemas.microsoft.com/office/powerpoint/2010/main" val="288770117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A69FEBA-B66C-CF47-9803-7CE7BC61E319}"/>
              </a:ext>
            </a:extLst>
          </p:cNvPr>
          <p:cNvSpPr>
            <a:spLocks noGrp="1"/>
          </p:cNvSpPr>
          <p:nvPr>
            <p:ph type="title"/>
          </p:nvPr>
        </p:nvSpPr>
        <p:spPr>
          <a:xfrm>
            <a:off x="838200" y="500062"/>
            <a:ext cx="10515600" cy="1325563"/>
          </a:xfrm>
        </p:spPr>
        <p:txBody>
          <a:bodyPr/>
          <a:lstStyle/>
          <a:p>
            <a:r>
              <a:rPr lang="en-US" dirty="0">
                <a:latin typeface="Times New Roman" panose="02020603050405020304" pitchFamily="18" charset="0"/>
                <a:cs typeface="Times New Roman" panose="02020603050405020304" pitchFamily="18" charset="0"/>
              </a:rPr>
              <a:t>Rule Header</a:t>
            </a:r>
            <a:endParaRPr lang="x-none"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 xmlns:a16="http://schemas.microsoft.com/office/drawing/2014/main" id="{9B9045F6-EC18-C546-A815-26A459B4C3FC}"/>
              </a:ext>
            </a:extLst>
          </p:cNvPr>
          <p:cNvSpPr>
            <a:spLocks noGrp="1"/>
          </p:cNvSpPr>
          <p:nvPr>
            <p:ph idx="1"/>
          </p:nvPr>
        </p:nvSpPr>
        <p:spPr/>
        <p:txBody>
          <a:bodyPr/>
          <a:lstStyle/>
          <a:p>
            <a:pPr marL="0" indent="0">
              <a:buNone/>
            </a:pPr>
            <a:r>
              <a:rPr lang="en-US" dirty="0" err="1">
                <a:latin typeface="Times New Roman" panose="02020603050405020304" pitchFamily="18" charset="0"/>
                <a:cs typeface="Times New Roman" panose="02020603050405020304" pitchFamily="18" charset="0"/>
              </a:rPr>
              <a:t>Gồm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thông</a:t>
            </a:r>
            <a:r>
              <a:rPr lang="en-US" dirty="0">
                <a:latin typeface="Times New Roman" panose="02020603050405020304" pitchFamily="18" charset="0"/>
                <a:cs typeface="Times New Roman" panose="02020603050405020304" pitchFamily="18" charset="0"/>
              </a:rPr>
              <a:t> tin </a:t>
            </a:r>
            <a:r>
              <a:rPr lang="en-US" dirty="0" err="1">
                <a:latin typeface="Times New Roman" panose="02020603050405020304" pitchFamily="18" charset="0"/>
                <a:cs typeface="Times New Roman" panose="02020603050405020304" pitchFamily="18" charset="0"/>
              </a:rPr>
              <a:t>sau</a:t>
            </a:r>
            <a:r>
              <a:rPr lang="en-US" dirty="0">
                <a:latin typeface="Times New Roman" panose="02020603050405020304" pitchFamily="18" charset="0"/>
                <a:cs typeface="Times New Roman" panose="02020603050405020304" pitchFamily="18" charset="0"/>
              </a:rPr>
              <a:t>: actions, protocol, IP </a:t>
            </a:r>
            <a:r>
              <a:rPr lang="en-US" dirty="0" err="1">
                <a:latin typeface="Times New Roman" panose="02020603050405020304" pitchFamily="18" charset="0"/>
                <a:cs typeface="Times New Roman" panose="02020603050405020304" pitchFamily="18" charset="0"/>
              </a:rPr>
              <a:t>nguồn</a:t>
            </a:r>
            <a:r>
              <a:rPr lang="en-US" dirty="0">
                <a:latin typeface="Times New Roman" panose="02020603050405020304" pitchFamily="18" charset="0"/>
                <a:cs typeface="Times New Roman" panose="02020603050405020304" pitchFamily="18" charset="0"/>
              </a:rPr>
              <a:t> , port </a:t>
            </a:r>
            <a:r>
              <a:rPr lang="en-US" dirty="0" err="1">
                <a:latin typeface="Times New Roman" panose="02020603050405020304" pitchFamily="18" charset="0"/>
                <a:cs typeface="Times New Roman" panose="02020603050405020304" pitchFamily="18" charset="0"/>
              </a:rPr>
              <a:t>nguồn</a:t>
            </a:r>
            <a:r>
              <a:rPr lang="en-US" dirty="0">
                <a:latin typeface="Times New Roman" panose="02020603050405020304" pitchFamily="18" charset="0"/>
                <a:cs typeface="Times New Roman" panose="02020603050405020304" pitchFamily="18" charset="0"/>
              </a:rPr>
              <a:t>, direction operator, IP </a:t>
            </a:r>
            <a:r>
              <a:rPr lang="en-US" dirty="0" err="1">
                <a:latin typeface="Times New Roman" panose="02020603050405020304" pitchFamily="18" charset="0"/>
                <a:cs typeface="Times New Roman" panose="02020603050405020304" pitchFamily="18" charset="0"/>
              </a:rPr>
              <a:t>đích</a:t>
            </a:r>
            <a:r>
              <a:rPr lang="en-US" dirty="0">
                <a:latin typeface="Times New Roman" panose="02020603050405020304" pitchFamily="18" charset="0"/>
                <a:cs typeface="Times New Roman" panose="02020603050405020304" pitchFamily="18" charset="0"/>
              </a:rPr>
              <a:t>, port </a:t>
            </a:r>
            <a:r>
              <a:rPr lang="en-US" dirty="0" err="1">
                <a:latin typeface="Times New Roman" panose="02020603050405020304" pitchFamily="18" charset="0"/>
                <a:cs typeface="Times New Roman" panose="02020603050405020304" pitchFamily="18" charset="0"/>
              </a:rPr>
              <a:t>đích</a:t>
            </a:r>
            <a:r>
              <a:rPr lang="en-US" dirty="0">
                <a:latin typeface="Times New Roman" panose="02020603050405020304" pitchFamily="18" charset="0"/>
                <a:cs typeface="Times New Roman" panose="02020603050405020304" pitchFamily="18" charset="0"/>
              </a:rPr>
              <a:t>.</a:t>
            </a:r>
          </a:p>
          <a:p>
            <a:pPr lvl="0"/>
            <a:r>
              <a:rPr lang="en-US" dirty="0">
                <a:latin typeface="Times New Roman" panose="02020603050405020304" pitchFamily="18" charset="0"/>
                <a:cs typeface="Times New Roman" panose="02020603050405020304" pitchFamily="18" charset="0"/>
              </a:rPr>
              <a:t>actions: </a:t>
            </a:r>
            <a:r>
              <a:rPr lang="en-US" dirty="0" err="1">
                <a:latin typeface="Times New Roman" panose="02020603050405020304" pitchFamily="18" charset="0"/>
                <a:cs typeface="Times New Roman" panose="02020603050405020304" pitchFamily="18" charset="0"/>
              </a:rPr>
              <a:t>cảnh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báo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ghi</a:t>
            </a:r>
            <a:r>
              <a:rPr lang="en-US" dirty="0">
                <a:latin typeface="Times New Roman" panose="02020603050405020304" pitchFamily="18" charset="0"/>
                <a:cs typeface="Times New Roman" panose="02020603050405020304" pitchFamily="18" charset="0"/>
              </a:rPr>
              <a:t> log, </a:t>
            </a:r>
            <a:r>
              <a:rPr lang="en-US" dirty="0" err="1">
                <a:latin typeface="Times New Roman" panose="02020603050405020304" pitchFamily="18" charset="0"/>
                <a:cs typeface="Times New Roman" panose="02020603050405020304" pitchFamily="18" charset="0"/>
              </a:rPr>
              <a:t>hoặc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lọc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bỏ</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gói</a:t>
            </a:r>
            <a:endParaRPr lang="x-none" dirty="0">
              <a:latin typeface="Times New Roman" panose="02020603050405020304" pitchFamily="18" charset="0"/>
              <a:cs typeface="Times New Roman" panose="02020603050405020304" pitchFamily="18" charset="0"/>
            </a:endParaRPr>
          </a:p>
          <a:p>
            <a:pPr lvl="0"/>
            <a:r>
              <a:rPr lang="en-US" dirty="0">
                <a:latin typeface="Times New Roman" panose="02020603050405020304" pitchFamily="18" charset="0"/>
                <a:cs typeface="Times New Roman" panose="02020603050405020304" pitchFamily="18" charset="0"/>
              </a:rPr>
              <a:t>Protocol: TCP, UDP, ICMP, IP</a:t>
            </a:r>
            <a:endParaRPr lang="x-none" dirty="0">
              <a:latin typeface="Times New Roman" panose="02020603050405020304" pitchFamily="18" charset="0"/>
              <a:cs typeface="Times New Roman" panose="02020603050405020304" pitchFamily="18" charset="0"/>
            </a:endParaRPr>
          </a:p>
          <a:p>
            <a:pPr lvl="0"/>
            <a:r>
              <a:rPr lang="en-US" dirty="0">
                <a:latin typeface="Times New Roman" panose="02020603050405020304" pitchFamily="18" charset="0"/>
                <a:cs typeface="Times New Roman" panose="02020603050405020304" pitchFamily="18" charset="0"/>
              </a:rPr>
              <a:t>IP, port </a:t>
            </a:r>
            <a:r>
              <a:rPr lang="en-US" dirty="0" err="1">
                <a:latin typeface="Times New Roman" panose="02020603050405020304" pitchFamily="18" charset="0"/>
                <a:cs typeface="Times New Roman" panose="02020603050405020304" pitchFamily="18" charset="0"/>
              </a:rPr>
              <a:t>nguồn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biến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hoặc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nêu</a:t>
            </a:r>
            <a:r>
              <a:rPr lang="en-US" dirty="0">
                <a:latin typeface="Times New Roman" panose="02020603050405020304" pitchFamily="18" charset="0"/>
                <a:cs typeface="Times New Roman" panose="02020603050405020304" pitchFamily="18" charset="0"/>
              </a:rPr>
              <a:t> ra </a:t>
            </a:r>
            <a:r>
              <a:rPr lang="en-US" dirty="0" err="1">
                <a:latin typeface="Times New Roman" panose="02020603050405020304" pitchFamily="18" charset="0"/>
                <a:cs typeface="Times New Roman" panose="02020603050405020304" pitchFamily="18" charset="0"/>
              </a:rPr>
              <a:t>cụ</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thể</a:t>
            </a:r>
            <a:endParaRPr lang="x-none" dirty="0">
              <a:latin typeface="Times New Roman" panose="02020603050405020304" pitchFamily="18" charset="0"/>
              <a:cs typeface="Times New Roman" panose="02020603050405020304" pitchFamily="18" charset="0"/>
            </a:endParaRPr>
          </a:p>
          <a:p>
            <a:pPr lvl="0"/>
            <a:r>
              <a:rPr lang="en-US" dirty="0">
                <a:latin typeface="Times New Roman" panose="02020603050405020304" pitchFamily="18" charset="0"/>
                <a:cs typeface="Times New Roman" panose="02020603050405020304" pitchFamily="18" charset="0"/>
              </a:rPr>
              <a:t>Direction operator: </a:t>
            </a:r>
            <a:r>
              <a:rPr lang="en-US" dirty="0" err="1">
                <a:latin typeface="Times New Roman" panose="02020603050405020304" pitchFamily="18" charset="0"/>
                <a:cs typeface="Times New Roman" panose="02020603050405020304" pitchFamily="18" charset="0"/>
              </a:rPr>
              <a:t>chỉ</a:t>
            </a:r>
            <a:r>
              <a:rPr lang="en-US" dirty="0">
                <a:latin typeface="Times New Roman" panose="02020603050405020304" pitchFamily="18" charset="0"/>
                <a:cs typeface="Times New Roman" panose="02020603050405020304" pitchFamily="18" charset="0"/>
              </a:rPr>
              <a:t> ra </a:t>
            </a:r>
            <a:r>
              <a:rPr lang="en-US" dirty="0" err="1">
                <a:latin typeface="Times New Roman" panose="02020603050405020304" pitchFamily="18" charset="0"/>
                <a:cs typeface="Times New Roman" panose="02020603050405020304" pitchFamily="18" charset="0"/>
              </a:rPr>
              <a:t>hướng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lưu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lượng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mà</a:t>
            </a:r>
            <a:r>
              <a:rPr lang="en-US" dirty="0">
                <a:latin typeface="Times New Roman" panose="02020603050405020304" pitchFamily="18" charset="0"/>
                <a:cs typeface="Times New Roman" panose="02020603050405020304" pitchFamily="18" charset="0"/>
              </a:rPr>
              <a:t> rule </a:t>
            </a:r>
            <a:r>
              <a:rPr lang="en-US" dirty="0" err="1">
                <a:latin typeface="Times New Roman" panose="02020603050405020304" pitchFamily="18" charset="0"/>
                <a:cs typeface="Times New Roman" panose="02020603050405020304" pitchFamily="18" charset="0"/>
              </a:rPr>
              <a:t>áp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chiều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a:t>
            </a:r>
            <a:r>
              <a:rPr lang="en-US" dirty="0">
                <a:latin typeface="Times New Roman" panose="02020603050405020304" pitchFamily="18" charset="0"/>
                <a:cs typeface="Times New Roman" panose="02020603050405020304" pitchFamily="18" charset="0"/>
              </a:rPr>
              <a:t> -&gt; </a:t>
            </a:r>
            <a:r>
              <a:rPr lang="en-US" dirty="0" err="1">
                <a:latin typeface="Times New Roman" panose="02020603050405020304" pitchFamily="18" charset="0"/>
                <a:cs typeface="Times New Roman" panose="02020603050405020304" pitchFamily="18" charset="0"/>
              </a:rPr>
              <a:t>hoặc</a:t>
            </a:r>
            <a:r>
              <a:rPr lang="en-US" dirty="0">
                <a:latin typeface="Times New Roman" panose="02020603050405020304" pitchFamily="18" charset="0"/>
                <a:cs typeface="Times New Roman" panose="02020603050405020304" pitchFamily="18" charset="0"/>
              </a:rPr>
              <a:t> &lt;-,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&lt;&gt;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cả</a:t>
            </a:r>
            <a:r>
              <a:rPr lang="en-US" dirty="0">
                <a:latin typeface="Times New Roman" panose="02020603050405020304" pitchFamily="18" charset="0"/>
                <a:cs typeface="Times New Roman" panose="02020603050405020304" pitchFamily="18" charset="0"/>
              </a:rPr>
              <a:t> 2 </a:t>
            </a:r>
            <a:r>
              <a:rPr lang="en-US" dirty="0" err="1">
                <a:latin typeface="Times New Roman" panose="02020603050405020304" pitchFamily="18" charset="0"/>
                <a:cs typeface="Times New Roman" panose="02020603050405020304" pitchFamily="18" charset="0"/>
              </a:rPr>
              <a:t>chiều</a:t>
            </a:r>
            <a:r>
              <a:rPr lang="en-US" dirty="0">
                <a:latin typeface="Times New Roman" panose="02020603050405020304" pitchFamily="18" charset="0"/>
                <a:cs typeface="Times New Roman" panose="02020603050405020304" pitchFamily="18" charset="0"/>
              </a:rPr>
              <a:t>.</a:t>
            </a:r>
            <a:endParaRPr lang="x-non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8334339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91F9724-4955-A244-AD6C-4DE2255D121B}"/>
              </a:ext>
            </a:extLst>
          </p:cNvPr>
          <p:cNvSpPr>
            <a:spLocks noGrp="1"/>
          </p:cNvSpPr>
          <p:nvPr>
            <p:ph type="title"/>
          </p:nvPr>
        </p:nvSpPr>
        <p:spPr>
          <a:xfrm>
            <a:off x="838200" y="338620"/>
            <a:ext cx="10515600" cy="1325563"/>
          </a:xfrm>
        </p:spPr>
        <p:txBody>
          <a:bodyPr/>
          <a:lstStyle/>
          <a:p>
            <a:r>
              <a:rPr lang="en-US" dirty="0">
                <a:latin typeface="Times New Roman" panose="02020603050405020304" pitchFamily="18" charset="0"/>
                <a:cs typeface="Times New Roman" panose="02020603050405020304" pitchFamily="18" charset="0"/>
              </a:rPr>
              <a:t>Rule Options</a:t>
            </a:r>
            <a:endParaRPr lang="x-none"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 xmlns:a16="http://schemas.microsoft.com/office/drawing/2014/main" id="{5897BB10-2013-DA4D-A835-C48E9B1A6CDE}"/>
              </a:ext>
            </a:extLst>
          </p:cNvPr>
          <p:cNvSpPr>
            <a:spLocks noGrp="1"/>
          </p:cNvSpPr>
          <p:nvPr>
            <p:ph idx="1"/>
          </p:nvPr>
        </p:nvSpPr>
        <p:spPr/>
        <p:txBody>
          <a:bodyPr>
            <a:noAutofit/>
          </a:bodyPr>
          <a:lstStyle/>
          <a:p>
            <a:pPr marL="0" indent="0">
              <a:buNone/>
            </a:pPr>
            <a:r>
              <a:rPr lang="en-US" sz="2400" dirty="0" err="1">
                <a:latin typeface="Times New Roman" panose="02020603050405020304" pitchFamily="18" charset="0"/>
                <a:cs typeface="Times New Roman" panose="02020603050405020304" pitchFamily="18" charset="0"/>
              </a:rPr>
              <a:t>Tất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cả</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tùy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chọn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được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được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phân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tách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bằng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dấu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chấm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phẩy</a:t>
            </a:r>
            <a:r>
              <a:rPr lang="en-US" sz="2400" dirty="0">
                <a:latin typeface="Times New Roman" panose="02020603050405020304" pitchFamily="18" charset="0"/>
                <a:cs typeface="Times New Roman" panose="02020603050405020304" pitchFamily="18" charset="0"/>
              </a:rPr>
              <a:t> (;).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từ</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khóa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tùy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chọn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quy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tắc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được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phân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tách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với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đối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số</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bằng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dấu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hai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chấm</a:t>
            </a:r>
            <a:r>
              <a:rPr lang="en-US"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sym typeface="Wingdings" pitchFamily="2" charset="2"/>
              </a:rPr>
              <a:t>:) </a:t>
            </a:r>
            <a:endParaRPr lang="en-US" sz="2400" dirty="0">
              <a:latin typeface="Times New Roman" panose="02020603050405020304" pitchFamily="18" charset="0"/>
              <a:cs typeface="Times New Roman" panose="02020603050405020304" pitchFamily="18" charset="0"/>
            </a:endParaRPr>
          </a:p>
          <a:p>
            <a:r>
              <a:rPr lang="en-US" sz="2400" i="1" dirty="0" err="1">
                <a:latin typeface="Times New Roman" panose="02020603050405020304" pitchFamily="18" charset="0"/>
                <a:cs typeface="Times New Roman" panose="02020603050405020304" pitchFamily="18" charset="0"/>
              </a:rPr>
              <a:t>Lựa</a:t>
            </a:r>
            <a:r>
              <a:rPr lang="en-US" sz="2400" i="1" dirty="0">
                <a:latin typeface="Times New Roman" panose="02020603050405020304" pitchFamily="18" charset="0"/>
                <a:cs typeface="Times New Roman" panose="02020603050405020304" pitchFamily="18" charset="0"/>
              </a:rPr>
              <a:t> </a:t>
            </a:r>
            <a:r>
              <a:rPr lang="en-US" sz="2400" i="1" dirty="0" err="1">
                <a:latin typeface="Times New Roman" panose="02020603050405020304" pitchFamily="18" charset="0"/>
                <a:cs typeface="Times New Roman" panose="02020603050405020304" pitchFamily="18" charset="0"/>
              </a:rPr>
              <a:t>chọn</a:t>
            </a:r>
            <a:r>
              <a:rPr lang="en-US" sz="2400" i="1" dirty="0">
                <a:latin typeface="Times New Roman" panose="02020603050405020304" pitchFamily="18" charset="0"/>
                <a:cs typeface="Times New Roman" panose="02020603050405020304" pitchFamily="18" charset="0"/>
              </a:rPr>
              <a:t> </a:t>
            </a:r>
            <a:r>
              <a:rPr lang="en-US" sz="2400" i="1" dirty="0" err="1">
                <a:latin typeface="Times New Roman" panose="02020603050405020304" pitchFamily="18" charset="0"/>
                <a:cs typeface="Times New Roman" panose="02020603050405020304" pitchFamily="18" charset="0"/>
              </a:rPr>
              <a:t>chung</a:t>
            </a:r>
            <a:r>
              <a:rPr lang="en-US" sz="2400" i="1" dirty="0">
                <a:latin typeface="Times New Roman" panose="02020603050405020304" pitchFamily="18" charset="0"/>
                <a:cs typeface="Times New Roman" panose="02020603050405020304" pitchFamily="18" charset="0"/>
              </a:rPr>
              <a:t>: </a:t>
            </a:r>
            <a:endParaRPr lang="x-none" sz="2400" dirty="0">
              <a:latin typeface="Times New Roman" panose="02020603050405020304" pitchFamily="18" charset="0"/>
              <a:cs typeface="Times New Roman" panose="02020603050405020304" pitchFamily="18" charset="0"/>
            </a:endParaRPr>
          </a:p>
          <a:p>
            <a:pPr marL="0" indent="0">
              <a:buNone/>
            </a:pPr>
            <a:r>
              <a:rPr lang="en-US" sz="2400" b="1" dirty="0">
                <a:latin typeface="Times New Roman" panose="02020603050405020304" pitchFamily="18" charset="0"/>
                <a:cs typeface="Times New Roman" panose="02020603050405020304" pitchFamily="18" charset="0"/>
              </a:rPr>
              <a:t>	msg</a:t>
            </a:r>
            <a:endParaRPr lang="en-US" sz="2400" dirty="0">
              <a:latin typeface="Times New Roman" panose="02020603050405020304" pitchFamily="18" charset="0"/>
              <a:cs typeface="Times New Roman" panose="02020603050405020304" pitchFamily="18" charset="0"/>
            </a:endParaRPr>
          </a:p>
          <a:p>
            <a:pPr marL="0" indent="0">
              <a:buNone/>
            </a:pP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sid</a:t>
            </a:r>
            <a:r>
              <a:rPr lang="en-US" sz="2400" b="1" dirty="0">
                <a:latin typeface="Times New Roman" panose="02020603050405020304" pitchFamily="18" charset="0"/>
                <a:cs typeface="Times New Roman" panose="02020603050405020304" pitchFamily="18" charset="0"/>
              </a:rPr>
              <a:t>/rev</a:t>
            </a:r>
          </a:p>
          <a:p>
            <a:r>
              <a:rPr lang="en-US" sz="2400" i="1" dirty="0" err="1">
                <a:latin typeface="Times New Roman" panose="02020603050405020304" pitchFamily="18" charset="0"/>
                <a:cs typeface="Times New Roman" panose="02020603050405020304" pitchFamily="18" charset="0"/>
              </a:rPr>
              <a:t>Lựa</a:t>
            </a:r>
            <a:r>
              <a:rPr lang="en-US" sz="2400" i="1" dirty="0">
                <a:latin typeface="Times New Roman" panose="02020603050405020304" pitchFamily="18" charset="0"/>
                <a:cs typeface="Times New Roman" panose="02020603050405020304" pitchFamily="18" charset="0"/>
              </a:rPr>
              <a:t> </a:t>
            </a:r>
            <a:r>
              <a:rPr lang="en-US" sz="2400" i="1" dirty="0" err="1">
                <a:latin typeface="Times New Roman" panose="02020603050405020304" pitchFamily="18" charset="0"/>
                <a:cs typeface="Times New Roman" panose="02020603050405020304" pitchFamily="18" charset="0"/>
              </a:rPr>
              <a:t>phát</a:t>
            </a:r>
            <a:r>
              <a:rPr lang="en-US" sz="2400" i="1" dirty="0">
                <a:latin typeface="Times New Roman" panose="02020603050405020304" pitchFamily="18" charset="0"/>
                <a:cs typeface="Times New Roman" panose="02020603050405020304" pitchFamily="18" charset="0"/>
              </a:rPr>
              <a:t> </a:t>
            </a:r>
            <a:r>
              <a:rPr lang="en-US" sz="2400" i="1" dirty="0" err="1">
                <a:latin typeface="Times New Roman" panose="02020603050405020304" pitchFamily="18" charset="0"/>
                <a:cs typeface="Times New Roman" panose="02020603050405020304" pitchFamily="18" charset="0"/>
              </a:rPr>
              <a:t>hiện</a:t>
            </a:r>
            <a:r>
              <a:rPr lang="en-US" sz="2400" i="1" dirty="0">
                <a:latin typeface="Times New Roman" panose="02020603050405020304" pitchFamily="18" charset="0"/>
                <a:cs typeface="Times New Roman" panose="02020603050405020304" pitchFamily="18" charset="0"/>
              </a:rPr>
              <a:t>: </a:t>
            </a:r>
          </a:p>
          <a:p>
            <a:pPr marL="457200" lvl="1" indent="0">
              <a:buNone/>
            </a:pPr>
            <a:r>
              <a:rPr lang="en-US" sz="2000" b="1" dirty="0">
                <a:latin typeface="Times New Roman" panose="02020603050405020304" pitchFamily="18" charset="0"/>
                <a:cs typeface="Times New Roman" panose="02020603050405020304" pitchFamily="18" charset="0"/>
              </a:rPr>
              <a:t>	content</a:t>
            </a:r>
            <a:r>
              <a:rPr lang="x-none" sz="2000" dirty="0">
                <a:effectLst/>
                <a:latin typeface="Times New Roman" panose="02020603050405020304" pitchFamily="18" charset="0"/>
                <a:cs typeface="Times New Roman" panose="02020603050405020304" pitchFamily="18" charset="0"/>
              </a:rPr>
              <a:t> </a:t>
            </a:r>
            <a:endParaRPr lang="x-none" sz="2000" dirty="0">
              <a:latin typeface="Times New Roman" panose="02020603050405020304" pitchFamily="18" charset="0"/>
              <a:cs typeface="Times New Roman" panose="02020603050405020304" pitchFamily="18" charset="0"/>
            </a:endParaRPr>
          </a:p>
          <a:p>
            <a:pPr marL="0" indent="0">
              <a:buNone/>
            </a:pPr>
            <a:r>
              <a:rPr lang="x-none" sz="2400" dirty="0">
                <a:latin typeface="Times New Roman" panose="02020603050405020304" pitchFamily="18" charset="0"/>
                <a:cs typeface="Times New Roman" panose="02020603050405020304" pitchFamily="18" charset="0"/>
              </a:rPr>
              <a:t>	</a:t>
            </a:r>
            <a:r>
              <a:rPr lang="x-none" sz="2800" b="1" dirty="0">
                <a:latin typeface="Times New Roman" panose="02020603050405020304" pitchFamily="18" charset="0"/>
                <a:cs typeface="Times New Roman" panose="02020603050405020304" pitchFamily="18" charset="0"/>
              </a:rPr>
              <a:t>pcre</a:t>
            </a:r>
          </a:p>
        </p:txBody>
      </p:sp>
    </p:spTree>
    <p:extLst>
      <p:ext uri="{BB962C8B-B14F-4D97-AF65-F5344CB8AC3E}">
        <p14:creationId xmlns:p14="http://schemas.microsoft.com/office/powerpoint/2010/main" val="330247718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Mô hình triển khai</a:t>
            </a:r>
            <a:endParaRPr lang="en-US" dirty="0"/>
          </a:p>
        </p:txBody>
      </p:sp>
      <p:sp>
        <p:nvSpPr>
          <p:cNvPr id="6" name="Text Placeholder 5"/>
          <p:cNvSpPr>
            <a:spLocks noGrp="1"/>
          </p:cNvSpPr>
          <p:nvPr>
            <p:ph type="body" idx="1"/>
          </p:nvPr>
        </p:nvSpPr>
        <p:spPr>
          <a:xfrm>
            <a:off x="295834" y="6454588"/>
            <a:ext cx="10859846" cy="315916"/>
          </a:xfrm>
        </p:spPr>
        <p:txBody>
          <a:bodyPr>
            <a:normAutofit fontScale="85000" lnSpcReduction="20000"/>
          </a:bodyPr>
          <a:lstStyle/>
          <a:p>
            <a:pPr algn="r"/>
            <a:r>
              <a:rPr lang="en-US" dirty="0" smtClean="0"/>
              <a:t>Nhóm 8</a:t>
            </a:r>
            <a:endParaRPr lang="en-US" dirty="0"/>
          </a:p>
        </p:txBody>
      </p:sp>
    </p:spTree>
    <p:extLst>
      <p:ext uri="{BB962C8B-B14F-4D97-AF65-F5344CB8AC3E}">
        <p14:creationId xmlns:p14="http://schemas.microsoft.com/office/powerpoint/2010/main" val="3900109189"/>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564B3C"/>
      </a:dk2>
      <a:lt2>
        <a:srgbClr val="ECEDD1"/>
      </a:lt2>
      <a:accent1>
        <a:srgbClr val="93A299"/>
      </a:accent1>
      <a:accent2>
        <a:srgbClr val="CF543F"/>
      </a:accent2>
      <a:accent3>
        <a:srgbClr val="B5AE53"/>
      </a:accent3>
      <a:accent4>
        <a:srgbClr val="848058"/>
      </a:accent4>
      <a:accent5>
        <a:srgbClr val="E8B54D"/>
      </a:accent5>
      <a:accent6>
        <a:srgbClr val="786C71"/>
      </a:accent6>
      <a:hlink>
        <a:srgbClr val="CCCC00"/>
      </a:hlink>
      <a:folHlink>
        <a:srgbClr val="B2B2B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E3DA18C2-75F1-4980-A5F0-165F6F71DE6D}"/>
    </a:ext>
  </a:extLst>
</a:theme>
</file>

<file path=docProps/app.xml><?xml version="1.0" encoding="utf-8"?>
<Properties xmlns="http://schemas.openxmlformats.org/officeDocument/2006/extended-properties" xmlns:vt="http://schemas.openxmlformats.org/officeDocument/2006/docPropsVTypes">
  <Template>Retrospect</Template>
  <TotalTime>790</TotalTime>
  <Words>664</Words>
  <Application>Microsoft Office PowerPoint</Application>
  <PresentationFormat>Widescreen</PresentationFormat>
  <Paragraphs>145</Paragraphs>
  <Slides>38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38</vt:i4>
      </vt:variant>
    </vt:vector>
  </HeadingPairs>
  <TitlesOfParts>
    <vt:vector size="44" baseType="lpstr">
      <vt:lpstr>Arial</vt:lpstr>
      <vt:lpstr>Calibri</vt:lpstr>
      <vt:lpstr>Calibri Light</vt:lpstr>
      <vt:lpstr>Times New Roman</vt:lpstr>
      <vt:lpstr>Wingdings</vt:lpstr>
      <vt:lpstr>Retrospect</vt:lpstr>
      <vt:lpstr>HỌC VIỆN CÔNG NGHỆ BƯU CHÍNH VIỄN THÔNG</vt:lpstr>
      <vt:lpstr>TỔNG QUAN VỀ SNORT</vt:lpstr>
      <vt:lpstr>Thành phần Snort</vt:lpstr>
      <vt:lpstr>HOẠT ĐỘNG</vt:lpstr>
      <vt:lpstr>Có 3 chế độ chính:</vt:lpstr>
      <vt:lpstr>Cấu trúc rules</vt:lpstr>
      <vt:lpstr>Rule Header</vt:lpstr>
      <vt:lpstr>Rule Options</vt:lpstr>
      <vt:lpstr>Mô hình triển khai</vt:lpstr>
      <vt:lpstr>PowerPoint Presentation</vt:lpstr>
      <vt:lpstr>Thông tin địa chỉ chi tiết</vt:lpstr>
      <vt:lpstr>Kịch bản truy cập bình thường</vt:lpstr>
      <vt:lpstr>Kịch bản truy cập bình thường</vt:lpstr>
      <vt:lpstr>Kịch bản tấn công</vt:lpstr>
      <vt:lpstr>Kịch bản tấn công</vt:lpstr>
      <vt:lpstr>Triển khai mô hình</vt:lpstr>
      <vt:lpstr>PowerPoint Presentation</vt:lpstr>
      <vt:lpstr>Máy Snort_Router</vt:lpstr>
      <vt:lpstr>Máy Snort_Router</vt:lpstr>
      <vt:lpstr>Máy Snort_Router</vt:lpstr>
      <vt:lpstr>Máy Snort_Router</vt:lpstr>
      <vt:lpstr>Máy Snort_Router</vt:lpstr>
      <vt:lpstr>Máy Snort_Router</vt:lpstr>
      <vt:lpstr>Máy Snort_Router</vt:lpstr>
      <vt:lpstr>Máy Snort_Router</vt:lpstr>
      <vt:lpstr>Máy Snort_Router</vt:lpstr>
      <vt:lpstr>Máy Victim </vt:lpstr>
      <vt:lpstr>Máy Victim </vt:lpstr>
      <vt:lpstr>Máy Victim </vt:lpstr>
      <vt:lpstr>Máy Attacker</vt:lpstr>
      <vt:lpstr>Máy Attacker </vt:lpstr>
      <vt:lpstr>Tấn công</vt:lpstr>
      <vt:lpstr>PowerPoint Presentation</vt:lpstr>
      <vt:lpstr>SQL Map</vt:lpstr>
      <vt:lpstr>Thực hiện tấn công database bằng SQL Map</vt:lpstr>
      <vt:lpstr>Snort thông báo phát hiện và chặn</vt:lpstr>
      <vt:lpstr>Xem log của Snort thông qua tcpdump</vt:lpstr>
      <vt:lpstr>Kết luận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HỌC VIỆN CÔNG NGHỆ BƯU CHÍNH VIỄN THÔNG</dc:title>
  <dc:creator>Admin</dc:creator>
  <cp:lastModifiedBy>Microsoft account</cp:lastModifiedBy>
  <cp:revision>48</cp:revision>
  <dcterms:created xsi:type="dcterms:W3CDTF">2020-12-13T06:24:54Z</dcterms:created>
  <dcterms:modified xsi:type="dcterms:W3CDTF">2020-12-14T08:18:44Z</dcterms:modified>
</cp:coreProperties>
</file>