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9" r:id="rId1"/>
  </p:sldMasterIdLst>
  <p:notesMasterIdLst>
    <p:notesMasterId r:id="rId21"/>
  </p:notesMasterIdLst>
  <p:sldIdLst>
    <p:sldId id="257" r:id="rId2"/>
    <p:sldId id="285" r:id="rId3"/>
    <p:sldId id="286" r:id="rId4"/>
    <p:sldId id="258" r:id="rId5"/>
    <p:sldId id="261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FF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7918" autoAdjust="0"/>
  </p:normalViewPr>
  <p:slideViewPr>
    <p:cSldViewPr snapToGrid="0">
      <p:cViewPr>
        <p:scale>
          <a:sx n="80" d="100"/>
          <a:sy n="80" d="100"/>
        </p:scale>
        <p:origin x="-1086" y="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41B99-0591-4F23-BE37-6F18A5D31D6D}" type="datetimeFigureOut">
              <a:rPr lang="zh-CN" altLang="en-US" smtClean="0"/>
              <a:pPr/>
              <a:t>2014/5/27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62BC7-A287-467A-9DD8-14C73FCC75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89027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给大家讲一下两次实验</a:t>
            </a:r>
            <a:endParaRPr lang="en-US" altLang="zh-CN" dirty="0" smtClean="0"/>
          </a:p>
          <a:p>
            <a:r>
              <a:rPr lang="zh-CN" altLang="en-US" dirty="0" smtClean="0"/>
              <a:t>要求，分析，实现，编码上的细节问题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有问题可以邮件联系我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62BC7-A287-467A-9DD8-14C73FCC75D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81429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很多人给三种关联映射方式写了三个类</a:t>
            </a:r>
            <a:r>
              <a:rPr lang="en-US" altLang="zh-CN" dirty="0" smtClean="0"/>
              <a:t>DM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SA</a:t>
            </a:r>
            <a:r>
              <a:rPr lang="zh-CN" altLang="en-US" dirty="0" smtClean="0"/>
              <a:t>，这三类里面大量的代码是重复的，错了一个可能三个全错，</a:t>
            </a:r>
            <a:r>
              <a:rPr lang="en-US" altLang="zh-CN" dirty="0" smtClean="0"/>
              <a:t>bug</a:t>
            </a:r>
            <a:r>
              <a:rPr lang="zh-CN" altLang="en-US" dirty="0" smtClean="0"/>
              <a:t>难调</a:t>
            </a:r>
            <a:endParaRPr lang="en-US" altLang="zh-CN" dirty="0" smtClean="0"/>
          </a:p>
          <a:p>
            <a:r>
              <a:rPr lang="zh-CN" altLang="en-US" dirty="0" smtClean="0"/>
              <a:t>而且再加上</a:t>
            </a:r>
            <a:r>
              <a:rPr lang="en-US" altLang="zh-CN" dirty="0" smtClean="0"/>
              <a:t>LRU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Random</a:t>
            </a:r>
            <a:r>
              <a:rPr lang="zh-CN" altLang="en-US" dirty="0" smtClean="0"/>
              <a:t>，难道要写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可以简化点，比如在一个类里有三个不同的映射函数</a:t>
            </a:r>
            <a:endParaRPr lang="en-US" altLang="zh-CN" dirty="0" smtClean="0"/>
          </a:p>
          <a:p>
            <a:r>
              <a:rPr lang="zh-CN" altLang="en-US" dirty="0" smtClean="0"/>
              <a:t>再且，</a:t>
            </a:r>
            <a:r>
              <a:rPr lang="en-US" altLang="zh-CN" dirty="0" smtClean="0"/>
              <a:t>DM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SA</a:t>
            </a:r>
            <a:r>
              <a:rPr lang="zh-CN" altLang="en-US" dirty="0" smtClean="0"/>
              <a:t>的特殊情况，所以可以更通用一点，比如在查询时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从</a:t>
            </a:r>
            <a:r>
              <a:rPr lang="en-US" altLang="zh-CN" dirty="0" smtClean="0"/>
              <a:t>begin</a:t>
            </a:r>
            <a:r>
              <a:rPr lang="zh-CN" altLang="en-US" dirty="0" smtClean="0"/>
              <a:t>到</a:t>
            </a:r>
            <a:r>
              <a:rPr lang="en-US" altLang="zh-CN" dirty="0" smtClean="0"/>
              <a:t>end</a:t>
            </a:r>
            <a:r>
              <a:rPr lang="zh-CN" altLang="en-US" dirty="0" smtClean="0"/>
              <a:t>，对于</a:t>
            </a:r>
            <a:r>
              <a:rPr lang="en-US" altLang="zh-CN" dirty="0" smtClean="0"/>
              <a:t>DM</a:t>
            </a:r>
            <a:r>
              <a:rPr lang="zh-CN" altLang="en-US" dirty="0" smtClean="0"/>
              <a:t>来说，</a:t>
            </a:r>
            <a:r>
              <a:rPr lang="en-US" altLang="zh-CN" dirty="0" smtClean="0"/>
              <a:t>begin=end=L</a:t>
            </a:r>
            <a:r>
              <a:rPr lang="zh-CN" altLang="en-US" dirty="0" smtClean="0"/>
              <a:t>；对于</a:t>
            </a:r>
            <a:r>
              <a:rPr lang="en-US" altLang="zh-CN" dirty="0" smtClean="0"/>
              <a:t>FA</a:t>
            </a:r>
            <a:r>
              <a:rPr lang="zh-CN" altLang="en-US" dirty="0" smtClean="0"/>
              <a:t>来说，</a:t>
            </a:r>
            <a:r>
              <a:rPr lang="en-US" altLang="zh-CN" dirty="0" err="1" smtClean="0"/>
              <a:t>begin~end</a:t>
            </a:r>
            <a:r>
              <a:rPr lang="zh-CN" altLang="en-US" dirty="0" smtClean="0"/>
              <a:t>是整个</a:t>
            </a:r>
            <a:r>
              <a:rPr lang="en-US" altLang="zh-CN" dirty="0" smtClean="0"/>
              <a:t>cache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62BC7-A287-467A-9DD8-14C73FCC75D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1107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替换策略只适用于全相联和组相联，直接映射一块只映射到一行，直接替换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随机替换主要用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语言中的随机函数，</a:t>
            </a:r>
            <a:r>
              <a:rPr lang="en-US" altLang="zh-CN" dirty="0" err="1" smtClean="0"/>
              <a:t>srand</a:t>
            </a:r>
            <a:r>
              <a:rPr lang="zh-CN" altLang="en-US" dirty="0" smtClean="0"/>
              <a:t>设置随机数种子，相同种子会生成相同的随机数，所以通常用这样的设置方式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要获得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N-1</a:t>
            </a:r>
            <a:r>
              <a:rPr lang="zh-CN" altLang="en-US" dirty="0" smtClean="0"/>
              <a:t>的随机数，可以这样用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LRU</a:t>
            </a:r>
            <a:r>
              <a:rPr lang="zh-CN" altLang="en-US" dirty="0" smtClean="0"/>
              <a:t>可以简单地用计数方式来实现，就比如书上的这种计数方式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62BC7-A287-467A-9DD8-14C73FCC75D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81888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采用怎样的写策略对这次实验的实验结果没有影响，因为没有涉及到针对内存的操作</a:t>
            </a:r>
            <a:endParaRPr lang="en-US" altLang="zh-CN" dirty="0" smtClean="0"/>
          </a:p>
          <a:p>
            <a:r>
              <a:rPr lang="zh-CN" altLang="en-US" dirty="0" smtClean="0"/>
              <a:t>采用直写的话，什么都不用做</a:t>
            </a:r>
            <a:endParaRPr lang="en-US" altLang="zh-CN" dirty="0" smtClean="0"/>
          </a:p>
          <a:p>
            <a:r>
              <a:rPr lang="zh-CN" altLang="en-US" dirty="0" smtClean="0"/>
              <a:t>采用回写的话，只需要加上脏位，然后在对应的时候更新它的值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62BC7-A287-467A-9DD8-14C73FCC75D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88449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替换策略主要在于理解</a:t>
            </a:r>
            <a:r>
              <a:rPr lang="en-US" altLang="zh-CN" dirty="0" smtClean="0"/>
              <a:t>LRU</a:t>
            </a:r>
            <a:r>
              <a:rPr lang="zh-CN" altLang="en-US" dirty="0" smtClean="0"/>
              <a:t>的原理，真正实现起来也比较方便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62BC7-A287-467A-9DD8-14C73FCC75D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47312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要实现也比较简单，但是计算方式要正确</a:t>
            </a:r>
            <a:endParaRPr lang="en-US" altLang="zh-CN" dirty="0" smtClean="0"/>
          </a:p>
          <a:p>
            <a:r>
              <a:rPr lang="zh-CN" altLang="en-US" dirty="0" smtClean="0"/>
              <a:t>输入文件中给的是指令间隔，还要加上指令本身的执行周期，这里是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，接下来就是在</a:t>
            </a:r>
            <a:r>
              <a:rPr lang="en-US" altLang="zh-CN" dirty="0" smtClean="0"/>
              <a:t>Cache miss</a:t>
            </a:r>
            <a:r>
              <a:rPr lang="zh-CN" altLang="en-US" dirty="0" smtClean="0"/>
              <a:t>时加上缺失损失</a:t>
            </a:r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62BC7-A287-467A-9DD8-14C73FCC75D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43257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经过上面的分析后，就可以把核心流程具体化，得到详细的设计，从而实现</a:t>
            </a:r>
            <a:endParaRPr lang="en-US" altLang="zh-CN" dirty="0" smtClean="0"/>
          </a:p>
          <a:p>
            <a:r>
              <a:rPr lang="zh-CN" altLang="en-US" dirty="0" smtClean="0"/>
              <a:t>设计思路就是要说清楚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是如何实现的，这里我用流程图来表示整个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的实现，比起文字来说更一目了然</a:t>
            </a:r>
            <a:endParaRPr lang="en-US" altLang="zh-CN" dirty="0" smtClean="0"/>
          </a:p>
          <a:p>
            <a:r>
              <a:rPr lang="zh-CN" altLang="en-US" dirty="0" smtClean="0"/>
              <a:t>在报告里要写的实验设计，也是要把如何实现的讲清楚，但不是贴大量的代码</a:t>
            </a:r>
            <a:endParaRPr lang="en-US" altLang="zh-CN" dirty="0" smtClean="0"/>
          </a:p>
          <a:p>
            <a:r>
              <a:rPr lang="zh-CN" altLang="en-US" smtClean="0"/>
              <a:t>以后会写很多的实验报告，都要尽可能的避免贴大段的代码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62BC7-A287-467A-9DD8-14C73FCC75D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85116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限于篇幅，这边只给出了平均命中率和考虑缺失损失的总周期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62BC7-A287-467A-9DD8-14C73FCC75D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69583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蓝色框中出现特殊情况，不管怎么随机，结果都和</a:t>
            </a:r>
            <a:r>
              <a:rPr lang="en-US" altLang="zh-CN" dirty="0" smtClean="0"/>
              <a:t>LRU</a:t>
            </a:r>
            <a:r>
              <a:rPr lang="zh-CN" altLang="en-US" dirty="0" smtClean="0"/>
              <a:t>一样，这和这个</a:t>
            </a:r>
            <a:r>
              <a:rPr lang="en-US" altLang="zh-CN" dirty="0" smtClean="0"/>
              <a:t>trace</a:t>
            </a:r>
            <a:r>
              <a:rPr lang="zh-CN" altLang="en-US" dirty="0" smtClean="0"/>
              <a:t>的特性有关，有兴趣的可以去分析一下（只在</a:t>
            </a:r>
            <a:r>
              <a:rPr lang="en-US" altLang="zh-CN" dirty="0" smtClean="0"/>
              <a:t>4-</a:t>
            </a:r>
            <a:r>
              <a:rPr lang="zh-CN" altLang="en-US" dirty="0" smtClean="0"/>
              <a:t>路下会这样，改成</a:t>
            </a:r>
            <a:r>
              <a:rPr lang="en-US" altLang="zh-CN" dirty="0" smtClean="0"/>
              <a:t>2-</a:t>
            </a:r>
            <a:r>
              <a:rPr lang="zh-CN" altLang="en-US" dirty="0" smtClean="0"/>
              <a:t>路或</a:t>
            </a:r>
            <a:r>
              <a:rPr lang="en-US" altLang="zh-CN" dirty="0" smtClean="0"/>
              <a:t>8-</a:t>
            </a:r>
            <a:r>
              <a:rPr lang="zh-CN" altLang="en-US" dirty="0" smtClean="0"/>
              <a:t>路，或者其他行大小都会有不同结果）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可以看出组相联和全相联能达到较高的命中率，</a:t>
            </a:r>
            <a:r>
              <a:rPr lang="en-US" altLang="zh-CN" dirty="0" smtClean="0"/>
              <a:t>LRU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Random</a:t>
            </a:r>
            <a:r>
              <a:rPr lang="zh-CN" altLang="en-US" dirty="0" smtClean="0"/>
              <a:t>替换的效果相差不大。。。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62BC7-A287-467A-9DD8-14C73FCC75D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656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当</a:t>
            </a:r>
            <a:r>
              <a:rPr lang="en-US" dirty="0" smtClean="0"/>
              <a:t>CPU</a:t>
            </a:r>
            <a:r>
              <a:rPr lang="zh-CN" altLang="en-US" dirty="0" smtClean="0"/>
              <a:t>读取主存中的一个字时，该字的主存地址被发给</a:t>
            </a:r>
            <a:r>
              <a:rPr lang="en-US" dirty="0" smtClean="0"/>
              <a:t>Cache</a:t>
            </a:r>
            <a:r>
              <a:rPr lang="zh-CN" altLang="en-US" dirty="0" smtClean="0"/>
              <a:t>和主存，此时，</a:t>
            </a:r>
            <a:r>
              <a:rPr lang="en-US" dirty="0" smtClean="0"/>
              <a:t>Cache</a:t>
            </a:r>
            <a:r>
              <a:rPr lang="zh-CN" altLang="en-US" dirty="0" smtClean="0"/>
              <a:t>控制逻辑依据地址判断该字当前是否存在于</a:t>
            </a:r>
            <a:r>
              <a:rPr lang="en-US" dirty="0" smtClean="0"/>
              <a:t>Cache</a:t>
            </a:r>
            <a:r>
              <a:rPr lang="zh-CN" altLang="en-US" dirty="0" smtClean="0"/>
              <a:t>中：若在，该字立即被从</a:t>
            </a:r>
            <a:r>
              <a:rPr lang="en-US" dirty="0" smtClean="0"/>
              <a:t>Cache</a:t>
            </a:r>
            <a:r>
              <a:rPr lang="zh-CN" altLang="en-US" dirty="0" smtClean="0"/>
              <a:t>传送给</a:t>
            </a:r>
            <a:r>
              <a:rPr lang="en-US" dirty="0" smtClean="0"/>
              <a:t>CPU</a:t>
            </a:r>
            <a:r>
              <a:rPr lang="zh-CN" altLang="en-US" dirty="0" smtClean="0"/>
              <a:t>；若不在，则用主存读周期把该字从主存读出送到</a:t>
            </a:r>
            <a:r>
              <a:rPr lang="en-US" dirty="0" smtClean="0"/>
              <a:t>CPU</a:t>
            </a:r>
            <a:r>
              <a:rPr lang="zh-CN" altLang="en-US" dirty="0" smtClean="0"/>
              <a:t>，同时把含有这个字的整个数据块从主存读出送到</a:t>
            </a:r>
            <a:r>
              <a:rPr lang="en-US" dirty="0" smtClean="0"/>
              <a:t>Cache</a:t>
            </a:r>
            <a:r>
              <a:rPr lang="zh-CN" altLang="en-US" dirty="0" smtClean="0"/>
              <a:t>中，并采用一定的替换策略将</a:t>
            </a:r>
            <a:r>
              <a:rPr lang="en-US" dirty="0" smtClean="0"/>
              <a:t>Cache</a:t>
            </a:r>
            <a:r>
              <a:rPr lang="zh-CN" altLang="en-US" dirty="0" smtClean="0"/>
              <a:t>中的某一块替换掉，替换算法由</a:t>
            </a:r>
            <a:r>
              <a:rPr lang="en-US" dirty="0" smtClean="0"/>
              <a:t>Cache</a:t>
            </a:r>
            <a:r>
              <a:rPr lang="zh-CN" altLang="en-US" dirty="0" smtClean="0"/>
              <a:t>管理逻辑电路来实现。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62BC7-A287-467A-9DD8-14C73FCC75D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要求，根据配置来生成特定的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，“写策略”实际上不影响输出结果，缺失损失为选做</a:t>
            </a:r>
            <a:endParaRPr lang="en-US" altLang="zh-CN" dirty="0" smtClean="0"/>
          </a:p>
          <a:p>
            <a:r>
              <a:rPr lang="zh-CN" altLang="en-US" dirty="0" smtClean="0"/>
              <a:t>输入以这样的格式，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</a:t>
            </a:r>
            <a:r>
              <a:rPr lang="zh-CN" altLang="en-US" dirty="0" smtClean="0"/>
              <a:t>表示写或读，地址为十六进制，最后是指令间隔，用于计算缺失损失</a:t>
            </a:r>
            <a:endParaRPr lang="en-US" altLang="zh-CN" dirty="0" smtClean="0"/>
          </a:p>
          <a:p>
            <a:r>
              <a:rPr lang="zh-CN" altLang="en-US" dirty="0" smtClean="0"/>
              <a:t>输出都是和</a:t>
            </a:r>
            <a:r>
              <a:rPr lang="en-US" altLang="zh-CN" dirty="0" smtClean="0"/>
              <a:t>hit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miss</a:t>
            </a:r>
            <a:r>
              <a:rPr lang="zh-CN" altLang="en-US" dirty="0" smtClean="0"/>
              <a:t>相关的统计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62BC7-A287-467A-9DD8-14C73FCC75D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93764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关联</a:t>
            </a:r>
            <a:r>
              <a:rPr lang="zh-CN" altLang="en-US" dirty="0" smtClean="0"/>
              <a:t>方式决定主存到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映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大小和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行大小决定主存块号的长度</a:t>
            </a:r>
            <a:endParaRPr lang="en-US" altLang="zh-CN" dirty="0" smtClean="0"/>
          </a:p>
          <a:p>
            <a:r>
              <a:rPr lang="zh-CN" altLang="en-US" dirty="0" smtClean="0"/>
              <a:t>射</a:t>
            </a:r>
            <a:r>
              <a:rPr lang="zh-CN" altLang="en-US" dirty="0" smtClean="0"/>
              <a:t>，判断是否命中</a:t>
            </a:r>
            <a:endParaRPr lang="en-US" altLang="zh-CN" dirty="0" smtClean="0"/>
          </a:p>
          <a:p>
            <a:r>
              <a:rPr lang="zh-CN" altLang="en-US" dirty="0" smtClean="0"/>
              <a:t>替换策略和写策略决定怎样更新</a:t>
            </a:r>
            <a:r>
              <a:rPr lang="en-US" altLang="zh-CN" dirty="0" smtClean="0"/>
              <a:t>Cache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62BC7-A287-467A-9DD8-14C73FCC75D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37429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根据配置的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大小和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行大小，得到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行数和块大小（或块内地址长度）这两个决定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基本结构的参数</a:t>
            </a:r>
            <a:endParaRPr lang="en-US" altLang="zh-CN" dirty="0" smtClean="0"/>
          </a:p>
          <a:p>
            <a:r>
              <a:rPr lang="zh-CN" altLang="en-US" dirty="0" smtClean="0"/>
              <a:t>在计算主存到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的映射时需要这两个参数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62BC7-A287-467A-9DD8-14C73FCC75D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70683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方式保存二进制，读入时、转换时、查找时都要进行进制转换，而且查找的时候是字符串比较，速度上会很慢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直接以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unsigned 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保存，只需要在读入时将十六进制转成十进制，甚至不用自己写转换函数，直接使用</a:t>
            </a:r>
            <a:r>
              <a:rPr lang="en-US" altLang="zh-CN" dirty="0" err="1" smtClean="0"/>
              <a:t>scanf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%x</a:t>
            </a:r>
          </a:p>
          <a:p>
            <a:r>
              <a:rPr lang="zh-CN" altLang="en-US" dirty="0" smtClean="0"/>
              <a:t>而且在计算时可以用移位、模、位运算等方式来计算主存块号、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行号、组号、</a:t>
            </a:r>
            <a:r>
              <a:rPr lang="en-US" altLang="zh-CN" dirty="0" smtClean="0"/>
              <a:t>tag</a:t>
            </a:r>
            <a:r>
              <a:rPr lang="zh-CN" altLang="en-US" dirty="0" smtClean="0"/>
              <a:t>等，速度上会快很多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62BC7-A287-467A-9DD8-14C73FCC75D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25669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62BC7-A287-467A-9DD8-14C73FCC75D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12972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62BC7-A287-467A-9DD8-14C73FCC75D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02660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62BC7-A287-467A-9DD8-14C73FCC75D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244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E3D8D041-4CB3-4591-A9B5-2F180556563E}" type="datetimeFigureOut">
              <a:rPr lang="zh-CN" altLang="en-US" smtClean="0"/>
              <a:pPr/>
              <a:t>2014/5/27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FD397B69-6BD7-4D07-A242-1D63E6FE13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44332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D041-4CB3-4591-A9B5-2F180556563E}" type="datetimeFigureOut">
              <a:rPr lang="zh-CN" altLang="en-US" smtClean="0"/>
              <a:pPr/>
              <a:t>2014/5/27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B69-6BD7-4D07-A242-1D63E6FE13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1402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D041-4CB3-4591-A9B5-2F180556563E}" type="datetimeFigureOut">
              <a:rPr lang="zh-CN" altLang="en-US" smtClean="0"/>
              <a:pPr/>
              <a:t>2014/5/27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B69-6BD7-4D07-A242-1D63E6FE13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3809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D041-4CB3-4591-A9B5-2F180556563E}" type="datetimeFigureOut">
              <a:rPr lang="zh-CN" altLang="en-US" smtClean="0"/>
              <a:pPr/>
              <a:t>2014/5/27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B69-6BD7-4D07-A242-1D63E6FE13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12594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D041-4CB3-4591-A9B5-2F180556563E}" type="datetimeFigureOut">
              <a:rPr lang="zh-CN" altLang="en-US" smtClean="0"/>
              <a:pPr/>
              <a:t>2014/5/27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B69-6BD7-4D07-A242-1D63E6FE13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77915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D041-4CB3-4591-A9B5-2F180556563E}" type="datetimeFigureOut">
              <a:rPr lang="zh-CN" altLang="en-US" smtClean="0"/>
              <a:pPr/>
              <a:t>2014/5/27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B69-6BD7-4D07-A242-1D63E6FE13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21646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D041-4CB3-4591-A9B5-2F180556563E}" type="datetimeFigureOut">
              <a:rPr lang="zh-CN" altLang="en-US" smtClean="0"/>
              <a:pPr/>
              <a:t>2014/5/27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B69-6BD7-4D07-A242-1D63E6FE13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13424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D041-4CB3-4591-A9B5-2F180556563E}" type="datetimeFigureOut">
              <a:rPr lang="zh-CN" altLang="en-US" smtClean="0"/>
              <a:pPr/>
              <a:t>2014/5/27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B69-6BD7-4D07-A242-1D63E6FE13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0269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D041-4CB3-4591-A9B5-2F180556563E}" type="datetimeFigureOut">
              <a:rPr lang="zh-CN" altLang="en-US" smtClean="0"/>
              <a:pPr/>
              <a:t>2014/5/27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B69-6BD7-4D07-A242-1D63E6FE13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8967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D041-4CB3-4591-A9B5-2F180556563E}" type="datetimeFigureOut">
              <a:rPr lang="zh-CN" altLang="en-US" smtClean="0"/>
              <a:pPr/>
              <a:t>2014/5/27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B69-6BD7-4D07-A242-1D63E6FE13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8140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D041-4CB3-4591-A9B5-2F180556563E}" type="datetimeFigureOut">
              <a:rPr lang="zh-CN" altLang="en-US" smtClean="0"/>
              <a:pPr/>
              <a:t>2014/5/27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B69-6BD7-4D07-A242-1D63E6FE13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1770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D041-4CB3-4591-A9B5-2F180556563E}" type="datetimeFigureOut">
              <a:rPr lang="zh-CN" altLang="en-US" smtClean="0"/>
              <a:pPr/>
              <a:t>2014/5/27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B69-6BD7-4D07-A242-1D63E6FE13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4491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D041-4CB3-4591-A9B5-2F180556563E}" type="datetimeFigureOut">
              <a:rPr lang="zh-CN" altLang="en-US" smtClean="0"/>
              <a:pPr/>
              <a:t>2014/5/27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B69-6BD7-4D07-A242-1D63E6FE13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848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D041-4CB3-4591-A9B5-2F180556563E}" type="datetimeFigureOut">
              <a:rPr lang="zh-CN" altLang="en-US" smtClean="0"/>
              <a:pPr/>
              <a:t>2014/5/27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B69-6BD7-4D07-A242-1D63E6FE13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3536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D041-4CB3-4591-A9B5-2F180556563E}" type="datetimeFigureOut">
              <a:rPr lang="zh-CN" altLang="en-US" smtClean="0"/>
              <a:pPr/>
              <a:t>2014/5/27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B69-6BD7-4D07-A242-1D63E6FE13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691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D041-4CB3-4591-A9B5-2F180556563E}" type="datetimeFigureOut">
              <a:rPr lang="zh-CN" altLang="en-US" smtClean="0"/>
              <a:pPr/>
              <a:t>2014/5/27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B69-6BD7-4D07-A242-1D63E6FE13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004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8221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D041-4CB3-4591-A9B5-2F180556563E}" type="datetimeFigureOut">
              <a:rPr lang="zh-CN" altLang="en-US" smtClean="0"/>
              <a:pPr/>
              <a:t>2014/5/27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B69-6BD7-4D07-A242-1D63E6FE13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9049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D8D041-4CB3-4591-A9B5-2F180556563E}" type="datetimeFigureOut">
              <a:rPr lang="zh-CN" altLang="en-US" smtClean="0"/>
              <a:pPr/>
              <a:t>2014/5/27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397B69-6BD7-4D07-A242-1D63E6FE13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7085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  <p:sldLayoutId id="2147484001" r:id="rId12"/>
    <p:sldLayoutId id="2147484002" r:id="rId13"/>
    <p:sldLayoutId id="2147484003" r:id="rId14"/>
    <p:sldLayoutId id="2147484004" r:id="rId15"/>
    <p:sldLayoutId id="2147484005" r:id="rId16"/>
    <p:sldLayoutId id="21474840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rongwalker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9683" y="1593499"/>
            <a:ext cx="7915701" cy="1515533"/>
          </a:xfrm>
        </p:spPr>
        <p:txBody>
          <a:bodyPr/>
          <a:lstStyle/>
          <a:p>
            <a:r>
              <a:rPr lang="zh-CN" altLang="en-US" sz="4000" dirty="0" smtClean="0"/>
              <a:t>实验：</a:t>
            </a:r>
            <a:r>
              <a:rPr lang="en-US" altLang="zh-CN" sz="4000" dirty="0" smtClean="0"/>
              <a:t>Cache Simulator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17470" y="4048701"/>
            <a:ext cx="5308866" cy="1377651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Gu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Rong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>
                <a:hlinkClick r:id="rId3"/>
              </a:rPr>
              <a:t>gurongwalker@gmail.com</a:t>
            </a:r>
            <a:endParaRPr lang="en-US" altLang="zh-CN" dirty="0" smtClean="0"/>
          </a:p>
          <a:p>
            <a:r>
              <a:rPr lang="en-US" altLang="zh-CN" dirty="0" smtClean="0"/>
              <a:t>2014/05/28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59631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关联方式 → </a:t>
            </a:r>
            <a:r>
              <a:rPr lang="en-US" altLang="zh-CN" dirty="0" smtClean="0"/>
              <a:t>hit or miss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组相联映射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需要：有效位</a:t>
            </a:r>
            <a:r>
              <a:rPr lang="en-US" altLang="zh-CN" dirty="0" smtClean="0"/>
              <a:t>valid[</a:t>
            </a:r>
            <a:r>
              <a:rPr lang="en-US" altLang="zh-CN" dirty="0"/>
              <a:t>Cache</a:t>
            </a:r>
            <a:r>
              <a:rPr lang="zh-CN" altLang="en-US" dirty="0"/>
              <a:t>行数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，标记</a:t>
            </a:r>
            <a:r>
              <a:rPr lang="en-US" altLang="zh-CN" dirty="0" smtClean="0"/>
              <a:t>tag[</a:t>
            </a:r>
            <a:r>
              <a:rPr lang="en-US" altLang="zh-CN" dirty="0"/>
              <a:t>Cache</a:t>
            </a:r>
            <a:r>
              <a:rPr lang="zh-CN" altLang="en-US" dirty="0"/>
              <a:t>行数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，组相联系数 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组数</a:t>
            </a:r>
            <a:r>
              <a:rPr lang="en-US" altLang="zh-CN" dirty="0"/>
              <a:t> </a:t>
            </a:r>
            <a:r>
              <a:rPr lang="en-US" altLang="zh-CN" dirty="0" smtClean="0"/>
              <a:t>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 = Cache</a:t>
            </a:r>
            <a:r>
              <a:rPr lang="zh-CN" altLang="en-US" dirty="0" smtClean="0"/>
              <a:t>行数 </a:t>
            </a:r>
            <a:r>
              <a:rPr lang="en-US" altLang="zh-CN" dirty="0" smtClean="0"/>
              <a:t>/ 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目标标记 </a:t>
            </a:r>
            <a:r>
              <a:rPr lang="en-US" altLang="zh-CN" dirty="0"/>
              <a:t>T</a:t>
            </a:r>
            <a:r>
              <a:rPr lang="zh-CN" altLang="en-US" dirty="0" smtClean="0"/>
              <a:t> </a:t>
            </a:r>
            <a:r>
              <a:rPr lang="en-US" altLang="zh-CN" dirty="0" smtClean="0"/>
              <a:t>= </a:t>
            </a:r>
            <a:r>
              <a:rPr lang="zh-CN" altLang="en-US" dirty="0" smtClean="0"/>
              <a:t>主存块号 </a:t>
            </a:r>
            <a:r>
              <a:rPr lang="en-US" altLang="zh-CN" dirty="0" smtClean="0"/>
              <a:t>/ G</a:t>
            </a:r>
          </a:p>
          <a:p>
            <a:pPr lvl="1"/>
            <a:r>
              <a:rPr lang="zh-CN" altLang="en-US" dirty="0" smtClean="0"/>
              <a:t>目标组号 </a:t>
            </a:r>
            <a:r>
              <a:rPr lang="en-US" altLang="zh-CN" dirty="0" smtClean="0"/>
              <a:t>g = </a:t>
            </a:r>
            <a:r>
              <a:rPr lang="zh-CN" altLang="en-US" dirty="0" smtClean="0"/>
              <a:t>主存块号 </a:t>
            </a:r>
            <a:r>
              <a:rPr lang="en-US" altLang="zh-CN" dirty="0" smtClean="0"/>
              <a:t>% G</a:t>
            </a:r>
          </a:p>
          <a:p>
            <a:pPr lvl="1"/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smtClean="0"/>
              <a:t>g*S </a:t>
            </a:r>
            <a:r>
              <a:rPr lang="en-US" altLang="zh-CN" dirty="0"/>
              <a:t>to </a:t>
            </a:r>
            <a:r>
              <a:rPr lang="en-US" altLang="zh-CN" dirty="0" smtClean="0"/>
              <a:t>(g+1)*S-1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r>
              <a:rPr lang="en-US" altLang="zh-CN" dirty="0"/>
              <a:t>		(valid[</a:t>
            </a:r>
            <a:r>
              <a:rPr lang="en-US" altLang="zh-CN" dirty="0" err="1"/>
              <a:t>i</a:t>
            </a:r>
            <a:r>
              <a:rPr lang="en-US" altLang="zh-CN" dirty="0"/>
              <a:t>] &amp;&amp; tag[</a:t>
            </a:r>
            <a:r>
              <a:rPr lang="en-US" altLang="zh-CN" dirty="0" err="1"/>
              <a:t>i</a:t>
            </a:r>
            <a:r>
              <a:rPr lang="en-US" altLang="zh-CN" dirty="0"/>
              <a:t>] == T) </a:t>
            </a:r>
            <a:r>
              <a:rPr lang="zh-CN" altLang="en-US" dirty="0"/>
              <a:t>→ </a:t>
            </a:r>
            <a:r>
              <a:rPr lang="en-US" altLang="zh-CN" dirty="0"/>
              <a:t>hit</a:t>
            </a:r>
          </a:p>
          <a:p>
            <a:pPr marL="457200" lvl="1" indent="0">
              <a:buNone/>
            </a:pPr>
            <a:r>
              <a:rPr lang="zh-CN" altLang="en-US" dirty="0"/>
              <a:t>　</a:t>
            </a:r>
            <a:r>
              <a:rPr lang="en-US" altLang="zh-CN" dirty="0" smtClean="0"/>
              <a:t>miss</a:t>
            </a:r>
            <a:endParaRPr lang="en-US" altLang="zh-CN" dirty="0"/>
          </a:p>
        </p:txBody>
      </p:sp>
      <p:grpSp>
        <p:nvGrpSpPr>
          <p:cNvPr id="7" name="组合 6"/>
          <p:cNvGrpSpPr/>
          <p:nvPr/>
        </p:nvGrpSpPr>
        <p:grpSpPr>
          <a:xfrm>
            <a:off x="3812674" y="2562724"/>
            <a:ext cx="4162926" cy="369332"/>
            <a:chOff x="493295" y="4162926"/>
            <a:chExt cx="4162926" cy="369332"/>
          </a:xfrm>
        </p:grpSpPr>
        <p:sp>
          <p:nvSpPr>
            <p:cNvPr id="4" name="文本框 3"/>
            <p:cNvSpPr txBox="1"/>
            <p:nvPr/>
          </p:nvSpPr>
          <p:spPr>
            <a:xfrm>
              <a:off x="493295" y="4162926"/>
              <a:ext cx="11309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标记</a:t>
              </a:r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624263" y="4162926"/>
              <a:ext cx="126331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Cache</a:t>
              </a:r>
              <a:r>
                <a:rPr lang="zh-CN" altLang="en-US" dirty="0" smtClean="0"/>
                <a:t>组号</a:t>
              </a:r>
              <a:endParaRPr lang="zh-CN" alt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887579" y="4162926"/>
              <a:ext cx="176864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块</a:t>
              </a:r>
              <a:r>
                <a:rPr lang="zh-CN" altLang="en-US" dirty="0" smtClean="0"/>
                <a:t>内地址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25298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编码上的细节（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DM.cpp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FA.cpp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SA.cpp</a:t>
            </a:r>
          </a:p>
          <a:p>
            <a:pPr lvl="1"/>
            <a:r>
              <a:rPr lang="zh-CN" altLang="en-US" dirty="0" smtClean="0"/>
              <a:t>重复的代码</a:t>
            </a:r>
            <a:r>
              <a:rPr lang="zh-CN" altLang="en-US" dirty="0"/>
              <a:t>、</a:t>
            </a:r>
            <a:r>
              <a:rPr lang="en-US" altLang="zh-CN" dirty="0" smtClean="0"/>
              <a:t>bug</a:t>
            </a:r>
            <a:r>
              <a:rPr lang="zh-CN" altLang="en-US" dirty="0" smtClean="0"/>
              <a:t>难调</a:t>
            </a:r>
            <a:endParaRPr lang="en-US" altLang="zh-CN" dirty="0" smtClean="0"/>
          </a:p>
          <a:p>
            <a:r>
              <a:rPr lang="zh-CN" altLang="en-US" dirty="0" smtClean="0"/>
              <a:t>映射函数区分</a:t>
            </a:r>
            <a:r>
              <a:rPr lang="en-US" altLang="zh-CN" dirty="0" smtClean="0"/>
              <a:t>DM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FA</a:t>
            </a:r>
          </a:p>
          <a:p>
            <a:r>
              <a:rPr lang="en-US" altLang="zh-CN" dirty="0" smtClean="0"/>
              <a:t>DM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FA</a:t>
            </a:r>
            <a:r>
              <a:rPr lang="zh-CN" altLang="en-US" dirty="0" smtClean="0"/>
              <a:t>是特殊的</a:t>
            </a:r>
            <a:r>
              <a:rPr lang="en-US" altLang="zh-CN" dirty="0" smtClean="0"/>
              <a:t>SA</a:t>
            </a:r>
          </a:p>
          <a:p>
            <a:pPr lvl="1"/>
            <a:r>
              <a:rPr lang="en-US" altLang="zh-CN" dirty="0"/>
              <a:t>1</a:t>
            </a:r>
            <a:r>
              <a:rPr lang="en-US" altLang="zh-CN" dirty="0" smtClean="0"/>
              <a:t>-</a:t>
            </a:r>
            <a:r>
              <a:rPr lang="zh-CN" altLang="en-US" dirty="0" smtClean="0"/>
              <a:t>路组相联（直接映射）、∞</a:t>
            </a:r>
            <a:r>
              <a:rPr lang="en-US" altLang="zh-CN" dirty="0" smtClean="0"/>
              <a:t>-</a:t>
            </a:r>
            <a:r>
              <a:rPr lang="zh-CN" altLang="en-US" dirty="0" smtClean="0"/>
              <a:t>路组相联（全相联）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</a:t>
            </a:r>
            <a:r>
              <a:rPr lang="en-US" altLang="zh-CN" b="1" u="sng" dirty="0" smtClean="0"/>
              <a:t>begin</a:t>
            </a:r>
            <a:r>
              <a:rPr lang="en-US" altLang="zh-CN" dirty="0" smtClean="0"/>
              <a:t> to </a:t>
            </a:r>
            <a:r>
              <a:rPr lang="en-US" altLang="zh-CN" b="1" u="sng" dirty="0" smtClean="0"/>
              <a:t>end</a:t>
            </a:r>
            <a:r>
              <a:rPr lang="en-US" altLang="zh-CN" dirty="0" smtClean="0"/>
              <a:t>) </a:t>
            </a:r>
          </a:p>
          <a:p>
            <a:pPr marL="457200" lvl="1" indent="0">
              <a:buNone/>
            </a:pPr>
            <a:r>
              <a:rPr lang="en-US" altLang="zh-CN" dirty="0" smtClean="0"/>
              <a:t>		(</a:t>
            </a:r>
            <a:r>
              <a:rPr lang="en-US" altLang="zh-CN" dirty="0"/>
              <a:t>valid[</a:t>
            </a:r>
            <a:r>
              <a:rPr lang="en-US" altLang="zh-CN" dirty="0" err="1"/>
              <a:t>i</a:t>
            </a:r>
            <a:r>
              <a:rPr lang="en-US" altLang="zh-CN" dirty="0"/>
              <a:t>] &amp;&amp; tag[</a:t>
            </a:r>
            <a:r>
              <a:rPr lang="en-US" altLang="zh-CN" dirty="0" err="1"/>
              <a:t>i</a:t>
            </a:r>
            <a:r>
              <a:rPr lang="en-US" altLang="zh-CN" dirty="0"/>
              <a:t>] == T) </a:t>
            </a:r>
            <a:r>
              <a:rPr lang="zh-CN" altLang="en-US" dirty="0"/>
              <a:t>→ </a:t>
            </a:r>
            <a:r>
              <a:rPr lang="en-US" altLang="zh-CN" dirty="0" smtClean="0"/>
              <a:t>hit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> </a:t>
            </a:r>
            <a:r>
              <a:rPr lang="zh-CN" altLang="en-US" dirty="0"/>
              <a:t>　</a:t>
            </a:r>
            <a:r>
              <a:rPr lang="en-US" altLang="zh-CN" dirty="0"/>
              <a:t>miss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3008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替换策略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替换策略只适用于全相联和组相联</a:t>
            </a:r>
            <a:endParaRPr lang="en-US" altLang="zh-CN" dirty="0" smtClean="0"/>
          </a:p>
          <a:p>
            <a:r>
              <a:rPr lang="en-US" altLang="zh-CN" dirty="0" smtClean="0"/>
              <a:t>Random</a:t>
            </a:r>
            <a:r>
              <a:rPr lang="zh-CN" altLang="en-US" dirty="0" smtClean="0"/>
              <a:t>随机替换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srand</a:t>
            </a:r>
            <a:r>
              <a:rPr lang="en-US" altLang="zh-CN" dirty="0" smtClean="0"/>
              <a:t>(seed)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srand</a:t>
            </a:r>
            <a:r>
              <a:rPr lang="en-US" altLang="zh-CN" dirty="0"/>
              <a:t>((unsigned)time(NULL</a:t>
            </a:r>
            <a:r>
              <a:rPr lang="en-US" altLang="zh-CN" dirty="0" smtClean="0"/>
              <a:t>))</a:t>
            </a:r>
          </a:p>
          <a:p>
            <a:pPr lvl="1"/>
            <a:r>
              <a:rPr lang="en-US" altLang="zh-CN" dirty="0" smtClean="0"/>
              <a:t>0~N-1</a:t>
            </a:r>
            <a:r>
              <a:rPr lang="zh-CN" altLang="en-US" dirty="0" smtClean="0"/>
              <a:t>的随机数：</a:t>
            </a:r>
            <a:r>
              <a:rPr lang="en-US" altLang="zh-CN" dirty="0" smtClean="0"/>
              <a:t>rand() % N</a:t>
            </a:r>
          </a:p>
          <a:p>
            <a:r>
              <a:rPr lang="en-US" altLang="zh-CN" dirty="0" smtClean="0"/>
              <a:t>LRU</a:t>
            </a:r>
            <a:r>
              <a:rPr lang="zh-CN" altLang="en-US" dirty="0" smtClean="0"/>
              <a:t>最近最少用替换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每次访问时，被访问的那行计数清零，其他行加</a:t>
            </a:r>
            <a:r>
              <a:rPr lang="en-US" altLang="zh-CN" dirty="0" smtClean="0"/>
              <a:t>1</a:t>
            </a:r>
          </a:p>
          <a:p>
            <a:pPr lvl="1"/>
            <a:r>
              <a:rPr lang="zh-CN" altLang="en-US" dirty="0" smtClean="0"/>
              <a:t>需要替换时，将计数最大的行换出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00261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对实验结果毫无影响</a:t>
            </a:r>
            <a:endParaRPr lang="en-US" altLang="zh-CN" dirty="0" smtClean="0"/>
          </a:p>
          <a:p>
            <a:r>
              <a:rPr lang="en-US" altLang="zh-CN" dirty="0" smtClean="0"/>
              <a:t>Write Through</a:t>
            </a:r>
            <a:r>
              <a:rPr lang="zh-CN" altLang="en-US" dirty="0" smtClean="0"/>
              <a:t>直写</a:t>
            </a:r>
            <a:endParaRPr lang="en-US" altLang="zh-CN" dirty="0" smtClean="0"/>
          </a:p>
          <a:p>
            <a:pPr lvl="1"/>
            <a:r>
              <a:rPr lang="zh-CN" altLang="en-US" dirty="0"/>
              <a:t>什么</a:t>
            </a:r>
            <a:r>
              <a:rPr lang="zh-CN" altLang="en-US" dirty="0" smtClean="0"/>
              <a:t>事也没发生</a:t>
            </a:r>
            <a:endParaRPr lang="en-US" altLang="zh-CN" dirty="0" smtClean="0"/>
          </a:p>
          <a:p>
            <a:r>
              <a:rPr lang="en-US" altLang="zh-CN" dirty="0" smtClean="0"/>
              <a:t>Write Back</a:t>
            </a:r>
            <a:r>
              <a:rPr lang="zh-CN" altLang="en-US" dirty="0" smtClean="0"/>
              <a:t>回写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dirtyBits</a:t>
            </a:r>
            <a:r>
              <a:rPr lang="en-US" altLang="zh-CN" dirty="0" smtClean="0"/>
              <a:t>[Cache</a:t>
            </a:r>
            <a:r>
              <a:rPr lang="zh-CN" altLang="en-US" dirty="0" smtClean="0"/>
              <a:t>行数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 smtClean="0"/>
              <a:t>当操作为“写”时对应的</a:t>
            </a:r>
            <a:r>
              <a:rPr lang="en-US" altLang="zh-CN" dirty="0" smtClean="0"/>
              <a:t>dirty bit</a:t>
            </a:r>
            <a:r>
              <a:rPr lang="zh-CN" altLang="en-US" dirty="0" smtClean="0"/>
              <a:t>置为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34801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编码上的细节（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替换策略的作用范围</a:t>
            </a:r>
            <a:endParaRPr lang="en-US" altLang="zh-CN" dirty="0" smtClean="0"/>
          </a:p>
          <a:p>
            <a:r>
              <a:rPr lang="zh-CN" altLang="en-US" dirty="0" smtClean="0"/>
              <a:t>全相联：所有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rand() % Cache</a:t>
            </a:r>
            <a:r>
              <a:rPr lang="zh-CN" altLang="en-US" dirty="0"/>
              <a:t>行数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 to Cache</a:t>
            </a:r>
            <a:r>
              <a:rPr lang="zh-CN" altLang="en-US" dirty="0" smtClean="0"/>
              <a:t>行数</a:t>
            </a:r>
            <a:r>
              <a:rPr lang="en-US" altLang="zh-CN" dirty="0" smtClean="0"/>
              <a:t>-1)</a:t>
            </a:r>
          </a:p>
          <a:p>
            <a:r>
              <a:rPr lang="en-US" altLang="zh-CN" dirty="0"/>
              <a:t>m</a:t>
            </a:r>
            <a:r>
              <a:rPr lang="en-US" altLang="zh-CN" dirty="0" smtClean="0"/>
              <a:t>-</a:t>
            </a:r>
            <a:r>
              <a:rPr lang="zh-CN" altLang="en-US" dirty="0" smtClean="0"/>
              <a:t>路组相联：某一组内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rand() % m</a:t>
            </a:r>
          </a:p>
          <a:p>
            <a:pPr lvl="1"/>
            <a:r>
              <a:rPr lang="en-US" altLang="zh-CN" dirty="0" smtClean="0"/>
              <a:t>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 to m -1)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530610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缺失损失*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要求输出总运行周期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= </a:t>
            </a:r>
            <a:r>
              <a:rPr lang="zh-CN" altLang="en-US" dirty="0" smtClean="0"/>
              <a:t>指令执行周期 </a:t>
            </a:r>
            <a:r>
              <a:rPr lang="en-US" altLang="zh-CN" dirty="0" smtClean="0"/>
              <a:t>+ </a:t>
            </a:r>
            <a:r>
              <a:rPr lang="zh-CN" altLang="en-US" dirty="0" smtClean="0"/>
              <a:t>指令间隔 </a:t>
            </a:r>
            <a:r>
              <a:rPr lang="en-US" altLang="zh-CN" dirty="0" smtClean="0"/>
              <a:t>+ </a:t>
            </a:r>
            <a:r>
              <a:rPr lang="zh-CN" altLang="en-US" dirty="0" smtClean="0"/>
              <a:t>缺失损失</a:t>
            </a:r>
            <a:endParaRPr lang="en-US" altLang="zh-CN" dirty="0" smtClean="0"/>
          </a:p>
          <a:p>
            <a:r>
              <a:rPr lang="zh-CN" altLang="en-US" dirty="0" smtClean="0"/>
              <a:t>对于每条指令</a:t>
            </a:r>
            <a:endParaRPr lang="en-US" altLang="zh-CN" dirty="0" smtClean="0"/>
          </a:p>
          <a:p>
            <a:pPr lvl="1"/>
            <a:r>
              <a:rPr lang="zh-CN" altLang="en-US" dirty="0"/>
              <a:t>指令</a:t>
            </a:r>
            <a:r>
              <a:rPr lang="zh-CN" altLang="en-US" dirty="0" smtClean="0"/>
              <a:t>执行周期 </a:t>
            </a:r>
            <a:r>
              <a:rPr lang="en-US" altLang="zh-CN" dirty="0" smtClean="0"/>
              <a:t>= 1</a:t>
            </a:r>
          </a:p>
          <a:p>
            <a:pPr lvl="1"/>
            <a:r>
              <a:rPr lang="zh-CN" altLang="en-US" dirty="0" smtClean="0"/>
              <a:t>指令间隔（从文件读入）</a:t>
            </a:r>
            <a:endParaRPr lang="en-US" altLang="zh-CN" dirty="0" smtClean="0"/>
          </a:p>
          <a:p>
            <a:pPr lvl="1"/>
            <a:r>
              <a:rPr lang="zh-CN" altLang="en-US" dirty="0"/>
              <a:t>缺失</a:t>
            </a:r>
            <a:r>
              <a:rPr lang="zh-CN" altLang="en-US" dirty="0" smtClean="0"/>
              <a:t>损失 </a:t>
            </a:r>
            <a:r>
              <a:rPr lang="en-US" altLang="zh-CN" dirty="0" smtClean="0"/>
              <a:t>= hit: 0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    miss: 100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3032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流程图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54" y="2472767"/>
            <a:ext cx="7939756" cy="31598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5099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指令数统计</a:t>
            </a:r>
            <a:endParaRPr lang="en-US" altLang="zh-CN" dirty="0" smtClean="0"/>
          </a:p>
          <a:p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r>
              <a:rPr lang="en-US" altLang="zh-CN" dirty="0" smtClean="0"/>
              <a:t>256KB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 Byte/</a:t>
            </a:r>
            <a:r>
              <a:rPr lang="zh-CN" altLang="en-US" dirty="0" smtClean="0"/>
              <a:t>行，直接映射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65124457"/>
              </p:ext>
            </p:extLst>
          </p:nvPr>
        </p:nvGraphicFramePr>
        <p:xfrm>
          <a:off x="1642753" y="2893293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gcc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gzip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mcf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swim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twolf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总数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515683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481044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727230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303193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482824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Load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318197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320441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5972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220668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351403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Store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197486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160603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721258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82525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131421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53712893"/>
              </p:ext>
            </p:extLst>
          </p:nvPr>
        </p:nvGraphicFramePr>
        <p:xfrm>
          <a:off x="1524004" y="4745844"/>
          <a:ext cx="62712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103630"/>
                <a:gridCol w="110363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gcc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gzip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mcf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swim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twolf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命中率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0.958347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0.667072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0.010379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0.934319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0.988443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总周期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3688164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17098654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72981908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3167602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2009027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6348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865" y="2240756"/>
            <a:ext cx="6798736" cy="3444997"/>
          </a:xfrm>
        </p:spPr>
        <p:txBody>
          <a:bodyPr/>
          <a:lstStyle/>
          <a:p>
            <a:r>
              <a:rPr lang="en-US" altLang="zh-CN" dirty="0" smtClean="0"/>
              <a:t>64KB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32 Byte/</a:t>
            </a:r>
            <a:r>
              <a:rPr lang="zh-CN" altLang="en-US" dirty="0" smtClean="0"/>
              <a:t>行，</a:t>
            </a:r>
            <a:r>
              <a:rPr lang="en-US" altLang="zh-CN" dirty="0" smtClean="0"/>
              <a:t>4-</a:t>
            </a:r>
            <a:r>
              <a:rPr lang="zh-CN" altLang="en-US" dirty="0" smtClean="0"/>
              <a:t>路组相联，</a:t>
            </a:r>
            <a:r>
              <a:rPr lang="en-US" altLang="zh-CN" dirty="0" smtClean="0"/>
              <a:t>LRU</a:t>
            </a:r>
            <a:endParaRPr lang="en-US" altLang="zh-CN" dirty="0"/>
          </a:p>
          <a:p>
            <a:pPr lvl="4"/>
            <a:endParaRPr lang="en-US" altLang="zh-CN" dirty="0" smtClean="0"/>
          </a:p>
          <a:p>
            <a:pPr lvl="4"/>
            <a:endParaRPr lang="en-US" altLang="zh-CN" dirty="0" smtClean="0"/>
          </a:p>
          <a:p>
            <a:r>
              <a:rPr lang="en-US" altLang="zh-CN" dirty="0"/>
              <a:t>64KB</a:t>
            </a:r>
            <a:r>
              <a:rPr lang="zh-CN" altLang="en-US" dirty="0"/>
              <a:t>，</a:t>
            </a:r>
            <a:r>
              <a:rPr lang="en-US" altLang="zh-CN" dirty="0"/>
              <a:t>32 Byte/</a:t>
            </a:r>
            <a:r>
              <a:rPr lang="zh-CN" altLang="en-US" dirty="0"/>
              <a:t>行，</a:t>
            </a:r>
            <a:r>
              <a:rPr lang="en-US" altLang="zh-CN" dirty="0"/>
              <a:t>4-</a:t>
            </a:r>
            <a:r>
              <a:rPr lang="zh-CN" altLang="en-US" dirty="0"/>
              <a:t>路组相联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Random</a:t>
            </a:r>
          </a:p>
          <a:p>
            <a:pPr lvl="2"/>
            <a:endParaRPr lang="en-US" altLang="zh-CN" dirty="0"/>
          </a:p>
          <a:p>
            <a:pPr lvl="4"/>
            <a:endParaRPr lang="en-US" altLang="zh-CN" dirty="0" smtClean="0"/>
          </a:p>
          <a:p>
            <a:r>
              <a:rPr lang="en-US" altLang="zh-CN" dirty="0" smtClean="0"/>
              <a:t>8KB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64 Byte/</a:t>
            </a:r>
            <a:r>
              <a:rPr lang="zh-CN" altLang="en-US" dirty="0" smtClean="0"/>
              <a:t>行，全相联，</a:t>
            </a:r>
            <a:r>
              <a:rPr lang="en-US" altLang="zh-CN" dirty="0" smtClean="0"/>
              <a:t>LRU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27832280"/>
              </p:ext>
            </p:extLst>
          </p:nvPr>
        </p:nvGraphicFramePr>
        <p:xfrm>
          <a:off x="1452751" y="2679541"/>
          <a:ext cx="62712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103630"/>
                <a:gridCol w="110363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命中率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0.987636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effectLst/>
                        </a:rPr>
                        <a:t>0.668253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0.752378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0.978618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0.996578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总周期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2177764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effectLst/>
                        </a:rPr>
                        <a:t>17041854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19021508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1824502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1616227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57476231"/>
              </p:ext>
            </p:extLst>
          </p:nvPr>
        </p:nvGraphicFramePr>
        <p:xfrm>
          <a:off x="1450772" y="3876965"/>
          <a:ext cx="62712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103630"/>
                <a:gridCol w="110363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命中率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0.987091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0.668253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0.752375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0.97779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0.996508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总周期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2205864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17041854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19021708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1849602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1619627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01838620"/>
              </p:ext>
            </p:extLst>
          </p:nvPr>
        </p:nvGraphicFramePr>
        <p:xfrm>
          <a:off x="1436917" y="5121893"/>
          <a:ext cx="62712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103630"/>
                <a:gridCol w="110363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命中率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0.989703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0.668319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0.876024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0.986652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0.997067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总周期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2071164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17038654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10029608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1580902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1592627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118703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1093152">
            <a:off x="3295854" y="2618419"/>
            <a:ext cx="29854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The End.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660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2480" y="2074498"/>
            <a:ext cx="7872133" cy="387503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为什么我们需要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（高速缓存器</a:t>
            </a:r>
            <a:r>
              <a:rPr lang="zh-CN" altLang="en-US" dirty="0" smtClean="0"/>
              <a:t>）？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何为块，何为行，</a:t>
            </a:r>
            <a:r>
              <a:rPr lang="zh-CN" altLang="en-US" dirty="0" smtClean="0"/>
              <a:t>何为</a:t>
            </a:r>
            <a:r>
              <a:rPr lang="zh-CN" altLang="en-US" dirty="0" smtClean="0"/>
              <a:t>字？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为便于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和主存间交换信息，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和主存空间都被划分成相等的区域。主存中区域称为块</a:t>
            </a:r>
            <a:r>
              <a:rPr lang="en-US" altLang="zh-CN" dirty="0" smtClean="0"/>
              <a:t>(</a:t>
            </a:r>
            <a:r>
              <a:rPr lang="zh-CN" altLang="en-US" dirty="0" smtClean="0"/>
              <a:t>主存块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中存放一个主存块的区域称为行或</a:t>
            </a:r>
            <a:r>
              <a:rPr lang="zh-CN" altLang="en-US" dirty="0" smtClean="0"/>
              <a:t>槽，</a:t>
            </a:r>
            <a:r>
              <a:rPr lang="zh-CN" altLang="en-US" dirty="0" smtClean="0"/>
              <a:t>它是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和主存之间的信息交换</a:t>
            </a:r>
            <a:r>
              <a:rPr lang="zh-CN" altLang="en-US" dirty="0" smtClean="0"/>
              <a:t>单位。</a:t>
            </a:r>
            <a:r>
              <a:rPr lang="en-US" dirty="0" smtClean="0"/>
              <a:t>CPU</a:t>
            </a:r>
            <a:r>
              <a:rPr lang="zh-CN" altLang="en-US" dirty="0" smtClean="0"/>
              <a:t>与</a:t>
            </a:r>
            <a:r>
              <a:rPr lang="en-US" dirty="0" smtClean="0"/>
              <a:t>Cache</a:t>
            </a:r>
            <a:r>
              <a:rPr lang="zh-CN" altLang="en-US" dirty="0" smtClean="0"/>
              <a:t>之间的数据交换是以字为单位的，而</a:t>
            </a:r>
            <a:r>
              <a:rPr lang="en-US" dirty="0" smtClean="0"/>
              <a:t>Cache</a:t>
            </a:r>
            <a:r>
              <a:rPr lang="zh-CN" altLang="en-US" dirty="0" smtClean="0"/>
              <a:t>与主存之间的数据交换则是以块为单位的。一个块由若干个定长字组成。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6866" y="559087"/>
            <a:ext cx="6798734" cy="1303867"/>
          </a:xfrm>
        </p:spPr>
        <p:txBody>
          <a:bodyPr/>
          <a:lstStyle/>
          <a:p>
            <a:r>
              <a:rPr lang="zh-CN" altLang="en-US" dirty="0" smtClean="0"/>
              <a:t>背景回顾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892" y="1531918"/>
            <a:ext cx="8122722" cy="441762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主存块和</a:t>
            </a:r>
            <a:r>
              <a:rPr lang="en-US" dirty="0" smtClean="0"/>
              <a:t>cache</a:t>
            </a:r>
            <a:r>
              <a:rPr lang="zh-CN" altLang="en-US" dirty="0" smtClean="0"/>
              <a:t>行之间有以下三种映射方式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直接映射。每个主存块映射到</a:t>
            </a:r>
            <a:r>
              <a:rPr lang="en-US" dirty="0" smtClean="0"/>
              <a:t>cache</a:t>
            </a:r>
            <a:r>
              <a:rPr lang="zh-CN" altLang="en-US" dirty="0" smtClean="0"/>
              <a:t>的固定行中。</a:t>
            </a:r>
          </a:p>
          <a:p>
            <a:pPr lvl="1"/>
            <a:r>
              <a:rPr lang="zh-CN" altLang="en-US" dirty="0" smtClean="0"/>
              <a:t>全相联映射。每个主存块映射到</a:t>
            </a:r>
            <a:r>
              <a:rPr lang="en-US" dirty="0" smtClean="0"/>
              <a:t>cache</a:t>
            </a:r>
            <a:r>
              <a:rPr lang="zh-CN" altLang="en-US" dirty="0" smtClean="0"/>
              <a:t>的任意行中。</a:t>
            </a:r>
          </a:p>
          <a:p>
            <a:pPr lvl="1"/>
            <a:r>
              <a:rPr lang="zh-CN" altLang="en-US" dirty="0" smtClean="0"/>
              <a:t>组相联映射。每个主存块映射到</a:t>
            </a:r>
            <a:r>
              <a:rPr lang="en-US" dirty="0" smtClean="0"/>
              <a:t>cache</a:t>
            </a:r>
            <a:r>
              <a:rPr lang="zh-CN" altLang="en-US" dirty="0" smtClean="0"/>
              <a:t>的固定组的任意行中。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替换算法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先进先出</a:t>
            </a:r>
            <a:r>
              <a:rPr lang="zh-CN" altLang="en-US" dirty="0" smtClean="0"/>
              <a:t>算法（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最近最少用算法（</a:t>
            </a:r>
            <a:r>
              <a:rPr lang="en-US" altLang="zh-CN" dirty="0" smtClean="0"/>
              <a:t>LRU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最不经常用算法（</a:t>
            </a:r>
            <a:r>
              <a:rPr lang="en-US" altLang="zh-CN" dirty="0" smtClean="0"/>
              <a:t>LFU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随机替换算法（</a:t>
            </a:r>
            <a:r>
              <a:rPr lang="en-US" altLang="zh-CN" dirty="0" smtClean="0"/>
              <a:t>Random</a:t>
            </a:r>
            <a:r>
              <a:rPr lang="zh-CN" altLang="en-US" dirty="0" smtClean="0"/>
              <a:t>）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实验一要求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配置参数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Cache</a:t>
            </a:r>
            <a:r>
              <a:rPr lang="zh-CN" altLang="en-US" dirty="0" smtClean="0"/>
              <a:t>大小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Cache</a:t>
            </a:r>
            <a:r>
              <a:rPr lang="zh-CN" altLang="en-US" dirty="0" smtClean="0"/>
              <a:t>行大小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关联方式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替换策略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写策略</a:t>
            </a:r>
            <a:r>
              <a:rPr lang="en-US" altLang="zh-CN" dirty="0" smtClean="0"/>
              <a:t>°</a:t>
            </a:r>
          </a:p>
          <a:p>
            <a:pPr lvl="1"/>
            <a:r>
              <a:rPr lang="zh-CN" altLang="en-US" dirty="0" smtClean="0"/>
              <a:t>缺失损失*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输入</a:t>
            </a:r>
            <a:endParaRPr lang="en-US" altLang="zh-CN" dirty="0" smtClean="0"/>
          </a:p>
          <a:p>
            <a:pPr marL="9144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s 0x1fffff50 </a:t>
            </a:r>
            <a:r>
              <a:rPr lang="en-US" altLang="zh-CN" dirty="0" smtClean="0"/>
              <a:t>1</a:t>
            </a:r>
          </a:p>
          <a:p>
            <a:pPr marL="9144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l </a:t>
            </a:r>
            <a:r>
              <a:rPr lang="en-US" altLang="zh-CN" dirty="0"/>
              <a:t>0x1fffff58 1</a:t>
            </a:r>
          </a:p>
          <a:p>
            <a:r>
              <a:rPr lang="zh-CN" altLang="en-US" dirty="0" smtClean="0"/>
              <a:t>输出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总</a:t>
            </a:r>
            <a:r>
              <a:rPr lang="en-US" altLang="zh-CN" dirty="0" smtClean="0"/>
              <a:t>/</a:t>
            </a:r>
            <a:r>
              <a:rPr lang="zh-CN" altLang="en-US" dirty="0" smtClean="0"/>
              <a:t>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写次数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平均</a:t>
            </a:r>
            <a:r>
              <a:rPr lang="en-US" altLang="zh-CN" dirty="0" smtClean="0"/>
              <a:t>/</a:t>
            </a:r>
            <a:r>
              <a:rPr lang="zh-CN" altLang="en-US" dirty="0" smtClean="0"/>
              <a:t>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写命中率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总运行周期*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5557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配置参数决定各个步骤</a:t>
            </a:r>
            <a:endParaRPr lang="zh-CN" altLang="en-US" dirty="0"/>
          </a:p>
        </p:txBody>
      </p:sp>
      <p:grpSp>
        <p:nvGrpSpPr>
          <p:cNvPr id="51" name="组合 50"/>
          <p:cNvGrpSpPr/>
          <p:nvPr/>
        </p:nvGrpSpPr>
        <p:grpSpPr>
          <a:xfrm>
            <a:off x="1660358" y="3107533"/>
            <a:ext cx="5967663" cy="2258325"/>
            <a:chOff x="1660358" y="3348167"/>
            <a:chExt cx="5967663" cy="2258325"/>
          </a:xfrm>
        </p:grpSpPr>
        <p:grpSp>
          <p:nvGrpSpPr>
            <p:cNvPr id="47" name="组合 46"/>
            <p:cNvGrpSpPr/>
            <p:nvPr/>
          </p:nvGrpSpPr>
          <p:grpSpPr>
            <a:xfrm>
              <a:off x="1660358" y="3348167"/>
              <a:ext cx="5967663" cy="2258325"/>
              <a:chOff x="1660358" y="3047376"/>
              <a:chExt cx="5967663" cy="2258325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5763131" y="3047376"/>
                <a:ext cx="1708484" cy="2258325"/>
                <a:chOff x="2310063" y="3083470"/>
                <a:chExt cx="1708484" cy="2258325"/>
              </a:xfrm>
            </p:grpSpPr>
            <p:grpSp>
              <p:nvGrpSpPr>
                <p:cNvPr id="38" name="组合 37"/>
                <p:cNvGrpSpPr/>
                <p:nvPr/>
              </p:nvGrpSpPr>
              <p:grpSpPr>
                <a:xfrm>
                  <a:off x="2310063" y="3083470"/>
                  <a:ext cx="1708484" cy="2258325"/>
                  <a:chOff x="2165684" y="2586388"/>
                  <a:chExt cx="1708484" cy="2258325"/>
                </a:xfrm>
              </p:grpSpPr>
              <p:sp>
                <p:nvSpPr>
                  <p:cNvPr id="4" name="流程图: 过程 3"/>
                  <p:cNvSpPr/>
                  <p:nvPr/>
                </p:nvSpPr>
                <p:spPr>
                  <a:xfrm>
                    <a:off x="2165684" y="2586388"/>
                    <a:ext cx="1708484" cy="349317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 smtClean="0"/>
                      <a:t>获得主存地址</a:t>
                    </a:r>
                    <a:endParaRPr lang="zh-CN" altLang="en-US" dirty="0"/>
                  </a:p>
                </p:txBody>
              </p:sp>
              <p:sp>
                <p:nvSpPr>
                  <p:cNvPr id="7" name="流程图: 过程 6"/>
                  <p:cNvSpPr/>
                  <p:nvPr/>
                </p:nvSpPr>
                <p:spPr>
                  <a:xfrm>
                    <a:off x="2165684" y="3194942"/>
                    <a:ext cx="1708484" cy="349317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 smtClean="0"/>
                      <a:t>计算主存块号</a:t>
                    </a:r>
                    <a:endParaRPr lang="zh-CN" altLang="en-US" dirty="0"/>
                  </a:p>
                </p:txBody>
              </p:sp>
              <p:sp>
                <p:nvSpPr>
                  <p:cNvPr id="8" name="流程图: 决策 7"/>
                  <p:cNvSpPr/>
                  <p:nvPr/>
                </p:nvSpPr>
                <p:spPr>
                  <a:xfrm>
                    <a:off x="2481512" y="3803358"/>
                    <a:ext cx="1076827" cy="42110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Hit ?</a:t>
                    </a:r>
                    <a:endParaRPr lang="zh-CN" altLang="en-US" dirty="0"/>
                  </a:p>
                </p:txBody>
              </p:sp>
              <p:sp>
                <p:nvSpPr>
                  <p:cNvPr id="9" name="流程图: 过程 8"/>
                  <p:cNvSpPr/>
                  <p:nvPr/>
                </p:nvSpPr>
                <p:spPr>
                  <a:xfrm>
                    <a:off x="2165684" y="4495395"/>
                    <a:ext cx="751974" cy="349317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 smtClean="0"/>
                      <a:t>替换</a:t>
                    </a:r>
                    <a:endParaRPr lang="zh-CN" altLang="en-US" dirty="0"/>
                  </a:p>
                </p:txBody>
              </p:sp>
              <p:cxnSp>
                <p:nvCxnSpPr>
                  <p:cNvPr id="11" name="直接箭头连接符 10"/>
                  <p:cNvCxnSpPr>
                    <a:stCxn id="4" idx="2"/>
                    <a:endCxn id="7" idx="0"/>
                  </p:cNvCxnSpPr>
                  <p:nvPr/>
                </p:nvCxnSpPr>
                <p:spPr>
                  <a:xfrm>
                    <a:off x="3019926" y="2935705"/>
                    <a:ext cx="0" cy="25923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接箭头连接符 13"/>
                  <p:cNvCxnSpPr>
                    <a:stCxn id="7" idx="2"/>
                    <a:endCxn id="8" idx="0"/>
                  </p:cNvCxnSpPr>
                  <p:nvPr/>
                </p:nvCxnSpPr>
                <p:spPr>
                  <a:xfrm>
                    <a:off x="3019926" y="3544259"/>
                    <a:ext cx="0" cy="25909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肘形连接符 21"/>
                  <p:cNvCxnSpPr>
                    <a:stCxn id="9" idx="2"/>
                    <a:endCxn id="4" idx="1"/>
                  </p:cNvCxnSpPr>
                  <p:nvPr/>
                </p:nvCxnSpPr>
                <p:spPr>
                  <a:xfrm rot="5400000" flipH="1">
                    <a:off x="1311845" y="3614887"/>
                    <a:ext cx="2083665" cy="375987"/>
                  </a:xfrm>
                  <a:prstGeom prst="bentConnector4">
                    <a:avLst>
                      <a:gd name="adj1" fmla="val -10971"/>
                      <a:gd name="adj2" fmla="val 16080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流程图: 过程 27"/>
                  <p:cNvSpPr/>
                  <p:nvPr/>
                </p:nvSpPr>
                <p:spPr>
                  <a:xfrm>
                    <a:off x="3122194" y="4483563"/>
                    <a:ext cx="751974" cy="349317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/>
                      <a:t>更新</a:t>
                    </a:r>
                  </a:p>
                </p:txBody>
              </p:sp>
              <p:cxnSp>
                <p:nvCxnSpPr>
                  <p:cNvPr id="30" name="肘形连接符 29"/>
                  <p:cNvCxnSpPr>
                    <a:stCxn id="28" idx="2"/>
                    <a:endCxn id="4" idx="1"/>
                  </p:cNvCxnSpPr>
                  <p:nvPr/>
                </p:nvCxnSpPr>
                <p:spPr>
                  <a:xfrm rot="5400000" flipH="1">
                    <a:off x="1796016" y="3130716"/>
                    <a:ext cx="2071833" cy="1332497"/>
                  </a:xfrm>
                  <a:prstGeom prst="bentConnector4">
                    <a:avLst>
                      <a:gd name="adj1" fmla="val -11615"/>
                      <a:gd name="adj2" fmla="val 117156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肘形连接符 34"/>
                  <p:cNvCxnSpPr>
                    <a:stCxn id="8" idx="1"/>
                    <a:endCxn id="9" idx="0"/>
                  </p:cNvCxnSpPr>
                  <p:nvPr/>
                </p:nvCxnSpPr>
                <p:spPr>
                  <a:xfrm rot="10800000" flipH="1" flipV="1">
                    <a:off x="2481511" y="4013911"/>
                    <a:ext cx="60159" cy="481484"/>
                  </a:xfrm>
                  <a:prstGeom prst="bentConnector4">
                    <a:avLst>
                      <a:gd name="adj1" fmla="val -379993"/>
                      <a:gd name="adj2" fmla="val 71865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肘形连接符 36"/>
                  <p:cNvCxnSpPr>
                    <a:stCxn id="8" idx="3"/>
                    <a:endCxn id="28" idx="0"/>
                  </p:cNvCxnSpPr>
                  <p:nvPr/>
                </p:nvCxnSpPr>
                <p:spPr>
                  <a:xfrm flipH="1">
                    <a:off x="3498181" y="4013911"/>
                    <a:ext cx="60158" cy="469652"/>
                  </a:xfrm>
                  <a:prstGeom prst="bentConnector4">
                    <a:avLst>
                      <a:gd name="adj1" fmla="val -379999"/>
                      <a:gd name="adj2" fmla="val 72416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" name="文本框 38"/>
                <p:cNvSpPr txBox="1"/>
                <p:nvPr/>
              </p:nvSpPr>
              <p:spPr>
                <a:xfrm>
                  <a:off x="2347661" y="4245826"/>
                  <a:ext cx="3007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 smtClean="0"/>
                    <a:t>N</a:t>
                  </a:r>
                  <a:endParaRPr lang="zh-CN" altLang="en-US" sz="1200" dirty="0"/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3641055" y="4267217"/>
                  <a:ext cx="3007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 smtClean="0"/>
                    <a:t>Y</a:t>
                  </a:r>
                  <a:endParaRPr lang="zh-CN" altLang="en-US" sz="1200" dirty="0"/>
                </a:p>
              </p:txBody>
            </p:sp>
          </p:grpSp>
          <p:cxnSp>
            <p:nvCxnSpPr>
              <p:cNvPr id="43" name="直接连接符 42"/>
              <p:cNvCxnSpPr/>
              <p:nvPr/>
            </p:nvCxnSpPr>
            <p:spPr>
              <a:xfrm>
                <a:off x="1660358" y="3526311"/>
                <a:ext cx="5967663" cy="0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1660358" y="4122764"/>
                <a:ext cx="5967663" cy="0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1660358" y="4757853"/>
                <a:ext cx="5967663" cy="0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48" name="文本框 47"/>
            <p:cNvSpPr txBox="1"/>
            <p:nvPr/>
          </p:nvSpPr>
          <p:spPr>
            <a:xfrm>
              <a:off x="2061915" y="3906675"/>
              <a:ext cx="2911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Cache</a:t>
              </a:r>
              <a:r>
                <a:rPr lang="zh-CN" altLang="en-US" dirty="0" smtClean="0"/>
                <a:t>大小、</a:t>
              </a:r>
              <a:r>
                <a:rPr lang="en-US" altLang="zh-CN" dirty="0" smtClean="0"/>
                <a:t>Cache</a:t>
              </a:r>
              <a:r>
                <a:rPr lang="zh-CN" altLang="en-US" dirty="0" smtClean="0"/>
                <a:t>行大小</a:t>
              </a:r>
              <a:endParaRPr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042073" y="4553751"/>
              <a:ext cx="2911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关联方式</a:t>
              </a:r>
              <a:endParaRPr lang="zh-CN" altLang="en-US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061915" y="5132878"/>
              <a:ext cx="2911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替换策略、写策略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8723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 </a:t>
            </a:r>
            <a:r>
              <a:rPr lang="zh-CN" altLang="en-US" dirty="0" smtClean="0"/>
              <a:t>配置 → 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Cache</a:t>
            </a:r>
            <a:r>
              <a:rPr lang="zh-CN" altLang="en-US" dirty="0" smtClean="0"/>
              <a:t>大小</a:t>
            </a:r>
            <a:r>
              <a:rPr lang="zh-CN" altLang="en-US" dirty="0"/>
              <a:t>、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行大小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Cache</a:t>
            </a:r>
            <a:r>
              <a:rPr lang="zh-CN" altLang="en-US" dirty="0" smtClean="0"/>
              <a:t>行数 </a:t>
            </a:r>
            <a:r>
              <a:rPr lang="en-US" altLang="zh-CN" dirty="0" smtClean="0"/>
              <a:t>= Cache</a:t>
            </a:r>
            <a:r>
              <a:rPr lang="zh-CN" altLang="en-US" dirty="0" smtClean="0"/>
              <a:t>大小 </a:t>
            </a:r>
            <a:r>
              <a:rPr lang="en-US" altLang="zh-CN" dirty="0" smtClean="0"/>
              <a:t>/ Cache</a:t>
            </a:r>
            <a:r>
              <a:rPr lang="zh-CN" altLang="en-US" dirty="0" smtClean="0"/>
              <a:t>行大小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块大小 </a:t>
            </a:r>
            <a:r>
              <a:rPr lang="en-US" altLang="zh-CN" dirty="0" smtClean="0"/>
              <a:t>= Cache</a:t>
            </a:r>
            <a:r>
              <a:rPr lang="zh-CN" altLang="en-US" dirty="0" smtClean="0"/>
              <a:t>行大小</a:t>
            </a:r>
            <a:endParaRPr lang="en-US" altLang="zh-CN" dirty="0" smtClean="0"/>
          </a:p>
          <a:p>
            <a:pPr lvl="1"/>
            <a:r>
              <a:rPr lang="zh-CN" altLang="en-US" dirty="0"/>
              <a:t>块</a:t>
            </a:r>
            <a:r>
              <a:rPr lang="zh-CN" altLang="en-US" dirty="0" smtClean="0"/>
              <a:t>内地址长度 </a:t>
            </a:r>
            <a:r>
              <a:rPr lang="en-US" altLang="zh-CN" dirty="0" smtClean="0"/>
              <a:t>= log2(Cache</a:t>
            </a:r>
            <a:r>
              <a:rPr lang="zh-CN" altLang="en-US" dirty="0" smtClean="0"/>
              <a:t>行大小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主存地址 → </a:t>
            </a:r>
            <a:r>
              <a:rPr lang="en-US" altLang="zh-CN" dirty="0" smtClean="0"/>
              <a:t>Cache</a:t>
            </a:r>
          </a:p>
          <a:p>
            <a:pPr lvl="1"/>
            <a:r>
              <a:rPr lang="zh-CN" altLang="en-US" dirty="0" smtClean="0"/>
              <a:t>主存块号 </a:t>
            </a:r>
            <a:r>
              <a:rPr lang="en-US" altLang="zh-CN" dirty="0" smtClean="0"/>
              <a:t>= </a:t>
            </a:r>
            <a:r>
              <a:rPr lang="zh-CN" altLang="en-US" dirty="0" smtClean="0"/>
              <a:t>主存地址 </a:t>
            </a:r>
            <a:r>
              <a:rPr lang="en-US" altLang="zh-CN" dirty="0"/>
              <a:t>/</a:t>
            </a:r>
            <a:r>
              <a:rPr lang="en-US" altLang="zh-CN" dirty="0" smtClean="0"/>
              <a:t> </a:t>
            </a:r>
            <a:r>
              <a:rPr lang="zh-CN" altLang="en-US" dirty="0" smtClean="0"/>
              <a:t>块大小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		    </a:t>
            </a:r>
            <a:r>
              <a:rPr lang="zh-CN" altLang="en-US" dirty="0" smtClean="0"/>
              <a:t>主存地址 </a:t>
            </a:r>
            <a:r>
              <a:rPr lang="en-US" altLang="zh-CN" dirty="0" smtClean="0"/>
              <a:t>&gt;&gt; </a:t>
            </a:r>
            <a:r>
              <a:rPr lang="zh-CN" altLang="en-US" dirty="0" smtClean="0"/>
              <a:t>块内地址长度</a:t>
            </a:r>
            <a:endParaRPr lang="en-US" altLang="zh-CN" dirty="0" smtClean="0"/>
          </a:p>
          <a:p>
            <a:pPr lvl="1"/>
            <a:r>
              <a:rPr lang="zh-CN" altLang="en-US" dirty="0"/>
              <a:t>块内</a:t>
            </a:r>
            <a:r>
              <a:rPr lang="zh-CN" altLang="en-US" dirty="0" smtClean="0"/>
              <a:t>地址 </a:t>
            </a:r>
            <a:r>
              <a:rPr lang="en-US" altLang="zh-CN" dirty="0" smtClean="0"/>
              <a:t>= </a:t>
            </a:r>
            <a:r>
              <a:rPr lang="zh-CN" altLang="en-US" dirty="0" smtClean="0"/>
              <a:t>主存地址 </a:t>
            </a:r>
            <a:r>
              <a:rPr lang="en-US" altLang="zh-CN" dirty="0" smtClean="0"/>
              <a:t>% </a:t>
            </a:r>
            <a:r>
              <a:rPr lang="zh-CN" altLang="en-US" dirty="0" smtClean="0"/>
              <a:t>块大小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4787230" y="4247532"/>
            <a:ext cx="3188370" cy="369333"/>
            <a:chOff x="1780674" y="3104143"/>
            <a:chExt cx="3188370" cy="369333"/>
          </a:xfrm>
        </p:grpSpPr>
        <p:sp>
          <p:nvSpPr>
            <p:cNvPr id="4" name="文本框 3"/>
            <p:cNvSpPr txBox="1"/>
            <p:nvPr/>
          </p:nvSpPr>
          <p:spPr>
            <a:xfrm>
              <a:off x="1780674" y="3104144"/>
              <a:ext cx="20213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主存块号</a:t>
              </a:r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801980" y="3104143"/>
              <a:ext cx="11670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块</a:t>
              </a:r>
              <a:r>
                <a:rPr lang="zh-CN" altLang="en-US" dirty="0" smtClean="0"/>
                <a:t>内地址</a:t>
              </a:r>
              <a:endParaRPr lang="zh-CN" altLang="en-US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459620" y="2610883"/>
            <a:ext cx="1515980" cy="1381273"/>
            <a:chOff x="6459620" y="2767295"/>
            <a:chExt cx="1515980" cy="1381273"/>
          </a:xfrm>
        </p:grpSpPr>
        <p:grpSp>
          <p:nvGrpSpPr>
            <p:cNvPr id="9" name="组合 8"/>
            <p:cNvGrpSpPr/>
            <p:nvPr/>
          </p:nvGrpSpPr>
          <p:grpSpPr>
            <a:xfrm>
              <a:off x="6459620" y="2767295"/>
              <a:ext cx="1515980" cy="276999"/>
              <a:chOff x="6112042" y="3104143"/>
              <a:chExt cx="1515980" cy="276999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6112042" y="3104143"/>
                <a:ext cx="577516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/>
                  <a:t>标记</a:t>
                </a:r>
                <a:endParaRPr lang="zh-CN" altLang="en-US" sz="1200" dirty="0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6689558" y="3104143"/>
                <a:ext cx="938464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/>
                  <a:t>数据</a:t>
                </a:r>
                <a:endParaRPr lang="zh-CN" altLang="en-US" sz="1200" dirty="0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6459620" y="3038226"/>
              <a:ext cx="1515980" cy="276999"/>
              <a:chOff x="6112042" y="3104143"/>
              <a:chExt cx="1515980" cy="276999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6112042" y="3104143"/>
                <a:ext cx="577516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6689558" y="3104143"/>
                <a:ext cx="938464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sz="1200" dirty="0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459620" y="3326091"/>
              <a:ext cx="1515980" cy="276999"/>
              <a:chOff x="6112042" y="3104143"/>
              <a:chExt cx="1515980" cy="276999"/>
            </a:xfrm>
          </p:grpSpPr>
          <p:sp>
            <p:nvSpPr>
              <p:cNvPr id="23" name="文本框 22"/>
              <p:cNvSpPr txBox="1"/>
              <p:nvPr/>
            </p:nvSpPr>
            <p:spPr>
              <a:xfrm>
                <a:off x="6112042" y="3104143"/>
                <a:ext cx="577516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6689558" y="3104143"/>
                <a:ext cx="938464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sz="1200" dirty="0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6459620" y="3594570"/>
              <a:ext cx="1515980" cy="276999"/>
              <a:chOff x="6112042" y="3104143"/>
              <a:chExt cx="1515980" cy="276999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6112042" y="3104143"/>
                <a:ext cx="577516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/>
                  <a:t>…</a:t>
                </a:r>
                <a:endParaRPr lang="zh-CN" altLang="en-US" sz="1200" dirty="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6689558" y="3104143"/>
                <a:ext cx="938464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/>
                  <a:t>…</a:t>
                </a:r>
                <a:endParaRPr lang="zh-CN" altLang="en-US" sz="1200" dirty="0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6459620" y="3871569"/>
              <a:ext cx="1515980" cy="276999"/>
              <a:chOff x="6112042" y="3104143"/>
              <a:chExt cx="1515980" cy="276999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6112042" y="3104143"/>
                <a:ext cx="577516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6689558" y="3104143"/>
                <a:ext cx="938464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sz="1200" dirty="0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413951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编码上的细节（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Cache</a:t>
            </a:r>
            <a:r>
              <a:rPr lang="zh-CN" altLang="en-US" dirty="0" smtClean="0"/>
              <a:t>中的标记（</a:t>
            </a:r>
            <a:r>
              <a:rPr lang="en-US" altLang="zh-CN" dirty="0" smtClean="0"/>
              <a:t>tag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</a:t>
            </a:r>
            <a:r>
              <a:rPr lang="en-US" altLang="zh-CN" dirty="0" smtClean="0"/>
              <a:t>string(char[])</a:t>
            </a:r>
            <a:r>
              <a:rPr lang="zh-CN" altLang="en-US" dirty="0" smtClean="0"/>
              <a:t>的方式</a:t>
            </a:r>
            <a:r>
              <a:rPr lang="zh-CN" altLang="en-US" dirty="0"/>
              <a:t>保存</a:t>
            </a:r>
            <a:r>
              <a:rPr lang="zh-CN" altLang="en-US" dirty="0" smtClean="0"/>
              <a:t>二进制</a:t>
            </a:r>
            <a:r>
              <a:rPr lang="en-US" altLang="zh-CN" dirty="0"/>
              <a:t>      </a:t>
            </a:r>
            <a:r>
              <a:rPr lang="en-US" altLang="zh-CN" dirty="0" smtClean="0"/>
              <a:t>   o</a:t>
            </a:r>
            <a:r>
              <a:rPr lang="en-US" altLang="zh-CN" dirty="0"/>
              <a:t>(&gt;_&lt;)o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二进制、十进制、十六进制间的转换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查找时字符串比较</a:t>
            </a:r>
            <a:endParaRPr lang="en-US" altLang="zh-CN" dirty="0"/>
          </a:p>
          <a:p>
            <a:pPr lvl="1"/>
            <a:r>
              <a:rPr lang="en-US" altLang="zh-CN" dirty="0" err="1" smtClean="0"/>
              <a:t>int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unsigned 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）</a:t>
            </a:r>
            <a:r>
              <a:rPr lang="en-US" altLang="zh-CN" dirty="0"/>
              <a:t>         o(≧v≦)</a:t>
            </a:r>
            <a:r>
              <a:rPr lang="en-US" altLang="zh-CN" dirty="0" smtClean="0"/>
              <a:t>o</a:t>
            </a:r>
            <a:endParaRPr lang="en-US" altLang="zh-CN" dirty="0"/>
          </a:p>
          <a:p>
            <a:pPr lvl="2"/>
            <a:r>
              <a:rPr lang="zh-CN" altLang="en-US" dirty="0" smtClean="0"/>
              <a:t>十六进制转十进制（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(“%x”, n)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移位、模、位</a:t>
            </a:r>
            <a:r>
              <a:rPr lang="zh-CN" altLang="en-US" dirty="0"/>
              <a:t>运算</a:t>
            </a:r>
          </a:p>
        </p:txBody>
      </p:sp>
    </p:spTree>
    <p:extLst>
      <p:ext uri="{BB962C8B-B14F-4D97-AF65-F5344CB8AC3E}">
        <p14:creationId xmlns="" xmlns:p14="http://schemas.microsoft.com/office/powerpoint/2010/main" val="372112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关联方式 → </a:t>
            </a:r>
            <a:r>
              <a:rPr lang="en-US" altLang="zh-CN" dirty="0" smtClean="0"/>
              <a:t>hit or miss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直接映射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需要：有效位</a:t>
            </a:r>
            <a:r>
              <a:rPr lang="en-US" altLang="zh-CN" dirty="0" smtClean="0"/>
              <a:t>valid[</a:t>
            </a:r>
            <a:r>
              <a:rPr lang="en-US" altLang="zh-CN" dirty="0"/>
              <a:t>Cache</a:t>
            </a:r>
            <a:r>
              <a:rPr lang="zh-CN" altLang="en-US" dirty="0"/>
              <a:t>行数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，标记</a:t>
            </a:r>
            <a:r>
              <a:rPr lang="en-US" altLang="zh-CN" dirty="0" smtClean="0"/>
              <a:t>tag[</a:t>
            </a:r>
            <a:r>
              <a:rPr lang="en-US" altLang="zh-CN" dirty="0"/>
              <a:t>Cache</a:t>
            </a:r>
            <a:r>
              <a:rPr lang="zh-CN" altLang="en-US" dirty="0"/>
              <a:t>行数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 smtClean="0"/>
              <a:t>目标标记 </a:t>
            </a:r>
            <a:r>
              <a:rPr lang="en-US" altLang="zh-CN" dirty="0"/>
              <a:t>T</a:t>
            </a:r>
            <a:r>
              <a:rPr lang="zh-CN" altLang="en-US" dirty="0" smtClean="0"/>
              <a:t> </a:t>
            </a:r>
            <a:r>
              <a:rPr lang="en-US" altLang="zh-CN" dirty="0" smtClean="0"/>
              <a:t>= </a:t>
            </a:r>
            <a:r>
              <a:rPr lang="zh-CN" altLang="en-US" dirty="0" smtClean="0"/>
              <a:t>主存块号 </a:t>
            </a:r>
            <a:r>
              <a:rPr lang="en-US" altLang="zh-CN" dirty="0" smtClean="0"/>
              <a:t>/ Cache</a:t>
            </a:r>
            <a:r>
              <a:rPr lang="zh-CN" altLang="en-US" dirty="0" smtClean="0"/>
              <a:t>行数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目标行号 </a:t>
            </a:r>
            <a:r>
              <a:rPr lang="en-US" altLang="zh-CN" dirty="0" smtClean="0"/>
              <a:t>L = </a:t>
            </a:r>
            <a:r>
              <a:rPr lang="zh-CN" altLang="en-US" dirty="0" smtClean="0"/>
              <a:t>主存块号 </a:t>
            </a:r>
            <a:r>
              <a:rPr lang="en-US" altLang="zh-CN" dirty="0" smtClean="0"/>
              <a:t>% Cache</a:t>
            </a:r>
            <a:r>
              <a:rPr lang="zh-CN" altLang="en-US" dirty="0"/>
              <a:t>行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(valid[L] &amp;&amp; tag[L] == T) </a:t>
            </a:r>
            <a:r>
              <a:rPr lang="zh-CN" altLang="en-US" dirty="0" smtClean="0"/>
              <a:t>→ </a:t>
            </a:r>
            <a:r>
              <a:rPr lang="en-US" altLang="zh-CN" dirty="0" smtClean="0"/>
              <a:t>hit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812674" y="2562724"/>
            <a:ext cx="4162926" cy="369332"/>
            <a:chOff x="493295" y="4162926"/>
            <a:chExt cx="4162926" cy="369332"/>
          </a:xfrm>
        </p:grpSpPr>
        <p:sp>
          <p:nvSpPr>
            <p:cNvPr id="4" name="文本框 3"/>
            <p:cNvSpPr txBox="1"/>
            <p:nvPr/>
          </p:nvSpPr>
          <p:spPr>
            <a:xfrm>
              <a:off x="493295" y="4162926"/>
              <a:ext cx="11309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标记</a:t>
              </a:r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624263" y="4162926"/>
              <a:ext cx="126331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Cache</a:t>
              </a:r>
              <a:r>
                <a:rPr lang="zh-CN" altLang="en-US" dirty="0" smtClean="0"/>
                <a:t>行号</a:t>
              </a:r>
              <a:endParaRPr lang="zh-CN" alt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887579" y="4162926"/>
              <a:ext cx="176864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块</a:t>
              </a:r>
              <a:r>
                <a:rPr lang="zh-CN" altLang="en-US" dirty="0" smtClean="0"/>
                <a:t>内地址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854843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关联方式 → </a:t>
            </a:r>
            <a:r>
              <a:rPr lang="en-US" altLang="zh-CN" dirty="0" smtClean="0"/>
              <a:t>hit or miss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全相联映射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需要：有效位</a:t>
            </a:r>
            <a:r>
              <a:rPr lang="en-US" altLang="zh-CN" dirty="0" smtClean="0"/>
              <a:t>valid[</a:t>
            </a:r>
            <a:r>
              <a:rPr lang="en-US" altLang="zh-CN" dirty="0"/>
              <a:t>Cache</a:t>
            </a:r>
            <a:r>
              <a:rPr lang="zh-CN" altLang="en-US" dirty="0"/>
              <a:t>行数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，标记</a:t>
            </a:r>
            <a:r>
              <a:rPr lang="en-US" altLang="zh-CN" dirty="0" smtClean="0"/>
              <a:t>tag[</a:t>
            </a:r>
            <a:r>
              <a:rPr lang="en-US" altLang="zh-CN" dirty="0"/>
              <a:t>Cache</a:t>
            </a:r>
            <a:r>
              <a:rPr lang="zh-CN" altLang="en-US" dirty="0"/>
              <a:t>行数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 smtClean="0"/>
              <a:t>目标标记 </a:t>
            </a:r>
            <a:r>
              <a:rPr lang="en-US" altLang="zh-CN" dirty="0"/>
              <a:t>T</a:t>
            </a:r>
            <a:r>
              <a:rPr lang="zh-CN" altLang="en-US" dirty="0" smtClean="0"/>
              <a:t> </a:t>
            </a:r>
            <a:r>
              <a:rPr lang="en-US" altLang="zh-CN" dirty="0" smtClean="0"/>
              <a:t>= </a:t>
            </a:r>
            <a:r>
              <a:rPr lang="zh-CN" altLang="en-US" dirty="0" smtClean="0"/>
              <a:t>主存块号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 to Cache</a:t>
            </a:r>
            <a:r>
              <a:rPr lang="zh-CN" altLang="en-US" dirty="0"/>
              <a:t>行</a:t>
            </a:r>
            <a:r>
              <a:rPr lang="zh-CN" altLang="en-US" dirty="0" smtClean="0"/>
              <a:t>数</a:t>
            </a:r>
            <a:r>
              <a:rPr lang="en-US" altLang="zh-CN" dirty="0" smtClean="0"/>
              <a:t>-1)</a:t>
            </a:r>
          </a:p>
          <a:p>
            <a:pPr marL="457200" lvl="1" indent="0">
              <a:buNone/>
            </a:pPr>
            <a:r>
              <a:rPr lang="en-US" altLang="zh-CN" dirty="0" smtClean="0"/>
              <a:t>		(valid[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&amp;&amp; tag[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== T) </a:t>
            </a:r>
            <a:r>
              <a:rPr lang="zh-CN" altLang="en-US" dirty="0" smtClean="0"/>
              <a:t>→ </a:t>
            </a:r>
            <a:r>
              <a:rPr lang="en-US" altLang="zh-CN" dirty="0" smtClean="0"/>
              <a:t>hit</a:t>
            </a:r>
          </a:p>
          <a:p>
            <a:pPr marL="457200" lvl="1" indent="0">
              <a:buNone/>
            </a:pPr>
            <a:r>
              <a:rPr lang="zh-CN" altLang="en-US" dirty="0" smtClean="0"/>
              <a:t>　</a:t>
            </a:r>
            <a:r>
              <a:rPr lang="en-US" altLang="zh-CN" dirty="0" smtClean="0"/>
              <a:t>miss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812673" y="2562724"/>
            <a:ext cx="4162927" cy="369332"/>
            <a:chOff x="493294" y="4162926"/>
            <a:chExt cx="4162927" cy="369332"/>
          </a:xfrm>
        </p:grpSpPr>
        <p:sp>
          <p:nvSpPr>
            <p:cNvPr id="4" name="文本框 3"/>
            <p:cNvSpPr txBox="1"/>
            <p:nvPr/>
          </p:nvSpPr>
          <p:spPr>
            <a:xfrm>
              <a:off x="493294" y="4162926"/>
              <a:ext cx="23942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标记</a:t>
              </a:r>
              <a:endParaRPr lang="zh-CN" alt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887579" y="4162926"/>
              <a:ext cx="176864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块</a:t>
              </a:r>
              <a:r>
                <a:rPr lang="zh-CN" altLang="en-US" dirty="0" smtClean="0"/>
                <a:t>内地址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00024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4"/>
      </a:accent6>
      <a:hlink>
        <a:srgbClr val="BB7826"/>
      </a:hlink>
      <a:folHlink>
        <a:srgbClr val="CF9C5F"/>
      </a:folHlink>
    </a:clrScheme>
    <a:fontScheme name="环保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520</TotalTime>
  <Words>1845</Words>
  <Application>Microsoft Office PowerPoint</Application>
  <PresentationFormat>全屏显示(4:3)</PresentationFormat>
  <Paragraphs>290</Paragraphs>
  <Slides>19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环保</vt:lpstr>
      <vt:lpstr>实验：Cache Simulator</vt:lpstr>
      <vt:lpstr>背景回顾</vt:lpstr>
      <vt:lpstr>背景回顾</vt:lpstr>
      <vt:lpstr>实验一要求</vt:lpstr>
      <vt:lpstr>核心流程</vt:lpstr>
      <vt:lpstr>Cache 配置 → 基本结构</vt:lpstr>
      <vt:lpstr>编码上的细节（1）</vt:lpstr>
      <vt:lpstr>关联方式 → hit or miss</vt:lpstr>
      <vt:lpstr>关联方式 → hit or miss</vt:lpstr>
      <vt:lpstr>关联方式 → hit or miss</vt:lpstr>
      <vt:lpstr>编码上的细节（2）</vt:lpstr>
      <vt:lpstr>替换策略</vt:lpstr>
      <vt:lpstr>写策略</vt:lpstr>
      <vt:lpstr>编码上的细节（3）</vt:lpstr>
      <vt:lpstr>缺失损失*</vt:lpstr>
      <vt:lpstr>设计 —— 流程图</vt:lpstr>
      <vt:lpstr>结果 &amp; 分析</vt:lpstr>
      <vt:lpstr>结果 &amp; 分析</vt:lpstr>
      <vt:lpstr>幻灯片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董乾豪live.cn</dc:creator>
  <cp:lastModifiedBy>Windows 用户</cp:lastModifiedBy>
  <cp:revision>312</cp:revision>
  <dcterms:created xsi:type="dcterms:W3CDTF">2013-12-05T06:14:07Z</dcterms:created>
  <dcterms:modified xsi:type="dcterms:W3CDTF">2014-05-27T06:00:35Z</dcterms:modified>
</cp:coreProperties>
</file>