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87" r:id="rId20"/>
    <p:sldId id="266" r:id="rId21"/>
    <p:sldId id="28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099"/>
    <a:srgbClr val="C783B7"/>
    <a:srgbClr val="FFFFFF"/>
    <a:srgbClr val="6EC3AD"/>
    <a:srgbClr val="303689"/>
    <a:srgbClr val="DA3C49"/>
    <a:srgbClr val="258A8F"/>
    <a:srgbClr val="67B1AA"/>
    <a:srgbClr val="79BAB4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6182" autoAdjust="0"/>
  </p:normalViewPr>
  <p:slideViewPr>
    <p:cSldViewPr snapToGrid="0">
      <p:cViewPr>
        <p:scale>
          <a:sx n="50" d="100"/>
          <a:sy n="50" d="100"/>
        </p:scale>
        <p:origin x="2082" y="15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595453" y="4429777"/>
            <a:ext cx="438853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595453" y="3696578"/>
            <a:ext cx="4388530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595453" y="5350891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95453" y="564716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88" y="685800"/>
            <a:ext cx="727537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59614" y="3418018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rgbClr val="B05099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65387" y="2641484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B05099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7" y="1711003"/>
            <a:ext cx="3430248" cy="29101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1953047" y="4621117"/>
            <a:ext cx="8285906" cy="0"/>
          </a:xfrm>
          <a:prstGeom prst="line">
            <a:avLst/>
          </a:prstGeom>
          <a:ln w="12700">
            <a:solidFill>
              <a:srgbClr val="C783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4488433"/>
            <a:ext cx="4869997" cy="742950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5289605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5605239"/>
            <a:ext cx="48699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7300" y="-520699"/>
            <a:ext cx="7967864" cy="73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87339" y="4695716"/>
            <a:ext cx="4388530" cy="558799"/>
          </a:xfrm>
        </p:spPr>
        <p:txBody>
          <a:bodyPr/>
          <a:lstStyle/>
          <a:p>
            <a:r>
              <a:rPr lang="en-US" altLang="zh-CN" dirty="0"/>
              <a:t>Day1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987339" y="3683001"/>
            <a:ext cx="4388530" cy="978108"/>
          </a:xfrm>
        </p:spPr>
        <p:txBody>
          <a:bodyPr>
            <a:normAutofit/>
          </a:bodyPr>
          <a:lstStyle/>
          <a:p>
            <a:r>
              <a:rPr lang="zh-CN" altLang="en-US" dirty="0"/>
              <a:t>感知组寒假培训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87339" y="5616830"/>
            <a:ext cx="4388530" cy="296271"/>
          </a:xfrm>
        </p:spPr>
        <p:txBody>
          <a:bodyPr/>
          <a:lstStyle/>
          <a:p>
            <a:r>
              <a:rPr lang="zh-CN" altLang="en-US" dirty="0">
                <a:solidFill>
                  <a:srgbClr val="B05099"/>
                </a:solidFill>
              </a:rPr>
              <a:t>刘心岩</a:t>
            </a:r>
            <a:endParaRPr lang="en-US" altLang="zh-CN" dirty="0">
              <a:solidFill>
                <a:srgbClr val="B05099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987339" y="5913101"/>
            <a:ext cx="4388530" cy="296271"/>
          </a:xfrm>
        </p:spPr>
        <p:txBody>
          <a:bodyPr/>
          <a:lstStyle/>
          <a:p>
            <a:r>
              <a:rPr lang="en-US" altLang="en-US" dirty="0">
                <a:solidFill>
                  <a:srgbClr val="B05099"/>
                </a:solidFill>
              </a:rPr>
              <a:t>QQ</a:t>
            </a:r>
            <a:r>
              <a:rPr lang="zh-CN" altLang="en-US" dirty="0">
                <a:solidFill>
                  <a:srgbClr val="B05099"/>
                </a:solidFill>
              </a:rPr>
              <a:t>：</a:t>
            </a:r>
            <a:r>
              <a:rPr lang="en-US" altLang="zh-CN" dirty="0">
                <a:solidFill>
                  <a:srgbClr val="B05099"/>
                </a:solidFill>
              </a:rPr>
              <a:t>413458849</a:t>
            </a:r>
            <a:r>
              <a:rPr lang="zh-CN" altLang="en-US" dirty="0">
                <a:solidFill>
                  <a:srgbClr val="B05099"/>
                </a:solidFill>
              </a:rPr>
              <a:t>（盐）</a:t>
            </a:r>
            <a:endParaRPr lang="en-US" altLang="en-US" dirty="0">
              <a:solidFill>
                <a:srgbClr val="B05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A6CDE-400E-454A-8007-1F2ADD53CA22}"/>
              </a:ext>
            </a:extLst>
          </p:cNvPr>
          <p:cNvSpPr txBox="1"/>
          <p:nvPr/>
        </p:nvSpPr>
        <p:spPr>
          <a:xfrm>
            <a:off x="1047750" y="1600200"/>
            <a:ext cx="9963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</a:t>
            </a:r>
            <a:r>
              <a:rPr lang="zh-CN" altLang="en-US" dirty="0"/>
              <a:t>是一个整数，</a:t>
            </a:r>
            <a:r>
              <a:rPr lang="en-US" altLang="zh-CN" dirty="0"/>
              <a:t>B</a:t>
            </a:r>
            <a:r>
              <a:rPr lang="zh-CN" altLang="en-US" dirty="0"/>
              <a:t>是一个浮点数，</a:t>
            </a:r>
            <a:r>
              <a:rPr lang="en-US" altLang="zh-CN" dirty="0"/>
              <a:t>A+B </a:t>
            </a:r>
            <a:r>
              <a:rPr lang="zh-CN" altLang="en-US" dirty="0"/>
              <a:t>是什么数据类型？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</a:t>
            </a:r>
            <a:r>
              <a:rPr lang="zh-CN" altLang="en-US" dirty="0"/>
              <a:t>是一个整数，</a:t>
            </a:r>
            <a:r>
              <a:rPr lang="en-US" altLang="zh-CN" dirty="0"/>
              <a:t>B</a:t>
            </a:r>
            <a:r>
              <a:rPr lang="zh-CN" altLang="en-US" dirty="0"/>
              <a:t>也是一个整数，</a:t>
            </a:r>
            <a:r>
              <a:rPr lang="en-US" altLang="zh-CN" dirty="0"/>
              <a:t>A/B</a:t>
            </a:r>
            <a:r>
              <a:rPr lang="zh-CN" altLang="en-US" dirty="0"/>
              <a:t>是什么数据类型？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A=“123”, B=123</a:t>
            </a:r>
            <a:r>
              <a:rPr lang="zh-CN" altLang="en-US" dirty="0"/>
              <a:t>。</a:t>
            </a:r>
            <a:r>
              <a:rPr lang="en-US" altLang="zh-CN" dirty="0"/>
              <a:t>A+B </a:t>
            </a:r>
            <a:r>
              <a:rPr lang="zh-CN" altLang="en-US" dirty="0"/>
              <a:t>的返回值是？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A=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”， </a:t>
            </a:r>
            <a:r>
              <a:rPr lang="en-US" altLang="zh-CN" dirty="0"/>
              <a:t>B=</a:t>
            </a:r>
            <a:r>
              <a:rPr lang="zh-CN" altLang="en-US" dirty="0"/>
              <a:t>“</a:t>
            </a:r>
            <a:r>
              <a:rPr lang="en-US" altLang="zh-CN" dirty="0"/>
              <a:t>0123</a:t>
            </a:r>
            <a:r>
              <a:rPr lang="zh-CN" altLang="en-US" dirty="0"/>
              <a:t>”，</a:t>
            </a:r>
            <a:r>
              <a:rPr lang="en-US" altLang="zh-CN" dirty="0"/>
              <a:t>A&gt;B </a:t>
            </a:r>
            <a:r>
              <a:rPr lang="zh-CN" altLang="en-US" dirty="0"/>
              <a:t>的返回值是？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如何对列表进行增、删、改、查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列表的 </a:t>
            </a:r>
            <a:r>
              <a:rPr lang="en-US" altLang="zh-CN" dirty="0"/>
              <a:t>sort </a:t>
            </a:r>
            <a:r>
              <a:rPr lang="zh-CN" altLang="en-US" dirty="0"/>
              <a:t>与 </a:t>
            </a:r>
            <a:r>
              <a:rPr lang="en-US" altLang="zh-CN" dirty="0"/>
              <a:t>sorted </a:t>
            </a:r>
            <a:r>
              <a:rPr lang="zh-CN" altLang="en-US" dirty="0"/>
              <a:t>有什么区别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下面代码是运行结果：</a:t>
            </a:r>
            <a:r>
              <a:rPr lang="en-US" altLang="zh-CN" dirty="0"/>
              <a:t>squares=[ value**2 for value in range(1,10)]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接上一条，令</a:t>
            </a:r>
            <a:r>
              <a:rPr lang="en-US" altLang="zh-CN" dirty="0"/>
              <a:t>squares2=squares </a:t>
            </a:r>
            <a:r>
              <a:rPr lang="zh-CN" altLang="en-US" dirty="0"/>
              <a:t>有什么效果？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接上一条，令</a:t>
            </a:r>
            <a:r>
              <a:rPr lang="en-US" altLang="zh-CN" dirty="0"/>
              <a:t>squares3=squares[:]</a:t>
            </a:r>
            <a:r>
              <a:rPr lang="zh-CN" altLang="en-US" dirty="0"/>
              <a:t>有什么效果？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修改元组中的元素，与修改元组变量的区别？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如何删除字典中的键值对？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如何遍历字典中的键、值或者按照顺序遍历？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6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A6CDE-400E-454A-8007-1F2ADD53CA22}"/>
              </a:ext>
            </a:extLst>
          </p:cNvPr>
          <p:cNvSpPr txBox="1"/>
          <p:nvPr/>
        </p:nvSpPr>
        <p:spPr>
          <a:xfrm>
            <a:off x="1047750" y="1600200"/>
            <a:ext cx="99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在你的</a:t>
            </a:r>
            <a:r>
              <a:rPr lang="en-US" altLang="zh-CN" dirty="0"/>
              <a:t>Python </a:t>
            </a:r>
            <a:r>
              <a:rPr lang="zh-CN" altLang="en-US" dirty="0"/>
              <a:t>解释器里运行 </a:t>
            </a:r>
            <a:r>
              <a:rPr lang="en-US" altLang="zh-CN" dirty="0"/>
              <a:t>import this </a:t>
            </a:r>
            <a:r>
              <a:rPr lang="zh-CN" altLang="en-US" dirty="0"/>
              <a:t>会有什么结果？</a:t>
            </a:r>
          </a:p>
        </p:txBody>
      </p:sp>
    </p:spTree>
    <p:extLst>
      <p:ext uri="{BB962C8B-B14F-4D97-AF65-F5344CB8AC3E}">
        <p14:creationId xmlns:p14="http://schemas.microsoft.com/office/powerpoint/2010/main" val="17624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08BA-F9D7-48F7-87ED-8158BCA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中的控制结构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C108D-CAE9-44A6-8515-B51A2A1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3D76-D7C3-405F-BF16-17DB982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CC0C3-BF1E-4A7E-A82D-B7A2DB7C1AD6}"/>
              </a:ext>
            </a:extLst>
          </p:cNvPr>
          <p:cNvSpPr txBox="1"/>
          <p:nvPr/>
        </p:nvSpPr>
        <p:spPr>
          <a:xfrm>
            <a:off x="1123950" y="1504950"/>
            <a:ext cx="9353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条件测试：</a:t>
            </a:r>
            <a:endParaRPr lang="en-US" altLang="zh-CN" dirty="0"/>
          </a:p>
          <a:p>
            <a:r>
              <a:rPr lang="en-US" altLang="zh-CN" dirty="0"/>
              <a:t>if:</a:t>
            </a:r>
          </a:p>
          <a:p>
            <a:r>
              <a:rPr lang="en-US" altLang="zh-CN" dirty="0"/>
              <a:t>    pass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pass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pass</a:t>
            </a:r>
          </a:p>
          <a:p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中没有 </a:t>
            </a:r>
            <a:r>
              <a:rPr lang="en-US" altLang="zh-CN" dirty="0"/>
              <a:t>switch </a:t>
            </a:r>
            <a:r>
              <a:rPr lang="zh-CN" altLang="en-US" dirty="0"/>
              <a:t>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10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08BA-F9D7-48F7-87ED-8158BCA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中的控制结构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C108D-CAE9-44A6-8515-B51A2A1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3D76-D7C3-405F-BF16-17DB982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CC0C3-BF1E-4A7E-A82D-B7A2DB7C1AD6}"/>
              </a:ext>
            </a:extLst>
          </p:cNvPr>
          <p:cNvSpPr txBox="1"/>
          <p:nvPr/>
        </p:nvSpPr>
        <p:spPr>
          <a:xfrm>
            <a:off x="1123950" y="1504950"/>
            <a:ext cx="935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循环结构：</a:t>
            </a:r>
            <a:endParaRPr lang="en-US" altLang="zh-CN" dirty="0"/>
          </a:p>
          <a:p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range(10):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&lt;10: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)a</a:t>
            </a:r>
          </a:p>
          <a:p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中没有</a:t>
            </a:r>
            <a:r>
              <a:rPr lang="en-US" altLang="zh-CN" dirty="0"/>
              <a:t>do </a:t>
            </a:r>
            <a:r>
              <a:rPr lang="zh-CN" altLang="en-US" dirty="0"/>
              <a:t>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284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08BA-F9D7-48F7-87ED-8158BCA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中的控制结构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8C108D-CAE9-44A6-8515-B51A2A1B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3D76-D7C3-405F-BF16-17DB9826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CC0C3-BF1E-4A7E-A82D-B7A2DB7C1AD6}"/>
              </a:ext>
            </a:extLst>
          </p:cNvPr>
          <p:cNvSpPr txBox="1"/>
          <p:nvPr/>
        </p:nvSpPr>
        <p:spPr>
          <a:xfrm>
            <a:off x="1123950" y="1504950"/>
            <a:ext cx="9353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异常测试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语句 </a:t>
            </a:r>
            <a:r>
              <a:rPr lang="en-US" altLang="zh-CN" dirty="0"/>
              <a:t>5+”5” </a:t>
            </a:r>
            <a:r>
              <a:rPr lang="zh-CN" altLang="en-US" dirty="0"/>
              <a:t>会使程序报异常： </a:t>
            </a:r>
            <a:r>
              <a:rPr lang="en-US" altLang="zh-CN" dirty="0" err="1"/>
              <a:t>TypeError</a:t>
            </a:r>
            <a:r>
              <a:rPr lang="en-US" altLang="zh-CN" dirty="0"/>
              <a:t> </a:t>
            </a:r>
            <a:r>
              <a:rPr lang="zh-CN" altLang="en-US" dirty="0"/>
              <a:t>默认程序将中止运行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</a:t>
            </a:r>
            <a:endParaRPr lang="en-US" altLang="zh-CN" dirty="0"/>
          </a:p>
          <a:p>
            <a:r>
              <a:rPr lang="en-US" altLang="zh-CN" dirty="0"/>
              <a:t>try:</a:t>
            </a:r>
          </a:p>
          <a:p>
            <a:r>
              <a:rPr lang="en-US" altLang="zh-CN" dirty="0"/>
              <a:t>	5+”5”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TypeError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print(“Error”)</a:t>
            </a:r>
          </a:p>
          <a:p>
            <a:endParaRPr lang="en-US" altLang="zh-CN" dirty="0"/>
          </a:p>
          <a:p>
            <a:r>
              <a:rPr lang="zh-CN" altLang="en-US" dirty="0"/>
              <a:t>可以使程序继续向下运行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常见的错误类型： </a:t>
            </a:r>
            <a:r>
              <a:rPr lang="en-US" altLang="zh-CN" dirty="0" err="1"/>
              <a:t>TypeError</a:t>
            </a:r>
            <a:r>
              <a:rPr lang="en-US" altLang="zh-CN" dirty="0"/>
              <a:t> , </a:t>
            </a:r>
            <a:r>
              <a:rPr lang="en-US" altLang="zh-CN" dirty="0" err="1"/>
              <a:t>ZeroDivisionError</a:t>
            </a:r>
            <a:r>
              <a:rPr lang="en-US" altLang="zh-CN" dirty="0"/>
              <a:t>, </a:t>
            </a:r>
            <a:r>
              <a:rPr lang="en-US" altLang="zh-CN" dirty="0" err="1"/>
              <a:t>FileNotFoundError</a:t>
            </a:r>
            <a:endParaRPr lang="en-US" altLang="zh-CN" dirty="0"/>
          </a:p>
          <a:p>
            <a:r>
              <a:rPr lang="zh-CN" altLang="en-US" dirty="0"/>
              <a:t>可以不指定错误类型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674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A2847-2A66-48E2-BADA-6C5DEDC995D8}"/>
              </a:ext>
            </a:extLst>
          </p:cNvPr>
          <p:cNvSpPr txBox="1"/>
          <p:nvPr/>
        </p:nvSpPr>
        <p:spPr>
          <a:xfrm>
            <a:off x="1554954" y="4519553"/>
            <a:ext cx="873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函数定义，函数名，函数参数，函数调用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336ACE-B604-492B-B11C-0C0CEAE3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74" y="1619249"/>
            <a:ext cx="9189762" cy="26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A2847-2A66-48E2-BADA-6C5DEDC995D8}"/>
              </a:ext>
            </a:extLst>
          </p:cNvPr>
          <p:cNvSpPr txBox="1"/>
          <p:nvPr/>
        </p:nvSpPr>
        <p:spPr>
          <a:xfrm>
            <a:off x="1238250" y="1733550"/>
            <a:ext cx="920115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16499E-9A26-4246-A2B1-886420FE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50" y="1708436"/>
            <a:ext cx="8029300" cy="34411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11DF60-0CA2-4EA6-8AE3-CA5AE8914C24}"/>
              </a:ext>
            </a:extLst>
          </p:cNvPr>
          <p:cNvSpPr txBox="1"/>
          <p:nvPr/>
        </p:nvSpPr>
        <p:spPr>
          <a:xfrm>
            <a:off x="1714500" y="5429250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位置实参，关键字实参，默认值</a:t>
            </a:r>
          </a:p>
        </p:txBody>
      </p:sp>
    </p:spTree>
    <p:extLst>
      <p:ext uri="{BB962C8B-B14F-4D97-AF65-F5344CB8AC3E}">
        <p14:creationId xmlns:p14="http://schemas.microsoft.com/office/powerpoint/2010/main" val="14177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A2847-2A66-48E2-BADA-6C5DEDC995D8}"/>
              </a:ext>
            </a:extLst>
          </p:cNvPr>
          <p:cNvSpPr txBox="1"/>
          <p:nvPr/>
        </p:nvSpPr>
        <p:spPr>
          <a:xfrm>
            <a:off x="1238250" y="1733550"/>
            <a:ext cx="9201150" cy="36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11DF60-0CA2-4EA6-8AE3-CA5AE8914C24}"/>
              </a:ext>
            </a:extLst>
          </p:cNvPr>
          <p:cNvSpPr txBox="1"/>
          <p:nvPr/>
        </p:nvSpPr>
        <p:spPr>
          <a:xfrm>
            <a:off x="1714500" y="5429250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文件的绝对路径与相对路径，文本文件与二进制文件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9CDACE-6A01-410D-AC20-6867CD3E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632892"/>
            <a:ext cx="8204618" cy="17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B4C722-0CE2-48AF-8424-F0CDCD6C0D5A}"/>
              </a:ext>
            </a:extLst>
          </p:cNvPr>
          <p:cNvSpPr txBox="1"/>
          <p:nvPr/>
        </p:nvSpPr>
        <p:spPr>
          <a:xfrm>
            <a:off x="1143000" y="1828800"/>
            <a:ext cx="982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如何传入任意数量的参数？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如何将函数存储在模块中？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如何获取当前正在运行的路径？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如何使用绝对路径</a:t>
            </a:r>
            <a:r>
              <a:rPr lang="en-US" altLang="zh-CN" dirty="0"/>
              <a:t>/</a:t>
            </a:r>
            <a:r>
              <a:rPr lang="zh-CN" altLang="en-US" dirty="0"/>
              <a:t>相对路径去获取文件？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如何像已经存在的内容中追加？</a:t>
            </a:r>
          </a:p>
        </p:txBody>
      </p:sp>
    </p:spTree>
    <p:extLst>
      <p:ext uri="{BB962C8B-B14F-4D97-AF65-F5344CB8AC3E}">
        <p14:creationId xmlns:p14="http://schemas.microsoft.com/office/powerpoint/2010/main" val="315270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C52FC-BEFE-4763-A210-5B954DD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02D6D-028F-4F36-8DA2-9452CEC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DC49-7786-41B9-B305-DD0ABEF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B4C722-0CE2-48AF-8424-F0CDCD6C0D5A}"/>
              </a:ext>
            </a:extLst>
          </p:cNvPr>
          <p:cNvSpPr txBox="1"/>
          <p:nvPr/>
        </p:nvSpPr>
        <p:spPr>
          <a:xfrm>
            <a:off x="1143000" y="18288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尝试一下：</a:t>
            </a:r>
            <a:r>
              <a:rPr lang="en-US" altLang="zh-CN" dirty="0"/>
              <a:t>HRT19D-detection\Python\Game </a:t>
            </a:r>
            <a:r>
              <a:rPr lang="zh-CN" altLang="en-US" dirty="0"/>
              <a:t>中的游戏</a:t>
            </a:r>
          </a:p>
        </p:txBody>
      </p:sp>
    </p:spTree>
    <p:extLst>
      <p:ext uri="{BB962C8B-B14F-4D97-AF65-F5344CB8AC3E}">
        <p14:creationId xmlns:p14="http://schemas.microsoft.com/office/powerpoint/2010/main" val="1507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D492-62D5-42A8-B6B5-66AF8460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BC3171-F54F-4AE6-BEF6-82916093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53FE9-64B0-47D1-8924-46E61A70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B3FF01-9D65-43DB-AFC3-66BE57C5C848}"/>
              </a:ext>
            </a:extLst>
          </p:cNvPr>
          <p:cNvSpPr txBox="1"/>
          <p:nvPr/>
        </p:nvSpPr>
        <p:spPr>
          <a:xfrm>
            <a:off x="990600" y="1466850"/>
            <a:ext cx="46958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Python</a:t>
            </a:r>
            <a:r>
              <a:rPr lang="zh-CN" altLang="en-US" sz="3200" dirty="0"/>
              <a:t>基础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Python</a:t>
            </a:r>
            <a:r>
              <a:rPr lang="zh-CN" altLang="en-US" sz="3200" dirty="0"/>
              <a:t>中的科学计算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767614" y="3773619"/>
            <a:ext cx="4546600" cy="633282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 err="1"/>
              <a:t>Numpy</a:t>
            </a:r>
            <a:endParaRPr lang="en-US" altLang="zh-CN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matplotlib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73387" y="2997084"/>
            <a:ext cx="4535055" cy="65679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中的科学计算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68195" y="2166373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1BCE1-0E23-4F68-88C7-5B23D14F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24437-D896-4B35-AA3A-44C499E4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06E96F-7616-4B64-8D0A-6C4E8CC6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80F6F-5C62-4B5F-BE18-442BC96BF697}"/>
              </a:ext>
            </a:extLst>
          </p:cNvPr>
          <p:cNvSpPr txBox="1"/>
          <p:nvPr/>
        </p:nvSpPr>
        <p:spPr>
          <a:xfrm>
            <a:off x="914400" y="1828800"/>
            <a:ext cx="9982200" cy="375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948839" y="2166373"/>
            <a:ext cx="4546600" cy="1903282"/>
          </a:xfrm>
        </p:spPr>
        <p:txBody>
          <a:bodyPr>
            <a:normAutofit fontScale="92500" lnSpcReduction="20000"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数据类型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控制结构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函数</a:t>
            </a:r>
            <a:endParaRPr lang="en-US" altLang="zh-CN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2400" dirty="0"/>
              <a:t>文件操作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73387" y="2997084"/>
            <a:ext cx="4535055" cy="65679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5868195" y="2166373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8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7FF4F-6CE9-4532-800B-6565883A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介绍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C90F22-4DCB-4C9A-B0D7-9B0F23A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90B25-BBD0-4F7F-B874-52B85B94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622276-0121-4C4B-9E79-DCA38FF97299}"/>
              </a:ext>
            </a:extLst>
          </p:cNvPr>
          <p:cNvSpPr txBox="1"/>
          <p:nvPr/>
        </p:nvSpPr>
        <p:spPr>
          <a:xfrm>
            <a:off x="981075" y="1524000"/>
            <a:ext cx="9744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Python: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是一门胶水语言，使编程更加简单。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被许多人使用，有许多人为</a:t>
            </a:r>
            <a:r>
              <a:rPr lang="en-US" altLang="zh-CN" dirty="0"/>
              <a:t>Python</a:t>
            </a:r>
            <a:r>
              <a:rPr lang="zh-CN" altLang="en-US" dirty="0"/>
              <a:t>贡献了扩展库和包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 </a:t>
            </a:r>
            <a:r>
              <a:rPr lang="zh-CN" altLang="en-US" dirty="0"/>
              <a:t>可以用来快速验证想法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Python2 </a:t>
            </a:r>
            <a:r>
              <a:rPr lang="zh-CN" altLang="en-US" dirty="0"/>
              <a:t>和</a:t>
            </a:r>
            <a:r>
              <a:rPr lang="en-US" altLang="zh-CN" dirty="0"/>
              <a:t>Python3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一些教程上的代码使用</a:t>
            </a:r>
            <a:r>
              <a:rPr lang="en-US" altLang="zh-CN" dirty="0"/>
              <a:t>Python3</a:t>
            </a:r>
            <a:r>
              <a:rPr lang="zh-CN" altLang="en-US" dirty="0"/>
              <a:t>无法运行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Python3</a:t>
            </a:r>
            <a:r>
              <a:rPr lang="zh-CN" altLang="en-US" dirty="0"/>
              <a:t>有许多新的特性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</a:t>
            </a:r>
            <a:r>
              <a:rPr lang="zh-CN" altLang="en-US" dirty="0"/>
              <a:t>年，推荐使用</a:t>
            </a:r>
            <a:r>
              <a:rPr lang="en-US" altLang="zh-CN" dirty="0"/>
              <a:t>Python3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环境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925B1-8D4D-41A3-92B9-1766F072389A}"/>
              </a:ext>
            </a:extLst>
          </p:cNvPr>
          <p:cNvSpPr txBox="1"/>
          <p:nvPr/>
        </p:nvSpPr>
        <p:spPr>
          <a:xfrm>
            <a:off x="981075" y="1524000"/>
            <a:ext cx="9744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为什么会有这么多</a:t>
            </a:r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 </a:t>
            </a:r>
            <a:r>
              <a:rPr lang="zh-CN" altLang="en-US" dirty="0"/>
              <a:t>是解释形语言，其运行依赖于解释器。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 </a:t>
            </a:r>
            <a:r>
              <a:rPr lang="zh-CN" altLang="en-US" dirty="0"/>
              <a:t>中的包之间有着依赖关系，有时需要进行隔离。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怎么管理</a:t>
            </a:r>
            <a:r>
              <a:rPr lang="en-US" altLang="zh-CN" dirty="0"/>
              <a:t>Python</a:t>
            </a:r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推荐使用</a:t>
            </a:r>
            <a:r>
              <a:rPr lang="en-US" altLang="zh-CN" dirty="0"/>
              <a:t>Anaconda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9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编程时的一些好习惯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925B1-8D4D-41A3-92B9-1766F072389A}"/>
              </a:ext>
            </a:extLst>
          </p:cNvPr>
          <p:cNvSpPr txBox="1"/>
          <p:nvPr/>
        </p:nvSpPr>
        <p:spPr>
          <a:xfrm>
            <a:off x="981075" y="1524000"/>
            <a:ext cx="9744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统一缩进（</a:t>
            </a:r>
            <a:r>
              <a:rPr lang="en-US" altLang="zh-CN" dirty="0"/>
              <a:t>2</a:t>
            </a:r>
            <a:r>
              <a:rPr lang="zh-CN" altLang="en-US" dirty="0"/>
              <a:t>空格，</a:t>
            </a:r>
            <a:r>
              <a:rPr lang="en-US" altLang="zh-CN" dirty="0"/>
              <a:t>4</a:t>
            </a:r>
            <a:r>
              <a:rPr lang="zh-CN" altLang="en-US" dirty="0"/>
              <a:t>空格，</a:t>
            </a:r>
            <a:r>
              <a:rPr lang="en-US" altLang="zh-CN" dirty="0"/>
              <a:t>TAB </a:t>
            </a:r>
            <a:r>
              <a:rPr lang="zh-CN" altLang="en-US" dirty="0"/>
              <a:t>键）车队统一使用</a:t>
            </a:r>
            <a:r>
              <a:rPr lang="en-US" altLang="zh-CN" dirty="0"/>
              <a:t>4</a:t>
            </a:r>
            <a:r>
              <a:rPr lang="zh-CN" altLang="en-US" dirty="0"/>
              <a:t>空格。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使用有意义的变量名，统一的命名格式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使程序本身可解释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不写大段的程序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减少程序中的复用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经常整理自己的代码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69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中的数据类型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CE35C2-4199-447E-90D5-36C74081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36095"/>
              </p:ext>
            </p:extLst>
          </p:nvPr>
        </p:nvGraphicFramePr>
        <p:xfrm>
          <a:off x="172720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504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128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541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B=3.14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3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C=1+2j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D=“Python</a:t>
                      </a:r>
                      <a:r>
                        <a:rPr lang="zh-CN" alt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0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中的运算符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CE35C2-4199-447E-90D5-36C74081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67193"/>
              </p:ext>
            </p:extLst>
          </p:nvPr>
        </p:nvGraphicFramePr>
        <p:xfrm>
          <a:off x="1727200" y="25019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504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128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541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a-b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3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乘法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除法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取余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a%b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3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0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47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418-1AA4-4E65-AB72-EB031389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中的数据结构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C233-7ED4-4E08-BFDA-E4AD92B8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7873E-3161-4FA6-96AA-CE51EFB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CE35C2-4199-447E-90D5-36C74081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90039"/>
              </p:ext>
            </p:extLst>
          </p:nvPr>
        </p:nvGraphicFramePr>
        <p:xfrm>
          <a:off x="172720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504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8128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541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元组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tuple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a=(1,2.5,’hi’)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a=[1,2.5,’hi’]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3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a={‘number’:’1’}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a=set([‘1’,’2’,3’])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04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73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51f8256-e05b-41c5-8fa1-b82fe25e3b43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2863"/>
      </a:accent1>
      <a:accent2>
        <a:srgbClr val="A75BAD"/>
      </a:accent2>
      <a:accent3>
        <a:srgbClr val="A53082"/>
      </a:accent3>
      <a:accent4>
        <a:srgbClr val="CDD7DB"/>
      </a:accent4>
      <a:accent5>
        <a:srgbClr val="F0EFE0"/>
      </a:accent5>
      <a:accent6>
        <a:srgbClr val="C1366C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BA2863"/>
    </a:accent1>
    <a:accent2>
      <a:srgbClr val="A75BAD"/>
    </a:accent2>
    <a:accent3>
      <a:srgbClr val="A53082"/>
    </a:accent3>
    <a:accent4>
      <a:srgbClr val="CDD7DB"/>
    </a:accent4>
    <a:accent5>
      <a:srgbClr val="F0EFE0"/>
    </a:accent5>
    <a:accent6>
      <a:srgbClr val="C1366C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167</TotalTime>
  <Words>930</Words>
  <Application>Microsoft Office PowerPoint</Application>
  <PresentationFormat>宽屏</PresentationFormat>
  <Paragraphs>200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Arial</vt:lpstr>
      <vt:lpstr>Calibri</vt:lpstr>
      <vt:lpstr>Impact</vt:lpstr>
      <vt:lpstr>主题5</vt:lpstr>
      <vt:lpstr>感知组寒假培训</vt:lpstr>
      <vt:lpstr>内容</vt:lpstr>
      <vt:lpstr>Python基础</vt:lpstr>
      <vt:lpstr>Python 介绍</vt:lpstr>
      <vt:lpstr>Python环境</vt:lpstr>
      <vt:lpstr>Python编程时的一些好习惯</vt:lpstr>
      <vt:lpstr>Python中的数据类型</vt:lpstr>
      <vt:lpstr>Python中的运算符</vt:lpstr>
      <vt:lpstr>Python中的数据结构</vt:lpstr>
      <vt:lpstr>提问</vt:lpstr>
      <vt:lpstr>休息</vt:lpstr>
      <vt:lpstr>Python 中的控制结构</vt:lpstr>
      <vt:lpstr>Python 中的控制结构</vt:lpstr>
      <vt:lpstr>Python 中的控制结构</vt:lpstr>
      <vt:lpstr>函数</vt:lpstr>
      <vt:lpstr>函数</vt:lpstr>
      <vt:lpstr>文件操作</vt:lpstr>
      <vt:lpstr>问题</vt:lpstr>
      <vt:lpstr>休息</vt:lpstr>
      <vt:lpstr>Python中的科学计算</vt:lpstr>
      <vt:lpstr>Numpy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 cr</cp:lastModifiedBy>
  <cp:revision>17</cp:revision>
  <cp:lastPrinted>2017-12-17T16:00:00Z</cp:lastPrinted>
  <dcterms:created xsi:type="dcterms:W3CDTF">2017-12-17T16:00:00Z</dcterms:created>
  <dcterms:modified xsi:type="dcterms:W3CDTF">2019-01-13T18:55:27Z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