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handoutMasterIdLst>
    <p:handoutMasterId r:id="rId15"/>
  </p:handoutMasterIdLst>
  <p:sldIdLst>
    <p:sldId id="276" r:id="rId2"/>
    <p:sldId id="256" r:id="rId3"/>
    <p:sldId id="265" r:id="rId4"/>
    <p:sldId id="266" r:id="rId5"/>
    <p:sldId id="277" r:id="rId6"/>
    <p:sldId id="286" r:id="rId7"/>
    <p:sldId id="278" r:id="rId8"/>
    <p:sldId id="283" r:id="rId9"/>
    <p:sldId id="285" r:id="rId10"/>
    <p:sldId id="281" r:id="rId11"/>
    <p:sldId id="284"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DBE6"/>
    <a:srgbClr val="2C7C9C"/>
    <a:srgbClr val="92D050"/>
    <a:srgbClr val="C1E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9" d="100"/>
          <a:sy n="89" d="100"/>
        </p:scale>
        <p:origin x="466" y="7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5/5/2025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5/5/2025</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EE2CF44-2B13-41B4-A334-1CDF534EEBBF}" type="slidenum">
              <a:rPr lang="en-IN" smtClean="0"/>
              <a:t>1</a:t>
            </a:fld>
            <a:endParaRPr lang="en-IN"/>
          </a:p>
        </p:txBody>
      </p:sp>
    </p:spTree>
    <p:extLst>
      <p:ext uri="{BB962C8B-B14F-4D97-AF65-F5344CB8AC3E}">
        <p14:creationId xmlns:p14="http://schemas.microsoft.com/office/powerpoint/2010/main" val="387682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0350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5/5/2025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600831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8819227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52511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151208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CC0096-1860-4642-9CD2-0079EA5E7CD1}" type="datetimeFigureOut">
              <a:rPr lang="en-US" smtClean="0"/>
              <a:pPr/>
              <a:t>5/5/2025</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487925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CC0096-1860-4642-9CD2-0079EA5E7CD1}" type="datetimeFigureOut">
              <a:rPr lang="en-US" smtClean="0"/>
              <a:pPr/>
              <a:t>5/5/2025</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913890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8244513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460612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5/5/2025</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7CC0096-1860-4642-9CD2-0079EA5E7CD1}"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262509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8365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265046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5/5/2025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989059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7CC0096-1860-4642-9CD2-0079EA5E7CD1}" type="datetimeFigureOut">
              <a:rPr lang="en-US" smtClean="0"/>
              <a:t>5/5/2025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66592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7CC0096-1860-4642-9CD2-0079EA5E7CD1}" type="datetimeFigureOut">
              <a:rPr lang="en-US" smtClean="0"/>
              <a:t>5/5/2025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510314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7CC0096-1860-4642-9CD2-0079EA5E7CD1}" type="datetimeFigureOut">
              <a:rPr lang="en-US" smtClean="0"/>
              <a:t>5/5/2025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22336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1211258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7CC0096-1860-4642-9CD2-0079EA5E7CD1}" type="datetimeFigureOut">
              <a:rPr lang="en-US" smtClean="0"/>
              <a:pPr/>
              <a:t>5/5/2025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335242526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656"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431704" y="692696"/>
            <a:ext cx="1440160" cy="1080120"/>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5078117" y="720017"/>
            <a:ext cx="2592288" cy="954107"/>
          </a:xfrm>
          <a:prstGeom prst="rect">
            <a:avLst/>
          </a:prstGeom>
          <a:noFill/>
        </p:spPr>
        <p:txBody>
          <a:bodyPr wrap="square" rtlCol="0">
            <a:spAutoFit/>
          </a:bodyPr>
          <a:lstStyle/>
          <a:p>
            <a:r>
              <a:rPr lang="en-US" sz="2400" dirty="0"/>
              <a:t>   </a:t>
            </a:r>
            <a:r>
              <a:rPr lang="en-US" sz="2400" dirty="0" err="1"/>
              <a:t>Sandip</a:t>
            </a:r>
            <a:endParaRPr lang="en-US" sz="2400" dirty="0"/>
          </a:p>
          <a:p>
            <a:r>
              <a:rPr lang="en-US" sz="3200" dirty="0"/>
              <a:t>University</a:t>
            </a:r>
          </a:p>
        </p:txBody>
      </p:sp>
      <p:cxnSp>
        <p:nvCxnSpPr>
          <p:cNvPr id="7" name="Straight Connector 6"/>
          <p:cNvCxnSpPr/>
          <p:nvPr/>
        </p:nvCxnSpPr>
        <p:spPr>
          <a:xfrm flipV="1">
            <a:off x="5015880" y="1184036"/>
            <a:ext cx="2088232"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351584" y="1988840"/>
            <a:ext cx="7416824" cy="4185761"/>
          </a:xfrm>
          <a:prstGeom prst="rect">
            <a:avLst/>
          </a:prstGeom>
        </p:spPr>
        <p:txBody>
          <a:bodyPr wrap="square">
            <a:spAutoFit/>
          </a:bodyPr>
          <a:lstStyle/>
          <a:p>
            <a:pPr algn="ctr"/>
            <a:r>
              <a:rPr lang="en-US" sz="2800" b="1" dirty="0">
                <a:solidFill>
                  <a:srgbClr val="CEDBE6"/>
                </a:solidFill>
                <a:latin typeface="Times New Roman" panose="02020603050405020304" pitchFamily="18" charset="0"/>
                <a:cs typeface="Times New Roman" panose="02020603050405020304" pitchFamily="18" charset="0"/>
              </a:rPr>
              <a:t>School Of Computer Science and Engineering</a:t>
            </a:r>
          </a:p>
          <a:p>
            <a:pPr algn="ctr"/>
            <a:r>
              <a:rPr lang="en-US" sz="2400" b="1" dirty="0">
                <a:solidFill>
                  <a:srgbClr val="CEDBE6"/>
                </a:solidFill>
                <a:latin typeface="Times New Roman" panose="02020603050405020304" pitchFamily="18" charset="0"/>
                <a:cs typeface="Times New Roman" panose="02020603050405020304" pitchFamily="18" charset="0"/>
              </a:rPr>
              <a:t>Department of Science and Application</a:t>
            </a:r>
          </a:p>
          <a:p>
            <a:pPr algn="ctr"/>
            <a:r>
              <a:rPr lang="en-US" sz="2400" b="1" dirty="0">
                <a:solidFill>
                  <a:srgbClr val="CEDBE6"/>
                </a:solidFill>
                <a:latin typeface="Times New Roman" panose="02020603050405020304" pitchFamily="18" charset="0"/>
                <a:cs typeface="Times New Roman" panose="02020603050405020304" pitchFamily="18" charset="0"/>
              </a:rPr>
              <a:t>Academic Year 2024-25</a:t>
            </a:r>
          </a:p>
          <a:p>
            <a:pPr algn="ctr"/>
            <a:endParaRPr lang="en-US" sz="2800" b="1" dirty="0"/>
          </a:p>
          <a:p>
            <a:pPr algn="ctr"/>
            <a:r>
              <a:rPr lang="en-US" sz="2000" b="1" dirty="0"/>
              <a:t>CIA-3 Presentation</a:t>
            </a:r>
          </a:p>
          <a:p>
            <a:pPr algn="ctr"/>
            <a:r>
              <a:rPr lang="en-US" b="1" dirty="0"/>
              <a:t>On</a:t>
            </a:r>
          </a:p>
          <a:p>
            <a:pPr algn="ctr"/>
            <a:r>
              <a:rPr lang="en-US" sz="2800" b="1" dirty="0"/>
              <a:t>“Prioritize Me”</a:t>
            </a:r>
          </a:p>
          <a:p>
            <a:pPr algn="ctr"/>
            <a:r>
              <a:rPr lang="en-US" b="1" dirty="0"/>
              <a:t>By</a:t>
            </a:r>
          </a:p>
          <a:p>
            <a:pPr algn="ctr"/>
            <a:endParaRPr lang="en-US" b="1" dirty="0"/>
          </a:p>
          <a:p>
            <a:pPr algn="ctr"/>
            <a:r>
              <a:rPr lang="en-US" sz="2000" b="1" dirty="0">
                <a:solidFill>
                  <a:srgbClr val="CEDBE6"/>
                </a:solidFill>
                <a:latin typeface="Times New Roman" panose="02020603050405020304" pitchFamily="18" charset="0"/>
                <a:cs typeface="Times New Roman" panose="02020603050405020304" pitchFamily="18" charset="0"/>
              </a:rPr>
              <a:t>Mr. Smaran Pankaj Palshikar</a:t>
            </a:r>
          </a:p>
          <a:p>
            <a:pPr algn="ctr"/>
            <a:r>
              <a:rPr lang="en-US" sz="2000" b="1" dirty="0">
                <a:solidFill>
                  <a:srgbClr val="CEDBE6"/>
                </a:solidFill>
                <a:latin typeface="Times New Roman" panose="02020603050405020304" pitchFamily="18" charset="0"/>
                <a:cs typeface="Times New Roman" panose="02020603050405020304" pitchFamily="18" charset="0"/>
              </a:rPr>
              <a:t>SY BCA-A</a:t>
            </a:r>
          </a:p>
          <a:p>
            <a:pPr algn="ctr"/>
            <a:r>
              <a:rPr lang="en-US" sz="2000" b="1" dirty="0">
                <a:solidFill>
                  <a:srgbClr val="CEDBE6"/>
                </a:solidFill>
                <a:latin typeface="Times New Roman" panose="02020603050405020304" pitchFamily="18" charset="0"/>
                <a:cs typeface="Times New Roman" panose="02020603050405020304" pitchFamily="18" charset="0"/>
              </a:rPr>
              <a:t>230105011026</a:t>
            </a:r>
            <a:endParaRPr lang="en-IN" sz="2000" b="1" dirty="0">
              <a:solidFill>
                <a:srgbClr val="CEDBE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075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84" y="548680"/>
            <a:ext cx="9144000" cy="1143000"/>
          </a:xfrm>
        </p:spPr>
        <p:txBody>
          <a:bodyPr/>
          <a:lstStyle/>
          <a:p>
            <a:r>
              <a:rPr lang="en-IN" dirty="0">
                <a:latin typeface="Book Antiqua" panose="02040602050305030304" pitchFamily="18" charset="0"/>
              </a:rPr>
              <a:t>Conclusion</a:t>
            </a:r>
            <a:endParaRPr dirty="0">
              <a:latin typeface="Book Antiqua" panose="02040602050305030304" pitchFamily="18" charset="0"/>
            </a:endParaRPr>
          </a:p>
        </p:txBody>
      </p:sp>
      <p:sp>
        <p:nvSpPr>
          <p:cNvPr id="3" name="Content Placeholder 2"/>
          <p:cNvSpPr>
            <a:spLocks noGrp="1"/>
          </p:cNvSpPr>
          <p:nvPr>
            <p:ph idx="1"/>
          </p:nvPr>
        </p:nvSpPr>
        <p:spPr>
          <a:xfrm>
            <a:off x="551384" y="1772816"/>
            <a:ext cx="10657184" cy="4267200"/>
          </a:xfrm>
        </p:spPr>
        <p:txBody>
          <a:bodyPr>
            <a:noAutofit/>
          </a:bodyPr>
          <a:lstStyle/>
          <a:p>
            <a:pPr marL="0" indent="0">
              <a:buNone/>
            </a:pPr>
            <a:r>
              <a:rPr lang="en-US" dirty="0" err="1">
                <a:latin typeface="Book Antiqua" panose="02040602050305030304" pitchFamily="18" charset="0"/>
              </a:rPr>
              <a:t>PrioritizeMe</a:t>
            </a:r>
            <a:r>
              <a:rPr lang="en-US" dirty="0">
                <a:latin typeface="Book Antiqua" panose="02040602050305030304" pitchFamily="18" charset="0"/>
              </a:rPr>
              <a:t> is a powerful and user-friendly to-do list application built with Python, </a:t>
            </a:r>
            <a:r>
              <a:rPr lang="en-US" dirty="0" err="1">
                <a:latin typeface="Book Antiqua" panose="02040602050305030304" pitchFamily="18" charset="0"/>
              </a:rPr>
              <a:t>Tkinter</a:t>
            </a:r>
            <a:r>
              <a:rPr lang="en-US" dirty="0">
                <a:latin typeface="Book Antiqua" panose="02040602050305030304" pitchFamily="18" charset="0"/>
              </a:rPr>
              <a:t>, </a:t>
            </a:r>
            <a:r>
              <a:rPr lang="en-US" dirty="0" err="1">
                <a:latin typeface="Book Antiqua" panose="02040602050305030304" pitchFamily="18" charset="0"/>
              </a:rPr>
              <a:t>TkinterMD</a:t>
            </a:r>
            <a:r>
              <a:rPr lang="en-US" dirty="0">
                <a:latin typeface="Book Antiqua" panose="02040602050305030304" pitchFamily="18" charset="0"/>
              </a:rPr>
              <a:t>, and MySQL. It offers a responsive, cross-platform interface with a modern, Material Design-inspired look, allowing users to efficiently create, edit, delete, and prioritize tasks. With reliable MySQL-based data storage, </a:t>
            </a:r>
            <a:r>
              <a:rPr lang="en-US" dirty="0" err="1">
                <a:latin typeface="Book Antiqua" panose="02040602050305030304" pitchFamily="18" charset="0"/>
              </a:rPr>
              <a:t>PrioritizeMe</a:t>
            </a:r>
            <a:r>
              <a:rPr lang="en-US" dirty="0">
                <a:latin typeface="Book Antiqua" panose="02040602050305030304" pitchFamily="18" charset="0"/>
              </a:rPr>
              <a:t> helps users stay organized and focused. While the app covers essential task management needs, future enhancements like cloud syncing, mobile support, AI-based prioritization, collaboration features, and push notifications could expand its capabilities, making it a fully integrated productivity solution for modern users.</a:t>
            </a:r>
            <a:endParaRPr lang="en-IN" dirty="0">
              <a:latin typeface="Book Antiqua" panose="02040602050305030304" pitchFamily="18" charset="0"/>
            </a:endParaRPr>
          </a:p>
        </p:txBody>
      </p:sp>
    </p:spTree>
    <p:extLst>
      <p:ext uri="{BB962C8B-B14F-4D97-AF65-F5344CB8AC3E}">
        <p14:creationId xmlns:p14="http://schemas.microsoft.com/office/powerpoint/2010/main" val="2481172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Users\GANESH\AppData\Local\Packages\5319275A.WhatsAppDesktop_cv1g1gvanyjgm\TempState\6E6DFB0BDBD1A0D2591C32E5959E0578\WhatsApp Image 2025-04-18 at 23.21.19_4ec5082d.jpg"/>
          <p:cNvPicPr/>
          <p:nvPr/>
        </p:nvPicPr>
        <p:blipFill>
          <a:blip r:embed="rId2">
            <a:extLst>
              <a:ext uri="{28A0092B-C50C-407E-A947-70E740481C1C}">
                <a14:useLocalDpi xmlns:a14="http://schemas.microsoft.com/office/drawing/2010/main" val="0"/>
              </a:ext>
            </a:extLst>
          </a:blip>
          <a:srcRect/>
          <a:stretch>
            <a:fillRect/>
          </a:stretch>
        </p:blipFill>
        <p:spPr bwMode="auto">
          <a:xfrm>
            <a:off x="695400" y="980728"/>
            <a:ext cx="3312368" cy="33477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descr="C:\Users\GANESH\AppData\Local\Packages\5319275A.WhatsAppDesktop_cv1g1gvanyjgm\TempState\1AFD71D0597A1948560C79080EDA548F\WhatsApp Image 2025-04-18 at 23.22.23_8296bdab.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84232" y="1196752"/>
            <a:ext cx="3541524" cy="337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descr="C:\Users\GANESH\AppData\Local\Packages\5319275A.WhatsAppDesktop_cv1g1gvanyjgm\TempState\2ADFD952D109F78F310901931AA1675B\WhatsApp Image 2025-04-18 at 23.22.52_71bc729c.jpg"/>
          <p:cNvPicPr/>
          <p:nvPr/>
        </p:nvPicPr>
        <p:blipFill>
          <a:blip r:embed="rId4">
            <a:extLst>
              <a:ext uri="{28A0092B-C50C-407E-A947-70E740481C1C}">
                <a14:useLocalDpi xmlns:a14="http://schemas.microsoft.com/office/drawing/2010/main" val="0"/>
              </a:ext>
            </a:extLst>
          </a:blip>
          <a:srcRect/>
          <a:stretch>
            <a:fillRect/>
          </a:stretch>
        </p:blipFill>
        <p:spPr bwMode="auto">
          <a:xfrm>
            <a:off x="4223792" y="3356992"/>
            <a:ext cx="3763010" cy="34163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p:cNvSpPr txBox="1"/>
          <p:nvPr/>
        </p:nvSpPr>
        <p:spPr>
          <a:xfrm>
            <a:off x="702296" y="188640"/>
            <a:ext cx="5256584" cy="646331"/>
          </a:xfrm>
          <a:prstGeom prst="rect">
            <a:avLst/>
          </a:prstGeom>
          <a:noFill/>
        </p:spPr>
        <p:txBody>
          <a:bodyPr wrap="square" rtlCol="0">
            <a:spAutoFit/>
          </a:bodyPr>
          <a:lstStyle/>
          <a:p>
            <a:r>
              <a:rPr lang="en-IN" sz="3600" dirty="0"/>
              <a:t>Output</a:t>
            </a:r>
          </a:p>
        </p:txBody>
      </p:sp>
    </p:spTree>
    <p:extLst>
      <p:ext uri="{BB962C8B-B14F-4D97-AF65-F5344CB8AC3E}">
        <p14:creationId xmlns:p14="http://schemas.microsoft.com/office/powerpoint/2010/main" val="2849694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7448" y="1772816"/>
            <a:ext cx="3816424" cy="769441"/>
          </a:xfrm>
          <a:prstGeom prst="rect">
            <a:avLst/>
          </a:prstGeom>
          <a:noFill/>
        </p:spPr>
        <p:txBody>
          <a:bodyPr wrap="square" rtlCol="0">
            <a:spAutoFit/>
          </a:bodyPr>
          <a:lstStyle/>
          <a:p>
            <a:r>
              <a:rPr lang="en-IN" sz="4400" dirty="0">
                <a:latin typeface="Book Antiqua" panose="02040602050305030304" pitchFamily="18" charset="0"/>
              </a:rPr>
              <a:t>Thank You….</a:t>
            </a:r>
          </a:p>
        </p:txBody>
      </p:sp>
      <p:cxnSp>
        <p:nvCxnSpPr>
          <p:cNvPr id="4" name="Elbow Connector 3"/>
          <p:cNvCxnSpPr/>
          <p:nvPr/>
        </p:nvCxnSpPr>
        <p:spPr>
          <a:xfrm rot="10800000" flipV="1">
            <a:off x="5087888" y="3501008"/>
            <a:ext cx="6768752" cy="2664296"/>
          </a:xfrm>
          <a:prstGeom prst="bentConnector3">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616280" y="3789040"/>
            <a:ext cx="3816424" cy="707886"/>
          </a:xfrm>
          <a:prstGeom prst="rect">
            <a:avLst/>
          </a:prstGeom>
          <a:noFill/>
        </p:spPr>
        <p:txBody>
          <a:bodyPr wrap="square" rtlCol="0">
            <a:spAutoFit/>
          </a:bodyPr>
          <a:lstStyle/>
          <a:p>
            <a:r>
              <a:rPr lang="en-IN" sz="2000" dirty="0">
                <a:latin typeface="Book Antiqua" panose="02040602050305030304" pitchFamily="18" charset="0"/>
              </a:rPr>
              <a:t>Name: </a:t>
            </a:r>
            <a:r>
              <a:rPr lang="en-IN" sz="2000" dirty="0" err="1">
                <a:latin typeface="Book Antiqua" panose="02040602050305030304" pitchFamily="18" charset="0"/>
              </a:rPr>
              <a:t>Smaran</a:t>
            </a:r>
            <a:r>
              <a:rPr lang="en-IN" sz="2000" dirty="0">
                <a:latin typeface="Book Antiqua" panose="02040602050305030304" pitchFamily="18" charset="0"/>
              </a:rPr>
              <a:t> </a:t>
            </a:r>
            <a:r>
              <a:rPr lang="en-IN" sz="2000" dirty="0" err="1">
                <a:latin typeface="Book Antiqua" panose="02040602050305030304" pitchFamily="18" charset="0"/>
              </a:rPr>
              <a:t>Palshikar</a:t>
            </a:r>
            <a:endParaRPr lang="en-IN" sz="2000" dirty="0">
              <a:latin typeface="Book Antiqua" panose="02040602050305030304" pitchFamily="18" charset="0"/>
            </a:endParaRPr>
          </a:p>
          <a:p>
            <a:r>
              <a:rPr lang="en-IN" sz="2000" dirty="0">
                <a:latin typeface="Book Antiqua" panose="02040602050305030304" pitchFamily="18" charset="0"/>
              </a:rPr>
              <a:t>Prn: 230105011026</a:t>
            </a:r>
          </a:p>
        </p:txBody>
      </p:sp>
      <p:sp>
        <p:nvSpPr>
          <p:cNvPr id="9" name="TextBox 8"/>
          <p:cNvSpPr txBox="1"/>
          <p:nvPr/>
        </p:nvSpPr>
        <p:spPr>
          <a:xfrm>
            <a:off x="5087888" y="5229200"/>
            <a:ext cx="3816424" cy="707886"/>
          </a:xfrm>
          <a:prstGeom prst="rect">
            <a:avLst/>
          </a:prstGeom>
          <a:noFill/>
        </p:spPr>
        <p:txBody>
          <a:bodyPr wrap="square" rtlCol="0">
            <a:spAutoFit/>
          </a:bodyPr>
          <a:lstStyle/>
          <a:p>
            <a:r>
              <a:rPr lang="en-IN" sz="2000" dirty="0">
                <a:latin typeface="Book Antiqua" panose="02040602050305030304" pitchFamily="18" charset="0"/>
              </a:rPr>
              <a:t>SYBCA A1</a:t>
            </a:r>
          </a:p>
          <a:p>
            <a:r>
              <a:rPr lang="en-IN" sz="2000" dirty="0">
                <a:latin typeface="Book Antiqua" panose="02040602050305030304" pitchFamily="18" charset="0"/>
              </a:rPr>
              <a:t>Prioritize Me</a:t>
            </a:r>
          </a:p>
        </p:txBody>
      </p:sp>
    </p:spTree>
    <p:extLst>
      <p:ext uri="{BB962C8B-B14F-4D97-AF65-F5344CB8AC3E}">
        <p14:creationId xmlns:p14="http://schemas.microsoft.com/office/powerpoint/2010/main" val="2383521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Book Antiqua" panose="02040602050305030304" pitchFamily="18" charset="0"/>
              </a:rPr>
              <a:t>Prioritize Me</a:t>
            </a:r>
            <a:endParaRPr dirty="0">
              <a:latin typeface="Book Antiqua" panose="02040602050305030304" pitchFamily="18" charset="0"/>
            </a:endParaRPr>
          </a:p>
        </p:txBody>
      </p:sp>
      <p:sp>
        <p:nvSpPr>
          <p:cNvPr id="3" name="Subtitle 2"/>
          <p:cNvSpPr>
            <a:spLocks noGrp="1"/>
          </p:cNvSpPr>
          <p:nvPr>
            <p:ph type="subTitle" idx="1"/>
          </p:nvPr>
        </p:nvSpPr>
        <p:spPr/>
        <p:txBody>
          <a:bodyPr/>
          <a:lstStyle/>
          <a:p>
            <a:r>
              <a:rPr lang="en-US" dirty="0">
                <a:latin typeface="Book Antiqua" panose="02040602050305030304" pitchFamily="18" charset="0"/>
              </a:rPr>
              <a:t>Help yourself</a:t>
            </a:r>
            <a:endParaRPr dirty="0">
              <a:latin typeface="Book Antiqua" panose="02040602050305030304" pitchFamily="18" charset="0"/>
            </a:endParaRPr>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Book Antiqua" panose="02040602050305030304" pitchFamily="18" charset="0"/>
              </a:rPr>
              <a:t>Contents</a:t>
            </a:r>
            <a:endParaRPr dirty="0">
              <a:latin typeface="Book Antiqua" panose="02040602050305030304" pitchFamily="18" charset="0"/>
            </a:endParaRPr>
          </a:p>
        </p:txBody>
      </p:sp>
      <p:sp>
        <p:nvSpPr>
          <p:cNvPr id="14" name="Content Placeholder 13"/>
          <p:cNvSpPr>
            <a:spLocks noGrp="1"/>
          </p:cNvSpPr>
          <p:nvPr>
            <p:ph idx="1"/>
          </p:nvPr>
        </p:nvSpPr>
        <p:spPr/>
        <p:txBody>
          <a:bodyPr>
            <a:normAutofit/>
          </a:bodyPr>
          <a:lstStyle/>
          <a:p>
            <a:r>
              <a:rPr lang="en-US" dirty="0"/>
              <a:t>Introduction</a:t>
            </a:r>
          </a:p>
          <a:p>
            <a:r>
              <a:rPr lang="en-US" dirty="0"/>
              <a:t>Operating Environment</a:t>
            </a:r>
          </a:p>
          <a:p>
            <a:r>
              <a:rPr lang="en-US" dirty="0"/>
              <a:t>Features</a:t>
            </a:r>
          </a:p>
          <a:p>
            <a:r>
              <a:rPr lang="en-US"/>
              <a:t>Scope</a:t>
            </a:r>
          </a:p>
          <a:p>
            <a:r>
              <a:rPr lang="en-US" dirty="0"/>
              <a:t>Conclusion</a:t>
            </a:r>
          </a:p>
          <a:p>
            <a:r>
              <a:rPr lang="en-US" dirty="0"/>
              <a:t>Output</a:t>
            </a:r>
            <a:endParaRPr dirty="0"/>
          </a:p>
        </p:txBody>
      </p:sp>
    </p:spTree>
    <p:extLst>
      <p:ext uri="{BB962C8B-B14F-4D97-AF65-F5344CB8AC3E}">
        <p14:creationId xmlns:p14="http://schemas.microsoft.com/office/powerpoint/2010/main" val="3042826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692696"/>
            <a:ext cx="9144000" cy="1143000"/>
          </a:xfrm>
        </p:spPr>
        <p:txBody>
          <a:bodyPr/>
          <a:lstStyle/>
          <a:p>
            <a:r>
              <a:rPr lang="en-US" dirty="0" err="1">
                <a:latin typeface="Book Antiqua" panose="02040602050305030304" pitchFamily="18" charset="0"/>
              </a:rPr>
              <a:t>Introdution</a:t>
            </a:r>
            <a:br>
              <a:rPr lang="en-US" dirty="0">
                <a:latin typeface="Book Antiqua" panose="02040602050305030304" pitchFamily="18" charset="0"/>
              </a:rPr>
            </a:br>
            <a:endParaRPr dirty="0">
              <a:latin typeface="Book Antiqua" panose="02040602050305030304" pitchFamily="18" charset="0"/>
            </a:endParaRPr>
          </a:p>
        </p:txBody>
      </p:sp>
      <p:sp>
        <p:nvSpPr>
          <p:cNvPr id="3" name="Content Placeholder 2"/>
          <p:cNvSpPr>
            <a:spLocks noGrp="1"/>
          </p:cNvSpPr>
          <p:nvPr>
            <p:ph idx="1"/>
          </p:nvPr>
        </p:nvSpPr>
        <p:spPr>
          <a:xfrm>
            <a:off x="1487488" y="1556792"/>
            <a:ext cx="9144000" cy="4267200"/>
          </a:xfrm>
        </p:spPr>
        <p:txBody>
          <a:bodyPr>
            <a:normAutofit/>
          </a:bodyPr>
          <a:lstStyle/>
          <a:p>
            <a:pPr marL="0" indent="0">
              <a:buNone/>
            </a:pPr>
            <a:r>
              <a:rPr lang="en-US" dirty="0" err="1"/>
              <a:t>PrioritizeMe</a:t>
            </a:r>
            <a:r>
              <a:rPr lang="en-US" dirty="0"/>
              <a:t> is an innovative and user-friendly to-do list app designed to help users manage tasks, set priorities, and boost productivity. It offers advanced features like smart reminders, customizable categories, and many more features to ensure tasks are completed on time and in the right order. Unlike traditional to-do lists, </a:t>
            </a:r>
            <a:r>
              <a:rPr lang="en-US" dirty="0" err="1"/>
              <a:t>PrioritizeMe</a:t>
            </a:r>
            <a:r>
              <a:rPr lang="en-US" dirty="0"/>
              <a:t> allows users to organize tasks based on priority, helping reduce stress and improve goal achievement. With its intuitive design and cross-platform support, </a:t>
            </a:r>
            <a:r>
              <a:rPr lang="en-US" dirty="0" err="1"/>
              <a:t>PrioritizeMe</a:t>
            </a:r>
            <a:r>
              <a:rPr lang="en-US" dirty="0"/>
              <a:t> is the ideal tool for individuals seeking to stay organized and on track with personal and professional commitments.</a:t>
            </a:r>
            <a:endParaRPr lang="en-IN" dirty="0"/>
          </a:p>
        </p:txBody>
      </p:sp>
    </p:spTree>
    <p:extLst>
      <p:ext uri="{BB962C8B-B14F-4D97-AF65-F5344CB8AC3E}">
        <p14:creationId xmlns:p14="http://schemas.microsoft.com/office/powerpoint/2010/main" val="2116190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408" y="188640"/>
            <a:ext cx="9144000" cy="1143000"/>
          </a:xfrm>
        </p:spPr>
        <p:txBody>
          <a:bodyPr/>
          <a:lstStyle/>
          <a:p>
            <a:r>
              <a:rPr lang="en-US" dirty="0">
                <a:latin typeface="Book Antiqua" panose="02040602050305030304" pitchFamily="18" charset="0"/>
              </a:rPr>
              <a:t>Operating Environment</a:t>
            </a:r>
            <a:br>
              <a:rPr lang="en-US" dirty="0">
                <a:latin typeface="Book Antiqua" panose="02040602050305030304" pitchFamily="18" charset="0"/>
              </a:rPr>
            </a:br>
            <a:endParaRPr dirty="0">
              <a:latin typeface="Book Antiqua" panose="02040602050305030304" pitchFamily="18" charset="0"/>
            </a:endParaRPr>
          </a:p>
        </p:txBody>
      </p:sp>
      <p:sp>
        <p:nvSpPr>
          <p:cNvPr id="3" name="Content Placeholder 2"/>
          <p:cNvSpPr>
            <a:spLocks noGrp="1"/>
          </p:cNvSpPr>
          <p:nvPr>
            <p:ph idx="1"/>
          </p:nvPr>
        </p:nvSpPr>
        <p:spPr>
          <a:xfrm>
            <a:off x="479376" y="760140"/>
            <a:ext cx="11233248" cy="6552728"/>
          </a:xfrm>
        </p:spPr>
        <p:txBody>
          <a:bodyPr numCol="2" spcCol="360000">
            <a:noAutofit/>
          </a:bodyPr>
          <a:lstStyle/>
          <a:p>
            <a:pPr algn="just"/>
            <a:endParaRPr lang="en-US" b="1" dirty="0"/>
          </a:p>
          <a:p>
            <a:pPr algn="just"/>
            <a:r>
              <a:rPr lang="en-US" b="1" dirty="0"/>
              <a:t>1.5.1. Software Specification:</a:t>
            </a:r>
            <a:endParaRPr lang="en-IN" sz="1800" b="1" dirty="0"/>
          </a:p>
          <a:p>
            <a:pPr lvl="0" algn="just"/>
            <a:r>
              <a:rPr lang="en-US" dirty="0"/>
              <a:t>Programming Language: Python 3.x</a:t>
            </a:r>
            <a:endParaRPr lang="en-IN" b="1" dirty="0"/>
          </a:p>
          <a:p>
            <a:pPr lvl="0" algn="just"/>
            <a:r>
              <a:rPr lang="en-US" dirty="0"/>
              <a:t>GUI Framework: </a:t>
            </a:r>
            <a:r>
              <a:rPr lang="en-US" dirty="0" err="1"/>
              <a:t>Tkinter</a:t>
            </a:r>
            <a:r>
              <a:rPr lang="en-US" dirty="0"/>
              <a:t> (for building cross-platform UIs)</a:t>
            </a:r>
            <a:endParaRPr lang="en-IN" b="1" dirty="0"/>
          </a:p>
          <a:p>
            <a:pPr lvl="0" algn="just"/>
            <a:r>
              <a:rPr lang="en-US" dirty="0"/>
              <a:t>Database: MySQL (for storing tasks and data) </a:t>
            </a:r>
            <a:endParaRPr lang="en-IN" b="1" dirty="0"/>
          </a:p>
          <a:p>
            <a:pPr algn="just"/>
            <a:r>
              <a:rPr lang="en-US" dirty="0" err="1"/>
              <a:t>mysql</a:t>
            </a:r>
            <a:r>
              <a:rPr lang="en-US" dirty="0"/>
              <a:t>-connector-python(for connecting Python to MySQL) 			</a:t>
            </a:r>
            <a:endParaRPr lang="en-IN" b="1" dirty="0"/>
          </a:p>
          <a:p>
            <a:pPr lvl="0" algn="just"/>
            <a:r>
              <a:rPr lang="en-US" dirty="0"/>
              <a:t>Development Tools:</a:t>
            </a:r>
            <a:endParaRPr lang="en-IN" b="1" dirty="0"/>
          </a:p>
          <a:p>
            <a:pPr lvl="1" algn="just"/>
            <a:r>
              <a:rPr lang="en-US" dirty="0"/>
              <a:t>IDE: Visual Studio Code, </a:t>
            </a:r>
            <a:r>
              <a:rPr lang="en-US" dirty="0" err="1"/>
              <a:t>PyCharm</a:t>
            </a:r>
            <a:r>
              <a:rPr lang="en-US" dirty="0"/>
              <a:t>, or Sublime Text</a:t>
            </a:r>
            <a:endParaRPr lang="en-IN" b="1" dirty="0"/>
          </a:p>
          <a:p>
            <a:pPr lvl="1" algn="just"/>
            <a:r>
              <a:rPr lang="en-US" dirty="0"/>
              <a:t>Package Management: pip, </a:t>
            </a:r>
            <a:r>
              <a:rPr lang="en-US" dirty="0" err="1"/>
              <a:t>virtualenv</a:t>
            </a:r>
            <a:endParaRPr lang="en-IN" b="1" dirty="0"/>
          </a:p>
          <a:p>
            <a:pPr lvl="0" algn="just"/>
            <a:r>
              <a:rPr lang="en-US" dirty="0"/>
              <a:t>Database Management: MySQL Workbench (for managing MySQL database)</a:t>
            </a:r>
            <a:endParaRPr lang="en-IN" b="1" dirty="0"/>
          </a:p>
          <a:p>
            <a:pPr algn="just"/>
            <a:endParaRPr lang="en-US" sz="1800" b="1" dirty="0"/>
          </a:p>
          <a:p>
            <a:pPr algn="just"/>
            <a:endParaRPr lang="en-IN" sz="1800" b="1" dirty="0"/>
          </a:p>
          <a:p>
            <a:pPr marL="0" indent="0" algn="just">
              <a:buNone/>
            </a:pPr>
            <a:br>
              <a:rPr lang="en-US" dirty="0"/>
            </a:br>
            <a:endParaRPr lang="en-IN" dirty="0"/>
          </a:p>
        </p:txBody>
      </p:sp>
    </p:spTree>
    <p:extLst>
      <p:ext uri="{BB962C8B-B14F-4D97-AF65-F5344CB8AC3E}">
        <p14:creationId xmlns:p14="http://schemas.microsoft.com/office/powerpoint/2010/main" val="2149368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F259C3-1A82-DF69-2729-66A4E38967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57D807-1BC6-A0C1-257F-7BCA9E772721}"/>
              </a:ext>
            </a:extLst>
          </p:cNvPr>
          <p:cNvSpPr>
            <a:spLocks noGrp="1"/>
          </p:cNvSpPr>
          <p:nvPr>
            <p:ph type="title"/>
          </p:nvPr>
        </p:nvSpPr>
        <p:spPr>
          <a:xfrm>
            <a:off x="767408" y="188640"/>
            <a:ext cx="9144000" cy="1143000"/>
          </a:xfrm>
        </p:spPr>
        <p:txBody>
          <a:bodyPr/>
          <a:lstStyle/>
          <a:p>
            <a:r>
              <a:rPr lang="en-US" dirty="0">
                <a:latin typeface="Book Antiqua" panose="02040602050305030304" pitchFamily="18" charset="0"/>
              </a:rPr>
              <a:t>Operating Environment</a:t>
            </a:r>
            <a:br>
              <a:rPr lang="en-US" dirty="0">
                <a:latin typeface="Book Antiqua" panose="02040602050305030304" pitchFamily="18" charset="0"/>
              </a:rPr>
            </a:br>
            <a:endParaRPr dirty="0">
              <a:latin typeface="Book Antiqua" panose="02040602050305030304" pitchFamily="18" charset="0"/>
            </a:endParaRPr>
          </a:p>
        </p:txBody>
      </p:sp>
      <p:sp>
        <p:nvSpPr>
          <p:cNvPr id="3" name="Content Placeholder 2">
            <a:extLst>
              <a:ext uri="{FF2B5EF4-FFF2-40B4-BE49-F238E27FC236}">
                <a16:creationId xmlns:a16="http://schemas.microsoft.com/office/drawing/2014/main" id="{9911EF62-311D-D448-A4F0-49C74E173380}"/>
              </a:ext>
            </a:extLst>
          </p:cNvPr>
          <p:cNvSpPr>
            <a:spLocks noGrp="1"/>
          </p:cNvSpPr>
          <p:nvPr>
            <p:ph idx="1"/>
          </p:nvPr>
        </p:nvSpPr>
        <p:spPr>
          <a:xfrm>
            <a:off x="551384" y="548680"/>
            <a:ext cx="11233248" cy="4267200"/>
          </a:xfrm>
        </p:spPr>
        <p:txBody>
          <a:bodyPr numCol="2" spcCol="360000">
            <a:noAutofit/>
          </a:bodyPr>
          <a:lstStyle/>
          <a:p>
            <a:pPr algn="just"/>
            <a:endParaRPr lang="en-US" b="1" dirty="0"/>
          </a:p>
          <a:p>
            <a:pPr marL="0" indent="0">
              <a:buNone/>
            </a:pPr>
            <a:br>
              <a:rPr lang="en-US" dirty="0"/>
            </a:br>
            <a:endParaRPr lang="en-IN" dirty="0"/>
          </a:p>
        </p:txBody>
      </p:sp>
      <p:sp>
        <p:nvSpPr>
          <p:cNvPr id="5" name="TextBox 4">
            <a:extLst>
              <a:ext uri="{FF2B5EF4-FFF2-40B4-BE49-F238E27FC236}">
                <a16:creationId xmlns:a16="http://schemas.microsoft.com/office/drawing/2014/main" id="{F719B040-A456-58F0-A6C5-21A2C317BC4D}"/>
              </a:ext>
            </a:extLst>
          </p:cNvPr>
          <p:cNvSpPr txBox="1"/>
          <p:nvPr/>
        </p:nvSpPr>
        <p:spPr>
          <a:xfrm>
            <a:off x="765434" y="1100719"/>
            <a:ext cx="9363013" cy="4609980"/>
          </a:xfrm>
          <a:prstGeom prst="rect">
            <a:avLst/>
          </a:prstGeom>
          <a:noFill/>
        </p:spPr>
        <p:txBody>
          <a:bodyPr wrap="square">
            <a:spAutoFit/>
          </a:bodyPr>
          <a:lstStyle/>
          <a:p>
            <a:pPr algn="just">
              <a:lnSpc>
                <a:spcPct val="150000"/>
              </a:lnSpc>
            </a:pPr>
            <a:r>
              <a:rPr lang="en-US" b="1" dirty="0"/>
              <a:t>1.5.2. Hardware Specification:</a:t>
            </a:r>
            <a:endParaRPr lang="en-IN" sz="1800" b="1" dirty="0"/>
          </a:p>
          <a:p>
            <a:pPr lvl="0" algn="just">
              <a:lnSpc>
                <a:spcPct val="150000"/>
              </a:lnSpc>
            </a:pPr>
            <a:r>
              <a:rPr lang="en-US" dirty="0"/>
              <a:t>For Development:</a:t>
            </a:r>
            <a:endParaRPr lang="en-IN" b="1" dirty="0"/>
          </a:p>
          <a:p>
            <a:pPr lvl="1" algn="just">
              <a:lnSpc>
                <a:spcPct val="150000"/>
              </a:lnSpc>
            </a:pPr>
            <a:r>
              <a:rPr lang="en-US" dirty="0"/>
              <a:t>CPU: Intel Core i5 (or equivalent AMD)</a:t>
            </a:r>
            <a:endParaRPr lang="en-IN" b="1" dirty="0"/>
          </a:p>
          <a:p>
            <a:pPr lvl="1" algn="just">
              <a:lnSpc>
                <a:spcPct val="150000"/>
              </a:lnSpc>
            </a:pPr>
            <a:r>
              <a:rPr lang="en-US" dirty="0"/>
              <a:t>RAM: 8GB (min 4GB)</a:t>
            </a:r>
            <a:endParaRPr lang="en-IN" b="1" dirty="0"/>
          </a:p>
          <a:p>
            <a:pPr lvl="1" algn="just">
              <a:lnSpc>
                <a:spcPct val="150000"/>
              </a:lnSpc>
            </a:pPr>
            <a:r>
              <a:rPr lang="en-US" dirty="0"/>
              <a:t>Storage: 100GB free space (SSD recommended)</a:t>
            </a:r>
            <a:endParaRPr lang="en-IN" b="1" dirty="0"/>
          </a:p>
          <a:p>
            <a:pPr lvl="1" algn="just">
              <a:lnSpc>
                <a:spcPct val="150000"/>
              </a:lnSpc>
            </a:pPr>
            <a:r>
              <a:rPr lang="en-US" dirty="0"/>
              <a:t>OS: Windows, macOS, or Linux</a:t>
            </a:r>
            <a:endParaRPr lang="en-IN" b="1" dirty="0"/>
          </a:p>
          <a:p>
            <a:pPr lvl="0" algn="just">
              <a:lnSpc>
                <a:spcPct val="150000"/>
              </a:lnSpc>
            </a:pPr>
            <a:r>
              <a:rPr lang="en-US" dirty="0"/>
              <a:t>For MySQL Database:</a:t>
            </a:r>
            <a:endParaRPr lang="en-IN" b="1" dirty="0"/>
          </a:p>
          <a:p>
            <a:pPr lvl="1" algn="just">
              <a:lnSpc>
                <a:spcPct val="150000"/>
              </a:lnSpc>
            </a:pPr>
            <a:r>
              <a:rPr lang="en-US" dirty="0"/>
              <a:t>Local Machine: Install MySQL for development.</a:t>
            </a:r>
            <a:endParaRPr lang="en-IN" b="1" dirty="0"/>
          </a:p>
          <a:p>
            <a:pPr lvl="1" algn="just">
              <a:lnSpc>
                <a:spcPct val="150000"/>
              </a:lnSpc>
            </a:pPr>
            <a:r>
              <a:rPr lang="en-US" dirty="0"/>
              <a:t>Cloud Hosting (for production): AWS, </a:t>
            </a:r>
            <a:r>
              <a:rPr lang="en-US" dirty="0" err="1"/>
              <a:t>DigitalOcean</a:t>
            </a:r>
            <a:r>
              <a:rPr lang="en-US" dirty="0"/>
              <a:t>, or similar for scalable MySQL   database.</a:t>
            </a:r>
            <a:endParaRPr lang="en-IN" b="1" dirty="0"/>
          </a:p>
          <a:p>
            <a:pPr lvl="0" algn="just">
              <a:lnSpc>
                <a:spcPct val="150000"/>
              </a:lnSpc>
            </a:pPr>
            <a:r>
              <a:rPr lang="en-US" dirty="0"/>
              <a:t>Testing: Mobile/Emulator: Android/iOS device or emulator for testing</a:t>
            </a:r>
            <a:endParaRPr lang="en-IN" b="1" dirty="0"/>
          </a:p>
        </p:txBody>
      </p:sp>
    </p:spTree>
    <p:extLst>
      <p:ext uri="{BB962C8B-B14F-4D97-AF65-F5344CB8AC3E}">
        <p14:creationId xmlns:p14="http://schemas.microsoft.com/office/powerpoint/2010/main" val="92330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052737"/>
            <a:ext cx="8946541" cy="1296144"/>
          </a:xfrm>
        </p:spPr>
        <p:txBody>
          <a:bodyPr/>
          <a:lstStyle/>
          <a:p>
            <a:pPr marL="0" indent="0">
              <a:buNone/>
            </a:pPr>
            <a:r>
              <a:rPr lang="en-US" dirty="0"/>
              <a:t>Here are features that can be extracted from the Task data model:</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2916767497"/>
              </p:ext>
            </p:extLst>
          </p:nvPr>
        </p:nvGraphicFramePr>
        <p:xfrm>
          <a:off x="983432" y="1705892"/>
          <a:ext cx="10081120" cy="3302889"/>
        </p:xfrm>
        <a:graphic>
          <a:graphicData uri="http://schemas.openxmlformats.org/drawingml/2006/table">
            <a:tbl>
              <a:tblPr firstRow="1" firstCol="1" bandRow="1">
                <a:tableStyleId>{ED083AE6-46FA-4A59-8FB0-9F97EB10719F}</a:tableStyleId>
              </a:tblPr>
              <a:tblGrid>
                <a:gridCol w="2525099">
                  <a:extLst>
                    <a:ext uri="{9D8B030D-6E8A-4147-A177-3AD203B41FA5}">
                      <a16:colId xmlns:a16="http://schemas.microsoft.com/office/drawing/2014/main" val="20000"/>
                    </a:ext>
                  </a:extLst>
                </a:gridCol>
                <a:gridCol w="2851499">
                  <a:extLst>
                    <a:ext uri="{9D8B030D-6E8A-4147-A177-3AD203B41FA5}">
                      <a16:colId xmlns:a16="http://schemas.microsoft.com/office/drawing/2014/main" val="20001"/>
                    </a:ext>
                  </a:extLst>
                </a:gridCol>
                <a:gridCol w="4704522">
                  <a:extLst>
                    <a:ext uri="{9D8B030D-6E8A-4147-A177-3AD203B41FA5}">
                      <a16:colId xmlns:a16="http://schemas.microsoft.com/office/drawing/2014/main" val="20002"/>
                    </a:ext>
                  </a:extLst>
                </a:gridCol>
              </a:tblGrid>
              <a:tr h="124379">
                <a:tc>
                  <a:txBody>
                    <a:bodyPr/>
                    <a:lstStyle/>
                    <a:p>
                      <a:pPr marL="532765" indent="-229235" algn="just">
                        <a:lnSpc>
                          <a:spcPct val="150000"/>
                        </a:lnSpc>
                        <a:spcAft>
                          <a:spcPts val="0"/>
                        </a:spcAft>
                      </a:pPr>
                      <a:r>
                        <a:rPr lang="en-US" sz="1600" dirty="0">
                          <a:effectLst/>
                        </a:rPr>
                        <a:t>Feature Name</a:t>
                      </a:r>
                      <a:endParaRPr lang="en-IN" sz="1600" dirty="0">
                        <a:effectLst/>
                        <a:latin typeface="Times New Roman" panose="02020603050405020304" pitchFamily="18" charset="0"/>
                        <a:ea typeface="Times New Roman" panose="02020603050405020304" pitchFamily="18" charset="0"/>
                        <a:cs typeface="Mangal"/>
                      </a:endParaRPr>
                    </a:p>
                  </a:txBody>
                  <a:tcPr marL="57215" marR="572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32765" indent="-229235" algn="just">
                        <a:lnSpc>
                          <a:spcPct val="150000"/>
                        </a:lnSpc>
                        <a:spcAft>
                          <a:spcPts val="0"/>
                        </a:spcAft>
                      </a:pPr>
                      <a:r>
                        <a:rPr lang="en-US" sz="1600">
                          <a:effectLst/>
                        </a:rPr>
                        <a:t>Type</a:t>
                      </a:r>
                      <a:endParaRPr lang="en-IN" sz="1600">
                        <a:effectLst/>
                        <a:latin typeface="Times New Roman" panose="02020603050405020304" pitchFamily="18" charset="0"/>
                        <a:ea typeface="Times New Roman" panose="02020603050405020304" pitchFamily="18" charset="0"/>
                        <a:cs typeface="Mangal"/>
                      </a:endParaRPr>
                    </a:p>
                  </a:txBody>
                  <a:tcPr marL="57215" marR="572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32765" indent="-229235" algn="just">
                        <a:lnSpc>
                          <a:spcPct val="150000"/>
                        </a:lnSpc>
                        <a:spcAft>
                          <a:spcPts val="0"/>
                        </a:spcAft>
                      </a:pPr>
                      <a:r>
                        <a:rPr lang="en-US" sz="1600">
                          <a:effectLst/>
                        </a:rPr>
                        <a:t>Description</a:t>
                      </a:r>
                      <a:endParaRPr lang="en-IN" sz="1600">
                        <a:effectLst/>
                        <a:latin typeface="Times New Roman" panose="02020603050405020304" pitchFamily="18" charset="0"/>
                        <a:ea typeface="Times New Roman" panose="02020603050405020304" pitchFamily="18" charset="0"/>
                        <a:cs typeface="Mangal"/>
                      </a:endParaRPr>
                    </a:p>
                  </a:txBody>
                  <a:tcPr marL="57215" marR="572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24379">
                <a:tc>
                  <a:txBody>
                    <a:bodyPr/>
                    <a:lstStyle/>
                    <a:p>
                      <a:pPr marL="532765" indent="-229235" algn="just">
                        <a:lnSpc>
                          <a:spcPct val="150000"/>
                        </a:lnSpc>
                        <a:spcAft>
                          <a:spcPts val="0"/>
                        </a:spcAft>
                      </a:pPr>
                      <a:r>
                        <a:rPr lang="en-US" sz="1600" dirty="0">
                          <a:effectLst/>
                        </a:rPr>
                        <a:t>Task Title</a:t>
                      </a:r>
                      <a:endParaRPr lang="en-IN" sz="1600" dirty="0">
                        <a:effectLst/>
                        <a:latin typeface="Times New Roman" panose="02020603050405020304" pitchFamily="18" charset="0"/>
                        <a:ea typeface="Times New Roman" panose="02020603050405020304" pitchFamily="18" charset="0"/>
                        <a:cs typeface="Mangal"/>
                      </a:endParaRPr>
                    </a:p>
                  </a:txBody>
                  <a:tcPr marL="57215" marR="572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32765" indent="-229235" algn="just">
                        <a:lnSpc>
                          <a:spcPct val="150000"/>
                        </a:lnSpc>
                        <a:spcAft>
                          <a:spcPts val="0"/>
                        </a:spcAft>
                      </a:pPr>
                      <a:r>
                        <a:rPr lang="en-US" sz="1600">
                          <a:effectLst/>
                        </a:rPr>
                        <a:t>Text</a:t>
                      </a:r>
                      <a:endParaRPr lang="en-IN" sz="1600">
                        <a:effectLst/>
                        <a:latin typeface="Times New Roman" panose="02020603050405020304" pitchFamily="18" charset="0"/>
                        <a:ea typeface="Times New Roman" panose="02020603050405020304" pitchFamily="18" charset="0"/>
                        <a:cs typeface="Mangal"/>
                      </a:endParaRPr>
                    </a:p>
                  </a:txBody>
                  <a:tcPr marL="57215" marR="572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32765" indent="-229235" algn="just">
                        <a:lnSpc>
                          <a:spcPct val="150000"/>
                        </a:lnSpc>
                        <a:spcAft>
                          <a:spcPts val="0"/>
                        </a:spcAft>
                      </a:pPr>
                      <a:r>
                        <a:rPr lang="en-US" sz="1600" dirty="0">
                          <a:effectLst/>
                        </a:rPr>
                        <a:t>Main label of the task</a:t>
                      </a:r>
                      <a:endParaRPr lang="en-IN" sz="1600" dirty="0">
                        <a:effectLst/>
                        <a:latin typeface="Times New Roman" panose="02020603050405020304" pitchFamily="18" charset="0"/>
                        <a:ea typeface="Times New Roman" panose="02020603050405020304" pitchFamily="18" charset="0"/>
                        <a:cs typeface="Mangal"/>
                      </a:endParaRPr>
                    </a:p>
                  </a:txBody>
                  <a:tcPr marL="57215" marR="572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3139">
                <a:tc>
                  <a:txBody>
                    <a:bodyPr/>
                    <a:lstStyle/>
                    <a:p>
                      <a:pPr marL="532765" indent="-229235" algn="just">
                        <a:lnSpc>
                          <a:spcPct val="150000"/>
                        </a:lnSpc>
                        <a:spcAft>
                          <a:spcPts val="0"/>
                        </a:spcAft>
                      </a:pPr>
                      <a:r>
                        <a:rPr lang="en-US" sz="1600" dirty="0">
                          <a:effectLst/>
                        </a:rPr>
                        <a:t>Description Length</a:t>
                      </a:r>
                      <a:endParaRPr lang="en-IN" sz="1600" dirty="0">
                        <a:effectLst/>
                        <a:latin typeface="Times New Roman" panose="02020603050405020304" pitchFamily="18" charset="0"/>
                        <a:ea typeface="Times New Roman" panose="02020603050405020304" pitchFamily="18" charset="0"/>
                        <a:cs typeface="Mangal"/>
                      </a:endParaRPr>
                    </a:p>
                  </a:txBody>
                  <a:tcPr marL="57215" marR="572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32765" indent="-229235" algn="just">
                        <a:lnSpc>
                          <a:spcPct val="150000"/>
                        </a:lnSpc>
                        <a:spcAft>
                          <a:spcPts val="0"/>
                        </a:spcAft>
                      </a:pPr>
                      <a:r>
                        <a:rPr lang="en-US" sz="1600">
                          <a:effectLst/>
                        </a:rPr>
                        <a:t>Numeric</a:t>
                      </a:r>
                      <a:endParaRPr lang="en-IN" sz="1600">
                        <a:effectLst/>
                        <a:latin typeface="Times New Roman" panose="02020603050405020304" pitchFamily="18" charset="0"/>
                        <a:ea typeface="Times New Roman" panose="02020603050405020304" pitchFamily="18" charset="0"/>
                        <a:cs typeface="Mangal"/>
                      </a:endParaRPr>
                    </a:p>
                  </a:txBody>
                  <a:tcPr marL="57215" marR="572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32765" indent="-229235" algn="just">
                        <a:lnSpc>
                          <a:spcPct val="150000"/>
                        </a:lnSpc>
                        <a:spcAft>
                          <a:spcPts val="0"/>
                        </a:spcAft>
                      </a:pPr>
                      <a:r>
                        <a:rPr lang="en-US" sz="1600">
                          <a:effectLst/>
                        </a:rPr>
                        <a:t>Length of the task description in characters or words</a:t>
                      </a:r>
                      <a:endParaRPr lang="en-IN" sz="1600">
                        <a:effectLst/>
                        <a:latin typeface="Times New Roman" panose="02020603050405020304" pitchFamily="18" charset="0"/>
                        <a:ea typeface="Times New Roman" panose="02020603050405020304" pitchFamily="18" charset="0"/>
                        <a:cs typeface="Mangal"/>
                      </a:endParaRPr>
                    </a:p>
                  </a:txBody>
                  <a:tcPr marL="57215" marR="572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48759">
                <a:tc>
                  <a:txBody>
                    <a:bodyPr/>
                    <a:lstStyle/>
                    <a:p>
                      <a:pPr marL="532765" indent="-229235" algn="just">
                        <a:lnSpc>
                          <a:spcPct val="150000"/>
                        </a:lnSpc>
                        <a:spcAft>
                          <a:spcPts val="0"/>
                        </a:spcAft>
                      </a:pPr>
                      <a:r>
                        <a:rPr lang="en-US" sz="1600" dirty="0">
                          <a:effectLst/>
                        </a:rPr>
                        <a:t>Due Date</a:t>
                      </a:r>
                      <a:endParaRPr lang="en-IN" sz="1600" dirty="0">
                        <a:effectLst/>
                        <a:latin typeface="Times New Roman" panose="02020603050405020304" pitchFamily="18" charset="0"/>
                        <a:ea typeface="Times New Roman" panose="02020603050405020304" pitchFamily="18" charset="0"/>
                        <a:cs typeface="Mangal"/>
                      </a:endParaRPr>
                    </a:p>
                  </a:txBody>
                  <a:tcPr marL="57215" marR="572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32765" indent="-229235" algn="just">
                        <a:lnSpc>
                          <a:spcPct val="150000"/>
                        </a:lnSpc>
                        <a:spcAft>
                          <a:spcPts val="0"/>
                        </a:spcAft>
                      </a:pPr>
                      <a:r>
                        <a:rPr lang="en-US" sz="1600">
                          <a:effectLst/>
                        </a:rPr>
                        <a:t>Date</a:t>
                      </a:r>
                      <a:endParaRPr lang="en-IN" sz="1600">
                        <a:effectLst/>
                        <a:latin typeface="Times New Roman" panose="02020603050405020304" pitchFamily="18" charset="0"/>
                        <a:ea typeface="Times New Roman" panose="02020603050405020304" pitchFamily="18" charset="0"/>
                        <a:cs typeface="Mangal"/>
                      </a:endParaRPr>
                    </a:p>
                  </a:txBody>
                  <a:tcPr marL="57215" marR="572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32765" indent="-229235" algn="just">
                        <a:lnSpc>
                          <a:spcPct val="150000"/>
                        </a:lnSpc>
                        <a:spcAft>
                          <a:spcPts val="0"/>
                        </a:spcAft>
                      </a:pPr>
                      <a:r>
                        <a:rPr lang="en-US" sz="1600">
                          <a:effectLst/>
                        </a:rPr>
                        <a:t>When the task should be completed</a:t>
                      </a:r>
                      <a:endParaRPr lang="en-IN" sz="1600">
                        <a:effectLst/>
                        <a:latin typeface="Times New Roman" panose="02020603050405020304" pitchFamily="18" charset="0"/>
                        <a:ea typeface="Times New Roman" panose="02020603050405020304" pitchFamily="18" charset="0"/>
                        <a:cs typeface="Mangal"/>
                      </a:endParaRPr>
                    </a:p>
                  </a:txBody>
                  <a:tcPr marL="57215" marR="572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24379">
                <a:tc>
                  <a:txBody>
                    <a:bodyPr/>
                    <a:lstStyle/>
                    <a:p>
                      <a:pPr marL="532765" indent="-229235" algn="just">
                        <a:lnSpc>
                          <a:spcPct val="150000"/>
                        </a:lnSpc>
                        <a:spcAft>
                          <a:spcPts val="0"/>
                        </a:spcAft>
                      </a:pPr>
                      <a:r>
                        <a:rPr lang="en-US" sz="1600" dirty="0">
                          <a:effectLst/>
                        </a:rPr>
                        <a:t>Days Until Due</a:t>
                      </a:r>
                      <a:endParaRPr lang="en-IN" sz="1600" dirty="0">
                        <a:effectLst/>
                        <a:latin typeface="Times New Roman" panose="02020603050405020304" pitchFamily="18" charset="0"/>
                        <a:ea typeface="Times New Roman" panose="02020603050405020304" pitchFamily="18" charset="0"/>
                        <a:cs typeface="Mangal"/>
                      </a:endParaRPr>
                    </a:p>
                  </a:txBody>
                  <a:tcPr marL="57215" marR="572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32765" indent="-229235" algn="just">
                        <a:lnSpc>
                          <a:spcPct val="150000"/>
                        </a:lnSpc>
                        <a:spcAft>
                          <a:spcPts val="0"/>
                        </a:spcAft>
                      </a:pPr>
                      <a:r>
                        <a:rPr lang="en-US" sz="1600">
                          <a:effectLst/>
                        </a:rPr>
                        <a:t>Numeric</a:t>
                      </a:r>
                      <a:endParaRPr lang="en-IN" sz="1600">
                        <a:effectLst/>
                        <a:latin typeface="Times New Roman" panose="02020603050405020304" pitchFamily="18" charset="0"/>
                        <a:ea typeface="Times New Roman" panose="02020603050405020304" pitchFamily="18" charset="0"/>
                        <a:cs typeface="Mangal"/>
                      </a:endParaRPr>
                    </a:p>
                  </a:txBody>
                  <a:tcPr marL="57215" marR="572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32765" indent="-229235" algn="just">
                        <a:lnSpc>
                          <a:spcPct val="150000"/>
                        </a:lnSpc>
                        <a:spcAft>
                          <a:spcPts val="0"/>
                        </a:spcAft>
                      </a:pPr>
                      <a:r>
                        <a:rPr lang="en-US" sz="1600">
                          <a:effectLst/>
                        </a:rPr>
                        <a:t>due_date - current_date</a:t>
                      </a:r>
                      <a:endParaRPr lang="en-IN" sz="1600">
                        <a:effectLst/>
                        <a:latin typeface="Times New Roman" panose="02020603050405020304" pitchFamily="18" charset="0"/>
                        <a:ea typeface="Times New Roman" panose="02020603050405020304" pitchFamily="18" charset="0"/>
                        <a:cs typeface="Mangal"/>
                      </a:endParaRPr>
                    </a:p>
                  </a:txBody>
                  <a:tcPr marL="57215" marR="572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24379">
                <a:tc>
                  <a:txBody>
                    <a:bodyPr/>
                    <a:lstStyle/>
                    <a:p>
                      <a:pPr marL="532765" indent="-229235" algn="just">
                        <a:lnSpc>
                          <a:spcPct val="150000"/>
                        </a:lnSpc>
                        <a:spcAft>
                          <a:spcPts val="0"/>
                        </a:spcAft>
                      </a:pPr>
                      <a:r>
                        <a:rPr lang="en-US" sz="1600" dirty="0">
                          <a:effectLst/>
                        </a:rPr>
                        <a:t>Priority Level</a:t>
                      </a:r>
                      <a:endParaRPr lang="en-IN" sz="1600" dirty="0">
                        <a:effectLst/>
                        <a:latin typeface="Times New Roman" panose="02020603050405020304" pitchFamily="18" charset="0"/>
                        <a:ea typeface="Times New Roman" panose="02020603050405020304" pitchFamily="18" charset="0"/>
                        <a:cs typeface="Mangal"/>
                      </a:endParaRPr>
                    </a:p>
                  </a:txBody>
                  <a:tcPr marL="57215" marR="572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32765" indent="-229235" algn="just">
                        <a:lnSpc>
                          <a:spcPct val="150000"/>
                        </a:lnSpc>
                        <a:spcAft>
                          <a:spcPts val="0"/>
                        </a:spcAft>
                      </a:pPr>
                      <a:r>
                        <a:rPr lang="en-US" sz="1600">
                          <a:effectLst/>
                        </a:rPr>
                        <a:t>Categorical</a:t>
                      </a:r>
                      <a:endParaRPr lang="en-IN" sz="1600">
                        <a:effectLst/>
                        <a:latin typeface="Times New Roman" panose="02020603050405020304" pitchFamily="18" charset="0"/>
                        <a:ea typeface="Times New Roman" panose="02020603050405020304" pitchFamily="18" charset="0"/>
                        <a:cs typeface="Mangal"/>
                      </a:endParaRPr>
                    </a:p>
                  </a:txBody>
                  <a:tcPr marL="57215" marR="572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32765" indent="-229235" algn="just">
                        <a:lnSpc>
                          <a:spcPct val="150000"/>
                        </a:lnSpc>
                        <a:spcAft>
                          <a:spcPts val="0"/>
                        </a:spcAft>
                      </a:pPr>
                      <a:r>
                        <a:rPr lang="en-US" sz="1600">
                          <a:effectLst/>
                        </a:rPr>
                        <a:t>Low, Medium, High</a:t>
                      </a:r>
                      <a:endParaRPr lang="en-IN" sz="1600">
                        <a:effectLst/>
                        <a:latin typeface="Times New Roman" panose="02020603050405020304" pitchFamily="18" charset="0"/>
                        <a:ea typeface="Times New Roman" panose="02020603050405020304" pitchFamily="18" charset="0"/>
                        <a:cs typeface="Mangal"/>
                      </a:endParaRPr>
                    </a:p>
                  </a:txBody>
                  <a:tcPr marL="57215" marR="572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48759">
                <a:tc>
                  <a:txBody>
                    <a:bodyPr/>
                    <a:lstStyle/>
                    <a:p>
                      <a:pPr marL="532765" indent="-229235" algn="just">
                        <a:lnSpc>
                          <a:spcPct val="150000"/>
                        </a:lnSpc>
                        <a:spcAft>
                          <a:spcPts val="0"/>
                        </a:spcAft>
                      </a:pPr>
                      <a:r>
                        <a:rPr lang="en-US" sz="1600" dirty="0">
                          <a:effectLst/>
                        </a:rPr>
                        <a:t>Category</a:t>
                      </a:r>
                      <a:endParaRPr lang="en-IN" sz="1600" dirty="0">
                        <a:effectLst/>
                        <a:latin typeface="Times New Roman" panose="02020603050405020304" pitchFamily="18" charset="0"/>
                        <a:ea typeface="Times New Roman" panose="02020603050405020304" pitchFamily="18" charset="0"/>
                        <a:cs typeface="Mangal"/>
                      </a:endParaRPr>
                    </a:p>
                  </a:txBody>
                  <a:tcPr marL="57215" marR="572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32765" indent="-229235" algn="just">
                        <a:lnSpc>
                          <a:spcPct val="150000"/>
                        </a:lnSpc>
                        <a:spcAft>
                          <a:spcPts val="0"/>
                        </a:spcAft>
                      </a:pPr>
                      <a:r>
                        <a:rPr lang="en-US" sz="1600" dirty="0">
                          <a:effectLst/>
                        </a:rPr>
                        <a:t>Categorical</a:t>
                      </a:r>
                      <a:endParaRPr lang="en-IN" sz="1600" dirty="0">
                        <a:effectLst/>
                        <a:latin typeface="Times New Roman" panose="02020603050405020304" pitchFamily="18" charset="0"/>
                        <a:ea typeface="Times New Roman" panose="02020603050405020304" pitchFamily="18" charset="0"/>
                        <a:cs typeface="Mangal"/>
                      </a:endParaRPr>
                    </a:p>
                  </a:txBody>
                  <a:tcPr marL="57215" marR="572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32765" indent="-229235" algn="just">
                        <a:lnSpc>
                          <a:spcPct val="150000"/>
                        </a:lnSpc>
                        <a:spcAft>
                          <a:spcPts val="0"/>
                        </a:spcAft>
                      </a:pPr>
                      <a:r>
                        <a:rPr lang="en-US" sz="1600" dirty="0">
                          <a:effectLst/>
                        </a:rPr>
                        <a:t>Work, Personal, Fitness, etc.</a:t>
                      </a:r>
                      <a:endParaRPr lang="en-IN" sz="1600" dirty="0">
                        <a:effectLst/>
                        <a:latin typeface="Times New Roman" panose="02020603050405020304" pitchFamily="18" charset="0"/>
                        <a:ea typeface="Times New Roman" panose="02020603050405020304" pitchFamily="18" charset="0"/>
                        <a:cs typeface="Mangal"/>
                      </a:endParaRPr>
                    </a:p>
                  </a:txBody>
                  <a:tcPr marL="57215" marR="572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107222">
                <a:tc>
                  <a:txBody>
                    <a:bodyPr/>
                    <a:lstStyle/>
                    <a:p>
                      <a:pPr marL="532765" indent="-229235" algn="just">
                        <a:lnSpc>
                          <a:spcPct val="150000"/>
                        </a:lnSpc>
                        <a:spcAft>
                          <a:spcPts val="0"/>
                        </a:spcAft>
                      </a:pPr>
                      <a:r>
                        <a:rPr lang="en-US" sz="1600" dirty="0">
                          <a:effectLst/>
                        </a:rPr>
                        <a:t>Completion Time</a:t>
                      </a:r>
                      <a:endParaRPr lang="en-IN" sz="1600" dirty="0">
                        <a:effectLst/>
                        <a:latin typeface="Times New Roman" panose="02020603050405020304" pitchFamily="18" charset="0"/>
                        <a:ea typeface="Times New Roman" panose="02020603050405020304" pitchFamily="18" charset="0"/>
                        <a:cs typeface="Mangal"/>
                      </a:endParaRPr>
                    </a:p>
                  </a:txBody>
                  <a:tcPr marL="57215" marR="572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32765" indent="-229235" algn="just">
                        <a:lnSpc>
                          <a:spcPct val="150000"/>
                        </a:lnSpc>
                        <a:spcAft>
                          <a:spcPts val="0"/>
                        </a:spcAft>
                      </a:pPr>
                      <a:r>
                        <a:rPr lang="en-US" sz="1600">
                          <a:effectLst/>
                        </a:rPr>
                        <a:t>Time Delta (Optional)</a:t>
                      </a:r>
                      <a:endParaRPr lang="en-IN" sz="1600">
                        <a:effectLst/>
                        <a:latin typeface="Times New Roman" panose="02020603050405020304" pitchFamily="18" charset="0"/>
                        <a:ea typeface="Times New Roman" panose="02020603050405020304" pitchFamily="18" charset="0"/>
                        <a:cs typeface="Mangal"/>
                      </a:endParaRPr>
                    </a:p>
                  </a:txBody>
                  <a:tcPr marL="57215" marR="572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32765" indent="-229235" algn="just">
                        <a:lnSpc>
                          <a:spcPct val="150000"/>
                        </a:lnSpc>
                        <a:spcAft>
                          <a:spcPts val="0"/>
                        </a:spcAft>
                      </a:pPr>
                      <a:r>
                        <a:rPr lang="en-US" sz="1600" dirty="0">
                          <a:effectLst/>
                        </a:rPr>
                        <a:t>Time taken from creation to completion (if tracked)</a:t>
                      </a:r>
                      <a:endParaRPr lang="en-IN" sz="1600" dirty="0">
                        <a:effectLst/>
                        <a:latin typeface="Times New Roman" panose="02020603050405020304" pitchFamily="18" charset="0"/>
                        <a:ea typeface="Times New Roman" panose="02020603050405020304" pitchFamily="18" charset="0"/>
                        <a:cs typeface="Mangal"/>
                      </a:endParaRPr>
                    </a:p>
                  </a:txBody>
                  <a:tcPr marL="57215" marR="572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78286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6383" y="548680"/>
            <a:ext cx="9144000" cy="1143000"/>
          </a:xfrm>
        </p:spPr>
        <p:txBody>
          <a:bodyPr/>
          <a:lstStyle/>
          <a:p>
            <a:r>
              <a:rPr lang="en-IN" dirty="0">
                <a:latin typeface="Book Antiqua" panose="02040602050305030304" pitchFamily="18" charset="0"/>
              </a:rPr>
              <a:t>Features</a:t>
            </a:r>
            <a:endParaRPr dirty="0">
              <a:latin typeface="Book Antiqua" panose="02040602050305030304" pitchFamily="18" charset="0"/>
            </a:endParaRPr>
          </a:p>
        </p:txBody>
      </p:sp>
      <p:sp>
        <p:nvSpPr>
          <p:cNvPr id="4" name="Content Placeholder 3"/>
          <p:cNvSpPr>
            <a:spLocks noGrp="1"/>
          </p:cNvSpPr>
          <p:nvPr>
            <p:ph idx="1"/>
          </p:nvPr>
        </p:nvSpPr>
        <p:spPr>
          <a:xfrm>
            <a:off x="983432" y="1988840"/>
            <a:ext cx="8946541" cy="4195481"/>
          </a:xfrm>
        </p:spPr>
        <p:txBody>
          <a:bodyPr>
            <a:normAutofit/>
          </a:bodyPr>
          <a:lstStyle/>
          <a:p>
            <a:pPr marL="0" indent="0">
              <a:buNone/>
            </a:pPr>
            <a:r>
              <a:rPr lang="en-US" dirty="0"/>
              <a:t>The Prioritize Me app will enable users to create, manage, and organize tasks. It will support features such as task categorization, reminders, and collaboration. The app will be designed for individual users and small teams.</a:t>
            </a:r>
          </a:p>
          <a:p>
            <a:pPr marL="0" indent="0">
              <a:buNone/>
            </a:pPr>
            <a:r>
              <a:rPr lang="en-US" dirty="0"/>
              <a:t>Top Features Such As:</a:t>
            </a:r>
          </a:p>
          <a:p>
            <a:r>
              <a:rPr lang="en-US" dirty="0"/>
              <a:t>Categorization</a:t>
            </a:r>
            <a:endParaRPr lang="en-IN" dirty="0"/>
          </a:p>
          <a:p>
            <a:r>
              <a:rPr lang="en-US" dirty="0"/>
              <a:t>Search/filter functions</a:t>
            </a:r>
          </a:p>
          <a:p>
            <a:r>
              <a:rPr lang="en-US" dirty="0"/>
              <a:t>Voice Input</a:t>
            </a:r>
          </a:p>
          <a:p>
            <a:r>
              <a:rPr lang="en-US" dirty="0"/>
              <a:t>Reminder for task due</a:t>
            </a:r>
            <a:endParaRPr lang="en-IN" dirty="0"/>
          </a:p>
        </p:txBody>
      </p:sp>
    </p:spTree>
    <p:extLst>
      <p:ext uri="{BB962C8B-B14F-4D97-AF65-F5344CB8AC3E}">
        <p14:creationId xmlns:p14="http://schemas.microsoft.com/office/powerpoint/2010/main" val="3511378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Scope </a:t>
            </a:r>
          </a:p>
        </p:txBody>
      </p:sp>
      <p:sp>
        <p:nvSpPr>
          <p:cNvPr id="3" name="Content Placeholder 2"/>
          <p:cNvSpPr>
            <a:spLocks noGrp="1"/>
          </p:cNvSpPr>
          <p:nvPr>
            <p:ph idx="1"/>
          </p:nvPr>
        </p:nvSpPr>
        <p:spPr>
          <a:xfrm>
            <a:off x="646111" y="1412776"/>
            <a:ext cx="11426553" cy="4195481"/>
          </a:xfrm>
        </p:spPr>
        <p:txBody>
          <a:bodyPr>
            <a:noAutofit/>
          </a:bodyPr>
          <a:lstStyle/>
          <a:p>
            <a:r>
              <a:rPr lang="en-US" dirty="0"/>
              <a:t>The scope of the </a:t>
            </a:r>
            <a:r>
              <a:rPr lang="en-US" b="1" dirty="0" err="1"/>
              <a:t>PrioritizeMe</a:t>
            </a:r>
            <a:r>
              <a:rPr lang="en-US" dirty="0"/>
              <a:t> to-do list application is to provide an effective and user-centric task management solution tailored for individuals—including students, professionals, and homemakers—as well as small teams seeking to collaborate on projects. The application’s core functionalities include task creation, viewing, completion, deletion, voice-enabled task management, task prioritization, categorization, reminders, and productivity tracking, complemented by options for interface customization to enhance user experience.</a:t>
            </a:r>
          </a:p>
          <a:p>
            <a:r>
              <a:rPr lang="en-US" dirty="0"/>
              <a:t>Planned future enhancements encompass collaboration features, integration with external productivity tools (such as calendars and emails), and analytics for productivity insights. </a:t>
            </a:r>
            <a:r>
              <a:rPr lang="en-US" dirty="0" err="1"/>
              <a:t>PrioritizeMe</a:t>
            </a:r>
            <a:r>
              <a:rPr lang="en-US" dirty="0"/>
              <a:t> is designed for cross-platform deployment across iOS, Android, and web platforms, with a strong focus on delivering an intuitive and accessible user interface.</a:t>
            </a:r>
          </a:p>
          <a:p>
            <a:r>
              <a:rPr lang="en-US" dirty="0"/>
              <a:t>In terms of security, the application will implement robust data protection measures, secure authentication, and compliance with data privacy regulations to safeguard user information. Overall, </a:t>
            </a:r>
            <a:r>
              <a:rPr lang="en-US" dirty="0" err="1"/>
              <a:t>PrioritizeMe</a:t>
            </a:r>
            <a:r>
              <a:rPr lang="en-US" dirty="0"/>
              <a:t> aims to support diverse task management needs while remaining adaptable to future technological advancements and user requirements.</a:t>
            </a:r>
          </a:p>
        </p:txBody>
      </p:sp>
    </p:spTree>
    <p:extLst>
      <p:ext uri="{BB962C8B-B14F-4D97-AF65-F5344CB8AC3E}">
        <p14:creationId xmlns:p14="http://schemas.microsoft.com/office/powerpoint/2010/main" val="7811717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174</TotalTime>
  <Words>774</Words>
  <Application>Microsoft Office PowerPoint</Application>
  <PresentationFormat>Widescreen</PresentationFormat>
  <Paragraphs>97</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Book Antiqua</vt:lpstr>
      <vt:lpstr>Candara</vt:lpstr>
      <vt:lpstr>Century Gothic</vt:lpstr>
      <vt:lpstr>Times New Roman</vt:lpstr>
      <vt:lpstr>Wingdings 3</vt:lpstr>
      <vt:lpstr>Ion</vt:lpstr>
      <vt:lpstr>PowerPoint Presentation</vt:lpstr>
      <vt:lpstr>Prioritize Me</vt:lpstr>
      <vt:lpstr>Contents</vt:lpstr>
      <vt:lpstr>Introdution </vt:lpstr>
      <vt:lpstr>Operating Environment </vt:lpstr>
      <vt:lpstr>Operating Environment </vt:lpstr>
      <vt:lpstr>PowerPoint Presentation</vt:lpstr>
      <vt:lpstr>Features</vt:lpstr>
      <vt:lpstr>Scope </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smaran palshikar</cp:lastModifiedBy>
  <cp:revision>20</cp:revision>
  <dcterms:created xsi:type="dcterms:W3CDTF">2025-05-04T08:55:26Z</dcterms:created>
  <dcterms:modified xsi:type="dcterms:W3CDTF">2025-05-05T04:18:10Z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