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59" r:id="rId5"/>
    <p:sldId id="261" r:id="rId6"/>
    <p:sldId id="287" r:id="rId7"/>
    <p:sldId id="262" r:id="rId8"/>
    <p:sldId id="288" r:id="rId9"/>
    <p:sldId id="289" r:id="rId10"/>
    <p:sldId id="290" r:id="rId11"/>
    <p:sldId id="291" r:id="rId12"/>
    <p:sldId id="28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AFA"/>
    <a:srgbClr val="004FA2"/>
    <a:srgbClr val="1C0450"/>
    <a:srgbClr val="07056A"/>
    <a:srgbClr val="E35DCC"/>
    <a:srgbClr val="0D0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35C0-D63E-455B-BBFF-D12C3D859A0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76AA-C387-4BA8-A217-E71A6F6C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28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70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8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3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1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1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5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4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37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0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CFF89-1C80-4356-ADEB-F47B6EC4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106B2-E942-46C9-AED9-90710DF4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F3911-1DEE-4215-8B63-83E090BE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53647-D968-46A0-BA78-DEF673D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576C1-00AA-46D2-A75D-2DC07BF5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BA56-B2B8-4E1B-AE36-0B7021FF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8EC63-FD11-486D-906A-81FBEB535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3729B-4411-4DDD-A2CF-ED2FB258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56F55-E37F-4952-BF3E-F4616B8D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7B0E-6A54-4901-A0FF-BF88653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48241-142B-4F5E-BF36-C1E02FEB5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075C22-443A-4A3D-95B7-F01110AF8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E1CC8-9E5C-404B-9476-B8C0F474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2CDF5-3B17-47A6-B192-64066B64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EAA2F-6623-402B-83DE-08913980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2022/7/10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8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2022/7/10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55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1DBF7-141D-407D-BD9D-0400D936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74343-1788-4BA4-BA68-3C1B8EFB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162DD-00E8-4514-B31E-4E040541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A05E7-1203-435F-8895-E3A9ECFD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11C89-01FA-42DC-8642-9FE613BE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45923-446F-4804-9E65-9343B400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26288-7BDB-4A31-A6F3-51656C49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9C6A4-C160-4F98-A93D-8CC8A49F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F0E9C-F4AA-4CFF-96E7-27AFCF6E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7E699-6B95-413E-ACDD-8927F15F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EE1E6-F1CE-459B-9042-51D77A7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A09BB-99E2-4D78-BA14-0D765D488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2E7246-81C6-4AB8-A2CA-D7609850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14DE8-F76F-450B-A8E1-2DE5FA36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822FF-B922-416B-BE0C-F817E324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C1047-BAE9-47BA-9C2C-51387578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07C41-0893-4A08-B322-EEE11571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6E09B-E646-42F4-B59D-4338C0F4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A03E0-8125-45AC-8BBD-55309865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4C945D-6654-490D-B4A8-DD38D263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50EDD-B3D2-483F-8D4B-9382B4F39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B982F5-D271-4480-8F7C-39CCDA86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179561-D640-4322-AC6F-08348AA1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713776-5E5D-4438-BFD4-C49E4685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13991" y="6859186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71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43CF7-359A-41F7-B845-11DB6CD5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B79F11-3E81-49F3-8002-A4186768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4B6696-66E2-457E-9D7B-9AF78094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7CBB6-FE6D-47CE-A5CF-A08726F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0C366-DF2E-418C-9DE3-9DF42C11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2EC383-51BA-436F-AE27-D1E92670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7091B-FF7F-4571-99FE-737E85D1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B2494-375F-4BE4-B04C-E24764C3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E8D55-6D63-46C3-85BB-62AA1682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CAF94-CE30-43B7-85A3-8859E8041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E3E48-C9D5-49DE-9B79-629BC932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C16AE-B9B1-452D-A216-DF8B4603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521DE-A10A-473F-9B37-095C8415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E2DDA-CA54-4AC0-9799-11ACD9B4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3CF2B9-04BB-4DBE-8259-C263768A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1E5B7-49F8-4116-BE28-F069D644B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B842E-519C-458D-88AC-3A95B0C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A9EB0-23CA-41C2-93B1-4CD8F766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CEA93-3A75-4087-B918-A4B15357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11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8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BFE2E7-ED1B-4E51-AA3C-A34FFDE6BC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8001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B50DFF-8BAC-4921-82A6-CCC05EB412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11" y="373224"/>
            <a:ext cx="11560240" cy="6111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97446B-C744-4082-AFA3-65099E538E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510" y="1418017"/>
            <a:ext cx="5981981" cy="2935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14EDFA-DA04-4FE0-8A23-9679F3C1E87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1" y="4973258"/>
            <a:ext cx="5619749" cy="18847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C55FFD-88F1-4D3B-A8D7-9E1DCF82C11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4429794"/>
            <a:ext cx="466725" cy="4667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1BCECB-203A-4118-8D77-F0D4F22718B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940" y="4973258"/>
            <a:ext cx="2090471" cy="18847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3DD8C0-0624-4FD2-BA8E-05290FA086FF}"/>
              </a:ext>
            </a:extLst>
          </p:cNvPr>
          <p:cNvSpPr txBox="1"/>
          <p:nvPr/>
        </p:nvSpPr>
        <p:spPr>
          <a:xfrm>
            <a:off x="1712378" y="2114766"/>
            <a:ext cx="389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blipFill>
                  <a:blip r:embed="rId9"/>
                  <a:stretch>
                    <a:fillRect/>
                  </a:stretch>
                </a:blipFill>
                <a:cs typeface="+mn-ea"/>
                <a:sym typeface="+mn-lt"/>
              </a:rPr>
              <a:t>UmiJS3</a:t>
            </a:r>
            <a:endParaRPr lang="zh-CN" altLang="en-US" sz="7200" b="1" dirty="0">
              <a:blipFill>
                <a:blip r:embed="rId9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6DE6AD-A086-4CB0-A1AF-35AAF915B184}"/>
              </a:ext>
            </a:extLst>
          </p:cNvPr>
          <p:cNvSpPr txBox="1"/>
          <p:nvPr/>
        </p:nvSpPr>
        <p:spPr>
          <a:xfrm>
            <a:off x="1712378" y="3292165"/>
            <a:ext cx="557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C0450"/>
                </a:solidFill>
                <a:cs typeface="+mn-ea"/>
                <a:sym typeface="+mn-lt"/>
              </a:rPr>
              <a:t>蛋糕管理平台项目实战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D354BD9-DBD2-42DB-976A-44E1A62FD171}"/>
              </a:ext>
            </a:extLst>
          </p:cNvPr>
          <p:cNvGrpSpPr/>
          <p:nvPr/>
        </p:nvGrpSpPr>
        <p:grpSpPr>
          <a:xfrm>
            <a:off x="1823673" y="4100542"/>
            <a:ext cx="4561631" cy="466725"/>
            <a:chOff x="1839169" y="4255525"/>
            <a:chExt cx="4561631" cy="466725"/>
          </a:xfrm>
        </p:grpSpPr>
        <p:sp>
          <p:nvSpPr>
            <p:cNvPr id="21" name="箭头: 五边形 20">
              <a:extLst>
                <a:ext uri="{FF2B5EF4-FFF2-40B4-BE49-F238E27FC236}">
                  <a16:creationId xmlns:a16="http://schemas.microsoft.com/office/drawing/2014/main" id="{B9588C5C-9B53-46B7-BD23-D9DD35DD173C}"/>
                </a:ext>
              </a:extLst>
            </p:cNvPr>
            <p:cNvSpPr/>
            <p:nvPr/>
          </p:nvSpPr>
          <p:spPr>
            <a:xfrm>
              <a:off x="1839169" y="4255525"/>
              <a:ext cx="4561631" cy="466725"/>
            </a:xfrm>
            <a:prstGeom prst="homePlate">
              <a:avLst/>
            </a:prstGeom>
            <a:gradFill>
              <a:gsLst>
                <a:gs pos="0">
                  <a:srgbClr val="0D017B"/>
                </a:gs>
                <a:gs pos="83000">
                  <a:srgbClr val="E35DCC"/>
                </a:gs>
                <a:gs pos="100000">
                  <a:srgbClr val="07056A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FC14A55-1590-4DE0-AABC-6AA117113851}"/>
                </a:ext>
              </a:extLst>
            </p:cNvPr>
            <p:cNvSpPr txBox="1"/>
            <p:nvPr/>
          </p:nvSpPr>
          <p:spPr>
            <a:xfrm>
              <a:off x="1868197" y="4315220"/>
              <a:ext cx="419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react/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umijs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ahooks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dva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antd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962C783-D6FD-44CB-B050-BA50F5343C60}"/>
              </a:ext>
            </a:extLst>
          </p:cNvPr>
          <p:cNvSpPr txBox="1"/>
          <p:nvPr/>
        </p:nvSpPr>
        <p:spPr>
          <a:xfrm>
            <a:off x="1712378" y="4887545"/>
            <a:ext cx="557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C0450"/>
                </a:solidFill>
                <a:cs typeface="+mn-ea"/>
                <a:sym typeface="+mn-lt"/>
              </a:rPr>
              <a:t>主讲人：千锋爱佛僧</a:t>
            </a:r>
          </a:p>
        </p:txBody>
      </p:sp>
    </p:spTree>
    <p:extLst>
      <p:ext uri="{BB962C8B-B14F-4D97-AF65-F5344CB8AC3E}">
        <p14:creationId xmlns:p14="http://schemas.microsoft.com/office/powerpoint/2010/main" val="14699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012ACFA3-5850-4FBE-8094-1967541EC7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153" y="898828"/>
            <a:ext cx="6371849" cy="21369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26EB46C-53C6-410E-ABF1-8D58AAD0DEF5}"/>
              </a:ext>
            </a:extLst>
          </p:cNvPr>
          <p:cNvSpPr/>
          <p:nvPr/>
        </p:nvSpPr>
        <p:spPr>
          <a:xfrm>
            <a:off x="0" y="3035808"/>
            <a:ext cx="12192000" cy="382219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50000" sy="50000" flip="none" algn="ctr"/>
          </a:blipFill>
          <a:ln>
            <a:noFill/>
          </a:ln>
          <a:effectLst>
            <a:outerShdw blurRad="355600" dist="88900" algn="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06E106-FDE1-4721-8849-D1CA7850CFAF}"/>
              </a:ext>
            </a:extLst>
          </p:cNvPr>
          <p:cNvGrpSpPr/>
          <p:nvPr/>
        </p:nvGrpSpPr>
        <p:grpSpPr>
          <a:xfrm>
            <a:off x="5967984" y="3479728"/>
            <a:ext cx="3731720" cy="1202001"/>
            <a:chOff x="5967984" y="3479727"/>
            <a:chExt cx="3731720" cy="1202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E7FAFD-8976-407E-BF28-85DEA1B9FCB6}"/>
                </a:ext>
              </a:extLst>
            </p:cNvPr>
            <p:cNvSpPr/>
            <p:nvPr/>
          </p:nvSpPr>
          <p:spPr>
            <a:xfrm>
              <a:off x="5967984" y="3479727"/>
              <a:ext cx="3731720" cy="1202001"/>
            </a:xfrm>
            <a:prstGeom prst="rect">
              <a:avLst/>
            </a:prstGeom>
            <a:noFill/>
            <a:ln w="76200">
              <a:solidFill>
                <a:srgbClr val="1C0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D87086-5919-4041-93EB-5B5E4B2077EE}"/>
                </a:ext>
              </a:extLst>
            </p:cNvPr>
            <p:cNvSpPr txBox="1"/>
            <p:nvPr/>
          </p:nvSpPr>
          <p:spPr>
            <a:xfrm>
              <a:off x="6405403" y="3658292"/>
              <a:ext cx="2856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blipFill>
                    <a:blip r:embed="rId5"/>
                    <a:stretch>
                      <a:fillRect/>
                    </a:stretch>
                  </a:blipFill>
                  <a:cs typeface="+mn-ea"/>
                  <a:sym typeface="+mn-lt"/>
                </a:rPr>
                <a:t>成果展示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20C269B-CF55-4361-8FE3-3EA1B7937705}"/>
              </a:ext>
            </a:extLst>
          </p:cNvPr>
          <p:cNvSpPr/>
          <p:nvPr/>
        </p:nvSpPr>
        <p:spPr>
          <a:xfrm>
            <a:off x="1538913" y="1202892"/>
            <a:ext cx="2594497" cy="1832916"/>
          </a:xfrm>
          <a:prstGeom prst="rect">
            <a:avLst/>
          </a:prstGeom>
          <a:solidFill>
            <a:srgbClr val="004F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037E92-E271-4EEA-B902-D4DBDC089D36}"/>
              </a:ext>
            </a:extLst>
          </p:cNvPr>
          <p:cNvSpPr txBox="1"/>
          <p:nvPr/>
        </p:nvSpPr>
        <p:spPr>
          <a:xfrm>
            <a:off x="1886065" y="1202892"/>
            <a:ext cx="190718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blipFill>
                  <a:blip r:embed="rId5"/>
                  <a:stretch>
                    <a:fillRect/>
                  </a:stretch>
                </a:blipFill>
                <a:cs typeface="+mn-ea"/>
                <a:sym typeface="+mn-lt"/>
              </a:rPr>
              <a:t>4</a:t>
            </a:r>
            <a:endParaRPr lang="zh-CN" altLang="en-US" sz="19900" b="1" dirty="0">
              <a:blipFill>
                <a:blip r:embed="rId5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26" name="ïş1ïḍè">
            <a:extLst>
              <a:ext uri="{FF2B5EF4-FFF2-40B4-BE49-F238E27FC236}">
                <a16:creationId xmlns:a16="http://schemas.microsoft.com/office/drawing/2014/main" id="{84063C6B-8BB2-4300-8DE4-B84C2FEDB7B0}"/>
              </a:ext>
            </a:extLst>
          </p:cNvPr>
          <p:cNvSpPr/>
          <p:nvPr/>
        </p:nvSpPr>
        <p:spPr bwMode="auto">
          <a:xfrm>
            <a:off x="5871229" y="4878773"/>
            <a:ext cx="3949427" cy="63175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过程与结果同样重要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99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BFE2E7-ED1B-4E51-AA3C-A34FFDE6BC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8001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B50DFF-8BAC-4921-82A6-CCC05EB412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11" y="373224"/>
            <a:ext cx="11560240" cy="6111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97446B-C744-4082-AFA3-65099E538E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510" y="1418017"/>
            <a:ext cx="5981981" cy="2935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14EDFA-DA04-4FE0-8A23-9679F3C1E87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1" y="4973258"/>
            <a:ext cx="5619749" cy="18847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C55FFD-88F1-4D3B-A8D7-9E1DCF82C11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4429794"/>
            <a:ext cx="466725" cy="4667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1BCECB-203A-4118-8D77-F0D4F22718B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940" y="4973258"/>
            <a:ext cx="2090471" cy="18847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3DD8C0-0624-4FD2-BA8E-05290FA086FF}"/>
              </a:ext>
            </a:extLst>
          </p:cNvPr>
          <p:cNvSpPr txBox="1"/>
          <p:nvPr/>
        </p:nvSpPr>
        <p:spPr>
          <a:xfrm>
            <a:off x="1712378" y="2638733"/>
            <a:ext cx="54694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blipFill>
                  <a:blip r:embed="rId9"/>
                  <a:stretch>
                    <a:fillRect/>
                  </a:stretch>
                </a:blipFill>
                <a:cs typeface="+mn-ea"/>
                <a:sym typeface="+mn-lt"/>
              </a:rPr>
              <a:t>THANKS</a:t>
            </a:r>
            <a:endParaRPr lang="zh-CN" altLang="en-US" sz="8800" b="1" dirty="0">
              <a:blipFill>
                <a:blip r:embed="rId9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6DE6AD-A086-4CB0-A1AF-35AAF915B184}"/>
              </a:ext>
            </a:extLst>
          </p:cNvPr>
          <p:cNvSpPr txBox="1"/>
          <p:nvPr/>
        </p:nvSpPr>
        <p:spPr>
          <a:xfrm>
            <a:off x="1755321" y="3857524"/>
            <a:ext cx="312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baseline="-25000" dirty="0">
                <a:solidFill>
                  <a:srgbClr val="1C0450"/>
                </a:solidFill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68687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79DFE7-D6C2-A102-6FDF-E3927FB522C8}"/>
              </a:ext>
            </a:extLst>
          </p:cNvPr>
          <p:cNvGrpSpPr/>
          <p:nvPr/>
        </p:nvGrpSpPr>
        <p:grpSpPr>
          <a:xfrm>
            <a:off x="1" y="0"/>
            <a:ext cx="5160134" cy="6858000"/>
            <a:chOff x="1" y="0"/>
            <a:chExt cx="6018726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6EB46C-53C6-410E-ABF1-8D58AAD0DEF5}"/>
                </a:ext>
              </a:extLst>
            </p:cNvPr>
            <p:cNvSpPr/>
            <p:nvPr/>
          </p:nvSpPr>
          <p:spPr>
            <a:xfrm>
              <a:off x="2" y="0"/>
              <a:ext cx="6018725" cy="6858000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50000" sy="50000" flip="none" algn="ctr"/>
            </a:blipFill>
            <a:ln>
              <a:noFill/>
            </a:ln>
            <a:effectLst>
              <a:outerShdw blurRad="355600" dist="88900" algn="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7416B79-CE32-4253-A1C3-A5E4FEF8B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 flipV="1">
              <a:off x="1" y="1709928"/>
              <a:ext cx="5958623" cy="514807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E7FAFD-8976-407E-BF28-85DEA1B9FCB6}"/>
                </a:ext>
              </a:extLst>
            </p:cNvPr>
            <p:cNvSpPr/>
            <p:nvPr/>
          </p:nvSpPr>
          <p:spPr>
            <a:xfrm>
              <a:off x="801112" y="998250"/>
              <a:ext cx="4888605" cy="1313626"/>
            </a:xfrm>
            <a:prstGeom prst="rect">
              <a:avLst/>
            </a:prstGeom>
            <a:noFill/>
            <a:ln w="76200">
              <a:solidFill>
                <a:srgbClr val="1C0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D87086-5919-4041-93EB-5B5E4B2077EE}"/>
                </a:ext>
              </a:extLst>
            </p:cNvPr>
            <p:cNvSpPr txBox="1"/>
            <p:nvPr/>
          </p:nvSpPr>
          <p:spPr>
            <a:xfrm>
              <a:off x="1029165" y="1211686"/>
              <a:ext cx="4432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blipFill>
                    <a:blip r:embed="rId5"/>
                    <a:stretch>
                      <a:fillRect/>
                    </a:stretch>
                  </a:blipFill>
                  <a:cs typeface="+mn-ea"/>
                  <a:sym typeface="+mn-lt"/>
                </a:rPr>
                <a:t>课程内容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E552F80-36A2-406A-A648-12165F61709B}"/>
              </a:ext>
            </a:extLst>
          </p:cNvPr>
          <p:cNvSpPr/>
          <p:nvPr/>
        </p:nvSpPr>
        <p:spPr>
          <a:xfrm>
            <a:off x="5963463" y="834371"/>
            <a:ext cx="640080" cy="64008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1773A0-48E5-4B42-B161-40AA3D611199}"/>
              </a:ext>
            </a:extLst>
          </p:cNvPr>
          <p:cNvSpPr txBox="1"/>
          <p:nvPr/>
        </p:nvSpPr>
        <p:spPr>
          <a:xfrm>
            <a:off x="6936464" y="891348"/>
            <a:ext cx="245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cs typeface="+mn-ea"/>
                <a:sym typeface="+mn-lt"/>
              </a:rPr>
              <a:t>Umijs</a:t>
            </a:r>
            <a:r>
              <a:rPr lang="zh-CN" altLang="en-US" sz="2800" b="1" dirty="0">
                <a:cs typeface="+mn-ea"/>
                <a:sym typeface="+mn-lt"/>
              </a:rPr>
              <a:t>上手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BCAB7C-4C41-4C8F-AB67-B150D8DA7A3D}"/>
              </a:ext>
            </a:extLst>
          </p:cNvPr>
          <p:cNvSpPr/>
          <p:nvPr/>
        </p:nvSpPr>
        <p:spPr>
          <a:xfrm>
            <a:off x="5963463" y="1910761"/>
            <a:ext cx="640080" cy="64008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B92089-46FC-4DB9-84C5-60140909CEE5}"/>
              </a:ext>
            </a:extLst>
          </p:cNvPr>
          <p:cNvSpPr txBox="1"/>
          <p:nvPr/>
        </p:nvSpPr>
        <p:spPr>
          <a:xfrm>
            <a:off x="6936464" y="1967738"/>
            <a:ext cx="432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cs typeface="+mn-ea"/>
                <a:sym typeface="+mn-lt"/>
              </a:rPr>
              <a:t>LeanCloud</a:t>
            </a:r>
            <a:r>
              <a:rPr lang="zh-CN" altLang="en-US" sz="2800" b="1" dirty="0">
                <a:cs typeface="+mn-ea"/>
                <a:sym typeface="+mn-lt"/>
              </a:rPr>
              <a:t>云服务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2816AA-8AA0-4779-8B95-4A6885650818}"/>
              </a:ext>
            </a:extLst>
          </p:cNvPr>
          <p:cNvSpPr/>
          <p:nvPr/>
        </p:nvSpPr>
        <p:spPr>
          <a:xfrm>
            <a:off x="5963463" y="2987151"/>
            <a:ext cx="640080" cy="64008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6727E6-56D1-4F2F-98E1-A11ED7CCB306}"/>
              </a:ext>
            </a:extLst>
          </p:cNvPr>
          <p:cNvSpPr txBox="1"/>
          <p:nvPr/>
        </p:nvSpPr>
        <p:spPr>
          <a:xfrm>
            <a:off x="6936464" y="3044128"/>
            <a:ext cx="462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商品管理等业务逻辑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F490D0-AC29-43A1-83AD-3D2964E440D4}"/>
              </a:ext>
            </a:extLst>
          </p:cNvPr>
          <p:cNvSpPr/>
          <p:nvPr/>
        </p:nvSpPr>
        <p:spPr>
          <a:xfrm>
            <a:off x="5963463" y="4063540"/>
            <a:ext cx="640080" cy="64008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4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F6E50B-523F-4EB2-B60F-EF3E577645B8}"/>
              </a:ext>
            </a:extLst>
          </p:cNvPr>
          <p:cNvSpPr txBox="1"/>
          <p:nvPr/>
        </p:nvSpPr>
        <p:spPr>
          <a:xfrm>
            <a:off x="6936464" y="4120517"/>
            <a:ext cx="379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角色及权限管理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17601" y="0"/>
            <a:ext cx="2090471" cy="1884742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8DA397E-C933-AE44-8D62-CF679BDA1D50}"/>
              </a:ext>
            </a:extLst>
          </p:cNvPr>
          <p:cNvSpPr/>
          <p:nvPr/>
        </p:nvSpPr>
        <p:spPr>
          <a:xfrm>
            <a:off x="5963463" y="5139929"/>
            <a:ext cx="640080" cy="64008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5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954BC8-DCDB-0C59-12C1-CE5A6DF83696}"/>
              </a:ext>
            </a:extLst>
          </p:cNvPr>
          <p:cNvSpPr txBox="1"/>
          <p:nvPr/>
        </p:nvSpPr>
        <p:spPr>
          <a:xfrm>
            <a:off x="6936463" y="5196906"/>
            <a:ext cx="457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高德地图及</a:t>
            </a:r>
            <a:r>
              <a:rPr lang="en-US" altLang="zh-CN" sz="2800" b="1" dirty="0" err="1">
                <a:cs typeface="+mn-ea"/>
                <a:sym typeface="+mn-lt"/>
              </a:rPr>
              <a:t>Echarts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1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6EB46C-53C6-410E-ABF1-8D58AAD0DEF5}"/>
              </a:ext>
            </a:extLst>
          </p:cNvPr>
          <p:cNvSpPr/>
          <p:nvPr/>
        </p:nvSpPr>
        <p:spPr>
          <a:xfrm>
            <a:off x="0" y="3035808"/>
            <a:ext cx="12192000" cy="382219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50000" sy="50000" flip="none" algn="ctr"/>
          </a:blipFill>
          <a:ln>
            <a:noFill/>
          </a:ln>
          <a:effectLst>
            <a:outerShdw blurRad="355600" dist="88900" algn="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06E106-FDE1-4721-8849-D1CA7850CFAF}"/>
              </a:ext>
            </a:extLst>
          </p:cNvPr>
          <p:cNvGrpSpPr/>
          <p:nvPr/>
        </p:nvGrpSpPr>
        <p:grpSpPr>
          <a:xfrm>
            <a:off x="5967984" y="3479728"/>
            <a:ext cx="3731720" cy="1202001"/>
            <a:chOff x="5967984" y="3479727"/>
            <a:chExt cx="3731720" cy="1202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E7FAFD-8976-407E-BF28-85DEA1B9FCB6}"/>
                </a:ext>
              </a:extLst>
            </p:cNvPr>
            <p:cNvSpPr/>
            <p:nvPr/>
          </p:nvSpPr>
          <p:spPr>
            <a:xfrm>
              <a:off x="5967984" y="3479727"/>
              <a:ext cx="3731720" cy="1202001"/>
            </a:xfrm>
            <a:prstGeom prst="rect">
              <a:avLst/>
            </a:prstGeom>
            <a:noFill/>
            <a:ln w="76200">
              <a:solidFill>
                <a:srgbClr val="1C0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D87086-5919-4041-93EB-5B5E4B2077EE}"/>
                </a:ext>
              </a:extLst>
            </p:cNvPr>
            <p:cNvSpPr txBox="1"/>
            <p:nvPr/>
          </p:nvSpPr>
          <p:spPr>
            <a:xfrm>
              <a:off x="6088937" y="3658292"/>
              <a:ext cx="35015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 err="1">
                  <a:blipFill>
                    <a:blip r:embed="rId4"/>
                    <a:stretch>
                      <a:fillRect/>
                    </a:stretch>
                  </a:blipFill>
                  <a:cs typeface="+mn-ea"/>
                  <a:sym typeface="+mn-lt"/>
                </a:rPr>
                <a:t>UmiJS</a:t>
              </a:r>
              <a:r>
                <a:rPr lang="zh-CN" altLang="en-US" sz="4800" b="1" dirty="0">
                  <a:blipFill>
                    <a:blip r:embed="rId4"/>
                    <a:stretch>
                      <a:fillRect/>
                    </a:stretch>
                  </a:blipFill>
                  <a:cs typeface="+mn-ea"/>
                  <a:sym typeface="+mn-lt"/>
                </a:rPr>
                <a:t>上手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20C269B-CF55-4361-8FE3-3EA1B7937705}"/>
              </a:ext>
            </a:extLst>
          </p:cNvPr>
          <p:cNvSpPr/>
          <p:nvPr/>
        </p:nvSpPr>
        <p:spPr>
          <a:xfrm>
            <a:off x="1538913" y="1202892"/>
            <a:ext cx="2594497" cy="1832916"/>
          </a:xfrm>
          <a:prstGeom prst="rect">
            <a:avLst/>
          </a:prstGeom>
          <a:solidFill>
            <a:srgbClr val="004F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037E92-E271-4EEA-B902-D4DBDC089D36}"/>
              </a:ext>
            </a:extLst>
          </p:cNvPr>
          <p:cNvSpPr txBox="1"/>
          <p:nvPr/>
        </p:nvSpPr>
        <p:spPr>
          <a:xfrm>
            <a:off x="1886065" y="1202892"/>
            <a:ext cx="190718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blipFill>
                  <a:blip r:embed="rId4"/>
                  <a:stretch>
                    <a:fillRect/>
                  </a:stretch>
                </a:blipFill>
                <a:cs typeface="+mn-ea"/>
                <a:sym typeface="+mn-lt"/>
              </a:rPr>
              <a:t>1</a:t>
            </a:r>
            <a:endParaRPr lang="zh-CN" altLang="en-US" sz="19900" b="1" dirty="0">
              <a:blipFill>
                <a:blip r:embed="rId4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26" name="ïş1ïḍè">
            <a:extLst>
              <a:ext uri="{FF2B5EF4-FFF2-40B4-BE49-F238E27FC236}">
                <a16:creationId xmlns:a16="http://schemas.microsoft.com/office/drawing/2014/main" id="{84063C6B-8BB2-4300-8DE4-B84C2FEDB7B0}"/>
              </a:ext>
            </a:extLst>
          </p:cNvPr>
          <p:cNvSpPr/>
          <p:nvPr/>
        </p:nvSpPr>
        <p:spPr bwMode="auto">
          <a:xfrm>
            <a:off x="5871229" y="4878773"/>
            <a:ext cx="3949427" cy="63175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只要出发，就可以到达</a:t>
            </a:r>
            <a:endParaRPr lang="en-US" altLang="zh-CN" sz="16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E5E2F3-06C3-94D5-495D-A6EBAAF18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99" y="1360523"/>
            <a:ext cx="1701059" cy="16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E552F80-36A2-406A-A648-12165F61709B}"/>
              </a:ext>
            </a:extLst>
          </p:cNvPr>
          <p:cNvSpPr/>
          <p:nvPr/>
        </p:nvSpPr>
        <p:spPr>
          <a:xfrm>
            <a:off x="555795" y="425628"/>
            <a:ext cx="640080" cy="6400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1773A0-48E5-4B42-B161-40AA3D611199}"/>
              </a:ext>
            </a:extLst>
          </p:cNvPr>
          <p:cNvSpPr txBox="1"/>
          <p:nvPr/>
        </p:nvSpPr>
        <p:spPr>
          <a:xfrm>
            <a:off x="1554480" y="422503"/>
            <a:ext cx="292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cs typeface="+mn-ea"/>
                <a:sym typeface="+mn-lt"/>
              </a:rPr>
              <a:t>UmiJS</a:t>
            </a:r>
            <a:r>
              <a:rPr lang="zh-CN" altLang="en-US" sz="3600" b="1" dirty="0">
                <a:cs typeface="+mn-ea"/>
                <a:sym typeface="+mn-lt"/>
              </a:rPr>
              <a:t>上手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17601" y="0"/>
            <a:ext cx="2090471" cy="1884742"/>
          </a:xfrm>
          <a:prstGeom prst="rect">
            <a:avLst/>
          </a:prstGeom>
        </p:spPr>
      </p:pic>
      <p:sp>
        <p:nvSpPr>
          <p:cNvPr id="300" name="íṧlîḑê">
            <a:extLst>
              <a:ext uri="{FF2B5EF4-FFF2-40B4-BE49-F238E27FC236}">
                <a16:creationId xmlns:a16="http://schemas.microsoft.com/office/drawing/2014/main" id="{C2F5DD70-A5F7-BF76-2852-EE861D526977}"/>
              </a:ext>
            </a:extLst>
          </p:cNvPr>
          <p:cNvSpPr/>
          <p:nvPr/>
        </p:nvSpPr>
        <p:spPr>
          <a:xfrm>
            <a:off x="1057211" y="2047267"/>
            <a:ext cx="581025" cy="5810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 fontScale="850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b="1" dirty="0">
                <a:cs typeface="+mn-ea"/>
                <a:sym typeface="+mn-lt"/>
              </a:rPr>
              <a:t>01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01" name="iśľiḍê">
            <a:extLst>
              <a:ext uri="{FF2B5EF4-FFF2-40B4-BE49-F238E27FC236}">
                <a16:creationId xmlns:a16="http://schemas.microsoft.com/office/drawing/2014/main" id="{FF36EAD5-6B5E-5C96-17E2-51144A7F1369}"/>
              </a:ext>
            </a:extLst>
          </p:cNvPr>
          <p:cNvSpPr/>
          <p:nvPr/>
        </p:nvSpPr>
        <p:spPr>
          <a:xfrm>
            <a:off x="6226420" y="2062655"/>
            <a:ext cx="581025" cy="581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 fontScale="85000" lnSpcReduction="10000"/>
          </a:bodyPr>
          <a:lstStyle/>
          <a:p>
            <a:pPr algn="ctr"/>
            <a:r>
              <a:rPr lang="en-US" altLang="zh-CN" sz="1600" b="1" dirty="0">
                <a:cs typeface="+mn-ea"/>
                <a:sym typeface="+mn-lt"/>
              </a:rPr>
              <a:t>05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21AC65-D412-E98A-56CC-E74779342E00}"/>
              </a:ext>
            </a:extLst>
          </p:cNvPr>
          <p:cNvSpPr txBox="1"/>
          <p:nvPr/>
        </p:nvSpPr>
        <p:spPr>
          <a:xfrm>
            <a:off x="1712890" y="2153113"/>
            <a:ext cx="2779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UmiJS</a:t>
            </a:r>
            <a:r>
              <a:rPr lang="zh-CN" altLang="en-US" sz="2000" b="1" dirty="0"/>
              <a:t>介绍及环境搭建</a:t>
            </a:r>
          </a:p>
        </p:txBody>
      </p:sp>
      <p:sp>
        <p:nvSpPr>
          <p:cNvPr id="302" name="íṧlîḑê">
            <a:extLst>
              <a:ext uri="{FF2B5EF4-FFF2-40B4-BE49-F238E27FC236}">
                <a16:creationId xmlns:a16="http://schemas.microsoft.com/office/drawing/2014/main" id="{9B52663C-3692-7B90-2CF1-2E99DAFE8677}"/>
              </a:ext>
            </a:extLst>
          </p:cNvPr>
          <p:cNvSpPr/>
          <p:nvPr/>
        </p:nvSpPr>
        <p:spPr>
          <a:xfrm>
            <a:off x="1046241" y="2996651"/>
            <a:ext cx="581025" cy="5810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 fontScale="850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b="1" dirty="0">
                <a:cs typeface="+mn-ea"/>
                <a:sym typeface="+mn-lt"/>
              </a:rPr>
              <a:t>02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AAC400F9-84CA-24CA-E8BC-E6BD8E035E4E}"/>
              </a:ext>
            </a:extLst>
          </p:cNvPr>
          <p:cNvSpPr txBox="1"/>
          <p:nvPr/>
        </p:nvSpPr>
        <p:spPr>
          <a:xfrm>
            <a:off x="1701920" y="310249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项目架构认识</a:t>
            </a:r>
          </a:p>
        </p:txBody>
      </p:sp>
      <p:sp>
        <p:nvSpPr>
          <p:cNvPr id="304" name="íṧlîḑê">
            <a:extLst>
              <a:ext uri="{FF2B5EF4-FFF2-40B4-BE49-F238E27FC236}">
                <a16:creationId xmlns:a16="http://schemas.microsoft.com/office/drawing/2014/main" id="{D60A0CAC-22DA-AADD-2627-04B4E86B2FFD}"/>
              </a:ext>
            </a:extLst>
          </p:cNvPr>
          <p:cNvSpPr/>
          <p:nvPr/>
        </p:nvSpPr>
        <p:spPr>
          <a:xfrm>
            <a:off x="1055302" y="3912557"/>
            <a:ext cx="581025" cy="5810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 fontScale="850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b="1" dirty="0">
                <a:cs typeface="+mn-ea"/>
                <a:sym typeface="+mn-lt"/>
              </a:rPr>
              <a:t>03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376F001E-F43C-9D76-F6C7-273970CDFC39}"/>
              </a:ext>
            </a:extLst>
          </p:cNvPr>
          <p:cNvSpPr txBox="1"/>
          <p:nvPr/>
        </p:nvSpPr>
        <p:spPr>
          <a:xfrm>
            <a:off x="1710981" y="4018403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配置式路由 </a:t>
            </a:r>
            <a:r>
              <a:rPr lang="en-US" altLang="zh-CN" sz="2000" b="1" dirty="0"/>
              <a:t>vs </a:t>
            </a:r>
            <a:r>
              <a:rPr lang="zh-CN" altLang="en-US" sz="2000" b="1" dirty="0"/>
              <a:t>约定式路由</a:t>
            </a:r>
          </a:p>
        </p:txBody>
      </p:sp>
      <p:sp>
        <p:nvSpPr>
          <p:cNvPr id="306" name="íṧlîḑê">
            <a:extLst>
              <a:ext uri="{FF2B5EF4-FFF2-40B4-BE49-F238E27FC236}">
                <a16:creationId xmlns:a16="http://schemas.microsoft.com/office/drawing/2014/main" id="{7B5F69AA-E20A-2243-37D1-289E89657A4A}"/>
              </a:ext>
            </a:extLst>
          </p:cNvPr>
          <p:cNvSpPr/>
          <p:nvPr/>
        </p:nvSpPr>
        <p:spPr>
          <a:xfrm>
            <a:off x="1044332" y="4861941"/>
            <a:ext cx="581025" cy="5810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 fontScale="850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b="1" dirty="0">
                <a:cs typeface="+mn-ea"/>
                <a:sym typeface="+mn-lt"/>
              </a:rPr>
              <a:t>04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35A7765E-169C-4BF1-A9FC-86697EDC21D7}"/>
              </a:ext>
            </a:extLst>
          </p:cNvPr>
          <p:cNvSpPr txBox="1"/>
          <p:nvPr/>
        </p:nvSpPr>
        <p:spPr>
          <a:xfrm>
            <a:off x="1700011" y="4967787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AntDesign</a:t>
            </a:r>
            <a:r>
              <a:rPr lang="zh-CN" altLang="en-US" sz="2000" b="1" dirty="0"/>
              <a:t>组件库启用</a:t>
            </a: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735D4DDE-D981-DAA7-F341-2C9F5649E714}"/>
              </a:ext>
            </a:extLst>
          </p:cNvPr>
          <p:cNvSpPr txBox="1"/>
          <p:nvPr/>
        </p:nvSpPr>
        <p:spPr>
          <a:xfrm>
            <a:off x="6913809" y="2153195"/>
            <a:ext cx="201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.</a:t>
            </a:r>
            <a:r>
              <a:rPr lang="en-US" altLang="zh-CN" sz="2000" b="1" dirty="0" err="1"/>
              <a:t>umirc</a:t>
            </a:r>
            <a:r>
              <a:rPr lang="zh-CN" altLang="en-US" sz="2000" b="1" dirty="0"/>
              <a:t>项目配置</a:t>
            </a:r>
          </a:p>
        </p:txBody>
      </p:sp>
      <p:sp>
        <p:nvSpPr>
          <p:cNvPr id="310" name="iśľiḍê">
            <a:extLst>
              <a:ext uri="{FF2B5EF4-FFF2-40B4-BE49-F238E27FC236}">
                <a16:creationId xmlns:a16="http://schemas.microsoft.com/office/drawing/2014/main" id="{21340B3E-9310-5198-7BBC-136D6061A342}"/>
              </a:ext>
            </a:extLst>
          </p:cNvPr>
          <p:cNvSpPr/>
          <p:nvPr/>
        </p:nvSpPr>
        <p:spPr>
          <a:xfrm>
            <a:off x="6226420" y="2996651"/>
            <a:ext cx="581025" cy="581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 fontScale="85000" lnSpcReduction="10000"/>
          </a:bodyPr>
          <a:lstStyle/>
          <a:p>
            <a:pPr algn="ctr"/>
            <a:r>
              <a:rPr lang="en-US" altLang="zh-CN" sz="1600" b="1" dirty="0">
                <a:cs typeface="+mn-ea"/>
                <a:sym typeface="+mn-lt"/>
              </a:rPr>
              <a:t>06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CFBF9DC1-9100-7A2E-9197-1C722A6902BB}"/>
              </a:ext>
            </a:extLst>
          </p:cNvPr>
          <p:cNvSpPr txBox="1"/>
          <p:nvPr/>
        </p:nvSpPr>
        <p:spPr>
          <a:xfrm>
            <a:off x="6913809" y="308719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核心配置的拆解</a:t>
            </a:r>
          </a:p>
        </p:txBody>
      </p:sp>
      <p:sp>
        <p:nvSpPr>
          <p:cNvPr id="312" name="iśľiḍê">
            <a:extLst>
              <a:ext uri="{FF2B5EF4-FFF2-40B4-BE49-F238E27FC236}">
                <a16:creationId xmlns:a16="http://schemas.microsoft.com/office/drawing/2014/main" id="{44FEE537-6A5F-947C-E5FC-E76CBE694F3F}"/>
              </a:ext>
            </a:extLst>
          </p:cNvPr>
          <p:cNvSpPr/>
          <p:nvPr/>
        </p:nvSpPr>
        <p:spPr>
          <a:xfrm>
            <a:off x="6226420" y="3912557"/>
            <a:ext cx="581025" cy="581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 fontScale="85000" lnSpcReduction="10000"/>
          </a:bodyPr>
          <a:lstStyle/>
          <a:p>
            <a:pPr algn="ctr"/>
            <a:r>
              <a:rPr lang="en-US" altLang="zh-CN" sz="1600" b="1" dirty="0">
                <a:cs typeface="+mn-ea"/>
                <a:sym typeface="+mn-lt"/>
              </a:rPr>
              <a:t>07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B08AA1FC-3205-1133-0E1E-6E96F9CC32F5}"/>
              </a:ext>
            </a:extLst>
          </p:cNvPr>
          <p:cNvSpPr txBox="1"/>
          <p:nvPr/>
        </p:nvSpPr>
        <p:spPr>
          <a:xfrm>
            <a:off x="6913809" y="4003097"/>
            <a:ext cx="500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@umijs/plugin-layout</a:t>
            </a:r>
            <a:r>
              <a:rPr lang="zh-CN" altLang="en-US" sz="2000" b="1" dirty="0"/>
              <a:t>自定义视图骨架</a:t>
            </a:r>
          </a:p>
        </p:txBody>
      </p:sp>
      <p:sp>
        <p:nvSpPr>
          <p:cNvPr id="314" name="iśľiḍê">
            <a:extLst>
              <a:ext uri="{FF2B5EF4-FFF2-40B4-BE49-F238E27FC236}">
                <a16:creationId xmlns:a16="http://schemas.microsoft.com/office/drawing/2014/main" id="{A6F84E2A-390C-7B15-586C-B1D9C6C7079F}"/>
              </a:ext>
            </a:extLst>
          </p:cNvPr>
          <p:cNvSpPr/>
          <p:nvPr/>
        </p:nvSpPr>
        <p:spPr>
          <a:xfrm>
            <a:off x="6226420" y="4846553"/>
            <a:ext cx="581025" cy="581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 fontScale="85000" lnSpcReduction="10000"/>
          </a:bodyPr>
          <a:lstStyle/>
          <a:p>
            <a:pPr algn="ctr"/>
            <a:r>
              <a:rPr lang="en-US" altLang="zh-CN" sz="1600" b="1" dirty="0">
                <a:cs typeface="+mn-ea"/>
                <a:sym typeface="+mn-lt"/>
              </a:rPr>
              <a:t>08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7DAD1239-D12E-5A32-603C-E9BC3CD601E0}"/>
              </a:ext>
            </a:extLst>
          </p:cNvPr>
          <p:cNvSpPr txBox="1"/>
          <p:nvPr/>
        </p:nvSpPr>
        <p:spPr>
          <a:xfrm>
            <a:off x="6913809" y="4937093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MockJS</a:t>
            </a:r>
            <a:r>
              <a:rPr lang="zh-CN" altLang="en-US" sz="2000" b="1" dirty="0"/>
              <a:t>实现数据接口模拟</a:t>
            </a:r>
          </a:p>
        </p:txBody>
      </p:sp>
    </p:spTree>
    <p:extLst>
      <p:ext uri="{BB962C8B-B14F-4D97-AF65-F5344CB8AC3E}">
        <p14:creationId xmlns:p14="http://schemas.microsoft.com/office/powerpoint/2010/main" val="36149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301" grpId="0" animBg="1"/>
      <p:bldP spid="2" grpId="0"/>
      <p:bldP spid="302" grpId="0" animBg="1"/>
      <p:bldP spid="303" grpId="0"/>
      <p:bldP spid="304" grpId="0" animBg="1"/>
      <p:bldP spid="305" grpId="0"/>
      <p:bldP spid="306" grpId="0" animBg="1"/>
      <p:bldP spid="307" grpId="0"/>
      <p:bldP spid="309" grpId="0"/>
      <p:bldP spid="310" grpId="0" animBg="1"/>
      <p:bldP spid="311" grpId="0"/>
      <p:bldP spid="312" grpId="0" animBg="1"/>
      <p:bldP spid="313" grpId="0"/>
      <p:bldP spid="314" grpId="0" animBg="1"/>
      <p:bldP spid="3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6EB46C-53C6-410E-ABF1-8D58AAD0DEF5}"/>
              </a:ext>
            </a:extLst>
          </p:cNvPr>
          <p:cNvSpPr/>
          <p:nvPr/>
        </p:nvSpPr>
        <p:spPr>
          <a:xfrm>
            <a:off x="0" y="3035808"/>
            <a:ext cx="12192000" cy="382219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50000" sy="50000" flip="none" algn="ctr"/>
          </a:blipFill>
          <a:ln>
            <a:noFill/>
          </a:ln>
          <a:effectLst>
            <a:outerShdw blurRad="355600" dist="88900" algn="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06E106-FDE1-4721-8849-D1CA7850CFAF}"/>
              </a:ext>
            </a:extLst>
          </p:cNvPr>
          <p:cNvGrpSpPr/>
          <p:nvPr/>
        </p:nvGrpSpPr>
        <p:grpSpPr>
          <a:xfrm>
            <a:off x="5610772" y="3457248"/>
            <a:ext cx="5409250" cy="1209197"/>
            <a:chOff x="5967983" y="3479727"/>
            <a:chExt cx="3731721" cy="1202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E7FAFD-8976-407E-BF28-85DEA1B9FCB6}"/>
                </a:ext>
              </a:extLst>
            </p:cNvPr>
            <p:cNvSpPr/>
            <p:nvPr/>
          </p:nvSpPr>
          <p:spPr>
            <a:xfrm>
              <a:off x="5967984" y="3479727"/>
              <a:ext cx="3731720" cy="1202001"/>
            </a:xfrm>
            <a:prstGeom prst="rect">
              <a:avLst/>
            </a:prstGeom>
            <a:noFill/>
            <a:ln w="76200">
              <a:solidFill>
                <a:srgbClr val="1C0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D87086-5919-4041-93EB-5B5E4B2077EE}"/>
                </a:ext>
              </a:extLst>
            </p:cNvPr>
            <p:cNvSpPr txBox="1"/>
            <p:nvPr/>
          </p:nvSpPr>
          <p:spPr>
            <a:xfrm>
              <a:off x="5967983" y="3662891"/>
              <a:ext cx="3731720" cy="826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 err="1">
                  <a:blipFill>
                    <a:blip r:embed="rId4"/>
                    <a:stretch>
                      <a:fillRect/>
                    </a:stretch>
                  </a:blipFill>
                  <a:cs typeface="+mn-ea"/>
                  <a:sym typeface="+mn-lt"/>
                </a:rPr>
                <a:t>ServerLess</a:t>
              </a:r>
              <a:r>
                <a:rPr lang="zh-CN" altLang="en-US" sz="4800" b="1" dirty="0">
                  <a:blipFill>
                    <a:blip r:embed="rId4"/>
                    <a:stretch>
                      <a:fillRect/>
                    </a:stretch>
                  </a:blipFill>
                  <a:cs typeface="+mn-ea"/>
                  <a:sym typeface="+mn-lt"/>
                </a:rPr>
                <a:t>云服务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20C269B-CF55-4361-8FE3-3EA1B7937705}"/>
              </a:ext>
            </a:extLst>
          </p:cNvPr>
          <p:cNvSpPr/>
          <p:nvPr/>
        </p:nvSpPr>
        <p:spPr>
          <a:xfrm>
            <a:off x="1538913" y="1202892"/>
            <a:ext cx="2594497" cy="1832916"/>
          </a:xfrm>
          <a:prstGeom prst="rect">
            <a:avLst/>
          </a:prstGeom>
          <a:solidFill>
            <a:srgbClr val="004F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037E92-E271-4EEA-B902-D4DBDC089D36}"/>
              </a:ext>
            </a:extLst>
          </p:cNvPr>
          <p:cNvSpPr txBox="1"/>
          <p:nvPr/>
        </p:nvSpPr>
        <p:spPr>
          <a:xfrm>
            <a:off x="1886065" y="1202892"/>
            <a:ext cx="190718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blipFill>
                  <a:blip r:embed="rId4"/>
                  <a:stretch>
                    <a:fillRect/>
                  </a:stretch>
                </a:blipFill>
                <a:cs typeface="+mn-ea"/>
                <a:sym typeface="+mn-lt"/>
              </a:rPr>
              <a:t>2</a:t>
            </a:r>
            <a:endParaRPr lang="zh-CN" altLang="en-US" sz="19900" b="1" dirty="0">
              <a:blipFill>
                <a:blip r:embed="rId4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26" name="ïş1ïḍè">
            <a:extLst>
              <a:ext uri="{FF2B5EF4-FFF2-40B4-BE49-F238E27FC236}">
                <a16:creationId xmlns:a16="http://schemas.microsoft.com/office/drawing/2014/main" id="{84063C6B-8BB2-4300-8DE4-B84C2FEDB7B0}"/>
              </a:ext>
            </a:extLst>
          </p:cNvPr>
          <p:cNvSpPr/>
          <p:nvPr/>
        </p:nvSpPr>
        <p:spPr bwMode="auto">
          <a:xfrm>
            <a:off x="5610773" y="4878772"/>
            <a:ext cx="5460766" cy="65055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为产品开发提供强有力的后端支持</a:t>
            </a:r>
            <a:endParaRPr lang="en-US" altLang="zh-CN" sz="1600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D3C91D-AD20-B96D-5277-806F671CF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75" y="1266108"/>
            <a:ext cx="4362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E552F80-36A2-406A-A648-12165F61709B}"/>
              </a:ext>
            </a:extLst>
          </p:cNvPr>
          <p:cNvSpPr/>
          <p:nvPr/>
        </p:nvSpPr>
        <p:spPr>
          <a:xfrm>
            <a:off x="555795" y="425628"/>
            <a:ext cx="640080" cy="6400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1773A0-48E5-4B42-B161-40AA3D611199}"/>
              </a:ext>
            </a:extLst>
          </p:cNvPr>
          <p:cNvSpPr txBox="1"/>
          <p:nvPr/>
        </p:nvSpPr>
        <p:spPr>
          <a:xfrm>
            <a:off x="1554480" y="422504"/>
            <a:ext cx="417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数据接口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01529" y="0"/>
            <a:ext cx="2090471" cy="1884742"/>
          </a:xfrm>
          <a:prstGeom prst="rect">
            <a:avLst/>
          </a:prstGeom>
        </p:spPr>
      </p:pic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6978918-2EB5-9E55-33AB-0F7EF381D24F}"/>
              </a:ext>
            </a:extLst>
          </p:cNvPr>
          <p:cNvGrpSpPr/>
          <p:nvPr/>
        </p:nvGrpSpPr>
        <p:grpSpPr>
          <a:xfrm>
            <a:off x="2263012" y="2951021"/>
            <a:ext cx="1710400" cy="1560525"/>
            <a:chOff x="1960661" y="1724885"/>
            <a:chExt cx="1710400" cy="1560525"/>
          </a:xfrm>
        </p:grpSpPr>
        <p:sp>
          <p:nvSpPr>
            <p:cNvPr id="130" name="Google Shape;584;p29">
              <a:extLst>
                <a:ext uri="{FF2B5EF4-FFF2-40B4-BE49-F238E27FC236}">
                  <a16:creationId xmlns:a16="http://schemas.microsoft.com/office/drawing/2014/main" id="{A6A3035A-2994-D0B7-6748-5A0FD4DF3598}"/>
                </a:ext>
              </a:extLst>
            </p:cNvPr>
            <p:cNvSpPr/>
            <p:nvPr/>
          </p:nvSpPr>
          <p:spPr>
            <a:xfrm rot="18246821">
              <a:off x="2035558" y="1724885"/>
              <a:ext cx="1560525" cy="1560525"/>
            </a:xfrm>
            <a:prstGeom prst="ellipse">
              <a:avLst/>
            </a:prstGeom>
            <a:blipFill dpi="0" rotWithShape="1">
              <a:blip r:embed="rId5">
                <a:alphaModFix amt="7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br"/>
            </a:blip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Google Shape;585;p29">
              <a:extLst>
                <a:ext uri="{FF2B5EF4-FFF2-40B4-BE49-F238E27FC236}">
                  <a16:creationId xmlns:a16="http://schemas.microsoft.com/office/drawing/2014/main" id="{E3862C31-1E69-6C18-1DF3-CA8E6539C459}"/>
                </a:ext>
              </a:extLst>
            </p:cNvPr>
            <p:cNvSpPr txBox="1"/>
            <p:nvPr/>
          </p:nvSpPr>
          <p:spPr>
            <a:xfrm>
              <a:off x="1960661" y="2207394"/>
              <a:ext cx="1710400" cy="57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226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传统后端</a:t>
              </a:r>
              <a:endParaRPr kumimoji="0" sz="22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2" name="Google Shape;588;p29">
            <a:extLst>
              <a:ext uri="{FF2B5EF4-FFF2-40B4-BE49-F238E27FC236}">
                <a16:creationId xmlns:a16="http://schemas.microsoft.com/office/drawing/2014/main" id="{F6ED39D8-EDF6-022C-9C88-768088878893}"/>
              </a:ext>
            </a:extLst>
          </p:cNvPr>
          <p:cNvSpPr txBox="1"/>
          <p:nvPr/>
        </p:nvSpPr>
        <p:spPr>
          <a:xfrm>
            <a:off x="5065131" y="2511420"/>
            <a:ext cx="1973469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zh-CN" altLang="en-US" sz="2267" kern="0" dirty="0">
                <a:solidFill>
                  <a:srgbClr val="2E4A4E"/>
                </a:solidFill>
                <a:cs typeface="+mn-ea"/>
                <a:sym typeface="+mn-lt"/>
              </a:rPr>
              <a:t>买服务器</a:t>
            </a:r>
            <a:endParaRPr kumimoji="0" sz="2267" b="0" i="0" u="none" strike="noStrike" kern="0" cap="none" spc="0" normalizeH="0" baseline="0" noProof="0" dirty="0">
              <a:ln>
                <a:noFill/>
              </a:ln>
              <a:solidFill>
                <a:srgbClr val="2E4A4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3" name="Google Shape;593;p29">
            <a:extLst>
              <a:ext uri="{FF2B5EF4-FFF2-40B4-BE49-F238E27FC236}">
                <a16:creationId xmlns:a16="http://schemas.microsoft.com/office/drawing/2014/main" id="{3FBDA23C-0941-231D-B269-374ABAB01EE7}"/>
              </a:ext>
            </a:extLst>
          </p:cNvPr>
          <p:cNvSpPr txBox="1"/>
          <p:nvPr/>
        </p:nvSpPr>
        <p:spPr>
          <a:xfrm>
            <a:off x="5065131" y="2994868"/>
            <a:ext cx="2600002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srgbClr val="2E4A4E"/>
                </a:solidFill>
                <a:effectLst/>
                <a:uLnTx/>
                <a:uFillTx/>
                <a:cs typeface="+mn-ea"/>
                <a:sym typeface="+mn-lt"/>
              </a:rPr>
              <a:t>安装服务环境</a:t>
            </a:r>
            <a:endParaRPr kumimoji="0" sz="2267" b="0" i="0" u="none" strike="noStrike" kern="0" cap="none" spc="0" normalizeH="0" baseline="0" noProof="0" dirty="0">
              <a:ln>
                <a:noFill/>
              </a:ln>
              <a:solidFill>
                <a:srgbClr val="2E4A4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4" name="Google Shape;593;p29">
            <a:extLst>
              <a:ext uri="{FF2B5EF4-FFF2-40B4-BE49-F238E27FC236}">
                <a16:creationId xmlns:a16="http://schemas.microsoft.com/office/drawing/2014/main" id="{0D930FD5-4311-A88F-5F39-A0E84D9DAE74}"/>
              </a:ext>
            </a:extLst>
          </p:cNvPr>
          <p:cNvSpPr txBox="1"/>
          <p:nvPr/>
        </p:nvSpPr>
        <p:spPr>
          <a:xfrm>
            <a:off x="5053492" y="3483242"/>
            <a:ext cx="2600002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srgbClr val="2E4A4E"/>
                </a:solidFill>
                <a:effectLst/>
                <a:uLnTx/>
                <a:uFillTx/>
                <a:cs typeface="+mn-ea"/>
                <a:sym typeface="+mn-lt"/>
              </a:rPr>
              <a:t>安装数据库</a:t>
            </a:r>
            <a:endParaRPr kumimoji="0" sz="2267" b="0" i="0" u="none" strike="noStrike" kern="0" cap="none" spc="0" normalizeH="0" baseline="0" noProof="0" dirty="0">
              <a:ln>
                <a:noFill/>
              </a:ln>
              <a:solidFill>
                <a:srgbClr val="2E4A4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5" name="Google Shape;593;p29">
            <a:extLst>
              <a:ext uri="{FF2B5EF4-FFF2-40B4-BE49-F238E27FC236}">
                <a16:creationId xmlns:a16="http://schemas.microsoft.com/office/drawing/2014/main" id="{8F972FFA-08E9-A946-CC88-289F8064D48B}"/>
              </a:ext>
            </a:extLst>
          </p:cNvPr>
          <p:cNvSpPr txBox="1"/>
          <p:nvPr/>
        </p:nvSpPr>
        <p:spPr>
          <a:xfrm>
            <a:off x="5053492" y="3966690"/>
            <a:ext cx="2600002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srgbClr val="2E4A4E"/>
                </a:solidFill>
                <a:effectLst/>
                <a:uLnTx/>
                <a:uFillTx/>
                <a:cs typeface="+mn-ea"/>
                <a:sym typeface="+mn-lt"/>
              </a:rPr>
              <a:t>开发数据接口</a:t>
            </a:r>
            <a:endParaRPr kumimoji="0" sz="2267" b="0" i="0" u="none" strike="noStrike" kern="0" cap="none" spc="0" normalizeH="0" baseline="0" noProof="0" dirty="0">
              <a:ln>
                <a:noFill/>
              </a:ln>
              <a:solidFill>
                <a:srgbClr val="2E4A4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Google Shape;593;p29">
            <a:extLst>
              <a:ext uri="{FF2B5EF4-FFF2-40B4-BE49-F238E27FC236}">
                <a16:creationId xmlns:a16="http://schemas.microsoft.com/office/drawing/2014/main" id="{40B83496-5CD4-4ACD-890F-54F38E5B6506}"/>
              </a:ext>
            </a:extLst>
          </p:cNvPr>
          <p:cNvSpPr txBox="1"/>
          <p:nvPr/>
        </p:nvSpPr>
        <p:spPr>
          <a:xfrm>
            <a:off x="5053492" y="4450138"/>
            <a:ext cx="2600002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srgbClr val="2E4A4E"/>
                </a:solidFill>
                <a:effectLst/>
                <a:uLnTx/>
                <a:uFillTx/>
                <a:cs typeface="+mn-ea"/>
                <a:sym typeface="+mn-lt"/>
              </a:rPr>
              <a:t>部署上线</a:t>
            </a:r>
            <a:endParaRPr kumimoji="0" sz="2267" b="0" i="0" u="none" strike="noStrike" kern="0" cap="none" spc="0" normalizeH="0" baseline="0" noProof="0" dirty="0">
              <a:ln>
                <a:noFill/>
              </a:ln>
              <a:solidFill>
                <a:srgbClr val="2E4A4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D5025711-D4AC-0E62-838E-A5C00457E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20" y="3069450"/>
            <a:ext cx="1216480" cy="1216480"/>
          </a:xfrm>
          <a:prstGeom prst="rect">
            <a:avLst/>
          </a:prstGeom>
        </p:spPr>
      </p:pic>
      <p:sp>
        <p:nvSpPr>
          <p:cNvPr id="138" name="Google Shape;593;p29">
            <a:extLst>
              <a:ext uri="{FF2B5EF4-FFF2-40B4-BE49-F238E27FC236}">
                <a16:creationId xmlns:a16="http://schemas.microsoft.com/office/drawing/2014/main" id="{2CC718DB-2F4F-4991-026A-FD85A41C9E87}"/>
              </a:ext>
            </a:extLst>
          </p:cNvPr>
          <p:cNvSpPr txBox="1"/>
          <p:nvPr/>
        </p:nvSpPr>
        <p:spPr>
          <a:xfrm>
            <a:off x="5103690" y="4933586"/>
            <a:ext cx="2600002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267" b="0" i="0" u="none" strike="noStrike" kern="0" cap="none" spc="0" normalizeH="0" baseline="0" noProof="0" dirty="0">
                <a:ln>
                  <a:noFill/>
                </a:ln>
                <a:solidFill>
                  <a:srgbClr val="2E4A4E"/>
                </a:solidFill>
                <a:effectLst/>
                <a:uLnTx/>
                <a:uFillTx/>
                <a:cs typeface="+mn-ea"/>
                <a:sym typeface="+mn-lt"/>
              </a:rPr>
              <a:t>……</a:t>
            </a:r>
            <a:endParaRPr kumimoji="0" sz="2267" b="0" i="0" u="none" strike="noStrike" kern="0" cap="none" spc="0" normalizeH="0" baseline="0" noProof="0" dirty="0">
              <a:ln>
                <a:noFill/>
              </a:ln>
              <a:solidFill>
                <a:srgbClr val="2E4A4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4093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  <p:bldP spid="134" grpId="0"/>
      <p:bldP spid="135" grpId="0"/>
      <p:bldP spid="136" grpId="0"/>
      <p:bldP spid="1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E552F80-36A2-406A-A648-12165F61709B}"/>
              </a:ext>
            </a:extLst>
          </p:cNvPr>
          <p:cNvSpPr/>
          <p:nvPr/>
        </p:nvSpPr>
        <p:spPr>
          <a:xfrm>
            <a:off x="555795" y="425628"/>
            <a:ext cx="640080" cy="6400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1773A0-48E5-4B42-B161-40AA3D611199}"/>
              </a:ext>
            </a:extLst>
          </p:cNvPr>
          <p:cNvSpPr txBox="1"/>
          <p:nvPr/>
        </p:nvSpPr>
        <p:spPr>
          <a:xfrm>
            <a:off x="1554480" y="422504"/>
            <a:ext cx="417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数据接口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01529" y="0"/>
            <a:ext cx="2090471" cy="1884742"/>
          </a:xfrm>
          <a:prstGeom prst="rect">
            <a:avLst/>
          </a:prstGeom>
        </p:spPr>
      </p:pic>
      <p:sp>
        <p:nvSpPr>
          <p:cNvPr id="15" name="Google Shape;588;p29">
            <a:extLst>
              <a:ext uri="{FF2B5EF4-FFF2-40B4-BE49-F238E27FC236}">
                <a16:creationId xmlns:a16="http://schemas.microsoft.com/office/drawing/2014/main" id="{993A0AF4-39D7-D4A8-4DD2-EDB218CB4F11}"/>
              </a:ext>
            </a:extLst>
          </p:cNvPr>
          <p:cNvSpPr txBox="1"/>
          <p:nvPr/>
        </p:nvSpPr>
        <p:spPr>
          <a:xfrm>
            <a:off x="5393409" y="3280702"/>
            <a:ext cx="1973469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srgbClr val="2E4A4E"/>
                </a:solidFill>
                <a:effectLst/>
                <a:uLnTx/>
                <a:uFillTx/>
                <a:cs typeface="+mn-ea"/>
                <a:sym typeface="+mn-lt"/>
              </a:rPr>
              <a:t>创建服务空间</a:t>
            </a:r>
            <a:endParaRPr kumimoji="0" sz="2267" b="0" i="0" u="none" strike="noStrike" kern="0" cap="none" spc="0" normalizeH="0" baseline="0" noProof="0" dirty="0">
              <a:ln>
                <a:noFill/>
              </a:ln>
              <a:solidFill>
                <a:srgbClr val="2E4A4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F6C255-6E3C-E8F4-9555-DFF738439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51" y="2892262"/>
            <a:ext cx="1216480" cy="121648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936577-D920-3193-117F-D30EB669A70F}"/>
              </a:ext>
            </a:extLst>
          </p:cNvPr>
          <p:cNvGrpSpPr/>
          <p:nvPr/>
        </p:nvGrpSpPr>
        <p:grpSpPr>
          <a:xfrm>
            <a:off x="2016837" y="2101550"/>
            <a:ext cx="2654316" cy="2698967"/>
            <a:chOff x="1543111" y="1839982"/>
            <a:chExt cx="3178035" cy="317803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15ADCB1-8D1B-4736-C4B5-77DBEA9D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111" y="1839982"/>
              <a:ext cx="3178035" cy="317803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E2C390E-D334-F1ED-CF8F-F1F4B86D7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997" y="3018504"/>
              <a:ext cx="1609892" cy="567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87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012ACFA3-5850-4FBE-8094-1967541EC7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153" y="898828"/>
            <a:ext cx="6371849" cy="21369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26EB46C-53C6-410E-ABF1-8D58AAD0DEF5}"/>
              </a:ext>
            </a:extLst>
          </p:cNvPr>
          <p:cNvSpPr/>
          <p:nvPr/>
        </p:nvSpPr>
        <p:spPr>
          <a:xfrm>
            <a:off x="0" y="3035808"/>
            <a:ext cx="12192000" cy="382219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50000" sy="50000" flip="none" algn="ctr"/>
          </a:blipFill>
          <a:ln>
            <a:noFill/>
          </a:ln>
          <a:effectLst>
            <a:outerShdw blurRad="355600" dist="88900" algn="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06E106-FDE1-4721-8849-D1CA7850CFAF}"/>
              </a:ext>
            </a:extLst>
          </p:cNvPr>
          <p:cNvGrpSpPr/>
          <p:nvPr/>
        </p:nvGrpSpPr>
        <p:grpSpPr>
          <a:xfrm>
            <a:off x="5530460" y="3479728"/>
            <a:ext cx="6144089" cy="1202001"/>
            <a:chOff x="5967984" y="3479727"/>
            <a:chExt cx="3731720" cy="1202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E7FAFD-8976-407E-BF28-85DEA1B9FCB6}"/>
                </a:ext>
              </a:extLst>
            </p:cNvPr>
            <p:cNvSpPr/>
            <p:nvPr/>
          </p:nvSpPr>
          <p:spPr>
            <a:xfrm>
              <a:off x="5967984" y="3479727"/>
              <a:ext cx="3731720" cy="1202001"/>
            </a:xfrm>
            <a:prstGeom prst="rect">
              <a:avLst/>
            </a:prstGeom>
            <a:noFill/>
            <a:ln w="76200">
              <a:solidFill>
                <a:srgbClr val="1C0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D87086-5919-4041-93EB-5B5E4B2077EE}"/>
                </a:ext>
              </a:extLst>
            </p:cNvPr>
            <p:cNvSpPr txBox="1"/>
            <p:nvPr/>
          </p:nvSpPr>
          <p:spPr>
            <a:xfrm>
              <a:off x="6115586" y="3658292"/>
              <a:ext cx="3484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blipFill>
                    <a:blip r:embed="rId5"/>
                    <a:stretch>
                      <a:fillRect/>
                    </a:stretch>
                  </a:blipFill>
                  <a:cs typeface="+mn-ea"/>
                  <a:sym typeface="+mn-lt"/>
                </a:rPr>
                <a:t>商品管理等业务逻辑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20C269B-CF55-4361-8FE3-3EA1B7937705}"/>
              </a:ext>
            </a:extLst>
          </p:cNvPr>
          <p:cNvSpPr/>
          <p:nvPr/>
        </p:nvSpPr>
        <p:spPr>
          <a:xfrm>
            <a:off x="1538913" y="1202892"/>
            <a:ext cx="2594497" cy="1832916"/>
          </a:xfrm>
          <a:prstGeom prst="rect">
            <a:avLst/>
          </a:prstGeom>
          <a:solidFill>
            <a:srgbClr val="004F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037E92-E271-4EEA-B902-D4DBDC089D36}"/>
              </a:ext>
            </a:extLst>
          </p:cNvPr>
          <p:cNvSpPr txBox="1"/>
          <p:nvPr/>
        </p:nvSpPr>
        <p:spPr>
          <a:xfrm>
            <a:off x="1886065" y="1202892"/>
            <a:ext cx="190718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blipFill>
                  <a:blip r:embed="rId5"/>
                  <a:stretch>
                    <a:fillRect/>
                  </a:stretch>
                </a:blipFill>
                <a:cs typeface="+mn-ea"/>
                <a:sym typeface="+mn-lt"/>
              </a:rPr>
              <a:t>3</a:t>
            </a:r>
            <a:endParaRPr lang="zh-CN" altLang="en-US" sz="19900" b="1" dirty="0">
              <a:blipFill>
                <a:blip r:embed="rId5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26" name="ïş1ïḍè">
            <a:extLst>
              <a:ext uri="{FF2B5EF4-FFF2-40B4-BE49-F238E27FC236}">
                <a16:creationId xmlns:a16="http://schemas.microsoft.com/office/drawing/2014/main" id="{84063C6B-8BB2-4300-8DE4-B84C2FEDB7B0}"/>
              </a:ext>
            </a:extLst>
          </p:cNvPr>
          <p:cNvSpPr/>
          <p:nvPr/>
        </p:nvSpPr>
        <p:spPr bwMode="auto">
          <a:xfrm>
            <a:off x="5653260" y="4878773"/>
            <a:ext cx="5952175" cy="63175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技术服务于业务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0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E552F80-36A2-406A-A648-12165F61709B}"/>
              </a:ext>
            </a:extLst>
          </p:cNvPr>
          <p:cNvSpPr/>
          <p:nvPr/>
        </p:nvSpPr>
        <p:spPr>
          <a:xfrm>
            <a:off x="555795" y="425628"/>
            <a:ext cx="640080" cy="6400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1773A0-48E5-4B42-B161-40AA3D611199}"/>
              </a:ext>
            </a:extLst>
          </p:cNvPr>
          <p:cNvSpPr txBox="1"/>
          <p:nvPr/>
        </p:nvSpPr>
        <p:spPr>
          <a:xfrm>
            <a:off x="1554480" y="422503"/>
            <a:ext cx="46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业务逻辑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17601" y="0"/>
            <a:ext cx="2090471" cy="188474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C777F61-3AEA-478D-2626-04B0B6A8DDA9}"/>
              </a:ext>
            </a:extLst>
          </p:cNvPr>
          <p:cNvGrpSpPr/>
          <p:nvPr/>
        </p:nvGrpSpPr>
        <p:grpSpPr>
          <a:xfrm>
            <a:off x="1519729" y="2084482"/>
            <a:ext cx="2379228" cy="581025"/>
            <a:chOff x="1519729" y="2084482"/>
            <a:chExt cx="2379228" cy="581025"/>
          </a:xfrm>
        </p:grpSpPr>
        <p:sp>
          <p:nvSpPr>
            <p:cNvPr id="300" name="íṧlîḑê">
              <a:extLst>
                <a:ext uri="{FF2B5EF4-FFF2-40B4-BE49-F238E27FC236}">
                  <a16:creationId xmlns:a16="http://schemas.microsoft.com/office/drawing/2014/main" id="{C2F5DD70-A5F7-BF76-2852-EE861D526977}"/>
                </a:ext>
              </a:extLst>
            </p:cNvPr>
            <p:cNvSpPr/>
            <p:nvPr/>
          </p:nvSpPr>
          <p:spPr>
            <a:xfrm>
              <a:off x="1519729" y="2084482"/>
              <a:ext cx="581025" cy="581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 fontScale="85000" lnSpcReduction="10000"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01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721AC65-D412-E98A-56CC-E74779342E00}"/>
                </a:ext>
              </a:extLst>
            </p:cNvPr>
            <p:cNvSpPr txBox="1"/>
            <p:nvPr/>
          </p:nvSpPr>
          <p:spPr>
            <a:xfrm>
              <a:off x="2175408" y="219032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商品分类管理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0894642-77AF-1FE3-5B94-53F2D975625F}"/>
              </a:ext>
            </a:extLst>
          </p:cNvPr>
          <p:cNvGrpSpPr/>
          <p:nvPr/>
        </p:nvGrpSpPr>
        <p:grpSpPr>
          <a:xfrm>
            <a:off x="1508759" y="3033866"/>
            <a:ext cx="2379228" cy="581025"/>
            <a:chOff x="1508759" y="3033866"/>
            <a:chExt cx="2379228" cy="581025"/>
          </a:xfrm>
        </p:grpSpPr>
        <p:sp>
          <p:nvSpPr>
            <p:cNvPr id="302" name="íṧlîḑê">
              <a:extLst>
                <a:ext uri="{FF2B5EF4-FFF2-40B4-BE49-F238E27FC236}">
                  <a16:creationId xmlns:a16="http://schemas.microsoft.com/office/drawing/2014/main" id="{9B52663C-3692-7B90-2CF1-2E99DAFE8677}"/>
                </a:ext>
              </a:extLst>
            </p:cNvPr>
            <p:cNvSpPr/>
            <p:nvPr/>
          </p:nvSpPr>
          <p:spPr>
            <a:xfrm>
              <a:off x="1508759" y="3033866"/>
              <a:ext cx="581025" cy="581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 fontScale="85000" lnSpcReduction="10000"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02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AAC400F9-84CA-24CA-E8BC-E6BD8E035E4E}"/>
                </a:ext>
              </a:extLst>
            </p:cNvPr>
            <p:cNvSpPr txBox="1"/>
            <p:nvPr/>
          </p:nvSpPr>
          <p:spPr>
            <a:xfrm>
              <a:off x="2164438" y="313971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活动轮播管理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67496E-D51B-6006-DFFC-970DCFFDB303}"/>
              </a:ext>
            </a:extLst>
          </p:cNvPr>
          <p:cNvGrpSpPr/>
          <p:nvPr/>
        </p:nvGrpSpPr>
        <p:grpSpPr>
          <a:xfrm>
            <a:off x="1517820" y="3949772"/>
            <a:ext cx="2379228" cy="581025"/>
            <a:chOff x="1517820" y="3949772"/>
            <a:chExt cx="2379228" cy="581025"/>
          </a:xfrm>
        </p:grpSpPr>
        <p:sp>
          <p:nvSpPr>
            <p:cNvPr id="304" name="íṧlîḑê">
              <a:extLst>
                <a:ext uri="{FF2B5EF4-FFF2-40B4-BE49-F238E27FC236}">
                  <a16:creationId xmlns:a16="http://schemas.microsoft.com/office/drawing/2014/main" id="{D60A0CAC-22DA-AADD-2627-04B4E86B2FFD}"/>
                </a:ext>
              </a:extLst>
            </p:cNvPr>
            <p:cNvSpPr/>
            <p:nvPr/>
          </p:nvSpPr>
          <p:spPr>
            <a:xfrm>
              <a:off x="1517820" y="3949772"/>
              <a:ext cx="581025" cy="581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 fontScale="85000" lnSpcReduction="10000"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03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376F001E-F43C-9D76-F6C7-273970CDFC39}"/>
                </a:ext>
              </a:extLst>
            </p:cNvPr>
            <p:cNvSpPr txBox="1"/>
            <p:nvPr/>
          </p:nvSpPr>
          <p:spPr>
            <a:xfrm>
              <a:off x="2173499" y="405561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蛋糕商品管理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095FF1-2CC8-7939-FE8A-7C52491D4F09}"/>
              </a:ext>
            </a:extLst>
          </p:cNvPr>
          <p:cNvGrpSpPr/>
          <p:nvPr/>
        </p:nvGrpSpPr>
        <p:grpSpPr>
          <a:xfrm>
            <a:off x="1506850" y="4899156"/>
            <a:ext cx="2583386" cy="581025"/>
            <a:chOff x="1506850" y="4899156"/>
            <a:chExt cx="2583386" cy="581025"/>
          </a:xfrm>
        </p:grpSpPr>
        <p:sp>
          <p:nvSpPr>
            <p:cNvPr id="306" name="íṧlîḑê">
              <a:extLst>
                <a:ext uri="{FF2B5EF4-FFF2-40B4-BE49-F238E27FC236}">
                  <a16:creationId xmlns:a16="http://schemas.microsoft.com/office/drawing/2014/main" id="{7B5F69AA-E20A-2243-37D1-289E89657A4A}"/>
                </a:ext>
              </a:extLst>
            </p:cNvPr>
            <p:cNvSpPr/>
            <p:nvPr/>
          </p:nvSpPr>
          <p:spPr>
            <a:xfrm>
              <a:off x="1506850" y="4899156"/>
              <a:ext cx="581025" cy="581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 fontScale="85000" lnSpcReduction="10000"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04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35A7765E-169C-4BF1-A9FC-86697EDC21D7}"/>
                </a:ext>
              </a:extLst>
            </p:cNvPr>
            <p:cNvSpPr txBox="1"/>
            <p:nvPr/>
          </p:nvSpPr>
          <p:spPr>
            <a:xfrm>
              <a:off x="2162529" y="5005002"/>
              <a:ext cx="1927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/>
                <a:t>dva</a:t>
              </a:r>
              <a:r>
                <a:rPr lang="zh-CN" altLang="en-US" sz="2000" b="1" dirty="0"/>
                <a:t>状态机使用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DBB907-D5CC-212D-DF87-14471AC685C4}"/>
              </a:ext>
            </a:extLst>
          </p:cNvPr>
          <p:cNvGrpSpPr/>
          <p:nvPr/>
        </p:nvGrpSpPr>
        <p:grpSpPr>
          <a:xfrm>
            <a:off x="6688938" y="2099870"/>
            <a:ext cx="2410938" cy="581025"/>
            <a:chOff x="6688938" y="2099870"/>
            <a:chExt cx="2410938" cy="581025"/>
          </a:xfrm>
        </p:grpSpPr>
        <p:sp>
          <p:nvSpPr>
            <p:cNvPr id="301" name="iśľiḍê">
              <a:extLst>
                <a:ext uri="{FF2B5EF4-FFF2-40B4-BE49-F238E27FC236}">
                  <a16:creationId xmlns:a16="http://schemas.microsoft.com/office/drawing/2014/main" id="{FF36EAD5-6B5E-5C96-17E2-51144A7F1369}"/>
                </a:ext>
              </a:extLst>
            </p:cNvPr>
            <p:cNvSpPr/>
            <p:nvPr/>
          </p:nvSpPr>
          <p:spPr>
            <a:xfrm>
              <a:off x="6688938" y="2099870"/>
              <a:ext cx="581025" cy="5810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 fontScale="85000" lnSpcReduction="10000"/>
            </a:bodyPr>
            <a:lstStyle/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05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735D4DDE-D981-DAA7-F341-2C9F5649E714}"/>
                </a:ext>
              </a:extLst>
            </p:cNvPr>
            <p:cNvSpPr txBox="1"/>
            <p:nvPr/>
          </p:nvSpPr>
          <p:spPr>
            <a:xfrm>
              <a:off x="7376327" y="219041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用户角色管理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AC8928-BB97-5465-BE36-002596E1B778}"/>
              </a:ext>
            </a:extLst>
          </p:cNvPr>
          <p:cNvGrpSpPr/>
          <p:nvPr/>
        </p:nvGrpSpPr>
        <p:grpSpPr>
          <a:xfrm>
            <a:off x="6688938" y="3033866"/>
            <a:ext cx="2667418" cy="581025"/>
            <a:chOff x="6688938" y="3033866"/>
            <a:chExt cx="2667418" cy="581025"/>
          </a:xfrm>
        </p:grpSpPr>
        <p:sp>
          <p:nvSpPr>
            <p:cNvPr id="310" name="iśľiḍê">
              <a:extLst>
                <a:ext uri="{FF2B5EF4-FFF2-40B4-BE49-F238E27FC236}">
                  <a16:creationId xmlns:a16="http://schemas.microsoft.com/office/drawing/2014/main" id="{21340B3E-9310-5198-7BBC-136D6061A342}"/>
                </a:ext>
              </a:extLst>
            </p:cNvPr>
            <p:cNvSpPr/>
            <p:nvPr/>
          </p:nvSpPr>
          <p:spPr>
            <a:xfrm>
              <a:off x="6688938" y="3033866"/>
              <a:ext cx="581025" cy="5810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 fontScale="85000" lnSpcReduction="10000"/>
            </a:bodyPr>
            <a:lstStyle/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06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CFBF9DC1-9100-7A2E-9197-1C722A6902BB}"/>
                </a:ext>
              </a:extLst>
            </p:cNvPr>
            <p:cNvSpPr txBox="1"/>
            <p:nvPr/>
          </p:nvSpPr>
          <p:spPr>
            <a:xfrm>
              <a:off x="7376327" y="3124406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账号及权限管理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FEEFBC9-AD23-84E4-F018-0E789F489622}"/>
              </a:ext>
            </a:extLst>
          </p:cNvPr>
          <p:cNvGrpSpPr/>
          <p:nvPr/>
        </p:nvGrpSpPr>
        <p:grpSpPr>
          <a:xfrm>
            <a:off x="6688938" y="3949772"/>
            <a:ext cx="4054016" cy="581025"/>
            <a:chOff x="6688938" y="3949772"/>
            <a:chExt cx="4054016" cy="581025"/>
          </a:xfrm>
        </p:grpSpPr>
        <p:sp>
          <p:nvSpPr>
            <p:cNvPr id="312" name="iśľiḍê">
              <a:extLst>
                <a:ext uri="{FF2B5EF4-FFF2-40B4-BE49-F238E27FC236}">
                  <a16:creationId xmlns:a16="http://schemas.microsoft.com/office/drawing/2014/main" id="{44FEE537-6A5F-947C-E5FC-E76CBE694F3F}"/>
                </a:ext>
              </a:extLst>
            </p:cNvPr>
            <p:cNvSpPr/>
            <p:nvPr/>
          </p:nvSpPr>
          <p:spPr>
            <a:xfrm>
              <a:off x="6688938" y="3949772"/>
              <a:ext cx="581025" cy="5810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 fontScale="85000" lnSpcReduction="10000"/>
            </a:bodyPr>
            <a:lstStyle/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07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B08AA1FC-3205-1133-0E1E-6E96F9CC32F5}"/>
                </a:ext>
              </a:extLst>
            </p:cNvPr>
            <p:cNvSpPr txBox="1"/>
            <p:nvPr/>
          </p:nvSpPr>
          <p:spPr>
            <a:xfrm>
              <a:off x="7376327" y="4040312"/>
              <a:ext cx="3366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高德地图实现配送区域绘制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F38587-91F8-392D-97CC-9E358CCBC8D5}"/>
              </a:ext>
            </a:extLst>
          </p:cNvPr>
          <p:cNvGrpSpPr/>
          <p:nvPr/>
        </p:nvGrpSpPr>
        <p:grpSpPr>
          <a:xfrm>
            <a:off x="6688938" y="4883768"/>
            <a:ext cx="4121214" cy="581025"/>
            <a:chOff x="6688938" y="4883768"/>
            <a:chExt cx="4121214" cy="581025"/>
          </a:xfrm>
        </p:grpSpPr>
        <p:sp>
          <p:nvSpPr>
            <p:cNvPr id="314" name="iśľiḍê">
              <a:extLst>
                <a:ext uri="{FF2B5EF4-FFF2-40B4-BE49-F238E27FC236}">
                  <a16:creationId xmlns:a16="http://schemas.microsoft.com/office/drawing/2014/main" id="{A6F84E2A-390C-7B15-586C-B1D9C6C7079F}"/>
                </a:ext>
              </a:extLst>
            </p:cNvPr>
            <p:cNvSpPr/>
            <p:nvPr/>
          </p:nvSpPr>
          <p:spPr>
            <a:xfrm>
              <a:off x="6688938" y="4883768"/>
              <a:ext cx="581025" cy="5810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 fontScale="85000" lnSpcReduction="10000"/>
            </a:bodyPr>
            <a:lstStyle/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08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7DAD1239-D12E-5A32-603C-E9BC3CD601E0}"/>
                </a:ext>
              </a:extLst>
            </p:cNvPr>
            <p:cNvSpPr txBox="1"/>
            <p:nvPr/>
          </p:nvSpPr>
          <p:spPr>
            <a:xfrm>
              <a:off x="7376327" y="4974308"/>
              <a:ext cx="3433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/>
                <a:t>Echarts</a:t>
              </a:r>
              <a:r>
                <a:rPr lang="zh-CN" altLang="en-US" sz="2000" b="1" dirty="0"/>
                <a:t>实现数据可视化呈现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50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4ifxhrj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218</Words>
  <Application>Microsoft Office PowerPoint</Application>
  <PresentationFormat>宽屏</PresentationFormat>
  <Paragraphs>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彩色时尚</dc:title>
  <dc:creator>第一PPT</dc:creator>
  <cp:keywords>www.1ppt.com</cp:keywords>
  <dc:description>www.1ppt.com</dc:description>
  <cp:lastModifiedBy>卢 野</cp:lastModifiedBy>
  <cp:revision>121</cp:revision>
  <dcterms:created xsi:type="dcterms:W3CDTF">2018-11-19T15:22:35Z</dcterms:created>
  <dcterms:modified xsi:type="dcterms:W3CDTF">2022-07-10T08:31:26Z</dcterms:modified>
</cp:coreProperties>
</file>