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6"/>
  </p:notesMasterIdLst>
  <p:sldIdLst>
    <p:sldId id="256" r:id="rId2"/>
    <p:sldId id="257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8889" autoAdjust="0"/>
  </p:normalViewPr>
  <p:slideViewPr>
    <p:cSldViewPr snapToGrid="0">
      <p:cViewPr varScale="1">
        <p:scale>
          <a:sx n="56" d="100"/>
          <a:sy n="56" d="100"/>
        </p:scale>
        <p:origin x="10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2871B-3D81-42DD-A0E3-BD568E7B6112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60B93-1654-4CBE-B225-F0A04E530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41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this architecture is common for image classification tasks with CNNs: a stack of convolutional layers followed by max-pooling layers to extract features, and then fully connected layers for classification.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60B93-1654-4CBE-B225-F0A04E530A2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09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5293A62C-AC1F-4326-861B-90DAAB167969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69AE10F4-756A-4E48-9BB7-AB1DD36CC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49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3A62C-AC1F-4326-861B-90DAAB167969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10F4-756A-4E48-9BB7-AB1DD36CC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47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3A62C-AC1F-4326-861B-90DAAB167969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10F4-756A-4E48-9BB7-AB1DD36CC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64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3A62C-AC1F-4326-861B-90DAAB167969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10F4-756A-4E48-9BB7-AB1DD36CC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447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3A62C-AC1F-4326-861B-90DAAB167969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10F4-756A-4E48-9BB7-AB1DD36CC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987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3A62C-AC1F-4326-861B-90DAAB167969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10F4-756A-4E48-9BB7-AB1DD36CC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97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3A62C-AC1F-4326-861B-90DAAB167969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10F4-756A-4E48-9BB7-AB1DD36CC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36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3A62C-AC1F-4326-861B-90DAAB167969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10F4-756A-4E48-9BB7-AB1DD36CC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25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3A62C-AC1F-4326-861B-90DAAB167969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10F4-756A-4E48-9BB7-AB1DD36CC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25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3A62C-AC1F-4326-861B-90DAAB167969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10F4-756A-4E48-9BB7-AB1DD36CC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4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3A62C-AC1F-4326-861B-90DAAB167969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10F4-756A-4E48-9BB7-AB1DD36CC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1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3A62C-AC1F-4326-861B-90DAAB167969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10F4-756A-4E48-9BB7-AB1DD36CC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58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3A62C-AC1F-4326-861B-90DAAB167969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10F4-756A-4E48-9BB7-AB1DD36CC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34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3A62C-AC1F-4326-861B-90DAAB167969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10F4-756A-4E48-9BB7-AB1DD36CC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887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3A62C-AC1F-4326-861B-90DAAB167969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10F4-756A-4E48-9BB7-AB1DD36CC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3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3A62C-AC1F-4326-861B-90DAAB167969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10F4-756A-4E48-9BB7-AB1DD36CC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9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3A62C-AC1F-4326-861B-90DAAB167969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E10F4-756A-4E48-9BB7-AB1DD36CC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6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293A62C-AC1F-4326-861B-90DAAB167969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9AE10F4-756A-4E48-9BB7-AB1DD36CC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034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19C85E-94C4-4753-8D6C-B60B9A52AC04}"/>
              </a:ext>
            </a:extLst>
          </p:cNvPr>
          <p:cNvSpPr txBox="1"/>
          <p:nvPr/>
        </p:nvSpPr>
        <p:spPr>
          <a:xfrm>
            <a:off x="843320" y="938256"/>
            <a:ext cx="10628243" cy="5273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ARTIFICIAL NEURAL NETWORK</a:t>
            </a:r>
            <a:endParaRPr lang="en-US" sz="2000" b="1" dirty="0">
              <a:solidFill>
                <a:schemeClr val="bg1">
                  <a:lumMod val="95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                                            </a:t>
            </a:r>
          </a:p>
          <a:p>
            <a:pPr algn="ctr"/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DEPARTMENT OF SOFTWARE ENGINEERING</a:t>
            </a:r>
          </a:p>
          <a:p>
            <a:endParaRPr lang="en-US" sz="28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r>
              <a:rPr lang="en-US" sz="2800" b="1" u="sng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 Title:</a:t>
            </a:r>
            <a:r>
              <a:rPr lang="en-US" sz="2800" b="1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Fashion Item Classification System Using CNN</a:t>
            </a:r>
            <a:endParaRPr lang="en-US" sz="2400" b="1" dirty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INSTRUCTOR: 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Sir 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Hassan Dawood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STUDENTS:    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Ghufran Ullah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(20-SE-34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 </a:t>
            </a:r>
            <a:endParaRPr lang="en-US" sz="2000" dirty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Muhammad Noman Shafique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(20-SE-38)            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                            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</a:t>
            </a:r>
            <a:endParaRPr lang="en-US" dirty="0">
              <a:latin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858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7B81A-F61B-65AA-2451-BCFBC2950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MODEL EVALUATION &amp; PLOTTING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2A3DB0-02B9-7871-8980-3BE481DA791D}"/>
              </a:ext>
            </a:extLst>
          </p:cNvPr>
          <p:cNvSpPr txBox="1"/>
          <p:nvPr/>
        </p:nvSpPr>
        <p:spPr>
          <a:xfrm>
            <a:off x="660400" y="2336800"/>
            <a:ext cx="10718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# Evaluate the model</a:t>
            </a:r>
            <a:endParaRPr lang="en-US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test_loss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test_acc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model.evaluate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test_images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  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test_labels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 verbose=</a:t>
            </a:r>
            <a:r>
              <a:rPr lang="en-US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'\</a:t>
            </a:r>
            <a:r>
              <a:rPr lang="en-US" b="0" dirty="0" err="1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nTest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accuracy:'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test_acc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# Plot training &amp; validation accuracy values</a:t>
            </a:r>
            <a:endParaRPr lang="en-US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plt.plot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history.history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'accuracy'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])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plt.plot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history.history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val_accuracy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])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plt.show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# Plot training &amp; validation loss values</a:t>
            </a:r>
            <a:endParaRPr lang="en-US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plt.plot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history.history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'loss'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])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plt.plot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history.history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val_loss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])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plt.show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()</a:t>
            </a:r>
          </a:p>
          <a:p>
            <a:endParaRPr lang="en-US" dirty="0">
              <a:solidFill>
                <a:srgbClr val="000000"/>
              </a:solidFill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model.save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'trained_fashion_mnist_model.h5'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</a:t>
            </a:r>
          </a:p>
          <a:p>
            <a:endParaRPr lang="en-US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80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32EF9-1FDC-D39D-8BDB-E901501F9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2991029"/>
            <a:ext cx="8825658" cy="875941"/>
          </a:xfrm>
        </p:spPr>
        <p:txBody>
          <a:bodyPr/>
          <a:lstStyle/>
          <a:p>
            <a:pPr algn="ctr"/>
            <a:r>
              <a:rPr lang="en-US" b="1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37867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84290-C78E-A985-4E38-BE5F1CE17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0457D-B8D6-47E0-A7CE-CB6F3FFF1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D38810-DF08-43A3-5B0F-9BE2A1CDA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4" y="1171459"/>
            <a:ext cx="12097372" cy="451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01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25F5D-72E5-566A-87DC-49002D36B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50BC7-4F1D-A5A7-C1CF-2647E6BAA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33BE81-9112-07BA-C7FE-E3F4C5C66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833" y="973669"/>
            <a:ext cx="11012334" cy="525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328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48989-4A98-088B-D448-EBFF36523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68C21-340B-754D-2956-59BCAB4E6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921DD5-0AB8-46EF-3224-391B4EF95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680" y="735272"/>
            <a:ext cx="10978640" cy="538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604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6AAE1-908C-40C8-B1B0-115864891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554" y="1329100"/>
            <a:ext cx="8825659" cy="1379755"/>
          </a:xfrm>
        </p:spPr>
        <p:txBody>
          <a:bodyPr/>
          <a:lstStyle/>
          <a:p>
            <a:pPr algn="ctr"/>
            <a:r>
              <a:rPr lang="en-US" sz="3600" b="1" u="sng" dirty="0"/>
              <a:t>INTRODUCTION</a:t>
            </a:r>
            <a:endParaRPr 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45887-54D4-09F9-49AF-2BC6C913B844}"/>
              </a:ext>
            </a:extLst>
          </p:cNvPr>
          <p:cNvSpPr txBox="1"/>
          <p:nvPr/>
        </p:nvSpPr>
        <p:spPr>
          <a:xfrm>
            <a:off x="1345738" y="3601258"/>
            <a:ext cx="9500524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project, we're creating an end-to-end image classification system using CNNs for the Fashion MNIST dataset, which includes grayscale images of fashion items such as t-shirts, tops, ankle boots, sneakers, etc. Our aim is to process, train, and deploy a neural network model as a Streamlet web app.</a:t>
            </a:r>
          </a:p>
        </p:txBody>
      </p:sp>
    </p:spTree>
    <p:extLst>
      <p:ext uri="{BB962C8B-B14F-4D97-AF65-F5344CB8AC3E}">
        <p14:creationId xmlns:p14="http://schemas.microsoft.com/office/powerpoint/2010/main" val="247802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FADBF-5090-751A-BD04-AA801615D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2287088"/>
            <a:ext cx="4351023" cy="2283824"/>
          </a:xfrm>
        </p:spPr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09CD36-0A36-DC8A-3572-A5EF6DF19E08}"/>
              </a:ext>
            </a:extLst>
          </p:cNvPr>
          <p:cNvSpPr txBox="1"/>
          <p:nvPr/>
        </p:nvSpPr>
        <p:spPr>
          <a:xfrm>
            <a:off x="6686023" y="1747520"/>
            <a:ext cx="5191760" cy="4304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b="1" dirty="0"/>
              <a:t>Work-flow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b="1" dirty="0"/>
              <a:t>Google Collaboratory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b="1" dirty="0"/>
              <a:t>Fashion MNIST dataset present in tenser flow library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b="1" dirty="0"/>
              <a:t>Streamlet web app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sz="2000" b="1" dirty="0"/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72907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A3216-3A37-401A-1DD6-937C68A33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Workflow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BF7460-9FFE-5EEF-05CF-71D34C0166DE}"/>
              </a:ext>
            </a:extLst>
          </p:cNvPr>
          <p:cNvSpPr txBox="1"/>
          <p:nvPr/>
        </p:nvSpPr>
        <p:spPr>
          <a:xfrm>
            <a:off x="1154953" y="2468880"/>
            <a:ext cx="10122647" cy="3882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Century Gothic (Body)"/>
                <a:cs typeface="Times New Roman" panose="02020603050405020304" pitchFamily="18" charset="0"/>
              </a:rPr>
              <a:t>Load and prepare Dataset From Tensor flow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Century Gothic (Body)"/>
                <a:cs typeface="Times New Roman" panose="02020603050405020304" pitchFamily="18" charset="0"/>
              </a:rPr>
              <a:t>Dataset Preprocessing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Century Gothic (Body)"/>
                <a:cs typeface="Times New Roman" panose="02020603050405020304" pitchFamily="18" charset="0"/>
              </a:rPr>
              <a:t>Building CNN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Century Gothic (Body)"/>
                <a:cs typeface="Times New Roman" panose="02020603050405020304" pitchFamily="18" charset="0"/>
              </a:rPr>
              <a:t>Training Model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Century Gothic (Body)"/>
                <a:cs typeface="Times New Roman" panose="02020603050405020304" pitchFamily="18" charset="0"/>
              </a:rPr>
              <a:t>Model Evaluation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Century Gothic (Body)"/>
                <a:cs typeface="Times New Roman" panose="02020603050405020304" pitchFamily="18" charset="0"/>
              </a:rPr>
              <a:t>Plotting Accuracy values 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Century Gothic (Body)"/>
                <a:cs typeface="Times New Roman" panose="02020603050405020304" pitchFamily="18" charset="0"/>
              </a:rPr>
              <a:t>Streamlet web App demo</a:t>
            </a:r>
          </a:p>
        </p:txBody>
      </p:sp>
    </p:spTree>
    <p:extLst>
      <p:ext uri="{BB962C8B-B14F-4D97-AF65-F5344CB8AC3E}">
        <p14:creationId xmlns:p14="http://schemas.microsoft.com/office/powerpoint/2010/main" val="385885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7B81A-F61B-65AA-2451-BCFBC2950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IMPORTING DEPENDENCIES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2A3DB0-02B9-7871-8980-3BE481DA791D}"/>
              </a:ext>
            </a:extLst>
          </p:cNvPr>
          <p:cNvSpPr txBox="1"/>
          <p:nvPr/>
        </p:nvSpPr>
        <p:spPr>
          <a:xfrm>
            <a:off x="736600" y="2357120"/>
            <a:ext cx="10718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# Set seeds for reproducibility</a:t>
            </a:r>
            <a:endParaRPr lang="en-US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random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random.seed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 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#to remove randomness</a:t>
            </a:r>
            <a:endParaRPr lang="en-US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numpy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as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np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np.random.seed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</a:t>
            </a:r>
            <a:b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tensorflow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as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tf</a:t>
            </a:r>
            <a:endParaRPr lang="en-US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tf.random.set_seed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tensorflow.keras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datasets, layers, models</a:t>
            </a:r>
            <a:b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matplotlib.pyplot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as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plt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# to plot images and </a:t>
            </a:r>
            <a:r>
              <a:rPr lang="en-US" b="0" dirty="0" err="1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anlyze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it</a:t>
            </a:r>
          </a:p>
          <a:p>
            <a:endParaRPr lang="en-US" b="0" dirty="0">
              <a:solidFill>
                <a:srgbClr val="008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fashion_mnist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datasets.fashion_mnist</a:t>
            </a:r>
            <a:endParaRPr lang="en-US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train_images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train_labels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), (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test_images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test_labels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 =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fashion_mnist.load_data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()</a:t>
            </a:r>
          </a:p>
          <a:p>
            <a:endParaRPr lang="en-US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3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7B81A-F61B-65AA-2451-BCFBC2950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 PRE-PROCESSING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2A3DB0-02B9-7871-8980-3BE481DA791D}"/>
              </a:ext>
            </a:extLst>
          </p:cNvPr>
          <p:cNvSpPr txBox="1"/>
          <p:nvPr/>
        </p:nvSpPr>
        <p:spPr>
          <a:xfrm>
            <a:off x="736600" y="2377440"/>
            <a:ext cx="10718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257693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train_images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>
                <a:solidFill>
                  <a:srgbClr val="257693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train_labels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</a:t>
            </a:r>
          </a:p>
          <a:p>
            <a:endParaRPr lang="en-US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795E26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len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train_images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))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len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train_labels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))</a:t>
            </a:r>
          </a:p>
          <a:p>
            <a:endParaRPr lang="en-US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795E26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len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test_images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))</a:t>
            </a:r>
          </a:p>
          <a:p>
            <a:endParaRPr lang="en-US" dirty="0"/>
          </a:p>
          <a:p>
            <a:r>
              <a:rPr lang="fr-FR" b="0" dirty="0" err="1">
                <a:solidFill>
                  <a:srgbClr val="795E26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print</a:t>
            </a:r>
            <a:r>
              <a:rPr lang="fr-F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fr-FR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train_images</a:t>
            </a:r>
            <a:r>
              <a:rPr lang="fr-F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[</a:t>
            </a:r>
            <a:r>
              <a:rPr lang="fr-FR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0</a:t>
            </a:r>
            <a:r>
              <a:rPr lang="fr-F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].</a:t>
            </a:r>
            <a:r>
              <a:rPr lang="fr-FR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shape</a:t>
            </a:r>
            <a:r>
              <a:rPr lang="fr-F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 </a:t>
            </a:r>
          </a:p>
          <a:p>
            <a:r>
              <a:rPr lang="fr-FR" b="0" dirty="0" err="1">
                <a:solidFill>
                  <a:srgbClr val="795E26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print</a:t>
            </a:r>
            <a:r>
              <a:rPr lang="fr-F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fr-FR" b="0" dirty="0">
                <a:solidFill>
                  <a:srgbClr val="257693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type</a:t>
            </a:r>
            <a:r>
              <a:rPr lang="fr-F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fr-FR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train_images</a:t>
            </a:r>
            <a:r>
              <a:rPr lang="fr-F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[</a:t>
            </a:r>
            <a:r>
              <a:rPr lang="fr-FR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0</a:t>
            </a:r>
            <a:r>
              <a:rPr lang="fr-F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]))</a:t>
            </a:r>
          </a:p>
          <a:p>
            <a:endParaRPr lang="fr-FR" dirty="0">
              <a:solidFill>
                <a:srgbClr val="000000"/>
              </a:solidFill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795E26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train_images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])</a:t>
            </a:r>
            <a:endParaRPr lang="fr-FR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# Display an image from the dataset</a:t>
            </a:r>
            <a:endParaRPr lang="en-US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plt.imshow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train_images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60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],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cmap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'gray'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plt.show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()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train_labels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])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346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7B81A-F61B-65AA-2451-BCFBC2950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 PRE-PROCESSING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2A3DB0-02B9-7871-8980-3BE481DA791D}"/>
              </a:ext>
            </a:extLst>
          </p:cNvPr>
          <p:cNvSpPr txBox="1"/>
          <p:nvPr/>
        </p:nvSpPr>
        <p:spPr>
          <a:xfrm>
            <a:off x="660400" y="2550160"/>
            <a:ext cx="10718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# Normalize pixel values to be between 0 and 1</a:t>
            </a:r>
            <a:endParaRPr lang="en-US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train_images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test_images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train_images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/ </a:t>
            </a:r>
            <a:r>
              <a:rPr lang="en-US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255.0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test_images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/ </a:t>
            </a:r>
            <a:r>
              <a:rPr lang="en-US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255.0</a:t>
            </a:r>
            <a:endParaRPr lang="en-US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# Reshape images to specify that it's a </a:t>
            </a:r>
            <a:r>
              <a:rPr lang="en-US" b="0" dirty="0">
                <a:solidFill>
                  <a:srgbClr val="FF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single channel 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(grayscale)</a:t>
            </a:r>
            <a:endParaRPr lang="en-US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train_images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train_images.reshape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((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train_images.shape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], </a:t>
            </a:r>
            <a:r>
              <a:rPr lang="en-US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28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28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test_images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test_images.reshape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((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test_images.shape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], </a:t>
            </a:r>
            <a:r>
              <a:rPr lang="en-US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28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28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))</a:t>
            </a:r>
          </a:p>
          <a:p>
            <a:endParaRPr lang="en-US" dirty="0"/>
          </a:p>
          <a:p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train_images.shape</a:t>
            </a:r>
            <a:endParaRPr lang="en-US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test_images.shape</a:t>
            </a:r>
            <a:endParaRPr lang="en-US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804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7B81A-F61B-65AA-2451-BCFBC2950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BUILDING CONVOLUTION NEURAL NETWORK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2A3DB0-02B9-7871-8980-3BE481DA791D}"/>
              </a:ext>
            </a:extLst>
          </p:cNvPr>
          <p:cNvSpPr txBox="1"/>
          <p:nvPr/>
        </p:nvSpPr>
        <p:spPr>
          <a:xfrm>
            <a:off x="660400" y="2336800"/>
            <a:ext cx="10718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# Build the convolutional base</a:t>
            </a:r>
            <a:endParaRPr lang="en-US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model =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models.Sequential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model.add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(layers.Conv2D(</a:t>
            </a:r>
            <a:r>
              <a:rPr lang="en-US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32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 (</a:t>
            </a:r>
            <a:r>
              <a:rPr lang="en-US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), activation=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relu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input_shape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=(</a:t>
            </a:r>
            <a:r>
              <a:rPr lang="en-US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28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28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)))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#32 filters/</a:t>
            </a:r>
            <a:r>
              <a:rPr lang="en-US" b="0" dirty="0" err="1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kernals</a:t>
            </a:r>
            <a:endParaRPr lang="en-US" b="0" dirty="0">
              <a:solidFill>
                <a:srgbClr val="008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model.add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(layers.MaxPooling2D((</a:t>
            </a:r>
            <a:r>
              <a:rPr lang="en-US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))) 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#used to decrease the spatial</a:t>
            </a:r>
            <a:endParaRPr lang="en-US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model.add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(layers.Conv2D(</a:t>
            </a:r>
            <a:r>
              <a:rPr lang="en-US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64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 (</a:t>
            </a:r>
            <a:r>
              <a:rPr lang="en-US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), activation=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relu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)) 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#64 filters/</a:t>
            </a:r>
            <a:r>
              <a:rPr lang="en-US" b="0" dirty="0" err="1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kernals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 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model.add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(layers.MaxPooling2D((</a:t>
            </a:r>
            <a:r>
              <a:rPr lang="en-US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)))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model.add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(layers.Conv2D(</a:t>
            </a:r>
            <a:r>
              <a:rPr lang="en-US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64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 (</a:t>
            </a:r>
            <a:r>
              <a:rPr lang="en-US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), activation=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relu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# Add Dense layers on top</a:t>
            </a:r>
            <a:endParaRPr lang="en-US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model.add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layers.Flatten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())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model.add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layers.Dense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64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 activation=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relu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model.add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layers.Dense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)) 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#output layer with default </a:t>
            </a:r>
            <a:r>
              <a:rPr lang="en-US" b="0" dirty="0" err="1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linearr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activation </a:t>
            </a:r>
            <a:r>
              <a:rPr lang="en-US" b="0" dirty="0" err="1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func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.</a:t>
            </a:r>
            <a:endParaRPr lang="en-US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95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7B81A-F61B-65AA-2451-BCFBC2950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COMPILE &amp; TRAIN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2A3DB0-02B9-7871-8980-3BE481DA791D}"/>
              </a:ext>
            </a:extLst>
          </p:cNvPr>
          <p:cNvSpPr txBox="1"/>
          <p:nvPr/>
        </p:nvSpPr>
        <p:spPr>
          <a:xfrm>
            <a:off x="660400" y="2336800"/>
            <a:ext cx="10718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# Compile and train the model</a:t>
            </a:r>
            <a:endParaRPr lang="en-US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model.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compile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(optimizer=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adam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’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,loss=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tf.keras.losses.SparseCategoricalCrossentropy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from_logits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),metrics=[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'accuracy’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])</a:t>
            </a:r>
          </a:p>
          <a:p>
            <a:endParaRPr lang="en-US" dirty="0">
              <a:solidFill>
                <a:srgbClr val="000000"/>
              </a:solidFill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history =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model.fit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train_images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train_labels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 epochs=</a:t>
            </a:r>
            <a:r>
              <a:rPr lang="en-US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                   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validation_data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=(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test_images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test_labels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))</a:t>
            </a:r>
          </a:p>
          <a:p>
            <a:endParaRPr lang="en-US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086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416</TotalTime>
  <Words>843</Words>
  <Application>Microsoft Office PowerPoint</Application>
  <PresentationFormat>Widescreen</PresentationFormat>
  <Paragraphs>106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Calibri</vt:lpstr>
      <vt:lpstr>Century Gothic</vt:lpstr>
      <vt:lpstr>Century Gothic (Body)</vt:lpstr>
      <vt:lpstr>Courier New</vt:lpstr>
      <vt:lpstr>Söhne</vt:lpstr>
      <vt:lpstr>Times New Roman</vt:lpstr>
      <vt:lpstr>Wingdings</vt:lpstr>
      <vt:lpstr>Wingdings 3</vt:lpstr>
      <vt:lpstr>Ion Boardroom</vt:lpstr>
      <vt:lpstr>PowerPoint Presentation</vt:lpstr>
      <vt:lpstr>INTRODUCTION</vt:lpstr>
      <vt:lpstr>AGENDA</vt:lpstr>
      <vt:lpstr>Workflow</vt:lpstr>
      <vt:lpstr>IMPORTING DEPENDENCIES</vt:lpstr>
      <vt:lpstr>DATA PRE-PROCESSING</vt:lpstr>
      <vt:lpstr>DATA PRE-PROCESSING</vt:lpstr>
      <vt:lpstr>BUILDING CONVOLUTION NEURAL NETWORK</vt:lpstr>
      <vt:lpstr>COMPILE &amp; TRAIN MODEL</vt:lpstr>
      <vt:lpstr>MODEL EVALUATION &amp; PLOTTING</vt:lpstr>
      <vt:lpstr>THE END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SOHAIB</dc:creator>
  <cp:lastModifiedBy>GHUFRAN ULLAH</cp:lastModifiedBy>
  <cp:revision>82</cp:revision>
  <dcterms:created xsi:type="dcterms:W3CDTF">2021-01-09T06:55:07Z</dcterms:created>
  <dcterms:modified xsi:type="dcterms:W3CDTF">2024-05-09T04:34:25Z</dcterms:modified>
</cp:coreProperties>
</file>