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7" r:id="rId6"/>
    <p:sldId id="268" r:id="rId7"/>
    <p:sldId id="257" r:id="rId8"/>
    <p:sldId id="269" r:id="rId9"/>
    <p:sldId id="25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>
      <p:cViewPr varScale="1">
        <p:scale>
          <a:sx n="72" d="100"/>
          <a:sy n="72" d="100"/>
        </p:scale>
        <p:origin x="660" y="6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725B-653D-4166-A8E9-72A38A1847CF}" type="datetimeFigureOut">
              <a:rPr lang="en-US"/>
              <a:t>09-Jun-23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61E8E-D392-497B-BB21-122DD7C27CF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3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F64CD-0576-4A9A-BD06-7889D6E60BDC}" type="datetimeFigureOut">
              <a:rPr lang="en-US"/>
              <a:t>09-Jun-23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5D449-B875-4B8D-8E66-224D27E54C9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997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81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225" y="1828800"/>
            <a:ext cx="4098175" cy="317738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25" y="5181600"/>
            <a:ext cx="4098175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7" name="Picture 6" descr="EKG lin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8688" y="-1"/>
            <a:ext cx="7000137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09-Jun-23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9982200" y="0"/>
            <a:ext cx="22098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58399" y="457201"/>
            <a:ext cx="2057401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9067800" cy="5943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09-Jun-23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09-Jun-23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75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Rectangle"/>
          <p:cNvSpPr/>
          <p:nvPr/>
        </p:nvSpPr>
        <p:spPr>
          <a:xfrm>
            <a:off x="265112" y="228600"/>
            <a:ext cx="116586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828800"/>
            <a:ext cx="7772400" cy="317738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5181600"/>
            <a:ext cx="7772400" cy="685800"/>
          </a:xfrm>
        </p:spPr>
        <p:txBody>
          <a:bodyPr>
            <a:normAutofit/>
          </a:bodyPr>
          <a:lstStyle>
            <a:lvl1pPr marL="0" indent="0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4"/>
            <a:ext cx="4800600" cy="45751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09-Jun-23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799"/>
            <a:ext cx="4800600" cy="762000"/>
          </a:xfrm>
        </p:spPr>
        <p:txBody>
          <a:bodyPr anchor="ctr">
            <a:noAutofit/>
          </a:bodyPr>
          <a:lstStyle>
            <a:lvl1pPr marL="0" indent="0">
              <a:buNone/>
              <a:defRPr sz="2400" b="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90799"/>
            <a:ext cx="4800600" cy="381003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09-Jun-23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09-Jun-23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/>
              <a:t>09-Jun-23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70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5943600" cy="5943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2699" y="5029200"/>
            <a:ext cx="3932237" cy="13716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descr="Rectangle"/>
          <p:cNvSpPr/>
          <p:nvPr/>
        </p:nvSpPr>
        <p:spPr>
          <a:xfrm>
            <a:off x="7008812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 descr="Rectangle"/>
          <p:cNvSpPr/>
          <p:nvPr/>
        </p:nvSpPr>
        <p:spPr>
          <a:xfrm>
            <a:off x="7255668" y="228600"/>
            <a:ext cx="4686300" cy="6400800"/>
          </a:xfrm>
          <a:prstGeom prst="rect">
            <a:avLst/>
          </a:prstGeom>
          <a:noFill/>
          <a:ln w="15875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5240" y="3200400"/>
            <a:ext cx="3932237" cy="1752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" y="0"/>
            <a:ext cx="7008810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5240" y="5029200"/>
            <a:ext cx="3932237" cy="137464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9D9D9"/>
            </a:gs>
            <a:gs pos="100000">
              <a:schemeClr val="bg1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d bar" descr="Red bar"/>
          <p:cNvSpPr/>
          <p:nvPr/>
        </p:nvSpPr>
        <p:spPr>
          <a:xfrm>
            <a:off x="1" y="1"/>
            <a:ext cx="12188824" cy="1524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99220"/>
            <a:ext cx="10058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799"/>
            <a:ext cx="9144000" cy="4572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481760"/>
            <a:ext cx="78486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67800" y="6465885"/>
            <a:ext cx="10668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09-Jun-23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481760"/>
            <a:ext cx="838200" cy="2397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68680" indent="-182563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05156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23444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41732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60020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3080" indent="-182880" algn="l" defTabSz="914400" rtl="0" eaLnBrk="1" latinLnBrk="0" hangingPunct="1">
        <a:lnSpc>
          <a:spcPct val="90000"/>
        </a:lnSpc>
        <a:spcBef>
          <a:spcPts val="400"/>
        </a:spcBef>
        <a:buSzPct val="100000"/>
        <a:buFont typeface="Arial" pitchFamily="34" charset="0"/>
        <a:buChar char="▪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0"/>
            <a:ext cx="4098175" cy="3177380"/>
          </a:xfrm>
        </p:spPr>
        <p:txBody>
          <a:bodyPr>
            <a:normAutofit/>
          </a:bodyPr>
          <a:lstStyle/>
          <a:p>
            <a:r>
              <a:rPr lang="en-US" sz="4400" i="1" dirty="0">
                <a:latin typeface="Gill Sans Nova Ultra Bold" panose="020B0604020202020204" pitchFamily="34" charset="0"/>
                <a:ea typeface="STCaiyun" panose="02010800040101010101" pitchFamily="2" charset="-122"/>
              </a:rPr>
              <a:t>Heart Disease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648200"/>
            <a:ext cx="5164975" cy="1905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Tw Cen MT Condensed Extra Bold" panose="020B0803020202020204" pitchFamily="34" charset="0"/>
                <a:ea typeface="STCaiyun" panose="020B0503020204020204" pitchFamily="2" charset="-122"/>
                <a:cs typeface="Sakkal Majalla" panose="02000000000000000000" pitchFamily="2" charset="-78"/>
              </a:rPr>
              <a:t>PRESENTED BY: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w Cen MT Condensed Extra Bold" panose="020B0803020202020204" pitchFamily="34" charset="0"/>
                <a:ea typeface="STCaiyun" panose="020B0503020204020204" pitchFamily="2" charset="-122"/>
                <a:cs typeface="Sakkal Majalla" panose="02000000000000000000" pitchFamily="2" charset="-78"/>
              </a:rPr>
              <a:t>RAFIA MEHMOODA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w Cen MT Condensed Extra Bold" panose="020B0803020202020204" pitchFamily="34" charset="0"/>
                <a:ea typeface="STCaiyun" panose="020B0503020204020204" pitchFamily="2" charset="-122"/>
                <a:cs typeface="Sakkal Majalla" panose="02000000000000000000" pitchFamily="2" charset="-78"/>
              </a:rPr>
              <a:t>GHUFRANULLAH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Tw Cen MT Condensed Extra Bold" panose="020B0803020202020204" pitchFamily="34" charset="0"/>
                <a:ea typeface="STCaiyun" panose="020B0503020204020204" pitchFamily="2" charset="-122"/>
                <a:cs typeface="Sakkal Majalla" panose="02000000000000000000" pitchFamily="2" charset="-78"/>
              </a:rPr>
              <a:t>NOMAN SHAFFIQUE</a:t>
            </a:r>
          </a:p>
        </p:txBody>
      </p:sp>
    </p:spTree>
    <p:extLst>
      <p:ext uri="{BB962C8B-B14F-4D97-AF65-F5344CB8AC3E}">
        <p14:creationId xmlns:p14="http://schemas.microsoft.com/office/powerpoint/2010/main" val="4351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1125200" cy="127238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SEPARATE FEATURES AND TARGET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DE36-254E-5874-50B9-4BE9FAE299DE}"/>
              </a:ext>
            </a:extLst>
          </p:cNvPr>
          <p:cNvSpPr txBox="1"/>
          <p:nvPr/>
        </p:nvSpPr>
        <p:spPr>
          <a:xfrm>
            <a:off x="685800" y="1524000"/>
            <a:ext cx="10134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(columns=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When you are dropping column axis=1 and when you are dropping column axis=0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doesnot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contain target value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It only contains target value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5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6" y="152400"/>
            <a:ext cx="11880574" cy="119618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SPLITTING DATA INTO TRAINING AND TESTING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DE36-254E-5874-50B9-4BE9FAE299DE}"/>
              </a:ext>
            </a:extLst>
          </p:cNvPr>
          <p:cNvSpPr txBox="1"/>
          <p:nvPr/>
        </p:nvSpPr>
        <p:spPr>
          <a:xfrm>
            <a:off x="685800" y="1524000"/>
            <a:ext cx="10134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SPLIT X INTO TRAINING AND TESTING DATA AND ALSO DIVIDE CORRESPONDING Y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20% OF DATA IS USED FOR TESTING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STRATIFY DIVIDE THE TARGET IN EVEN MANNER IF YOU DON’T USE IT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PUT ALL 0’S OR ALL 1’S IN TRAINING 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stratify=Y,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X_test.shape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IT SHOWS HOW MUCH DATA IS TRAINING AND TESTING(check number of training data and test data</a:t>
            </a:r>
          </a:p>
        </p:txBody>
      </p:sp>
    </p:spTree>
    <p:extLst>
      <p:ext uri="{BB962C8B-B14F-4D97-AF65-F5344CB8AC3E}">
        <p14:creationId xmlns:p14="http://schemas.microsoft.com/office/powerpoint/2010/main" val="328557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817"/>
            <a:ext cx="100584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MODEL TRAINING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9DFCB3-D850-CA28-12DA-D03EF9F56711}"/>
              </a:ext>
            </a:extLst>
          </p:cNvPr>
          <p:cNvSpPr txBox="1"/>
          <p:nvPr/>
        </p:nvSpPr>
        <p:spPr>
          <a:xfrm>
            <a:off x="914400" y="1752600"/>
            <a:ext cx="10668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212121"/>
                </a:solidFill>
                <a:latin typeface="Tw Cen MT Condensed" panose="020B0606020104020203" pitchFamily="34" charset="0"/>
              </a:rPr>
              <a:t>LOGISTIC REGRESSION MODEL (IT IS ALSO USED FOR CLASSIFICATION)</a:t>
            </a:r>
          </a:p>
          <a:p>
            <a:endParaRPr lang="en-US" sz="36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training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model with Training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400" dirty="0">
                <a:solidFill>
                  <a:srgbClr val="212121"/>
                </a:solidFill>
                <a:latin typeface="Tw Cen MT Condensed" panose="020B0606020104020203" pitchFamily="34" charset="0"/>
              </a:rPr>
              <a:t>(FIT FUNCTION ISUSED TO CHECK RELATIONSHIP BETWEEN FEATURES AND CORRESPONDING TARGET)</a:t>
            </a:r>
            <a:endParaRPr lang="en-US" sz="2400" dirty="0"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8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w Cen MT Condensed" panose="020B0606020104020203" pitchFamily="34" charset="0"/>
              </a:rPr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DE36-254E-5874-50B9-4BE9FAE299DE}"/>
              </a:ext>
            </a:extLst>
          </p:cNvPr>
          <p:cNvSpPr txBox="1"/>
          <p:nvPr/>
        </p:nvSpPr>
        <p:spPr>
          <a:xfrm>
            <a:off x="685800" y="1524000"/>
            <a:ext cx="10134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Tw Cen MT Condensed" panose="020B0606020104020203" pitchFamily="34" charset="0"/>
              </a:rPr>
              <a:t>USED ACCURACY SCORE AS EVALUATION METRIC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accuracy on training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X_train_prediction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training_data_accuracy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X_train_prediction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 on Training data : 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training_data_accuracy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3600" dirty="0">
              <a:solidFill>
                <a:srgbClr val="000000"/>
              </a:solidFill>
              <a:latin typeface="Tw Cen MT Condensed" panose="020B0606020104020203" pitchFamily="34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accuracy on test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X_test_prediction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test_data_accuracy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X_test_prediction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'Accuracy on Test data : 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test_data_accuracy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600" dirty="0">
              <a:solidFill>
                <a:srgbClr val="00000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28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w Cen MT Condensed" panose="020B0606020104020203" pitchFamily="34" charset="0"/>
              </a:rPr>
              <a:t>BUILDING A PREDICTIVE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DE36-254E-5874-50B9-4BE9FAE299DE}"/>
              </a:ext>
            </a:extLst>
          </p:cNvPr>
          <p:cNvSpPr txBox="1"/>
          <p:nvPr/>
        </p:nvSpPr>
        <p:spPr>
          <a:xfrm>
            <a:off x="685800" y="1524000"/>
            <a:ext cx="101346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62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140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268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160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3.6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change the input data to a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array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input_data_as_numpy_array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np.asarray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reshape the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array as we are predicting for only on instance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input_data_reshaped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input_data_as_numpy_array.reshape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prediction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input_data_reshaped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(prediction)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(prediction[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]== </a:t>
            </a:r>
            <a:r>
              <a:rPr lang="en-US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'The Person does not have a Heart Disease'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'The Person has Heart Disease'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3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3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sz="3600" dirty="0">
              <a:solidFill>
                <a:srgbClr val="000000"/>
              </a:solidFill>
              <a:latin typeface="Tw Cen MT Condensed" panose="020B06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26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8E4389-809E-A814-6BC0-F44F4C582217}"/>
              </a:ext>
            </a:extLst>
          </p:cNvPr>
          <p:cNvSpPr/>
          <p:nvPr/>
        </p:nvSpPr>
        <p:spPr>
          <a:xfrm>
            <a:off x="1828800" y="2286000"/>
            <a:ext cx="9296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Tw Cen MT Condensed" panose="020B06060201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4088860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797A-C778-A4E4-698D-33581A52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171FA-D734-4099-1C13-5702C34C8C92}"/>
              </a:ext>
            </a:extLst>
          </p:cNvPr>
          <p:cNvSpPr txBox="1"/>
          <p:nvPr/>
        </p:nvSpPr>
        <p:spPr>
          <a:xfrm>
            <a:off x="1066800" y="1825624"/>
            <a:ext cx="48006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Work-flow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Google Collaboratory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 Python</a:t>
            </a:r>
          </a:p>
          <a:p>
            <a:pPr marL="342900" indent="-342900">
              <a:lnSpc>
                <a:spcPct val="9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 Condensed Extra Bold" panose="020B0803020202020204" pitchFamily="34" charset="0"/>
              </a:rPr>
              <a:t>Kaggle</a:t>
            </a:r>
          </a:p>
        </p:txBody>
      </p:sp>
      <p:pic>
        <p:nvPicPr>
          <p:cNvPr id="6" name="Picture 5" descr="A red heart with a stethoscope&#10;&#10;Description automatically generated">
            <a:extLst>
              <a:ext uri="{FF2B5EF4-FFF2-40B4-BE49-F238E27FC236}">
                <a16:creationId xmlns:a16="http://schemas.microsoft.com/office/drawing/2014/main" id="{827F61A0-6107-C115-13FB-0ED55B58DB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2517012"/>
            <a:ext cx="4800600" cy="31923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219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C54B-FACA-6997-7042-ED8FB757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w Cen MT Condensed" panose="020B06060201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9FCB6-CD6D-E71A-8FD2-691F68287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“PREDICT WHETHER A PERSON HAS HEART DISEASE OR NOT”</a:t>
            </a:r>
          </a:p>
        </p:txBody>
      </p:sp>
    </p:spTree>
    <p:extLst>
      <p:ext uri="{BB962C8B-B14F-4D97-AF65-F5344CB8AC3E}">
        <p14:creationId xmlns:p14="http://schemas.microsoft.com/office/powerpoint/2010/main" val="366119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w Cen MT Condensed Extra Bold" panose="020B0803020202020204" pitchFamily="34" charset="0"/>
              </a:rPr>
              <a:t>GET HEART DATA</a:t>
            </a:r>
          </a:p>
          <a:p>
            <a:r>
              <a:rPr lang="en-US" b="1" dirty="0">
                <a:latin typeface="Tw Cen MT Condensed" panose="020B0606020104020203" pitchFamily="34" charset="0"/>
              </a:rPr>
              <a:t>PROCESS DATA</a:t>
            </a:r>
          </a:p>
          <a:p>
            <a:r>
              <a:rPr lang="en-US" b="1" dirty="0">
                <a:latin typeface="Tw Cen MT Condensed" panose="020B0606020104020203" pitchFamily="34" charset="0"/>
              </a:rPr>
              <a:t>SPLIT DATA</a:t>
            </a:r>
          </a:p>
          <a:p>
            <a:r>
              <a:rPr lang="en-US" b="1" dirty="0">
                <a:latin typeface="Tw Cen MT Condensed" panose="020B0606020104020203" pitchFamily="34" charset="0"/>
              </a:rPr>
              <a:t>FEED DATA TO LOGISTIC REGRESSION MODEL</a:t>
            </a:r>
          </a:p>
          <a:p>
            <a:r>
              <a:rPr lang="en-US" b="1" dirty="0">
                <a:latin typeface="Tw Cen MT Condensed" panose="020B0606020104020203" pitchFamily="34" charset="0"/>
              </a:rPr>
              <a:t>PERFORM EVALUATIONS AND MAKE TRAINED LOGISTIC REGRESSION MODEL</a:t>
            </a:r>
          </a:p>
        </p:txBody>
      </p:sp>
    </p:spTree>
    <p:extLst>
      <p:ext uri="{BB962C8B-B14F-4D97-AF65-F5344CB8AC3E}">
        <p14:creationId xmlns:p14="http://schemas.microsoft.com/office/powerpoint/2010/main" val="177296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543800" cy="30480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w Cen MT Condensed" panose="020B0606020104020203" pitchFamily="34" charset="0"/>
                <a:ea typeface="STCaiyun" panose="02010800040101010101" pitchFamily="2" charset="-122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28659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626" y="76200"/>
            <a:ext cx="100584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IMPORTING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5624"/>
            <a:ext cx="10363200" cy="4575175"/>
          </a:xfrm>
        </p:spPr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 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#used to create data frames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PANDAS LIBRARY GIVE CSV FILE A STRUCTURE</a:t>
            </a:r>
          </a:p>
        </p:txBody>
      </p:sp>
    </p:spTree>
    <p:extLst>
      <p:ext uri="{BB962C8B-B14F-4D97-AF65-F5344CB8AC3E}">
        <p14:creationId xmlns:p14="http://schemas.microsoft.com/office/powerpoint/2010/main" val="39488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0" y="36443"/>
            <a:ext cx="100584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DATA COLLECTION AND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DE36-254E-5874-50B9-4BE9FAE299DE}"/>
              </a:ext>
            </a:extLst>
          </p:cNvPr>
          <p:cNvSpPr txBox="1"/>
          <p:nvPr/>
        </p:nvSpPr>
        <p:spPr>
          <a:xfrm>
            <a:off x="990600" y="2590800"/>
            <a:ext cx="101346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loading the csv data to a Pandas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DataFrame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'/content/heart_disease_data.csv’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GIVE PATH OF DATASET AND STORE IN A PANDAS DATAFRAME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1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220"/>
            <a:ext cx="111252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w Cen MT Condensed" panose="020B0606020104020203" pitchFamily="34" charset="0"/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DE36-254E-5874-50B9-4BE9FAE299DE}"/>
              </a:ext>
            </a:extLst>
          </p:cNvPr>
          <p:cNvSpPr txBox="1"/>
          <p:nvPr/>
        </p:nvSpPr>
        <p:spPr>
          <a:xfrm>
            <a:off x="152400" y="1600200"/>
            <a:ext cx="10134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first 5 rows of the 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HEAD PRINTS FIRST 5 ROWS OF DATASET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print last 5 rows of the 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heart_data.tail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TAIL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PRINTS LAST 5 ROWS OF DATASET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number of rows and columns in the dataset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heart_data.shape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getting some info about the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heart_data.info()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checking for missing values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heart_data.isnull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875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00584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w Cen MT Condensed" panose="020B0606020104020203" pitchFamily="34" charset="0"/>
              </a:rPr>
              <a:t>DATA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6DE36-254E-5874-50B9-4BE9FAE299DE}"/>
              </a:ext>
            </a:extLst>
          </p:cNvPr>
          <p:cNvSpPr txBox="1"/>
          <p:nvPr/>
        </p:nvSpPr>
        <p:spPr>
          <a:xfrm>
            <a:off x="685800" y="1524000"/>
            <a:ext cx="10134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statistical measures about the data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heart_data.describe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checking the distribution of Target Variable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heart_data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'target'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value_counts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TARGET VALUE 1 REPRESENT DECEASED HEART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Target is the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representation whether a person has heart disease or not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45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edical Design 16x9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141.potx" id="{D7485564-6666-4DDB-B0D3-55F6E694D6E5}" vid="{6E950D30-6FC6-4411-BCFF-468AD9ECA787}"/>
    </a:ext>
  </a:extLst>
</a:theme>
</file>

<file path=ppt/theme/theme2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edicalHealth">
      <a:dk1>
        <a:sysClr val="windowText" lastClr="000000"/>
      </a:dk1>
      <a:lt1>
        <a:sysClr val="window" lastClr="FFFFFF"/>
      </a:lt1>
      <a:dk2>
        <a:srgbClr val="656367"/>
      </a:dk2>
      <a:lt2>
        <a:srgbClr val="F2F2F2"/>
      </a:lt2>
      <a:accent1>
        <a:srgbClr val="B82D2F"/>
      </a:accent1>
      <a:accent2>
        <a:srgbClr val="333333"/>
      </a:accent2>
      <a:accent3>
        <a:srgbClr val="2B4A63"/>
      </a:accent3>
      <a:accent4>
        <a:srgbClr val="445E45"/>
      </a:accent4>
      <a:accent5>
        <a:srgbClr val="5A3A64"/>
      </a:accent5>
      <a:accent6>
        <a:srgbClr val="DB8526"/>
      </a:accent6>
      <a:hlink>
        <a:srgbClr val="164E6E"/>
      </a:hlink>
      <a:folHlink>
        <a:srgbClr val="667F6D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646B0891385F46A0D2D217B8BB206D" ma:contentTypeVersion="12" ma:contentTypeDescription="Create a new document." ma:contentTypeScope="" ma:versionID="327356bc0d71d83da5245641e5575542">
  <xsd:schema xmlns:xsd="http://www.w3.org/2001/XMLSchema" xmlns:xs="http://www.w3.org/2001/XMLSchema" xmlns:p="http://schemas.microsoft.com/office/2006/metadata/properties" xmlns:ns3="b0c4a572-7e95-4d1f-8fb8-cbdb7aec84be" xmlns:ns4="be253f07-4a73-43eb-ad6c-38911d5f72c4" targetNamespace="http://schemas.microsoft.com/office/2006/metadata/properties" ma:root="true" ma:fieldsID="4a8651d0e6162a2ab0c85a10939f9ced" ns3:_="" ns4:_="">
    <xsd:import namespace="b0c4a572-7e95-4d1f-8fb8-cbdb7aec84be"/>
    <xsd:import namespace="be253f07-4a73-43eb-ad6c-38911d5f72c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c4a572-7e95-4d1f-8fb8-cbdb7aec84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53f07-4a73-43eb-ad6c-38911d5f72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253f07-4a73-43eb-ad6c-38911d5f72c4" xsi:nil="true"/>
  </documentManagement>
</p:properties>
</file>

<file path=customXml/itemProps1.xml><?xml version="1.0" encoding="utf-8"?>
<ds:datastoreItem xmlns:ds="http://schemas.openxmlformats.org/officeDocument/2006/customXml" ds:itemID="{0DCDF5EE-9732-4AC1-9F07-123B122D7E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3EEE86-EF7B-4DA8-9A6F-B136461EAB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c4a572-7e95-4d1f-8fb8-cbdb7aec84be"/>
    <ds:schemaRef ds:uri="be253f07-4a73-43eb-ad6c-38911d5f72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93BF1F-1FAD-4C73-93A5-F6175D9FEFB8}">
  <ds:schemaRefs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be253f07-4a73-43eb-ad6c-38911d5f72c4"/>
    <ds:schemaRef ds:uri="http://schemas.microsoft.com/office/2006/documentManagement/types"/>
    <ds:schemaRef ds:uri="http://schemas.openxmlformats.org/package/2006/metadata/core-properties"/>
    <ds:schemaRef ds:uri="b0c4a572-7e95-4d1f-8fb8-cbdb7aec84be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</TotalTime>
  <Words>762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Courier New</vt:lpstr>
      <vt:lpstr>Franklin Gothic Medium</vt:lpstr>
      <vt:lpstr>Gill Sans Nova Ultra Bold</vt:lpstr>
      <vt:lpstr>Roboto</vt:lpstr>
      <vt:lpstr>Tw Cen MT Condensed</vt:lpstr>
      <vt:lpstr>Tw Cen MT Condensed Extra Bold</vt:lpstr>
      <vt:lpstr>Wingdings</vt:lpstr>
      <vt:lpstr>Medical Design 16x9</vt:lpstr>
      <vt:lpstr>Heart Disease Prediction</vt:lpstr>
      <vt:lpstr>AGENDA</vt:lpstr>
      <vt:lpstr>PROBLEM STATEMENT</vt:lpstr>
      <vt:lpstr>WORKFLOW</vt:lpstr>
      <vt:lpstr>IMPLEMENTATION</vt:lpstr>
      <vt:lpstr>IMPORTING DEPENDENCIES</vt:lpstr>
      <vt:lpstr>DATA COLLECTION AND PROCESSING</vt:lpstr>
      <vt:lpstr>DATA ANALYSIS</vt:lpstr>
      <vt:lpstr>DATA ANALYSIS</vt:lpstr>
      <vt:lpstr>SEPARATE FEATURES AND TARGET</vt:lpstr>
      <vt:lpstr>SPLITTING DATA INTO TRAINING AND TESTING DATA</vt:lpstr>
      <vt:lpstr>MODEL TRAINING</vt:lpstr>
      <vt:lpstr>MODEL EVALUATION</vt:lpstr>
      <vt:lpstr>BUILDING A PREDICTIVE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Disease Prediction</dc:title>
  <dc:creator>RAFIA MEHMOODA</dc:creator>
  <cp:lastModifiedBy>RAFIA MEHMOODA</cp:lastModifiedBy>
  <cp:revision>19</cp:revision>
  <dcterms:created xsi:type="dcterms:W3CDTF">2023-06-01T22:06:58Z</dcterms:created>
  <dcterms:modified xsi:type="dcterms:W3CDTF">2023-06-09T20:25:15Z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0x0101007C646B0891385F46A0D2D217B8BB206D</vt:lpwstr>
  </property>
</Properties>
</file>