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slides/slide8.xml" Type="http://schemas.openxmlformats.org/officeDocument/2006/relationships/slide"/><Relationship Id="rId22" Target="slides/slide9.xml" Type="http://schemas.openxmlformats.org/officeDocument/2006/relationships/slide"/><Relationship Id="rId23" Target="slides/slide10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22.jpeg" Type="http://schemas.openxmlformats.org/officeDocument/2006/relationships/image"/><Relationship Id="rId6" Target="../media/image11.png" Type="http://schemas.openxmlformats.org/officeDocument/2006/relationships/image"/><Relationship Id="rId7" Target="../media/image10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8.png" Type="http://schemas.openxmlformats.org/officeDocument/2006/relationships/image"/><Relationship Id="rId5" Target="../media/image8.png" Type="http://schemas.openxmlformats.org/officeDocument/2006/relationships/image"/><Relationship Id="rId6" Target="../media/image3.png" Type="http://schemas.openxmlformats.org/officeDocument/2006/relationships/image"/><Relationship Id="rId7" Target="slide6.xml" Type="http://schemas.openxmlformats.org/officeDocument/2006/relationships/slid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slide2.xml" Type="http://schemas.openxmlformats.org/officeDocument/2006/relationships/slide"/><Relationship Id="rId4" Target="slide8.xml" Type="http://schemas.openxmlformats.org/officeDocument/2006/relationships/slide"/><Relationship Id="rId5" Target="slide4.xml" Type="http://schemas.openxmlformats.org/officeDocument/2006/relationships/slide"/><Relationship Id="rId6" Target="slide5.xml" Type="http://schemas.openxmlformats.org/officeDocument/2006/relationships/slide"/><Relationship Id="rId7" Target="slide3.xml" Type="http://schemas.openxmlformats.org/officeDocument/2006/relationships/slide"/><Relationship Id="rId8" Target="slide9.xml" Type="http://schemas.openxmlformats.org/officeDocument/2006/relationships/slide"/><Relationship Id="rId9" Target="slide7.xml" Type="http://schemas.openxmlformats.org/officeDocument/2006/relationships/slid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5969" y="-121335"/>
            <a:ext cx="19352465" cy="10872567"/>
          </a:xfrm>
          <a:custGeom>
            <a:avLst/>
            <a:gdLst/>
            <a:ahLst/>
            <a:cxnLst/>
            <a:rect r="r" b="b" t="t" l="l"/>
            <a:pathLst>
              <a:path h="10872567" w="19352465">
                <a:moveTo>
                  <a:pt x="0" y="0"/>
                </a:moveTo>
                <a:lnTo>
                  <a:pt x="19352465" y="0"/>
                </a:lnTo>
                <a:lnTo>
                  <a:pt x="19352465" y="10872567"/>
                </a:lnTo>
                <a:lnTo>
                  <a:pt x="0" y="108725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84447">
            <a:off x="13704005" y="6375109"/>
            <a:ext cx="2979759" cy="3052249"/>
          </a:xfrm>
          <a:custGeom>
            <a:avLst/>
            <a:gdLst/>
            <a:ahLst/>
            <a:cxnLst/>
            <a:rect r="r" b="b" t="t" l="l"/>
            <a:pathLst>
              <a:path h="3052249" w="2979759">
                <a:moveTo>
                  <a:pt x="0" y="0"/>
                </a:moveTo>
                <a:lnTo>
                  <a:pt x="2979759" y="0"/>
                </a:lnTo>
                <a:lnTo>
                  <a:pt x="2979759" y="3052250"/>
                </a:lnTo>
                <a:lnTo>
                  <a:pt x="0" y="30522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422950" y="9258300"/>
            <a:ext cx="3442101" cy="338117"/>
            <a:chOff x="0" y="0"/>
            <a:chExt cx="4589467" cy="45082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50823" cy="450823"/>
            </a:xfrm>
            <a:custGeom>
              <a:avLst/>
              <a:gdLst/>
              <a:ahLst/>
              <a:cxnLst/>
              <a:rect r="r" b="b" t="t" l="l"/>
              <a:pathLst>
                <a:path h="450823" w="450823">
                  <a:moveTo>
                    <a:pt x="0" y="0"/>
                  </a:moveTo>
                  <a:lnTo>
                    <a:pt x="450823" y="0"/>
                  </a:lnTo>
                  <a:lnTo>
                    <a:pt x="450823" y="450823"/>
                  </a:lnTo>
                  <a:lnTo>
                    <a:pt x="0" y="4508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21999"/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6" id="6"/>
            <p:cNvSpPr txBox="true"/>
            <p:nvPr/>
          </p:nvSpPr>
          <p:spPr>
            <a:xfrm rot="0">
              <a:off x="641653" y="36605"/>
              <a:ext cx="3947815" cy="3585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21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3C3C3D"/>
                  </a:solidFill>
                  <a:latin typeface="DM Sans"/>
                </a:rPr>
                <a:t>Info tersedia dalam audio.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544012" y="682344"/>
            <a:ext cx="3199977" cy="540312"/>
            <a:chOff x="0" y="0"/>
            <a:chExt cx="4266636" cy="72041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15628" cy="720416"/>
            </a:xfrm>
            <a:custGeom>
              <a:avLst/>
              <a:gdLst/>
              <a:ahLst/>
              <a:cxnLst/>
              <a:rect r="r" b="b" t="t" l="l"/>
              <a:pathLst>
                <a:path h="720416" w="615628">
                  <a:moveTo>
                    <a:pt x="0" y="0"/>
                  </a:moveTo>
                  <a:lnTo>
                    <a:pt x="615628" y="0"/>
                  </a:lnTo>
                  <a:lnTo>
                    <a:pt x="615628" y="720416"/>
                  </a:lnTo>
                  <a:lnTo>
                    <a:pt x="0" y="7204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858683" y="190260"/>
              <a:ext cx="3407953" cy="3113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961"/>
                </a:lnSpc>
                <a:spcBef>
                  <a:spcPct val="0"/>
                </a:spcBef>
              </a:pPr>
              <a:r>
                <a:rPr lang="en-US" sz="1401">
                  <a:solidFill>
                    <a:srgbClr val="3C3C3D"/>
                  </a:solidFill>
                  <a:latin typeface="DM Sans Bold"/>
                </a:rPr>
                <a:t>NAMA PERUSAHAAN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028700" y="952500"/>
            <a:ext cx="3236444" cy="3151487"/>
          </a:xfrm>
          <a:custGeom>
            <a:avLst/>
            <a:gdLst/>
            <a:ahLst/>
            <a:cxnLst/>
            <a:rect r="r" b="b" t="t" l="l"/>
            <a:pathLst>
              <a:path h="3151487" w="3236444">
                <a:moveTo>
                  <a:pt x="0" y="0"/>
                </a:moveTo>
                <a:lnTo>
                  <a:pt x="3236444" y="0"/>
                </a:lnTo>
                <a:lnTo>
                  <a:pt x="3236444" y="3151487"/>
                </a:lnTo>
                <a:lnTo>
                  <a:pt x="0" y="315148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67000"/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3481472" y="1791518"/>
            <a:ext cx="11325055" cy="6703965"/>
            <a:chOff x="0" y="0"/>
            <a:chExt cx="2982731" cy="176565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982731" cy="1765653"/>
            </a:xfrm>
            <a:custGeom>
              <a:avLst/>
              <a:gdLst/>
              <a:ahLst/>
              <a:cxnLst/>
              <a:rect r="r" b="b" t="t" l="l"/>
              <a:pathLst>
                <a:path h="1765653" w="2982731">
                  <a:moveTo>
                    <a:pt x="21192" y="0"/>
                  </a:moveTo>
                  <a:lnTo>
                    <a:pt x="2961539" y="0"/>
                  </a:lnTo>
                  <a:cubicBezTo>
                    <a:pt x="2967159" y="0"/>
                    <a:pt x="2972549" y="2233"/>
                    <a:pt x="2976524" y="6207"/>
                  </a:cubicBezTo>
                  <a:cubicBezTo>
                    <a:pt x="2980498" y="10181"/>
                    <a:pt x="2982731" y="15571"/>
                    <a:pt x="2982731" y="21192"/>
                  </a:cubicBezTo>
                  <a:lnTo>
                    <a:pt x="2982731" y="1744461"/>
                  </a:lnTo>
                  <a:cubicBezTo>
                    <a:pt x="2982731" y="1750082"/>
                    <a:pt x="2980498" y="1755472"/>
                    <a:pt x="2976524" y="1759446"/>
                  </a:cubicBezTo>
                  <a:cubicBezTo>
                    <a:pt x="2972549" y="1763421"/>
                    <a:pt x="2967159" y="1765653"/>
                    <a:pt x="2961539" y="1765653"/>
                  </a:cubicBezTo>
                  <a:lnTo>
                    <a:pt x="21192" y="1765653"/>
                  </a:lnTo>
                  <a:cubicBezTo>
                    <a:pt x="15571" y="1765653"/>
                    <a:pt x="10181" y="1763421"/>
                    <a:pt x="6207" y="1759446"/>
                  </a:cubicBezTo>
                  <a:cubicBezTo>
                    <a:pt x="2233" y="1755472"/>
                    <a:pt x="0" y="1750082"/>
                    <a:pt x="0" y="1744461"/>
                  </a:cubicBezTo>
                  <a:lnTo>
                    <a:pt x="0" y="21192"/>
                  </a:lnTo>
                  <a:cubicBezTo>
                    <a:pt x="0" y="15571"/>
                    <a:pt x="2233" y="10181"/>
                    <a:pt x="6207" y="6207"/>
                  </a:cubicBezTo>
                  <a:cubicBezTo>
                    <a:pt x="10181" y="2233"/>
                    <a:pt x="15571" y="0"/>
                    <a:pt x="21192" y="0"/>
                  </a:cubicBezTo>
                  <a:close/>
                </a:path>
              </a:pathLst>
            </a:custGeom>
            <a:solidFill>
              <a:srgbClr val="F8F8F8">
                <a:alpha val="51765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2982731" cy="18132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481472" y="7574067"/>
            <a:ext cx="11325055" cy="921415"/>
            <a:chOff x="0" y="0"/>
            <a:chExt cx="2982731" cy="24267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982731" cy="242677"/>
            </a:xfrm>
            <a:custGeom>
              <a:avLst/>
              <a:gdLst/>
              <a:ahLst/>
              <a:cxnLst/>
              <a:rect r="r" b="b" t="t" l="l"/>
              <a:pathLst>
                <a:path h="242677" w="2982731">
                  <a:moveTo>
                    <a:pt x="4102" y="0"/>
                  </a:moveTo>
                  <a:lnTo>
                    <a:pt x="2978629" y="0"/>
                  </a:lnTo>
                  <a:cubicBezTo>
                    <a:pt x="2979717" y="0"/>
                    <a:pt x="2980760" y="432"/>
                    <a:pt x="2981529" y="1201"/>
                  </a:cubicBezTo>
                  <a:cubicBezTo>
                    <a:pt x="2982298" y="1971"/>
                    <a:pt x="2982731" y="3014"/>
                    <a:pt x="2982731" y="4102"/>
                  </a:cubicBezTo>
                  <a:lnTo>
                    <a:pt x="2982731" y="238576"/>
                  </a:lnTo>
                  <a:cubicBezTo>
                    <a:pt x="2982731" y="239663"/>
                    <a:pt x="2982298" y="240707"/>
                    <a:pt x="2981529" y="241476"/>
                  </a:cubicBezTo>
                  <a:cubicBezTo>
                    <a:pt x="2980760" y="242245"/>
                    <a:pt x="2979717" y="242677"/>
                    <a:pt x="2978629" y="242677"/>
                  </a:cubicBezTo>
                  <a:lnTo>
                    <a:pt x="4102" y="242677"/>
                  </a:lnTo>
                  <a:cubicBezTo>
                    <a:pt x="3014" y="242677"/>
                    <a:pt x="1971" y="242245"/>
                    <a:pt x="1201" y="241476"/>
                  </a:cubicBezTo>
                  <a:cubicBezTo>
                    <a:pt x="432" y="240707"/>
                    <a:pt x="0" y="239663"/>
                    <a:pt x="0" y="238576"/>
                  </a:cubicBezTo>
                  <a:lnTo>
                    <a:pt x="0" y="4102"/>
                  </a:lnTo>
                  <a:cubicBezTo>
                    <a:pt x="0" y="3014"/>
                    <a:pt x="432" y="1971"/>
                    <a:pt x="1201" y="1201"/>
                  </a:cubicBezTo>
                  <a:cubicBezTo>
                    <a:pt x="1971" y="432"/>
                    <a:pt x="3014" y="0"/>
                    <a:pt x="4102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2982731" cy="29030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3C3C3D"/>
                  </a:solidFill>
                  <a:latin typeface="DM Sans Bold"/>
                </a:rPr>
                <a:t>Tambah </a:t>
              </a:r>
              <a:r>
                <a:rPr lang="en-US" sz="2699">
                  <a:solidFill>
                    <a:srgbClr val="3C3C3D"/>
                  </a:solidFill>
                  <a:latin typeface="DM Sans"/>
                </a:rPr>
                <a:t>deskripsi singkat di sini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6241448" y="904869"/>
            <a:ext cx="2895048" cy="3421643"/>
          </a:xfrm>
          <a:custGeom>
            <a:avLst/>
            <a:gdLst/>
            <a:ahLst/>
            <a:cxnLst/>
            <a:rect r="r" b="b" t="t" l="l"/>
            <a:pathLst>
              <a:path h="3421643" w="2895048">
                <a:moveTo>
                  <a:pt x="0" y="0"/>
                </a:moveTo>
                <a:lnTo>
                  <a:pt x="2895048" y="0"/>
                </a:lnTo>
                <a:lnTo>
                  <a:pt x="2895048" y="3421643"/>
                </a:lnTo>
                <a:lnTo>
                  <a:pt x="0" y="342164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81000"/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5268899">
            <a:off x="-1689528" y="8005807"/>
            <a:ext cx="4450576" cy="4055588"/>
          </a:xfrm>
          <a:custGeom>
            <a:avLst/>
            <a:gdLst/>
            <a:ahLst/>
            <a:cxnLst/>
            <a:rect r="r" b="b" t="t" l="l"/>
            <a:pathLst>
              <a:path h="4055588" w="4450576">
                <a:moveTo>
                  <a:pt x="0" y="0"/>
                </a:moveTo>
                <a:lnTo>
                  <a:pt x="4450576" y="0"/>
                </a:lnTo>
                <a:lnTo>
                  <a:pt x="4450576" y="4055588"/>
                </a:lnTo>
                <a:lnTo>
                  <a:pt x="0" y="405558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alphaModFix amt="82000"/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4119460" y="3208455"/>
            <a:ext cx="10049080" cy="3603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14499" spc="-289">
                <a:solidFill>
                  <a:srgbClr val="3C3C3D"/>
                </a:solidFill>
                <a:latin typeface="DM Sans Bold"/>
              </a:rPr>
              <a:t>RENCANA BISNIS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-63569" y="31065"/>
            <a:ext cx="19352465" cy="10872567"/>
          </a:xfrm>
          <a:custGeom>
            <a:avLst/>
            <a:gdLst/>
            <a:ahLst/>
            <a:cxnLst/>
            <a:rect r="r" b="b" t="t" l="l"/>
            <a:pathLst>
              <a:path h="10872567" w="19352465">
                <a:moveTo>
                  <a:pt x="0" y="0"/>
                </a:moveTo>
                <a:lnTo>
                  <a:pt x="19352465" y="0"/>
                </a:lnTo>
                <a:lnTo>
                  <a:pt x="19352465" y="10872567"/>
                </a:lnTo>
                <a:lnTo>
                  <a:pt x="0" y="108725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584447">
            <a:off x="13856405" y="6527509"/>
            <a:ext cx="2979759" cy="3052249"/>
          </a:xfrm>
          <a:custGeom>
            <a:avLst/>
            <a:gdLst/>
            <a:ahLst/>
            <a:cxnLst/>
            <a:rect r="r" b="b" t="t" l="l"/>
            <a:pathLst>
              <a:path h="3052249" w="2979759">
                <a:moveTo>
                  <a:pt x="0" y="0"/>
                </a:moveTo>
                <a:lnTo>
                  <a:pt x="2979759" y="0"/>
                </a:lnTo>
                <a:lnTo>
                  <a:pt x="2979759" y="3052250"/>
                </a:lnTo>
                <a:lnTo>
                  <a:pt x="0" y="30522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181100" y="1104900"/>
            <a:ext cx="3236444" cy="3151487"/>
          </a:xfrm>
          <a:custGeom>
            <a:avLst/>
            <a:gdLst/>
            <a:ahLst/>
            <a:cxnLst/>
            <a:rect r="r" b="b" t="t" l="l"/>
            <a:pathLst>
              <a:path h="3151487" w="3236444">
                <a:moveTo>
                  <a:pt x="0" y="0"/>
                </a:moveTo>
                <a:lnTo>
                  <a:pt x="3236444" y="0"/>
                </a:lnTo>
                <a:lnTo>
                  <a:pt x="3236444" y="3151487"/>
                </a:lnTo>
                <a:lnTo>
                  <a:pt x="0" y="315148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67000"/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3633872" y="1943918"/>
            <a:ext cx="11325055" cy="6703965"/>
            <a:chOff x="0" y="0"/>
            <a:chExt cx="2982731" cy="1765653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982731" cy="1765653"/>
            </a:xfrm>
            <a:custGeom>
              <a:avLst/>
              <a:gdLst/>
              <a:ahLst/>
              <a:cxnLst/>
              <a:rect r="r" b="b" t="t" l="l"/>
              <a:pathLst>
                <a:path h="1765653" w="2982731">
                  <a:moveTo>
                    <a:pt x="21192" y="0"/>
                  </a:moveTo>
                  <a:lnTo>
                    <a:pt x="2961539" y="0"/>
                  </a:lnTo>
                  <a:cubicBezTo>
                    <a:pt x="2967159" y="0"/>
                    <a:pt x="2972549" y="2233"/>
                    <a:pt x="2976524" y="6207"/>
                  </a:cubicBezTo>
                  <a:cubicBezTo>
                    <a:pt x="2980498" y="10181"/>
                    <a:pt x="2982731" y="15571"/>
                    <a:pt x="2982731" y="21192"/>
                  </a:cubicBezTo>
                  <a:lnTo>
                    <a:pt x="2982731" y="1744461"/>
                  </a:lnTo>
                  <a:cubicBezTo>
                    <a:pt x="2982731" y="1750082"/>
                    <a:pt x="2980498" y="1755472"/>
                    <a:pt x="2976524" y="1759446"/>
                  </a:cubicBezTo>
                  <a:cubicBezTo>
                    <a:pt x="2972549" y="1763421"/>
                    <a:pt x="2967159" y="1765653"/>
                    <a:pt x="2961539" y="1765653"/>
                  </a:cubicBezTo>
                  <a:lnTo>
                    <a:pt x="21192" y="1765653"/>
                  </a:lnTo>
                  <a:cubicBezTo>
                    <a:pt x="15571" y="1765653"/>
                    <a:pt x="10181" y="1763421"/>
                    <a:pt x="6207" y="1759446"/>
                  </a:cubicBezTo>
                  <a:cubicBezTo>
                    <a:pt x="2233" y="1755472"/>
                    <a:pt x="0" y="1750082"/>
                    <a:pt x="0" y="1744461"/>
                  </a:cubicBezTo>
                  <a:lnTo>
                    <a:pt x="0" y="21192"/>
                  </a:lnTo>
                  <a:cubicBezTo>
                    <a:pt x="0" y="15571"/>
                    <a:pt x="2233" y="10181"/>
                    <a:pt x="6207" y="6207"/>
                  </a:cubicBezTo>
                  <a:cubicBezTo>
                    <a:pt x="10181" y="2233"/>
                    <a:pt x="15571" y="0"/>
                    <a:pt x="21192" y="0"/>
                  </a:cubicBezTo>
                  <a:close/>
                </a:path>
              </a:pathLst>
            </a:custGeom>
            <a:solidFill>
              <a:srgbClr val="F8F8F8">
                <a:alpha val="51765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47625"/>
              <a:ext cx="2982731" cy="18132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3633872" y="7726467"/>
            <a:ext cx="11325055" cy="921415"/>
            <a:chOff x="0" y="0"/>
            <a:chExt cx="2982731" cy="24267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982731" cy="242677"/>
            </a:xfrm>
            <a:custGeom>
              <a:avLst/>
              <a:gdLst/>
              <a:ahLst/>
              <a:cxnLst/>
              <a:rect r="r" b="b" t="t" l="l"/>
              <a:pathLst>
                <a:path h="242677" w="2982731">
                  <a:moveTo>
                    <a:pt x="4102" y="0"/>
                  </a:moveTo>
                  <a:lnTo>
                    <a:pt x="2978629" y="0"/>
                  </a:lnTo>
                  <a:cubicBezTo>
                    <a:pt x="2979717" y="0"/>
                    <a:pt x="2980760" y="432"/>
                    <a:pt x="2981529" y="1201"/>
                  </a:cubicBezTo>
                  <a:cubicBezTo>
                    <a:pt x="2982298" y="1971"/>
                    <a:pt x="2982731" y="3014"/>
                    <a:pt x="2982731" y="4102"/>
                  </a:cubicBezTo>
                  <a:lnTo>
                    <a:pt x="2982731" y="238576"/>
                  </a:lnTo>
                  <a:cubicBezTo>
                    <a:pt x="2982731" y="239663"/>
                    <a:pt x="2982298" y="240707"/>
                    <a:pt x="2981529" y="241476"/>
                  </a:cubicBezTo>
                  <a:cubicBezTo>
                    <a:pt x="2980760" y="242245"/>
                    <a:pt x="2979717" y="242677"/>
                    <a:pt x="2978629" y="242677"/>
                  </a:cubicBezTo>
                  <a:lnTo>
                    <a:pt x="4102" y="242677"/>
                  </a:lnTo>
                  <a:cubicBezTo>
                    <a:pt x="3014" y="242677"/>
                    <a:pt x="1971" y="242245"/>
                    <a:pt x="1201" y="241476"/>
                  </a:cubicBezTo>
                  <a:cubicBezTo>
                    <a:pt x="432" y="240707"/>
                    <a:pt x="0" y="239663"/>
                    <a:pt x="0" y="238576"/>
                  </a:cubicBezTo>
                  <a:lnTo>
                    <a:pt x="0" y="4102"/>
                  </a:lnTo>
                  <a:cubicBezTo>
                    <a:pt x="0" y="3014"/>
                    <a:pt x="432" y="1971"/>
                    <a:pt x="1201" y="1201"/>
                  </a:cubicBezTo>
                  <a:cubicBezTo>
                    <a:pt x="1971" y="432"/>
                    <a:pt x="3014" y="0"/>
                    <a:pt x="4102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2982731" cy="29030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3C3C3D"/>
                  </a:solidFill>
                  <a:latin typeface="DM Sans Bold"/>
                </a:rPr>
                <a:t>Muhammad Ghufran (2108107010080)</a:t>
              </a: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16393848" y="1057269"/>
            <a:ext cx="2895048" cy="3421643"/>
          </a:xfrm>
          <a:custGeom>
            <a:avLst/>
            <a:gdLst/>
            <a:ahLst/>
            <a:cxnLst/>
            <a:rect r="r" b="b" t="t" l="l"/>
            <a:pathLst>
              <a:path h="3421643" w="2895048">
                <a:moveTo>
                  <a:pt x="0" y="0"/>
                </a:moveTo>
                <a:lnTo>
                  <a:pt x="2895048" y="0"/>
                </a:lnTo>
                <a:lnTo>
                  <a:pt x="2895048" y="3421643"/>
                </a:lnTo>
                <a:lnTo>
                  <a:pt x="0" y="342164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81000"/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-5268899">
            <a:off x="-1537128" y="8158207"/>
            <a:ext cx="4450576" cy="4055588"/>
          </a:xfrm>
          <a:custGeom>
            <a:avLst/>
            <a:gdLst/>
            <a:ahLst/>
            <a:cxnLst/>
            <a:rect r="r" b="b" t="t" l="l"/>
            <a:pathLst>
              <a:path h="4055588" w="4450576">
                <a:moveTo>
                  <a:pt x="0" y="0"/>
                </a:moveTo>
                <a:lnTo>
                  <a:pt x="4450576" y="0"/>
                </a:lnTo>
                <a:lnTo>
                  <a:pt x="4450576" y="4055588"/>
                </a:lnTo>
                <a:lnTo>
                  <a:pt x="0" y="405558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alphaModFix amt="82000"/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4623420" y="3170012"/>
            <a:ext cx="9345960" cy="5325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82"/>
              </a:lnSpc>
            </a:pPr>
            <a:r>
              <a:rPr lang="en-US" sz="9616" spc="221">
                <a:solidFill>
                  <a:srgbClr val="3C3C3D"/>
                </a:solidFill>
                <a:latin typeface="DM Sans Bold"/>
              </a:rPr>
              <a:t>IMPLEMENTASI JARINGAN SARAF TIRUAN</a:t>
            </a:r>
          </a:p>
          <a:p>
            <a:pPr algn="ctr">
              <a:lnSpc>
                <a:spcPts val="10482"/>
              </a:lnSpc>
            </a:pPr>
          </a:p>
        </p:txBody>
      </p:sp>
      <p:sp>
        <p:nvSpPr>
          <p:cNvPr name="TextBox 32" id="32"/>
          <p:cNvSpPr txBox="true"/>
          <p:nvPr/>
        </p:nvSpPr>
        <p:spPr>
          <a:xfrm rot="0">
            <a:off x="13035520" y="2172490"/>
            <a:ext cx="1682665" cy="481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21"/>
              </a:lnSpc>
              <a:spcBef>
                <a:spcPct val="0"/>
              </a:spcBef>
            </a:pPr>
            <a:r>
              <a:rPr lang="en-US" sz="2801">
                <a:solidFill>
                  <a:srgbClr val="3C3C3D"/>
                </a:solidFill>
                <a:latin typeface="DM Sans Bold"/>
              </a:rPr>
              <a:t>TUGAS 2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5969" y="-121335"/>
            <a:ext cx="19352465" cy="10872567"/>
          </a:xfrm>
          <a:custGeom>
            <a:avLst/>
            <a:gdLst/>
            <a:ahLst/>
            <a:cxnLst/>
            <a:rect r="r" b="b" t="t" l="l"/>
            <a:pathLst>
              <a:path h="10872567" w="19352465">
                <a:moveTo>
                  <a:pt x="0" y="0"/>
                </a:moveTo>
                <a:lnTo>
                  <a:pt x="19352465" y="0"/>
                </a:lnTo>
                <a:lnTo>
                  <a:pt x="19352465" y="10872567"/>
                </a:lnTo>
                <a:lnTo>
                  <a:pt x="0" y="108725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84447">
            <a:off x="7466752" y="-666631"/>
            <a:ext cx="2979759" cy="3052249"/>
          </a:xfrm>
          <a:custGeom>
            <a:avLst/>
            <a:gdLst/>
            <a:ahLst/>
            <a:cxnLst/>
            <a:rect r="r" b="b" t="t" l="l"/>
            <a:pathLst>
              <a:path h="3052249" w="2979759">
                <a:moveTo>
                  <a:pt x="0" y="0"/>
                </a:moveTo>
                <a:lnTo>
                  <a:pt x="2979758" y="0"/>
                </a:lnTo>
                <a:lnTo>
                  <a:pt x="2979758" y="3052249"/>
                </a:lnTo>
                <a:lnTo>
                  <a:pt x="0" y="30522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353467" y="1910494"/>
            <a:ext cx="13920749" cy="6637459"/>
          </a:xfrm>
          <a:custGeom>
            <a:avLst/>
            <a:gdLst/>
            <a:ahLst/>
            <a:cxnLst/>
            <a:rect r="r" b="b" t="t" l="l"/>
            <a:pathLst>
              <a:path h="6637459" w="13920749">
                <a:moveTo>
                  <a:pt x="0" y="0"/>
                </a:moveTo>
                <a:lnTo>
                  <a:pt x="13920750" y="0"/>
                </a:lnTo>
                <a:lnTo>
                  <a:pt x="13920750" y="6637459"/>
                </a:lnTo>
                <a:lnTo>
                  <a:pt x="0" y="663745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9516" t="-12195" r="-7076" b="-10838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980526">
            <a:off x="-531205" y="6647261"/>
            <a:ext cx="3119810" cy="3266817"/>
          </a:xfrm>
          <a:custGeom>
            <a:avLst/>
            <a:gdLst/>
            <a:ahLst/>
            <a:cxnLst/>
            <a:rect r="r" b="b" t="t" l="l"/>
            <a:pathLst>
              <a:path h="3266817" w="3119810">
                <a:moveTo>
                  <a:pt x="0" y="0"/>
                </a:moveTo>
                <a:lnTo>
                  <a:pt x="3119810" y="0"/>
                </a:lnTo>
                <a:lnTo>
                  <a:pt x="3119810" y="3266817"/>
                </a:lnTo>
                <a:lnTo>
                  <a:pt x="0" y="326681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4787" y="0"/>
                  </a:moveTo>
                  <a:lnTo>
                    <a:pt x="4259939" y="0"/>
                  </a:lnTo>
                  <a:cubicBezTo>
                    <a:pt x="4268106" y="0"/>
                    <a:pt x="4274726" y="6620"/>
                    <a:pt x="4274726" y="14787"/>
                  </a:cubicBezTo>
                  <a:lnTo>
                    <a:pt x="4274726" y="2152680"/>
                  </a:lnTo>
                  <a:cubicBezTo>
                    <a:pt x="4274726" y="2160846"/>
                    <a:pt x="4268106" y="2167467"/>
                    <a:pt x="4259939" y="2167467"/>
                  </a:cubicBezTo>
                  <a:lnTo>
                    <a:pt x="14787" y="2167467"/>
                  </a:lnTo>
                  <a:cubicBezTo>
                    <a:pt x="10865" y="2167467"/>
                    <a:pt x="7104" y="2165909"/>
                    <a:pt x="4331" y="2163136"/>
                  </a:cubicBezTo>
                  <a:cubicBezTo>
                    <a:pt x="1558" y="2160363"/>
                    <a:pt x="0" y="2156602"/>
                    <a:pt x="0" y="2152680"/>
                  </a:cubicBezTo>
                  <a:lnTo>
                    <a:pt x="0" y="14787"/>
                  </a:lnTo>
                  <a:cubicBezTo>
                    <a:pt x="0" y="6620"/>
                    <a:pt x="6620" y="0"/>
                    <a:pt x="14787" y="0"/>
                  </a:cubicBezTo>
                  <a:close/>
                </a:path>
              </a:pathLst>
            </a:custGeom>
            <a:solidFill>
              <a:srgbClr val="F8F8F8">
                <a:alpha val="78824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4274726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-10532163">
            <a:off x="16019786" y="8501371"/>
            <a:ext cx="3338373" cy="3042093"/>
          </a:xfrm>
          <a:custGeom>
            <a:avLst/>
            <a:gdLst/>
            <a:ahLst/>
            <a:cxnLst/>
            <a:rect r="r" b="b" t="t" l="l"/>
            <a:pathLst>
              <a:path h="3042093" w="3338373">
                <a:moveTo>
                  <a:pt x="0" y="0"/>
                </a:moveTo>
                <a:lnTo>
                  <a:pt x="3338373" y="0"/>
                </a:lnTo>
                <a:lnTo>
                  <a:pt x="3338373" y="3042093"/>
                </a:lnTo>
                <a:lnTo>
                  <a:pt x="0" y="304209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82000"/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795827" y="3326173"/>
            <a:ext cx="6696347" cy="2948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1664"/>
              </a:lnSpc>
            </a:pPr>
            <a:r>
              <a:rPr lang="en-US" sz="9720" spc="-194">
                <a:solidFill>
                  <a:srgbClr val="3C3C3D"/>
                </a:solidFill>
                <a:latin typeface="DM Sans"/>
              </a:rPr>
              <a:t>Sekian &amp;</a:t>
            </a:r>
          </a:p>
          <a:p>
            <a:pPr algn="just" marL="0" indent="0" lvl="0">
              <a:lnSpc>
                <a:spcPts val="11664"/>
              </a:lnSpc>
              <a:spcBef>
                <a:spcPct val="0"/>
              </a:spcBef>
            </a:pPr>
            <a:r>
              <a:rPr lang="en-US" sz="9720" spc="-194">
                <a:solidFill>
                  <a:srgbClr val="3C3C3D"/>
                </a:solidFill>
                <a:latin typeface="DM Sans"/>
              </a:rPr>
              <a:t>Teima kasih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267645">
            <a:off x="15114356" y="7537728"/>
            <a:ext cx="3886547" cy="4069682"/>
          </a:xfrm>
          <a:custGeom>
            <a:avLst/>
            <a:gdLst/>
            <a:ahLst/>
            <a:cxnLst/>
            <a:rect r="r" b="b" t="t" l="l"/>
            <a:pathLst>
              <a:path h="4069682" w="3886547">
                <a:moveTo>
                  <a:pt x="0" y="0"/>
                </a:moveTo>
                <a:lnTo>
                  <a:pt x="3886547" y="0"/>
                </a:lnTo>
                <a:lnTo>
                  <a:pt x="3886547" y="4069682"/>
                </a:lnTo>
                <a:lnTo>
                  <a:pt x="0" y="40696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03354">
            <a:off x="5918689" y="3214787"/>
            <a:ext cx="3886547" cy="4069682"/>
          </a:xfrm>
          <a:custGeom>
            <a:avLst/>
            <a:gdLst/>
            <a:ahLst/>
            <a:cxnLst/>
            <a:rect r="r" b="b" t="t" l="l"/>
            <a:pathLst>
              <a:path h="4069682" w="3886547">
                <a:moveTo>
                  <a:pt x="0" y="0"/>
                </a:moveTo>
                <a:lnTo>
                  <a:pt x="3886547" y="0"/>
                </a:lnTo>
                <a:lnTo>
                  <a:pt x="3886547" y="4069682"/>
                </a:lnTo>
                <a:lnTo>
                  <a:pt x="0" y="40696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729106">
            <a:off x="11367957" y="-1203992"/>
            <a:ext cx="3886547" cy="4069682"/>
          </a:xfrm>
          <a:custGeom>
            <a:avLst/>
            <a:gdLst/>
            <a:ahLst/>
            <a:cxnLst/>
            <a:rect r="r" b="b" t="t" l="l"/>
            <a:pathLst>
              <a:path h="4069682" w="3886547">
                <a:moveTo>
                  <a:pt x="0" y="0"/>
                </a:moveTo>
                <a:lnTo>
                  <a:pt x="3886546" y="0"/>
                </a:lnTo>
                <a:lnTo>
                  <a:pt x="3886546" y="4069682"/>
                </a:lnTo>
                <a:lnTo>
                  <a:pt x="0" y="40696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0"/>
            <a:ext cx="7204780" cy="10287000"/>
            <a:chOff x="0" y="0"/>
            <a:chExt cx="1897555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7555" cy="2709333"/>
            </a:xfrm>
            <a:custGeom>
              <a:avLst/>
              <a:gdLst/>
              <a:ahLst/>
              <a:cxnLst/>
              <a:rect r="r" b="b" t="t" l="l"/>
              <a:pathLst>
                <a:path h="2709333" w="1897555">
                  <a:moveTo>
                    <a:pt x="0" y="0"/>
                  </a:moveTo>
                  <a:lnTo>
                    <a:pt x="1897555" y="0"/>
                  </a:lnTo>
                  <a:lnTo>
                    <a:pt x="189755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B2E6E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897555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013855" y="830849"/>
            <a:ext cx="8840923" cy="8840923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4660" y="0"/>
                  </a:moveTo>
                  <a:lnTo>
                    <a:pt x="768140" y="0"/>
                  </a:lnTo>
                  <a:cubicBezTo>
                    <a:pt x="792805" y="0"/>
                    <a:pt x="812800" y="19995"/>
                    <a:pt x="812800" y="44660"/>
                  </a:cubicBezTo>
                  <a:lnTo>
                    <a:pt x="812800" y="768140"/>
                  </a:lnTo>
                  <a:cubicBezTo>
                    <a:pt x="812800" y="792805"/>
                    <a:pt x="792805" y="812800"/>
                    <a:pt x="768140" y="812800"/>
                  </a:cubicBezTo>
                  <a:lnTo>
                    <a:pt x="44660" y="812800"/>
                  </a:lnTo>
                  <a:cubicBezTo>
                    <a:pt x="19995" y="812800"/>
                    <a:pt x="0" y="792805"/>
                    <a:pt x="0" y="768140"/>
                  </a:cubicBezTo>
                  <a:lnTo>
                    <a:pt x="0" y="44660"/>
                  </a:lnTo>
                  <a:cubicBezTo>
                    <a:pt x="0" y="19995"/>
                    <a:pt x="19995" y="0"/>
                    <a:pt x="44660" y="0"/>
                  </a:cubicBezTo>
                  <a:close/>
                </a:path>
              </a:pathLst>
            </a:custGeom>
            <a:solidFill>
              <a:srgbClr val="E4E4E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5400000">
            <a:off x="11521268" y="3881316"/>
            <a:ext cx="1697695" cy="7552104"/>
          </a:xfrm>
          <a:custGeom>
            <a:avLst/>
            <a:gdLst/>
            <a:ahLst/>
            <a:cxnLst/>
            <a:rect r="r" b="b" t="t" l="l"/>
            <a:pathLst>
              <a:path h="7552104" w="1697695">
                <a:moveTo>
                  <a:pt x="0" y="0"/>
                </a:moveTo>
                <a:lnTo>
                  <a:pt x="1697695" y="0"/>
                </a:lnTo>
                <a:lnTo>
                  <a:pt x="1697695" y="7552104"/>
                </a:lnTo>
                <a:lnTo>
                  <a:pt x="0" y="75521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447" t="0" r="-103929" b="-5189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213851" y="4548816"/>
            <a:ext cx="4124858" cy="4709484"/>
          </a:xfrm>
          <a:custGeom>
            <a:avLst/>
            <a:gdLst/>
            <a:ahLst/>
            <a:cxnLst/>
            <a:rect r="r" b="b" t="t" l="l"/>
            <a:pathLst>
              <a:path h="4709484" w="4124858">
                <a:moveTo>
                  <a:pt x="0" y="0"/>
                </a:moveTo>
                <a:lnTo>
                  <a:pt x="4124859" y="0"/>
                </a:lnTo>
                <a:lnTo>
                  <a:pt x="4124859" y="4709484"/>
                </a:lnTo>
                <a:lnTo>
                  <a:pt x="0" y="47094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66675" cap="rnd">
            <a:solidFill>
              <a:srgbClr val="0A378D"/>
            </a:solidFill>
            <a:prstDash val="solid"/>
            <a:round/>
          </a:ln>
        </p:spPr>
      </p:sp>
      <p:sp>
        <p:nvSpPr>
          <p:cNvPr name="TextBox 13" id="13"/>
          <p:cNvSpPr txBox="true"/>
          <p:nvPr/>
        </p:nvSpPr>
        <p:spPr>
          <a:xfrm rot="0">
            <a:off x="1028700" y="1028700"/>
            <a:ext cx="5335942" cy="3286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640"/>
              </a:lnSpc>
              <a:spcBef>
                <a:spcPct val="0"/>
              </a:spcBef>
            </a:pPr>
            <a:r>
              <a:rPr lang="en-US" sz="7200" spc="-144">
                <a:solidFill>
                  <a:srgbClr val="3C3C3D"/>
                </a:solidFill>
                <a:latin typeface="DM Sans"/>
              </a:rPr>
              <a:t>Jenis Kasus &amp; Link Dataset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449997" y="1141089"/>
            <a:ext cx="8114277" cy="5189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3C3C3D"/>
                </a:solidFill>
                <a:latin typeface="DM Sans"/>
              </a:rPr>
              <a:t>Jenis kasus yang saya gunakan pada proyek ini</a:t>
            </a:r>
            <a:r>
              <a:rPr lang="en-US" sz="2300">
                <a:solidFill>
                  <a:srgbClr val="3C3C3D"/>
                </a:solidFill>
                <a:latin typeface="DM Sans"/>
              </a:rPr>
              <a:t> </a:t>
            </a:r>
          </a:p>
          <a:p>
            <a:pPr>
              <a:lnSpc>
                <a:spcPts val="3220"/>
              </a:lnSpc>
            </a:pPr>
            <a:r>
              <a:rPr lang="en-US" sz="2300">
                <a:solidFill>
                  <a:srgbClr val="3C3C3D"/>
                </a:solidFill>
                <a:latin typeface="DM Sans"/>
              </a:rPr>
              <a:t>yaitu </a:t>
            </a:r>
            <a:r>
              <a:rPr lang="en-US" sz="2300">
                <a:solidFill>
                  <a:srgbClr val="3C3C3D"/>
                </a:solidFill>
                <a:latin typeface="DM Sans Bold"/>
              </a:rPr>
              <a:t>mengklasifikasi Beras</a:t>
            </a:r>
            <a:r>
              <a:rPr lang="en-US" sz="2300">
                <a:solidFill>
                  <a:srgbClr val="3C3C3D"/>
                </a:solidFill>
                <a:latin typeface="DM Sans"/>
              </a:rPr>
              <a:t> berdasarkan bentuk dan variasinya.</a:t>
            </a:r>
          </a:p>
          <a:p>
            <a:pPr>
              <a:lnSpc>
                <a:spcPts val="3220"/>
              </a:lnSpc>
            </a:pPr>
          </a:p>
          <a:p>
            <a:pPr>
              <a:lnSpc>
                <a:spcPts val="3220"/>
              </a:lnSpc>
            </a:pPr>
            <a:r>
              <a:rPr lang="en-US" sz="2300">
                <a:solidFill>
                  <a:srgbClr val="3C3C3D"/>
                </a:solidFill>
                <a:latin typeface="DM Sans"/>
              </a:rPr>
              <a:t>Pada dataset ini terdapat 75.000 gambar beras yang terbagi menjadi lima variasi yang berbeda, yaitu Arborio, Basmati, Ipsala, Jasmine, dan Karacadag, dengan masing-masing variasi memiliki 15.000 gambar</a:t>
            </a:r>
          </a:p>
          <a:p>
            <a:pPr>
              <a:lnSpc>
                <a:spcPts val="3220"/>
              </a:lnSpc>
            </a:pPr>
          </a:p>
          <a:p>
            <a:pPr>
              <a:lnSpc>
                <a:spcPts val="3220"/>
              </a:lnSpc>
            </a:pPr>
            <a:r>
              <a:rPr lang="en-US" sz="2300">
                <a:solidFill>
                  <a:srgbClr val="3C3C3D"/>
                </a:solidFill>
                <a:latin typeface="DM Sans Bold"/>
              </a:rPr>
              <a:t>Link : </a:t>
            </a:r>
            <a:r>
              <a:rPr lang="en-US" sz="2300">
                <a:solidFill>
                  <a:srgbClr val="3C3C3D"/>
                </a:solidFill>
                <a:latin typeface="DM Sans"/>
              </a:rPr>
              <a:t>https://www.kaggle.com/datasets/muratkokludataset/rice-image-dataset</a:t>
            </a:r>
          </a:p>
          <a:p>
            <a:pPr>
              <a:lnSpc>
                <a:spcPts val="322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5969" y="-121335"/>
            <a:ext cx="19352465" cy="10872567"/>
          </a:xfrm>
          <a:custGeom>
            <a:avLst/>
            <a:gdLst/>
            <a:ahLst/>
            <a:cxnLst/>
            <a:rect r="r" b="b" t="t" l="l"/>
            <a:pathLst>
              <a:path h="10872567" w="19352465">
                <a:moveTo>
                  <a:pt x="0" y="0"/>
                </a:moveTo>
                <a:lnTo>
                  <a:pt x="19352465" y="0"/>
                </a:lnTo>
                <a:lnTo>
                  <a:pt x="19352465" y="10872567"/>
                </a:lnTo>
                <a:lnTo>
                  <a:pt x="0" y="108725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2220588"/>
            <a:chOff x="0" y="0"/>
            <a:chExt cx="4274726" cy="58484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584846"/>
            </a:xfrm>
            <a:custGeom>
              <a:avLst/>
              <a:gdLst/>
              <a:ahLst/>
              <a:cxnLst/>
              <a:rect r="r" b="b" t="t" l="l"/>
              <a:pathLst>
                <a:path h="584846" w="4274726">
                  <a:moveTo>
                    <a:pt x="14787" y="0"/>
                  </a:moveTo>
                  <a:lnTo>
                    <a:pt x="4259939" y="0"/>
                  </a:lnTo>
                  <a:cubicBezTo>
                    <a:pt x="4268106" y="0"/>
                    <a:pt x="4274726" y="6620"/>
                    <a:pt x="4274726" y="14787"/>
                  </a:cubicBezTo>
                  <a:lnTo>
                    <a:pt x="4274726" y="570059"/>
                  </a:lnTo>
                  <a:cubicBezTo>
                    <a:pt x="4274726" y="573981"/>
                    <a:pt x="4273168" y="577742"/>
                    <a:pt x="4270395" y="580515"/>
                  </a:cubicBezTo>
                  <a:cubicBezTo>
                    <a:pt x="4267622" y="583288"/>
                    <a:pt x="4263861" y="584846"/>
                    <a:pt x="4259939" y="584846"/>
                  </a:cubicBezTo>
                  <a:lnTo>
                    <a:pt x="14787" y="584846"/>
                  </a:lnTo>
                  <a:cubicBezTo>
                    <a:pt x="6620" y="584846"/>
                    <a:pt x="0" y="578226"/>
                    <a:pt x="0" y="570059"/>
                  </a:cubicBezTo>
                  <a:lnTo>
                    <a:pt x="0" y="14787"/>
                  </a:lnTo>
                  <a:cubicBezTo>
                    <a:pt x="0" y="6620"/>
                    <a:pt x="6620" y="0"/>
                    <a:pt x="14787" y="0"/>
                  </a:cubicBezTo>
                  <a:close/>
                </a:path>
              </a:pathLst>
            </a:custGeom>
            <a:solidFill>
              <a:srgbClr val="F8F8F8">
                <a:alpha val="67843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274726" cy="6324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3843060"/>
            <a:ext cx="16230600" cy="5035801"/>
            <a:chOff x="0" y="0"/>
            <a:chExt cx="4274726" cy="13263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74726" cy="1326302"/>
            </a:xfrm>
            <a:custGeom>
              <a:avLst/>
              <a:gdLst/>
              <a:ahLst/>
              <a:cxnLst/>
              <a:rect r="r" b="b" t="t" l="l"/>
              <a:pathLst>
                <a:path h="1326302" w="4274726">
                  <a:moveTo>
                    <a:pt x="9540" y="0"/>
                  </a:moveTo>
                  <a:lnTo>
                    <a:pt x="4265186" y="0"/>
                  </a:lnTo>
                  <a:cubicBezTo>
                    <a:pt x="4270455" y="0"/>
                    <a:pt x="4274726" y="4271"/>
                    <a:pt x="4274726" y="9540"/>
                  </a:cubicBezTo>
                  <a:lnTo>
                    <a:pt x="4274726" y="1316762"/>
                  </a:lnTo>
                  <a:cubicBezTo>
                    <a:pt x="4274726" y="1322030"/>
                    <a:pt x="4270455" y="1326302"/>
                    <a:pt x="4265186" y="1326302"/>
                  </a:cubicBezTo>
                  <a:lnTo>
                    <a:pt x="9540" y="1326302"/>
                  </a:lnTo>
                  <a:cubicBezTo>
                    <a:pt x="7010" y="1326302"/>
                    <a:pt x="4583" y="1325297"/>
                    <a:pt x="2794" y="1323507"/>
                  </a:cubicBezTo>
                  <a:cubicBezTo>
                    <a:pt x="1005" y="1321718"/>
                    <a:pt x="0" y="1319292"/>
                    <a:pt x="0" y="1316762"/>
                  </a:cubicBezTo>
                  <a:lnTo>
                    <a:pt x="0" y="9540"/>
                  </a:lnTo>
                  <a:cubicBezTo>
                    <a:pt x="0" y="4271"/>
                    <a:pt x="4271" y="0"/>
                    <a:pt x="954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4274726" cy="13739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666215" y="1606226"/>
            <a:ext cx="10595440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640"/>
              </a:lnSpc>
              <a:spcBef>
                <a:spcPct val="0"/>
              </a:spcBef>
            </a:pPr>
            <a:r>
              <a:rPr lang="en-US" sz="7200" spc="-144">
                <a:solidFill>
                  <a:srgbClr val="3C3C3D"/>
                </a:solidFill>
                <a:latin typeface="DM Sans"/>
              </a:rPr>
              <a:t>Jumlah Fitur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64805" y="4008317"/>
            <a:ext cx="15114198" cy="78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3C3C3D"/>
                </a:solidFill>
                <a:latin typeface="DM Sans"/>
              </a:rPr>
              <a:t>Fitur dalam dataset yang saya pilih gambar ialah jumlah pixel dalam gambar tersebut. Gambar pada dataset berukuran 250x250 yaitu 625 fitur.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6731128" y="5283397"/>
            <a:ext cx="4825744" cy="2449050"/>
            <a:chOff x="0" y="0"/>
            <a:chExt cx="6434326" cy="3265400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6434326" cy="3265400"/>
              <a:chOff x="0" y="0"/>
              <a:chExt cx="935506" cy="474766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935506" cy="474766"/>
              </a:xfrm>
              <a:custGeom>
                <a:avLst/>
                <a:gdLst/>
                <a:ahLst/>
                <a:cxnLst/>
                <a:rect r="r" b="b" t="t" l="l"/>
                <a:pathLst>
                  <a:path h="474766" w="935506">
                    <a:moveTo>
                      <a:pt x="34874" y="0"/>
                    </a:moveTo>
                    <a:lnTo>
                      <a:pt x="900633" y="0"/>
                    </a:lnTo>
                    <a:cubicBezTo>
                      <a:pt x="919893" y="0"/>
                      <a:pt x="935506" y="15613"/>
                      <a:pt x="935506" y="34874"/>
                    </a:cubicBezTo>
                    <a:lnTo>
                      <a:pt x="935506" y="439893"/>
                    </a:lnTo>
                    <a:cubicBezTo>
                      <a:pt x="935506" y="459153"/>
                      <a:pt x="919893" y="474766"/>
                      <a:pt x="900633" y="474766"/>
                    </a:cubicBezTo>
                    <a:lnTo>
                      <a:pt x="34874" y="474766"/>
                    </a:lnTo>
                    <a:cubicBezTo>
                      <a:pt x="15613" y="474766"/>
                      <a:pt x="0" y="459153"/>
                      <a:pt x="0" y="439893"/>
                    </a:cubicBezTo>
                    <a:lnTo>
                      <a:pt x="0" y="34874"/>
                    </a:lnTo>
                    <a:cubicBezTo>
                      <a:pt x="0" y="15613"/>
                      <a:pt x="15613" y="0"/>
                      <a:pt x="34874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 w="762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47625"/>
                <a:ext cx="935506" cy="5223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20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325774" y="488842"/>
              <a:ext cx="6108552" cy="6855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74"/>
                </a:lnSpc>
                <a:spcBef>
                  <a:spcPct val="0"/>
                </a:spcBef>
              </a:pPr>
              <a:r>
                <a:rPr lang="en-US" sz="3124">
                  <a:solidFill>
                    <a:srgbClr val="3C3C3D"/>
                  </a:solidFill>
                  <a:latin typeface="DM Sans Bold"/>
                </a:rPr>
                <a:t>Image type     </a:t>
              </a:r>
              <a:r>
                <a:rPr lang="en-US" sz="3124">
                  <a:solidFill>
                    <a:srgbClr val="3C3C3D"/>
                  </a:solidFill>
                  <a:latin typeface="DM Sans"/>
                </a:rPr>
                <a:t>jpeg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325774" y="1256494"/>
              <a:ext cx="6108552" cy="6855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74"/>
                </a:lnSpc>
                <a:spcBef>
                  <a:spcPct val="0"/>
                </a:spcBef>
              </a:pPr>
              <a:r>
                <a:rPr lang="en-US" sz="3124">
                  <a:solidFill>
                    <a:srgbClr val="3C3C3D"/>
                  </a:solidFill>
                  <a:latin typeface="DM Sans Bold"/>
                </a:rPr>
                <a:t>Width               </a:t>
              </a:r>
              <a:r>
                <a:rPr lang="en-US" sz="3124">
                  <a:solidFill>
                    <a:srgbClr val="3C3C3D"/>
                  </a:solidFill>
                  <a:latin typeface="DM Sans"/>
                </a:rPr>
                <a:t>250 Pixel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325774" y="2030633"/>
              <a:ext cx="6108552" cy="6855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74"/>
                </a:lnSpc>
                <a:spcBef>
                  <a:spcPct val="0"/>
                </a:spcBef>
              </a:pPr>
              <a:r>
                <a:rPr lang="en-US" sz="3124">
                  <a:solidFill>
                    <a:srgbClr val="3C3C3D"/>
                  </a:solidFill>
                  <a:latin typeface="DM Sans Bold"/>
                </a:rPr>
                <a:t>Height              </a:t>
              </a:r>
              <a:r>
                <a:rPr lang="en-US" sz="3124">
                  <a:solidFill>
                    <a:srgbClr val="3C3C3D"/>
                  </a:solidFill>
                  <a:latin typeface="DM Sans"/>
                </a:rPr>
                <a:t>250 Pixel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5061" y="3296410"/>
            <a:ext cx="9710358" cy="5961890"/>
            <a:chOff x="0" y="0"/>
            <a:chExt cx="2557460" cy="15702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57460" cy="1570210"/>
            </a:xfrm>
            <a:custGeom>
              <a:avLst/>
              <a:gdLst/>
              <a:ahLst/>
              <a:cxnLst/>
              <a:rect r="r" b="b" t="t" l="l"/>
              <a:pathLst>
                <a:path h="1570210" w="2557460">
                  <a:moveTo>
                    <a:pt x="15946" y="0"/>
                  </a:moveTo>
                  <a:lnTo>
                    <a:pt x="2541515" y="0"/>
                  </a:lnTo>
                  <a:cubicBezTo>
                    <a:pt x="2545744" y="0"/>
                    <a:pt x="2549800" y="1680"/>
                    <a:pt x="2552790" y="4670"/>
                  </a:cubicBezTo>
                  <a:cubicBezTo>
                    <a:pt x="2555780" y="7661"/>
                    <a:pt x="2557460" y="11717"/>
                    <a:pt x="2557460" y="15946"/>
                  </a:cubicBezTo>
                  <a:lnTo>
                    <a:pt x="2557460" y="1554264"/>
                  </a:lnTo>
                  <a:cubicBezTo>
                    <a:pt x="2557460" y="1558493"/>
                    <a:pt x="2555780" y="1562549"/>
                    <a:pt x="2552790" y="1565539"/>
                  </a:cubicBezTo>
                  <a:cubicBezTo>
                    <a:pt x="2549800" y="1568530"/>
                    <a:pt x="2545744" y="1570210"/>
                    <a:pt x="2541515" y="1570210"/>
                  </a:cubicBezTo>
                  <a:lnTo>
                    <a:pt x="15946" y="1570210"/>
                  </a:lnTo>
                  <a:cubicBezTo>
                    <a:pt x="11717" y="1570210"/>
                    <a:pt x="7661" y="1568530"/>
                    <a:pt x="4670" y="1565539"/>
                  </a:cubicBezTo>
                  <a:cubicBezTo>
                    <a:pt x="1680" y="1562549"/>
                    <a:pt x="0" y="1558493"/>
                    <a:pt x="0" y="1554264"/>
                  </a:cubicBezTo>
                  <a:lnTo>
                    <a:pt x="0" y="15946"/>
                  </a:lnTo>
                  <a:cubicBezTo>
                    <a:pt x="0" y="11717"/>
                    <a:pt x="1680" y="7661"/>
                    <a:pt x="4670" y="4670"/>
                  </a:cubicBezTo>
                  <a:cubicBezTo>
                    <a:pt x="7661" y="1680"/>
                    <a:pt x="11717" y="0"/>
                    <a:pt x="15946" y="0"/>
                  </a:cubicBezTo>
                  <a:close/>
                </a:path>
              </a:pathLst>
            </a:custGeom>
            <a:solidFill>
              <a:srgbClr val="FFD8E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557460" cy="16178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747344">
            <a:off x="11731227" y="5934226"/>
            <a:ext cx="2694527" cy="3729450"/>
          </a:xfrm>
          <a:custGeom>
            <a:avLst/>
            <a:gdLst/>
            <a:ahLst/>
            <a:cxnLst/>
            <a:rect r="r" b="b" t="t" l="l"/>
            <a:pathLst>
              <a:path h="3729450" w="2694527">
                <a:moveTo>
                  <a:pt x="0" y="0"/>
                </a:moveTo>
                <a:lnTo>
                  <a:pt x="2694528" y="0"/>
                </a:lnTo>
                <a:lnTo>
                  <a:pt x="2694528" y="3729449"/>
                </a:lnTo>
                <a:lnTo>
                  <a:pt x="0" y="37294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3697798" y="882777"/>
            <a:ext cx="2024790" cy="2802477"/>
          </a:xfrm>
          <a:custGeom>
            <a:avLst/>
            <a:gdLst/>
            <a:ahLst/>
            <a:cxnLst/>
            <a:rect r="r" b="b" t="t" l="l"/>
            <a:pathLst>
              <a:path h="2802477" w="2024790">
                <a:moveTo>
                  <a:pt x="0" y="0"/>
                </a:moveTo>
                <a:lnTo>
                  <a:pt x="2024790" y="0"/>
                </a:lnTo>
                <a:lnTo>
                  <a:pt x="2024790" y="2802477"/>
                </a:lnTo>
                <a:lnTo>
                  <a:pt x="0" y="28024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142229">
            <a:off x="14562254" y="7639309"/>
            <a:ext cx="3532033" cy="4888628"/>
          </a:xfrm>
          <a:custGeom>
            <a:avLst/>
            <a:gdLst/>
            <a:ahLst/>
            <a:cxnLst/>
            <a:rect r="r" b="b" t="t" l="l"/>
            <a:pathLst>
              <a:path h="4888628" w="3532033">
                <a:moveTo>
                  <a:pt x="0" y="0"/>
                </a:moveTo>
                <a:lnTo>
                  <a:pt x="3532034" y="0"/>
                </a:lnTo>
                <a:lnTo>
                  <a:pt x="3532034" y="4888628"/>
                </a:lnTo>
                <a:lnTo>
                  <a:pt x="0" y="48886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2462624" y="1028700"/>
            <a:ext cx="4796676" cy="8229600"/>
            <a:chOff x="0" y="0"/>
            <a:chExt cx="1263322" cy="21674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63322" cy="2167467"/>
            </a:xfrm>
            <a:custGeom>
              <a:avLst/>
              <a:gdLst/>
              <a:ahLst/>
              <a:cxnLst/>
              <a:rect r="r" b="b" t="t" l="l"/>
              <a:pathLst>
                <a:path h="2167467" w="1263322">
                  <a:moveTo>
                    <a:pt x="32280" y="0"/>
                  </a:moveTo>
                  <a:lnTo>
                    <a:pt x="1231042" y="0"/>
                  </a:lnTo>
                  <a:cubicBezTo>
                    <a:pt x="1239603" y="0"/>
                    <a:pt x="1247814" y="3401"/>
                    <a:pt x="1253867" y="9455"/>
                  </a:cubicBezTo>
                  <a:cubicBezTo>
                    <a:pt x="1259921" y="15508"/>
                    <a:pt x="1263322" y="23719"/>
                    <a:pt x="1263322" y="32280"/>
                  </a:cubicBezTo>
                  <a:lnTo>
                    <a:pt x="1263322" y="2135186"/>
                  </a:lnTo>
                  <a:cubicBezTo>
                    <a:pt x="1263322" y="2153014"/>
                    <a:pt x="1248870" y="2167467"/>
                    <a:pt x="1231042" y="2167467"/>
                  </a:cubicBezTo>
                  <a:lnTo>
                    <a:pt x="32280" y="2167467"/>
                  </a:lnTo>
                  <a:cubicBezTo>
                    <a:pt x="23719" y="2167467"/>
                    <a:pt x="15508" y="2164066"/>
                    <a:pt x="9455" y="2158012"/>
                  </a:cubicBezTo>
                  <a:cubicBezTo>
                    <a:pt x="3401" y="2151958"/>
                    <a:pt x="0" y="2143748"/>
                    <a:pt x="0" y="2135186"/>
                  </a:cubicBezTo>
                  <a:lnTo>
                    <a:pt x="0" y="32280"/>
                  </a:lnTo>
                  <a:cubicBezTo>
                    <a:pt x="0" y="23719"/>
                    <a:pt x="3401" y="15508"/>
                    <a:pt x="9455" y="9455"/>
                  </a:cubicBezTo>
                  <a:cubicBezTo>
                    <a:pt x="15508" y="3401"/>
                    <a:pt x="23719" y="0"/>
                    <a:pt x="32280" y="0"/>
                  </a:cubicBezTo>
                  <a:close/>
                </a:path>
              </a:pathLst>
            </a:custGeom>
            <a:solidFill>
              <a:srgbClr val="FFD8EE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263322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1443184">
            <a:off x="15609094" y="-1293732"/>
            <a:ext cx="1869442" cy="2587463"/>
          </a:xfrm>
          <a:custGeom>
            <a:avLst/>
            <a:gdLst/>
            <a:ahLst/>
            <a:cxnLst/>
            <a:rect r="r" b="b" t="t" l="l"/>
            <a:pathLst>
              <a:path h="2587463" w="1869442">
                <a:moveTo>
                  <a:pt x="0" y="0"/>
                </a:moveTo>
                <a:lnTo>
                  <a:pt x="1869442" y="0"/>
                </a:lnTo>
                <a:lnTo>
                  <a:pt x="1869442" y="2587464"/>
                </a:lnTo>
                <a:lnTo>
                  <a:pt x="0" y="25874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4000"/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535319" y="1345325"/>
            <a:ext cx="2802477" cy="7596349"/>
          </a:xfrm>
          <a:custGeom>
            <a:avLst/>
            <a:gdLst/>
            <a:ahLst/>
            <a:cxnLst/>
            <a:rect r="r" b="b" t="t" l="l"/>
            <a:pathLst>
              <a:path h="7596349" w="2802477">
                <a:moveTo>
                  <a:pt x="0" y="0"/>
                </a:moveTo>
                <a:lnTo>
                  <a:pt x="2802477" y="0"/>
                </a:lnTo>
                <a:lnTo>
                  <a:pt x="2802477" y="7596350"/>
                </a:lnTo>
                <a:lnTo>
                  <a:pt x="0" y="75963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507" t="-3931" r="-1638" b="-604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991214" y="5707244"/>
            <a:ext cx="5546382" cy="3054529"/>
          </a:xfrm>
          <a:custGeom>
            <a:avLst/>
            <a:gdLst/>
            <a:ahLst/>
            <a:cxnLst/>
            <a:rect r="r" b="b" t="t" l="l"/>
            <a:pathLst>
              <a:path h="3054529" w="5546382">
                <a:moveTo>
                  <a:pt x="0" y="0"/>
                </a:moveTo>
                <a:lnTo>
                  <a:pt x="5546381" y="0"/>
                </a:lnTo>
                <a:lnTo>
                  <a:pt x="5546381" y="3054529"/>
                </a:lnTo>
                <a:lnTo>
                  <a:pt x="0" y="30545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4" id="14"/>
          <p:cNvSpPr txBox="true"/>
          <p:nvPr/>
        </p:nvSpPr>
        <p:spPr>
          <a:xfrm rot="0">
            <a:off x="1991214" y="3745312"/>
            <a:ext cx="8137781" cy="1722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7"/>
              </a:lnSpc>
            </a:pPr>
            <a:r>
              <a:rPr lang="en-US" sz="2498">
                <a:solidFill>
                  <a:srgbClr val="3C3C3D"/>
                </a:solidFill>
                <a:latin typeface="DM Sans"/>
              </a:rPr>
              <a:t>Label adalah kategori atau klasifikasi yang akan diprediksi oleh model. Terdapat 5 label yang ada pada dataset ini yaitu beberapa varian beras yang berupa Arborio, Basmati, Ipsala, Jasmine, dan Karacadag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5061" y="1262096"/>
            <a:ext cx="10371865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 spc="-179">
                <a:solidFill>
                  <a:srgbClr val="3C3C3D"/>
                </a:solidFill>
                <a:latin typeface="DM Sans"/>
              </a:rPr>
              <a:t>Jumlah Label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5969" y="-121335"/>
            <a:ext cx="19352465" cy="10872567"/>
          </a:xfrm>
          <a:custGeom>
            <a:avLst/>
            <a:gdLst/>
            <a:ahLst/>
            <a:cxnLst/>
            <a:rect r="r" b="b" t="t" l="l"/>
            <a:pathLst>
              <a:path h="10872567" w="19352465">
                <a:moveTo>
                  <a:pt x="0" y="0"/>
                </a:moveTo>
                <a:lnTo>
                  <a:pt x="19352465" y="0"/>
                </a:lnTo>
                <a:lnTo>
                  <a:pt x="19352465" y="10872567"/>
                </a:lnTo>
                <a:lnTo>
                  <a:pt x="0" y="108725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484517" y="-623287"/>
            <a:ext cx="3315327" cy="3311183"/>
          </a:xfrm>
          <a:custGeom>
            <a:avLst/>
            <a:gdLst/>
            <a:ahLst/>
            <a:cxnLst/>
            <a:rect r="r" b="b" t="t" l="l"/>
            <a:pathLst>
              <a:path h="3311183" w="3315327">
                <a:moveTo>
                  <a:pt x="0" y="0"/>
                </a:moveTo>
                <a:lnTo>
                  <a:pt x="3315327" y="0"/>
                </a:lnTo>
                <a:lnTo>
                  <a:pt x="3315327" y="3311182"/>
                </a:lnTo>
                <a:lnTo>
                  <a:pt x="0" y="33111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5061" y="1028700"/>
            <a:ext cx="16234239" cy="8229600"/>
            <a:chOff x="0" y="0"/>
            <a:chExt cx="4275684" cy="21674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5684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5684">
                  <a:moveTo>
                    <a:pt x="14784" y="0"/>
                  </a:moveTo>
                  <a:lnTo>
                    <a:pt x="4260901" y="0"/>
                  </a:lnTo>
                  <a:cubicBezTo>
                    <a:pt x="4269065" y="0"/>
                    <a:pt x="4275684" y="6619"/>
                    <a:pt x="4275684" y="14784"/>
                  </a:cubicBezTo>
                  <a:lnTo>
                    <a:pt x="4275684" y="2152683"/>
                  </a:lnTo>
                  <a:cubicBezTo>
                    <a:pt x="4275684" y="2156604"/>
                    <a:pt x="4274127" y="2160364"/>
                    <a:pt x="4271354" y="2163137"/>
                  </a:cubicBezTo>
                  <a:cubicBezTo>
                    <a:pt x="4268582" y="2165909"/>
                    <a:pt x="4264822" y="2167467"/>
                    <a:pt x="4260901" y="2167467"/>
                  </a:cubicBezTo>
                  <a:lnTo>
                    <a:pt x="14784" y="2167467"/>
                  </a:lnTo>
                  <a:cubicBezTo>
                    <a:pt x="10863" y="2167467"/>
                    <a:pt x="7102" y="2165909"/>
                    <a:pt x="4330" y="2163137"/>
                  </a:cubicBezTo>
                  <a:cubicBezTo>
                    <a:pt x="1558" y="2160364"/>
                    <a:pt x="0" y="2156604"/>
                    <a:pt x="0" y="2152683"/>
                  </a:cubicBezTo>
                  <a:lnTo>
                    <a:pt x="0" y="14784"/>
                  </a:lnTo>
                  <a:cubicBezTo>
                    <a:pt x="0" y="10863"/>
                    <a:pt x="1558" y="7102"/>
                    <a:pt x="4330" y="4330"/>
                  </a:cubicBezTo>
                  <a:cubicBezTo>
                    <a:pt x="7102" y="1558"/>
                    <a:pt x="10863" y="0"/>
                    <a:pt x="14784" y="0"/>
                  </a:cubicBezTo>
                  <a:close/>
                </a:path>
              </a:pathLst>
            </a:custGeom>
            <a:solidFill>
              <a:srgbClr val="F8F8F8">
                <a:alpha val="51765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275684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5106703">
            <a:off x="575536" y="8432387"/>
            <a:ext cx="2957802" cy="2880160"/>
          </a:xfrm>
          <a:custGeom>
            <a:avLst/>
            <a:gdLst/>
            <a:ahLst/>
            <a:cxnLst/>
            <a:rect r="r" b="b" t="t" l="l"/>
            <a:pathLst>
              <a:path h="2880160" w="2957802">
                <a:moveTo>
                  <a:pt x="0" y="0"/>
                </a:moveTo>
                <a:lnTo>
                  <a:pt x="2957802" y="0"/>
                </a:lnTo>
                <a:lnTo>
                  <a:pt x="2957802" y="2880160"/>
                </a:lnTo>
                <a:lnTo>
                  <a:pt x="0" y="28801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7000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584447">
            <a:off x="16459940" y="4744373"/>
            <a:ext cx="2479566" cy="2539889"/>
          </a:xfrm>
          <a:custGeom>
            <a:avLst/>
            <a:gdLst/>
            <a:ahLst/>
            <a:cxnLst/>
            <a:rect r="r" b="b" t="t" l="l"/>
            <a:pathLst>
              <a:path h="2539889" w="2479566">
                <a:moveTo>
                  <a:pt x="0" y="0"/>
                </a:moveTo>
                <a:lnTo>
                  <a:pt x="2479567" y="0"/>
                </a:lnTo>
                <a:lnTo>
                  <a:pt x="2479567" y="2539889"/>
                </a:lnTo>
                <a:lnTo>
                  <a:pt x="0" y="253988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2359696" y="1028700"/>
            <a:ext cx="4899604" cy="8229600"/>
            <a:chOff x="0" y="0"/>
            <a:chExt cx="1290431" cy="216746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90431" cy="2167467"/>
            </a:xfrm>
            <a:custGeom>
              <a:avLst/>
              <a:gdLst/>
              <a:ahLst/>
              <a:cxnLst/>
              <a:rect r="r" b="b" t="t" l="l"/>
              <a:pathLst>
                <a:path h="2167467" w="1290431">
                  <a:moveTo>
                    <a:pt x="48983" y="0"/>
                  </a:moveTo>
                  <a:lnTo>
                    <a:pt x="1241447" y="0"/>
                  </a:lnTo>
                  <a:cubicBezTo>
                    <a:pt x="1254439" y="0"/>
                    <a:pt x="1266898" y="5161"/>
                    <a:pt x="1276084" y="14347"/>
                  </a:cubicBezTo>
                  <a:cubicBezTo>
                    <a:pt x="1285270" y="23533"/>
                    <a:pt x="1290431" y="35992"/>
                    <a:pt x="1290431" y="48983"/>
                  </a:cubicBezTo>
                  <a:lnTo>
                    <a:pt x="1290431" y="2118483"/>
                  </a:lnTo>
                  <a:cubicBezTo>
                    <a:pt x="1290431" y="2131475"/>
                    <a:pt x="1285270" y="2143934"/>
                    <a:pt x="1276084" y="2153120"/>
                  </a:cubicBezTo>
                  <a:cubicBezTo>
                    <a:pt x="1266898" y="2162306"/>
                    <a:pt x="1254439" y="2167467"/>
                    <a:pt x="1241447" y="2167467"/>
                  </a:cubicBezTo>
                  <a:lnTo>
                    <a:pt x="48983" y="2167467"/>
                  </a:lnTo>
                  <a:cubicBezTo>
                    <a:pt x="35992" y="2167467"/>
                    <a:pt x="23533" y="2162306"/>
                    <a:pt x="14347" y="2153120"/>
                  </a:cubicBezTo>
                  <a:cubicBezTo>
                    <a:pt x="5161" y="2143934"/>
                    <a:pt x="0" y="2131475"/>
                    <a:pt x="0" y="2118483"/>
                  </a:cubicBezTo>
                  <a:lnTo>
                    <a:pt x="0" y="48983"/>
                  </a:lnTo>
                  <a:cubicBezTo>
                    <a:pt x="0" y="35992"/>
                    <a:pt x="5161" y="23533"/>
                    <a:pt x="14347" y="14347"/>
                  </a:cubicBezTo>
                  <a:cubicBezTo>
                    <a:pt x="23533" y="5161"/>
                    <a:pt x="35992" y="0"/>
                    <a:pt x="48983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290431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359696" y="8539658"/>
            <a:ext cx="4899604" cy="718642"/>
            <a:chOff x="0" y="0"/>
            <a:chExt cx="1290431" cy="18927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90431" cy="189272"/>
            </a:xfrm>
            <a:custGeom>
              <a:avLst/>
              <a:gdLst/>
              <a:ahLst/>
              <a:cxnLst/>
              <a:rect r="r" b="b" t="t" l="l"/>
              <a:pathLst>
                <a:path h="189272" w="1290431">
                  <a:moveTo>
                    <a:pt x="15801" y="0"/>
                  </a:moveTo>
                  <a:lnTo>
                    <a:pt x="1274630" y="0"/>
                  </a:lnTo>
                  <a:cubicBezTo>
                    <a:pt x="1278820" y="0"/>
                    <a:pt x="1282840" y="1665"/>
                    <a:pt x="1285803" y="4628"/>
                  </a:cubicBezTo>
                  <a:cubicBezTo>
                    <a:pt x="1288766" y="7591"/>
                    <a:pt x="1290431" y="11610"/>
                    <a:pt x="1290431" y="15801"/>
                  </a:cubicBezTo>
                  <a:lnTo>
                    <a:pt x="1290431" y="173471"/>
                  </a:lnTo>
                  <a:cubicBezTo>
                    <a:pt x="1290431" y="177662"/>
                    <a:pt x="1288766" y="181681"/>
                    <a:pt x="1285803" y="184644"/>
                  </a:cubicBezTo>
                  <a:cubicBezTo>
                    <a:pt x="1282840" y="187607"/>
                    <a:pt x="1278820" y="189272"/>
                    <a:pt x="1274630" y="189272"/>
                  </a:cubicBezTo>
                  <a:lnTo>
                    <a:pt x="15801" y="189272"/>
                  </a:lnTo>
                  <a:cubicBezTo>
                    <a:pt x="11610" y="189272"/>
                    <a:pt x="7591" y="187607"/>
                    <a:pt x="4628" y="184644"/>
                  </a:cubicBezTo>
                  <a:cubicBezTo>
                    <a:pt x="1665" y="181681"/>
                    <a:pt x="0" y="177662"/>
                    <a:pt x="0" y="173471"/>
                  </a:cubicBezTo>
                  <a:lnTo>
                    <a:pt x="0" y="15801"/>
                  </a:lnTo>
                  <a:cubicBezTo>
                    <a:pt x="0" y="11610"/>
                    <a:pt x="1665" y="7591"/>
                    <a:pt x="4628" y="4628"/>
                  </a:cubicBezTo>
                  <a:cubicBezTo>
                    <a:pt x="7591" y="1665"/>
                    <a:pt x="11610" y="0"/>
                    <a:pt x="15801" y="0"/>
                  </a:cubicBezTo>
                  <a:close/>
                </a:path>
              </a:pathLst>
            </a:custGeom>
            <a:solidFill>
              <a:srgbClr val="FFD8EE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290431" cy="22737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240"/>
                </a:lnSpc>
              </a:pPr>
              <a:r>
                <a:rPr lang="en-US" sz="1600" u="sng">
                  <a:solidFill>
                    <a:srgbClr val="3C3C3D"/>
                  </a:solidFill>
                  <a:latin typeface="DM Sans"/>
                  <a:hlinkClick r:id="rId7" action="ppaction://hlinksldjump"/>
                </a:rPr>
                <a:t>Ke </a:t>
              </a:r>
              <a:r>
                <a:rPr lang="en-US" sz="1600" u="sng">
                  <a:solidFill>
                    <a:srgbClr val="3C3C3D"/>
                  </a:solidFill>
                  <a:latin typeface="DM Sans Bold"/>
                  <a:hlinkClick r:id="rId7" action="ppaction://hlinksldjump"/>
                </a:rPr>
                <a:t>Halaman Agenda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796277" y="3261592"/>
            <a:ext cx="9827132" cy="2752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 spc="-179">
                <a:solidFill>
                  <a:srgbClr val="3C3C3D"/>
                </a:solidFill>
                <a:latin typeface="DM Sans"/>
              </a:rPr>
              <a:t>Jenis Saraf Jaringan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070049" y="3109957"/>
            <a:ext cx="3478898" cy="3189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3C3C3D"/>
                </a:solidFill>
                <a:latin typeface="DM Sans"/>
              </a:rPr>
              <a:t>Saya memilih menggunakan Convolutional Neural Network (CNN) karena ini adalah salah satu jenis jaringan saraf tiruan yang paling cocok untuk dataset berisi gambar.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240435">
            <a:off x="7901825" y="2769008"/>
            <a:ext cx="4049653" cy="4039529"/>
          </a:xfrm>
          <a:custGeom>
            <a:avLst/>
            <a:gdLst/>
            <a:ahLst/>
            <a:cxnLst/>
            <a:rect r="r" b="b" t="t" l="l"/>
            <a:pathLst>
              <a:path h="4039529" w="4049653">
                <a:moveTo>
                  <a:pt x="0" y="0"/>
                </a:moveTo>
                <a:lnTo>
                  <a:pt x="4049654" y="0"/>
                </a:lnTo>
                <a:lnTo>
                  <a:pt x="4049654" y="4039530"/>
                </a:lnTo>
                <a:lnTo>
                  <a:pt x="0" y="40395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336006" y="0"/>
            <a:ext cx="8391970" cy="10287000"/>
            <a:chOff x="0" y="0"/>
            <a:chExt cx="2210231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210231" cy="2709333"/>
            </a:xfrm>
            <a:custGeom>
              <a:avLst/>
              <a:gdLst/>
              <a:ahLst/>
              <a:cxnLst/>
              <a:rect r="r" b="b" t="t" l="l"/>
              <a:pathLst>
                <a:path h="2709333" w="2210231">
                  <a:moveTo>
                    <a:pt x="0" y="0"/>
                  </a:moveTo>
                  <a:lnTo>
                    <a:pt x="2210231" y="0"/>
                  </a:lnTo>
                  <a:lnTo>
                    <a:pt x="221023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D8EE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210231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426774" y="1236022"/>
            <a:ext cx="7543444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 spc="-179">
                <a:solidFill>
                  <a:srgbClr val="3C3C3D"/>
                </a:solidFill>
                <a:latin typeface="DM Sans"/>
              </a:rPr>
              <a:t>Jenis Kasus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1475342" y="1798315"/>
            <a:ext cx="5783958" cy="6690369"/>
            <a:chOff x="0" y="0"/>
            <a:chExt cx="7711944" cy="8920492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47625"/>
              <a:ext cx="7711944" cy="5031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20"/>
                </a:lnSpc>
              </a:pPr>
              <a:r>
                <a:rPr lang="en-US" sz="2300" u="sng">
                  <a:solidFill>
                    <a:srgbClr val="3C3C3D"/>
                  </a:solidFill>
                  <a:latin typeface="DM Sans"/>
                  <a:hlinkClick r:id="rId3" action="ppaction://hlinksldjump"/>
                </a:rPr>
                <a:t>Masalah dan Alternatif yang Ada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798874"/>
              <a:ext cx="7711944" cy="5031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20"/>
                </a:lnSpc>
              </a:pPr>
              <a:r>
                <a:rPr lang="en-US" sz="2300" u="sng">
                  <a:solidFill>
                    <a:srgbClr val="3C3C3D"/>
                  </a:solidFill>
                  <a:latin typeface="DM Sans"/>
                  <a:hlinkClick r:id="rId4" action="ppaction://hlinksldjump"/>
                </a:rPr>
                <a:t>Solusi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645372"/>
              <a:ext cx="7711944" cy="5031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20"/>
                </a:lnSpc>
              </a:pPr>
              <a:r>
                <a:rPr lang="en-US" sz="2300" u="sng">
                  <a:solidFill>
                    <a:srgbClr val="3C3C3D"/>
                  </a:solidFill>
                  <a:latin typeface="DM Sans"/>
                  <a:hlinkClick r:id="rId5" action="ppaction://hlinksldjump"/>
                </a:rPr>
                <a:t>Metrik Utama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2491871"/>
              <a:ext cx="7711944" cy="5031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20"/>
                </a:lnSpc>
              </a:pPr>
              <a:r>
                <a:rPr lang="en-US" sz="2300" u="sng">
                  <a:solidFill>
                    <a:srgbClr val="3C3C3D"/>
                  </a:solidFill>
                  <a:latin typeface="DM Sans"/>
                  <a:hlinkClick r:id="rId6" action="ppaction://hlinksldjump"/>
                </a:rPr>
                <a:t>Proposisi Nilai Unik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3338369"/>
              <a:ext cx="7711944" cy="5031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20"/>
                </a:lnSpc>
              </a:pPr>
              <a:r>
                <a:rPr lang="en-US" sz="2300" u="none">
                  <a:solidFill>
                    <a:srgbClr val="3C3C3D"/>
                  </a:solidFill>
                  <a:latin typeface="DM Sans"/>
                </a:rPr>
                <a:t>Analisis SWOT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4184868"/>
              <a:ext cx="7711944" cy="5031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20"/>
                </a:lnSpc>
              </a:pPr>
              <a:r>
                <a:rPr lang="en-US" sz="2300" u="sng">
                  <a:solidFill>
                    <a:srgbClr val="3C3C3D"/>
                  </a:solidFill>
                  <a:latin typeface="DM Sans"/>
                  <a:hlinkClick r:id="rId7" action="ppaction://hlinksldjump"/>
                </a:rPr>
                <a:t>Keuntungan Istimewa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5031366"/>
              <a:ext cx="7711944" cy="5031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20"/>
                </a:lnSpc>
              </a:pPr>
              <a:r>
                <a:rPr lang="en-US" sz="2300" u="none">
                  <a:solidFill>
                    <a:srgbClr val="3C3C3D"/>
                  </a:solidFill>
                  <a:latin typeface="DM Sans"/>
                </a:rPr>
                <a:t>Kanal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5877865"/>
              <a:ext cx="7711944" cy="5031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20"/>
                </a:lnSpc>
              </a:pPr>
              <a:r>
                <a:rPr lang="en-US" sz="2300" u="sng">
                  <a:solidFill>
                    <a:srgbClr val="3C3C3D"/>
                  </a:solidFill>
                  <a:latin typeface="DM Sans"/>
                  <a:hlinkClick r:id="rId8" action="ppaction://hlinksldjump"/>
                </a:rPr>
                <a:t>Segmen Konsumen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6724363"/>
              <a:ext cx="7711944" cy="5031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20"/>
                </a:lnSpc>
              </a:pPr>
              <a:r>
                <a:rPr lang="en-US" sz="2300" u="none">
                  <a:solidFill>
                    <a:srgbClr val="3C3C3D"/>
                  </a:solidFill>
                  <a:latin typeface="DM Sans"/>
                </a:rPr>
                <a:t>Struktur Biaya dan Sumber Pendapatan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7570862"/>
              <a:ext cx="7711944" cy="5031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20"/>
                </a:lnSpc>
              </a:pPr>
              <a:r>
                <a:rPr lang="en-US" sz="2300" u="sng">
                  <a:solidFill>
                    <a:srgbClr val="3C3C3D"/>
                  </a:solidFill>
                  <a:latin typeface="DM Sans"/>
                  <a:hlinkClick r:id="rId9" action="ppaction://hlinksldjump"/>
                </a:rPr>
                <a:t>Papan Tulis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8417360"/>
              <a:ext cx="7711944" cy="5031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20"/>
                </a:lnSpc>
              </a:pPr>
              <a:r>
                <a:rPr lang="en-US" sz="2300" u="none">
                  <a:solidFill>
                    <a:srgbClr val="3C3C3D"/>
                  </a:solidFill>
                  <a:latin typeface="DM Sans"/>
                </a:rPr>
                <a:t>Curah Pendapat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-5920162">
            <a:off x="2348784" y="4266731"/>
            <a:ext cx="4672813" cy="4661131"/>
          </a:xfrm>
          <a:custGeom>
            <a:avLst/>
            <a:gdLst/>
            <a:ahLst/>
            <a:cxnLst/>
            <a:rect r="r" b="b" t="t" l="l"/>
            <a:pathLst>
              <a:path h="4661131" w="4672813">
                <a:moveTo>
                  <a:pt x="0" y="0"/>
                </a:moveTo>
                <a:lnTo>
                  <a:pt x="4672812" y="0"/>
                </a:lnTo>
                <a:lnTo>
                  <a:pt x="4672812" y="4661130"/>
                </a:lnTo>
                <a:lnTo>
                  <a:pt x="0" y="4661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0000"/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-8956620">
            <a:off x="-1881434" y="7956435"/>
            <a:ext cx="4672813" cy="4661131"/>
          </a:xfrm>
          <a:custGeom>
            <a:avLst/>
            <a:gdLst/>
            <a:ahLst/>
            <a:cxnLst/>
            <a:rect r="r" b="b" t="t" l="l"/>
            <a:pathLst>
              <a:path h="4661131" w="4672813">
                <a:moveTo>
                  <a:pt x="0" y="0"/>
                </a:moveTo>
                <a:lnTo>
                  <a:pt x="4672813" y="0"/>
                </a:lnTo>
                <a:lnTo>
                  <a:pt x="4672813" y="4661130"/>
                </a:lnTo>
                <a:lnTo>
                  <a:pt x="0" y="46611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2199211" y="3140192"/>
            <a:ext cx="5998570" cy="1592200"/>
            <a:chOff x="0" y="0"/>
            <a:chExt cx="4525407" cy="120117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525407" cy="1201178"/>
            </a:xfrm>
            <a:custGeom>
              <a:avLst/>
              <a:gdLst/>
              <a:ahLst/>
              <a:cxnLst/>
              <a:rect r="r" b="b" t="t" l="l"/>
              <a:pathLst>
                <a:path h="1201178" w="4525407">
                  <a:moveTo>
                    <a:pt x="38719" y="0"/>
                  </a:moveTo>
                  <a:lnTo>
                    <a:pt x="4486689" y="0"/>
                  </a:lnTo>
                  <a:cubicBezTo>
                    <a:pt x="4496958" y="0"/>
                    <a:pt x="4506806" y="4079"/>
                    <a:pt x="4514067" y="11340"/>
                  </a:cubicBezTo>
                  <a:cubicBezTo>
                    <a:pt x="4521328" y="18602"/>
                    <a:pt x="4525407" y="28450"/>
                    <a:pt x="4525407" y="38719"/>
                  </a:cubicBezTo>
                  <a:lnTo>
                    <a:pt x="4525407" y="1162460"/>
                  </a:lnTo>
                  <a:cubicBezTo>
                    <a:pt x="4525407" y="1183843"/>
                    <a:pt x="4508073" y="1201178"/>
                    <a:pt x="4486689" y="1201178"/>
                  </a:cubicBezTo>
                  <a:lnTo>
                    <a:pt x="38719" y="1201178"/>
                  </a:lnTo>
                  <a:cubicBezTo>
                    <a:pt x="28450" y="1201178"/>
                    <a:pt x="18602" y="1197099"/>
                    <a:pt x="11340" y="1189838"/>
                  </a:cubicBezTo>
                  <a:cubicBezTo>
                    <a:pt x="4079" y="1182577"/>
                    <a:pt x="0" y="1172729"/>
                    <a:pt x="0" y="1162460"/>
                  </a:cubicBezTo>
                  <a:lnTo>
                    <a:pt x="0" y="38719"/>
                  </a:lnTo>
                  <a:cubicBezTo>
                    <a:pt x="0" y="28450"/>
                    <a:pt x="4079" y="18602"/>
                    <a:pt x="11340" y="11340"/>
                  </a:cubicBezTo>
                  <a:cubicBezTo>
                    <a:pt x="18602" y="4079"/>
                    <a:pt x="28450" y="0"/>
                    <a:pt x="38719" y="0"/>
                  </a:cubicBezTo>
                  <a:close/>
                </a:path>
              </a:pathLst>
            </a:custGeom>
            <a:solidFill>
              <a:srgbClr val="B2E6E6"/>
            </a:solidFill>
            <a:ln cap="rnd">
              <a:noFill/>
              <a:prstDash val="sysDot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4525407" cy="1239278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>
                <a:lnSpc>
                  <a:spcPts val="2100"/>
                </a:lnSpc>
              </a:pPr>
              <a:r>
                <a:rPr lang="en-US" sz="1500">
                  <a:solidFill>
                    <a:srgbClr val="3C3C3D"/>
                  </a:solidFill>
                  <a:latin typeface="DM Sans Bold"/>
                </a:rPr>
                <a:t>Tip: </a:t>
              </a:r>
              <a:r>
                <a:rPr lang="en-US" sz="1500">
                  <a:solidFill>
                    <a:srgbClr val="3C3C3D"/>
                  </a:solidFill>
                  <a:latin typeface="DM Sans"/>
                </a:rPr>
                <a:t>Gunakan tautan untuk menuju halaman lain. </a:t>
              </a:r>
            </a:p>
            <a:p>
              <a:pPr>
                <a:lnSpc>
                  <a:spcPts val="2100"/>
                </a:lnSpc>
              </a:pPr>
            </a:p>
            <a:p>
              <a:pPr>
                <a:lnSpc>
                  <a:spcPts val="2100"/>
                </a:lnSpc>
              </a:pPr>
              <a:r>
                <a:rPr lang="en-US" sz="1500">
                  <a:solidFill>
                    <a:srgbClr val="3C3C3D"/>
                  </a:solidFill>
                  <a:latin typeface="DM Sans Bold"/>
                </a:rPr>
                <a:t>Petunjuk: </a:t>
              </a:r>
              <a:r>
                <a:rPr lang="en-US" sz="1500">
                  <a:solidFill>
                    <a:srgbClr val="3C3C3D"/>
                  </a:solidFill>
                  <a:latin typeface="DM Sans"/>
                </a:rPr>
                <a:t>Sorot teksnya, klik simbol tautan pada bilah alat, lalu pilih halaman yang akan dihubungkan.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5969" y="-121335"/>
            <a:ext cx="19352465" cy="2838600"/>
          </a:xfrm>
          <a:custGeom>
            <a:avLst/>
            <a:gdLst/>
            <a:ahLst/>
            <a:cxnLst/>
            <a:rect r="r" b="b" t="t" l="l"/>
            <a:pathLst>
              <a:path h="2838600" w="19352465">
                <a:moveTo>
                  <a:pt x="0" y="0"/>
                </a:moveTo>
                <a:lnTo>
                  <a:pt x="19352465" y="0"/>
                </a:lnTo>
                <a:lnTo>
                  <a:pt x="19352465" y="2838600"/>
                </a:lnTo>
                <a:lnTo>
                  <a:pt x="0" y="2838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28302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3506452"/>
            <a:ext cx="13062756" cy="5961890"/>
            <a:chOff x="0" y="0"/>
            <a:chExt cx="3440397" cy="15702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440397" cy="1570210"/>
            </a:xfrm>
            <a:custGeom>
              <a:avLst/>
              <a:gdLst/>
              <a:ahLst/>
              <a:cxnLst/>
              <a:rect r="r" b="b" t="t" l="l"/>
              <a:pathLst>
                <a:path h="1570210" w="3440397">
                  <a:moveTo>
                    <a:pt x="11853" y="0"/>
                  </a:moveTo>
                  <a:lnTo>
                    <a:pt x="3428543" y="0"/>
                  </a:lnTo>
                  <a:cubicBezTo>
                    <a:pt x="3435090" y="0"/>
                    <a:pt x="3440397" y="5307"/>
                    <a:pt x="3440397" y="11853"/>
                  </a:cubicBezTo>
                  <a:lnTo>
                    <a:pt x="3440397" y="1558356"/>
                  </a:lnTo>
                  <a:cubicBezTo>
                    <a:pt x="3440397" y="1561500"/>
                    <a:pt x="3439148" y="1564515"/>
                    <a:pt x="3436925" y="1566738"/>
                  </a:cubicBezTo>
                  <a:cubicBezTo>
                    <a:pt x="3434702" y="1568961"/>
                    <a:pt x="3431687" y="1570210"/>
                    <a:pt x="3428543" y="1570210"/>
                  </a:cubicBezTo>
                  <a:lnTo>
                    <a:pt x="11853" y="1570210"/>
                  </a:lnTo>
                  <a:cubicBezTo>
                    <a:pt x="8710" y="1570210"/>
                    <a:pt x="5695" y="1568961"/>
                    <a:pt x="3472" y="1566738"/>
                  </a:cubicBezTo>
                  <a:cubicBezTo>
                    <a:pt x="1249" y="1564515"/>
                    <a:pt x="0" y="1561500"/>
                    <a:pt x="0" y="1558356"/>
                  </a:cubicBezTo>
                  <a:lnTo>
                    <a:pt x="0" y="11853"/>
                  </a:lnTo>
                  <a:cubicBezTo>
                    <a:pt x="0" y="8710"/>
                    <a:pt x="1249" y="5695"/>
                    <a:pt x="3472" y="3472"/>
                  </a:cubicBezTo>
                  <a:cubicBezTo>
                    <a:pt x="5695" y="1249"/>
                    <a:pt x="8710" y="0"/>
                    <a:pt x="11853" y="0"/>
                  </a:cubicBezTo>
                  <a:close/>
                </a:path>
              </a:pathLst>
            </a:custGeom>
            <a:solidFill>
              <a:srgbClr val="FFD8EE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440397" cy="16178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8908516" y="4205624"/>
            <a:ext cx="8828970" cy="4563546"/>
          </a:xfrm>
          <a:custGeom>
            <a:avLst/>
            <a:gdLst/>
            <a:ahLst/>
            <a:cxnLst/>
            <a:rect r="r" b="b" t="t" l="l"/>
            <a:pathLst>
              <a:path h="4563546" w="8828970">
                <a:moveTo>
                  <a:pt x="0" y="0"/>
                </a:moveTo>
                <a:lnTo>
                  <a:pt x="8828970" y="0"/>
                </a:lnTo>
                <a:lnTo>
                  <a:pt x="8828970" y="4563546"/>
                </a:lnTo>
                <a:lnTo>
                  <a:pt x="0" y="45635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cap="rnd">
            <a:noFill/>
            <a:prstDash val="solid"/>
            <a:round/>
          </a:ln>
        </p:spPr>
      </p:sp>
      <p:sp>
        <p:nvSpPr>
          <p:cNvPr name="TextBox 7" id="7"/>
          <p:cNvSpPr txBox="true"/>
          <p:nvPr/>
        </p:nvSpPr>
        <p:spPr>
          <a:xfrm rot="0">
            <a:off x="1028700" y="816521"/>
            <a:ext cx="10317338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spc="-144">
                <a:solidFill>
                  <a:srgbClr val="3C3C3D"/>
                </a:solidFill>
                <a:latin typeface="DM Sans"/>
              </a:rPr>
              <a:t>Fungsi Aktivasi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22483" y="3864129"/>
            <a:ext cx="7313673" cy="5198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7"/>
              </a:lnSpc>
            </a:pPr>
            <a:r>
              <a:rPr lang="en-US" sz="2498">
                <a:solidFill>
                  <a:srgbClr val="3C3C3D"/>
                </a:solidFill>
                <a:latin typeface="DM Sans"/>
              </a:rPr>
              <a:t>Saya menggunakan dua jenis fungsi aktivasi:</a:t>
            </a:r>
          </a:p>
          <a:p>
            <a:pPr>
              <a:lnSpc>
                <a:spcPts val="3497"/>
              </a:lnSpc>
            </a:pPr>
          </a:p>
          <a:p>
            <a:pPr marL="539410" indent="-269705" lvl="1">
              <a:lnSpc>
                <a:spcPts val="3497"/>
              </a:lnSpc>
              <a:buFont typeface="Arial"/>
              <a:buChar char="•"/>
            </a:pPr>
            <a:r>
              <a:rPr lang="en-US" sz="2498">
                <a:solidFill>
                  <a:srgbClr val="3C3C3D"/>
                </a:solidFill>
                <a:latin typeface="DM Sans Bold"/>
              </a:rPr>
              <a:t>ReLu (Rectified Linear Unit)</a:t>
            </a:r>
          </a:p>
          <a:p>
            <a:pPr>
              <a:lnSpc>
                <a:spcPts val="3497"/>
              </a:lnSpc>
            </a:pPr>
            <a:r>
              <a:rPr lang="en-US" sz="2498">
                <a:solidFill>
                  <a:srgbClr val="3C3C3D"/>
                </a:solidFill>
                <a:latin typeface="DM Sans Bold"/>
              </a:rPr>
              <a:t> </a:t>
            </a:r>
            <a:r>
              <a:rPr lang="en-US" sz="2498">
                <a:solidFill>
                  <a:srgbClr val="3C3C3D"/>
                </a:solidFill>
                <a:latin typeface="DM Sans"/>
              </a:rPr>
              <a:t>Fungsi ini didefinisikan sebagai mengubah setiap nilai negatif menjadi nol dan membiarkan nilai positif tetap tidak berubah</a:t>
            </a:r>
          </a:p>
          <a:p>
            <a:pPr marL="539410" indent="-269705" lvl="1">
              <a:lnSpc>
                <a:spcPts val="3497"/>
              </a:lnSpc>
              <a:buFont typeface="Arial"/>
              <a:buChar char="•"/>
            </a:pPr>
            <a:r>
              <a:rPr lang="en-US" sz="2498">
                <a:solidFill>
                  <a:srgbClr val="3C3C3D"/>
                </a:solidFill>
                <a:latin typeface="DM Sans Bold"/>
              </a:rPr>
              <a:t>Softmax</a:t>
            </a:r>
          </a:p>
          <a:p>
            <a:pPr>
              <a:lnSpc>
                <a:spcPts val="3497"/>
              </a:lnSpc>
            </a:pPr>
            <a:r>
              <a:rPr lang="en-US" sz="2498">
                <a:solidFill>
                  <a:srgbClr val="3C3C3D"/>
                </a:solidFill>
                <a:latin typeface="DM Sans Bold"/>
              </a:rPr>
              <a:t> </a:t>
            </a:r>
            <a:r>
              <a:rPr lang="en-US" sz="2498">
                <a:solidFill>
                  <a:srgbClr val="3C3C3D"/>
                </a:solidFill>
                <a:latin typeface="DM Sans"/>
              </a:rPr>
              <a:t>Fungsi ini didefinisikan sebagai menghasilkan probabilitas dari masing-masing kelas sebagai output</a:t>
            </a:r>
          </a:p>
          <a:p>
            <a:pPr>
              <a:lnSpc>
                <a:spcPts val="3497"/>
              </a:lnSpc>
            </a:pPr>
          </a:p>
          <a:p>
            <a:pPr>
              <a:lnSpc>
                <a:spcPts val="3497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5969" y="69165"/>
            <a:ext cx="19352465" cy="10872567"/>
          </a:xfrm>
          <a:custGeom>
            <a:avLst/>
            <a:gdLst/>
            <a:ahLst/>
            <a:cxnLst/>
            <a:rect r="r" b="b" t="t" l="l"/>
            <a:pathLst>
              <a:path h="10872567" w="19352465">
                <a:moveTo>
                  <a:pt x="0" y="0"/>
                </a:moveTo>
                <a:lnTo>
                  <a:pt x="19352465" y="0"/>
                </a:lnTo>
                <a:lnTo>
                  <a:pt x="19352465" y="10872567"/>
                </a:lnTo>
                <a:lnTo>
                  <a:pt x="0" y="108725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2220588"/>
            <a:chOff x="0" y="0"/>
            <a:chExt cx="4274726" cy="58484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584846"/>
            </a:xfrm>
            <a:custGeom>
              <a:avLst/>
              <a:gdLst/>
              <a:ahLst/>
              <a:cxnLst/>
              <a:rect r="r" b="b" t="t" l="l"/>
              <a:pathLst>
                <a:path h="584846" w="4274726">
                  <a:moveTo>
                    <a:pt x="14787" y="0"/>
                  </a:moveTo>
                  <a:lnTo>
                    <a:pt x="4259939" y="0"/>
                  </a:lnTo>
                  <a:cubicBezTo>
                    <a:pt x="4268106" y="0"/>
                    <a:pt x="4274726" y="6620"/>
                    <a:pt x="4274726" y="14787"/>
                  </a:cubicBezTo>
                  <a:lnTo>
                    <a:pt x="4274726" y="570059"/>
                  </a:lnTo>
                  <a:cubicBezTo>
                    <a:pt x="4274726" y="573981"/>
                    <a:pt x="4273168" y="577742"/>
                    <a:pt x="4270395" y="580515"/>
                  </a:cubicBezTo>
                  <a:cubicBezTo>
                    <a:pt x="4267622" y="583288"/>
                    <a:pt x="4263861" y="584846"/>
                    <a:pt x="4259939" y="584846"/>
                  </a:cubicBezTo>
                  <a:lnTo>
                    <a:pt x="14787" y="584846"/>
                  </a:lnTo>
                  <a:cubicBezTo>
                    <a:pt x="6620" y="584846"/>
                    <a:pt x="0" y="578226"/>
                    <a:pt x="0" y="570059"/>
                  </a:cubicBezTo>
                  <a:lnTo>
                    <a:pt x="0" y="14787"/>
                  </a:lnTo>
                  <a:cubicBezTo>
                    <a:pt x="0" y="6620"/>
                    <a:pt x="6620" y="0"/>
                    <a:pt x="14787" y="0"/>
                  </a:cubicBezTo>
                  <a:close/>
                </a:path>
              </a:pathLst>
            </a:custGeom>
            <a:solidFill>
              <a:srgbClr val="F8F8F8">
                <a:alpha val="67843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274726" cy="6324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4116761"/>
            <a:ext cx="7358613" cy="5141539"/>
          </a:xfrm>
          <a:custGeom>
            <a:avLst/>
            <a:gdLst/>
            <a:ahLst/>
            <a:cxnLst/>
            <a:rect r="r" b="b" t="t" l="l"/>
            <a:pathLst>
              <a:path h="5141539" w="7358613">
                <a:moveTo>
                  <a:pt x="0" y="0"/>
                </a:moveTo>
                <a:lnTo>
                  <a:pt x="7358613" y="0"/>
                </a:lnTo>
                <a:lnTo>
                  <a:pt x="7358613" y="5141539"/>
                </a:lnTo>
                <a:lnTo>
                  <a:pt x="0" y="51415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26784"/>
            </a:stretch>
          </a:blipFill>
          <a:ln w="95250" cap="rnd">
            <a:solidFill>
              <a:srgbClr val="000000"/>
            </a:solidFill>
            <a:prstDash val="solid"/>
            <a:round/>
          </a:ln>
        </p:spPr>
      </p:sp>
      <p:sp>
        <p:nvSpPr>
          <p:cNvPr name="TextBox 7" id="7"/>
          <p:cNvSpPr txBox="true"/>
          <p:nvPr/>
        </p:nvSpPr>
        <p:spPr>
          <a:xfrm rot="0">
            <a:off x="1600556" y="1591307"/>
            <a:ext cx="11461331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640"/>
              </a:lnSpc>
              <a:spcBef>
                <a:spcPct val="0"/>
              </a:spcBef>
            </a:pPr>
            <a:r>
              <a:rPr lang="en-US" sz="7200" spc="-144">
                <a:solidFill>
                  <a:srgbClr val="3C3C3D"/>
                </a:solidFill>
                <a:latin typeface="DM Sans"/>
              </a:rPr>
              <a:t>Total Hidden Node/Layer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44000" y="4248148"/>
            <a:ext cx="8115300" cy="2514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799">
                <a:solidFill>
                  <a:srgbClr val="3C3C3D"/>
                </a:solidFill>
                <a:latin typeface="DM Sans"/>
              </a:rPr>
              <a:t>Pada kolom Output Shape, (None, a, a, </a:t>
            </a:r>
            <a:r>
              <a:rPr lang="en-US" sz="2799">
                <a:solidFill>
                  <a:srgbClr val="3C3C3D"/>
                </a:solidFill>
                <a:latin typeface="DM Sans Bold"/>
              </a:rPr>
              <a:t>X</a:t>
            </a:r>
            <a:r>
              <a:rPr lang="en-US" sz="2799">
                <a:solidFill>
                  <a:srgbClr val="3C3C3D"/>
                </a:solidFill>
                <a:latin typeface="DM Sans"/>
              </a:rPr>
              <a:t>)</a:t>
            </a:r>
          </a:p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</a:pPr>
            <a:r>
              <a:rPr lang="en-US" sz="2799">
                <a:solidFill>
                  <a:srgbClr val="3C3C3D"/>
                </a:solidFill>
                <a:latin typeface="DM Sans"/>
              </a:rPr>
              <a:t>Nilai </a:t>
            </a:r>
            <a:r>
              <a:rPr lang="en-US" sz="2799">
                <a:solidFill>
                  <a:srgbClr val="3C3C3D"/>
                </a:solidFill>
                <a:latin typeface="DM Sans Bold"/>
              </a:rPr>
              <a:t>X</a:t>
            </a:r>
            <a:r>
              <a:rPr lang="en-US" sz="2799">
                <a:solidFill>
                  <a:srgbClr val="3C3C3D"/>
                </a:solidFill>
                <a:latin typeface="DM Sans"/>
              </a:rPr>
              <a:t> menunjukkan banyak node pada layer tersebut</a:t>
            </a:r>
          </a:p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</a:pPr>
            <a:r>
              <a:rPr lang="en-US" sz="2799">
                <a:solidFill>
                  <a:srgbClr val="3C3C3D"/>
                </a:solidFill>
                <a:latin typeface="DM Sans"/>
              </a:rPr>
              <a:t>Total = 32+32+64+64 = </a:t>
            </a:r>
            <a:r>
              <a:rPr lang="en-US" sz="2799">
                <a:solidFill>
                  <a:srgbClr val="3C3C3D"/>
                </a:solidFill>
                <a:latin typeface="DM Sans Bold"/>
              </a:rPr>
              <a:t>192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5901" y="-1063261"/>
            <a:ext cx="25510450" cy="9096129"/>
          </a:xfrm>
          <a:custGeom>
            <a:avLst/>
            <a:gdLst/>
            <a:ahLst/>
            <a:cxnLst/>
            <a:rect r="r" b="b" t="t" l="l"/>
            <a:pathLst>
              <a:path h="9096129" w="25510450">
                <a:moveTo>
                  <a:pt x="0" y="0"/>
                </a:moveTo>
                <a:lnTo>
                  <a:pt x="25510450" y="0"/>
                </a:lnTo>
                <a:lnTo>
                  <a:pt x="25510450" y="9096129"/>
                </a:lnTo>
                <a:lnTo>
                  <a:pt x="0" y="90961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7564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451604" y="6489818"/>
            <a:ext cx="11034704" cy="3086100"/>
            <a:chOff x="0" y="0"/>
            <a:chExt cx="290626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906260" cy="812800"/>
            </a:xfrm>
            <a:custGeom>
              <a:avLst/>
              <a:gdLst/>
              <a:ahLst/>
              <a:cxnLst/>
              <a:rect r="r" b="b" t="t" l="l"/>
              <a:pathLst>
                <a:path h="812800" w="2906260">
                  <a:moveTo>
                    <a:pt x="35781" y="0"/>
                  </a:moveTo>
                  <a:lnTo>
                    <a:pt x="2870478" y="0"/>
                  </a:lnTo>
                  <a:cubicBezTo>
                    <a:pt x="2879968" y="0"/>
                    <a:pt x="2889069" y="3770"/>
                    <a:pt x="2895779" y="10480"/>
                  </a:cubicBezTo>
                  <a:cubicBezTo>
                    <a:pt x="2902490" y="17190"/>
                    <a:pt x="2906260" y="26292"/>
                    <a:pt x="2906260" y="35781"/>
                  </a:cubicBezTo>
                  <a:lnTo>
                    <a:pt x="2906260" y="777019"/>
                  </a:lnTo>
                  <a:cubicBezTo>
                    <a:pt x="2906260" y="786508"/>
                    <a:pt x="2902490" y="795610"/>
                    <a:pt x="2895779" y="802320"/>
                  </a:cubicBezTo>
                  <a:cubicBezTo>
                    <a:pt x="2889069" y="809030"/>
                    <a:pt x="2879968" y="812800"/>
                    <a:pt x="2870478" y="812800"/>
                  </a:cubicBezTo>
                  <a:lnTo>
                    <a:pt x="35781" y="812800"/>
                  </a:lnTo>
                  <a:cubicBezTo>
                    <a:pt x="26292" y="812800"/>
                    <a:pt x="17190" y="809030"/>
                    <a:pt x="10480" y="802320"/>
                  </a:cubicBezTo>
                  <a:cubicBezTo>
                    <a:pt x="3770" y="795610"/>
                    <a:pt x="0" y="786508"/>
                    <a:pt x="0" y="777019"/>
                  </a:cubicBezTo>
                  <a:lnTo>
                    <a:pt x="0" y="35781"/>
                  </a:lnTo>
                  <a:cubicBezTo>
                    <a:pt x="0" y="26292"/>
                    <a:pt x="3770" y="17190"/>
                    <a:pt x="10480" y="10480"/>
                  </a:cubicBezTo>
                  <a:cubicBezTo>
                    <a:pt x="17190" y="3770"/>
                    <a:pt x="26292" y="0"/>
                    <a:pt x="35781" y="0"/>
                  </a:cubicBezTo>
                  <a:close/>
                </a:path>
              </a:pathLst>
            </a:custGeom>
            <a:solidFill>
              <a:srgbClr val="C9C9C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90626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1028700"/>
            <a:ext cx="16230600" cy="2220588"/>
            <a:chOff x="0" y="0"/>
            <a:chExt cx="4274726" cy="58484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74726" cy="584846"/>
            </a:xfrm>
            <a:custGeom>
              <a:avLst/>
              <a:gdLst/>
              <a:ahLst/>
              <a:cxnLst/>
              <a:rect r="r" b="b" t="t" l="l"/>
              <a:pathLst>
                <a:path h="584846" w="4274726">
                  <a:moveTo>
                    <a:pt x="14787" y="0"/>
                  </a:moveTo>
                  <a:lnTo>
                    <a:pt x="4259939" y="0"/>
                  </a:lnTo>
                  <a:cubicBezTo>
                    <a:pt x="4268106" y="0"/>
                    <a:pt x="4274726" y="6620"/>
                    <a:pt x="4274726" y="14787"/>
                  </a:cubicBezTo>
                  <a:lnTo>
                    <a:pt x="4274726" y="570059"/>
                  </a:lnTo>
                  <a:cubicBezTo>
                    <a:pt x="4274726" y="573981"/>
                    <a:pt x="4273168" y="577742"/>
                    <a:pt x="4270395" y="580515"/>
                  </a:cubicBezTo>
                  <a:cubicBezTo>
                    <a:pt x="4267622" y="583288"/>
                    <a:pt x="4263861" y="584846"/>
                    <a:pt x="4259939" y="584846"/>
                  </a:cubicBezTo>
                  <a:lnTo>
                    <a:pt x="14787" y="584846"/>
                  </a:lnTo>
                  <a:cubicBezTo>
                    <a:pt x="6620" y="584846"/>
                    <a:pt x="0" y="578226"/>
                    <a:pt x="0" y="570059"/>
                  </a:cubicBezTo>
                  <a:lnTo>
                    <a:pt x="0" y="14787"/>
                  </a:lnTo>
                  <a:cubicBezTo>
                    <a:pt x="0" y="6620"/>
                    <a:pt x="6620" y="0"/>
                    <a:pt x="14787" y="0"/>
                  </a:cubicBezTo>
                  <a:close/>
                </a:path>
              </a:pathLst>
            </a:custGeom>
            <a:solidFill>
              <a:srgbClr val="F8F8F8">
                <a:alpha val="67843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4274726" cy="6324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6915070" y="6786847"/>
            <a:ext cx="10107772" cy="2492041"/>
          </a:xfrm>
          <a:custGeom>
            <a:avLst/>
            <a:gdLst/>
            <a:ahLst/>
            <a:cxnLst/>
            <a:rect r="r" b="b" t="t" l="l"/>
            <a:pathLst>
              <a:path h="2492041" w="10107772">
                <a:moveTo>
                  <a:pt x="0" y="0"/>
                </a:moveTo>
                <a:lnTo>
                  <a:pt x="10107772" y="0"/>
                </a:lnTo>
                <a:lnTo>
                  <a:pt x="10107772" y="2492041"/>
                </a:lnTo>
                <a:lnTo>
                  <a:pt x="0" y="24920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516495" r="-77270" b="-20446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1666215" y="1606226"/>
            <a:ext cx="11899151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640"/>
              </a:lnSpc>
              <a:spcBef>
                <a:spcPct val="0"/>
              </a:spcBef>
            </a:pPr>
            <a:r>
              <a:rPr lang="en-US" sz="7200" spc="-144">
                <a:solidFill>
                  <a:srgbClr val="3C3C3D"/>
                </a:solidFill>
                <a:latin typeface="DM Sans"/>
              </a:rPr>
              <a:t>Jumlah Total Bobot (Weight)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53617" y="3570306"/>
            <a:ext cx="6641037" cy="167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799">
                <a:solidFill>
                  <a:srgbClr val="3C3C3D"/>
                </a:solidFill>
                <a:latin typeface="DM Sans"/>
              </a:rPr>
              <a:t>Dengan menggunakan </a:t>
            </a:r>
            <a:r>
              <a:rPr lang="en-US" sz="2799">
                <a:solidFill>
                  <a:srgbClr val="3C3C3D"/>
                </a:solidFill>
                <a:latin typeface="DM Sans Bold"/>
              </a:rPr>
              <a:t>model.summary()</a:t>
            </a:r>
            <a:r>
              <a:rPr lang="en-US" sz="2799">
                <a:solidFill>
                  <a:srgbClr val="3C3C3D"/>
                </a:solidFill>
                <a:latin typeface="DM Sans"/>
              </a:rPr>
              <a:t>, kita dapat melihat bahwa model ini memiliki total 3.453.121 parameter bobot.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DAF1RA1qyLc</dc:identifier>
  <dcterms:modified xsi:type="dcterms:W3CDTF">2011-08-01T06:04:30Z</dcterms:modified>
  <cp:revision>1</cp:revision>
  <dc:title>Presentasi Bisnis Rencana Bisnis 3D Teal Putih Merah Muda</dc:title>
</cp:coreProperties>
</file>