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Kelvinch" charset="1" panose="02050503040506020203"/>
      <p:regular r:id="rId30"/>
    </p:embeddedFont>
    <p:embeddedFont>
      <p:font typeface="Kelvinch Bold" charset="1" panose="02050803050506020203"/>
      <p:regular r:id="rId31"/>
    </p:embeddedFont>
    <p:embeddedFont>
      <p:font typeface="Lilita One" charset="1" panose="0200000000000000000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jpeg" Type="http://schemas.openxmlformats.org/officeDocument/2006/relationships/image"/><Relationship Id="rId3" Target="../media/VAGYdgv8KK0.mp4" Type="http://schemas.openxmlformats.org/officeDocument/2006/relationships/video"/><Relationship Id="rId4" Target="../media/VAGYdgv8KK0.mp4" Type="http://schemas.microsoft.com/office/2007/relationships/media"/></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jpeg" Type="http://schemas.openxmlformats.org/officeDocument/2006/relationships/image"/><Relationship Id="rId3" Target="../media/VAGYdvu8FZg.mp4" Type="http://schemas.openxmlformats.org/officeDocument/2006/relationships/video"/><Relationship Id="rId4" Target="../media/VAGYdvu8FZg.mp4" Type="http://schemas.microsoft.com/office/2007/relationships/media"/></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jpeg" Type="http://schemas.openxmlformats.org/officeDocument/2006/relationships/image"/><Relationship Id="rId3" Target="../media/VAGYdkTvFU0.mp4" Type="http://schemas.openxmlformats.org/officeDocument/2006/relationships/video"/><Relationship Id="rId4" Target="../media/VAGYdkTvFU0.mp4" Type="http://schemas.microsoft.com/office/2007/relationships/media"/></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3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8.png" Type="http://schemas.openxmlformats.org/officeDocument/2006/relationships/image"/><Relationship Id="rId11" Target="../media/image39.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40.png" Type="http://schemas.openxmlformats.org/officeDocument/2006/relationships/image"/><Relationship Id="rId15" Target="../media/image41.svg" Type="http://schemas.openxmlformats.org/officeDocument/2006/relationships/image"/><Relationship Id="rId2" Target="../media/image33.png" Type="http://schemas.openxmlformats.org/officeDocument/2006/relationships/image"/><Relationship Id="rId3" Target="../media/image3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36.png" Type="http://schemas.openxmlformats.org/officeDocument/2006/relationships/image"/><Relationship Id="rId9" Target="../media/image3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 Id="rId3" Target="../media/VAGYdvCkKwM.mp4" Type="http://schemas.openxmlformats.org/officeDocument/2006/relationships/video"/><Relationship Id="rId4" Target="../media/VAGYdvCkKwM.mp4" Type="http://schemas.microsoft.com/office/2007/relationships/media"/></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 Id="rId3" Target="../media/VAGYdnPY9QU.mp4" Type="http://schemas.openxmlformats.org/officeDocument/2006/relationships/video"/><Relationship Id="rId4" Target="../media/VAGYdnPY9QU.mp4" Type="http://schemas.microsoft.com/office/2007/relationships/media"/></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5EEFF"/>
        </a:solidFill>
      </p:bgPr>
    </p:bg>
    <p:spTree>
      <p:nvGrpSpPr>
        <p:cNvPr id="1" name=""/>
        <p:cNvGrpSpPr/>
        <p:nvPr/>
      </p:nvGrpSpPr>
      <p:grpSpPr>
        <a:xfrm>
          <a:off x="0" y="0"/>
          <a:ext cx="0" cy="0"/>
          <a:chOff x="0" y="0"/>
          <a:chExt cx="0" cy="0"/>
        </a:xfrm>
      </p:grpSpPr>
      <p:sp>
        <p:nvSpPr>
          <p:cNvPr name="Freeform 2" id="2"/>
          <p:cNvSpPr/>
          <p:nvPr/>
        </p:nvSpPr>
        <p:spPr>
          <a:xfrm flipH="false" flipV="false" rot="-625344">
            <a:off x="16564217" y="8535619"/>
            <a:ext cx="3875377" cy="5396094"/>
          </a:xfrm>
          <a:custGeom>
            <a:avLst/>
            <a:gdLst/>
            <a:ahLst/>
            <a:cxnLst/>
            <a:rect r="r" b="b" t="t" l="l"/>
            <a:pathLst>
              <a:path h="5396094" w="3875377">
                <a:moveTo>
                  <a:pt x="0" y="0"/>
                </a:moveTo>
                <a:lnTo>
                  <a:pt x="3875376" y="0"/>
                </a:lnTo>
                <a:lnTo>
                  <a:pt x="3875376" y="5396094"/>
                </a:lnTo>
                <a:lnTo>
                  <a:pt x="0" y="53960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70882">
            <a:off x="15712272" y="407900"/>
            <a:ext cx="2939345" cy="3417843"/>
          </a:xfrm>
          <a:custGeom>
            <a:avLst/>
            <a:gdLst/>
            <a:ahLst/>
            <a:cxnLst/>
            <a:rect r="r" b="b" t="t" l="l"/>
            <a:pathLst>
              <a:path h="3417843" w="2939345">
                <a:moveTo>
                  <a:pt x="0" y="0"/>
                </a:moveTo>
                <a:lnTo>
                  <a:pt x="2939345" y="0"/>
                </a:lnTo>
                <a:lnTo>
                  <a:pt x="2939345" y="3417843"/>
                </a:lnTo>
                <a:lnTo>
                  <a:pt x="0" y="34178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5486">
            <a:off x="11567369" y="8351992"/>
            <a:ext cx="3123399" cy="4149443"/>
          </a:xfrm>
          <a:custGeom>
            <a:avLst/>
            <a:gdLst/>
            <a:ahLst/>
            <a:cxnLst/>
            <a:rect r="r" b="b" t="t" l="l"/>
            <a:pathLst>
              <a:path h="4149443" w="3123399">
                <a:moveTo>
                  <a:pt x="0" y="0"/>
                </a:moveTo>
                <a:lnTo>
                  <a:pt x="3123399" y="0"/>
                </a:lnTo>
                <a:lnTo>
                  <a:pt x="3123399" y="4149442"/>
                </a:lnTo>
                <a:lnTo>
                  <a:pt x="0" y="41494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146079">
            <a:off x="8957516" y="-2968291"/>
            <a:ext cx="5700605" cy="4114800"/>
          </a:xfrm>
          <a:custGeom>
            <a:avLst/>
            <a:gdLst/>
            <a:ahLst/>
            <a:cxnLst/>
            <a:rect r="r" b="b" t="t" l="l"/>
            <a:pathLst>
              <a:path h="4114800" w="5700605">
                <a:moveTo>
                  <a:pt x="0" y="0"/>
                </a:moveTo>
                <a:lnTo>
                  <a:pt x="5700605" y="0"/>
                </a:lnTo>
                <a:lnTo>
                  <a:pt x="5700605"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620467" y="2419957"/>
            <a:ext cx="17047066" cy="2811870"/>
          </a:xfrm>
          <a:prstGeom prst="rect">
            <a:avLst/>
          </a:prstGeom>
        </p:spPr>
        <p:txBody>
          <a:bodyPr anchor="t" rtlCol="false" tIns="0" lIns="0" bIns="0" rIns="0">
            <a:spAutoFit/>
          </a:bodyPr>
          <a:lstStyle/>
          <a:p>
            <a:pPr algn="ctr">
              <a:lnSpc>
                <a:spcPts val="10837"/>
              </a:lnSpc>
            </a:pPr>
            <a:r>
              <a:rPr lang="en-US" sz="10837">
                <a:solidFill>
                  <a:srgbClr val="414370"/>
                </a:solidFill>
                <a:latin typeface="Kelvinch"/>
                <a:ea typeface="Kelvinch"/>
                <a:cs typeface="Kelvinch"/>
                <a:sym typeface="Kelvinch"/>
              </a:rPr>
              <a:t>Health Outcome in </a:t>
            </a:r>
          </a:p>
          <a:p>
            <a:pPr algn="ctr">
              <a:lnSpc>
                <a:spcPts val="10837"/>
              </a:lnSpc>
            </a:pPr>
            <a:r>
              <a:rPr lang="en-US" sz="10837">
                <a:solidFill>
                  <a:srgbClr val="414370"/>
                </a:solidFill>
                <a:latin typeface="Kelvinch"/>
                <a:ea typeface="Kelvinch"/>
                <a:cs typeface="Kelvinch"/>
                <a:sym typeface="Kelvinch"/>
              </a:rPr>
              <a:t>South Caucasus</a:t>
            </a:r>
          </a:p>
        </p:txBody>
      </p:sp>
      <p:sp>
        <p:nvSpPr>
          <p:cNvPr name="Freeform 7" id="7"/>
          <p:cNvSpPr/>
          <p:nvPr/>
        </p:nvSpPr>
        <p:spPr>
          <a:xfrm flipH="false" flipV="false" rot="0">
            <a:off x="17235310" y="4010415"/>
            <a:ext cx="2533190" cy="2609090"/>
          </a:xfrm>
          <a:custGeom>
            <a:avLst/>
            <a:gdLst/>
            <a:ahLst/>
            <a:cxnLst/>
            <a:rect r="r" b="b" t="t" l="l"/>
            <a:pathLst>
              <a:path h="2609090" w="2533190">
                <a:moveTo>
                  <a:pt x="0" y="0"/>
                </a:moveTo>
                <a:lnTo>
                  <a:pt x="2533190" y="0"/>
                </a:lnTo>
                <a:lnTo>
                  <a:pt x="2533190" y="2609090"/>
                </a:lnTo>
                <a:lnTo>
                  <a:pt x="0" y="260909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421283">
            <a:off x="16810643" y="4843840"/>
            <a:ext cx="742602" cy="734501"/>
          </a:xfrm>
          <a:custGeom>
            <a:avLst/>
            <a:gdLst/>
            <a:ahLst/>
            <a:cxnLst/>
            <a:rect r="r" b="b" t="t" l="l"/>
            <a:pathLst>
              <a:path h="734501" w="742602">
                <a:moveTo>
                  <a:pt x="0" y="0"/>
                </a:moveTo>
                <a:lnTo>
                  <a:pt x="742602" y="0"/>
                </a:lnTo>
                <a:lnTo>
                  <a:pt x="742602" y="734501"/>
                </a:lnTo>
                <a:lnTo>
                  <a:pt x="0" y="73450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421283">
            <a:off x="7993782" y="-674323"/>
            <a:ext cx="1769388" cy="1750085"/>
          </a:xfrm>
          <a:custGeom>
            <a:avLst/>
            <a:gdLst/>
            <a:ahLst/>
            <a:cxnLst/>
            <a:rect r="r" b="b" t="t" l="l"/>
            <a:pathLst>
              <a:path h="1750085" w="1769388">
                <a:moveTo>
                  <a:pt x="0" y="0"/>
                </a:moveTo>
                <a:lnTo>
                  <a:pt x="1769387" y="0"/>
                </a:lnTo>
                <a:lnTo>
                  <a:pt x="1769387" y="1750085"/>
                </a:lnTo>
                <a:lnTo>
                  <a:pt x="0" y="175008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0" id="10"/>
          <p:cNvSpPr txBox="true"/>
          <p:nvPr/>
        </p:nvSpPr>
        <p:spPr>
          <a:xfrm rot="0">
            <a:off x="442330" y="6955483"/>
            <a:ext cx="4551868" cy="2972153"/>
          </a:xfrm>
          <a:prstGeom prst="rect">
            <a:avLst/>
          </a:prstGeom>
        </p:spPr>
        <p:txBody>
          <a:bodyPr anchor="t" rtlCol="false" tIns="0" lIns="0" bIns="0" rIns="0">
            <a:spAutoFit/>
          </a:bodyPr>
          <a:lstStyle/>
          <a:p>
            <a:pPr algn="l">
              <a:lnSpc>
                <a:spcPts val="3927"/>
              </a:lnSpc>
              <a:spcBef>
                <a:spcPct val="0"/>
              </a:spcBef>
            </a:pPr>
            <a:r>
              <a:rPr lang="en-US" b="true" sz="2805">
                <a:solidFill>
                  <a:srgbClr val="414370"/>
                </a:solidFill>
                <a:latin typeface="Kelvinch Bold"/>
                <a:ea typeface="Kelvinch Bold"/>
                <a:cs typeface="Kelvinch Bold"/>
                <a:sym typeface="Kelvinch Bold"/>
              </a:rPr>
              <a:t>Kima Badalyan</a:t>
            </a:r>
          </a:p>
          <a:p>
            <a:pPr algn="l">
              <a:lnSpc>
                <a:spcPts val="3927"/>
              </a:lnSpc>
              <a:spcBef>
                <a:spcPct val="0"/>
              </a:spcBef>
            </a:pPr>
            <a:r>
              <a:rPr lang="en-US" b="true" sz="2805">
                <a:solidFill>
                  <a:srgbClr val="414370"/>
                </a:solidFill>
                <a:latin typeface="Kelvinch Bold"/>
                <a:ea typeface="Kelvinch Bold"/>
                <a:cs typeface="Kelvinch Bold"/>
                <a:sym typeface="Kelvinch Bold"/>
              </a:rPr>
              <a:t>Syuzanna Harutyunyan</a:t>
            </a:r>
          </a:p>
          <a:p>
            <a:pPr algn="l">
              <a:lnSpc>
                <a:spcPts val="3927"/>
              </a:lnSpc>
              <a:spcBef>
                <a:spcPct val="0"/>
              </a:spcBef>
            </a:pPr>
            <a:r>
              <a:rPr lang="en-US" b="true" sz="2805">
                <a:solidFill>
                  <a:srgbClr val="414370"/>
                </a:solidFill>
                <a:latin typeface="Kelvinch Bold"/>
                <a:ea typeface="Kelvinch Bold"/>
                <a:cs typeface="Kelvinch Bold"/>
                <a:sym typeface="Kelvinch Bold"/>
              </a:rPr>
              <a:t>Narek Ghukasyan</a:t>
            </a:r>
          </a:p>
          <a:p>
            <a:pPr algn="l">
              <a:lnSpc>
                <a:spcPts val="3927"/>
              </a:lnSpc>
              <a:spcBef>
                <a:spcPct val="0"/>
              </a:spcBef>
            </a:pPr>
            <a:r>
              <a:rPr lang="en-US" b="true" sz="2805">
                <a:solidFill>
                  <a:srgbClr val="414370"/>
                </a:solidFill>
                <a:latin typeface="Kelvinch Bold"/>
                <a:ea typeface="Kelvinch Bold"/>
                <a:cs typeface="Kelvinch Bold"/>
                <a:sym typeface="Kelvinch Bold"/>
              </a:rPr>
              <a:t>Husik Sargsyan</a:t>
            </a:r>
          </a:p>
          <a:p>
            <a:pPr algn="l">
              <a:lnSpc>
                <a:spcPts val="3927"/>
              </a:lnSpc>
              <a:spcBef>
                <a:spcPct val="0"/>
              </a:spcBef>
            </a:pPr>
          </a:p>
          <a:p>
            <a:pPr algn="l">
              <a:lnSpc>
                <a:spcPts val="3927"/>
              </a:lnSpc>
              <a:spcBef>
                <a:spcPct val="0"/>
              </a:spcBef>
            </a:pPr>
            <a:r>
              <a:rPr lang="en-US" b="true" sz="2805">
                <a:solidFill>
                  <a:srgbClr val="414370"/>
                </a:solidFill>
                <a:latin typeface="Kelvinch Bold"/>
                <a:ea typeface="Kelvinch Bold"/>
                <a:cs typeface="Kelvinch Bold"/>
                <a:sym typeface="Kelvinch Bold"/>
              </a:rPr>
              <a:t>Professor: Habet Madoyan</a:t>
            </a:r>
          </a:p>
        </p:txBody>
      </p:sp>
      <p:sp>
        <p:nvSpPr>
          <p:cNvPr name="TextBox 11" id="11"/>
          <p:cNvSpPr txBox="true"/>
          <p:nvPr/>
        </p:nvSpPr>
        <p:spPr>
          <a:xfrm rot="0">
            <a:off x="6416063" y="5404807"/>
            <a:ext cx="5455874" cy="574764"/>
          </a:xfrm>
          <a:prstGeom prst="rect">
            <a:avLst/>
          </a:prstGeom>
        </p:spPr>
        <p:txBody>
          <a:bodyPr anchor="t" rtlCol="false" tIns="0" lIns="0" bIns="0" rIns="0">
            <a:spAutoFit/>
          </a:bodyPr>
          <a:lstStyle/>
          <a:p>
            <a:pPr algn="ctr">
              <a:lnSpc>
                <a:spcPts val="4705"/>
              </a:lnSpc>
              <a:spcBef>
                <a:spcPct val="0"/>
              </a:spcBef>
            </a:pPr>
            <a:r>
              <a:rPr lang="en-US" b="true" sz="3360">
                <a:solidFill>
                  <a:srgbClr val="414370"/>
                </a:solidFill>
                <a:latin typeface="Kelvinch Bold"/>
                <a:ea typeface="Kelvinch Bold"/>
                <a:cs typeface="Kelvinch Bold"/>
                <a:sym typeface="Kelvinch Bold"/>
              </a:rPr>
              <a:t>Data Visualization: </a:t>
            </a:r>
            <a:r>
              <a:rPr lang="en-US" b="true" sz="3360">
                <a:solidFill>
                  <a:srgbClr val="414370"/>
                </a:solidFill>
                <a:latin typeface="Kelvinch Bold"/>
                <a:ea typeface="Kelvinch Bold"/>
                <a:cs typeface="Kelvinch Bold"/>
                <a:sym typeface="Kelvinch Bold"/>
              </a:rPr>
              <a:t>DS 116</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5EEF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43324"/>
            <a:ext cx="15871017" cy="9800353"/>
          </a:xfrm>
          <a:custGeom>
            <a:avLst/>
            <a:gdLst/>
            <a:ahLst/>
            <a:cxnLst/>
            <a:rect r="r" b="b" t="t" l="l"/>
            <a:pathLst>
              <a:path h="9800353" w="15871017">
                <a:moveTo>
                  <a:pt x="0" y="0"/>
                </a:moveTo>
                <a:lnTo>
                  <a:pt x="15871017" y="0"/>
                </a:lnTo>
                <a:lnTo>
                  <a:pt x="15871017" y="9800352"/>
                </a:lnTo>
                <a:lnTo>
                  <a:pt x="0" y="9800352"/>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5EEF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43876"/>
            <a:ext cx="15869226" cy="9799247"/>
          </a:xfrm>
          <a:custGeom>
            <a:avLst/>
            <a:gdLst/>
            <a:ahLst/>
            <a:cxnLst/>
            <a:rect r="r" b="b" t="t" l="l"/>
            <a:pathLst>
              <a:path h="9799247" w="15869226">
                <a:moveTo>
                  <a:pt x="0" y="0"/>
                </a:moveTo>
                <a:lnTo>
                  <a:pt x="15869226" y="0"/>
                </a:lnTo>
                <a:lnTo>
                  <a:pt x="15869226" y="9799248"/>
                </a:lnTo>
                <a:lnTo>
                  <a:pt x="0" y="9799248"/>
                </a:lnTo>
                <a:lnTo>
                  <a:pt x="0" y="0"/>
                </a:lnTo>
                <a:close/>
              </a:path>
            </a:pathLst>
          </a:custGeom>
          <a:blipFill>
            <a:blip r:embed="rId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5EEFF"/>
        </a:solidFill>
      </p:bgPr>
    </p:bg>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0" t="0" r="0" b="0"/>
          <a:stretch>
            <a:fillRect/>
          </a:stretch>
        </p:blipFill>
        <p:spPr>
          <a:xfrm flipH="false" flipV="false" rot="0">
            <a:off x="1263718" y="415331"/>
            <a:ext cx="15760564" cy="9456339"/>
          </a:xfrm>
          <a:prstGeom prst="rect">
            <a:avLst/>
          </a:prstGeom>
        </p:spPr>
      </p:pic>
    </p:spTree>
  </p:cSld>
  <p:clrMapOvr>
    <a:masterClrMapping/>
  </p:clrMapOvr>
  <p:timing>
    <p:tnLst>
      <p:par>
        <p:cTn dur="indefinite" restart="never" nodeType="tmRoot">
          <p:childTnLst>
            <p:video>
              <p:cMediaNode vol="0">
                <p:cTn fill="hold" display="false">
                  <p:stCondLst>
                    <p:cond delay="indefinite"/>
                  </p:stCondLst>
                </p:cTn>
                <p:tgtEl>
                  <p:spTgt spid="2"/>
                </p:tgtEl>
              </p:cMediaNode>
            </p:video>
          </p:childTnLst>
        </p:cTn>
      </p:par>
    </p:tnLst>
  </p:timing>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5EEFF"/>
        </a:solidFill>
      </p:bgPr>
    </p:bg>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0" t="0" r="0" b="0"/>
          <a:stretch>
            <a:fillRect/>
          </a:stretch>
        </p:blipFill>
        <p:spPr>
          <a:xfrm flipH="false" flipV="false" rot="0">
            <a:off x="1210235" y="383241"/>
            <a:ext cx="15867529" cy="9520518"/>
          </a:xfrm>
          <a:prstGeom prst="rect">
            <a:avLst/>
          </a:prstGeom>
        </p:spPr>
      </p:pic>
    </p:spTree>
  </p:cSld>
  <p:clrMapOvr>
    <a:masterClrMapping/>
  </p:clrMapOvr>
  <p:timing>
    <p:tnLst>
      <p:par>
        <p:cTn dur="indefinite" restart="never" nodeType="tmRoot">
          <p:childTnLst>
            <p:video>
              <p:cMediaNode vol="0">
                <p:cTn fill="hold" display="false">
                  <p:stCondLst>
                    <p:cond delay="indefinite"/>
                  </p:stCondLst>
                </p:cTn>
                <p:tgtEl>
                  <p:spTgt spid="2"/>
                </p:tgtEl>
              </p:cMediaNode>
            </p:video>
          </p:childTnLst>
        </p:cTn>
      </p:par>
    </p:tnLst>
  </p:timing>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5EEFF"/>
        </a:solidFill>
      </p:bgPr>
    </p:bg>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0" t="0" r="0" b="0"/>
          <a:stretch>
            <a:fillRect/>
          </a:stretch>
        </p:blipFill>
        <p:spPr>
          <a:xfrm flipH="false" flipV="false" rot="0">
            <a:off x="2628900" y="257175"/>
            <a:ext cx="13030200" cy="9772650"/>
          </a:xfrm>
          <a:prstGeom prst="rect">
            <a:avLst/>
          </a:prstGeom>
        </p:spPr>
      </p:pic>
    </p:spTree>
  </p:cSld>
  <p:clrMapOvr>
    <a:masterClrMapping/>
  </p:clrMapOvr>
  <p:timing>
    <p:tnLst>
      <p:par>
        <p:cTn dur="indefinite" restart="never" nodeType="tmRoot">
          <p:childTnLst>
            <p:video>
              <p:cMediaNode vol="0">
                <p:cTn fill="hold" display="false">
                  <p:stCondLst>
                    <p:cond delay="indefinite"/>
                  </p:stCondLst>
                </p:cTn>
                <p:tgtEl>
                  <p:spTgt spid="2"/>
                </p:tgtEl>
              </p:cMediaNode>
            </p:video>
          </p:childTnLst>
        </p:cTn>
      </p:par>
    </p:tnLst>
  </p:timing>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5EEFF"/>
        </a:solidFill>
      </p:bgPr>
    </p:bg>
    <p:spTree>
      <p:nvGrpSpPr>
        <p:cNvPr id="1" name=""/>
        <p:cNvGrpSpPr/>
        <p:nvPr/>
      </p:nvGrpSpPr>
      <p:grpSpPr>
        <a:xfrm>
          <a:off x="0" y="0"/>
          <a:ext cx="0" cy="0"/>
          <a:chOff x="0" y="0"/>
          <a:chExt cx="0" cy="0"/>
        </a:xfrm>
      </p:grpSpPr>
      <p:sp>
        <p:nvSpPr>
          <p:cNvPr name="Freeform 2" id="2"/>
          <p:cNvSpPr/>
          <p:nvPr/>
        </p:nvSpPr>
        <p:spPr>
          <a:xfrm flipH="false" flipV="false" rot="0">
            <a:off x="1414378" y="370458"/>
            <a:ext cx="15459245" cy="9546084"/>
          </a:xfrm>
          <a:custGeom>
            <a:avLst/>
            <a:gdLst/>
            <a:ahLst/>
            <a:cxnLst/>
            <a:rect r="r" b="b" t="t" l="l"/>
            <a:pathLst>
              <a:path h="9546084" w="15459245">
                <a:moveTo>
                  <a:pt x="0" y="0"/>
                </a:moveTo>
                <a:lnTo>
                  <a:pt x="15459244" y="0"/>
                </a:lnTo>
                <a:lnTo>
                  <a:pt x="15459244" y="9546084"/>
                </a:lnTo>
                <a:lnTo>
                  <a:pt x="0" y="9546084"/>
                </a:lnTo>
                <a:lnTo>
                  <a:pt x="0" y="0"/>
                </a:lnTo>
                <a:close/>
              </a:path>
            </a:pathLst>
          </a:custGeom>
          <a:blipFill>
            <a:blip r:embed="rId2"/>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5EEF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77759"/>
            <a:ext cx="15552247" cy="9603512"/>
          </a:xfrm>
          <a:custGeom>
            <a:avLst/>
            <a:gdLst/>
            <a:ahLst/>
            <a:cxnLst/>
            <a:rect r="r" b="b" t="t" l="l"/>
            <a:pathLst>
              <a:path h="9603512" w="15552247">
                <a:moveTo>
                  <a:pt x="0" y="0"/>
                </a:moveTo>
                <a:lnTo>
                  <a:pt x="15552247" y="0"/>
                </a:lnTo>
                <a:lnTo>
                  <a:pt x="15552247" y="9603513"/>
                </a:lnTo>
                <a:lnTo>
                  <a:pt x="0" y="9603513"/>
                </a:lnTo>
                <a:lnTo>
                  <a:pt x="0" y="0"/>
                </a:lnTo>
                <a:close/>
              </a:path>
            </a:pathLst>
          </a:custGeom>
          <a:blipFill>
            <a:blip r:embed="rId2"/>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5EEFF"/>
        </a:solidFill>
      </p:bgPr>
    </p:bg>
    <p:spTree>
      <p:nvGrpSpPr>
        <p:cNvPr id="1" name=""/>
        <p:cNvGrpSpPr/>
        <p:nvPr/>
      </p:nvGrpSpPr>
      <p:grpSpPr>
        <a:xfrm>
          <a:off x="0" y="0"/>
          <a:ext cx="0" cy="0"/>
          <a:chOff x="0" y="0"/>
          <a:chExt cx="0" cy="0"/>
        </a:xfrm>
      </p:grpSpPr>
      <p:sp>
        <p:nvSpPr>
          <p:cNvPr name="Freeform 2" id="2"/>
          <p:cNvSpPr/>
          <p:nvPr/>
        </p:nvSpPr>
        <p:spPr>
          <a:xfrm flipH="false" flipV="false" rot="0">
            <a:off x="1337837" y="323195"/>
            <a:ext cx="15612325" cy="9640611"/>
          </a:xfrm>
          <a:custGeom>
            <a:avLst/>
            <a:gdLst/>
            <a:ahLst/>
            <a:cxnLst/>
            <a:rect r="r" b="b" t="t" l="l"/>
            <a:pathLst>
              <a:path h="9640611" w="15612325">
                <a:moveTo>
                  <a:pt x="0" y="0"/>
                </a:moveTo>
                <a:lnTo>
                  <a:pt x="15612326" y="0"/>
                </a:lnTo>
                <a:lnTo>
                  <a:pt x="15612326" y="9640610"/>
                </a:lnTo>
                <a:lnTo>
                  <a:pt x="0" y="9640610"/>
                </a:lnTo>
                <a:lnTo>
                  <a:pt x="0" y="0"/>
                </a:lnTo>
                <a:close/>
              </a:path>
            </a:pathLst>
          </a:custGeom>
          <a:blipFill>
            <a:blip r:embed="rId2"/>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5EEF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32302"/>
            <a:ext cx="16230600" cy="10022395"/>
          </a:xfrm>
          <a:custGeom>
            <a:avLst/>
            <a:gdLst/>
            <a:ahLst/>
            <a:cxnLst/>
            <a:rect r="r" b="b" t="t" l="l"/>
            <a:pathLst>
              <a:path h="10022395" w="16230600">
                <a:moveTo>
                  <a:pt x="0" y="0"/>
                </a:moveTo>
                <a:lnTo>
                  <a:pt x="16230600" y="0"/>
                </a:lnTo>
                <a:lnTo>
                  <a:pt x="16230600" y="10022396"/>
                </a:lnTo>
                <a:lnTo>
                  <a:pt x="0" y="10022396"/>
                </a:lnTo>
                <a:lnTo>
                  <a:pt x="0" y="0"/>
                </a:lnTo>
                <a:close/>
              </a:path>
            </a:pathLst>
          </a:custGeom>
          <a:blipFill>
            <a:blip r:embed="rId2"/>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5EEF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7650"/>
            <a:ext cx="15986560" cy="9871701"/>
          </a:xfrm>
          <a:custGeom>
            <a:avLst/>
            <a:gdLst/>
            <a:ahLst/>
            <a:cxnLst/>
            <a:rect r="r" b="b" t="t" l="l"/>
            <a:pathLst>
              <a:path h="9871701" w="15986560">
                <a:moveTo>
                  <a:pt x="0" y="0"/>
                </a:moveTo>
                <a:lnTo>
                  <a:pt x="15986560" y="0"/>
                </a:lnTo>
                <a:lnTo>
                  <a:pt x="15986560" y="9871700"/>
                </a:lnTo>
                <a:lnTo>
                  <a:pt x="0" y="9871700"/>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5EEFF"/>
        </a:solidFill>
      </p:bgPr>
    </p:bg>
    <p:spTree>
      <p:nvGrpSpPr>
        <p:cNvPr id="1" name=""/>
        <p:cNvGrpSpPr/>
        <p:nvPr/>
      </p:nvGrpSpPr>
      <p:grpSpPr>
        <a:xfrm>
          <a:off x="0" y="0"/>
          <a:ext cx="0" cy="0"/>
          <a:chOff x="0" y="0"/>
          <a:chExt cx="0" cy="0"/>
        </a:xfrm>
      </p:grpSpPr>
      <p:sp>
        <p:nvSpPr>
          <p:cNvPr name="Freeform 2" id="2"/>
          <p:cNvSpPr/>
          <p:nvPr/>
        </p:nvSpPr>
        <p:spPr>
          <a:xfrm flipH="false" flipV="false" rot="-1450750">
            <a:off x="-908182" y="-1943665"/>
            <a:ext cx="2728198" cy="3887329"/>
          </a:xfrm>
          <a:custGeom>
            <a:avLst/>
            <a:gdLst/>
            <a:ahLst/>
            <a:cxnLst/>
            <a:rect r="r" b="b" t="t" l="l"/>
            <a:pathLst>
              <a:path h="3887329" w="2728198">
                <a:moveTo>
                  <a:pt x="0" y="0"/>
                </a:moveTo>
                <a:lnTo>
                  <a:pt x="2728198" y="0"/>
                </a:lnTo>
                <a:lnTo>
                  <a:pt x="2728198" y="3887330"/>
                </a:lnTo>
                <a:lnTo>
                  <a:pt x="0" y="3887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08448">
            <a:off x="15437698" y="-1196241"/>
            <a:ext cx="5700605" cy="4114800"/>
          </a:xfrm>
          <a:custGeom>
            <a:avLst/>
            <a:gdLst/>
            <a:ahLst/>
            <a:cxnLst/>
            <a:rect r="r" b="b" t="t" l="l"/>
            <a:pathLst>
              <a:path h="4114800" w="5700605">
                <a:moveTo>
                  <a:pt x="0" y="0"/>
                </a:moveTo>
                <a:lnTo>
                  <a:pt x="5700604" y="0"/>
                </a:lnTo>
                <a:lnTo>
                  <a:pt x="570060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598179" y="861159"/>
            <a:ext cx="1432440" cy="1416813"/>
          </a:xfrm>
          <a:custGeom>
            <a:avLst/>
            <a:gdLst/>
            <a:ahLst/>
            <a:cxnLst/>
            <a:rect r="r" b="b" t="t" l="l"/>
            <a:pathLst>
              <a:path h="1416813" w="1432440">
                <a:moveTo>
                  <a:pt x="0" y="0"/>
                </a:moveTo>
                <a:lnTo>
                  <a:pt x="1432440" y="0"/>
                </a:lnTo>
                <a:lnTo>
                  <a:pt x="1432440" y="1416813"/>
                </a:lnTo>
                <a:lnTo>
                  <a:pt x="0" y="141681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308448">
            <a:off x="-3315360" y="7911663"/>
            <a:ext cx="5700605" cy="4114800"/>
          </a:xfrm>
          <a:custGeom>
            <a:avLst/>
            <a:gdLst/>
            <a:ahLst/>
            <a:cxnLst/>
            <a:rect r="r" b="b" t="t" l="l"/>
            <a:pathLst>
              <a:path h="4114800" w="5700605">
                <a:moveTo>
                  <a:pt x="0" y="0"/>
                </a:moveTo>
                <a:lnTo>
                  <a:pt x="5700604" y="0"/>
                </a:lnTo>
                <a:lnTo>
                  <a:pt x="570060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40084" y="6153016"/>
            <a:ext cx="856366" cy="847024"/>
          </a:xfrm>
          <a:custGeom>
            <a:avLst/>
            <a:gdLst/>
            <a:ahLst/>
            <a:cxnLst/>
            <a:rect r="r" b="b" t="t" l="l"/>
            <a:pathLst>
              <a:path h="847024" w="856366">
                <a:moveTo>
                  <a:pt x="0" y="0"/>
                </a:moveTo>
                <a:lnTo>
                  <a:pt x="856367" y="0"/>
                </a:lnTo>
                <a:lnTo>
                  <a:pt x="856367" y="847024"/>
                </a:lnTo>
                <a:lnTo>
                  <a:pt x="0" y="8470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7137797" y="580829"/>
            <a:ext cx="4012406" cy="1177274"/>
          </a:xfrm>
          <a:prstGeom prst="rect">
            <a:avLst/>
          </a:prstGeom>
        </p:spPr>
        <p:txBody>
          <a:bodyPr anchor="t" rtlCol="false" tIns="0" lIns="0" bIns="0" rIns="0">
            <a:spAutoFit/>
          </a:bodyPr>
          <a:lstStyle/>
          <a:p>
            <a:pPr algn="ctr">
              <a:lnSpc>
                <a:spcPts val="9659"/>
              </a:lnSpc>
              <a:spcBef>
                <a:spcPct val="0"/>
              </a:spcBef>
            </a:pPr>
            <a:r>
              <a:rPr lang="en-US" b="true" sz="6899">
                <a:solidFill>
                  <a:srgbClr val="000000"/>
                </a:solidFill>
                <a:latin typeface="Kelvinch Bold"/>
                <a:ea typeface="Kelvinch Bold"/>
                <a:cs typeface="Kelvinch Bold"/>
                <a:sym typeface="Kelvinch Bold"/>
              </a:rPr>
              <a:t>Overview</a:t>
            </a:r>
          </a:p>
        </p:txBody>
      </p:sp>
      <p:sp>
        <p:nvSpPr>
          <p:cNvPr name="TextBox 8" id="8"/>
          <p:cNvSpPr txBox="true"/>
          <p:nvPr/>
        </p:nvSpPr>
        <p:spPr>
          <a:xfrm rot="0">
            <a:off x="898733" y="2386771"/>
            <a:ext cx="16131886" cy="1471986"/>
          </a:xfrm>
          <a:prstGeom prst="rect">
            <a:avLst/>
          </a:prstGeom>
        </p:spPr>
        <p:txBody>
          <a:bodyPr anchor="t" rtlCol="false" tIns="0" lIns="0" bIns="0" rIns="0">
            <a:spAutoFit/>
          </a:bodyPr>
          <a:lstStyle/>
          <a:p>
            <a:pPr algn="ctr">
              <a:lnSpc>
                <a:spcPts val="3919"/>
              </a:lnSpc>
              <a:spcBef>
                <a:spcPct val="0"/>
              </a:spcBef>
            </a:pPr>
            <a:r>
              <a:rPr lang="en-US" sz="2799">
                <a:solidFill>
                  <a:srgbClr val="000000"/>
                </a:solidFill>
                <a:latin typeface="Kelvinch"/>
                <a:ea typeface="Kelvinch"/>
                <a:cs typeface="Kelvinch"/>
                <a:sym typeface="Kelvinch"/>
              </a:rPr>
              <a:t>The healthcare systems in Armenia, Georgia, and Azerbaijan share common regional factors that impact health outcomes. Still, each country faces various challenges that affect life expectancy, disease prevalence, and healthcare quality.</a:t>
            </a:r>
          </a:p>
        </p:txBody>
      </p:sp>
      <p:sp>
        <p:nvSpPr>
          <p:cNvPr name="TextBox 9" id="9"/>
          <p:cNvSpPr txBox="true"/>
          <p:nvPr/>
        </p:nvSpPr>
        <p:spPr>
          <a:xfrm rot="0">
            <a:off x="5310387" y="4487407"/>
            <a:ext cx="7308577" cy="504825"/>
          </a:xfrm>
          <a:prstGeom prst="rect">
            <a:avLst/>
          </a:prstGeom>
        </p:spPr>
        <p:txBody>
          <a:bodyPr anchor="t" rtlCol="false" tIns="0" lIns="0" bIns="0" rIns="0">
            <a:spAutoFit/>
          </a:bodyPr>
          <a:lstStyle/>
          <a:p>
            <a:pPr algn="ctr">
              <a:lnSpc>
                <a:spcPts val="4199"/>
              </a:lnSpc>
            </a:pPr>
            <a:r>
              <a:rPr lang="en-US" b="true" sz="2999">
                <a:solidFill>
                  <a:srgbClr val="000000"/>
                </a:solidFill>
                <a:latin typeface="Kelvinch Bold"/>
                <a:ea typeface="Kelvinch Bold"/>
                <a:cs typeface="Kelvinch Bold"/>
                <a:sym typeface="Kelvinch Bold"/>
              </a:rPr>
              <a:t>Similar Healthcare Financing Strategies</a:t>
            </a:r>
          </a:p>
        </p:txBody>
      </p:sp>
      <p:sp>
        <p:nvSpPr>
          <p:cNvPr name="TextBox 10" id="10"/>
          <p:cNvSpPr txBox="true"/>
          <p:nvPr/>
        </p:nvSpPr>
        <p:spPr>
          <a:xfrm rot="0">
            <a:off x="1513270" y="5472172"/>
            <a:ext cx="14902811" cy="481349"/>
          </a:xfrm>
          <a:prstGeom prst="rect">
            <a:avLst/>
          </a:prstGeom>
        </p:spPr>
        <p:txBody>
          <a:bodyPr anchor="t" rtlCol="false" tIns="0" lIns="0" bIns="0" rIns="0">
            <a:spAutoFit/>
          </a:bodyPr>
          <a:lstStyle/>
          <a:p>
            <a:pPr algn="ctr">
              <a:lnSpc>
                <a:spcPts val="3919"/>
              </a:lnSpc>
              <a:spcBef>
                <a:spcPct val="0"/>
              </a:spcBef>
            </a:pPr>
            <a:r>
              <a:rPr lang="en-US" sz="2799">
                <a:solidFill>
                  <a:srgbClr val="000000"/>
                </a:solidFill>
                <a:latin typeface="Kelvinch"/>
                <a:ea typeface="Kelvinch"/>
                <a:cs typeface="Kelvinch"/>
                <a:sym typeface="Kelvinch"/>
              </a:rPr>
              <a:t>Armenia, Georgia, and Azerbaijan use similar strategies in financing their healthcare systems.</a:t>
            </a:r>
          </a:p>
        </p:txBody>
      </p:sp>
      <p:sp>
        <p:nvSpPr>
          <p:cNvPr name="TextBox 11" id="11"/>
          <p:cNvSpPr txBox="true"/>
          <p:nvPr/>
        </p:nvSpPr>
        <p:spPr>
          <a:xfrm rot="0">
            <a:off x="7515369" y="6276600"/>
            <a:ext cx="2898614" cy="523838"/>
          </a:xfrm>
          <a:prstGeom prst="rect">
            <a:avLst/>
          </a:prstGeom>
        </p:spPr>
        <p:txBody>
          <a:bodyPr anchor="t" rtlCol="false" tIns="0" lIns="0" bIns="0" rIns="0">
            <a:spAutoFit/>
          </a:bodyPr>
          <a:lstStyle/>
          <a:p>
            <a:pPr algn="ctr">
              <a:lnSpc>
                <a:spcPts val="4200"/>
              </a:lnSpc>
            </a:pPr>
            <a:r>
              <a:rPr lang="en-US" b="true" sz="3000">
                <a:solidFill>
                  <a:srgbClr val="000000"/>
                </a:solidFill>
                <a:latin typeface="Kelvinch Bold"/>
                <a:ea typeface="Kelvinch Bold"/>
                <a:cs typeface="Kelvinch Bold"/>
                <a:sym typeface="Kelvinch Bold"/>
              </a:rPr>
              <a:t>Study Objective</a:t>
            </a:r>
          </a:p>
        </p:txBody>
      </p:sp>
      <p:sp>
        <p:nvSpPr>
          <p:cNvPr name="TextBox 12" id="12"/>
          <p:cNvSpPr txBox="true"/>
          <p:nvPr/>
        </p:nvSpPr>
        <p:spPr>
          <a:xfrm rot="0">
            <a:off x="720049" y="7361730"/>
            <a:ext cx="16847902" cy="481349"/>
          </a:xfrm>
          <a:prstGeom prst="rect">
            <a:avLst/>
          </a:prstGeom>
        </p:spPr>
        <p:txBody>
          <a:bodyPr anchor="t" rtlCol="false" tIns="0" lIns="0" bIns="0" rIns="0">
            <a:spAutoFit/>
          </a:bodyPr>
          <a:lstStyle/>
          <a:p>
            <a:pPr algn="ctr">
              <a:lnSpc>
                <a:spcPts val="3919"/>
              </a:lnSpc>
              <a:spcBef>
                <a:spcPct val="0"/>
              </a:spcBef>
            </a:pPr>
            <a:r>
              <a:rPr lang="en-US" sz="2799">
                <a:solidFill>
                  <a:srgbClr val="000000"/>
                </a:solidFill>
                <a:latin typeface="Kelvinch"/>
                <a:ea typeface="Kelvinch"/>
                <a:cs typeface="Kelvinch"/>
                <a:sym typeface="Kelvinch"/>
              </a:rPr>
              <a:t>Investigate if these similar financing strategies result in comparable health outcomes across the countries.</a:t>
            </a:r>
          </a:p>
        </p:txBody>
      </p:sp>
      <p:sp>
        <p:nvSpPr>
          <p:cNvPr name="Freeform 13" id="13"/>
          <p:cNvSpPr/>
          <p:nvPr/>
        </p:nvSpPr>
        <p:spPr>
          <a:xfrm flipH="false" flipV="false" rot="285486">
            <a:off x="13740506" y="8212279"/>
            <a:ext cx="3123399" cy="4149443"/>
          </a:xfrm>
          <a:custGeom>
            <a:avLst/>
            <a:gdLst/>
            <a:ahLst/>
            <a:cxnLst/>
            <a:rect r="r" b="b" t="t" l="l"/>
            <a:pathLst>
              <a:path h="4149443" w="3123399">
                <a:moveTo>
                  <a:pt x="0" y="0"/>
                </a:moveTo>
                <a:lnTo>
                  <a:pt x="3123399" y="0"/>
                </a:lnTo>
                <a:lnTo>
                  <a:pt x="3123399" y="4149442"/>
                </a:lnTo>
                <a:lnTo>
                  <a:pt x="0" y="41494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5EEFF"/>
        </a:solidFill>
      </p:bgPr>
    </p:bg>
    <p:spTree>
      <p:nvGrpSpPr>
        <p:cNvPr id="1" name=""/>
        <p:cNvGrpSpPr/>
        <p:nvPr/>
      </p:nvGrpSpPr>
      <p:grpSpPr>
        <a:xfrm>
          <a:off x="0" y="0"/>
          <a:ext cx="0" cy="0"/>
          <a:chOff x="0" y="0"/>
          <a:chExt cx="0" cy="0"/>
        </a:xfrm>
      </p:grpSpPr>
      <p:sp>
        <p:nvSpPr>
          <p:cNvPr name="Freeform 2" id="2"/>
          <p:cNvSpPr/>
          <p:nvPr/>
        </p:nvSpPr>
        <p:spPr>
          <a:xfrm flipH="false" flipV="false" rot="0">
            <a:off x="1165725" y="216915"/>
            <a:ext cx="15956550" cy="9853169"/>
          </a:xfrm>
          <a:custGeom>
            <a:avLst/>
            <a:gdLst/>
            <a:ahLst/>
            <a:cxnLst/>
            <a:rect r="r" b="b" t="t" l="l"/>
            <a:pathLst>
              <a:path h="9853169" w="15956550">
                <a:moveTo>
                  <a:pt x="0" y="0"/>
                </a:moveTo>
                <a:lnTo>
                  <a:pt x="15956550" y="0"/>
                </a:lnTo>
                <a:lnTo>
                  <a:pt x="15956550" y="9853170"/>
                </a:lnTo>
                <a:lnTo>
                  <a:pt x="0" y="9853170"/>
                </a:lnTo>
                <a:lnTo>
                  <a:pt x="0" y="0"/>
                </a:lnTo>
                <a:close/>
              </a:path>
            </a:pathLst>
          </a:custGeom>
          <a:blipFill>
            <a:blip r:embed="rId2"/>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5EEF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2274947" y="6172578"/>
            <a:ext cx="1659081" cy="7668024"/>
          </a:xfrm>
          <a:custGeom>
            <a:avLst/>
            <a:gdLst/>
            <a:ahLst/>
            <a:cxnLst/>
            <a:rect r="r" b="b" t="t" l="l"/>
            <a:pathLst>
              <a:path h="7668024" w="1659081">
                <a:moveTo>
                  <a:pt x="0" y="0"/>
                </a:moveTo>
                <a:lnTo>
                  <a:pt x="1659082" y="0"/>
                </a:lnTo>
                <a:lnTo>
                  <a:pt x="1659082" y="7668023"/>
                </a:lnTo>
                <a:lnTo>
                  <a:pt x="0" y="76680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8419635" y="6172578"/>
            <a:ext cx="1659081" cy="7668024"/>
          </a:xfrm>
          <a:custGeom>
            <a:avLst/>
            <a:gdLst/>
            <a:ahLst/>
            <a:cxnLst/>
            <a:rect r="r" b="b" t="t" l="l"/>
            <a:pathLst>
              <a:path h="7668024" w="1659081">
                <a:moveTo>
                  <a:pt x="0" y="0"/>
                </a:moveTo>
                <a:lnTo>
                  <a:pt x="1659082" y="0"/>
                </a:lnTo>
                <a:lnTo>
                  <a:pt x="1659082" y="7668023"/>
                </a:lnTo>
                <a:lnTo>
                  <a:pt x="0" y="76680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4354244" y="6172578"/>
            <a:ext cx="1659081" cy="7668024"/>
          </a:xfrm>
          <a:custGeom>
            <a:avLst/>
            <a:gdLst/>
            <a:ahLst/>
            <a:cxnLst/>
            <a:rect r="r" b="b" t="t" l="l"/>
            <a:pathLst>
              <a:path h="7668024" w="1659081">
                <a:moveTo>
                  <a:pt x="0" y="0"/>
                </a:moveTo>
                <a:lnTo>
                  <a:pt x="1659081" y="0"/>
                </a:lnTo>
                <a:lnTo>
                  <a:pt x="1659081" y="7668023"/>
                </a:lnTo>
                <a:lnTo>
                  <a:pt x="0" y="76680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8648498">
            <a:off x="16167494" y="713539"/>
            <a:ext cx="5700605" cy="4114800"/>
          </a:xfrm>
          <a:custGeom>
            <a:avLst/>
            <a:gdLst/>
            <a:ahLst/>
            <a:cxnLst/>
            <a:rect r="r" b="b" t="t" l="l"/>
            <a:pathLst>
              <a:path h="4114800" w="5700605">
                <a:moveTo>
                  <a:pt x="5700604" y="0"/>
                </a:moveTo>
                <a:lnTo>
                  <a:pt x="0" y="0"/>
                </a:lnTo>
                <a:lnTo>
                  <a:pt x="0" y="4114800"/>
                </a:lnTo>
                <a:lnTo>
                  <a:pt x="5700604" y="4114800"/>
                </a:lnTo>
                <a:lnTo>
                  <a:pt x="570060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61448" y="5401994"/>
            <a:ext cx="1427696" cy="1412121"/>
          </a:xfrm>
          <a:custGeom>
            <a:avLst/>
            <a:gdLst/>
            <a:ahLst/>
            <a:cxnLst/>
            <a:rect r="r" b="b" t="t" l="l"/>
            <a:pathLst>
              <a:path h="1412121" w="1427696">
                <a:moveTo>
                  <a:pt x="0" y="0"/>
                </a:moveTo>
                <a:lnTo>
                  <a:pt x="1427696" y="0"/>
                </a:lnTo>
                <a:lnTo>
                  <a:pt x="1427696" y="1412121"/>
                </a:lnTo>
                <a:lnTo>
                  <a:pt x="0" y="14121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784789" y="1028700"/>
            <a:ext cx="797991" cy="789286"/>
          </a:xfrm>
          <a:custGeom>
            <a:avLst/>
            <a:gdLst/>
            <a:ahLst/>
            <a:cxnLst/>
            <a:rect r="r" b="b" t="t" l="l"/>
            <a:pathLst>
              <a:path h="789286" w="797991">
                <a:moveTo>
                  <a:pt x="0" y="0"/>
                </a:moveTo>
                <a:lnTo>
                  <a:pt x="797991" y="0"/>
                </a:lnTo>
                <a:lnTo>
                  <a:pt x="797991" y="789286"/>
                </a:lnTo>
                <a:lnTo>
                  <a:pt x="0" y="7892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028700" y="394211"/>
            <a:ext cx="16020711" cy="9892789"/>
          </a:xfrm>
          <a:custGeom>
            <a:avLst/>
            <a:gdLst/>
            <a:ahLst/>
            <a:cxnLst/>
            <a:rect r="r" b="b" t="t" l="l"/>
            <a:pathLst>
              <a:path h="9892789" w="16020711">
                <a:moveTo>
                  <a:pt x="0" y="0"/>
                </a:moveTo>
                <a:lnTo>
                  <a:pt x="16020711" y="0"/>
                </a:lnTo>
                <a:lnTo>
                  <a:pt x="16020711" y="9892789"/>
                </a:lnTo>
                <a:lnTo>
                  <a:pt x="0" y="9892789"/>
                </a:lnTo>
                <a:lnTo>
                  <a:pt x="0" y="0"/>
                </a:lnTo>
                <a:close/>
              </a:path>
            </a:pathLst>
          </a:custGeom>
          <a:blipFill>
            <a:blip r:embed="rId8"/>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5EEFF"/>
        </a:solidFill>
      </p:bgPr>
    </p:bg>
    <p:spTree>
      <p:nvGrpSpPr>
        <p:cNvPr id="1" name=""/>
        <p:cNvGrpSpPr/>
        <p:nvPr/>
      </p:nvGrpSpPr>
      <p:grpSpPr>
        <a:xfrm>
          <a:off x="0" y="0"/>
          <a:ext cx="0" cy="0"/>
          <a:chOff x="0" y="0"/>
          <a:chExt cx="0" cy="0"/>
        </a:xfrm>
      </p:grpSpPr>
      <p:sp>
        <p:nvSpPr>
          <p:cNvPr name="Freeform 2" id="2"/>
          <p:cNvSpPr/>
          <p:nvPr/>
        </p:nvSpPr>
        <p:spPr>
          <a:xfrm flipH="true" flipV="false" rot="-8648498">
            <a:off x="16167494" y="713539"/>
            <a:ext cx="5700605" cy="4114800"/>
          </a:xfrm>
          <a:custGeom>
            <a:avLst/>
            <a:gdLst/>
            <a:ahLst/>
            <a:cxnLst/>
            <a:rect r="r" b="b" t="t" l="l"/>
            <a:pathLst>
              <a:path h="4114800" w="5700605">
                <a:moveTo>
                  <a:pt x="5700604" y="0"/>
                </a:moveTo>
                <a:lnTo>
                  <a:pt x="0" y="0"/>
                </a:lnTo>
                <a:lnTo>
                  <a:pt x="0" y="4114800"/>
                </a:lnTo>
                <a:lnTo>
                  <a:pt x="5700604" y="4114800"/>
                </a:lnTo>
                <a:lnTo>
                  <a:pt x="570060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95673" y="6707662"/>
            <a:ext cx="1427696" cy="1412121"/>
          </a:xfrm>
          <a:custGeom>
            <a:avLst/>
            <a:gdLst/>
            <a:ahLst/>
            <a:cxnLst/>
            <a:rect r="r" b="b" t="t" l="l"/>
            <a:pathLst>
              <a:path h="1412121" w="1427696">
                <a:moveTo>
                  <a:pt x="0" y="0"/>
                </a:moveTo>
                <a:lnTo>
                  <a:pt x="1427696" y="0"/>
                </a:lnTo>
                <a:lnTo>
                  <a:pt x="1427696" y="1412121"/>
                </a:lnTo>
                <a:lnTo>
                  <a:pt x="0" y="14121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784789" y="1028700"/>
            <a:ext cx="797991" cy="789286"/>
          </a:xfrm>
          <a:custGeom>
            <a:avLst/>
            <a:gdLst/>
            <a:ahLst/>
            <a:cxnLst/>
            <a:rect r="r" b="b" t="t" l="l"/>
            <a:pathLst>
              <a:path h="789286" w="797991">
                <a:moveTo>
                  <a:pt x="0" y="0"/>
                </a:moveTo>
                <a:lnTo>
                  <a:pt x="797991" y="0"/>
                </a:lnTo>
                <a:lnTo>
                  <a:pt x="797991" y="789286"/>
                </a:lnTo>
                <a:lnTo>
                  <a:pt x="0" y="7892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5643445" y="228444"/>
            <a:ext cx="6280592" cy="1589542"/>
          </a:xfrm>
          <a:prstGeom prst="rect">
            <a:avLst/>
          </a:prstGeom>
        </p:spPr>
        <p:txBody>
          <a:bodyPr anchor="t" rtlCol="false" tIns="0" lIns="0" bIns="0" rIns="0">
            <a:spAutoFit/>
          </a:bodyPr>
          <a:lstStyle/>
          <a:p>
            <a:pPr algn="ctr">
              <a:lnSpc>
                <a:spcPts val="13122"/>
              </a:lnSpc>
              <a:spcBef>
                <a:spcPct val="0"/>
              </a:spcBef>
            </a:pPr>
            <a:r>
              <a:rPr lang="en-US" b="true" sz="9372">
                <a:solidFill>
                  <a:srgbClr val="000000"/>
                </a:solidFill>
                <a:latin typeface="Kelvinch Bold"/>
                <a:ea typeface="Kelvinch Bold"/>
                <a:cs typeface="Kelvinch Bold"/>
                <a:sym typeface="Kelvinch Bold"/>
              </a:rPr>
              <a:t>Conclusion</a:t>
            </a:r>
          </a:p>
        </p:txBody>
      </p:sp>
      <p:sp>
        <p:nvSpPr>
          <p:cNvPr name="TextBox 6" id="6"/>
          <p:cNvSpPr txBox="true"/>
          <p:nvPr/>
        </p:nvSpPr>
        <p:spPr>
          <a:xfrm rot="0">
            <a:off x="668441" y="2795680"/>
            <a:ext cx="16230600" cy="5324103"/>
          </a:xfrm>
          <a:prstGeom prst="rect">
            <a:avLst/>
          </a:prstGeom>
        </p:spPr>
        <p:txBody>
          <a:bodyPr anchor="t" rtlCol="false" tIns="0" lIns="0" bIns="0" rIns="0">
            <a:spAutoFit/>
          </a:bodyPr>
          <a:lstStyle/>
          <a:p>
            <a:pPr algn="l">
              <a:lnSpc>
                <a:spcPts val="4200"/>
              </a:lnSpc>
            </a:pPr>
            <a:r>
              <a:rPr lang="en-US" b="true" sz="3000">
                <a:solidFill>
                  <a:srgbClr val="000000"/>
                </a:solidFill>
                <a:latin typeface="Kelvinch Bold"/>
                <a:ea typeface="Kelvinch Bold"/>
                <a:cs typeface="Kelvinch Bold"/>
                <a:sym typeface="Kelvinch Bold"/>
              </a:rPr>
              <a:t>Azerbaijan</a:t>
            </a:r>
          </a:p>
          <a:p>
            <a:pPr algn="just">
              <a:lnSpc>
                <a:spcPts val="4200"/>
              </a:lnSpc>
              <a:spcBef>
                <a:spcPct val="0"/>
              </a:spcBef>
            </a:pPr>
            <a:r>
              <a:rPr lang="en-US" sz="3000">
                <a:solidFill>
                  <a:srgbClr val="000000"/>
                </a:solidFill>
                <a:latin typeface="Kelvinch"/>
                <a:ea typeface="Kelvinch"/>
                <a:cs typeface="Kelvinch"/>
                <a:sym typeface="Kelvinch"/>
              </a:rPr>
              <a:t>Higher healthcare accessibility for its larger population.</a:t>
            </a:r>
          </a:p>
          <a:p>
            <a:pPr algn="just">
              <a:lnSpc>
                <a:spcPts val="4200"/>
              </a:lnSpc>
              <a:spcBef>
                <a:spcPct val="0"/>
              </a:spcBef>
            </a:pPr>
            <a:r>
              <a:rPr lang="en-US" sz="3000">
                <a:solidFill>
                  <a:srgbClr val="000000"/>
                </a:solidFill>
                <a:latin typeface="Kelvinch"/>
                <a:ea typeface="Kelvinch"/>
                <a:cs typeface="Kelvinch"/>
                <a:sym typeface="Kelvinch"/>
              </a:rPr>
              <a:t>Decline in doctor density raises concerns about sustainability.</a:t>
            </a:r>
          </a:p>
          <a:p>
            <a:pPr algn="l">
              <a:lnSpc>
                <a:spcPts val="4200"/>
              </a:lnSpc>
              <a:spcBef>
                <a:spcPct val="0"/>
              </a:spcBef>
            </a:pPr>
          </a:p>
          <a:p>
            <a:pPr algn="l">
              <a:lnSpc>
                <a:spcPts val="4200"/>
              </a:lnSpc>
            </a:pPr>
            <a:r>
              <a:rPr lang="en-US" b="true" sz="3000">
                <a:solidFill>
                  <a:srgbClr val="000000"/>
                </a:solidFill>
                <a:latin typeface="Kelvinch Bold"/>
                <a:ea typeface="Kelvinch Bold"/>
                <a:cs typeface="Kelvinch Bold"/>
                <a:sym typeface="Kelvinch Bold"/>
              </a:rPr>
              <a:t>Georgia</a:t>
            </a:r>
          </a:p>
          <a:p>
            <a:pPr algn="l">
              <a:lnSpc>
                <a:spcPts val="4200"/>
              </a:lnSpc>
              <a:spcBef>
                <a:spcPct val="0"/>
              </a:spcBef>
            </a:pPr>
            <a:r>
              <a:rPr lang="en-US" sz="3000">
                <a:solidFill>
                  <a:srgbClr val="000000"/>
                </a:solidFill>
                <a:latin typeface="Kelvinch"/>
                <a:ea typeface="Kelvinch"/>
                <a:cs typeface="Kelvinch"/>
                <a:sym typeface="Kelvinch"/>
              </a:rPr>
              <a:t>Improvements in healthcare workforce, but struggles with affordable, equitable care for all.</a:t>
            </a:r>
          </a:p>
          <a:p>
            <a:pPr algn="l">
              <a:lnSpc>
                <a:spcPts val="4200"/>
              </a:lnSpc>
              <a:spcBef>
                <a:spcPct val="0"/>
              </a:spcBef>
            </a:pPr>
          </a:p>
          <a:p>
            <a:pPr algn="l">
              <a:lnSpc>
                <a:spcPts val="4200"/>
              </a:lnSpc>
            </a:pPr>
            <a:r>
              <a:rPr lang="en-US" b="true" sz="3000">
                <a:solidFill>
                  <a:srgbClr val="000000"/>
                </a:solidFill>
                <a:latin typeface="Kelvinch Bold"/>
                <a:ea typeface="Kelvinch Bold"/>
                <a:cs typeface="Kelvinch Bold"/>
                <a:sym typeface="Kelvinch Bold"/>
              </a:rPr>
              <a:t>Armenia</a:t>
            </a:r>
          </a:p>
          <a:p>
            <a:pPr algn="l">
              <a:lnSpc>
                <a:spcPts val="4200"/>
              </a:lnSpc>
              <a:spcBef>
                <a:spcPct val="0"/>
              </a:spcBef>
            </a:pPr>
            <a:r>
              <a:rPr lang="en-US" sz="3000">
                <a:solidFill>
                  <a:srgbClr val="000000"/>
                </a:solidFill>
                <a:latin typeface="Kelvinch"/>
                <a:ea typeface="Kelvinch"/>
                <a:cs typeface="Kelvinch"/>
                <a:sym typeface="Kelvinch"/>
              </a:rPr>
              <a:t>Lowest healthcare accessibility, struggles to meet demands with a modest healthcare workforce.</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5EEFF"/>
        </a:solidFill>
      </p:bgPr>
    </p:bg>
    <p:spTree>
      <p:nvGrpSpPr>
        <p:cNvPr id="1" name=""/>
        <p:cNvGrpSpPr/>
        <p:nvPr/>
      </p:nvGrpSpPr>
      <p:grpSpPr>
        <a:xfrm>
          <a:off x="0" y="0"/>
          <a:ext cx="0" cy="0"/>
          <a:chOff x="0" y="0"/>
          <a:chExt cx="0" cy="0"/>
        </a:xfrm>
      </p:grpSpPr>
      <p:sp>
        <p:nvSpPr>
          <p:cNvPr name="Freeform 2" id="2"/>
          <p:cNvSpPr/>
          <p:nvPr/>
        </p:nvSpPr>
        <p:spPr>
          <a:xfrm flipH="true" flipV="false" rot="-8648498">
            <a:off x="16167494" y="713539"/>
            <a:ext cx="5700605" cy="4114800"/>
          </a:xfrm>
          <a:custGeom>
            <a:avLst/>
            <a:gdLst/>
            <a:ahLst/>
            <a:cxnLst/>
            <a:rect r="r" b="b" t="t" l="l"/>
            <a:pathLst>
              <a:path h="4114800" w="5700605">
                <a:moveTo>
                  <a:pt x="5700604" y="0"/>
                </a:moveTo>
                <a:lnTo>
                  <a:pt x="0" y="0"/>
                </a:lnTo>
                <a:lnTo>
                  <a:pt x="0" y="4114800"/>
                </a:lnTo>
                <a:lnTo>
                  <a:pt x="5700604" y="4114800"/>
                </a:lnTo>
                <a:lnTo>
                  <a:pt x="570060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95673" y="6707662"/>
            <a:ext cx="1427696" cy="1412121"/>
          </a:xfrm>
          <a:custGeom>
            <a:avLst/>
            <a:gdLst/>
            <a:ahLst/>
            <a:cxnLst/>
            <a:rect r="r" b="b" t="t" l="l"/>
            <a:pathLst>
              <a:path h="1412121" w="1427696">
                <a:moveTo>
                  <a:pt x="0" y="0"/>
                </a:moveTo>
                <a:lnTo>
                  <a:pt x="1427696" y="0"/>
                </a:lnTo>
                <a:lnTo>
                  <a:pt x="1427696" y="1412121"/>
                </a:lnTo>
                <a:lnTo>
                  <a:pt x="0" y="14121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784789" y="1028700"/>
            <a:ext cx="797991" cy="789286"/>
          </a:xfrm>
          <a:custGeom>
            <a:avLst/>
            <a:gdLst/>
            <a:ahLst/>
            <a:cxnLst/>
            <a:rect r="r" b="b" t="t" l="l"/>
            <a:pathLst>
              <a:path h="789286" w="797991">
                <a:moveTo>
                  <a:pt x="0" y="0"/>
                </a:moveTo>
                <a:lnTo>
                  <a:pt x="797991" y="0"/>
                </a:lnTo>
                <a:lnTo>
                  <a:pt x="797991" y="789286"/>
                </a:lnTo>
                <a:lnTo>
                  <a:pt x="0" y="7892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2684519"/>
            <a:ext cx="14128419" cy="4851287"/>
          </a:xfrm>
          <a:prstGeom prst="rect">
            <a:avLst/>
          </a:prstGeom>
        </p:spPr>
        <p:txBody>
          <a:bodyPr anchor="t" rtlCol="false" tIns="0" lIns="0" bIns="0" rIns="0">
            <a:spAutoFit/>
          </a:bodyPr>
          <a:lstStyle/>
          <a:p>
            <a:pPr algn="l">
              <a:lnSpc>
                <a:spcPts val="4840"/>
              </a:lnSpc>
            </a:pPr>
            <a:r>
              <a:rPr lang="en-US" b="true" sz="3457">
                <a:solidFill>
                  <a:srgbClr val="000000"/>
                </a:solidFill>
                <a:latin typeface="Kelvinch Bold"/>
                <a:ea typeface="Kelvinch Bold"/>
                <a:cs typeface="Kelvinch Bold"/>
                <a:sym typeface="Kelvinch Bold"/>
              </a:rPr>
              <a:t>Azerbaijan</a:t>
            </a:r>
          </a:p>
          <a:p>
            <a:pPr algn="l">
              <a:lnSpc>
                <a:spcPts val="4840"/>
              </a:lnSpc>
              <a:spcBef>
                <a:spcPct val="0"/>
              </a:spcBef>
            </a:pPr>
            <a:r>
              <a:rPr lang="en-US" sz="3457">
                <a:solidFill>
                  <a:srgbClr val="000000"/>
                </a:solidFill>
                <a:latin typeface="Kelvinch"/>
                <a:ea typeface="Kelvinch"/>
                <a:cs typeface="Kelvinch"/>
                <a:sym typeface="Kelvinch"/>
              </a:rPr>
              <a:t>Maintain workforce and improve accessibility.</a:t>
            </a:r>
          </a:p>
          <a:p>
            <a:pPr algn="l">
              <a:lnSpc>
                <a:spcPts val="4840"/>
              </a:lnSpc>
              <a:spcBef>
                <a:spcPct val="0"/>
              </a:spcBef>
            </a:pPr>
          </a:p>
          <a:p>
            <a:pPr algn="l">
              <a:lnSpc>
                <a:spcPts val="4840"/>
              </a:lnSpc>
            </a:pPr>
            <a:r>
              <a:rPr lang="en-US" b="true" sz="3457">
                <a:solidFill>
                  <a:srgbClr val="000000"/>
                </a:solidFill>
                <a:latin typeface="Kelvinch Bold"/>
                <a:ea typeface="Kelvinch Bold"/>
                <a:cs typeface="Kelvinch Bold"/>
                <a:sym typeface="Kelvinch Bold"/>
              </a:rPr>
              <a:t>Georgia</a:t>
            </a:r>
          </a:p>
          <a:p>
            <a:pPr algn="l">
              <a:lnSpc>
                <a:spcPts val="4840"/>
              </a:lnSpc>
              <a:spcBef>
                <a:spcPct val="0"/>
              </a:spcBef>
            </a:pPr>
            <a:r>
              <a:rPr lang="en-US" sz="3457">
                <a:solidFill>
                  <a:srgbClr val="000000"/>
                </a:solidFill>
                <a:latin typeface="Kelvinch"/>
                <a:ea typeface="Kelvinch"/>
                <a:cs typeface="Kelvinch"/>
                <a:sym typeface="Kelvinch"/>
              </a:rPr>
              <a:t>Invest more in healthcare infrastructure and affordability.</a:t>
            </a:r>
          </a:p>
          <a:p>
            <a:pPr algn="l">
              <a:lnSpc>
                <a:spcPts val="4840"/>
              </a:lnSpc>
              <a:spcBef>
                <a:spcPct val="0"/>
              </a:spcBef>
            </a:pPr>
          </a:p>
          <a:p>
            <a:pPr algn="l">
              <a:lnSpc>
                <a:spcPts val="4840"/>
              </a:lnSpc>
            </a:pPr>
            <a:r>
              <a:rPr lang="en-US" b="true" sz="3457">
                <a:solidFill>
                  <a:srgbClr val="000000"/>
                </a:solidFill>
                <a:latin typeface="Kelvinch Bold"/>
                <a:ea typeface="Kelvinch Bold"/>
                <a:cs typeface="Kelvinch Bold"/>
                <a:sym typeface="Kelvinch Bold"/>
              </a:rPr>
              <a:t>Armenia</a:t>
            </a:r>
          </a:p>
          <a:p>
            <a:pPr algn="l">
              <a:lnSpc>
                <a:spcPts val="4840"/>
              </a:lnSpc>
              <a:spcBef>
                <a:spcPct val="0"/>
              </a:spcBef>
            </a:pPr>
            <a:r>
              <a:rPr lang="en-US" sz="3457">
                <a:solidFill>
                  <a:srgbClr val="000000"/>
                </a:solidFill>
                <a:latin typeface="Kelvinch"/>
                <a:ea typeface="Kelvinch"/>
                <a:cs typeface="Kelvinch"/>
                <a:sym typeface="Kelvinch"/>
              </a:rPr>
              <a:t>Expand service coverage and strengthen healthcare workforce capacity.</a:t>
            </a:r>
          </a:p>
        </p:txBody>
      </p:sp>
      <p:sp>
        <p:nvSpPr>
          <p:cNvPr name="TextBox 6" id="6"/>
          <p:cNvSpPr txBox="true"/>
          <p:nvPr/>
        </p:nvSpPr>
        <p:spPr>
          <a:xfrm rot="0">
            <a:off x="2232055" y="416770"/>
            <a:ext cx="13094613" cy="1006573"/>
          </a:xfrm>
          <a:prstGeom prst="rect">
            <a:avLst/>
          </a:prstGeom>
        </p:spPr>
        <p:txBody>
          <a:bodyPr anchor="t" rtlCol="false" tIns="0" lIns="0" bIns="0" rIns="0">
            <a:spAutoFit/>
          </a:bodyPr>
          <a:lstStyle/>
          <a:p>
            <a:pPr algn="ctr">
              <a:lnSpc>
                <a:spcPts val="8256"/>
              </a:lnSpc>
              <a:spcBef>
                <a:spcPct val="0"/>
              </a:spcBef>
            </a:pPr>
            <a:r>
              <a:rPr lang="en-US" b="true" sz="5897">
                <a:solidFill>
                  <a:srgbClr val="000000"/>
                </a:solidFill>
                <a:latin typeface="Kelvinch Bold"/>
                <a:ea typeface="Kelvinch Bold"/>
                <a:cs typeface="Kelvinch Bold"/>
                <a:sym typeface="Kelvinch Bold"/>
              </a:rPr>
              <a:t>Recommendations for Improvement</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E5EEF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2274947" y="6172578"/>
            <a:ext cx="1659081" cy="7668024"/>
          </a:xfrm>
          <a:custGeom>
            <a:avLst/>
            <a:gdLst/>
            <a:ahLst/>
            <a:cxnLst/>
            <a:rect r="r" b="b" t="t" l="l"/>
            <a:pathLst>
              <a:path h="7668024" w="1659081">
                <a:moveTo>
                  <a:pt x="0" y="0"/>
                </a:moveTo>
                <a:lnTo>
                  <a:pt x="1659082" y="0"/>
                </a:lnTo>
                <a:lnTo>
                  <a:pt x="1659082" y="7668023"/>
                </a:lnTo>
                <a:lnTo>
                  <a:pt x="0" y="76680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8419635" y="6172578"/>
            <a:ext cx="1659081" cy="7668024"/>
          </a:xfrm>
          <a:custGeom>
            <a:avLst/>
            <a:gdLst/>
            <a:ahLst/>
            <a:cxnLst/>
            <a:rect r="r" b="b" t="t" l="l"/>
            <a:pathLst>
              <a:path h="7668024" w="1659081">
                <a:moveTo>
                  <a:pt x="0" y="0"/>
                </a:moveTo>
                <a:lnTo>
                  <a:pt x="1659082" y="0"/>
                </a:lnTo>
                <a:lnTo>
                  <a:pt x="1659082" y="7668023"/>
                </a:lnTo>
                <a:lnTo>
                  <a:pt x="0" y="76680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4354244" y="6172578"/>
            <a:ext cx="1659081" cy="7668024"/>
          </a:xfrm>
          <a:custGeom>
            <a:avLst/>
            <a:gdLst/>
            <a:ahLst/>
            <a:cxnLst/>
            <a:rect r="r" b="b" t="t" l="l"/>
            <a:pathLst>
              <a:path h="7668024" w="1659081">
                <a:moveTo>
                  <a:pt x="0" y="0"/>
                </a:moveTo>
                <a:lnTo>
                  <a:pt x="1659081" y="0"/>
                </a:lnTo>
                <a:lnTo>
                  <a:pt x="1659081" y="7668023"/>
                </a:lnTo>
                <a:lnTo>
                  <a:pt x="0" y="76680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803761">
            <a:off x="13050731" y="7049575"/>
            <a:ext cx="3875377" cy="5396094"/>
          </a:xfrm>
          <a:custGeom>
            <a:avLst/>
            <a:gdLst/>
            <a:ahLst/>
            <a:cxnLst/>
            <a:rect r="r" b="b" t="t" l="l"/>
            <a:pathLst>
              <a:path h="5396094" w="3875377">
                <a:moveTo>
                  <a:pt x="0" y="0"/>
                </a:moveTo>
                <a:lnTo>
                  <a:pt x="3875376" y="0"/>
                </a:lnTo>
                <a:lnTo>
                  <a:pt x="3875376" y="5396094"/>
                </a:lnTo>
                <a:lnTo>
                  <a:pt x="0" y="53960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9470516">
            <a:off x="-3161588" y="1636176"/>
            <a:ext cx="5700605" cy="4114800"/>
          </a:xfrm>
          <a:custGeom>
            <a:avLst/>
            <a:gdLst/>
            <a:ahLst/>
            <a:cxnLst/>
            <a:rect r="r" b="b" t="t" l="l"/>
            <a:pathLst>
              <a:path h="4114800" w="5700605">
                <a:moveTo>
                  <a:pt x="0" y="0"/>
                </a:moveTo>
                <a:lnTo>
                  <a:pt x="5700604" y="0"/>
                </a:lnTo>
                <a:lnTo>
                  <a:pt x="570060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470882">
            <a:off x="927777" y="998222"/>
            <a:ext cx="3223350" cy="3748081"/>
          </a:xfrm>
          <a:custGeom>
            <a:avLst/>
            <a:gdLst/>
            <a:ahLst/>
            <a:cxnLst/>
            <a:rect r="r" b="b" t="t" l="l"/>
            <a:pathLst>
              <a:path h="3748081" w="3223350">
                <a:moveTo>
                  <a:pt x="0" y="0"/>
                </a:moveTo>
                <a:lnTo>
                  <a:pt x="3223350" y="0"/>
                </a:lnTo>
                <a:lnTo>
                  <a:pt x="3223350" y="3748081"/>
                </a:lnTo>
                <a:lnTo>
                  <a:pt x="0" y="37480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2146079">
            <a:off x="15635643" y="-249269"/>
            <a:ext cx="5700605" cy="4114800"/>
          </a:xfrm>
          <a:custGeom>
            <a:avLst/>
            <a:gdLst/>
            <a:ahLst/>
            <a:cxnLst/>
            <a:rect r="r" b="b" t="t" l="l"/>
            <a:pathLst>
              <a:path h="4114800" w="5700605">
                <a:moveTo>
                  <a:pt x="0" y="0"/>
                </a:moveTo>
                <a:lnTo>
                  <a:pt x="5700605" y="0"/>
                </a:lnTo>
                <a:lnTo>
                  <a:pt x="5700605"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749561">
            <a:off x="3294201" y="6676103"/>
            <a:ext cx="2183616" cy="1993046"/>
          </a:xfrm>
          <a:custGeom>
            <a:avLst/>
            <a:gdLst/>
            <a:ahLst/>
            <a:cxnLst/>
            <a:rect r="r" b="b" t="t" l="l"/>
            <a:pathLst>
              <a:path h="1993046" w="2183616">
                <a:moveTo>
                  <a:pt x="0" y="0"/>
                </a:moveTo>
                <a:lnTo>
                  <a:pt x="2183615" y="0"/>
                </a:lnTo>
                <a:lnTo>
                  <a:pt x="2183615" y="1993045"/>
                </a:lnTo>
                <a:lnTo>
                  <a:pt x="0" y="199304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968923">
            <a:off x="1161669" y="7367422"/>
            <a:ext cx="1128575" cy="1116264"/>
          </a:xfrm>
          <a:custGeom>
            <a:avLst/>
            <a:gdLst/>
            <a:ahLst/>
            <a:cxnLst/>
            <a:rect r="r" b="b" t="t" l="l"/>
            <a:pathLst>
              <a:path h="1116264" w="1128575">
                <a:moveTo>
                  <a:pt x="0" y="0"/>
                </a:moveTo>
                <a:lnTo>
                  <a:pt x="1128575" y="0"/>
                </a:lnTo>
                <a:lnTo>
                  <a:pt x="1128575" y="1116264"/>
                </a:lnTo>
                <a:lnTo>
                  <a:pt x="0" y="111626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421283">
            <a:off x="15389582" y="2551511"/>
            <a:ext cx="1769388" cy="1750085"/>
          </a:xfrm>
          <a:custGeom>
            <a:avLst/>
            <a:gdLst/>
            <a:ahLst/>
            <a:cxnLst/>
            <a:rect r="r" b="b" t="t" l="l"/>
            <a:pathLst>
              <a:path h="1750085" w="1769388">
                <a:moveTo>
                  <a:pt x="0" y="0"/>
                </a:moveTo>
                <a:lnTo>
                  <a:pt x="1769388" y="0"/>
                </a:lnTo>
                <a:lnTo>
                  <a:pt x="1769388" y="1750085"/>
                </a:lnTo>
                <a:lnTo>
                  <a:pt x="0" y="175008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2" id="12"/>
          <p:cNvSpPr txBox="true"/>
          <p:nvPr/>
        </p:nvSpPr>
        <p:spPr>
          <a:xfrm rot="0">
            <a:off x="4055011" y="4125913"/>
            <a:ext cx="10177979" cy="2130424"/>
          </a:xfrm>
          <a:prstGeom prst="rect">
            <a:avLst/>
          </a:prstGeom>
        </p:spPr>
        <p:txBody>
          <a:bodyPr anchor="t" rtlCol="false" tIns="0" lIns="0" bIns="0" rIns="0">
            <a:spAutoFit/>
          </a:bodyPr>
          <a:lstStyle/>
          <a:p>
            <a:pPr algn="ctr">
              <a:lnSpc>
                <a:spcPts val="15999"/>
              </a:lnSpc>
            </a:pPr>
            <a:r>
              <a:rPr lang="en-US" sz="15999">
                <a:solidFill>
                  <a:srgbClr val="414370"/>
                </a:solidFill>
                <a:latin typeface="Lilita One"/>
                <a:ea typeface="Lilita One"/>
                <a:cs typeface="Lilita One"/>
                <a:sym typeface="Lilita One"/>
              </a:rPr>
              <a:t>Thank You</a:t>
            </a:r>
          </a:p>
        </p:txBody>
      </p:sp>
      <p:sp>
        <p:nvSpPr>
          <p:cNvPr name="Freeform 13" id="13"/>
          <p:cNvSpPr/>
          <p:nvPr/>
        </p:nvSpPr>
        <p:spPr>
          <a:xfrm flipH="false" flipV="false" rot="-1402374">
            <a:off x="12682190" y="1424786"/>
            <a:ext cx="1610716" cy="1754246"/>
          </a:xfrm>
          <a:custGeom>
            <a:avLst/>
            <a:gdLst/>
            <a:ahLst/>
            <a:cxnLst/>
            <a:rect r="r" b="b" t="t" l="l"/>
            <a:pathLst>
              <a:path h="1754246" w="1610716">
                <a:moveTo>
                  <a:pt x="0" y="0"/>
                </a:moveTo>
                <a:lnTo>
                  <a:pt x="1610716" y="0"/>
                </a:lnTo>
                <a:lnTo>
                  <a:pt x="1610716" y="1754245"/>
                </a:lnTo>
                <a:lnTo>
                  <a:pt x="0" y="175424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5EEFF"/>
        </a:solidFill>
      </p:bgPr>
    </p:bg>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0" t="0" r="0" b="0"/>
          <a:stretch>
            <a:fillRect/>
          </a:stretch>
        </p:blipFill>
        <p:spPr>
          <a:xfrm flipH="false" flipV="false" rot="0">
            <a:off x="3046706" y="769940"/>
            <a:ext cx="11662825" cy="8747119"/>
          </a:xfrm>
          <a:prstGeom prst="rect">
            <a:avLst/>
          </a:prstGeom>
        </p:spPr>
      </p:pic>
    </p:spTree>
  </p:cSld>
  <p:clrMapOvr>
    <a:masterClrMapping/>
  </p:clrMapOvr>
  <p:timing>
    <p:tnLst>
      <p:par>
        <p:cTn dur="indefinite" restart="never" nodeType="tmRoot">
          <p:childTnLst>
            <p:video>
              <p:cMediaNode vol="0">
                <p:cTn fill="hold" display="false">
                  <p:stCondLst>
                    <p:cond delay="indefinite"/>
                  </p:stCondLst>
                </p:cTn>
                <p:tgtEl>
                  <p:spTgt spid="2"/>
                </p:tgtEl>
              </p:cMediaNode>
            </p:video>
          </p:childTnLst>
        </p:cTn>
      </p:par>
    </p:tnLst>
  </p:timing>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5EEFF"/>
        </a:solidFill>
      </p:bgPr>
    </p:bg>
    <p:spTree>
      <p:nvGrpSpPr>
        <p:cNvPr id="1" name=""/>
        <p:cNvGrpSpPr/>
        <p:nvPr/>
      </p:nvGrpSpPr>
      <p:grpSpPr>
        <a:xfrm>
          <a:off x="0" y="0"/>
          <a:ext cx="0" cy="0"/>
          <a:chOff x="0" y="0"/>
          <a:chExt cx="0" cy="0"/>
        </a:xfrm>
      </p:grpSpPr>
      <p:sp>
        <p:nvSpPr>
          <p:cNvPr name="Freeform 2" id="2"/>
          <p:cNvSpPr/>
          <p:nvPr/>
        </p:nvSpPr>
        <p:spPr>
          <a:xfrm flipH="false" flipV="false" rot="0">
            <a:off x="1298659" y="299002"/>
            <a:ext cx="15690683" cy="9688997"/>
          </a:xfrm>
          <a:custGeom>
            <a:avLst/>
            <a:gdLst/>
            <a:ahLst/>
            <a:cxnLst/>
            <a:rect r="r" b="b" t="t" l="l"/>
            <a:pathLst>
              <a:path h="9688997" w="15690683">
                <a:moveTo>
                  <a:pt x="0" y="0"/>
                </a:moveTo>
                <a:lnTo>
                  <a:pt x="15690682" y="0"/>
                </a:lnTo>
                <a:lnTo>
                  <a:pt x="15690682" y="9688996"/>
                </a:lnTo>
                <a:lnTo>
                  <a:pt x="0" y="9688996"/>
                </a:lnTo>
                <a:lnTo>
                  <a:pt x="0" y="0"/>
                </a:lnTo>
                <a:close/>
              </a:path>
            </a:pathLst>
          </a:custGeom>
          <a:blipFill>
            <a:blip r:embed="rId2"/>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5EEFF"/>
        </a:solidFill>
      </p:bgPr>
    </p:bg>
    <p:spTree>
      <p:nvGrpSpPr>
        <p:cNvPr id="1" name=""/>
        <p:cNvGrpSpPr/>
        <p:nvPr/>
      </p:nvGrpSpPr>
      <p:grpSpPr>
        <a:xfrm>
          <a:off x="0" y="0"/>
          <a:ext cx="0" cy="0"/>
          <a:chOff x="0" y="0"/>
          <a:chExt cx="0" cy="0"/>
        </a:xfrm>
      </p:grpSpPr>
      <p:sp>
        <p:nvSpPr>
          <p:cNvPr name="Freeform 2" id="2"/>
          <p:cNvSpPr/>
          <p:nvPr/>
        </p:nvSpPr>
        <p:spPr>
          <a:xfrm flipH="false" flipV="false" rot="0">
            <a:off x="1385835" y="352833"/>
            <a:ext cx="15516331" cy="9581334"/>
          </a:xfrm>
          <a:custGeom>
            <a:avLst/>
            <a:gdLst/>
            <a:ahLst/>
            <a:cxnLst/>
            <a:rect r="r" b="b" t="t" l="l"/>
            <a:pathLst>
              <a:path h="9581334" w="15516331">
                <a:moveTo>
                  <a:pt x="0" y="0"/>
                </a:moveTo>
                <a:lnTo>
                  <a:pt x="15516330" y="0"/>
                </a:lnTo>
                <a:lnTo>
                  <a:pt x="15516330" y="9581334"/>
                </a:lnTo>
                <a:lnTo>
                  <a:pt x="0" y="9581334"/>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5EEFF"/>
        </a:solidFill>
      </p:bgPr>
    </p:bg>
    <p:spTree>
      <p:nvGrpSpPr>
        <p:cNvPr id="1" name=""/>
        <p:cNvGrpSpPr/>
        <p:nvPr/>
      </p:nvGrpSpPr>
      <p:grpSpPr>
        <a:xfrm>
          <a:off x="0" y="0"/>
          <a:ext cx="0" cy="0"/>
          <a:chOff x="0" y="0"/>
          <a:chExt cx="0" cy="0"/>
        </a:xfrm>
      </p:grpSpPr>
      <p:sp>
        <p:nvSpPr>
          <p:cNvPr name="Freeform 2" id="2"/>
          <p:cNvSpPr/>
          <p:nvPr/>
        </p:nvSpPr>
        <p:spPr>
          <a:xfrm flipH="false" flipV="false" rot="0">
            <a:off x="1221823" y="251555"/>
            <a:ext cx="15844355" cy="9783889"/>
          </a:xfrm>
          <a:custGeom>
            <a:avLst/>
            <a:gdLst/>
            <a:ahLst/>
            <a:cxnLst/>
            <a:rect r="r" b="b" t="t" l="l"/>
            <a:pathLst>
              <a:path h="9783889" w="15844355">
                <a:moveTo>
                  <a:pt x="0" y="0"/>
                </a:moveTo>
                <a:lnTo>
                  <a:pt x="15844354" y="0"/>
                </a:lnTo>
                <a:lnTo>
                  <a:pt x="15844354" y="9783890"/>
                </a:lnTo>
                <a:lnTo>
                  <a:pt x="0" y="9783890"/>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5EEFF"/>
        </a:solidFill>
      </p:bgPr>
    </p:bg>
    <p:spTree>
      <p:nvGrpSpPr>
        <p:cNvPr id="1" name=""/>
        <p:cNvGrpSpPr/>
        <p:nvPr/>
      </p:nvGrpSpPr>
      <p:grpSpPr>
        <a:xfrm>
          <a:off x="0" y="0"/>
          <a:ext cx="0" cy="0"/>
          <a:chOff x="0" y="0"/>
          <a:chExt cx="0" cy="0"/>
        </a:xfrm>
      </p:grpSpPr>
      <p:sp>
        <p:nvSpPr>
          <p:cNvPr name="Freeform 2" id="2"/>
          <p:cNvSpPr/>
          <p:nvPr/>
        </p:nvSpPr>
        <p:spPr>
          <a:xfrm flipH="false" flipV="false" rot="0">
            <a:off x="1197453" y="236507"/>
            <a:ext cx="15893094" cy="9813986"/>
          </a:xfrm>
          <a:custGeom>
            <a:avLst/>
            <a:gdLst/>
            <a:ahLst/>
            <a:cxnLst/>
            <a:rect r="r" b="b" t="t" l="l"/>
            <a:pathLst>
              <a:path h="9813986" w="15893094">
                <a:moveTo>
                  <a:pt x="0" y="0"/>
                </a:moveTo>
                <a:lnTo>
                  <a:pt x="15893094" y="0"/>
                </a:lnTo>
                <a:lnTo>
                  <a:pt x="15893094" y="9813986"/>
                </a:lnTo>
                <a:lnTo>
                  <a:pt x="0" y="9813986"/>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5EEFF"/>
        </a:solidFill>
      </p:bgPr>
    </p:bg>
    <p:spTree>
      <p:nvGrpSpPr>
        <p:cNvPr id="1" name=""/>
        <p:cNvGrpSpPr/>
        <p:nvPr/>
      </p:nvGrpSpPr>
      <p:grpSpPr>
        <a:xfrm>
          <a:off x="0" y="0"/>
          <a:ext cx="0" cy="0"/>
          <a:chOff x="0" y="0"/>
          <a:chExt cx="0" cy="0"/>
        </a:xfrm>
      </p:grpSpPr>
      <p:sp>
        <p:nvSpPr>
          <p:cNvPr name="Freeform 2" id="2"/>
          <p:cNvSpPr/>
          <p:nvPr/>
        </p:nvSpPr>
        <p:spPr>
          <a:xfrm flipH="false" flipV="false" rot="0">
            <a:off x="1216779" y="248441"/>
            <a:ext cx="15854441" cy="9790117"/>
          </a:xfrm>
          <a:custGeom>
            <a:avLst/>
            <a:gdLst/>
            <a:ahLst/>
            <a:cxnLst/>
            <a:rect r="r" b="b" t="t" l="l"/>
            <a:pathLst>
              <a:path h="9790117" w="15854441">
                <a:moveTo>
                  <a:pt x="0" y="0"/>
                </a:moveTo>
                <a:lnTo>
                  <a:pt x="15854442" y="0"/>
                </a:lnTo>
                <a:lnTo>
                  <a:pt x="15854442" y="9790118"/>
                </a:lnTo>
                <a:lnTo>
                  <a:pt x="0" y="9790118"/>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5EEFF"/>
        </a:solidFill>
      </p:bgPr>
    </p:bg>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0" t="0" r="0" b="0"/>
          <a:stretch>
            <a:fillRect/>
          </a:stretch>
        </p:blipFill>
        <p:spPr>
          <a:xfrm flipH="false" flipV="false" rot="0">
            <a:off x="2851265" y="423949"/>
            <a:ext cx="12585469" cy="9439102"/>
          </a:xfrm>
          <a:prstGeom prst="rect">
            <a:avLst/>
          </a:prstGeom>
        </p:spPr>
      </p:pic>
    </p:spTree>
  </p:cSld>
  <p:clrMapOvr>
    <a:masterClrMapping/>
  </p:clrMapOvr>
  <p:timing>
    <p:tnLst>
      <p:par>
        <p:cTn dur="indefinite" restart="never" nodeType="tmRoot">
          <p:childTnLst>
            <p:video>
              <p:cMediaNode vol="0">
                <p:cTn fill="hold" display="false">
                  <p:stCondLst>
                    <p:cond delay="indefinite"/>
                  </p:stCondLst>
                </p:cTn>
                <p:tgtEl>
                  <p:spTgt spid="2"/>
                </p:tgtEl>
              </p:cMediaNode>
            </p:vide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DAGYdXgza5s</dc:identifier>
  <dcterms:modified xsi:type="dcterms:W3CDTF">2011-08-01T06:04:30Z</dcterms:modified>
  <cp:revision>1</cp:revision>
  <dc:title>Blue Illustration Health &amp; Wellness Presentation</dc:title>
</cp:coreProperties>
</file>