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41"/>
  </p:notesMasterIdLst>
  <p:handoutMasterIdLst>
    <p:handoutMasterId r:id="rId42"/>
  </p:handoutMasterIdLst>
  <p:sldIdLst>
    <p:sldId id="269" r:id="rId2"/>
    <p:sldId id="381" r:id="rId3"/>
    <p:sldId id="374" r:id="rId4"/>
    <p:sldId id="384" r:id="rId5"/>
    <p:sldId id="385" r:id="rId6"/>
    <p:sldId id="386" r:id="rId7"/>
    <p:sldId id="387" r:id="rId8"/>
    <p:sldId id="378" r:id="rId9"/>
    <p:sldId id="379" r:id="rId10"/>
    <p:sldId id="388" r:id="rId11"/>
    <p:sldId id="389" r:id="rId12"/>
    <p:sldId id="392" r:id="rId13"/>
    <p:sldId id="393" r:id="rId14"/>
    <p:sldId id="376" r:id="rId15"/>
    <p:sldId id="354" r:id="rId16"/>
    <p:sldId id="355" r:id="rId17"/>
    <p:sldId id="356" r:id="rId18"/>
    <p:sldId id="357" r:id="rId19"/>
    <p:sldId id="358" r:id="rId20"/>
    <p:sldId id="395" r:id="rId21"/>
    <p:sldId id="363" r:id="rId22"/>
    <p:sldId id="365" r:id="rId23"/>
    <p:sldId id="366" r:id="rId24"/>
    <p:sldId id="39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97" r:id="rId33"/>
    <p:sldId id="375" r:id="rId34"/>
    <p:sldId id="398" r:id="rId35"/>
    <p:sldId id="399" r:id="rId36"/>
    <p:sldId id="361" r:id="rId37"/>
    <p:sldId id="360" r:id="rId38"/>
    <p:sldId id="362" r:id="rId39"/>
    <p:sldId id="35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Session #1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9267-8C2A-42D2-B74D-68C47CF4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How to find out range?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3771-11AC-4D9F-8BF2-20EAD1211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For Signed data types:</a:t>
            </a:r>
          </a:p>
          <a:p>
            <a:pPr marL="0" indent="0">
              <a:buNone/>
            </a:pPr>
            <a:r>
              <a:rPr lang="en-US" dirty="0"/>
              <a:t>1.) calculate total number of bits </a:t>
            </a:r>
          </a:p>
          <a:p>
            <a:pPr marL="0" indent="0">
              <a:buNone/>
            </a:pPr>
            <a:r>
              <a:rPr lang="en-US" dirty="0"/>
              <a:t>2.) Calculate  -</a:t>
            </a:r>
            <a:r>
              <a:rPr lang="en-US" dirty="0">
                <a:solidFill>
                  <a:srgbClr val="C00000"/>
                </a:solidFill>
              </a:rPr>
              <a:t>2^(n-1) </a:t>
            </a:r>
            <a:r>
              <a:rPr lang="en-US" dirty="0"/>
              <a:t>for minimum range</a:t>
            </a:r>
          </a:p>
          <a:p>
            <a:pPr marL="0" indent="0">
              <a:buNone/>
            </a:pPr>
            <a:r>
              <a:rPr lang="en-US" dirty="0"/>
              <a:t>3.) Calculate  </a:t>
            </a:r>
            <a:r>
              <a:rPr lang="en-US" dirty="0">
                <a:solidFill>
                  <a:srgbClr val="C00000"/>
                </a:solidFill>
              </a:rPr>
              <a:t>(2^(n-1))-1 </a:t>
            </a:r>
            <a:r>
              <a:rPr lang="en-US" dirty="0"/>
              <a:t>for maximum range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Data Types:</a:t>
            </a:r>
          </a:p>
          <a:p>
            <a:pPr marL="0" indent="0">
              <a:buNone/>
            </a:pPr>
            <a:r>
              <a:rPr lang="en-US" dirty="0"/>
              <a:t>1.)Find number of bits </a:t>
            </a:r>
          </a:p>
          <a:p>
            <a:pPr marL="0" indent="0">
              <a:buNone/>
            </a:pPr>
            <a:r>
              <a:rPr lang="en-US" dirty="0"/>
              <a:t>2.)minimum range is always zero for unsigned data type</a:t>
            </a:r>
          </a:p>
          <a:p>
            <a:pPr marL="0" indent="0">
              <a:buNone/>
            </a:pPr>
            <a:r>
              <a:rPr lang="en-US" dirty="0"/>
              <a:t>3.)for maximum range calculate </a:t>
            </a:r>
            <a:r>
              <a:rPr lang="en-US" dirty="0">
                <a:solidFill>
                  <a:srgbClr val="C00000"/>
                </a:solidFill>
              </a:rPr>
              <a:t>2^n-1</a:t>
            </a:r>
          </a:p>
        </p:txBody>
      </p:sp>
    </p:spTree>
    <p:extLst>
      <p:ext uri="{BB962C8B-B14F-4D97-AF65-F5344CB8AC3E}">
        <p14:creationId xmlns:p14="http://schemas.microsoft.com/office/powerpoint/2010/main" val="221018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CF77-2A85-4EBB-A2C1-DD2508ED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5531-3654-4935-82D4-ADC85930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Char : 1  byte: 8 bits=n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Signed</a:t>
            </a:r>
            <a:r>
              <a:rPr lang="en-US" dirty="0"/>
              <a:t>: -2</a:t>
            </a:r>
            <a:r>
              <a:rPr lang="en-US" baseline="30000" dirty="0"/>
              <a:t>(8-1)  </a:t>
            </a:r>
            <a:r>
              <a:rPr lang="en-US" dirty="0"/>
              <a:t>to (2</a:t>
            </a:r>
            <a:r>
              <a:rPr lang="en-US" baseline="30000" dirty="0"/>
              <a:t>(8-1)</a:t>
            </a:r>
            <a:r>
              <a:rPr lang="en-US" dirty="0"/>
              <a:t>)-1</a:t>
            </a:r>
          </a:p>
          <a:p>
            <a:pPr marL="0" indent="0">
              <a:buNone/>
            </a:pPr>
            <a:r>
              <a:rPr lang="en-US" dirty="0"/>
              <a:t>=-128 to 127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0 to 2</a:t>
            </a:r>
            <a:r>
              <a:rPr lang="en-US" baseline="30000" dirty="0"/>
              <a:t>(8)</a:t>
            </a:r>
            <a:r>
              <a:rPr lang="en-US" dirty="0"/>
              <a:t>-1</a:t>
            </a:r>
            <a:endParaRPr lang="en-US" baseline="30000" dirty="0"/>
          </a:p>
          <a:p>
            <a:pPr marL="0" indent="0">
              <a:buNone/>
            </a:pPr>
            <a:r>
              <a:rPr lang="en-US" sz="3600" baseline="30000" dirty="0"/>
              <a:t>=0 to 255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8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E4AE-BC92-4C8C-A92D-C2302AD1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Exceeding range…?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F0930-36A5-4D5C-9AC6-9FAE3688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4999"/>
            <a:ext cx="6553200" cy="48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6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84B337-A4AA-4263-B5DD-350DEC27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What will be output?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196581-1D49-4BF4-A0D3-CD930B83C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num=2147483648;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&lt;&lt;num&lt;&lt;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A6C4A-83C5-49A2-8B0B-E2A89BE5A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2147483648</a:t>
            </a:r>
          </a:p>
          <a:p>
            <a:pPr marL="514350" indent="-514350">
              <a:buAutoNum type="alphaUcPeriod"/>
            </a:pPr>
            <a:r>
              <a:rPr lang="en-US" dirty="0"/>
              <a:t>- 2147483648</a:t>
            </a:r>
          </a:p>
          <a:p>
            <a:pPr marL="514350" indent="-514350">
              <a:buAutoNum type="alphaUcPeriod"/>
            </a:pPr>
            <a:r>
              <a:rPr lang="en-US" dirty="0"/>
              <a:t>Error</a:t>
            </a:r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2548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9DF2-F5C1-4297-95E5-5074B71D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400" i="0" dirty="0">
                <a:effectLst/>
                <a:latin typeface="Roboto"/>
              </a:rPr>
              <a:t>Data type modifiers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Signed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Unsigned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Short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Roboto"/>
              </a:rPr>
              <a:t>Long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8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0005-A3FC-4007-8494-315741A6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8E82-B47B-431F-85E9-73EDF942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Arithmetic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Assignment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Comparison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Logical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Bitwise 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Increment /decrement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insertion operator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extraction operator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US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D0CA-4424-48DE-B529-2F2B198E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Arithmetic operators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EA0921-EA9B-474D-AC8C-7416C5C67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11180"/>
              </p:ext>
            </p:extLst>
          </p:nvPr>
        </p:nvGraphicFramePr>
        <p:xfrm>
          <a:off x="1036090" y="1600200"/>
          <a:ext cx="7041109" cy="3530239"/>
        </p:xfrm>
        <a:graphic>
          <a:graphicData uri="http://schemas.openxmlformats.org/drawingml/2006/table">
            <a:tbl>
              <a:tblPr/>
              <a:tblGrid>
                <a:gridCol w="2104239">
                  <a:extLst>
                    <a:ext uri="{9D8B030D-6E8A-4147-A177-3AD203B41FA5}">
                      <a16:colId xmlns:a16="http://schemas.microsoft.com/office/drawing/2014/main" val="970190133"/>
                    </a:ext>
                  </a:extLst>
                </a:gridCol>
                <a:gridCol w="2541274">
                  <a:extLst>
                    <a:ext uri="{9D8B030D-6E8A-4147-A177-3AD203B41FA5}">
                      <a16:colId xmlns:a16="http://schemas.microsoft.com/office/drawing/2014/main" val="2401438009"/>
                    </a:ext>
                  </a:extLst>
                </a:gridCol>
                <a:gridCol w="2395596">
                  <a:extLst>
                    <a:ext uri="{9D8B030D-6E8A-4147-A177-3AD203B41FA5}">
                      <a16:colId xmlns:a16="http://schemas.microsoft.com/office/drawing/2014/main" val="895920321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Operator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Name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Example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12384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+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Addition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+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23026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-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Subtraction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-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54789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*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Multiplication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*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41708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/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Division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/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373938"/>
                  </a:ext>
                </a:extLst>
              </a:tr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%</a:t>
                      </a:r>
                    </a:p>
                  </a:txBody>
                  <a:tcPr marL="129313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Modulus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% y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8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7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E245-9EBE-4395-B0C0-4A8A46EC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Assignment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C0EEA-165A-4BBD-AB5B-C03F942702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0600" y="990600"/>
          <a:ext cx="7391400" cy="5670264"/>
        </p:xfrm>
        <a:graphic>
          <a:graphicData uri="http://schemas.openxmlformats.org/drawingml/2006/table">
            <a:tbl>
              <a:tblPr/>
              <a:tblGrid>
                <a:gridCol w="2460657">
                  <a:extLst>
                    <a:ext uri="{9D8B030D-6E8A-4147-A177-3AD203B41FA5}">
                      <a16:colId xmlns:a16="http://schemas.microsoft.com/office/drawing/2014/main" val="1207372803"/>
                    </a:ext>
                  </a:extLst>
                </a:gridCol>
                <a:gridCol w="2460657">
                  <a:extLst>
                    <a:ext uri="{9D8B030D-6E8A-4147-A177-3AD203B41FA5}">
                      <a16:colId xmlns:a16="http://schemas.microsoft.com/office/drawing/2014/main" val="4055717729"/>
                    </a:ext>
                  </a:extLst>
                </a:gridCol>
                <a:gridCol w="2470086">
                  <a:extLst>
                    <a:ext uri="{9D8B030D-6E8A-4147-A177-3AD203B41FA5}">
                      <a16:colId xmlns:a16="http://schemas.microsoft.com/office/drawing/2014/main" val="2271809420"/>
                    </a:ext>
                  </a:extLst>
                </a:gridCol>
              </a:tblGrid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Example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Same As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423105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5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50336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+=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+=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+ 3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98458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-=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-=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- 3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606994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*=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*=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*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12983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/=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/=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/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436121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%=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%=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%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59460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&amp;=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&amp;=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&amp;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51248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|=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|=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|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214205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^=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^=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^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72467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&gt;&gt;=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&gt;&gt;=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= x &gt;&gt;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3806"/>
                  </a:ext>
                </a:extLst>
              </a:tr>
              <a:tr h="472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&lt;&lt;=</a:t>
                      </a:r>
                    </a:p>
                  </a:txBody>
                  <a:tcPr marL="87712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&lt;&lt;=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x = x &lt;&lt; 3</a:t>
                      </a:r>
                    </a:p>
                  </a:txBody>
                  <a:tcPr marL="43856" marR="43856" marT="43856" marB="438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29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5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CAE2-138A-49D5-844B-89AC282C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Comparison operators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BC87D2-50E3-4570-BC25-D29C95F942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398607"/>
        </p:xfrm>
        <a:graphic>
          <a:graphicData uri="http://schemas.openxmlformats.org/drawingml/2006/table">
            <a:tbl>
              <a:tblPr/>
              <a:tblGrid>
                <a:gridCol w="2277836">
                  <a:extLst>
                    <a:ext uri="{9D8B030D-6E8A-4147-A177-3AD203B41FA5}">
                      <a16:colId xmlns:a16="http://schemas.microsoft.com/office/drawing/2014/main" val="2885468760"/>
                    </a:ext>
                  </a:extLst>
                </a:gridCol>
                <a:gridCol w="3201567">
                  <a:extLst>
                    <a:ext uri="{9D8B030D-6E8A-4147-A177-3AD203B41FA5}">
                      <a16:colId xmlns:a16="http://schemas.microsoft.com/office/drawing/2014/main" val="2193482862"/>
                    </a:ext>
                  </a:extLst>
                </a:gridCol>
                <a:gridCol w="2750197">
                  <a:extLst>
                    <a:ext uri="{9D8B030D-6E8A-4147-A177-3AD203B41FA5}">
                      <a16:colId xmlns:a16="http://schemas.microsoft.com/office/drawing/2014/main" val="1563821791"/>
                    </a:ext>
                  </a:extLst>
                </a:gridCol>
              </a:tblGrid>
              <a:tr h="63242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Example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4608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==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==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611188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!=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Not equal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!=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772422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&gt;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Greater than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&gt;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64622"/>
                  </a:ext>
                </a:extLst>
              </a:tr>
              <a:tr h="7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Less than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&lt;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081"/>
                  </a:ext>
                </a:extLst>
              </a:tr>
              <a:tr h="1099965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&gt;=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Greater than or 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x &gt;=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8864"/>
                  </a:ext>
                </a:extLst>
              </a:tr>
              <a:tr h="63242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&lt;=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Less than or equal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x &lt;= 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1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6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5F3-D0F0-4ACE-B169-0BE83E85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Logical operators</a:t>
            </a:r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A43A05-5B17-4818-A1FE-ED04709FF8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382000" cy="3295470"/>
        </p:xfrm>
        <a:graphic>
          <a:graphicData uri="http://schemas.openxmlformats.org/drawingml/2006/table">
            <a:tbl>
              <a:tblPr/>
              <a:tblGrid>
                <a:gridCol w="1389872">
                  <a:extLst>
                    <a:ext uri="{9D8B030D-6E8A-4147-A177-3AD203B41FA5}">
                      <a16:colId xmlns:a16="http://schemas.microsoft.com/office/drawing/2014/main" val="2786966154"/>
                    </a:ext>
                  </a:extLst>
                </a:gridCol>
                <a:gridCol w="1400565">
                  <a:extLst>
                    <a:ext uri="{9D8B030D-6E8A-4147-A177-3AD203B41FA5}">
                      <a16:colId xmlns:a16="http://schemas.microsoft.com/office/drawing/2014/main" val="630370972"/>
                    </a:ext>
                  </a:extLst>
                </a:gridCol>
                <a:gridCol w="3442606">
                  <a:extLst>
                    <a:ext uri="{9D8B030D-6E8A-4147-A177-3AD203B41FA5}">
                      <a16:colId xmlns:a16="http://schemas.microsoft.com/office/drawing/2014/main" val="4177750540"/>
                    </a:ext>
                  </a:extLst>
                </a:gridCol>
                <a:gridCol w="2148957">
                  <a:extLst>
                    <a:ext uri="{9D8B030D-6E8A-4147-A177-3AD203B41FA5}">
                      <a16:colId xmlns:a16="http://schemas.microsoft.com/office/drawing/2014/main" val="3680486041"/>
                    </a:ext>
                  </a:extLst>
                </a:gridCol>
              </a:tblGrid>
              <a:tr h="555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Example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99985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&amp;&amp;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and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true if both statements are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&lt; 5 &amp;&amp;  x &lt; 10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56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||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or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true if one of the statements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x &lt; 5 || x &lt; 4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27157"/>
                  </a:ext>
                </a:extLst>
              </a:tr>
              <a:tr h="9134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!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Logical not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!(x &lt; 5 &amp;&amp; x &lt; 10)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89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1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D10-2AB6-412A-8805-B45F5998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Topics Covered…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F24B-41D6-4D5C-98C4-61042822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</a:rPr>
              <a:t>B</a:t>
            </a:r>
            <a:r>
              <a:rPr lang="en-US" sz="2400" i="0" u="none" strike="noStrike" baseline="0" dirty="0">
                <a:latin typeface="Verdana" panose="020B0604030504040204" pitchFamily="34" charset="0"/>
              </a:rPr>
              <a:t>asic concepts of object oriented programming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E2C03-CF34-4227-8903-30128754D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41" y="2057400"/>
            <a:ext cx="3471959" cy="3861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377DE-6998-45AF-AF71-70F54612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6" y="2057399"/>
            <a:ext cx="5793174" cy="38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4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E1BA-EE40-4FB8-8594-74A1A8E7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Bitwise operators</a:t>
            </a:r>
            <a:b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03C433-C940-4FBF-B970-94E5D8696A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6172200" cy="5638800"/>
        </p:xfrm>
        <a:graphic>
          <a:graphicData uri="http://schemas.openxmlformats.org/drawingml/2006/table">
            <a:tbl>
              <a:tblPr/>
              <a:tblGrid>
                <a:gridCol w="1525345">
                  <a:extLst>
                    <a:ext uri="{9D8B030D-6E8A-4147-A177-3AD203B41FA5}">
                      <a16:colId xmlns:a16="http://schemas.microsoft.com/office/drawing/2014/main" val="3320324983"/>
                    </a:ext>
                  </a:extLst>
                </a:gridCol>
                <a:gridCol w="4646855">
                  <a:extLst>
                    <a:ext uri="{9D8B030D-6E8A-4147-A177-3AD203B41FA5}">
                      <a16:colId xmlns:a16="http://schemas.microsoft.com/office/drawing/2014/main" val="1073576391"/>
                    </a:ext>
                  </a:extLst>
                </a:gridCol>
              </a:tblGrid>
              <a:tr h="701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11201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&amp;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AND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08867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|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OR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90298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^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XOR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82724"/>
                  </a:ext>
                </a:extLst>
              </a:tr>
              <a:tr h="100860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~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Ones Complement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256850"/>
                  </a:ext>
                </a:extLst>
              </a:tr>
              <a:tr h="91185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&lt;&lt;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Left Shift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64615"/>
                  </a:ext>
                </a:extLst>
              </a:tr>
              <a:tr h="91185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&gt;&gt;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Right Shift Operator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0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76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AND Operator (&amp;)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 &amp;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84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1            0             0                0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1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&amp;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01000   (8)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57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51F-8669-4397-BA78-6B0FF7B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What will be output?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E5D9-C623-4D03-8007-9D3E80F19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a=20;</a:t>
            </a:r>
          </a:p>
          <a:p>
            <a:pPr marL="0" indent="0">
              <a:buNone/>
            </a:pPr>
            <a:r>
              <a:rPr lang="en-US" dirty="0"/>
              <a:t>    int b=25;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&lt;&lt;(</a:t>
            </a:r>
            <a:r>
              <a:rPr lang="en-US" dirty="0" err="1"/>
              <a:t>a&amp;b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CC2F9-2934-4A0B-B328-21A4A44EC5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15</a:t>
            </a:r>
          </a:p>
          <a:p>
            <a:pPr marL="514350" indent="-514350">
              <a:buAutoNum type="alphaUcPeriod"/>
            </a:pPr>
            <a:r>
              <a:rPr lang="en-US" dirty="0"/>
              <a:t>16</a:t>
            </a:r>
          </a:p>
          <a:p>
            <a:pPr marL="514350" indent="-514350">
              <a:buAutoNum type="alphaUcPeriod"/>
            </a:pPr>
            <a:r>
              <a:rPr lang="en-US" dirty="0"/>
              <a:t>20 </a:t>
            </a:r>
          </a:p>
        </p:txBody>
      </p:sp>
    </p:spTree>
    <p:extLst>
      <p:ext uri="{BB962C8B-B14F-4D97-AF65-F5344CB8AC3E}">
        <p14:creationId xmlns:p14="http://schemas.microsoft.com/office/powerpoint/2010/main" val="2292195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(|)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any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|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09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1               1              1            0                1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46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|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11101   (29)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89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51F-8669-4397-BA78-6B0FF7B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What will be output?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E5D9-C623-4D03-8007-9D3E80F19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a=20;</a:t>
            </a:r>
          </a:p>
          <a:p>
            <a:pPr marL="0" indent="0">
              <a:buNone/>
            </a:pPr>
            <a:r>
              <a:rPr lang="en-US" dirty="0"/>
              <a:t>    int b=15;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&lt;&lt;(</a:t>
            </a:r>
            <a:r>
              <a:rPr lang="en-US" dirty="0" err="1"/>
              <a:t>a|b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CC2F9-2934-4A0B-B328-21A4A44EC5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31</a:t>
            </a:r>
          </a:p>
          <a:p>
            <a:pPr marL="514350" indent="-514350">
              <a:buAutoNum type="alphaUcPeriod"/>
            </a:pPr>
            <a:r>
              <a:rPr lang="en-US" dirty="0"/>
              <a:t>32</a:t>
            </a:r>
          </a:p>
          <a:p>
            <a:pPr marL="514350" indent="-514350">
              <a:buAutoNum type="alphaUcPeriod"/>
            </a:pPr>
            <a:r>
              <a:rPr lang="en-US" dirty="0"/>
              <a:t>22</a:t>
            </a:r>
          </a:p>
          <a:p>
            <a:pPr marL="514350" indent="-514350">
              <a:buAutoNum type="alphaUcPeriod"/>
            </a:pPr>
            <a:r>
              <a:rPr lang="en-US" dirty="0"/>
              <a:t>32 </a:t>
            </a:r>
          </a:p>
        </p:txBody>
      </p:sp>
    </p:spTree>
    <p:extLst>
      <p:ext uri="{BB962C8B-B14F-4D97-AF65-F5344CB8AC3E}">
        <p14:creationId xmlns:p14="http://schemas.microsoft.com/office/powerpoint/2010/main" val="74594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XOR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(^)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opposite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|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4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F44D-1BAF-41FE-8A7B-4084726B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7A29B5-6DB0-4A8E-860D-123C46C7B946}"/>
              </a:ext>
            </a:extLst>
          </p:cNvPr>
          <p:cNvCxnSpPr/>
          <p:nvPr/>
        </p:nvCxnSpPr>
        <p:spPr>
          <a:xfrm flipH="1">
            <a:off x="1524000" y="1143000"/>
            <a:ext cx="28194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BDC40-2456-486B-BD04-A3FB6FD7663C}"/>
              </a:ext>
            </a:extLst>
          </p:cNvPr>
          <p:cNvCxnSpPr/>
          <p:nvPr/>
        </p:nvCxnSpPr>
        <p:spPr>
          <a:xfrm>
            <a:off x="4343400" y="11430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09330B-258F-40ED-B552-6D56D5B2951A}"/>
              </a:ext>
            </a:extLst>
          </p:cNvPr>
          <p:cNvCxnSpPr/>
          <p:nvPr/>
        </p:nvCxnSpPr>
        <p:spPr>
          <a:xfrm>
            <a:off x="4343400" y="1143000"/>
            <a:ext cx="2743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5DA6D81-8A06-47B5-80CB-A8EE50CBF575}"/>
              </a:ext>
            </a:extLst>
          </p:cNvPr>
          <p:cNvSpPr/>
          <p:nvPr/>
        </p:nvSpPr>
        <p:spPr>
          <a:xfrm>
            <a:off x="228600" y="2667000"/>
            <a:ext cx="2438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User-define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65423-47B0-43E4-92F0-1C925C489E68}"/>
              </a:ext>
            </a:extLst>
          </p:cNvPr>
          <p:cNvSpPr/>
          <p:nvPr/>
        </p:nvSpPr>
        <p:spPr>
          <a:xfrm>
            <a:off x="3429000" y="2667000"/>
            <a:ext cx="2209800" cy="868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Built-in-type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918BE-E41F-42C5-B2FA-F1E01BFF92CC}"/>
              </a:ext>
            </a:extLst>
          </p:cNvPr>
          <p:cNvSpPr/>
          <p:nvPr/>
        </p:nvSpPr>
        <p:spPr>
          <a:xfrm>
            <a:off x="6705600" y="2743200"/>
            <a:ext cx="2209800" cy="868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Derived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341E3-2965-4E50-98AF-97325615B677}"/>
              </a:ext>
            </a:extLst>
          </p:cNvPr>
          <p:cNvSpPr txBox="1"/>
          <p:nvPr/>
        </p:nvSpPr>
        <p:spPr>
          <a:xfrm>
            <a:off x="3429000" y="3810000"/>
            <a:ext cx="18678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Integer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Character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Boolean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Floating Point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Double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Void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Wide Character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D2C41-BFC4-4D34-A1CA-D52F05E5F96D}"/>
              </a:ext>
            </a:extLst>
          </p:cNvPr>
          <p:cNvSpPr txBox="1"/>
          <p:nvPr/>
        </p:nvSpPr>
        <p:spPr>
          <a:xfrm>
            <a:off x="7145895" y="4038600"/>
            <a:ext cx="1329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Function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Array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Pointer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Reference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6C9EE-134E-49B1-9270-FCBAE337D814}"/>
              </a:ext>
            </a:extLst>
          </p:cNvPr>
          <p:cNvSpPr txBox="1"/>
          <p:nvPr/>
        </p:nvSpPr>
        <p:spPr>
          <a:xfrm>
            <a:off x="228600" y="3962400"/>
            <a:ext cx="1205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Class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Structure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Union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Enum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Typedef</a:t>
            </a:r>
          </a:p>
          <a:p>
            <a:pPr algn="l" fontAlgn="base"/>
            <a:endParaRPr lang="en-US" b="0" i="0" dirty="0">
              <a:effectLst/>
              <a:latin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7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1               0              1            0                1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11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^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10101   (21)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8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Left Shift Operator(&lt;&lt;)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a&lt;&lt;1</a:t>
            </a:r>
          </a:p>
          <a:p>
            <a:pPr marL="0" indent="0">
              <a:buNone/>
            </a:pPr>
            <a:r>
              <a:rPr lang="en-US" dirty="0"/>
              <a:t>1010.0</a:t>
            </a:r>
          </a:p>
          <a:p>
            <a:pPr marL="0" indent="0">
              <a:buNone/>
            </a:pPr>
            <a:r>
              <a:rPr lang="en-US" dirty="0"/>
              <a:t>10100(20) Ans.</a:t>
            </a:r>
          </a:p>
          <a:p>
            <a:pPr marL="0" indent="0">
              <a:buNone/>
            </a:pPr>
            <a:r>
              <a:rPr lang="en-US" dirty="0"/>
              <a:t>a&lt;&lt;2</a:t>
            </a:r>
          </a:p>
          <a:p>
            <a:pPr marL="0" indent="0">
              <a:buNone/>
            </a:pPr>
            <a:r>
              <a:rPr lang="en-US" dirty="0"/>
              <a:t>1010.00</a:t>
            </a:r>
          </a:p>
          <a:p>
            <a:pPr marL="0" indent="0">
              <a:buNone/>
            </a:pPr>
            <a:r>
              <a:rPr lang="en-US" dirty="0"/>
              <a:t>101000(40)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Right Shift Operator(&gt;&gt;)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a&gt;&gt;1</a:t>
            </a:r>
          </a:p>
          <a:p>
            <a:pPr marL="0" indent="0">
              <a:buNone/>
            </a:pPr>
            <a:r>
              <a:rPr lang="en-US" dirty="0"/>
              <a:t>101</a:t>
            </a:r>
            <a:r>
              <a:rPr lang="en-US" dirty="0">
                <a:solidFill>
                  <a:srgbClr val="FF0000"/>
                </a:solidFill>
              </a:rPr>
              <a:t>0.</a:t>
            </a:r>
          </a:p>
          <a:p>
            <a:pPr marL="0" indent="0">
              <a:buNone/>
            </a:pPr>
            <a:r>
              <a:rPr lang="en-US" dirty="0"/>
              <a:t>101(5) Ans.</a:t>
            </a:r>
          </a:p>
          <a:p>
            <a:pPr marL="0" indent="0">
              <a:buNone/>
            </a:pPr>
            <a:r>
              <a:rPr lang="en-US" dirty="0"/>
              <a:t>a&gt;&gt;2</a:t>
            </a:r>
          </a:p>
          <a:p>
            <a:pPr marL="0" indent="0">
              <a:buNone/>
            </a:pPr>
            <a:r>
              <a:rPr lang="en-US" dirty="0"/>
              <a:t>10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10(2)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3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9BC10-9C72-42BD-B9E7-E629EF9E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7E56-79E0-495E-B57D-2A8783E719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will be output?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a=15;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&lt;&lt;(a&gt;&gt;1);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EE201B-BAF8-4C8F-A69C-15861E900C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Options:</a:t>
            </a:r>
          </a:p>
          <a:p>
            <a:pPr marL="514350" indent="-514350">
              <a:buAutoNum type="alphaUcPeriod"/>
            </a:pPr>
            <a:r>
              <a:rPr lang="en-US" dirty="0"/>
              <a:t>5</a:t>
            </a:r>
          </a:p>
          <a:p>
            <a:pPr marL="514350" indent="-514350">
              <a:buAutoNum type="alphaUcPeriod"/>
            </a:pPr>
            <a:r>
              <a:rPr lang="en-US" dirty="0"/>
              <a:t>6</a:t>
            </a:r>
          </a:p>
          <a:p>
            <a:pPr marL="514350" indent="-514350">
              <a:buAutoNum type="alphaUcPeriod"/>
            </a:pPr>
            <a:r>
              <a:rPr lang="en-US" dirty="0"/>
              <a:t>7</a:t>
            </a:r>
          </a:p>
          <a:p>
            <a:pPr marL="514350" indent="-514350">
              <a:buAutoNum type="alphaUcPeriod"/>
            </a:pP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68874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53233F-C972-4B34-B05F-A3147A6D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9FB5B-6BCB-4E3B-A91C-3234F194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++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Increment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++x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Decrement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--x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89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D152-07C4-4F5F-B919-C53EE3BD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insertion operator(&lt;&lt;):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in conjunction with stream insertion operator (&lt;&lt;) to display the output on a console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extraction operator (&gt;&gt;):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in conjunction with stream extraction operator (&gt;&gt;) to read the input from a console.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88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3C3-F56B-4B98-8A4C-49DF5FF9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6AF6-C329-4195-B82D-9FE5C303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structure: if and else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elective structure: switch case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Iteration structures (loops): while, do while, for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statements: break, continue, </a:t>
            </a:r>
            <a:r>
              <a:rPr lang="en-US" sz="2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2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6D72-DD2F-4CEB-A783-14A27374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structure</a:t>
            </a:r>
            <a:b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8382-174F-4E15-B305-CC476A43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if(condition)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49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7183-0099-41F0-BD95-6636D43D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40CC-2882-4FC2-984B-B24142B4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Primitive Data Types: </a:t>
            </a:r>
            <a:r>
              <a:rPr lang="en-US" dirty="0">
                <a:solidFill>
                  <a:schemeClr val="tx1"/>
                </a:solidFill>
              </a:rPr>
              <a:t>These data types are built-in or predefined data types and used to declare variables.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Primitive data types available in C++ are: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Integer(int)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Character(char)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Boolean(bool)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Floating Point(float)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Double Floating Point(double)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Valueless or Void(void)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Wide Character(</a:t>
            </a:r>
            <a:r>
              <a:rPr lang="en-US" dirty="0" err="1">
                <a:solidFill>
                  <a:schemeClr val="tx1"/>
                </a:solidFill>
              </a:rPr>
              <a:t>wchar_t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679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1245-12CE-4AE3-9AF8-DC913694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10B0-13F5-41D9-89CD-895277DEE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Wide Character</a:t>
            </a:r>
            <a:r>
              <a:rPr lang="en-US" dirty="0"/>
              <a:t>: Wide character data type is also a character data type but this data type has size greater than the normal 8-bit datatype. </a:t>
            </a:r>
          </a:p>
        </p:txBody>
      </p:sp>
    </p:spTree>
    <p:extLst>
      <p:ext uri="{BB962C8B-B14F-4D97-AF65-F5344CB8AC3E}">
        <p14:creationId xmlns:p14="http://schemas.microsoft.com/office/powerpoint/2010/main" val="2326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F7F4-25A8-45C1-B536-C39FEF29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Derived Data Types: </a:t>
            </a:r>
            <a:r>
              <a:rPr lang="en-US" dirty="0">
                <a:solidFill>
                  <a:schemeClr val="tx1"/>
                </a:solidFill>
              </a:rPr>
              <a:t>The data-types that are derived from the primitive or built-in datatypes are referred to as Derived Data Types.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These are: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Array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Pointer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Reference</a:t>
            </a:r>
          </a:p>
        </p:txBody>
      </p:sp>
    </p:spTree>
    <p:extLst>
      <p:ext uri="{BB962C8B-B14F-4D97-AF65-F5344CB8AC3E}">
        <p14:creationId xmlns:p14="http://schemas.microsoft.com/office/powerpoint/2010/main" val="264841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FAAB-7358-4F8C-A876-611FF9F5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EFBF-0FCF-4DEE-87F9-1687C106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Abstract or User-Defined Data Types: </a:t>
            </a:r>
            <a:r>
              <a:rPr lang="en-US" dirty="0">
                <a:solidFill>
                  <a:schemeClr val="tx1"/>
                </a:solidFill>
              </a:rPr>
              <a:t>These data types are defined by user itself.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Class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Structure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Union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Enumeration or Enum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Typedef</a:t>
            </a:r>
          </a:p>
        </p:txBody>
      </p:sp>
    </p:spTree>
    <p:extLst>
      <p:ext uri="{BB962C8B-B14F-4D97-AF65-F5344CB8AC3E}">
        <p14:creationId xmlns:p14="http://schemas.microsoft.com/office/powerpoint/2010/main" val="290033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502B49-BFD9-4179-8AFF-F5CD5A716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09015"/>
              </p:ext>
            </p:extLst>
          </p:nvPr>
        </p:nvGraphicFramePr>
        <p:xfrm>
          <a:off x="381000" y="457200"/>
          <a:ext cx="8305800" cy="563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567431992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89372421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935798061"/>
                    </a:ext>
                  </a:extLst>
                </a:gridCol>
              </a:tblGrid>
              <a:tr h="412027"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Size(in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045777"/>
                  </a:ext>
                </a:extLst>
              </a:tr>
              <a:tr h="576838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 =8 bits ( 2</a:t>
                      </a:r>
                      <a:r>
                        <a:rPr lang="en-US" sz="1800" b="0" i="0" baseline="30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8  </a:t>
                      </a: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lang="en-US" sz="1800" b="0" i="0" baseline="30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-128 to 127 or 0 to 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29681"/>
                  </a:ext>
                </a:extLst>
              </a:tr>
              <a:tr h="329621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to 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755486"/>
                  </a:ext>
                </a:extLst>
              </a:tr>
              <a:tr h="329621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-128 to 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975670"/>
                  </a:ext>
                </a:extLst>
              </a:tr>
              <a:tr h="576838"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               4=32 bits ( 2</a:t>
                      </a:r>
                      <a:r>
                        <a:rPr lang="en-US" sz="1800" b="0" i="0" baseline="30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32  </a:t>
                      </a:r>
                      <a:r>
                        <a:rPr lang="en-US" sz="1800" b="0" i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lang="en-US" sz="1800" b="0" i="0" baseline="30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-2,147,483,648 to 2,147,483,647</a:t>
                      </a:r>
                      <a:endParaRPr lang="en-US" sz="1800" b="1" i="0" baseline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702310"/>
                  </a:ext>
                </a:extLst>
              </a:tr>
              <a:tr h="39485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short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-32,768 to 32,767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21155"/>
                  </a:ext>
                </a:extLst>
              </a:tr>
              <a:tr h="39485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unsigned short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0 to 65,535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28850"/>
                  </a:ext>
                </a:extLst>
              </a:tr>
              <a:tr h="39485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unsigned int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0 to 4,294,967,295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839340"/>
                  </a:ext>
                </a:extLst>
              </a:tr>
              <a:tr h="5237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float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27411"/>
                  </a:ext>
                </a:extLst>
              </a:tr>
              <a:tr h="5237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double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8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63420"/>
                  </a:ext>
                </a:extLst>
              </a:tr>
              <a:tr h="39485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long double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12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45149"/>
                  </a:ext>
                </a:extLst>
              </a:tr>
              <a:tr h="329621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27545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AF7933-4F15-4BDC-BFB7-17E04F3DA362}"/>
              </a:ext>
            </a:extLst>
          </p:cNvPr>
          <p:cNvSpPr txBox="1"/>
          <p:nvPr/>
        </p:nvSpPr>
        <p:spPr>
          <a:xfrm>
            <a:off x="609600" y="6092038"/>
            <a:ext cx="7973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We can display the size of all the data types by using the </a:t>
            </a:r>
            <a:r>
              <a:rPr lang="en-US" sz="2000" b="1" dirty="0" err="1">
                <a:solidFill>
                  <a:srgbClr val="C00000"/>
                </a:solidFill>
              </a:rPr>
              <a:t>sizeof</a:t>
            </a:r>
            <a:r>
              <a:rPr lang="en-US" sz="2000" b="1" dirty="0">
                <a:solidFill>
                  <a:srgbClr val="C00000"/>
                </a:solidFill>
              </a:rPr>
              <a:t>() operator</a:t>
            </a:r>
          </a:p>
        </p:txBody>
      </p:sp>
    </p:spTree>
    <p:extLst>
      <p:ext uri="{BB962C8B-B14F-4D97-AF65-F5344CB8AC3E}">
        <p14:creationId xmlns:p14="http://schemas.microsoft.com/office/powerpoint/2010/main" val="400413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9D86-3883-4854-8A78-517165A4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8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Memory representation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1326DE-91F8-4D6C-9D79-2543F007DB2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910958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01787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387185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03195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251030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809580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378808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2796073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230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A68DB2-6A81-4487-84EF-DBFF33C45B0D}"/>
              </a:ext>
            </a:extLst>
          </p:cNvPr>
          <p:cNvSpPr txBox="1"/>
          <p:nvPr/>
        </p:nvSpPr>
        <p:spPr>
          <a:xfrm>
            <a:off x="1219200" y="3429000"/>
            <a:ext cx="18870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char </a:t>
            </a:r>
            <a:r>
              <a:rPr lang="en-US" sz="2800" dirty="0" err="1"/>
              <a:t>ch</a:t>
            </a:r>
            <a:r>
              <a:rPr lang="en-US" sz="2800" dirty="0"/>
              <a:t>=65;</a:t>
            </a:r>
          </a:p>
          <a:p>
            <a:r>
              <a:rPr lang="en-US" sz="2800" dirty="0"/>
              <a:t>Or</a:t>
            </a:r>
          </a:p>
          <a:p>
            <a:r>
              <a:rPr lang="en-US" sz="2800" dirty="0"/>
              <a:t>char </a:t>
            </a:r>
            <a:r>
              <a:rPr lang="en-US" sz="2800" dirty="0" err="1"/>
              <a:t>ch</a:t>
            </a:r>
            <a:r>
              <a:rPr lang="en-US" sz="2800" dirty="0"/>
              <a:t>=‘A’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B872B-52B6-4A14-B79A-6423F2043154}"/>
              </a:ext>
            </a:extLst>
          </p:cNvPr>
          <p:cNvSpPr txBox="1"/>
          <p:nvPr/>
        </p:nvSpPr>
        <p:spPr>
          <a:xfrm>
            <a:off x="4648200" y="3733800"/>
            <a:ext cx="432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 is occupying 1 Byte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ADE65-1A60-4533-9E3D-62FF54713CBE}"/>
              </a:ext>
            </a:extLst>
          </p:cNvPr>
          <p:cNvSpPr txBox="1"/>
          <p:nvPr/>
        </p:nvSpPr>
        <p:spPr>
          <a:xfrm>
            <a:off x="4267200" y="838200"/>
            <a:ext cx="187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Byte= 8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D6948-006F-4A56-A43E-ED155742E75A}"/>
              </a:ext>
            </a:extLst>
          </p:cNvPr>
          <p:cNvSpPr txBox="1"/>
          <p:nvPr/>
        </p:nvSpPr>
        <p:spPr>
          <a:xfrm>
            <a:off x="3188009" y="2514600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A(65)=01000001</a:t>
            </a:r>
          </a:p>
        </p:txBody>
      </p:sp>
    </p:spTree>
    <p:extLst>
      <p:ext uri="{BB962C8B-B14F-4D97-AF65-F5344CB8AC3E}">
        <p14:creationId xmlns:p14="http://schemas.microsoft.com/office/powerpoint/2010/main" val="157796932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5663</TotalTime>
  <Words>1419</Words>
  <Application>Microsoft Office PowerPoint</Application>
  <PresentationFormat>On-screen Show (4:3)</PresentationFormat>
  <Paragraphs>452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Arial</vt:lpstr>
      <vt:lpstr>Arial Black</vt:lpstr>
      <vt:lpstr>Arial Rounded MT Bold</vt:lpstr>
      <vt:lpstr>Calibri</vt:lpstr>
      <vt:lpstr>Courier New</vt:lpstr>
      <vt:lpstr>Roboto</vt:lpstr>
      <vt:lpstr>Segoe UI</vt:lpstr>
      <vt:lpstr>Tahoma</vt:lpstr>
      <vt:lpstr>Times New Roman</vt:lpstr>
      <vt:lpstr>Verdana</vt:lpstr>
      <vt:lpstr>Verdana</vt:lpstr>
      <vt:lpstr>Lpu theme final with copyright(S)</vt:lpstr>
      <vt:lpstr>CAP444 OBJECT ORIENTED PROGRAMMING USING C++ </vt:lpstr>
      <vt:lpstr>Topics Covered…</vt:lpstr>
      <vt:lpstr>Data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representation</vt:lpstr>
      <vt:lpstr>How to find out range? </vt:lpstr>
      <vt:lpstr>PowerPoint Presentation</vt:lpstr>
      <vt:lpstr>Exceeding range…?</vt:lpstr>
      <vt:lpstr>What will be output?</vt:lpstr>
      <vt:lpstr>PowerPoint Presentation</vt:lpstr>
      <vt:lpstr>Operators</vt:lpstr>
      <vt:lpstr>Arithmetic operators</vt:lpstr>
      <vt:lpstr> Assignment Operators </vt:lpstr>
      <vt:lpstr>Comparison operators</vt:lpstr>
      <vt:lpstr> Logical operators </vt:lpstr>
      <vt:lpstr> Bitwise operators </vt:lpstr>
      <vt:lpstr> AND Operator (&amp;) </vt:lpstr>
      <vt:lpstr>Steps to solve:-</vt:lpstr>
      <vt:lpstr>PowerPoint Presentation</vt:lpstr>
      <vt:lpstr> What will be output? </vt:lpstr>
      <vt:lpstr> OR Operator (|) </vt:lpstr>
      <vt:lpstr>Steps to solve:-</vt:lpstr>
      <vt:lpstr>PowerPoint Presentation</vt:lpstr>
      <vt:lpstr> What will be output? </vt:lpstr>
      <vt:lpstr> XOR Operator (^) </vt:lpstr>
      <vt:lpstr>Steps to solve:-</vt:lpstr>
      <vt:lpstr>PowerPoint Presentation</vt:lpstr>
      <vt:lpstr> Left Shift Operator(&lt;&lt;) </vt:lpstr>
      <vt:lpstr> Right Shift Operator(&gt;&gt;) </vt:lpstr>
      <vt:lpstr>PowerPoint Presentation</vt:lpstr>
      <vt:lpstr>PowerPoint Presentation</vt:lpstr>
      <vt:lpstr>PowerPoint Presentation</vt:lpstr>
      <vt:lpstr>Control structure </vt:lpstr>
      <vt:lpstr> Conditional structure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270</cp:revision>
  <dcterms:created xsi:type="dcterms:W3CDTF">2014-05-25T11:13:57Z</dcterms:created>
  <dcterms:modified xsi:type="dcterms:W3CDTF">2021-08-31T04:26:05Z</dcterms:modified>
</cp:coreProperties>
</file>