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notesSlides/notesSlide12.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0"/>
  </p:notesMasterIdLst>
  <p:sldIdLst>
    <p:sldId id="256" r:id="rId2"/>
    <p:sldId id="364" r:id="rId3"/>
    <p:sldId id="365" r:id="rId4"/>
    <p:sldId id="366" r:id="rId5"/>
    <p:sldId id="367" r:id="rId6"/>
    <p:sldId id="368" r:id="rId7"/>
    <p:sldId id="369" r:id="rId8"/>
    <p:sldId id="370" r:id="rId9"/>
    <p:sldId id="371" r:id="rId10"/>
    <p:sldId id="372" r:id="rId11"/>
    <p:sldId id="373" r:id="rId12"/>
    <p:sldId id="374" r:id="rId13"/>
    <p:sldId id="375" r:id="rId14"/>
    <p:sldId id="377" r:id="rId15"/>
    <p:sldId id="378" r:id="rId16"/>
    <p:sldId id="379" r:id="rId17"/>
    <p:sldId id="381" r:id="rId18"/>
    <p:sldId id="380" r:id="rId19"/>
    <p:sldId id="382" r:id="rId20"/>
    <p:sldId id="383" r:id="rId21"/>
    <p:sldId id="384" r:id="rId22"/>
    <p:sldId id="385" r:id="rId23"/>
    <p:sldId id="386" r:id="rId24"/>
    <p:sldId id="387" r:id="rId25"/>
    <p:sldId id="388" r:id="rId26"/>
    <p:sldId id="391" r:id="rId27"/>
    <p:sldId id="392" r:id="rId28"/>
    <p:sldId id="257" r:id="rId29"/>
    <p:sldId id="258" r:id="rId30"/>
    <p:sldId id="259" r:id="rId31"/>
    <p:sldId id="390" r:id="rId32"/>
    <p:sldId id="260" r:id="rId33"/>
    <p:sldId id="261" r:id="rId34"/>
    <p:sldId id="263" r:id="rId35"/>
    <p:sldId id="264" r:id="rId36"/>
    <p:sldId id="265" r:id="rId37"/>
    <p:sldId id="266" r:id="rId38"/>
    <p:sldId id="267" r:id="rId39"/>
    <p:sldId id="268" r:id="rId40"/>
    <p:sldId id="269" r:id="rId41"/>
    <p:sldId id="393" r:id="rId42"/>
    <p:sldId id="270" r:id="rId43"/>
    <p:sldId id="271" r:id="rId44"/>
    <p:sldId id="272" r:id="rId45"/>
    <p:sldId id="273" r:id="rId46"/>
    <p:sldId id="274" r:id="rId47"/>
    <p:sldId id="275" r:id="rId48"/>
    <p:sldId id="276" r:id="rId49"/>
    <p:sldId id="277" r:id="rId50"/>
    <p:sldId id="278" r:id="rId51"/>
    <p:sldId id="279" r:id="rId52"/>
    <p:sldId id="280" r:id="rId53"/>
    <p:sldId id="281" r:id="rId54"/>
    <p:sldId id="282" r:id="rId55"/>
    <p:sldId id="283" r:id="rId56"/>
    <p:sldId id="284" r:id="rId57"/>
    <p:sldId id="285" r:id="rId58"/>
    <p:sldId id="286" r:id="rId59"/>
    <p:sldId id="287" r:id="rId60"/>
    <p:sldId id="288" r:id="rId61"/>
    <p:sldId id="396" r:id="rId62"/>
    <p:sldId id="289" r:id="rId63"/>
    <p:sldId id="290" r:id="rId64"/>
    <p:sldId id="291" r:id="rId65"/>
    <p:sldId id="293" r:id="rId66"/>
    <p:sldId id="294" r:id="rId67"/>
    <p:sldId id="295" r:id="rId68"/>
    <p:sldId id="296" r:id="rId69"/>
    <p:sldId id="297" r:id="rId70"/>
    <p:sldId id="298" r:id="rId71"/>
    <p:sldId id="299" r:id="rId72"/>
    <p:sldId id="300" r:id="rId73"/>
    <p:sldId id="301" r:id="rId74"/>
    <p:sldId id="302" r:id="rId75"/>
    <p:sldId id="394" r:id="rId76"/>
    <p:sldId id="303" r:id="rId77"/>
    <p:sldId id="304" r:id="rId78"/>
    <p:sldId id="305" r:id="rId79"/>
    <p:sldId id="395" r:id="rId80"/>
    <p:sldId id="306" r:id="rId81"/>
    <p:sldId id="308" r:id="rId82"/>
    <p:sldId id="309" r:id="rId83"/>
    <p:sldId id="310" r:id="rId84"/>
    <p:sldId id="311" r:id="rId85"/>
    <p:sldId id="398" r:id="rId86"/>
    <p:sldId id="312" r:id="rId87"/>
    <p:sldId id="397" r:id="rId88"/>
    <p:sldId id="313" r:id="rId89"/>
    <p:sldId id="314" r:id="rId90"/>
    <p:sldId id="315" r:id="rId91"/>
    <p:sldId id="316" r:id="rId92"/>
    <p:sldId id="317" r:id="rId93"/>
    <p:sldId id="318" r:id="rId94"/>
    <p:sldId id="319" r:id="rId95"/>
    <p:sldId id="320" r:id="rId96"/>
    <p:sldId id="321" r:id="rId97"/>
    <p:sldId id="322" r:id="rId98"/>
    <p:sldId id="323" r:id="rId99"/>
    <p:sldId id="324" r:id="rId100"/>
    <p:sldId id="325" r:id="rId101"/>
    <p:sldId id="326" r:id="rId102"/>
    <p:sldId id="327" r:id="rId103"/>
    <p:sldId id="328" r:id="rId104"/>
    <p:sldId id="329" r:id="rId105"/>
    <p:sldId id="330" r:id="rId106"/>
    <p:sldId id="331" r:id="rId107"/>
    <p:sldId id="332" r:id="rId108"/>
    <p:sldId id="333" r:id="rId109"/>
    <p:sldId id="334" r:id="rId110"/>
    <p:sldId id="335" r:id="rId111"/>
    <p:sldId id="336" r:id="rId112"/>
    <p:sldId id="337" r:id="rId113"/>
    <p:sldId id="338" r:id="rId114"/>
    <p:sldId id="339" r:id="rId115"/>
    <p:sldId id="340" r:id="rId116"/>
    <p:sldId id="341" r:id="rId117"/>
    <p:sldId id="342" r:id="rId118"/>
    <p:sldId id="343" r:id="rId119"/>
    <p:sldId id="344" r:id="rId120"/>
    <p:sldId id="345" r:id="rId121"/>
    <p:sldId id="346" r:id="rId122"/>
    <p:sldId id="347" r:id="rId123"/>
    <p:sldId id="348" r:id="rId124"/>
    <p:sldId id="349" r:id="rId125"/>
    <p:sldId id="350" r:id="rId126"/>
    <p:sldId id="351" r:id="rId127"/>
    <p:sldId id="352" r:id="rId128"/>
    <p:sldId id="353" r:id="rId129"/>
    <p:sldId id="354" r:id="rId130"/>
    <p:sldId id="355" r:id="rId131"/>
    <p:sldId id="356" r:id="rId132"/>
    <p:sldId id="357" r:id="rId133"/>
    <p:sldId id="358" r:id="rId134"/>
    <p:sldId id="359" r:id="rId135"/>
    <p:sldId id="360" r:id="rId136"/>
    <p:sldId id="362" r:id="rId137"/>
    <p:sldId id="361" r:id="rId138"/>
    <p:sldId id="363" r:id="rId139"/>
  </p:sldIdLst>
  <p:sldSz cx="9144000" cy="6858000" type="screen4x3"/>
  <p:notesSz cx="7010400" cy="9223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9900CC"/>
    <a:srgbClr val="00FFFF"/>
    <a:srgbClr val="66663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22" autoAdjust="0"/>
    <p:restoredTop sz="86202" autoAdjust="0"/>
  </p:normalViewPr>
  <p:slideViewPr>
    <p:cSldViewPr>
      <p:cViewPr>
        <p:scale>
          <a:sx n="75" d="100"/>
          <a:sy n="75" d="100"/>
        </p:scale>
        <p:origin x="-1212" y="180"/>
      </p:cViewPr>
      <p:guideLst>
        <p:guide orient="horz" pos="2160"/>
        <p:guide pos="2880"/>
      </p:guideLst>
    </p:cSldViewPr>
  </p:slideViewPr>
  <p:outlineViewPr>
    <p:cViewPr>
      <p:scale>
        <a:sx n="33" d="100"/>
        <a:sy n="33" d="100"/>
      </p:scale>
      <p:origin x="0" y="20022"/>
    </p:cViewPr>
  </p:outlin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1169"/>
          </a:xfrm>
          <a:prstGeom prst="rect">
            <a:avLst/>
          </a:prstGeom>
        </p:spPr>
        <p:txBody>
          <a:bodyPr vert="horz" lIns="92757" tIns="46378" rIns="92757" bIns="46378" rtlCol="0"/>
          <a:lstStyle>
            <a:lvl1pPr algn="l">
              <a:defRPr sz="1200"/>
            </a:lvl1pPr>
          </a:lstStyle>
          <a:p>
            <a:endParaRPr lang="en-US"/>
          </a:p>
        </p:txBody>
      </p:sp>
      <p:sp>
        <p:nvSpPr>
          <p:cNvPr id="3" name="Date Placeholder 2"/>
          <p:cNvSpPr>
            <a:spLocks noGrp="1"/>
          </p:cNvSpPr>
          <p:nvPr>
            <p:ph type="dt" idx="1"/>
          </p:nvPr>
        </p:nvSpPr>
        <p:spPr>
          <a:xfrm>
            <a:off x="3970938" y="1"/>
            <a:ext cx="3037840" cy="461169"/>
          </a:xfrm>
          <a:prstGeom prst="rect">
            <a:avLst/>
          </a:prstGeom>
        </p:spPr>
        <p:txBody>
          <a:bodyPr vert="horz" lIns="92757" tIns="46378" rIns="92757" bIns="46378" rtlCol="0"/>
          <a:lstStyle>
            <a:lvl1pPr algn="r">
              <a:defRPr sz="1200"/>
            </a:lvl1pPr>
          </a:lstStyle>
          <a:p>
            <a:fld id="{E68C443D-E33C-4531-A6EE-A8D0F37C7C92}" type="datetimeFigureOut">
              <a:rPr lang="en-US" smtClean="0"/>
              <a:pPr/>
              <a:t>2/28/2017</a:t>
            </a:fld>
            <a:endParaRPr lang="en-US"/>
          </a:p>
        </p:txBody>
      </p:sp>
      <p:sp>
        <p:nvSpPr>
          <p:cNvPr id="4" name="Slide Image Placeholder 3"/>
          <p:cNvSpPr>
            <a:spLocks noGrp="1" noRot="1" noChangeAspect="1"/>
          </p:cNvSpPr>
          <p:nvPr>
            <p:ph type="sldImg" idx="2"/>
          </p:nvPr>
        </p:nvSpPr>
        <p:spPr>
          <a:xfrm>
            <a:off x="1198563" y="692150"/>
            <a:ext cx="4613275" cy="3459163"/>
          </a:xfrm>
          <a:prstGeom prst="rect">
            <a:avLst/>
          </a:prstGeom>
          <a:noFill/>
          <a:ln w="12700">
            <a:solidFill>
              <a:prstClr val="black"/>
            </a:solidFill>
          </a:ln>
        </p:spPr>
        <p:txBody>
          <a:bodyPr vert="horz" lIns="92757" tIns="46378" rIns="92757" bIns="46378" rtlCol="0" anchor="ctr"/>
          <a:lstStyle/>
          <a:p>
            <a:endParaRPr lang="en-US"/>
          </a:p>
        </p:txBody>
      </p:sp>
      <p:sp>
        <p:nvSpPr>
          <p:cNvPr id="5" name="Notes Placeholder 4"/>
          <p:cNvSpPr>
            <a:spLocks noGrp="1"/>
          </p:cNvSpPr>
          <p:nvPr>
            <p:ph type="body" sz="quarter" idx="3"/>
          </p:nvPr>
        </p:nvSpPr>
        <p:spPr>
          <a:xfrm>
            <a:off x="701040" y="4381103"/>
            <a:ext cx="5608320" cy="4150519"/>
          </a:xfrm>
          <a:prstGeom prst="rect">
            <a:avLst/>
          </a:prstGeom>
        </p:spPr>
        <p:txBody>
          <a:bodyPr vert="horz" lIns="92757" tIns="46378" rIns="92757" bIns="46378"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60605"/>
            <a:ext cx="3037840" cy="461169"/>
          </a:xfrm>
          <a:prstGeom prst="rect">
            <a:avLst/>
          </a:prstGeom>
        </p:spPr>
        <p:txBody>
          <a:bodyPr vert="horz" lIns="92757" tIns="46378" rIns="92757" bIns="46378"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60605"/>
            <a:ext cx="3037840" cy="461169"/>
          </a:xfrm>
          <a:prstGeom prst="rect">
            <a:avLst/>
          </a:prstGeom>
        </p:spPr>
        <p:txBody>
          <a:bodyPr vert="horz" lIns="92757" tIns="46378" rIns="92757" bIns="46378" rtlCol="0" anchor="b"/>
          <a:lstStyle>
            <a:lvl1pPr algn="r">
              <a:defRPr sz="1200"/>
            </a:lvl1pPr>
          </a:lstStyle>
          <a:p>
            <a:fld id="{1E445449-E46C-4D27-8DE7-A49A0972D72D}" type="slidenum">
              <a:rPr lang="en-US" smtClean="0"/>
              <a:pPr/>
              <a:t>‹#›</a:t>
            </a:fld>
            <a:endParaRPr lang="en-US"/>
          </a:p>
        </p:txBody>
      </p:sp>
    </p:spTree>
    <p:extLst>
      <p:ext uri="{BB962C8B-B14F-4D97-AF65-F5344CB8AC3E}">
        <p14:creationId xmlns="" xmlns:p14="http://schemas.microsoft.com/office/powerpoint/2010/main" val="774238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445449-E46C-4D27-8DE7-A49A0972D72D}" type="slidenum">
              <a:rPr lang="en-US" smtClean="0"/>
              <a:pPr/>
              <a:t>14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Zombie processes cannot be killed,</a:t>
            </a:r>
            <a:r>
              <a:rPr lang="en-US" baseline="0" dirty="0" smtClean="0"/>
              <a:t> the only way to stop a zombie is to reboot.</a:t>
            </a:r>
            <a:endParaRPr lang="en-US" dirty="0"/>
          </a:p>
        </p:txBody>
      </p:sp>
      <p:sp>
        <p:nvSpPr>
          <p:cNvPr id="4" name="Slide Number Placeholder 3"/>
          <p:cNvSpPr>
            <a:spLocks noGrp="1"/>
          </p:cNvSpPr>
          <p:nvPr>
            <p:ph type="sldNum" sz="quarter" idx="10"/>
          </p:nvPr>
        </p:nvSpPr>
        <p:spPr/>
        <p:txBody>
          <a:bodyPr/>
          <a:lstStyle/>
          <a:p>
            <a:fld id="{1E445449-E46C-4D27-8DE7-A49A0972D72D}" type="slidenum">
              <a:rPr lang="en-US" smtClean="0"/>
              <a:pPr/>
              <a:t>50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Memory Priority:</a:t>
            </a:r>
          </a:p>
          <a:p>
            <a:endParaRPr lang="en-US" dirty="0" smtClean="0"/>
          </a:p>
          <a:p>
            <a:r>
              <a:rPr lang="en-US" dirty="0" smtClean="0"/>
              <a:t>Applications/Kernel</a:t>
            </a:r>
          </a:p>
          <a:p>
            <a:r>
              <a:rPr lang="en-US" dirty="0" smtClean="0"/>
              <a:t>Buffers</a:t>
            </a:r>
          </a:p>
          <a:p>
            <a:r>
              <a:rPr lang="en-US" dirty="0" smtClean="0"/>
              <a:t>Cache</a:t>
            </a:r>
            <a:endParaRPr lang="en-US" dirty="0"/>
          </a:p>
        </p:txBody>
      </p:sp>
      <p:sp>
        <p:nvSpPr>
          <p:cNvPr id="4" name="Slide Number Placeholder 3"/>
          <p:cNvSpPr>
            <a:spLocks noGrp="1"/>
          </p:cNvSpPr>
          <p:nvPr>
            <p:ph type="sldNum" sz="quarter" idx="10"/>
          </p:nvPr>
        </p:nvSpPr>
        <p:spPr/>
        <p:txBody>
          <a:bodyPr/>
          <a:lstStyle/>
          <a:p>
            <a:fld id="{1E445449-E46C-4D27-8DE7-A49A0972D72D}" type="slidenum">
              <a:rPr lang="en-US" smtClean="0"/>
              <a:pPr/>
              <a:t>54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in the post event of a crash and the server reboots, the application/applications</a:t>
            </a:r>
            <a:r>
              <a:rPr lang="en-US" baseline="0" dirty="0" smtClean="0"/>
              <a:t> automatically startup when the server reboots.</a:t>
            </a:r>
            <a:endParaRPr lang="en-US" dirty="0"/>
          </a:p>
        </p:txBody>
      </p:sp>
      <p:sp>
        <p:nvSpPr>
          <p:cNvPr id="4" name="Slide Number Placeholder 3"/>
          <p:cNvSpPr>
            <a:spLocks noGrp="1"/>
          </p:cNvSpPr>
          <p:nvPr>
            <p:ph type="sldNum" sz="quarter" idx="10"/>
          </p:nvPr>
        </p:nvSpPr>
        <p:spPr/>
        <p:txBody>
          <a:bodyPr/>
          <a:lstStyle/>
          <a:p>
            <a:fld id="{1E445449-E46C-4D27-8DE7-A49A0972D72D}" type="slidenum">
              <a:rPr lang="en-US" smtClean="0"/>
              <a:pPr/>
              <a:t>82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Homework for the day: Figure out how to add NFS in to /etc/</a:t>
            </a:r>
            <a:r>
              <a:rPr lang="en-US" dirty="0" err="1" smtClean="0"/>
              <a:t>fstab</a:t>
            </a:r>
            <a:r>
              <a:rPr lang="en-US" dirty="0" smtClean="0"/>
              <a:t> so it </a:t>
            </a:r>
            <a:r>
              <a:rPr lang="en-US" dirty="0" err="1" smtClean="0"/>
              <a:t>automounts</a:t>
            </a:r>
            <a:r>
              <a:rPr lang="en-US" baseline="0" dirty="0" smtClean="0"/>
              <a:t> when the system reboots.</a:t>
            </a:r>
            <a:endParaRPr lang="en-US" dirty="0"/>
          </a:p>
        </p:txBody>
      </p:sp>
      <p:sp>
        <p:nvSpPr>
          <p:cNvPr id="4" name="Slide Number Placeholder 3"/>
          <p:cNvSpPr>
            <a:spLocks noGrp="1"/>
          </p:cNvSpPr>
          <p:nvPr>
            <p:ph type="sldNum" sz="quarter" idx="10"/>
          </p:nvPr>
        </p:nvSpPr>
        <p:spPr/>
        <p:txBody>
          <a:bodyPr/>
          <a:lstStyle/>
          <a:p>
            <a:fld id="{1E445449-E46C-4D27-8DE7-A49A0972D72D}" type="slidenum">
              <a:rPr lang="en-US" smtClean="0"/>
              <a:pPr/>
              <a:t>85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dirty="0" err="1" smtClean="0">
                <a:solidFill>
                  <a:schemeClr val="tx1"/>
                </a:solidFill>
                <a:latin typeface="+mn-lt"/>
                <a:ea typeface="+mn-ea"/>
                <a:cs typeface="+mn-cs"/>
              </a:rPr>
              <a:t>NetApp</a:t>
            </a:r>
            <a:r>
              <a:rPr lang="en-US" sz="1200" b="0" i="0" u="none" strike="noStrike" kern="1200" dirty="0" smtClean="0">
                <a:solidFill>
                  <a:schemeClr val="tx1"/>
                </a:solidFill>
                <a:latin typeface="+mn-lt"/>
                <a:ea typeface="+mn-ea"/>
                <a:cs typeface="+mn-cs"/>
              </a:rPr>
              <a:t> Filer:</a:t>
            </a:r>
            <a:r>
              <a:rPr lang="en-US" dirty="0" smtClean="0"/>
              <a:t> </a:t>
            </a:r>
            <a:r>
              <a:rPr lang="en-US" sz="1200" b="0" i="0" u="none" strike="noStrike" kern="1200" dirty="0" smtClean="0">
                <a:solidFill>
                  <a:schemeClr val="tx1"/>
                </a:solidFill>
                <a:latin typeface="+mn-lt"/>
                <a:ea typeface="+mn-ea"/>
                <a:cs typeface="+mn-cs"/>
              </a:rPr>
              <a:t>A </a:t>
            </a:r>
            <a:r>
              <a:rPr lang="en-US" sz="1200" b="0" i="0" u="none" strike="noStrike" kern="1200" dirty="0" err="1" smtClean="0">
                <a:solidFill>
                  <a:schemeClr val="tx1"/>
                </a:solidFill>
                <a:latin typeface="+mn-lt"/>
                <a:ea typeface="+mn-ea"/>
                <a:cs typeface="+mn-cs"/>
              </a:rPr>
              <a:t>NetApp</a:t>
            </a:r>
            <a:r>
              <a:rPr lang="en-US" sz="1200" b="0" i="0" u="none" strike="noStrike" kern="1200" dirty="0" smtClean="0">
                <a:solidFill>
                  <a:schemeClr val="tx1"/>
                </a:solidFill>
                <a:latin typeface="+mn-lt"/>
                <a:ea typeface="+mn-ea"/>
                <a:cs typeface="+mn-cs"/>
              </a:rPr>
              <a:t> Filer is your storage processor, it receives requests for data from the servers that are</a:t>
            </a:r>
            <a:br>
              <a:rPr lang="en-US" sz="1200" b="0" i="0" u="none" strike="noStrike" kern="1200" dirty="0" smtClean="0">
                <a:solidFill>
                  <a:schemeClr val="tx1"/>
                </a:solidFill>
                <a:latin typeface="+mn-lt"/>
                <a:ea typeface="+mn-ea"/>
                <a:cs typeface="+mn-cs"/>
              </a:rPr>
            </a:br>
            <a:r>
              <a:rPr lang="en-US" sz="1200" b="0" i="0" u="none" strike="noStrike" kern="1200" dirty="0" smtClean="0">
                <a:solidFill>
                  <a:schemeClr val="tx1"/>
                </a:solidFill>
                <a:latin typeface="+mn-lt"/>
                <a:ea typeface="+mn-ea"/>
                <a:cs typeface="+mn-cs"/>
              </a:rPr>
              <a:t> attached to via a FC switch</a:t>
            </a:r>
            <a:r>
              <a:rPr lang="en-US" dirty="0" smtClean="0"/>
              <a:t> .</a:t>
            </a:r>
          </a:p>
          <a:p>
            <a:r>
              <a:rPr lang="en-US" sz="1200" b="0" i="0" u="none" strike="noStrike" kern="1200" dirty="0" smtClean="0">
                <a:solidFill>
                  <a:schemeClr val="tx1"/>
                </a:solidFill>
                <a:latin typeface="+mn-lt"/>
                <a:ea typeface="+mn-ea"/>
                <a:cs typeface="+mn-cs"/>
              </a:rPr>
              <a:t>The filer contains no disks, except a CPU, Memory, Network, and FC interfaces</a:t>
            </a:r>
            <a:r>
              <a:rPr lang="en-US" dirty="0" smtClean="0"/>
              <a:t> </a:t>
            </a:r>
          </a:p>
          <a:p>
            <a:r>
              <a:rPr lang="en-US" sz="1200" b="0" i="0" u="none" strike="noStrike" kern="1200" dirty="0" smtClean="0">
                <a:solidFill>
                  <a:schemeClr val="tx1"/>
                </a:solidFill>
                <a:latin typeface="+mn-lt"/>
                <a:ea typeface="+mn-ea"/>
                <a:cs typeface="+mn-cs"/>
              </a:rPr>
              <a:t>DAE: 14 x 3 x 144GB = 6TB RAW SPACE</a:t>
            </a:r>
            <a:r>
              <a:rPr lang="en-US" dirty="0" smtClean="0"/>
              <a:t> </a:t>
            </a:r>
          </a:p>
          <a:p>
            <a:r>
              <a:rPr lang="en-US" sz="1200" b="0" i="0" u="none" strike="noStrike" kern="1200" smtClean="0">
                <a:solidFill>
                  <a:schemeClr val="tx1"/>
                </a:solidFill>
                <a:latin typeface="+mn-lt"/>
                <a:ea typeface="+mn-ea"/>
                <a:cs typeface="+mn-cs"/>
              </a:rPr>
              <a:t>RAID </a:t>
            </a:r>
            <a:r>
              <a:rPr lang="en-US" sz="1200" b="0" i="0" u="none" strike="noStrike" kern="1200" dirty="0" smtClean="0">
                <a:solidFill>
                  <a:schemeClr val="tx1"/>
                </a:solidFill>
                <a:latin typeface="+mn-lt"/>
                <a:ea typeface="+mn-ea"/>
                <a:cs typeface="+mn-cs"/>
              </a:rPr>
              <a:t>DAE: Double </a:t>
            </a:r>
            <a:r>
              <a:rPr lang="en-US" sz="1200" b="0" i="0" u="none" strike="noStrike" kern="1200" smtClean="0">
                <a:solidFill>
                  <a:schemeClr val="tx1"/>
                </a:solidFill>
                <a:latin typeface="+mn-lt"/>
                <a:ea typeface="+mn-ea"/>
                <a:cs typeface="+mn-cs"/>
              </a:rPr>
              <a:t>Parity</a:t>
            </a:r>
            <a:r>
              <a:rPr lang="en-US" smtClean="0"/>
              <a:t> </a:t>
            </a:r>
          </a:p>
          <a:p>
            <a:r>
              <a:rPr lang="en-US" sz="1200" b="0" i="0" u="none" strike="noStrike" kern="1200" smtClean="0">
                <a:solidFill>
                  <a:schemeClr val="tx1"/>
                </a:solidFill>
                <a:latin typeface="+mn-lt"/>
                <a:ea typeface="+mn-ea"/>
                <a:cs typeface="+mn-cs"/>
              </a:rPr>
              <a:t>Total </a:t>
            </a:r>
            <a:r>
              <a:rPr lang="en-US" sz="1200" b="0" i="0" u="none" strike="noStrike" kern="1200" dirty="0" smtClean="0">
                <a:solidFill>
                  <a:schemeClr val="tx1"/>
                </a:solidFill>
                <a:latin typeface="+mn-lt"/>
                <a:ea typeface="+mn-ea"/>
                <a:cs typeface="+mn-cs"/>
              </a:rPr>
              <a:t>Amount of Space = 12 x 3 x 144GB = 5TB Available Usage Space</a:t>
            </a:r>
            <a:r>
              <a:rPr lang="en-US" dirty="0" smtClean="0"/>
              <a:t> </a:t>
            </a:r>
            <a:endParaRPr lang="en-US" dirty="0"/>
          </a:p>
        </p:txBody>
      </p:sp>
      <p:sp>
        <p:nvSpPr>
          <p:cNvPr id="4" name="Slide Number Placeholder 3"/>
          <p:cNvSpPr>
            <a:spLocks noGrp="1"/>
          </p:cNvSpPr>
          <p:nvPr>
            <p:ph type="sldNum" sz="quarter" idx="10"/>
          </p:nvPr>
        </p:nvSpPr>
        <p:spPr/>
        <p:txBody>
          <a:bodyPr/>
          <a:lstStyle/>
          <a:p>
            <a:fld id="{1E445449-E46C-4D27-8DE7-A49A0972D72D}" type="slidenum">
              <a:rPr lang="en-US" smtClean="0"/>
              <a:pPr/>
              <a:t>23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Initiator</a:t>
            </a:r>
            <a:r>
              <a:rPr lang="en-US" baseline="0" dirty="0" smtClean="0"/>
              <a:t> Group: Initiator Groups are created, so that a LUN that is creating the SAN can be provided access to a server/servers. The advantage of Initiator Groups are that they provide security to the data and also the LUN is dedicated to a server or servers.</a:t>
            </a:r>
            <a:endParaRPr lang="en-US" dirty="0"/>
          </a:p>
        </p:txBody>
      </p:sp>
      <p:sp>
        <p:nvSpPr>
          <p:cNvPr id="4" name="Slide Number Placeholder 3"/>
          <p:cNvSpPr>
            <a:spLocks noGrp="1"/>
          </p:cNvSpPr>
          <p:nvPr>
            <p:ph type="sldNum" sz="quarter" idx="10"/>
          </p:nvPr>
        </p:nvSpPr>
        <p:spPr/>
        <p:txBody>
          <a:bodyPr/>
          <a:lstStyle/>
          <a:p>
            <a:fld id="{1E445449-E46C-4D27-8DE7-A49A0972D72D}" type="slidenum">
              <a:rPr lang="en-US" smtClean="0"/>
              <a:pPr/>
              <a:t>25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uname</a:t>
            </a:r>
            <a:r>
              <a:rPr lang="en-US" dirty="0" smtClean="0"/>
              <a:t> –a : The</a:t>
            </a:r>
            <a:r>
              <a:rPr lang="en-US" baseline="0" dirty="0" smtClean="0"/>
              <a:t> kernel version can be retrieved using the </a:t>
            </a:r>
            <a:r>
              <a:rPr lang="en-US" baseline="0" dirty="0" err="1" smtClean="0"/>
              <a:t>uname</a:t>
            </a:r>
            <a:r>
              <a:rPr lang="en-US" baseline="0" dirty="0" smtClean="0"/>
              <a:t> –a command.</a:t>
            </a:r>
            <a:endParaRPr lang="en-US" dirty="0"/>
          </a:p>
        </p:txBody>
      </p:sp>
      <p:sp>
        <p:nvSpPr>
          <p:cNvPr id="4" name="Slide Number Placeholder 3"/>
          <p:cNvSpPr>
            <a:spLocks noGrp="1"/>
          </p:cNvSpPr>
          <p:nvPr>
            <p:ph type="sldNum" sz="quarter" idx="10"/>
          </p:nvPr>
        </p:nvSpPr>
        <p:spPr/>
        <p:txBody>
          <a:bodyPr/>
          <a:lstStyle/>
          <a:p>
            <a:fld id="{1E445449-E46C-4D27-8DE7-A49A0972D72D}" type="slidenum">
              <a:rPr lang="en-US" smtClean="0"/>
              <a:pPr/>
              <a:t>28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Owner: The owner</a:t>
            </a:r>
            <a:r>
              <a:rPr lang="en-US" baseline="0" dirty="0" smtClean="0"/>
              <a:t> of the file/folder which can be modified using </a:t>
            </a:r>
            <a:r>
              <a:rPr lang="en-US" baseline="0" dirty="0" err="1" smtClean="0"/>
              <a:t>chown</a:t>
            </a:r>
            <a:r>
              <a:rPr lang="en-US" baseline="0" dirty="0" smtClean="0"/>
              <a:t>  command</a:t>
            </a:r>
          </a:p>
          <a:p>
            <a:r>
              <a:rPr lang="en-US" baseline="0" dirty="0" smtClean="0"/>
              <a:t>Group Owner: The Group that owns the file/folder which can be modified using </a:t>
            </a:r>
            <a:r>
              <a:rPr lang="en-US" baseline="0" dirty="0" err="1" smtClean="0"/>
              <a:t>chgrp</a:t>
            </a:r>
            <a:r>
              <a:rPr lang="en-US" baseline="0" dirty="0" smtClean="0"/>
              <a:t> command.</a:t>
            </a:r>
          </a:p>
          <a:p>
            <a:r>
              <a:rPr lang="en-US" baseline="0" dirty="0" smtClean="0"/>
              <a:t>Others: Any one else other than Owner or Group that owns the file/folder.</a:t>
            </a:r>
            <a:endParaRPr lang="en-US" dirty="0"/>
          </a:p>
        </p:txBody>
      </p:sp>
      <p:sp>
        <p:nvSpPr>
          <p:cNvPr id="4" name="Slide Number Placeholder 3"/>
          <p:cNvSpPr>
            <a:spLocks noGrp="1"/>
          </p:cNvSpPr>
          <p:nvPr>
            <p:ph type="sldNum" sz="quarter" idx="10"/>
          </p:nvPr>
        </p:nvSpPr>
        <p:spPr/>
        <p:txBody>
          <a:bodyPr/>
          <a:lstStyle/>
          <a:p>
            <a:fld id="{1E445449-E46C-4D27-8DE7-A49A0972D72D}" type="slidenum">
              <a:rPr lang="en-US" smtClean="0"/>
              <a:pPr/>
              <a:t>37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445449-E46C-4D27-8DE7-A49A0972D72D}" type="slidenum">
              <a:rPr lang="en-US" smtClean="0"/>
              <a:pPr/>
              <a:t>40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 would</a:t>
            </a:r>
            <a:r>
              <a:rPr lang="en-US" baseline="0" dirty="0" smtClean="0"/>
              <a:t> like to make the environmental variable permanent, add an entry in /etc/profile for ex: “VAR = VALUE”</a:t>
            </a:r>
          </a:p>
          <a:p>
            <a:endParaRPr lang="en-US" baseline="0" dirty="0" smtClean="0"/>
          </a:p>
          <a:p>
            <a:r>
              <a:rPr lang="en-US" baseline="0" dirty="0" smtClean="0"/>
              <a:t>which command searches the path variable, and displays which folder your command is executing from. So you don’t have to type /bin/</a:t>
            </a:r>
            <a:r>
              <a:rPr lang="en-US" baseline="0" dirty="0" err="1" smtClean="0"/>
              <a:t>ls</a:t>
            </a:r>
            <a:r>
              <a:rPr lang="en-US" baseline="0" dirty="0" smtClean="0"/>
              <a:t> all you have to do is type </a:t>
            </a:r>
            <a:r>
              <a:rPr lang="en-US" baseline="0" dirty="0" err="1" smtClean="0"/>
              <a:t>ls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E445449-E46C-4D27-8DE7-A49A0972D72D}" type="slidenum">
              <a:rPr lang="en-US" smtClean="0"/>
              <a:pPr/>
              <a:t>46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a:buChar char="Ø"/>
            </a:pPr>
            <a:r>
              <a:rPr lang="en-US" dirty="0" smtClean="0"/>
              <a:t>Standard</a:t>
            </a:r>
            <a:r>
              <a:rPr lang="en-US" baseline="0" dirty="0" smtClean="0"/>
              <a:t> Output (</a:t>
            </a:r>
            <a:r>
              <a:rPr lang="en-US" baseline="0" dirty="0" err="1" smtClean="0"/>
              <a:t>ls</a:t>
            </a:r>
            <a:r>
              <a:rPr lang="en-US" baseline="0" dirty="0" smtClean="0"/>
              <a:t> &gt; ls.txt)</a:t>
            </a:r>
          </a:p>
          <a:p>
            <a:pPr>
              <a:buFont typeface="Wingdings"/>
              <a:buNone/>
            </a:pPr>
            <a:r>
              <a:rPr lang="en-US" baseline="0" dirty="0" smtClean="0"/>
              <a:t>The output from </a:t>
            </a:r>
            <a:r>
              <a:rPr lang="en-US" baseline="0" dirty="0" err="1" smtClean="0"/>
              <a:t>ls</a:t>
            </a:r>
            <a:r>
              <a:rPr lang="en-US" baseline="0" dirty="0" smtClean="0"/>
              <a:t> command is sent to ls.txt</a:t>
            </a:r>
          </a:p>
          <a:p>
            <a:pPr>
              <a:buFont typeface="Wingdings"/>
              <a:buNone/>
            </a:pPr>
            <a:endParaRPr lang="en-US" baseline="0" dirty="0" smtClean="0"/>
          </a:p>
          <a:p>
            <a:pPr>
              <a:buFont typeface="Wingdings"/>
              <a:buNone/>
            </a:pPr>
            <a:r>
              <a:rPr lang="en-US" baseline="0" dirty="0" smtClean="0"/>
              <a:t>&lt; Standard Input (mail &lt; message)</a:t>
            </a:r>
          </a:p>
          <a:p>
            <a:pPr>
              <a:buFont typeface="Wingdings"/>
              <a:buNone/>
            </a:pPr>
            <a:r>
              <a:rPr lang="en-US" baseline="0" dirty="0" smtClean="0"/>
              <a:t>The output from message is sent as input to mail.</a:t>
            </a:r>
            <a:endParaRPr lang="en-US" dirty="0"/>
          </a:p>
        </p:txBody>
      </p:sp>
      <p:sp>
        <p:nvSpPr>
          <p:cNvPr id="4" name="Slide Number Placeholder 3"/>
          <p:cNvSpPr>
            <a:spLocks noGrp="1"/>
          </p:cNvSpPr>
          <p:nvPr>
            <p:ph type="sldNum" sz="quarter" idx="10"/>
          </p:nvPr>
        </p:nvSpPr>
        <p:spPr/>
        <p:txBody>
          <a:bodyPr/>
          <a:lstStyle/>
          <a:p>
            <a:fld id="{1E445449-E46C-4D27-8DE7-A49A0972D72D}" type="slidenum">
              <a:rPr lang="en-US" smtClean="0"/>
              <a:pPr/>
              <a:t>47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-19</a:t>
            </a:r>
            <a:r>
              <a:rPr lang="en-US" baseline="0" dirty="0" smtClean="0"/>
              <a:t> to 19: The lower the priority value the higher the priority</a:t>
            </a:r>
          </a:p>
          <a:p>
            <a:r>
              <a:rPr lang="en-US" baseline="0" dirty="0" smtClean="0"/>
              <a:t>The higher the priority value the lower the priority.</a:t>
            </a:r>
            <a:endParaRPr lang="en-US" dirty="0"/>
          </a:p>
        </p:txBody>
      </p:sp>
      <p:sp>
        <p:nvSpPr>
          <p:cNvPr id="4" name="Slide Number Placeholder 3"/>
          <p:cNvSpPr>
            <a:spLocks noGrp="1"/>
          </p:cNvSpPr>
          <p:nvPr>
            <p:ph type="sldNum" sz="quarter" idx="10"/>
          </p:nvPr>
        </p:nvSpPr>
        <p:spPr/>
        <p:txBody>
          <a:bodyPr/>
          <a:lstStyle/>
          <a:p>
            <a:fld id="{1E445449-E46C-4D27-8DE7-A49A0972D72D}" type="slidenum">
              <a:rPr lang="en-US" smtClean="0"/>
              <a:pPr/>
              <a:t>49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751B881-F353-427F-BBBD-F7DB3EF42F5E}" type="datetimeFigureOut">
              <a:rPr lang="en-US" smtClean="0"/>
              <a:pPr/>
              <a:t>2/28/2017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0EDE5F6-8001-43F9-9535-31726A08D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751B881-F353-427F-BBBD-F7DB3EF42F5E}" type="datetimeFigureOut">
              <a:rPr lang="en-US" smtClean="0"/>
              <a:pPr/>
              <a:t>2/28/2017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0EDE5F6-8001-43F9-9535-31726A08D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751B881-F353-427F-BBBD-F7DB3EF42F5E}" type="datetimeFigureOut">
              <a:rPr lang="en-US" smtClean="0"/>
              <a:pPr/>
              <a:t>2/28/2017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0EDE5F6-8001-43F9-9535-31726A08D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751B881-F353-427F-BBBD-F7DB3EF42F5E}" type="datetimeFigureOut">
              <a:rPr lang="en-US" smtClean="0"/>
              <a:pPr/>
              <a:t>2/28/2017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0EDE5F6-8001-43F9-9535-31726A08D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751B881-F353-427F-BBBD-F7DB3EF42F5E}" type="datetimeFigureOut">
              <a:rPr lang="en-US" smtClean="0"/>
              <a:pPr/>
              <a:t>2/28/2017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0EDE5F6-8001-43F9-9535-31726A08D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751B881-F353-427F-BBBD-F7DB3EF42F5E}" type="datetimeFigureOut">
              <a:rPr lang="en-US" smtClean="0"/>
              <a:pPr/>
              <a:t>2/28/2017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0EDE5F6-8001-43F9-9535-31726A08D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751B881-F353-427F-BBBD-F7DB3EF42F5E}" type="datetimeFigureOut">
              <a:rPr lang="en-US" smtClean="0"/>
              <a:pPr/>
              <a:t>2/28/2017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0EDE5F6-8001-43F9-9535-31726A08D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751B881-F353-427F-BBBD-F7DB3EF42F5E}" type="datetimeFigureOut">
              <a:rPr lang="en-US" smtClean="0"/>
              <a:pPr/>
              <a:t>2/28/2017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0EDE5F6-8001-43F9-9535-31726A08D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751B881-F353-427F-BBBD-F7DB3EF42F5E}" type="datetimeFigureOut">
              <a:rPr lang="en-US" smtClean="0"/>
              <a:pPr/>
              <a:t>2/28/2017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0EDE5F6-8001-43F9-9535-31726A08D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751B881-F353-427F-BBBD-F7DB3EF42F5E}" type="datetimeFigureOut">
              <a:rPr lang="en-US" smtClean="0"/>
              <a:pPr/>
              <a:t>2/28/2017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0EDE5F6-8001-43F9-9535-31726A08D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751B881-F353-427F-BBBD-F7DB3EF42F5E}" type="datetimeFigureOut">
              <a:rPr lang="en-US" smtClean="0"/>
              <a:pPr/>
              <a:t>2/28/2017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0EDE5F6-8001-43F9-9535-31726A08D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751B881-F353-427F-BBBD-F7DB3EF42F5E}" type="datetimeFigureOut">
              <a:rPr lang="en-US" smtClean="0"/>
              <a:pPr/>
              <a:t>2/28/2017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0EDE5F6-8001-43F9-9535-31726A08D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debianhelp.co.uk/fileext.htm"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file:///\\argos\labwork\videos\linux\Configuring%20Windows%20DHCP%20-%20Satellite.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cyberciti.biz/faq/find-large-files-linux/"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file:///\\argos\labvideos\Videos\Linux\Basics%20of%20Linux\Windows-Partition-Example.html"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file:///\\argos\Books\Linux_Directory_Reference.docx"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debianhelp.co.uk/fileext.htm"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iki.oracle.com/page/Network+Switch+Configuration-+bonding+and+trunking"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
            <a:ext cx="7772400" cy="1470025"/>
          </a:xfrm>
        </p:spPr>
        <p:txBody>
          <a:bodyPr/>
          <a:lstStyle/>
          <a:p>
            <a:pPr algn="ctr"/>
            <a:r>
              <a:rPr lang="en-US" u="sng" dirty="0" smtClean="0"/>
              <a:t>Basics of Linux</a:t>
            </a:r>
            <a:endParaRPr lang="en-US" u="sng" dirty="0"/>
          </a:p>
        </p:txBody>
      </p:sp>
      <p:sp>
        <p:nvSpPr>
          <p:cNvPr id="3" name="Subtitle 2"/>
          <p:cNvSpPr>
            <a:spLocks noGrp="1"/>
          </p:cNvSpPr>
          <p:nvPr>
            <p:ph type="subTitle" idx="1"/>
          </p:nvPr>
        </p:nvSpPr>
        <p:spPr>
          <a:xfrm>
            <a:off x="1372671" y="3373338"/>
            <a:ext cx="6477000" cy="1981200"/>
          </a:xfrm>
        </p:spPr>
        <p:txBody>
          <a:bodyPr>
            <a:normAutofit/>
          </a:bodyPr>
          <a:lstStyle/>
          <a:p>
            <a:endParaRPr lang="en-US" dirty="0" smtClean="0"/>
          </a:p>
          <a:p>
            <a:pPr algn="ctr"/>
            <a:r>
              <a:rPr lang="en-US" dirty="0" smtClean="0"/>
              <a:t>Prasad Potluri</a:t>
            </a:r>
          </a:p>
          <a:p>
            <a:pPr algn="ctr"/>
            <a:r>
              <a:rPr lang="en-US" dirty="0" smtClean="0"/>
              <a:t>02/28/2012</a:t>
            </a:r>
          </a:p>
          <a:p>
            <a:pPr algn="ctr"/>
            <a:r>
              <a:rPr lang="en-US" dirty="0" smtClean="0"/>
              <a:t>Version-2.0</a:t>
            </a:r>
          </a:p>
          <a:p>
            <a:endParaRPr lang="en-US" dirty="0"/>
          </a:p>
        </p:txBody>
      </p:sp>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76400" y="2906487"/>
            <a:ext cx="5638800" cy="990600"/>
          </a:xfrm>
          <a:prstGeom prst="rect">
            <a:avLst/>
          </a:prstGeom>
          <a:noFill/>
          <a:ln>
            <a:noFill/>
          </a:ln>
        </p:spPr>
      </p:pic>
      <p:pic>
        <p:nvPicPr>
          <p:cNvPr id="1028" name="Picture 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315200" y="0"/>
            <a:ext cx="1800225" cy="2790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730409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3126710372"/>
              </p:ext>
            </p:extLst>
          </p:nvPr>
        </p:nvGraphicFramePr>
        <p:xfrm>
          <a:off x="685800" y="1219200"/>
          <a:ext cx="7582551" cy="4020928"/>
        </p:xfrm>
        <a:graphic>
          <a:graphicData uri="http://schemas.openxmlformats.org/drawingml/2006/table">
            <a:tbl>
              <a:tblPr/>
              <a:tblGrid>
                <a:gridCol w="724551"/>
                <a:gridCol w="6858000"/>
              </a:tblGrid>
              <a:tr h="56186">
                <a:tc>
                  <a:txBody>
                    <a:bodyPr/>
                    <a:lstStyle/>
                    <a:p>
                      <a:r>
                        <a:rPr lang="en-US" sz="1600" dirty="0"/>
                        <a:t>.au</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an audio file</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186">
                <a:tc>
                  <a:txBody>
                    <a:bodyPr/>
                    <a:lstStyle/>
                    <a:p>
                      <a:r>
                        <a:rPr lang="en-US" sz="1600"/>
                        <a:t>.wav </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an audio file </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186">
                <a:tc>
                  <a:txBody>
                    <a:bodyPr/>
                    <a:lstStyle/>
                    <a:p>
                      <a:r>
                        <a:rPr lang="en-US" sz="1600"/>
                        <a:t>.xpm</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an image file </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585">
                <a:tc>
                  <a:txBody>
                    <a:bodyPr/>
                    <a:lstStyle/>
                    <a:p>
                      <a:r>
                        <a:rPr lang="en-US" sz="1600"/>
                        <a:t>.jpg</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 graphical or image file, such as a </a:t>
                      </a:r>
                      <a:r>
                        <a:rPr lang="en-US" sz="1600" b="0" u="sng">
                          <a:solidFill>
                            <a:srgbClr val="009900"/>
                          </a:solidFill>
                          <a:effectLst/>
                          <a:latin typeface="Verdana"/>
                          <a:hlinkClick r:id="rId2"/>
                        </a:rPr>
                        <a:t>photo</a:t>
                      </a:r>
                      <a:r>
                        <a:rPr lang="en-US" sz="1600"/>
                        <a:t> or artwork </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4346">
                <a:tc>
                  <a:txBody>
                    <a:bodyPr/>
                    <a:lstStyle/>
                    <a:p>
                      <a:r>
                        <a:rPr lang="en-US" sz="1600"/>
                        <a:t>.gif </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 graphical or image file </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505">
                <a:tc>
                  <a:txBody>
                    <a:bodyPr/>
                    <a:lstStyle/>
                    <a:p>
                      <a:r>
                        <a:rPr lang="en-US" sz="1600"/>
                        <a:t>.pdf</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an electronic image of a </a:t>
                      </a:r>
                      <a:r>
                        <a:rPr lang="en-US" sz="1600" b="0" u="sng">
                          <a:solidFill>
                            <a:srgbClr val="009900"/>
                          </a:solidFill>
                          <a:effectLst/>
                          <a:latin typeface="Verdana"/>
                          <a:hlinkClick r:id="rId2"/>
                        </a:rPr>
                        <a:t>document</a:t>
                      </a:r>
                      <a:r>
                        <a:rPr lang="en-US" sz="1600"/>
                        <a:t> </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0266">
                <a:tc>
                  <a:txBody>
                    <a:bodyPr/>
                    <a:lstStyle/>
                    <a:p>
                      <a:r>
                        <a:rPr lang="en-US" sz="1600"/>
                        <a:t>.a</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an archive file </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505">
                <a:tc>
                  <a:txBody>
                    <a:bodyPr/>
                    <a:lstStyle/>
                    <a:p>
                      <a:r>
                        <a:rPr lang="en-US" sz="1600"/>
                        <a:t>.h</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 C or C++ program language header file </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8425">
                <a:tc>
                  <a:txBody>
                    <a:bodyPr/>
                    <a:lstStyle/>
                    <a:p>
                      <a:r>
                        <a:rPr lang="en-US" sz="1600"/>
                        <a:t>.cpp</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600"/>
                        <a:t>a C++ program language source code file </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4346">
                <a:tc>
                  <a:txBody>
                    <a:bodyPr/>
                    <a:lstStyle/>
                    <a:p>
                      <a:r>
                        <a:rPr lang="en-US" sz="1600"/>
                        <a:t>.o</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 program object file </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186">
                <a:tc>
                  <a:txBody>
                    <a:bodyPr/>
                    <a:lstStyle/>
                    <a:p>
                      <a:r>
                        <a:rPr lang="en-US" sz="1600"/>
                        <a:t>.php</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 PHP Script</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186">
                <a:tc>
                  <a:txBody>
                    <a:bodyPr/>
                    <a:lstStyle/>
                    <a:p>
                      <a:r>
                        <a:rPr lang="en-US" sz="1600"/>
                        <a:t>.sh</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 Shell Script</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4346">
                <a:tc>
                  <a:txBody>
                    <a:bodyPr/>
                    <a:lstStyle/>
                    <a:p>
                      <a:r>
                        <a:rPr lang="en-US" sz="1600"/>
                        <a:t>.png</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 graphical or image file</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186">
                <a:tc>
                  <a:txBody>
                    <a:bodyPr/>
                    <a:lstStyle/>
                    <a:p>
                      <a:r>
                        <a:rPr lang="en-US" sz="1600"/>
                        <a:t>.tcl</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 TCL script </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186">
                <a:tc>
                  <a:txBody>
                    <a:bodyPr/>
                    <a:lstStyle/>
                    <a:p>
                      <a:r>
                        <a:rPr lang="en-US" sz="1600"/>
                        <a:t>.pl</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 Perl script </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186">
                <a:tc>
                  <a:txBody>
                    <a:bodyPr/>
                    <a:lstStyle/>
                    <a:p>
                      <a:r>
                        <a:rPr lang="en-US" sz="1600" dirty="0"/>
                        <a:t>.</a:t>
                      </a:r>
                      <a:r>
                        <a:rPr lang="en-US" sz="1600" dirty="0" smtClean="0"/>
                        <a:t>html</a:t>
                      </a:r>
                      <a:endParaRPr lang="en-US" sz="1600" dirty="0"/>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an HTML file </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itle 2"/>
          <p:cNvSpPr>
            <a:spLocks noGrp="1"/>
          </p:cNvSpPr>
          <p:nvPr>
            <p:ph type="title"/>
          </p:nvPr>
        </p:nvSpPr>
        <p:spPr>
          <a:xfrm>
            <a:off x="381000" y="228600"/>
            <a:ext cx="8229600" cy="1143000"/>
          </a:xfrm>
        </p:spPr>
        <p:txBody>
          <a:bodyPr>
            <a:noAutofit/>
          </a:bodyPr>
          <a:lstStyle/>
          <a:p>
            <a:r>
              <a:rPr lang="en-US" sz="3200" dirty="0"/>
              <a:t>Common Linux File Extensions Part: </a:t>
            </a:r>
            <a:r>
              <a:rPr lang="en-US" sz="3200" dirty="0" smtClean="0"/>
              <a:t>2</a:t>
            </a:r>
            <a:endParaRPr lang="en-US" sz="3200" dirty="0"/>
          </a:p>
        </p:txBody>
      </p:sp>
    </p:spTree>
    <p:extLst>
      <p:ext uri="{BB962C8B-B14F-4D97-AF65-F5344CB8AC3E}">
        <p14:creationId xmlns="" xmlns:p14="http://schemas.microsoft.com/office/powerpoint/2010/main" val="198928272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0709"/>
            <a:ext cx="8229600" cy="5473891"/>
          </a:xfrm>
        </p:spPr>
        <p:txBody>
          <a:bodyPr>
            <a:normAutofit/>
          </a:bodyPr>
          <a:lstStyle/>
          <a:p>
            <a:r>
              <a:rPr lang="en-US" b="1" dirty="0" smtClean="0"/>
              <a:t>/etc/</a:t>
            </a:r>
            <a:r>
              <a:rPr lang="en-US" b="1" dirty="0" err="1" smtClean="0"/>
              <a:t>sysconfig</a:t>
            </a:r>
            <a:r>
              <a:rPr lang="en-US" b="1" dirty="0" smtClean="0"/>
              <a:t>/network-scripts/ifcfg-eth1</a:t>
            </a:r>
          </a:p>
          <a:p>
            <a:endParaRPr lang="en-US" dirty="0" smtClean="0"/>
          </a:p>
          <a:p>
            <a:pPr>
              <a:buNone/>
            </a:pPr>
            <a:r>
              <a:rPr lang="en-US" dirty="0" smtClean="0"/>
              <a:t>		</a:t>
            </a:r>
            <a:r>
              <a:rPr lang="en-US" b="1" dirty="0" smtClean="0"/>
              <a:t># Second interface in bond0</a:t>
            </a:r>
          </a:p>
          <a:p>
            <a:pPr>
              <a:buNone/>
            </a:pPr>
            <a:r>
              <a:rPr lang="en-US" b="1" dirty="0" smtClean="0"/>
              <a:t>		DEVICE=eth1</a:t>
            </a:r>
          </a:p>
          <a:p>
            <a:pPr>
              <a:buNone/>
            </a:pPr>
            <a:r>
              <a:rPr lang="en-US" b="1" dirty="0" smtClean="0"/>
              <a:t>		BOOTPROTO=static</a:t>
            </a:r>
          </a:p>
          <a:p>
            <a:pPr>
              <a:buNone/>
            </a:pPr>
            <a:r>
              <a:rPr lang="en-US" b="1" dirty="0" smtClean="0"/>
              <a:t>		HWADDR=INTERFACE MAC ADDRESS</a:t>
            </a:r>
          </a:p>
          <a:p>
            <a:pPr>
              <a:buNone/>
            </a:pPr>
            <a:r>
              <a:rPr lang="en-US" b="1" dirty="0" smtClean="0"/>
              <a:t>		TYPE=Ethernet</a:t>
            </a:r>
          </a:p>
          <a:p>
            <a:pPr>
              <a:buNone/>
            </a:pPr>
            <a:r>
              <a:rPr lang="en-US" b="1" dirty="0" smtClean="0"/>
              <a:t>		ONBOOT=yes</a:t>
            </a:r>
          </a:p>
          <a:p>
            <a:pPr>
              <a:buNone/>
            </a:pPr>
            <a:r>
              <a:rPr lang="en-US" b="1" dirty="0" smtClean="0"/>
              <a:t>		MASTER=bond0</a:t>
            </a:r>
          </a:p>
          <a:p>
            <a:pPr>
              <a:buNone/>
            </a:pPr>
            <a:r>
              <a:rPr lang="en-US" b="1" dirty="0" smtClean="0"/>
              <a:t>		SLAVE=yes</a:t>
            </a:r>
          </a:p>
          <a:p>
            <a:r>
              <a:rPr lang="en-US" dirty="0" smtClean="0"/>
              <a:t> </a:t>
            </a:r>
          </a:p>
          <a:p>
            <a:pPr algn="ctr"/>
            <a:endParaRPr lang="en-US" dirty="0" smtClean="0"/>
          </a:p>
        </p:txBody>
      </p:sp>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31709"/>
            <a:ext cx="8229600" cy="5473891"/>
          </a:xfrm>
        </p:spPr>
        <p:txBody>
          <a:bodyPr>
            <a:normAutofit/>
          </a:bodyPr>
          <a:lstStyle/>
          <a:p>
            <a:r>
              <a:rPr lang="en-US" b="1" dirty="0" smtClean="0"/>
              <a:t>Configuration Complete once completed DO NOT “service network restart”, to activate the bond0 reboot the server.</a:t>
            </a:r>
          </a:p>
          <a:p>
            <a:pPr>
              <a:buNone/>
            </a:pPr>
            <a:endParaRPr lang="en-US" dirty="0" smtClean="0"/>
          </a:p>
          <a:p>
            <a:r>
              <a:rPr lang="en-US" dirty="0" smtClean="0"/>
              <a:t>A series of "</a:t>
            </a:r>
            <a:r>
              <a:rPr lang="en-US" dirty="0" err="1" smtClean="0"/>
              <a:t>ifup</a:t>
            </a:r>
            <a:r>
              <a:rPr lang="en-US" dirty="0" smtClean="0"/>
              <a:t>" commands will bring the above configuration into production without a reboot. Nevertheless, </a:t>
            </a:r>
            <a:r>
              <a:rPr lang="en-US" u="sng" dirty="0" smtClean="0"/>
              <a:t>a reboot is strongly recommended</a:t>
            </a:r>
            <a:r>
              <a:rPr lang="en-US" dirty="0" smtClean="0"/>
              <a:t> to ensure that the network configuration restores itself properly</a:t>
            </a:r>
          </a:p>
        </p:txBody>
      </p:sp>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473891"/>
          </a:xfrm>
        </p:spPr>
        <p:txBody>
          <a:bodyPr>
            <a:normAutofit fontScale="47500" lnSpcReduction="20000"/>
          </a:bodyPr>
          <a:lstStyle/>
          <a:p>
            <a:r>
              <a:rPr lang="en-US" sz="3800" b="1" dirty="0" smtClean="0"/>
              <a:t>The following interfaces should be seen when running an "</a:t>
            </a:r>
            <a:r>
              <a:rPr lang="en-US" sz="3800" b="1" dirty="0" err="1" smtClean="0"/>
              <a:t>ifconfig</a:t>
            </a:r>
            <a:r>
              <a:rPr lang="en-US" sz="3800" b="1" dirty="0" smtClean="0"/>
              <a:t>":</a:t>
            </a:r>
            <a:br>
              <a:rPr lang="en-US" sz="3800" b="1" dirty="0" smtClean="0"/>
            </a:br>
            <a:r>
              <a:rPr lang="en-US" dirty="0" smtClean="0"/>
              <a:t/>
            </a:r>
            <a:br>
              <a:rPr lang="en-US" dirty="0" smtClean="0"/>
            </a:br>
            <a:r>
              <a:rPr lang="en-US" dirty="0" smtClean="0"/>
              <a:t>bond0 Link </a:t>
            </a:r>
            <a:r>
              <a:rPr lang="en-US" dirty="0" err="1" smtClean="0"/>
              <a:t>encap:EthernetHWaddr</a:t>
            </a:r>
            <a:r>
              <a:rPr lang="en-US" dirty="0" smtClean="0"/>
              <a:t> 00:14:5E:C0:FF:EE</a:t>
            </a:r>
            <a:br>
              <a:rPr lang="en-US" dirty="0" smtClean="0"/>
            </a:br>
            <a:r>
              <a:rPr lang="en-US" dirty="0" smtClean="0"/>
              <a:t>UP BROADCAST RUNNING MASTER MULTICAST MTU:1500 Metric:1</a:t>
            </a:r>
            <a:br>
              <a:rPr lang="en-US" dirty="0" smtClean="0"/>
            </a:br>
            <a:r>
              <a:rPr lang="en-US" dirty="0" smtClean="0"/>
              <a:t>RX packets:33617546 errors:0 dropped:0 overruns:0 frame:0</a:t>
            </a:r>
            <a:br>
              <a:rPr lang="en-US" dirty="0" smtClean="0"/>
            </a:br>
            <a:r>
              <a:rPr lang="en-US" dirty="0" smtClean="0"/>
              <a:t>TX packets:12192931 errors:0 dropped:0 overruns:0 carrier:0</a:t>
            </a:r>
            <a:br>
              <a:rPr lang="en-US" dirty="0" smtClean="0"/>
            </a:br>
            <a:r>
              <a:rPr lang="en-US" dirty="0" smtClean="0"/>
              <a:t>collisions:0 txqueuelen:0</a:t>
            </a:r>
            <a:br>
              <a:rPr lang="en-US" dirty="0" smtClean="0"/>
            </a:br>
            <a:r>
              <a:rPr lang="en-US" dirty="0" smtClean="0"/>
              <a:t>RX bytes:4023299390 (3.7 </a:t>
            </a:r>
            <a:r>
              <a:rPr lang="en-US" dirty="0" err="1" smtClean="0"/>
              <a:t>GiB</a:t>
            </a:r>
            <a:r>
              <a:rPr lang="en-US" dirty="0" smtClean="0"/>
              <a:t>) TX bytes:1022184796 (974.8 </a:t>
            </a:r>
            <a:r>
              <a:rPr lang="en-US" dirty="0" err="1" smtClean="0"/>
              <a:t>MiB</a:t>
            </a:r>
            <a:r>
              <a:rPr lang="en-US" dirty="0" smtClean="0"/>
              <a:t>)</a:t>
            </a:r>
            <a:br>
              <a:rPr lang="en-US" dirty="0" smtClean="0"/>
            </a:br>
            <a:r>
              <a:rPr lang="en-US" dirty="0" smtClean="0"/>
              <a:t/>
            </a:r>
            <a:br>
              <a:rPr lang="en-US" dirty="0" smtClean="0"/>
            </a:br>
            <a:r>
              <a:rPr lang="en-US" dirty="0" smtClean="0"/>
              <a:t>eth0 Link </a:t>
            </a:r>
            <a:r>
              <a:rPr lang="en-US" dirty="0" err="1" smtClean="0"/>
              <a:t>encap:EthernetHWaddr</a:t>
            </a:r>
            <a:r>
              <a:rPr lang="en-US" dirty="0" smtClean="0"/>
              <a:t> 00:14:5E:C0:FF:EE</a:t>
            </a:r>
            <a:br>
              <a:rPr lang="en-US" dirty="0" smtClean="0"/>
            </a:br>
            <a:r>
              <a:rPr lang="en-US" dirty="0" smtClean="0"/>
              <a:t>UP BROADCAST RUNNING SLAVE MULTICAST MTU:1500 Metric:1</a:t>
            </a:r>
            <a:br>
              <a:rPr lang="en-US" dirty="0" smtClean="0"/>
            </a:br>
            <a:r>
              <a:rPr lang="en-US" dirty="0" smtClean="0"/>
              <a:t>RX packets:6783365 errors:0 dropped:0 overruns:0 frame:0</a:t>
            </a:r>
            <a:br>
              <a:rPr lang="en-US" dirty="0" smtClean="0"/>
            </a:br>
            <a:r>
              <a:rPr lang="en-US" dirty="0" smtClean="0"/>
              <a:t>TX packets:2132508 errors:0 dropped:0 overruns:0 carrier:0</a:t>
            </a:r>
            <a:br>
              <a:rPr lang="en-US" dirty="0" smtClean="0"/>
            </a:br>
            <a:r>
              <a:rPr lang="en-US" dirty="0" smtClean="0"/>
              <a:t>collisions:0 txqueuelen:1000</a:t>
            </a:r>
            <a:br>
              <a:rPr lang="en-US" dirty="0" smtClean="0"/>
            </a:br>
            <a:r>
              <a:rPr lang="en-US" dirty="0" smtClean="0"/>
              <a:t>RX bytes:731753941 (697.8 </a:t>
            </a:r>
            <a:r>
              <a:rPr lang="en-US" dirty="0" err="1" smtClean="0"/>
              <a:t>MiB</a:t>
            </a:r>
            <a:r>
              <a:rPr lang="en-US" dirty="0" smtClean="0"/>
              <a:t>) TX bytes:226889202 (216.3 </a:t>
            </a:r>
            <a:r>
              <a:rPr lang="en-US" dirty="0" err="1" smtClean="0"/>
              <a:t>MiB</a:t>
            </a:r>
            <a:r>
              <a:rPr lang="en-US" dirty="0" smtClean="0"/>
              <a:t>)</a:t>
            </a:r>
            <a:br>
              <a:rPr lang="en-US" dirty="0" smtClean="0"/>
            </a:br>
            <a:r>
              <a:rPr lang="en-US" dirty="0" smtClean="0"/>
              <a:t>Interrupt:23 Memory:ce000000-ce011100</a:t>
            </a:r>
            <a:br>
              <a:rPr lang="en-US" dirty="0" smtClean="0"/>
            </a:br>
            <a:r>
              <a:rPr lang="en-US" dirty="0" smtClean="0"/>
              <a:t/>
            </a:r>
            <a:br>
              <a:rPr lang="en-US" dirty="0" smtClean="0"/>
            </a:br>
            <a:r>
              <a:rPr lang="en-US" dirty="0" smtClean="0"/>
              <a:t>eth1 Link </a:t>
            </a:r>
            <a:r>
              <a:rPr lang="en-US" dirty="0" err="1" smtClean="0"/>
              <a:t>encap:EthernetHWaddr</a:t>
            </a:r>
            <a:r>
              <a:rPr lang="en-US" dirty="0" smtClean="0"/>
              <a:t> 00:14:5E:C0:FF:EE</a:t>
            </a:r>
            <a:br>
              <a:rPr lang="en-US" dirty="0" smtClean="0"/>
            </a:br>
            <a:r>
              <a:rPr lang="en-US" dirty="0" smtClean="0"/>
              <a:t>UP BROADCAST RUNNING SLAVE MULTICAST MTU:1500 Metric:1</a:t>
            </a:r>
            <a:br>
              <a:rPr lang="en-US" dirty="0" smtClean="0"/>
            </a:br>
            <a:r>
              <a:rPr lang="en-US" dirty="0" smtClean="0"/>
              <a:t>RX packets:26834181 errors:0 dropped:0 overruns:0 frame:0</a:t>
            </a:r>
            <a:br>
              <a:rPr lang="en-US" dirty="0" smtClean="0"/>
            </a:br>
            <a:r>
              <a:rPr lang="en-US" dirty="0" smtClean="0"/>
              <a:t>TX packets:10060423 errors:0 dropped:0 overruns:0 carrier:0</a:t>
            </a:r>
            <a:br>
              <a:rPr lang="en-US" dirty="0" smtClean="0"/>
            </a:br>
            <a:r>
              <a:rPr lang="en-US" dirty="0" smtClean="0"/>
              <a:t>collisions:0 txqueuelen:1000</a:t>
            </a:r>
            <a:br>
              <a:rPr lang="en-US" dirty="0" smtClean="0"/>
            </a:br>
            <a:r>
              <a:rPr lang="en-US" dirty="0" smtClean="0"/>
              <a:t>RX bytes:3291545449 (3.0 </a:t>
            </a:r>
            <a:r>
              <a:rPr lang="en-US" dirty="0" err="1" smtClean="0"/>
              <a:t>GiB</a:t>
            </a:r>
            <a:r>
              <a:rPr lang="en-US" dirty="0" smtClean="0"/>
              <a:t>) TX bytes:795295594 (758.4 </a:t>
            </a:r>
            <a:r>
              <a:rPr lang="en-US" dirty="0" err="1" smtClean="0"/>
              <a:t>MiB</a:t>
            </a:r>
            <a:r>
              <a:rPr lang="en-US" dirty="0" smtClean="0"/>
              <a:t>)</a:t>
            </a:r>
            <a:br>
              <a:rPr lang="en-US" dirty="0" smtClean="0"/>
            </a:br>
            <a:r>
              <a:rPr lang="en-US" dirty="0" smtClean="0"/>
              <a:t>Interrupt:16 Memory:ca000000-ca011100</a:t>
            </a:r>
            <a:br>
              <a:rPr lang="en-US" dirty="0" smtClean="0"/>
            </a:br>
            <a:r>
              <a:rPr lang="en-US" dirty="0" smtClean="0"/>
              <a:t/>
            </a:r>
            <a:br>
              <a:rPr lang="en-US" dirty="0" smtClean="0"/>
            </a:br>
            <a:r>
              <a:rPr lang="en-US" dirty="0" smtClean="0"/>
              <a:t>lo Link </a:t>
            </a:r>
            <a:r>
              <a:rPr lang="en-US" dirty="0" err="1" smtClean="0"/>
              <a:t>encap:Local</a:t>
            </a:r>
            <a:r>
              <a:rPr lang="en-US" dirty="0" smtClean="0"/>
              <a:t> Loopback</a:t>
            </a:r>
            <a:br>
              <a:rPr lang="en-US" dirty="0" smtClean="0"/>
            </a:br>
            <a:r>
              <a:rPr lang="en-US" dirty="0" err="1" smtClean="0"/>
              <a:t>inet</a:t>
            </a:r>
            <a:r>
              <a:rPr lang="en-US" dirty="0" smtClean="0"/>
              <a:t> addr:127.0.0.1 Mask:255.0.0.0</a:t>
            </a:r>
            <a:br>
              <a:rPr lang="en-US" dirty="0" smtClean="0"/>
            </a:br>
            <a:r>
              <a:rPr lang="en-US" dirty="0" smtClean="0"/>
              <a:t>UP LOOPBACK RUNNING MTU:16436 Metric:1</a:t>
            </a:r>
            <a:br>
              <a:rPr lang="en-US" dirty="0" smtClean="0"/>
            </a:br>
            <a:r>
              <a:rPr lang="en-US" dirty="0" smtClean="0"/>
              <a:t>RX packets:59021 errors:0 dropped:0 overruns:0 frame:0</a:t>
            </a:r>
            <a:br>
              <a:rPr lang="en-US" dirty="0" smtClean="0"/>
            </a:br>
            <a:r>
              <a:rPr lang="en-US" dirty="0" smtClean="0"/>
              <a:t>TX packets:59021 errors:0 dropped:0 overruns:0 carrier:0</a:t>
            </a:r>
            <a:br>
              <a:rPr lang="en-US" dirty="0" smtClean="0"/>
            </a:br>
            <a:r>
              <a:rPr lang="en-US" dirty="0" smtClean="0"/>
              <a:t>collisions:0 txqueuelen:0</a:t>
            </a:r>
            <a:br>
              <a:rPr lang="en-US" dirty="0" smtClean="0"/>
            </a:br>
            <a:r>
              <a:rPr lang="en-US" dirty="0" smtClean="0"/>
              <a:t>RX bytes:14567768 (13.8 </a:t>
            </a:r>
            <a:r>
              <a:rPr lang="en-US" dirty="0" err="1" smtClean="0"/>
              <a:t>MiB</a:t>
            </a:r>
            <a:r>
              <a:rPr lang="en-US" dirty="0" smtClean="0"/>
              <a:t>) TX bytes:14567768 (13.8 </a:t>
            </a:r>
            <a:r>
              <a:rPr lang="en-US" dirty="0" err="1" smtClean="0"/>
              <a:t>MiB</a:t>
            </a:r>
            <a:r>
              <a:rPr lang="en-US" dirty="0" smtClean="0"/>
              <a:t>)</a:t>
            </a:r>
            <a:br>
              <a:rPr lang="en-US" dirty="0" smtClean="0"/>
            </a:br>
            <a:endParaRPr lang="en-US" dirty="0" smtClean="0"/>
          </a:p>
        </p:txBody>
      </p:sp>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473891"/>
          </a:xfrm>
        </p:spPr>
        <p:txBody>
          <a:bodyPr>
            <a:normAutofit/>
          </a:bodyPr>
          <a:lstStyle/>
          <a:p>
            <a:r>
              <a:rPr lang="en-US" dirty="0" smtClean="0"/>
              <a:t>The status of the bonded interface can be seen by using the </a:t>
            </a:r>
            <a:r>
              <a:rPr lang="en-US" dirty="0" err="1" smtClean="0"/>
              <a:t>procfs</a:t>
            </a:r>
            <a:r>
              <a:rPr lang="en-US" dirty="0" smtClean="0"/>
              <a:t> and </a:t>
            </a:r>
            <a:r>
              <a:rPr lang="en-US" dirty="0" err="1" smtClean="0"/>
              <a:t>sysfs</a:t>
            </a:r>
            <a:r>
              <a:rPr lang="en-US" dirty="0" smtClean="0"/>
              <a:t>:</a:t>
            </a:r>
          </a:p>
          <a:p>
            <a:pPr lvl="0"/>
            <a:endParaRPr lang="en-US" dirty="0" smtClean="0"/>
          </a:p>
          <a:p>
            <a:pPr lvl="0"/>
            <a:r>
              <a:rPr lang="en-US" dirty="0" smtClean="0"/>
              <a:t>/proc/net/bonding/bond0</a:t>
            </a:r>
          </a:p>
          <a:p>
            <a:pPr lvl="0"/>
            <a:endParaRPr lang="en-US" dirty="0" smtClean="0"/>
          </a:p>
          <a:p>
            <a:pPr lvl="0"/>
            <a:r>
              <a:rPr lang="en-US" dirty="0" smtClean="0"/>
              <a:t>/sys/class/net/</a:t>
            </a:r>
            <a:r>
              <a:rPr lang="en-US" dirty="0" err="1" smtClean="0"/>
              <a:t>bonding_masters</a:t>
            </a:r>
            <a:endParaRPr lang="en-US" dirty="0" smtClean="0"/>
          </a:p>
          <a:p>
            <a:pPr lvl="0"/>
            <a:endParaRPr lang="en-US" dirty="0" smtClean="0"/>
          </a:p>
          <a:p>
            <a:pPr lvl="0"/>
            <a:r>
              <a:rPr lang="en-US" dirty="0" smtClean="0"/>
              <a:t>the /sys/class/net/bond0/ directory</a:t>
            </a:r>
          </a:p>
          <a:p>
            <a:endParaRPr lang="en-US" b="1" dirty="0" smtClean="0"/>
          </a:p>
          <a:p>
            <a:r>
              <a:rPr lang="en-US" b="1" dirty="0" smtClean="0"/>
              <a:t>cat /proc/net/bonding/bond0</a:t>
            </a:r>
            <a:endParaRPr lang="en-US" dirty="0" smtClean="0"/>
          </a:p>
          <a:p>
            <a:endParaRPr lang="en-US" dirty="0" smtClean="0"/>
          </a:p>
        </p:txBody>
      </p:sp>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473891"/>
          </a:xfrm>
        </p:spPr>
        <p:txBody>
          <a:bodyPr>
            <a:normAutofit fontScale="85000" lnSpcReduction="20000"/>
          </a:bodyPr>
          <a:lstStyle/>
          <a:p>
            <a:r>
              <a:rPr lang="en-US" dirty="0" smtClean="0"/>
              <a:t>Ethernet Channel Bonding Driver: v3.0.3 (March 23, 2006)</a:t>
            </a:r>
            <a:br>
              <a:rPr lang="en-US" dirty="0" smtClean="0"/>
            </a:br>
            <a:r>
              <a:rPr lang="en-US" dirty="0" smtClean="0"/>
              <a:t/>
            </a:r>
            <a:br>
              <a:rPr lang="en-US" dirty="0" smtClean="0"/>
            </a:br>
            <a:r>
              <a:rPr lang="en-US" dirty="0" smtClean="0"/>
              <a:t>Bonding Mode: IEEE 802.3ad Dynamic link aggregation</a:t>
            </a:r>
            <a:br>
              <a:rPr lang="en-US" dirty="0" smtClean="0"/>
            </a:br>
            <a:r>
              <a:rPr lang="en-US" dirty="0" smtClean="0"/>
              <a:t>Transmit Hash Policy: layer2 (0)</a:t>
            </a:r>
            <a:br>
              <a:rPr lang="en-US" dirty="0" smtClean="0"/>
            </a:br>
            <a:r>
              <a:rPr lang="en-US" dirty="0" smtClean="0"/>
              <a:t>MII Status: up</a:t>
            </a:r>
            <a:br>
              <a:rPr lang="en-US" dirty="0" smtClean="0"/>
            </a:br>
            <a:r>
              <a:rPr lang="en-US" dirty="0" smtClean="0"/>
              <a:t>MII Polling Interval (ms): 100</a:t>
            </a:r>
            <a:br>
              <a:rPr lang="en-US" dirty="0" smtClean="0"/>
            </a:br>
            <a:r>
              <a:rPr lang="en-US" dirty="0" smtClean="0"/>
              <a:t>Up Delay (ms): 0</a:t>
            </a:r>
            <a:br>
              <a:rPr lang="en-US" dirty="0" smtClean="0"/>
            </a:br>
            <a:r>
              <a:rPr lang="en-US" dirty="0" smtClean="0"/>
              <a:t>Down Delay (ms): 0</a:t>
            </a:r>
            <a:br>
              <a:rPr lang="en-US" dirty="0" smtClean="0"/>
            </a:br>
            <a:r>
              <a:rPr lang="en-US" dirty="0" smtClean="0"/>
              <a:t/>
            </a:r>
            <a:br>
              <a:rPr lang="en-US" dirty="0" smtClean="0"/>
            </a:br>
            <a:r>
              <a:rPr lang="en-US" dirty="0" smtClean="0"/>
              <a:t>802.3ad info</a:t>
            </a:r>
            <a:br>
              <a:rPr lang="en-US" dirty="0" smtClean="0"/>
            </a:br>
            <a:r>
              <a:rPr lang="en-US" dirty="0" smtClean="0"/>
              <a:t>LACP rate: slow</a:t>
            </a:r>
            <a:br>
              <a:rPr lang="en-US" dirty="0" smtClean="0"/>
            </a:br>
            <a:r>
              <a:rPr lang="en-US" dirty="0" smtClean="0"/>
              <a:t>Active Aggregator Info:</a:t>
            </a:r>
            <a:br>
              <a:rPr lang="en-US" dirty="0" smtClean="0"/>
            </a:br>
            <a:r>
              <a:rPr lang="en-US" dirty="0" smtClean="0"/>
              <a:t>Aggregator ID: 1</a:t>
            </a:r>
            <a:br>
              <a:rPr lang="en-US" dirty="0" smtClean="0"/>
            </a:br>
            <a:r>
              <a:rPr lang="en-US" dirty="0" smtClean="0"/>
              <a:t>Number of ports: 2</a:t>
            </a:r>
            <a:br>
              <a:rPr lang="en-US" dirty="0" smtClean="0"/>
            </a:br>
            <a:r>
              <a:rPr lang="en-US" dirty="0" smtClean="0"/>
              <a:t>Actor Key: 17</a:t>
            </a:r>
            <a:br>
              <a:rPr lang="en-US" dirty="0" smtClean="0"/>
            </a:br>
            <a:r>
              <a:rPr lang="en-US" dirty="0" smtClean="0"/>
              <a:t>Partner Key: 101</a:t>
            </a:r>
            <a:br>
              <a:rPr lang="en-US" dirty="0" smtClean="0"/>
            </a:br>
            <a:endParaRPr lang="en-US" dirty="0" smtClean="0"/>
          </a:p>
        </p:txBody>
      </p:sp>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473891"/>
          </a:xfrm>
        </p:spPr>
        <p:txBody>
          <a:bodyPr>
            <a:normAutofit/>
          </a:bodyPr>
          <a:lstStyle/>
          <a:p>
            <a:r>
              <a:rPr lang="en-US" dirty="0" smtClean="0"/>
              <a:t>Partner Mac Address: C0:FF:EE:25:60:00</a:t>
            </a:r>
            <a:br>
              <a:rPr lang="en-US" dirty="0" smtClean="0"/>
            </a:br>
            <a:r>
              <a:rPr lang="en-US" dirty="0" smtClean="0"/>
              <a:t/>
            </a:r>
            <a:br>
              <a:rPr lang="en-US" dirty="0" smtClean="0"/>
            </a:br>
            <a:r>
              <a:rPr lang="en-US" dirty="0" smtClean="0"/>
              <a:t>Slave Interface: eth0</a:t>
            </a:r>
            <a:br>
              <a:rPr lang="en-US" dirty="0" smtClean="0"/>
            </a:br>
            <a:r>
              <a:rPr lang="en-US" dirty="0" smtClean="0"/>
              <a:t>MII Status: up</a:t>
            </a:r>
            <a:br>
              <a:rPr lang="en-US" dirty="0" smtClean="0"/>
            </a:br>
            <a:r>
              <a:rPr lang="en-US" dirty="0" smtClean="0"/>
              <a:t>Link Failure Count: 0</a:t>
            </a:r>
            <a:br>
              <a:rPr lang="en-US" dirty="0" smtClean="0"/>
            </a:br>
            <a:r>
              <a:rPr lang="en-US" dirty="0" smtClean="0"/>
              <a:t>Permanent HW </a:t>
            </a:r>
            <a:r>
              <a:rPr lang="en-US" dirty="0" err="1" smtClean="0"/>
              <a:t>addr</a:t>
            </a:r>
            <a:r>
              <a:rPr lang="en-US" dirty="0" smtClean="0"/>
              <a:t>: 00:14:5e:C0:FF:EE</a:t>
            </a:r>
            <a:br>
              <a:rPr lang="en-US" dirty="0" smtClean="0"/>
            </a:br>
            <a:r>
              <a:rPr lang="en-US" dirty="0" smtClean="0"/>
              <a:t>Aggregator ID: 1</a:t>
            </a:r>
            <a:br>
              <a:rPr lang="en-US" dirty="0" smtClean="0"/>
            </a:br>
            <a:r>
              <a:rPr lang="en-US" dirty="0" smtClean="0"/>
              <a:t/>
            </a:r>
            <a:br>
              <a:rPr lang="en-US" dirty="0" smtClean="0"/>
            </a:br>
            <a:r>
              <a:rPr lang="en-US" dirty="0" smtClean="0"/>
              <a:t>Slave Interface: eth1</a:t>
            </a:r>
            <a:br>
              <a:rPr lang="en-US" dirty="0" smtClean="0"/>
            </a:br>
            <a:r>
              <a:rPr lang="en-US" dirty="0" smtClean="0"/>
              <a:t>MII Status: up</a:t>
            </a:r>
            <a:br>
              <a:rPr lang="en-US" dirty="0" smtClean="0"/>
            </a:br>
            <a:r>
              <a:rPr lang="en-US" dirty="0" smtClean="0"/>
              <a:t>Link Failure Count: 0</a:t>
            </a:r>
            <a:br>
              <a:rPr lang="en-US" dirty="0" smtClean="0"/>
            </a:br>
            <a:r>
              <a:rPr lang="en-US" dirty="0" smtClean="0"/>
              <a:t>Permanent HW </a:t>
            </a:r>
            <a:r>
              <a:rPr lang="en-US" dirty="0" err="1" smtClean="0"/>
              <a:t>addr</a:t>
            </a:r>
            <a:r>
              <a:rPr lang="en-US" dirty="0" smtClean="0"/>
              <a:t>: 00:14:5e:C0:FF:EF</a:t>
            </a:r>
            <a:br>
              <a:rPr lang="en-US" dirty="0" smtClean="0"/>
            </a:br>
            <a:r>
              <a:rPr lang="en-US" dirty="0" smtClean="0"/>
              <a:t>Aggregator ID: 1</a:t>
            </a:r>
          </a:p>
          <a:p>
            <a:endParaRPr lang="en-US" dirty="0" smtClean="0"/>
          </a:p>
        </p:txBody>
      </p:sp>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473891"/>
          </a:xfrm>
        </p:spPr>
        <p:txBody>
          <a:bodyPr>
            <a:normAutofit fontScale="92500" lnSpcReduction="20000"/>
          </a:bodyPr>
          <a:lstStyle/>
          <a:p>
            <a:r>
              <a:rPr lang="en-US" b="1" dirty="0" smtClean="0"/>
              <a:t>cat /sys/class/net/</a:t>
            </a:r>
            <a:r>
              <a:rPr lang="en-US" b="1" dirty="0" err="1" smtClean="0"/>
              <a:t>bonding_masters</a:t>
            </a:r>
            <a:endParaRPr lang="en-US" dirty="0" smtClean="0"/>
          </a:p>
          <a:p>
            <a:endParaRPr lang="en-US" dirty="0" smtClean="0"/>
          </a:p>
          <a:p>
            <a:r>
              <a:rPr lang="en-US" dirty="0" smtClean="0"/>
              <a:t>bond0 bond1</a:t>
            </a:r>
          </a:p>
          <a:p>
            <a:endParaRPr lang="en-US" b="1" dirty="0" smtClean="0"/>
          </a:p>
          <a:p>
            <a:r>
              <a:rPr lang="en-US" b="1" dirty="0" smtClean="0"/>
              <a:t>cat /sys/class/net/bond0/</a:t>
            </a:r>
            <a:r>
              <a:rPr lang="en-US" b="1" dirty="0" err="1" smtClean="0"/>
              <a:t>operstate</a:t>
            </a:r>
            <a:endParaRPr lang="en-US" dirty="0" smtClean="0"/>
          </a:p>
          <a:p>
            <a:endParaRPr lang="en-US" dirty="0" smtClean="0"/>
          </a:p>
          <a:p>
            <a:r>
              <a:rPr lang="en-US" dirty="0" smtClean="0"/>
              <a:t>up</a:t>
            </a:r>
          </a:p>
          <a:p>
            <a:pPr>
              <a:buNone/>
            </a:pPr>
            <a:r>
              <a:rPr lang="en-US" dirty="0" smtClean="0"/>
              <a:t> </a:t>
            </a:r>
          </a:p>
          <a:p>
            <a:endParaRPr lang="en-US" dirty="0" smtClean="0"/>
          </a:p>
          <a:p>
            <a:r>
              <a:rPr lang="en-US" dirty="0" smtClean="0"/>
              <a:t>/etc/</a:t>
            </a:r>
            <a:r>
              <a:rPr lang="en-US" dirty="0" err="1" smtClean="0"/>
              <a:t>sysconfig</a:t>
            </a:r>
            <a:r>
              <a:rPr lang="en-US" dirty="0" smtClean="0"/>
              <a:t>/network-scripts/</a:t>
            </a:r>
            <a:r>
              <a:rPr lang="en-US" dirty="0" err="1" smtClean="0"/>
              <a:t>ifcfg-ethX</a:t>
            </a:r>
            <a:endParaRPr lang="en-US" dirty="0" smtClean="0"/>
          </a:p>
          <a:p>
            <a:endParaRPr lang="en-US" dirty="0" smtClean="0"/>
          </a:p>
          <a:p>
            <a:r>
              <a:rPr lang="en-US" dirty="0" smtClean="0"/>
              <a:t>/etc/</a:t>
            </a:r>
            <a:r>
              <a:rPr lang="en-US" dirty="0" err="1" smtClean="0"/>
              <a:t>sysconfig</a:t>
            </a:r>
            <a:r>
              <a:rPr lang="en-US" dirty="0" smtClean="0"/>
              <a:t>/network-scripts/</a:t>
            </a:r>
            <a:r>
              <a:rPr lang="en-US" dirty="0" err="1" smtClean="0"/>
              <a:t>ifcfg-bondX</a:t>
            </a:r>
            <a:endParaRPr lang="en-US" dirty="0" smtClean="0"/>
          </a:p>
          <a:p>
            <a:endParaRPr lang="en-US" smtClean="0"/>
          </a:p>
          <a:p>
            <a:r>
              <a:rPr lang="en-US" smtClean="0"/>
              <a:t>/</a:t>
            </a:r>
            <a:r>
              <a:rPr lang="en-US" dirty="0" smtClean="0"/>
              <a:t>etc/</a:t>
            </a:r>
            <a:r>
              <a:rPr lang="en-US" dirty="0" err="1" smtClean="0"/>
              <a:t>modprobe.conf</a:t>
            </a:r>
            <a:endParaRPr lang="en-US" dirty="0" smtClean="0"/>
          </a:p>
        </p:txBody>
      </p:sp>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473891"/>
          </a:xfrm>
        </p:spPr>
        <p:txBody>
          <a:bodyPr>
            <a:normAutofit fontScale="62500" lnSpcReduction="20000"/>
          </a:bodyPr>
          <a:lstStyle/>
          <a:p>
            <a:r>
              <a:rPr lang="en-US" b="1" dirty="0" smtClean="0"/>
              <a:t>NTP:</a:t>
            </a:r>
          </a:p>
          <a:p>
            <a:endParaRPr lang="en-US" dirty="0" smtClean="0"/>
          </a:p>
          <a:p>
            <a:r>
              <a:rPr lang="en-US" dirty="0" smtClean="0"/>
              <a:t>Modify </a:t>
            </a:r>
            <a:r>
              <a:rPr lang="en-US" b="1" dirty="0" smtClean="0"/>
              <a:t>/etc/</a:t>
            </a:r>
            <a:r>
              <a:rPr lang="en-US" b="1" dirty="0" err="1" smtClean="0"/>
              <a:t>ntp.conf</a:t>
            </a:r>
            <a:r>
              <a:rPr lang="en-US" b="1" dirty="0" smtClean="0"/>
              <a:t> </a:t>
            </a:r>
            <a:r>
              <a:rPr lang="en-US" dirty="0" smtClean="0"/>
              <a:t>and add the Time Servers in the following scenario</a:t>
            </a:r>
          </a:p>
          <a:p>
            <a:endParaRPr lang="en-US" dirty="0" smtClean="0"/>
          </a:p>
          <a:p>
            <a:r>
              <a:rPr lang="en-US" dirty="0" smtClean="0"/>
              <a:t>COMMENT THREE SERVER ENTRIES RELATED TO CENTOS POOL</a:t>
            </a:r>
          </a:p>
          <a:p>
            <a:endParaRPr lang="en-US" dirty="0" smtClean="0"/>
          </a:p>
          <a:p>
            <a:r>
              <a:rPr lang="en-US" dirty="0" smtClean="0"/>
              <a:t>server	SERVERNAME</a:t>
            </a:r>
          </a:p>
          <a:p>
            <a:endParaRPr lang="en-US" dirty="0" smtClean="0"/>
          </a:p>
          <a:p>
            <a:r>
              <a:rPr lang="en-US" dirty="0" smtClean="0"/>
              <a:t>server	SERVERNAME</a:t>
            </a:r>
          </a:p>
          <a:p>
            <a:endParaRPr lang="en-US" dirty="0" smtClean="0"/>
          </a:p>
          <a:p>
            <a:r>
              <a:rPr lang="en-US" b="1" dirty="0" smtClean="0"/>
              <a:t>chkconfig ntpd on</a:t>
            </a:r>
          </a:p>
          <a:p>
            <a:endParaRPr lang="en-US" b="1" dirty="0" smtClean="0"/>
          </a:p>
          <a:p>
            <a:r>
              <a:rPr lang="en-US" b="1" dirty="0" smtClean="0"/>
              <a:t>service ntpd start</a:t>
            </a:r>
          </a:p>
          <a:p>
            <a:endParaRPr lang="en-US" b="1" dirty="0" smtClean="0"/>
          </a:p>
          <a:p>
            <a:r>
              <a:rPr lang="en-US" b="1" dirty="0" smtClean="0"/>
              <a:t>Ntpq –p</a:t>
            </a:r>
          </a:p>
          <a:p>
            <a:endParaRPr lang="en-US" b="1" dirty="0" smtClean="0"/>
          </a:p>
          <a:p>
            <a:r>
              <a:rPr lang="en-US" b="1" dirty="0" smtClean="0"/>
              <a:t>yum install ntp</a:t>
            </a:r>
          </a:p>
          <a:p>
            <a:endParaRPr lang="en-US" dirty="0" smtClean="0"/>
          </a:p>
          <a:p>
            <a:r>
              <a:rPr lang="en-US" dirty="0" smtClean="0"/>
              <a:t>To test the time server:</a:t>
            </a:r>
          </a:p>
          <a:p>
            <a:endParaRPr lang="en-US" dirty="0" smtClean="0"/>
          </a:p>
          <a:p>
            <a:r>
              <a:rPr lang="en-US" dirty="0" smtClean="0"/>
              <a:t>Run date command			Run date 01011330 command</a:t>
            </a:r>
          </a:p>
          <a:p>
            <a:endParaRPr lang="en-US" dirty="0" smtClean="0"/>
          </a:p>
          <a:p>
            <a:endParaRPr lang="en-US" dirty="0" smtClean="0"/>
          </a:p>
        </p:txBody>
      </p:sp>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473891"/>
          </a:xfrm>
        </p:spPr>
        <p:txBody>
          <a:bodyPr>
            <a:normAutofit fontScale="92500" lnSpcReduction="20000"/>
          </a:bodyPr>
          <a:lstStyle/>
          <a:p>
            <a:r>
              <a:rPr lang="en-US" b="1" dirty="0" err="1" smtClean="0"/>
              <a:t>ntpdate</a:t>
            </a:r>
            <a:r>
              <a:rPr lang="en-US" b="1" dirty="0" smtClean="0"/>
              <a:t> –u TIMESERVER</a:t>
            </a:r>
          </a:p>
          <a:p>
            <a:endParaRPr lang="en-US" dirty="0" smtClean="0"/>
          </a:p>
          <a:p>
            <a:r>
              <a:rPr lang="en-US" dirty="0" smtClean="0"/>
              <a:t>Run date command again and record the time.</a:t>
            </a:r>
          </a:p>
          <a:p>
            <a:endParaRPr lang="en-US" dirty="0" smtClean="0"/>
          </a:p>
          <a:p>
            <a:r>
              <a:rPr lang="en-US" b="1" dirty="0" smtClean="0"/>
              <a:t>At</a:t>
            </a:r>
            <a:r>
              <a:rPr lang="en-US" dirty="0" smtClean="0"/>
              <a:t> command example:</a:t>
            </a:r>
          </a:p>
          <a:p>
            <a:endParaRPr lang="en-US" dirty="0" smtClean="0"/>
          </a:p>
          <a:p>
            <a:r>
              <a:rPr lang="en-US" dirty="0" smtClean="0"/>
              <a:t>[root@c1b14lx14 ~]# at 1314</a:t>
            </a:r>
          </a:p>
          <a:p>
            <a:endParaRPr lang="en-US" dirty="0" smtClean="0"/>
          </a:p>
          <a:p>
            <a:r>
              <a:rPr lang="en-US" b="1" dirty="0" smtClean="0"/>
              <a:t>at&gt; </a:t>
            </a:r>
            <a:r>
              <a:rPr lang="en-US" b="1" dirty="0" err="1" smtClean="0"/>
              <a:t>vmstat</a:t>
            </a:r>
            <a:r>
              <a:rPr lang="en-US" b="1" dirty="0" smtClean="0"/>
              <a:t> | mail -s "</a:t>
            </a:r>
            <a:r>
              <a:rPr lang="en-US" b="1" dirty="0" err="1" smtClean="0"/>
              <a:t>vmstat</a:t>
            </a:r>
            <a:r>
              <a:rPr lang="en-US" b="1" dirty="0" smtClean="0"/>
              <a:t> output at `date`" xxxxxxxxxx@vtext.com</a:t>
            </a:r>
          </a:p>
          <a:p>
            <a:endParaRPr lang="en-US" dirty="0" smtClean="0"/>
          </a:p>
          <a:p>
            <a:r>
              <a:rPr lang="en-US" b="1" dirty="0" smtClean="0"/>
              <a:t>at&gt; &lt;EOT&gt; or CTRL+D</a:t>
            </a:r>
          </a:p>
          <a:p>
            <a:endParaRPr lang="en-US" dirty="0" smtClean="0"/>
          </a:p>
          <a:p>
            <a:r>
              <a:rPr lang="en-US" dirty="0" smtClean="0"/>
              <a:t>job 9 at 2011-10-04 13:14</a:t>
            </a:r>
          </a:p>
          <a:p>
            <a:endParaRPr lang="en-US" dirty="0" smtClean="0"/>
          </a:p>
        </p:txBody>
      </p:sp>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473891"/>
          </a:xfrm>
        </p:spPr>
        <p:txBody>
          <a:bodyPr>
            <a:normAutofit/>
          </a:bodyPr>
          <a:lstStyle/>
          <a:p>
            <a:r>
              <a:rPr lang="en-US" b="1" dirty="0" err="1" smtClean="0"/>
              <a:t>Crontab</a:t>
            </a:r>
            <a:r>
              <a:rPr lang="en-US" b="1" dirty="0" smtClean="0"/>
              <a:t>:</a:t>
            </a:r>
          </a:p>
          <a:p>
            <a:endParaRPr lang="en-US" dirty="0" smtClean="0"/>
          </a:p>
          <a:p>
            <a:r>
              <a:rPr lang="en-US" dirty="0" err="1" smtClean="0"/>
              <a:t>Crontab</a:t>
            </a:r>
            <a:r>
              <a:rPr lang="en-US" dirty="0" smtClean="0"/>
              <a:t> is used to schedule tasks like the at command, unlike the at command which only runs at single instance of time, </a:t>
            </a:r>
            <a:r>
              <a:rPr lang="en-US" dirty="0" err="1" smtClean="0"/>
              <a:t>crontab</a:t>
            </a:r>
            <a:r>
              <a:rPr lang="en-US" dirty="0" smtClean="0"/>
              <a:t> is used to repeat multiple instances in different periods of time.</a:t>
            </a:r>
          </a:p>
          <a:p>
            <a:endParaRPr lang="en-US" dirty="0" smtClean="0"/>
          </a:p>
          <a:p>
            <a:r>
              <a:rPr lang="en-US" dirty="0" smtClean="0"/>
              <a:t>The file to configure or to edit </a:t>
            </a:r>
            <a:r>
              <a:rPr lang="en-US" dirty="0" err="1" smtClean="0"/>
              <a:t>crontab</a:t>
            </a:r>
            <a:r>
              <a:rPr lang="en-US" dirty="0" smtClean="0"/>
              <a:t> is </a:t>
            </a:r>
          </a:p>
          <a:p>
            <a:endParaRPr lang="en-US" dirty="0" smtClean="0"/>
          </a:p>
          <a:p>
            <a:r>
              <a:rPr lang="en-US" dirty="0" smtClean="0"/>
              <a:t>"</a:t>
            </a:r>
            <a:r>
              <a:rPr lang="en-US" b="1" dirty="0" err="1" smtClean="0"/>
              <a:t>crontab</a:t>
            </a:r>
            <a:r>
              <a:rPr lang="en-US" b="1" dirty="0" smtClean="0"/>
              <a:t> -e</a:t>
            </a:r>
            <a:r>
              <a:rPr lang="en-US" dirty="0" smtClean="0"/>
              <a:t>"</a:t>
            </a:r>
          </a:p>
          <a:p>
            <a:endParaRPr lang="en-US" dirty="0" smtClean="0"/>
          </a:p>
        </p:txBody>
      </p:sp>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RHEL is shipped in various releases.</a:t>
            </a:r>
          </a:p>
          <a:p>
            <a:r>
              <a:rPr lang="en-US" dirty="0" smtClean="0"/>
              <a:t>5.X (5 is the version, X is the release)</a:t>
            </a:r>
          </a:p>
          <a:p>
            <a:r>
              <a:rPr lang="en-US" dirty="0" smtClean="0"/>
              <a:t>The latest release of RHEL is 6.2 and the most common versions used are:</a:t>
            </a:r>
          </a:p>
          <a:p>
            <a:pPr lvl="1"/>
            <a:r>
              <a:rPr lang="en-US" dirty="0" smtClean="0"/>
              <a:t>5.4</a:t>
            </a:r>
          </a:p>
          <a:p>
            <a:pPr lvl="1"/>
            <a:r>
              <a:rPr lang="en-US" dirty="0" smtClean="0"/>
              <a:t>5.5</a:t>
            </a:r>
          </a:p>
          <a:p>
            <a:pPr lvl="1"/>
            <a:r>
              <a:rPr lang="en-US" dirty="0" smtClean="0"/>
              <a:t>5.6</a:t>
            </a:r>
          </a:p>
          <a:p>
            <a:pPr lvl="1"/>
            <a:r>
              <a:rPr lang="en-US" dirty="0" smtClean="0"/>
              <a:t>5.7</a:t>
            </a:r>
          </a:p>
          <a:p>
            <a:pPr lvl="1"/>
            <a:r>
              <a:rPr lang="en-US" dirty="0" smtClean="0"/>
              <a:t>5.8 (latest release in version 5)</a:t>
            </a:r>
          </a:p>
          <a:p>
            <a:pPr lvl="1"/>
            <a:r>
              <a:rPr lang="en-US" dirty="0" smtClean="0"/>
              <a:t>6.1</a:t>
            </a:r>
          </a:p>
          <a:p>
            <a:pPr lvl="1"/>
            <a:r>
              <a:rPr lang="en-US" dirty="0" smtClean="0"/>
              <a:t>7.0</a:t>
            </a:r>
          </a:p>
          <a:p>
            <a:pPr lvl="1"/>
            <a:r>
              <a:rPr lang="en-US" smtClean="0"/>
              <a:t>7.x</a:t>
            </a:r>
            <a:endParaRPr lang="en-US" dirty="0" smtClean="0"/>
          </a:p>
        </p:txBody>
      </p:sp>
      <p:sp>
        <p:nvSpPr>
          <p:cNvPr id="3" name="Title 2"/>
          <p:cNvSpPr>
            <a:spLocks noGrp="1"/>
          </p:cNvSpPr>
          <p:nvPr>
            <p:ph type="title"/>
          </p:nvPr>
        </p:nvSpPr>
        <p:spPr/>
        <p:txBody>
          <a:bodyPr>
            <a:normAutofit fontScale="90000"/>
          </a:bodyPr>
          <a:lstStyle/>
          <a:p>
            <a:r>
              <a:rPr lang="en-US" dirty="0" smtClean="0"/>
              <a:t>Red Hat Enterprise Linux Versions</a:t>
            </a:r>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6324600"/>
            <a:ext cx="2590800" cy="533400"/>
          </a:xfrm>
          <a:prstGeom prst="rect">
            <a:avLst/>
          </a:prstGeom>
          <a:noFill/>
          <a:ln>
            <a:noFill/>
          </a:ln>
        </p:spPr>
      </p:pic>
      <p:pic>
        <p:nvPicPr>
          <p:cNvPr id="5" name="Content Placeholder 4"/>
          <p:cNvPicPr>
            <a:picLocks noGrp="1"/>
          </p:cNvPicPr>
          <p:nvPr>
            <p:ph idx="1"/>
          </p:nvPr>
        </p:nvPicPr>
        <p:blipFill>
          <a:blip r:embed="rId3"/>
          <a:srcRect/>
          <a:stretch>
            <a:fillRect/>
          </a:stretch>
        </p:blipFill>
        <p:spPr bwMode="auto">
          <a:xfrm>
            <a:off x="0" y="0"/>
            <a:ext cx="9144000" cy="5791200"/>
          </a:xfrm>
          <a:prstGeom prst="rect">
            <a:avLst/>
          </a:prstGeom>
          <a:noFill/>
          <a:ln w="9525">
            <a:noFill/>
            <a:miter lim="800000"/>
            <a:headEnd/>
            <a:tailEnd/>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6324600"/>
            <a:ext cx="2590800" cy="533400"/>
          </a:xfrm>
          <a:prstGeom prst="rect">
            <a:avLst/>
          </a:prstGeom>
          <a:noFill/>
          <a:ln>
            <a:noFill/>
          </a:ln>
        </p:spPr>
      </p:pic>
      <p:sp>
        <p:nvSpPr>
          <p:cNvPr id="6" name="Content Placeholder 5"/>
          <p:cNvSpPr>
            <a:spLocks noGrp="1"/>
          </p:cNvSpPr>
          <p:nvPr>
            <p:ph idx="1"/>
          </p:nvPr>
        </p:nvSpPr>
        <p:spPr>
          <a:xfrm>
            <a:off x="0" y="164909"/>
            <a:ext cx="9144000" cy="6007291"/>
          </a:xfrm>
        </p:spPr>
        <p:txBody>
          <a:bodyPr>
            <a:noAutofit/>
          </a:bodyPr>
          <a:lstStyle/>
          <a:p>
            <a:r>
              <a:rPr lang="en-US" sz="1400" dirty="0" smtClean="0"/>
              <a:t>I want to run a backup script to backup /home every </a:t>
            </a:r>
            <a:r>
              <a:rPr lang="en-US" sz="1400" dirty="0" err="1" smtClean="0"/>
              <a:t>saturday</a:t>
            </a:r>
            <a:r>
              <a:rPr lang="en-US" sz="1400" dirty="0" smtClean="0"/>
              <a:t>  at 6:30 PM in the month of January.</a:t>
            </a:r>
          </a:p>
          <a:p>
            <a:endParaRPr lang="en-US" sz="800" dirty="0" smtClean="0"/>
          </a:p>
          <a:p>
            <a:r>
              <a:rPr lang="en-US" sz="1400" dirty="0" smtClean="0"/>
              <a:t>30	18	*	1	6	/bin/tar  -</a:t>
            </a:r>
            <a:r>
              <a:rPr lang="en-US" sz="1400" dirty="0" err="1" smtClean="0"/>
              <a:t>czvf</a:t>
            </a:r>
            <a:r>
              <a:rPr lang="en-US" sz="1400" dirty="0" smtClean="0"/>
              <a:t>  /opt/backup/</a:t>
            </a:r>
            <a:r>
              <a:rPr lang="en-US" sz="1400" dirty="0" err="1" smtClean="0"/>
              <a:t>homebackup.tar.gz</a:t>
            </a:r>
            <a:r>
              <a:rPr lang="en-US" sz="1400" dirty="0" smtClean="0"/>
              <a:t>  /home</a:t>
            </a:r>
          </a:p>
          <a:p>
            <a:endParaRPr lang="en-US" sz="800" dirty="0" smtClean="0"/>
          </a:p>
          <a:p>
            <a:r>
              <a:rPr lang="en-US" sz="1400" dirty="0" smtClean="0"/>
              <a:t>I want to run a backup script to backup /</a:t>
            </a:r>
            <a:r>
              <a:rPr lang="en-US" sz="1400" dirty="0" err="1" smtClean="0"/>
              <a:t>usr</a:t>
            </a:r>
            <a:r>
              <a:rPr lang="en-US" sz="1400" dirty="0" smtClean="0"/>
              <a:t> </a:t>
            </a:r>
            <a:r>
              <a:rPr lang="en-US" sz="1400" dirty="0" err="1" smtClean="0"/>
              <a:t>monday</a:t>
            </a:r>
            <a:r>
              <a:rPr lang="en-US" sz="1400" dirty="0" smtClean="0"/>
              <a:t>, </a:t>
            </a:r>
            <a:r>
              <a:rPr lang="en-US" sz="1400" dirty="0" err="1" smtClean="0"/>
              <a:t>wednesday</a:t>
            </a:r>
            <a:r>
              <a:rPr lang="en-US" sz="1400" dirty="0" smtClean="0"/>
              <a:t>, </a:t>
            </a:r>
            <a:r>
              <a:rPr lang="en-US" sz="1400" dirty="0" err="1" smtClean="0"/>
              <a:t>saturday</a:t>
            </a:r>
            <a:r>
              <a:rPr lang="en-US" sz="1400" dirty="0" smtClean="0"/>
              <a:t> at 8:30 PM from the months of July through December.</a:t>
            </a:r>
          </a:p>
          <a:p>
            <a:endParaRPr lang="en-US" sz="800" dirty="0" smtClean="0"/>
          </a:p>
          <a:p>
            <a:r>
              <a:rPr lang="en-US" sz="1400" dirty="0" smtClean="0"/>
              <a:t>30	20	*	7-12	1,3,6	/bin/tar   -</a:t>
            </a:r>
            <a:r>
              <a:rPr lang="en-US" sz="1400" dirty="0" err="1" smtClean="0"/>
              <a:t>czvf</a:t>
            </a:r>
            <a:r>
              <a:rPr lang="en-US" sz="1400" dirty="0" smtClean="0"/>
              <a:t>   /opt/backup/</a:t>
            </a:r>
            <a:r>
              <a:rPr lang="en-US" sz="1400" dirty="0" err="1" smtClean="0"/>
              <a:t>usrbackup.tar.gz</a:t>
            </a:r>
            <a:r>
              <a:rPr lang="en-US" sz="1400" dirty="0" smtClean="0"/>
              <a:t>   /</a:t>
            </a:r>
            <a:r>
              <a:rPr lang="en-US" sz="1400" dirty="0" err="1" smtClean="0"/>
              <a:t>usr</a:t>
            </a:r>
            <a:endParaRPr lang="en-US" sz="1400" dirty="0" smtClean="0"/>
          </a:p>
          <a:p>
            <a:endParaRPr lang="en-US" sz="800" dirty="0" smtClean="0"/>
          </a:p>
          <a:p>
            <a:r>
              <a:rPr lang="en-US" sz="1400" dirty="0" smtClean="0"/>
              <a:t>I want you to run a backup script to backup /etc every hour of the day on the 2nd day of any month.</a:t>
            </a:r>
          </a:p>
          <a:p>
            <a:endParaRPr lang="en-US" sz="800" dirty="0" smtClean="0"/>
          </a:p>
          <a:p>
            <a:r>
              <a:rPr lang="en-US" sz="1400" dirty="0" smtClean="0"/>
              <a:t>59	* 	2	*	*	/bin/tar	   -</a:t>
            </a:r>
            <a:r>
              <a:rPr lang="en-US" sz="1400" dirty="0" err="1" smtClean="0"/>
              <a:t>czvf</a:t>
            </a:r>
            <a:r>
              <a:rPr lang="en-US" sz="1400" dirty="0" smtClean="0"/>
              <a:t>   /opt/backup/</a:t>
            </a:r>
            <a:r>
              <a:rPr lang="en-US" sz="1400" dirty="0" err="1" smtClean="0"/>
              <a:t>etcbackup.tar.gz</a:t>
            </a:r>
            <a:r>
              <a:rPr lang="en-US" sz="1400" dirty="0" smtClean="0"/>
              <a:t>  /etc</a:t>
            </a:r>
          </a:p>
          <a:p>
            <a:endParaRPr lang="en-US" sz="800" dirty="0" smtClean="0"/>
          </a:p>
          <a:p>
            <a:r>
              <a:rPr lang="en-US" sz="1400" dirty="0" smtClean="0"/>
              <a:t># The below entry will backup /etc/ every hour on the 2nd day of the month</a:t>
            </a:r>
          </a:p>
          <a:p>
            <a:endParaRPr lang="en-US" sz="800" dirty="0" smtClean="0"/>
          </a:p>
          <a:p>
            <a:r>
              <a:rPr lang="en-US" sz="1400" dirty="0" smtClean="0"/>
              <a:t>59 * 2 * * /bin/tar -</a:t>
            </a:r>
            <a:r>
              <a:rPr lang="en-US" sz="1400" dirty="0" err="1" smtClean="0"/>
              <a:t>czvf</a:t>
            </a:r>
            <a:r>
              <a:rPr lang="en-US" sz="1400" dirty="0" smtClean="0"/>
              <a:t> /opt/backup/</a:t>
            </a:r>
            <a:r>
              <a:rPr lang="en-US" sz="1400" dirty="0" err="1" smtClean="0"/>
              <a:t>etcbackup.tar.gz</a:t>
            </a:r>
            <a:r>
              <a:rPr lang="en-US" sz="1400" dirty="0" smtClean="0"/>
              <a:t> /etc</a:t>
            </a:r>
          </a:p>
          <a:p>
            <a:endParaRPr lang="en-US" sz="800" dirty="0" smtClean="0"/>
          </a:p>
          <a:p>
            <a:r>
              <a:rPr lang="en-US" sz="1400" dirty="0" smtClean="0"/>
              <a:t># The below entry will email you every 15 minutes with annoying message</a:t>
            </a:r>
          </a:p>
          <a:p>
            <a:endParaRPr lang="en-US" sz="800" dirty="0" smtClean="0"/>
          </a:p>
          <a:p>
            <a:r>
              <a:rPr lang="en-US" sz="1400" dirty="0" smtClean="0"/>
              <a:t>*/15 * * * * /bin/mail -s "Annoying email every 15 minutes" ppotluri@vmpro.com &lt; /</a:t>
            </a:r>
            <a:r>
              <a:rPr lang="en-US" sz="1400" dirty="0" err="1" smtClean="0"/>
              <a:t>tmp</a:t>
            </a:r>
            <a:r>
              <a:rPr lang="en-US" sz="1400" dirty="0" smtClean="0"/>
              <a:t>/</a:t>
            </a:r>
            <a:r>
              <a:rPr lang="en-US" sz="1400" dirty="0" err="1" smtClean="0"/>
              <a:t>emailmessage</a:t>
            </a:r>
            <a:endParaRPr lang="en-US" sz="1400" dirty="0" smtClean="0"/>
          </a:p>
          <a:p>
            <a:endParaRPr lang="en-US" sz="1200"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
        <p:nvSpPr>
          <p:cNvPr id="6" name="Content Placeholder 5"/>
          <p:cNvSpPr>
            <a:spLocks noGrp="1"/>
          </p:cNvSpPr>
          <p:nvPr>
            <p:ph idx="1"/>
          </p:nvPr>
        </p:nvSpPr>
        <p:spPr>
          <a:xfrm>
            <a:off x="304800" y="609600"/>
            <a:ext cx="8534400" cy="5562600"/>
          </a:xfrm>
        </p:spPr>
        <p:txBody>
          <a:bodyPr>
            <a:noAutofit/>
          </a:bodyPr>
          <a:lstStyle/>
          <a:p>
            <a:r>
              <a:rPr lang="en-US" sz="2000" dirty="0" smtClean="0"/>
              <a:t>Send your self a email or text message every 5 minutes between the hours 1:00 PM - 2:00 PM on the second day of the month</a:t>
            </a:r>
          </a:p>
          <a:p>
            <a:endParaRPr lang="en-US" sz="2000" dirty="0" smtClean="0"/>
          </a:p>
          <a:p>
            <a:endParaRPr lang="en-US" sz="2000" dirty="0" smtClean="0"/>
          </a:p>
          <a:p>
            <a:r>
              <a:rPr lang="en-US" sz="2000" dirty="0" smtClean="0"/>
              <a:t>*/5	12-13	2	* 	*	/bin/mail -s "Text Message" 2484444918@vmpro &lt; /</a:t>
            </a:r>
            <a:r>
              <a:rPr lang="en-US" sz="2000" dirty="0" err="1" smtClean="0"/>
              <a:t>tmp</a:t>
            </a:r>
            <a:r>
              <a:rPr lang="en-US" sz="2000" dirty="0" smtClean="0"/>
              <a:t>/message</a:t>
            </a:r>
          </a:p>
          <a:p>
            <a:endParaRPr lang="en-US" sz="2000" dirty="0" smtClean="0"/>
          </a:p>
          <a:p>
            <a:endParaRPr lang="en-US" sz="2000" dirty="0" smtClean="0"/>
          </a:p>
          <a:p>
            <a:r>
              <a:rPr lang="en-US" sz="2000" dirty="0" smtClean="0"/>
              <a:t>Backup /etc or compress /etc file to /opt/backup every 20 minutes between the hours of 8:00 AM - 5:00 PM on the second day of the month and also only on Monday.</a:t>
            </a:r>
          </a:p>
          <a:p>
            <a:endParaRPr lang="en-US" sz="2000" dirty="0" smtClean="0"/>
          </a:p>
          <a:p>
            <a:endParaRPr lang="en-US" sz="2000" dirty="0" smtClean="0"/>
          </a:p>
          <a:p>
            <a:r>
              <a:rPr lang="en-US" sz="2000" dirty="0" smtClean="0"/>
              <a:t>*/20	8-17	2	*	1	/bin/tar       -</a:t>
            </a:r>
            <a:r>
              <a:rPr lang="en-US" sz="2000" dirty="0" err="1" smtClean="0"/>
              <a:t>czvf</a:t>
            </a:r>
            <a:r>
              <a:rPr lang="en-US" sz="2000" dirty="0" smtClean="0"/>
              <a:t>        /opt/backup/etcbackup.tar       /etc</a:t>
            </a:r>
          </a:p>
          <a:p>
            <a:endParaRPr lang="en-US" sz="2000"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
        <p:nvSpPr>
          <p:cNvPr id="6" name="Content Placeholder 5"/>
          <p:cNvSpPr>
            <a:spLocks noGrp="1"/>
          </p:cNvSpPr>
          <p:nvPr>
            <p:ph idx="1"/>
          </p:nvPr>
        </p:nvSpPr>
        <p:spPr>
          <a:xfrm>
            <a:off x="304800" y="609600"/>
            <a:ext cx="8534400" cy="5562600"/>
          </a:xfrm>
        </p:spPr>
        <p:txBody>
          <a:bodyPr>
            <a:noAutofit/>
          </a:bodyPr>
          <a:lstStyle/>
          <a:p>
            <a:r>
              <a:rPr lang="en-US" sz="2000" dirty="0" smtClean="0"/>
              <a:t>find command by size example:</a:t>
            </a:r>
          </a:p>
          <a:p>
            <a:endParaRPr lang="en-US" sz="2000" dirty="0" smtClean="0"/>
          </a:p>
          <a:p>
            <a:r>
              <a:rPr lang="en-US" sz="2000" b="1" dirty="0" smtClean="0"/>
              <a:t>find -size +10M -exec </a:t>
            </a:r>
            <a:r>
              <a:rPr lang="en-US" sz="2000" b="1" dirty="0" err="1" smtClean="0"/>
              <a:t>mv</a:t>
            </a:r>
            <a:r>
              <a:rPr lang="en-US" sz="2000" b="1" dirty="0" smtClean="0"/>
              <a:t> {} largerthan10MB \;</a:t>
            </a:r>
          </a:p>
          <a:p>
            <a:endParaRPr lang="en-US" sz="2000" dirty="0" smtClean="0"/>
          </a:p>
          <a:p>
            <a:r>
              <a:rPr lang="en-US" sz="2000" b="1" dirty="0" err="1" smtClean="0"/>
              <a:t>dd</a:t>
            </a:r>
            <a:r>
              <a:rPr lang="en-US" sz="2000" b="1" dirty="0" smtClean="0"/>
              <a:t> if=/dev/zero of=ddfile3 </a:t>
            </a:r>
            <a:r>
              <a:rPr lang="en-US" sz="2000" b="1" dirty="0" err="1" smtClean="0"/>
              <a:t>bs</a:t>
            </a:r>
            <a:r>
              <a:rPr lang="en-US" sz="2000" b="1" dirty="0" smtClean="0"/>
              <a:t>=4k count=10000</a:t>
            </a:r>
          </a:p>
          <a:p>
            <a:endParaRPr lang="en-US" sz="2000" b="1" dirty="0" smtClean="0"/>
          </a:p>
          <a:p>
            <a:r>
              <a:rPr lang="en-US" sz="2000" b="1" dirty="0" err="1" smtClean="0"/>
              <a:t>sambacifs</a:t>
            </a:r>
            <a:r>
              <a:rPr lang="en-US" sz="2000" b="1" dirty="0" smtClean="0"/>
              <a:t>:</a:t>
            </a:r>
          </a:p>
          <a:p>
            <a:endParaRPr lang="en-US" sz="2000" b="1" dirty="0" smtClean="0"/>
          </a:p>
          <a:p>
            <a:r>
              <a:rPr lang="en-US" sz="2000" b="1" dirty="0" smtClean="0"/>
              <a:t>yum install samba-client</a:t>
            </a:r>
          </a:p>
          <a:p>
            <a:endParaRPr lang="en-US" sz="2000" b="1" dirty="0" smtClean="0"/>
          </a:p>
          <a:p>
            <a:r>
              <a:rPr lang="en-US" sz="2000" b="1" dirty="0" err="1" smtClean="0"/>
              <a:t>mkdir</a:t>
            </a:r>
            <a:r>
              <a:rPr lang="en-US" sz="2000" b="1" dirty="0" smtClean="0"/>
              <a:t> /</a:t>
            </a:r>
            <a:r>
              <a:rPr lang="en-US" sz="2000" b="1" dirty="0" err="1" smtClean="0"/>
              <a:t>labvideos</a:t>
            </a:r>
            <a:endParaRPr lang="en-US" sz="2000" b="1" dirty="0" smtClean="0"/>
          </a:p>
          <a:p>
            <a:endParaRPr lang="en-US" sz="2000" b="1" dirty="0" smtClean="0"/>
          </a:p>
          <a:p>
            <a:r>
              <a:rPr lang="en-US" sz="2000" b="1" dirty="0" smtClean="0"/>
              <a:t>mount -t </a:t>
            </a:r>
            <a:r>
              <a:rPr lang="en-US" sz="2000" b="1" dirty="0" err="1" smtClean="0"/>
              <a:t>cifs</a:t>
            </a:r>
            <a:r>
              <a:rPr lang="en-US" sz="2000" b="1" dirty="0" smtClean="0"/>
              <a:t> //</a:t>
            </a:r>
            <a:r>
              <a:rPr lang="en-US" sz="2000" b="1" dirty="0" err="1" smtClean="0"/>
              <a:t>argos</a:t>
            </a:r>
            <a:r>
              <a:rPr lang="en-US" sz="2000" b="1" dirty="0" smtClean="0"/>
              <a:t>/backup   /</a:t>
            </a:r>
            <a:r>
              <a:rPr lang="en-US" sz="2000" b="1" dirty="0" err="1" smtClean="0"/>
              <a:t>labvideos</a:t>
            </a:r>
            <a:endParaRPr lang="en-US" sz="2000" b="1" dirty="0" smtClean="0"/>
          </a:p>
          <a:p>
            <a:endParaRPr lang="en-US" sz="2000" b="1" dirty="0" smtClean="0"/>
          </a:p>
          <a:p>
            <a:r>
              <a:rPr lang="en-US" sz="2000" b="1" dirty="0" err="1" smtClean="0"/>
              <a:t>umount</a:t>
            </a:r>
            <a:r>
              <a:rPr lang="en-US" sz="2000" b="1" dirty="0" smtClean="0"/>
              <a:t> /</a:t>
            </a:r>
            <a:r>
              <a:rPr lang="en-US" sz="2000" b="1" dirty="0" err="1" smtClean="0"/>
              <a:t>labvideos</a:t>
            </a:r>
            <a:endParaRPr lang="en-US" sz="2000" b="1"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
        <p:nvSpPr>
          <p:cNvPr id="6" name="Content Placeholder 5"/>
          <p:cNvSpPr>
            <a:spLocks noGrp="1"/>
          </p:cNvSpPr>
          <p:nvPr>
            <p:ph idx="1"/>
          </p:nvPr>
        </p:nvSpPr>
        <p:spPr>
          <a:xfrm>
            <a:off x="304800" y="609600"/>
            <a:ext cx="8534400" cy="5562600"/>
          </a:xfrm>
        </p:spPr>
        <p:txBody>
          <a:bodyPr>
            <a:noAutofit/>
          </a:bodyPr>
          <a:lstStyle/>
          <a:p>
            <a:r>
              <a:rPr lang="en-US" sz="2000" dirty="0" smtClean="0"/>
              <a:t>SSH KEYGEN and authentication</a:t>
            </a:r>
          </a:p>
          <a:p>
            <a:endParaRPr lang="en-US" sz="2000" b="1" dirty="0" smtClean="0"/>
          </a:p>
          <a:p>
            <a:r>
              <a:rPr lang="en-US" sz="2000" b="1" dirty="0" err="1" smtClean="0"/>
              <a:t>ssh-keygen</a:t>
            </a:r>
            <a:r>
              <a:rPr lang="en-US" sz="2000" b="1" dirty="0" smtClean="0"/>
              <a:t> –t </a:t>
            </a:r>
            <a:r>
              <a:rPr lang="en-US" sz="2000" b="1" i="1" dirty="0" err="1" smtClean="0"/>
              <a:t>rsaORdsa</a:t>
            </a:r>
            <a:r>
              <a:rPr lang="en-US" sz="2000" b="1" dirty="0" smtClean="0"/>
              <a:t>&lt;enter&gt;</a:t>
            </a:r>
            <a:endParaRPr lang="en-US" sz="2000" dirty="0" smtClean="0"/>
          </a:p>
          <a:p>
            <a:endParaRPr lang="en-US" sz="2000" b="1" dirty="0" smtClean="0"/>
          </a:p>
          <a:p>
            <a:r>
              <a:rPr lang="en-US" sz="2000" b="1" dirty="0" smtClean="0"/>
              <a:t>Enter file in which to save the key: &lt;enter&gt;</a:t>
            </a:r>
            <a:endParaRPr lang="en-US" sz="2000" dirty="0" smtClean="0"/>
          </a:p>
          <a:p>
            <a:endParaRPr lang="en-US" sz="2000" b="1" dirty="0" smtClean="0"/>
          </a:p>
          <a:p>
            <a:r>
              <a:rPr lang="en-US" sz="2000" b="1" dirty="0" smtClean="0"/>
              <a:t>password: &lt;enter&gt;</a:t>
            </a:r>
            <a:endParaRPr lang="en-US" sz="2000" dirty="0" smtClean="0"/>
          </a:p>
          <a:p>
            <a:endParaRPr lang="en-US" sz="2000" b="1" dirty="0" smtClean="0"/>
          </a:p>
          <a:p>
            <a:r>
              <a:rPr lang="en-US" sz="2000" b="1" dirty="0" smtClean="0"/>
              <a:t>reenter password: &lt;enter&gt;</a:t>
            </a:r>
            <a:endParaRPr lang="en-US" sz="2000" dirty="0" smtClean="0"/>
          </a:p>
          <a:p>
            <a:endParaRPr lang="en-US" sz="2000" b="1" dirty="0" smtClean="0"/>
          </a:p>
          <a:p>
            <a:r>
              <a:rPr lang="en-US" sz="2000" b="1" dirty="0" err="1" smtClean="0"/>
              <a:t>scp</a:t>
            </a:r>
            <a:r>
              <a:rPr lang="en-US" sz="2000" b="1" dirty="0" smtClean="0"/>
              <a:t> /root/.</a:t>
            </a:r>
            <a:r>
              <a:rPr lang="en-US" sz="2000" b="1" dirty="0" err="1" smtClean="0"/>
              <a:t>ssh</a:t>
            </a:r>
            <a:r>
              <a:rPr lang="en-US" sz="2000" b="1" dirty="0" smtClean="0"/>
              <a:t>/id_</a:t>
            </a:r>
            <a:r>
              <a:rPr lang="en-US" sz="2000" b="1" i="1" dirty="0" smtClean="0"/>
              <a:t>rsaORdsa</a:t>
            </a:r>
            <a:r>
              <a:rPr lang="en-US" sz="2000" b="1" dirty="0" smtClean="0"/>
              <a:t>.pub </a:t>
            </a:r>
          </a:p>
          <a:p>
            <a:endParaRPr lang="en-US" sz="2000" b="1" i="1" dirty="0" smtClean="0"/>
          </a:p>
          <a:p>
            <a:r>
              <a:rPr lang="en-US" sz="2000" b="1" i="1" dirty="0" smtClean="0"/>
              <a:t>client</a:t>
            </a:r>
            <a:r>
              <a:rPr lang="en-US" sz="2000" b="1" dirty="0" smtClean="0"/>
              <a:t>:/root/.</a:t>
            </a:r>
            <a:r>
              <a:rPr lang="en-US" sz="2000" b="1" dirty="0" err="1" smtClean="0"/>
              <a:t>ssh</a:t>
            </a:r>
            <a:r>
              <a:rPr lang="en-US" sz="2000" b="1" dirty="0" smtClean="0"/>
              <a:t>/</a:t>
            </a:r>
            <a:r>
              <a:rPr lang="en-US" sz="2000" b="1" dirty="0" err="1" smtClean="0"/>
              <a:t>authorized_keys</a:t>
            </a:r>
            <a:endParaRPr lang="en-US" sz="2000" dirty="0" smtClean="0"/>
          </a:p>
          <a:p>
            <a:endParaRPr lang="en-US" sz="2000" b="1" dirty="0" smtClean="0"/>
          </a:p>
          <a:p>
            <a:r>
              <a:rPr lang="en-US" sz="2000" b="1" dirty="0" err="1" smtClean="0"/>
              <a:t>ssh</a:t>
            </a:r>
            <a:r>
              <a:rPr lang="en-US" sz="2000" b="1" dirty="0" smtClean="0"/>
              <a:t> </a:t>
            </a:r>
            <a:r>
              <a:rPr lang="en-US" sz="2000" b="1" i="1" dirty="0" smtClean="0"/>
              <a:t>client</a:t>
            </a:r>
            <a:endParaRPr lang="en-US" sz="2000" dirty="0" smtClean="0"/>
          </a:p>
          <a:p>
            <a:endParaRPr lang="en-US" sz="2000" b="1"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6324600"/>
            <a:ext cx="2590800" cy="533400"/>
          </a:xfrm>
          <a:prstGeom prst="rect">
            <a:avLst/>
          </a:prstGeom>
          <a:noFill/>
          <a:ln>
            <a:noFill/>
          </a:ln>
        </p:spPr>
      </p:pic>
      <p:sp>
        <p:nvSpPr>
          <p:cNvPr id="6" name="Content Placeholder 5"/>
          <p:cNvSpPr>
            <a:spLocks noGrp="1"/>
          </p:cNvSpPr>
          <p:nvPr>
            <p:ph idx="1"/>
          </p:nvPr>
        </p:nvSpPr>
        <p:spPr>
          <a:xfrm>
            <a:off x="304800" y="76200"/>
            <a:ext cx="8534400" cy="762000"/>
          </a:xfrm>
        </p:spPr>
        <p:txBody>
          <a:bodyPr>
            <a:noAutofit/>
          </a:bodyPr>
          <a:lstStyle/>
          <a:p>
            <a:r>
              <a:rPr lang="en-US" sz="2000" b="1" u="sng" dirty="0" smtClean="0"/>
              <a:t>Boot from SAN:-</a:t>
            </a:r>
          </a:p>
          <a:p>
            <a:r>
              <a:rPr lang="en-US" sz="2000" dirty="0" smtClean="0"/>
              <a:t>and configure the LVM at boot using the following image:</a:t>
            </a:r>
          </a:p>
          <a:p>
            <a:endParaRPr lang="en-US" sz="2000" b="1" dirty="0"/>
          </a:p>
        </p:txBody>
      </p:sp>
      <p:pic>
        <p:nvPicPr>
          <p:cNvPr id="5" name="Picture 4"/>
          <p:cNvPicPr/>
          <p:nvPr/>
        </p:nvPicPr>
        <p:blipFill>
          <a:blip r:embed="rId3" cstate="print"/>
          <a:srcRect/>
          <a:stretch>
            <a:fillRect/>
          </a:stretch>
        </p:blipFill>
        <p:spPr bwMode="auto">
          <a:xfrm>
            <a:off x="533401" y="990600"/>
            <a:ext cx="8153400" cy="4953000"/>
          </a:xfrm>
          <a:prstGeom prst="rect">
            <a:avLst/>
          </a:prstGeom>
          <a:noFill/>
          <a:ln w="9525">
            <a:noFill/>
            <a:miter lim="800000"/>
            <a:headEnd/>
            <a:tailEnd/>
          </a:ln>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
        <p:nvSpPr>
          <p:cNvPr id="6" name="Content Placeholder 5"/>
          <p:cNvSpPr>
            <a:spLocks noGrp="1"/>
          </p:cNvSpPr>
          <p:nvPr>
            <p:ph idx="1"/>
          </p:nvPr>
        </p:nvSpPr>
        <p:spPr>
          <a:xfrm>
            <a:off x="304800" y="609600"/>
            <a:ext cx="8534400" cy="5562600"/>
          </a:xfrm>
        </p:spPr>
        <p:txBody>
          <a:bodyPr>
            <a:noAutofit/>
          </a:bodyPr>
          <a:lstStyle/>
          <a:p>
            <a:pPr>
              <a:buNone/>
            </a:pPr>
            <a:r>
              <a:rPr lang="en-US" sz="2000" dirty="0" smtClean="0"/>
              <a:t>	</a:t>
            </a:r>
          </a:p>
          <a:p>
            <a:pPr>
              <a:buNone/>
            </a:pPr>
            <a:r>
              <a:rPr lang="en-US" sz="2000" b="1" u="sng" dirty="0" smtClean="0"/>
              <a:t>HTTPD Install</a:t>
            </a:r>
            <a:r>
              <a:rPr lang="en-US" sz="2000" dirty="0" smtClean="0"/>
              <a:t/>
            </a:r>
            <a:br>
              <a:rPr lang="en-US" sz="2000" dirty="0" smtClean="0"/>
            </a:br>
            <a:endParaRPr lang="en-US" sz="2000" dirty="0" smtClean="0"/>
          </a:p>
          <a:p>
            <a:r>
              <a:rPr lang="en-US" sz="2000" b="1" dirty="0" smtClean="0"/>
              <a:t>yum install </a:t>
            </a:r>
            <a:r>
              <a:rPr lang="en-US" sz="2000" b="1" dirty="0" err="1" smtClean="0"/>
              <a:t>httpd</a:t>
            </a:r>
            <a:endParaRPr lang="en-US" sz="2000" b="1" dirty="0" smtClean="0"/>
          </a:p>
          <a:p>
            <a:endParaRPr lang="en-US" sz="2000" b="1" dirty="0" smtClean="0"/>
          </a:p>
          <a:p>
            <a:r>
              <a:rPr lang="en-US" sz="2000" b="1" dirty="0" smtClean="0"/>
              <a:t>vi /</a:t>
            </a:r>
            <a:r>
              <a:rPr lang="en-US" sz="2000" b="1" dirty="0" err="1" smtClean="0"/>
              <a:t>var</a:t>
            </a:r>
            <a:r>
              <a:rPr lang="en-US" sz="2000" b="1" dirty="0" smtClean="0"/>
              <a:t>/www/html/index.html</a:t>
            </a:r>
            <a:r>
              <a:rPr lang="en-US" sz="2000" dirty="0" smtClean="0"/>
              <a:t> </a:t>
            </a:r>
            <a:r>
              <a:rPr lang="en-US" sz="2000" dirty="0" smtClean="0">
                <a:sym typeface="Wingdings"/>
              </a:rPr>
              <a:t></a:t>
            </a:r>
            <a:r>
              <a:rPr lang="en-US" sz="2000" dirty="0" smtClean="0"/>
              <a:t> Server name is c1b14lx14</a:t>
            </a:r>
          </a:p>
          <a:p>
            <a:endParaRPr lang="en-US" sz="2000" dirty="0" smtClean="0"/>
          </a:p>
          <a:p>
            <a:r>
              <a:rPr lang="en-US" sz="2000" b="1" dirty="0" smtClean="0"/>
              <a:t>vi /etc/hosts </a:t>
            </a:r>
            <a:r>
              <a:rPr lang="en-US" sz="2000" dirty="0" smtClean="0">
                <a:sym typeface="Wingdings"/>
              </a:rPr>
              <a:t></a:t>
            </a:r>
            <a:r>
              <a:rPr lang="en-US" sz="2000" dirty="0" smtClean="0"/>
              <a:t> Add entry for your host</a:t>
            </a:r>
          </a:p>
          <a:p>
            <a:endParaRPr lang="en-US" sz="2000" dirty="0" smtClean="0"/>
          </a:p>
          <a:p>
            <a:r>
              <a:rPr lang="en-US" sz="2000" b="1" dirty="0" smtClean="0"/>
              <a:t>service </a:t>
            </a:r>
            <a:r>
              <a:rPr lang="en-US" sz="2000" b="1" dirty="0" err="1" smtClean="0"/>
              <a:t>httpd</a:t>
            </a:r>
            <a:r>
              <a:rPr lang="en-US" sz="2000" b="1" dirty="0" smtClean="0"/>
              <a:t> restart</a:t>
            </a:r>
          </a:p>
          <a:p>
            <a:endParaRPr lang="en-US" sz="2000" dirty="0" smtClean="0"/>
          </a:p>
          <a:p>
            <a:r>
              <a:rPr lang="en-US" sz="2000" dirty="0" smtClean="0"/>
              <a:t>Open a web browser and access your server by entering your </a:t>
            </a:r>
          </a:p>
          <a:p>
            <a:endParaRPr lang="en-US" sz="2000" dirty="0" smtClean="0"/>
          </a:p>
          <a:p>
            <a:r>
              <a:rPr lang="en-US" sz="2000" dirty="0" smtClean="0"/>
              <a:t>host name</a:t>
            </a:r>
          </a:p>
          <a:p>
            <a:endParaRPr lang="en-US" sz="2000" dirty="0" smtClean="0"/>
          </a:p>
          <a:p>
            <a:endParaRPr lang="en-US" sz="2000" b="1"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graphicFrame>
        <p:nvGraphicFramePr>
          <p:cNvPr id="5" name="Content Placeholder 4"/>
          <p:cNvGraphicFramePr>
            <a:graphicFrameLocks noGrp="1"/>
          </p:cNvGraphicFramePr>
          <p:nvPr>
            <p:ph idx="1"/>
          </p:nvPr>
        </p:nvGraphicFramePr>
        <p:xfrm>
          <a:off x="228600" y="1143000"/>
          <a:ext cx="8534400" cy="1483360"/>
        </p:xfrm>
        <a:graphic>
          <a:graphicData uri="http://schemas.openxmlformats.org/drawingml/2006/table">
            <a:tbl>
              <a:tblPr firstRow="1" bandRow="1">
                <a:tableStyleId>{5C22544A-7EE6-4342-B048-85BDC9FD1C3A}</a:tableStyleId>
              </a:tblPr>
              <a:tblGrid>
                <a:gridCol w="2844800"/>
                <a:gridCol w="2844800"/>
                <a:gridCol w="2844800"/>
              </a:tblGrid>
              <a:tr h="370840">
                <a:tc>
                  <a:txBody>
                    <a:bodyPr/>
                    <a:lstStyle/>
                    <a:p>
                      <a:pPr algn="l"/>
                      <a:r>
                        <a:rPr kumimoji="0" lang="en-US" sz="1800" b="1" kern="1200" dirty="0" smtClean="0">
                          <a:solidFill>
                            <a:schemeClr val="tx1"/>
                          </a:solidFill>
                          <a:latin typeface="+mn-lt"/>
                          <a:ea typeface="+mn-ea"/>
                          <a:cs typeface="+mn-cs"/>
                        </a:rPr>
                        <a:t>ALL</a:t>
                      </a:r>
                    </a:p>
                  </a:txBody>
                  <a:tcPr/>
                </a:tc>
                <a:tc>
                  <a:txBody>
                    <a:bodyPr/>
                    <a:lstStyle/>
                    <a:p>
                      <a:pPr algn="l"/>
                      <a:r>
                        <a:rPr kumimoji="0" lang="en-US" sz="1800" b="1" kern="1200" dirty="0" smtClean="0">
                          <a:solidFill>
                            <a:schemeClr val="tx1"/>
                          </a:solidFill>
                          <a:latin typeface="+mn-lt"/>
                          <a:ea typeface="+mn-ea"/>
                          <a:cs typeface="+mn-cs"/>
                        </a:rPr>
                        <a:t>=(ALL)</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1" kern="1200" dirty="0" smtClean="0">
                          <a:solidFill>
                            <a:schemeClr val="tx1"/>
                          </a:solidFill>
                          <a:latin typeface="+mn-lt"/>
                          <a:ea typeface="+mn-ea"/>
                          <a:cs typeface="+mn-cs"/>
                        </a:rPr>
                        <a:t>ALL</a:t>
                      </a:r>
                      <a:endParaRPr lang="en-US" dirty="0" smtClean="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1" kern="1200" dirty="0" smtClean="0">
                          <a:solidFill>
                            <a:schemeClr val="tx1"/>
                          </a:solidFill>
                          <a:latin typeface="+mn-lt"/>
                          <a:ea typeface="+mn-ea"/>
                          <a:cs typeface="+mn-cs"/>
                        </a:rPr>
                        <a:t>Execute </a:t>
                      </a:r>
                    </a:p>
                  </a:txBody>
                  <a:tcPr/>
                </a:tc>
                <a:tc>
                  <a:txBody>
                    <a:bodyPr/>
                    <a:lstStyle/>
                    <a:p>
                      <a:pPr algn="l"/>
                      <a:r>
                        <a:rPr kumimoji="0" lang="en-US" sz="1800" b="1" kern="1200" dirty="0" smtClean="0">
                          <a:solidFill>
                            <a:schemeClr val="tx1"/>
                          </a:solidFill>
                          <a:latin typeface="+mn-lt"/>
                          <a:ea typeface="+mn-ea"/>
                          <a:cs typeface="+mn-cs"/>
                        </a:rPr>
                        <a:t>Execute</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1" kern="1200" dirty="0" smtClean="0">
                          <a:solidFill>
                            <a:schemeClr val="tx1"/>
                          </a:solidFill>
                          <a:latin typeface="+mn-lt"/>
                          <a:ea typeface="+mn-ea"/>
                          <a:cs typeface="+mn-cs"/>
                        </a:rPr>
                        <a:t>Execute</a:t>
                      </a:r>
                      <a:endParaRPr lang="en-US" dirty="0" smtClean="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1" kern="1200" dirty="0" smtClean="0">
                          <a:solidFill>
                            <a:schemeClr val="tx1"/>
                          </a:solidFill>
                          <a:latin typeface="+mn-lt"/>
                          <a:ea typeface="+mn-ea"/>
                          <a:cs typeface="+mn-cs"/>
                        </a:rPr>
                        <a:t>in all</a:t>
                      </a:r>
                    </a:p>
                  </a:txBody>
                  <a:tcPr/>
                </a:tc>
                <a:tc>
                  <a:txBody>
                    <a:bodyPr/>
                    <a:lstStyle/>
                    <a:p>
                      <a:pPr algn="l"/>
                      <a:r>
                        <a:rPr kumimoji="0" lang="en-US" sz="1800" b="1" kern="1200" dirty="0" smtClean="0">
                          <a:solidFill>
                            <a:schemeClr val="tx1"/>
                          </a:solidFill>
                          <a:latin typeface="+mn-lt"/>
                          <a:ea typeface="+mn-ea"/>
                          <a:cs typeface="+mn-cs"/>
                        </a:rPr>
                        <a:t>as any </a:t>
                      </a:r>
                      <a:endParaRPr lang="en-US" dirty="0">
                        <a:solidFill>
                          <a:schemeClr val="tx1"/>
                        </a:solidFill>
                      </a:endParaRPr>
                    </a:p>
                  </a:txBody>
                  <a:tcPr/>
                </a:tc>
                <a:tc>
                  <a:txBody>
                    <a:bodyPr/>
                    <a:lstStyle/>
                    <a:p>
                      <a:pPr algn="l"/>
                      <a:r>
                        <a:rPr kumimoji="0" lang="en-US" sz="1800" b="1" kern="1200" dirty="0" smtClean="0">
                          <a:solidFill>
                            <a:schemeClr val="tx1"/>
                          </a:solidFill>
                          <a:latin typeface="+mn-lt"/>
                          <a:ea typeface="+mn-ea"/>
                          <a:cs typeface="+mn-cs"/>
                        </a:rPr>
                        <a:t>any commands</a:t>
                      </a:r>
                      <a:endParaRPr lang="en-US" dirty="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1" kern="1200" dirty="0" smtClean="0">
                          <a:solidFill>
                            <a:schemeClr val="tx1"/>
                          </a:solidFill>
                          <a:latin typeface="+mn-lt"/>
                          <a:ea typeface="+mn-ea"/>
                          <a:cs typeface="+mn-cs"/>
                        </a:rPr>
                        <a:t>Terminals</a:t>
                      </a:r>
                    </a:p>
                  </a:txBody>
                  <a:tcPr/>
                </a:tc>
                <a:tc>
                  <a:txBody>
                    <a:bodyPr/>
                    <a:lstStyle/>
                    <a:p>
                      <a:pPr algn="l"/>
                      <a:r>
                        <a:rPr kumimoji="0" lang="en-US" sz="1800" b="1" kern="1200" dirty="0" smtClean="0">
                          <a:solidFill>
                            <a:schemeClr val="tx1"/>
                          </a:solidFill>
                          <a:latin typeface="+mn-lt"/>
                          <a:ea typeface="+mn-ea"/>
                          <a:cs typeface="+mn-cs"/>
                        </a:rPr>
                        <a:t>User</a:t>
                      </a:r>
                      <a:endParaRPr lang="en-US" dirty="0">
                        <a:solidFill>
                          <a:schemeClr val="tx1"/>
                        </a:solidFill>
                      </a:endParaRPr>
                    </a:p>
                  </a:txBody>
                  <a:tcPr/>
                </a:tc>
                <a:tc>
                  <a:txBody>
                    <a:bodyPr/>
                    <a:lstStyle/>
                    <a:p>
                      <a:pPr algn="l"/>
                      <a:endParaRPr lang="en-US" dirty="0">
                        <a:solidFill>
                          <a:schemeClr val="tx1"/>
                        </a:solidFill>
                      </a:endParaRPr>
                    </a:p>
                  </a:txBody>
                  <a:tcPr/>
                </a:tc>
              </a:tr>
            </a:tbl>
          </a:graphicData>
        </a:graphic>
      </p:graphicFrame>
      <p:sp>
        <p:nvSpPr>
          <p:cNvPr id="7" name="Rectangle 6"/>
          <p:cNvSpPr/>
          <p:nvPr/>
        </p:nvSpPr>
        <p:spPr>
          <a:xfrm>
            <a:off x="304800" y="609600"/>
            <a:ext cx="1600200" cy="523220"/>
          </a:xfrm>
          <a:prstGeom prst="rect">
            <a:avLst/>
          </a:prstGeom>
        </p:spPr>
        <p:txBody>
          <a:bodyPr wrap="square">
            <a:spAutoFit/>
          </a:bodyPr>
          <a:lstStyle/>
          <a:p>
            <a:r>
              <a:rPr lang="en-US" sz="2800" b="1" u="sng" dirty="0" smtClean="0"/>
              <a:t>SUDO</a:t>
            </a:r>
          </a:p>
        </p:txBody>
      </p:sp>
      <p:sp>
        <p:nvSpPr>
          <p:cNvPr id="1025" name="Rectangle 1"/>
          <p:cNvSpPr>
            <a:spLocks noChangeArrowheads="1"/>
          </p:cNvSpPr>
          <p:nvPr/>
        </p:nvSpPr>
        <p:spPr bwMode="auto">
          <a:xfrm>
            <a:off x="0" y="2743200"/>
            <a:ext cx="91440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ea typeface="Times New Roman" pitchFamily="18" charset="0"/>
                <a:cs typeface="Times New Roman" pitchFamily="18" charset="0"/>
              </a:rPr>
              <a:t>useradd</a:t>
            </a:r>
            <a:r>
              <a:rPr kumimoji="0" lang="en-US" sz="2000" b="0" i="0" u="none" strike="noStrike" cap="none" normalizeH="0" baseline="0" dirty="0" smtClean="0">
                <a:ln>
                  <a:noFill/>
                </a:ln>
                <a:solidFill>
                  <a:schemeClr val="tx1"/>
                </a:solidFill>
                <a:effectLst/>
                <a:ea typeface="Times New Roman" pitchFamily="18" charset="0"/>
                <a:cs typeface="Times New Roman" pitchFamily="18" charset="0"/>
              </a:rPr>
              <a:t> dcadmin01</a:t>
            </a:r>
            <a:endParaRPr kumimoji="0" lang="en-US" sz="1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ea typeface="Times New Roman" pitchFamily="18" charset="0"/>
                <a:cs typeface="Times New Roman" pitchFamily="18" charset="0"/>
              </a:rPr>
              <a:t>useradd</a:t>
            </a:r>
            <a:r>
              <a:rPr kumimoji="0" lang="en-US" sz="2000" b="0" i="0" u="none" strike="noStrike" cap="none" normalizeH="0" baseline="0" dirty="0" smtClean="0">
                <a:ln>
                  <a:noFill/>
                </a:ln>
                <a:solidFill>
                  <a:schemeClr val="tx1"/>
                </a:solidFill>
                <a:effectLst/>
                <a:ea typeface="Times New Roman" pitchFamily="18" charset="0"/>
                <a:cs typeface="Times New Roman" pitchFamily="18" charset="0"/>
              </a:rPr>
              <a:t> dcadmin02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ea typeface="Times New Roman" pitchFamily="18" charset="0"/>
                <a:cs typeface="Times New Roman" pitchFamily="18" charset="0"/>
              </a:rPr>
              <a:t>groupadd</a:t>
            </a:r>
            <a:r>
              <a:rPr kumimoji="0" lang="en-US" sz="2000" b="0" i="0" u="none" strike="noStrike" cap="none" normalizeH="0" baseline="0" dirty="0" smtClean="0">
                <a:ln>
                  <a:noFill/>
                </a:ln>
                <a:solidFill>
                  <a:schemeClr val="tx1"/>
                </a:solidFill>
                <a:effectLst/>
                <a:ea typeface="Times New Roman" pitchFamily="18" charset="0"/>
                <a:cs typeface="Times New Roman" pitchFamily="18" charset="0"/>
              </a:rPr>
              <a:t>    </a:t>
            </a:r>
            <a:r>
              <a:rPr kumimoji="0" lang="en-US" sz="2000" b="0" i="0" u="none" strike="noStrike" cap="none" normalizeH="0" baseline="0" dirty="0" err="1" smtClean="0">
                <a:ln>
                  <a:noFill/>
                </a:ln>
                <a:solidFill>
                  <a:schemeClr val="tx1"/>
                </a:solidFill>
                <a:effectLst/>
                <a:ea typeface="Times New Roman" pitchFamily="18" charset="0"/>
                <a:cs typeface="Times New Roman" pitchFamily="18" charset="0"/>
              </a:rPr>
              <a:t>datacenteradmins</a:t>
            </a:r>
            <a:endParaRPr kumimoji="0" lang="en-US" sz="1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ea typeface="Times New Roman" pitchFamily="18" charset="0"/>
                <a:cs typeface="Times New Roman" pitchFamily="18" charset="0"/>
              </a:rPr>
              <a:t>Add both the users to the group </a:t>
            </a:r>
            <a:r>
              <a:rPr kumimoji="0" lang="en-US" sz="2000" b="0" i="0" u="none" strike="noStrike" cap="none" normalizeH="0" baseline="0" dirty="0" err="1" smtClean="0">
                <a:ln>
                  <a:noFill/>
                </a:ln>
                <a:solidFill>
                  <a:schemeClr val="tx1"/>
                </a:solidFill>
                <a:effectLst/>
                <a:ea typeface="Times New Roman" pitchFamily="18" charset="0"/>
                <a:cs typeface="Times New Roman" pitchFamily="18" charset="0"/>
              </a:rPr>
              <a:t>datacenteradmins</a:t>
            </a:r>
            <a:endParaRPr kumimoji="0" lang="en-US" sz="1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ea typeface="Times New Roman" pitchFamily="18" charset="0"/>
                <a:cs typeface="Times New Roman" pitchFamily="18" charset="0"/>
              </a:rPr>
              <a:t>Change password for </a:t>
            </a:r>
            <a:r>
              <a:rPr kumimoji="0" lang="en-US" sz="2000" b="0" i="0" u="none" strike="noStrike" cap="none" normalizeH="0" baseline="0" dirty="0" err="1" smtClean="0">
                <a:ln>
                  <a:noFill/>
                </a:ln>
                <a:solidFill>
                  <a:schemeClr val="tx1"/>
                </a:solidFill>
                <a:effectLst/>
                <a:ea typeface="Times New Roman" pitchFamily="18" charset="0"/>
                <a:cs typeface="Times New Roman" pitchFamily="18" charset="0"/>
              </a:rPr>
              <a:t>dcadmin</a:t>
            </a:r>
            <a:r>
              <a:rPr kumimoji="0" lang="en-US" sz="2000" b="0" i="0" u="none" strike="noStrike" cap="none" normalizeH="0" baseline="0" dirty="0" smtClean="0">
                <a:ln>
                  <a:noFill/>
                </a:ln>
                <a:solidFill>
                  <a:schemeClr val="tx1"/>
                </a:solidFill>
                <a:effectLst/>
                <a:ea typeface="Times New Roman" pitchFamily="18" charset="0"/>
                <a:cs typeface="Times New Roman" pitchFamily="18" charset="0"/>
              </a:rPr>
              <a:t>**</a:t>
            </a:r>
            <a:endParaRPr kumimoji="0" lang="en-US" sz="36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
        <p:nvSpPr>
          <p:cNvPr id="6" name="Content Placeholder 5"/>
          <p:cNvSpPr>
            <a:spLocks noGrp="1"/>
          </p:cNvSpPr>
          <p:nvPr>
            <p:ph idx="1"/>
          </p:nvPr>
        </p:nvSpPr>
        <p:spPr>
          <a:xfrm>
            <a:off x="304800" y="990600"/>
            <a:ext cx="8534400" cy="5562600"/>
          </a:xfrm>
        </p:spPr>
        <p:txBody>
          <a:bodyPr>
            <a:noAutofit/>
          </a:bodyPr>
          <a:lstStyle/>
          <a:p>
            <a:pPr>
              <a:buNone/>
            </a:pPr>
            <a:r>
              <a:rPr lang="en-US" sz="2000" dirty="0" smtClean="0"/>
              <a:t>	</a:t>
            </a:r>
          </a:p>
          <a:p>
            <a:r>
              <a:rPr lang="en-US" sz="2000" b="1" dirty="0" err="1" smtClean="0"/>
              <a:t>scp</a:t>
            </a:r>
            <a:r>
              <a:rPr lang="en-US" sz="2000" b="1" dirty="0" smtClean="0"/>
              <a:t> /etc/</a:t>
            </a:r>
            <a:r>
              <a:rPr lang="en-US" sz="2000" b="1" dirty="0" err="1" smtClean="0"/>
              <a:t>sudoers</a:t>
            </a:r>
            <a:r>
              <a:rPr lang="en-US" sz="2000" b="1" dirty="0" smtClean="0"/>
              <a:t> YOURSERVER:/etc/</a:t>
            </a:r>
            <a:r>
              <a:rPr lang="en-US" sz="2000" b="1" dirty="0" err="1" smtClean="0"/>
              <a:t>sudoers</a:t>
            </a:r>
            <a:endParaRPr lang="en-US" sz="2000" b="1" dirty="0" smtClean="0"/>
          </a:p>
          <a:p>
            <a:endParaRPr lang="en-US" sz="2000" dirty="0" smtClean="0"/>
          </a:p>
          <a:p>
            <a:r>
              <a:rPr lang="en-US" sz="2000" b="1" dirty="0" err="1" smtClean="0"/>
              <a:t>visudo</a:t>
            </a:r>
            <a:endParaRPr lang="en-US" sz="2000" b="1" dirty="0" smtClean="0"/>
          </a:p>
          <a:p>
            <a:pPr>
              <a:buNone/>
            </a:pPr>
            <a:endParaRPr lang="en-US" sz="2000" dirty="0" smtClean="0"/>
          </a:p>
          <a:p>
            <a:r>
              <a:rPr lang="en-US" sz="2000" dirty="0" smtClean="0"/>
              <a:t>Users are represented with their name</a:t>
            </a:r>
          </a:p>
          <a:p>
            <a:endParaRPr lang="en-US" sz="2000" dirty="0" smtClean="0"/>
          </a:p>
          <a:p>
            <a:r>
              <a:rPr lang="en-US" sz="2000" dirty="0" smtClean="0"/>
              <a:t>Groups are represented with "%" in front of them</a:t>
            </a:r>
          </a:p>
          <a:p>
            <a:pPr>
              <a:buNone/>
            </a:pPr>
            <a:r>
              <a:rPr lang="en-US" sz="2000" dirty="0" smtClean="0"/>
              <a:t> </a:t>
            </a:r>
          </a:p>
          <a:p>
            <a:r>
              <a:rPr lang="en-US" sz="2000" dirty="0" smtClean="0"/>
              <a:t>dcadmin01 $ </a:t>
            </a:r>
            <a:r>
              <a:rPr lang="en-US" sz="2000" dirty="0" err="1" smtClean="0"/>
              <a:t>sudo</a:t>
            </a:r>
            <a:r>
              <a:rPr lang="en-US" sz="2000" dirty="0" smtClean="0"/>
              <a:t> wall system shutting down in 30 seconds </a:t>
            </a:r>
          </a:p>
          <a:p>
            <a:endParaRPr lang="en-US" sz="2000" dirty="0" smtClean="0"/>
          </a:p>
          <a:p>
            <a:r>
              <a:rPr lang="en-US" sz="2000" dirty="0" smtClean="0"/>
              <a:t>&amp;&amp; sleep 30 &amp;&amp;</a:t>
            </a:r>
            <a:r>
              <a:rPr lang="en-US" sz="2000" dirty="0" err="1" smtClean="0"/>
              <a:t>sudo</a:t>
            </a:r>
            <a:r>
              <a:rPr lang="en-US" sz="2000" dirty="0" smtClean="0"/>
              <a:t> wall `date` &amp;&amp;</a:t>
            </a:r>
            <a:r>
              <a:rPr lang="en-US" sz="2000" dirty="0" err="1" smtClean="0"/>
              <a:t>sudo</a:t>
            </a:r>
            <a:r>
              <a:rPr lang="en-US" sz="2000" dirty="0" smtClean="0"/>
              <a:t> reboot</a:t>
            </a:r>
          </a:p>
          <a:p>
            <a:endParaRPr lang="en-US" sz="2000" b="1"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
        <p:nvSpPr>
          <p:cNvPr id="6" name="Content Placeholder 5"/>
          <p:cNvSpPr>
            <a:spLocks noGrp="1"/>
          </p:cNvSpPr>
          <p:nvPr>
            <p:ph idx="1"/>
          </p:nvPr>
        </p:nvSpPr>
        <p:spPr>
          <a:xfrm>
            <a:off x="304800" y="990600"/>
            <a:ext cx="8534400" cy="5562600"/>
          </a:xfrm>
        </p:spPr>
        <p:txBody>
          <a:bodyPr>
            <a:noAutofit/>
          </a:bodyPr>
          <a:lstStyle/>
          <a:p>
            <a:pPr>
              <a:buNone/>
            </a:pPr>
            <a:r>
              <a:rPr lang="en-US" sz="2000" dirty="0" smtClean="0"/>
              <a:t>	</a:t>
            </a:r>
          </a:p>
          <a:p>
            <a:r>
              <a:rPr lang="en-US" sz="4000" dirty="0" smtClean="0"/>
              <a:t>For those who are completed with the above lab please create two help desk users and a helpdesk group which allows them to change passwords of any user and create any new user accounts.</a:t>
            </a:r>
          </a:p>
          <a:p>
            <a:endParaRPr lang="en-US" sz="40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524000"/>
            <a:ext cx="8458200" cy="4940491"/>
          </a:xfrm>
        </p:spPr>
        <p:txBody>
          <a:bodyPr/>
          <a:lstStyle/>
          <a:p>
            <a:r>
              <a:rPr lang="en-US" dirty="0" smtClean="0"/>
              <a:t>Install from CDROM</a:t>
            </a:r>
          </a:p>
          <a:p>
            <a:r>
              <a:rPr lang="en-US" dirty="0" smtClean="0"/>
              <a:t>Install from Red Hat Satellite Server</a:t>
            </a:r>
          </a:p>
          <a:p>
            <a:r>
              <a:rPr lang="en-US" dirty="0" smtClean="0"/>
              <a:t>Install from Custom PXE/DHCP/NFS/</a:t>
            </a:r>
            <a:r>
              <a:rPr lang="en-US" dirty="0" err="1" smtClean="0"/>
              <a:t>Kickstart</a:t>
            </a:r>
            <a:r>
              <a:rPr lang="en-US" dirty="0" smtClean="0"/>
              <a:t>/TFTP setup.</a:t>
            </a:r>
          </a:p>
          <a:p>
            <a:r>
              <a:rPr lang="en-US" dirty="0" smtClean="0"/>
              <a:t>Install from ISO using HP ILO Virtual Media</a:t>
            </a:r>
          </a:p>
          <a:p>
            <a:endParaRPr lang="en-US" dirty="0" smtClean="0"/>
          </a:p>
          <a:p>
            <a:r>
              <a:rPr lang="en-US" dirty="0" smtClean="0"/>
              <a:t>Install to/Boot from Local Disk</a:t>
            </a:r>
          </a:p>
          <a:p>
            <a:r>
              <a:rPr lang="en-US" dirty="0" smtClean="0"/>
              <a:t>Install to/Boot from USB</a:t>
            </a:r>
          </a:p>
          <a:p>
            <a:r>
              <a:rPr lang="en-US" dirty="0" smtClean="0"/>
              <a:t>Install to/Boot from SAN</a:t>
            </a:r>
          </a:p>
        </p:txBody>
      </p:sp>
      <p:sp>
        <p:nvSpPr>
          <p:cNvPr id="3" name="Title 2"/>
          <p:cNvSpPr>
            <a:spLocks noGrp="1"/>
          </p:cNvSpPr>
          <p:nvPr>
            <p:ph type="title"/>
          </p:nvPr>
        </p:nvSpPr>
        <p:spPr/>
        <p:txBody>
          <a:bodyPr/>
          <a:lstStyle/>
          <a:p>
            <a:r>
              <a:rPr lang="en-US" dirty="0" smtClean="0"/>
              <a:t>Red Hat Installation Methods</a:t>
            </a:r>
            <a:endParaRPr 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
        <p:nvSpPr>
          <p:cNvPr id="6" name="Content Placeholder 5"/>
          <p:cNvSpPr>
            <a:spLocks noGrp="1"/>
          </p:cNvSpPr>
          <p:nvPr>
            <p:ph idx="1"/>
          </p:nvPr>
        </p:nvSpPr>
        <p:spPr>
          <a:xfrm>
            <a:off x="304800" y="609600"/>
            <a:ext cx="8534400" cy="5562600"/>
          </a:xfrm>
        </p:spPr>
        <p:txBody>
          <a:bodyPr>
            <a:noAutofit/>
          </a:bodyPr>
          <a:lstStyle/>
          <a:p>
            <a:r>
              <a:rPr lang="en-US" sz="2200" dirty="0" smtClean="0"/>
              <a:t>export PATH=$PATH:/</a:t>
            </a:r>
            <a:r>
              <a:rPr lang="en-US" sz="2200" dirty="0" err="1" smtClean="0"/>
              <a:t>usr</a:t>
            </a:r>
            <a:r>
              <a:rPr lang="en-US" sz="2200" dirty="0" smtClean="0"/>
              <a:t>/</a:t>
            </a:r>
            <a:r>
              <a:rPr lang="en-US" sz="2200" dirty="0" err="1" smtClean="0"/>
              <a:t>sbin</a:t>
            </a:r>
            <a:endParaRPr lang="en-US" sz="2200" dirty="0" smtClean="0"/>
          </a:p>
          <a:p>
            <a:endParaRPr lang="en-US" sz="2200" dirty="0" smtClean="0"/>
          </a:p>
          <a:p>
            <a:r>
              <a:rPr lang="en-US" sz="2200" dirty="0" err="1" smtClean="0"/>
              <a:t>Syslogd</a:t>
            </a:r>
            <a:r>
              <a:rPr lang="en-US" sz="2200" dirty="0" smtClean="0"/>
              <a:t>: Controls which type of log entries end up in log files </a:t>
            </a:r>
          </a:p>
          <a:p>
            <a:endParaRPr lang="en-US" sz="2200" dirty="0" smtClean="0"/>
          </a:p>
          <a:p>
            <a:r>
              <a:rPr lang="en-US" sz="2200" dirty="0" err="1" smtClean="0"/>
              <a:t>Klogd</a:t>
            </a:r>
            <a:r>
              <a:rPr lang="en-US" sz="2200" dirty="0" smtClean="0"/>
              <a:t>: Captures kernel messages from </a:t>
            </a:r>
            <a:r>
              <a:rPr lang="en-US" sz="2200" dirty="0" err="1" smtClean="0"/>
              <a:t>Syslogd</a:t>
            </a:r>
            <a:endParaRPr lang="en-US" sz="2200" dirty="0" smtClean="0"/>
          </a:p>
          <a:p>
            <a:endParaRPr lang="en-US" sz="2200" dirty="0" smtClean="0"/>
          </a:p>
          <a:p>
            <a:r>
              <a:rPr lang="en-US" sz="2200" dirty="0" err="1" smtClean="0"/>
              <a:t>Logrotated</a:t>
            </a:r>
            <a:r>
              <a:rPr lang="en-US" sz="2200" dirty="0" smtClean="0"/>
              <a:t>: Controls the size and # of iterations of log files</a:t>
            </a:r>
          </a:p>
          <a:p>
            <a:endParaRPr lang="en-US" sz="2200" dirty="0" smtClean="0"/>
          </a:p>
          <a:p>
            <a:r>
              <a:rPr lang="en-US" sz="2200" dirty="0" smtClean="0"/>
              <a:t>The entries in /etc/</a:t>
            </a:r>
            <a:r>
              <a:rPr lang="en-US" sz="2200" dirty="0" err="1" smtClean="0"/>
              <a:t>logrotate.conf</a:t>
            </a:r>
            <a:r>
              <a:rPr lang="en-US" sz="2200" dirty="0" smtClean="0"/>
              <a:t> are used by default if the </a:t>
            </a:r>
            <a:r>
              <a:rPr lang="en-US" sz="2200" dirty="0" err="1" smtClean="0"/>
              <a:t>minsize</a:t>
            </a:r>
            <a:r>
              <a:rPr lang="en-US" sz="2200" dirty="0" smtClean="0"/>
              <a:t> and rotate are not defined in the </a:t>
            </a:r>
          </a:p>
          <a:p>
            <a:endParaRPr lang="en-US" sz="2200" b="1" dirty="0" smtClean="0"/>
          </a:p>
          <a:p>
            <a:r>
              <a:rPr lang="en-US" sz="2200" b="1" dirty="0" smtClean="0"/>
              <a:t>/etc/</a:t>
            </a:r>
            <a:r>
              <a:rPr lang="en-US" sz="2200" b="1" dirty="0" err="1" smtClean="0"/>
              <a:t>logrotate.d</a:t>
            </a:r>
            <a:r>
              <a:rPr lang="en-US" sz="2200" b="1" dirty="0" smtClean="0"/>
              <a:t>/</a:t>
            </a:r>
            <a:r>
              <a:rPr lang="en-US" sz="2200" b="1" dirty="0" err="1" smtClean="0"/>
              <a:t>syslog</a:t>
            </a:r>
            <a:endParaRPr lang="en-US" sz="2200" b="1"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
        <p:nvSpPr>
          <p:cNvPr id="6" name="Content Placeholder 5"/>
          <p:cNvSpPr>
            <a:spLocks noGrp="1"/>
          </p:cNvSpPr>
          <p:nvPr>
            <p:ph idx="1"/>
          </p:nvPr>
        </p:nvSpPr>
        <p:spPr>
          <a:xfrm>
            <a:off x="304800" y="914400"/>
            <a:ext cx="8534400" cy="5562600"/>
          </a:xfrm>
        </p:spPr>
        <p:txBody>
          <a:bodyPr>
            <a:noAutofit/>
          </a:bodyPr>
          <a:lstStyle/>
          <a:p>
            <a:r>
              <a:rPr lang="en-US" sz="2400" b="1" i="1" dirty="0" smtClean="0"/>
              <a:t>/etc/</a:t>
            </a:r>
            <a:r>
              <a:rPr lang="en-US" sz="2400" b="1" i="1" dirty="0" err="1" smtClean="0"/>
              <a:t>syslog.conf</a:t>
            </a:r>
            <a:endParaRPr lang="en-US" sz="2400" b="1" dirty="0" smtClean="0"/>
          </a:p>
          <a:p>
            <a:endParaRPr lang="en-US" sz="2400" b="1" i="1" dirty="0" smtClean="0"/>
          </a:p>
          <a:p>
            <a:r>
              <a:rPr lang="en-US" sz="2400" b="1" i="1" dirty="0" smtClean="0"/>
              <a:t>/</a:t>
            </a:r>
            <a:r>
              <a:rPr lang="en-US" sz="2400" b="1" i="1" dirty="0" err="1" smtClean="0"/>
              <a:t>var</a:t>
            </a:r>
            <a:r>
              <a:rPr lang="en-US" sz="2400" b="1" i="1" dirty="0" smtClean="0"/>
              <a:t>/log/secure</a:t>
            </a:r>
            <a:endParaRPr lang="en-US" sz="2400" b="1" dirty="0" smtClean="0"/>
          </a:p>
          <a:p>
            <a:endParaRPr lang="en-US" sz="2400" b="1" i="1" dirty="0" smtClean="0"/>
          </a:p>
          <a:p>
            <a:r>
              <a:rPr lang="en-US" sz="2400" b="1" i="1" dirty="0" smtClean="0"/>
              <a:t>/</a:t>
            </a:r>
            <a:r>
              <a:rPr lang="en-US" sz="2400" b="1" i="1" dirty="0" err="1" smtClean="0"/>
              <a:t>var</a:t>
            </a:r>
            <a:r>
              <a:rPr lang="en-US" sz="2400" b="1" i="1" dirty="0" smtClean="0"/>
              <a:t>/log/messages</a:t>
            </a:r>
            <a:endParaRPr lang="en-US" sz="2400" b="1" dirty="0" smtClean="0"/>
          </a:p>
          <a:p>
            <a:endParaRPr lang="en-US" sz="2400" b="1" i="1" dirty="0" smtClean="0"/>
          </a:p>
          <a:p>
            <a:r>
              <a:rPr lang="en-US" sz="2400" b="1" i="1" dirty="0" err="1" smtClean="0"/>
              <a:t>dmesg</a:t>
            </a:r>
            <a:r>
              <a:rPr lang="en-US" sz="2400" b="1" i="1" dirty="0" smtClean="0"/>
              <a:t> </a:t>
            </a:r>
            <a:r>
              <a:rPr lang="en-US" sz="2400" b="1" i="1" dirty="0" err="1" smtClean="0"/>
              <a:t>vs</a:t>
            </a:r>
            <a:r>
              <a:rPr lang="en-US" sz="2400" b="1" i="1" dirty="0" smtClean="0"/>
              <a:t> /</a:t>
            </a:r>
            <a:r>
              <a:rPr lang="en-US" sz="2400" b="1" i="1" dirty="0" err="1" smtClean="0"/>
              <a:t>var</a:t>
            </a:r>
            <a:r>
              <a:rPr lang="en-US" sz="2400" b="1" i="1" dirty="0" smtClean="0"/>
              <a:t>/log/</a:t>
            </a:r>
            <a:r>
              <a:rPr lang="en-US" sz="2400" b="1" i="1" dirty="0" err="1" smtClean="0"/>
              <a:t>dmesg</a:t>
            </a:r>
            <a:endParaRPr lang="en-US" sz="2400" b="1" dirty="0" smtClean="0"/>
          </a:p>
          <a:p>
            <a:endParaRPr lang="en-US" sz="2400" b="1" i="1" dirty="0" smtClean="0"/>
          </a:p>
          <a:p>
            <a:r>
              <a:rPr lang="en-US" sz="2400" b="1" i="1" dirty="0" smtClean="0"/>
              <a:t>/etc/</a:t>
            </a:r>
            <a:r>
              <a:rPr lang="en-US" sz="2400" b="1" i="1" dirty="0" err="1" smtClean="0"/>
              <a:t>logrotate.conf</a:t>
            </a:r>
            <a:endParaRPr lang="en-US" sz="2400" b="1" dirty="0" smtClean="0"/>
          </a:p>
          <a:p>
            <a:endParaRPr lang="en-US" sz="2400" b="1" i="1" dirty="0" smtClean="0"/>
          </a:p>
          <a:p>
            <a:r>
              <a:rPr lang="en-US" sz="2400" b="1" i="1" dirty="0" smtClean="0"/>
              <a:t>/etc/</a:t>
            </a:r>
            <a:r>
              <a:rPr lang="en-US" sz="2400" b="1" i="1" dirty="0" err="1" smtClean="0"/>
              <a:t>logrotate.d</a:t>
            </a:r>
            <a:r>
              <a:rPr lang="en-US" sz="2400" b="1" i="1" dirty="0" smtClean="0"/>
              <a:t>/</a:t>
            </a:r>
            <a:r>
              <a:rPr lang="en-US" sz="2400" b="1" i="1" dirty="0" err="1" smtClean="0"/>
              <a:t>syslog</a:t>
            </a:r>
            <a:endParaRPr lang="en-US" sz="2400" b="1" dirty="0" smtClean="0"/>
          </a:p>
          <a:p>
            <a:endParaRPr lang="en-US" sz="2200" b="1"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
        <p:nvSpPr>
          <p:cNvPr id="6" name="Content Placeholder 5"/>
          <p:cNvSpPr>
            <a:spLocks noGrp="1"/>
          </p:cNvSpPr>
          <p:nvPr>
            <p:ph idx="1"/>
          </p:nvPr>
        </p:nvSpPr>
        <p:spPr>
          <a:xfrm>
            <a:off x="304800" y="914400"/>
            <a:ext cx="8534400" cy="5562600"/>
          </a:xfrm>
        </p:spPr>
        <p:txBody>
          <a:bodyPr>
            <a:noAutofit/>
          </a:bodyPr>
          <a:lstStyle/>
          <a:p>
            <a:r>
              <a:rPr lang="en-US" sz="2400" dirty="0" smtClean="0"/>
              <a:t>title </a:t>
            </a:r>
            <a:r>
              <a:rPr lang="en-US" sz="2400" dirty="0" err="1" smtClean="0"/>
              <a:t>CentOS</a:t>
            </a:r>
            <a:r>
              <a:rPr lang="en-US" sz="2400" dirty="0" smtClean="0"/>
              <a:t> (2.6.18-274.3.1.el5)</a:t>
            </a:r>
          </a:p>
          <a:p>
            <a:endParaRPr lang="en-US" sz="2400" dirty="0" smtClean="0"/>
          </a:p>
          <a:p>
            <a:r>
              <a:rPr lang="en-US" sz="2400" dirty="0" smtClean="0"/>
              <a:t>root (hd0,0) # Master Boot Device or where /boot is located at </a:t>
            </a:r>
          </a:p>
          <a:p>
            <a:endParaRPr lang="en-US" sz="2400" dirty="0" smtClean="0"/>
          </a:p>
          <a:p>
            <a:r>
              <a:rPr lang="en-US" sz="2400" dirty="0" smtClean="0"/>
              <a:t>kernel /vmlinuz-2.6.18-274.3.1.el5 </a:t>
            </a:r>
            <a:r>
              <a:rPr lang="en-US" sz="2400" dirty="0" err="1" smtClean="0"/>
              <a:t>ro</a:t>
            </a:r>
            <a:r>
              <a:rPr lang="en-US" sz="2400" dirty="0" smtClean="0"/>
              <a:t> root=/dev/vg00/lvol00 </a:t>
            </a:r>
            <a:r>
              <a:rPr lang="en-US" sz="2400" dirty="0" err="1" smtClean="0"/>
              <a:t>rhgb</a:t>
            </a:r>
            <a:r>
              <a:rPr lang="en-US" sz="2400" dirty="0" smtClean="0"/>
              <a:t> quiet # This is the actual kernel line which loads the kernel</a:t>
            </a:r>
          </a:p>
          <a:p>
            <a:endParaRPr lang="en-US" sz="2400" dirty="0" smtClean="0"/>
          </a:p>
          <a:p>
            <a:r>
              <a:rPr lang="en-US" sz="2400" dirty="0" err="1" smtClean="0"/>
              <a:t>initrd</a:t>
            </a:r>
            <a:r>
              <a:rPr lang="en-US" sz="2400" dirty="0" smtClean="0"/>
              <a:t> /initrd-2.6.18-274.3.1.el5.img # Initialize the RAMDISK, or create a small space in RAM so kernel can go reside there.</a:t>
            </a:r>
          </a:p>
          <a:p>
            <a:endParaRPr lang="en-US" sz="2200" b="1"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
        <p:nvSpPr>
          <p:cNvPr id="6" name="Content Placeholder 5"/>
          <p:cNvSpPr>
            <a:spLocks noGrp="1"/>
          </p:cNvSpPr>
          <p:nvPr>
            <p:ph idx="1"/>
          </p:nvPr>
        </p:nvSpPr>
        <p:spPr>
          <a:xfrm>
            <a:off x="304800" y="533400"/>
            <a:ext cx="8534400" cy="5562600"/>
          </a:xfrm>
        </p:spPr>
        <p:txBody>
          <a:bodyPr>
            <a:noAutofit/>
          </a:bodyPr>
          <a:lstStyle/>
          <a:p>
            <a:r>
              <a:rPr lang="en-US" sz="1800" b="1" dirty="0" smtClean="0"/>
              <a:t>SWAP Space:</a:t>
            </a:r>
          </a:p>
          <a:p>
            <a:endParaRPr lang="en-US" sz="800" dirty="0" smtClean="0"/>
          </a:p>
          <a:p>
            <a:r>
              <a:rPr lang="en-US" sz="1600" dirty="0" smtClean="0"/>
              <a:t>To create a swap file or extend your system swap use the commands below</a:t>
            </a:r>
          </a:p>
          <a:p>
            <a:endParaRPr lang="en-US" sz="800" dirty="0" smtClean="0"/>
          </a:p>
          <a:p>
            <a:r>
              <a:rPr lang="en-US" sz="1600" b="1" dirty="0" err="1" smtClean="0"/>
              <a:t>dd</a:t>
            </a:r>
            <a:r>
              <a:rPr lang="en-US" sz="1600" b="1" dirty="0" smtClean="0"/>
              <a:t> if=/dev/zero of=</a:t>
            </a:r>
            <a:r>
              <a:rPr lang="en-US" sz="1600" b="1" dirty="0" err="1" smtClean="0"/>
              <a:t>swapfilebs</a:t>
            </a:r>
            <a:r>
              <a:rPr lang="en-US" sz="1600" b="1" dirty="0" smtClean="0"/>
              <a:t>=1024k count=2000</a:t>
            </a:r>
            <a:r>
              <a:rPr lang="en-US" sz="1600" dirty="0" smtClean="0"/>
              <a:t> # Creates a 2GB swap file</a:t>
            </a:r>
          </a:p>
          <a:p>
            <a:endParaRPr lang="en-US" sz="800" dirty="0" smtClean="0"/>
          </a:p>
          <a:p>
            <a:r>
              <a:rPr lang="en-US" sz="1600" b="1" dirty="0" err="1" smtClean="0"/>
              <a:t>mkswap</a:t>
            </a:r>
            <a:r>
              <a:rPr lang="en-US" sz="1600" b="1" dirty="0" smtClean="0"/>
              <a:t> /</a:t>
            </a:r>
            <a:r>
              <a:rPr lang="en-US" sz="1600" b="1" dirty="0" err="1" smtClean="0"/>
              <a:t>tmp</a:t>
            </a:r>
            <a:r>
              <a:rPr lang="en-US" sz="1600" b="1" dirty="0" smtClean="0"/>
              <a:t>/</a:t>
            </a:r>
            <a:r>
              <a:rPr lang="en-US" sz="1600" b="1" dirty="0" err="1" smtClean="0"/>
              <a:t>swapfile</a:t>
            </a:r>
            <a:r>
              <a:rPr lang="en-US" sz="1600" dirty="0" smtClean="0"/>
              <a:t> #Lets the </a:t>
            </a:r>
            <a:r>
              <a:rPr lang="en-US" sz="1600" dirty="0" err="1" smtClean="0"/>
              <a:t>linux</a:t>
            </a:r>
            <a:r>
              <a:rPr lang="en-US" sz="1600" dirty="0" smtClean="0"/>
              <a:t> know there is a 2GB swap space for your use</a:t>
            </a:r>
          </a:p>
          <a:p>
            <a:endParaRPr lang="en-US" sz="800" dirty="0" smtClean="0"/>
          </a:p>
          <a:p>
            <a:r>
              <a:rPr lang="en-US" sz="1600" b="1" dirty="0" err="1" smtClean="0"/>
              <a:t>swapon</a:t>
            </a:r>
            <a:r>
              <a:rPr lang="en-US" sz="1600" b="1" dirty="0" smtClean="0"/>
              <a:t> /</a:t>
            </a:r>
            <a:r>
              <a:rPr lang="en-US" sz="1600" b="1" dirty="0" err="1" smtClean="0"/>
              <a:t>tmp</a:t>
            </a:r>
            <a:r>
              <a:rPr lang="en-US" sz="1600" b="1" dirty="0" smtClean="0"/>
              <a:t>/</a:t>
            </a:r>
            <a:r>
              <a:rPr lang="en-US" sz="1600" b="1" dirty="0" err="1" smtClean="0"/>
              <a:t>swapfile</a:t>
            </a:r>
            <a:r>
              <a:rPr lang="en-US" sz="1600" dirty="0" smtClean="0"/>
              <a:t> # Activates the swap space in the </a:t>
            </a:r>
            <a:r>
              <a:rPr lang="en-US" sz="1600" dirty="0" err="1" smtClean="0"/>
              <a:t>linux</a:t>
            </a:r>
            <a:r>
              <a:rPr lang="en-US" sz="1600" dirty="0" smtClean="0"/>
              <a:t> kernel</a:t>
            </a:r>
          </a:p>
          <a:p>
            <a:endParaRPr lang="en-US" sz="800" dirty="0" smtClean="0"/>
          </a:p>
          <a:p>
            <a:r>
              <a:rPr lang="en-US" sz="1600" dirty="0" smtClean="0"/>
              <a:t>To figure out the process</a:t>
            </a:r>
          </a:p>
          <a:p>
            <a:endParaRPr lang="en-US" sz="800" dirty="0" smtClean="0"/>
          </a:p>
          <a:p>
            <a:r>
              <a:rPr lang="en-US" sz="1600" b="1" dirty="0" err="1" smtClean="0"/>
              <a:t>ps</a:t>
            </a:r>
            <a:r>
              <a:rPr lang="en-US" sz="1600" b="1" dirty="0" smtClean="0"/>
              <a:t> –</a:t>
            </a:r>
            <a:r>
              <a:rPr lang="en-US" sz="1600" b="1" dirty="0" err="1" smtClean="0"/>
              <a:t>ef</a:t>
            </a:r>
            <a:endParaRPr lang="en-US" sz="1600" b="1" dirty="0" smtClean="0"/>
          </a:p>
          <a:p>
            <a:endParaRPr lang="en-US" sz="800" b="1" dirty="0" smtClean="0"/>
          </a:p>
          <a:p>
            <a:r>
              <a:rPr lang="en-US" sz="1600" b="1" dirty="0" smtClean="0"/>
              <a:t>To figure out the network port</a:t>
            </a:r>
          </a:p>
          <a:p>
            <a:endParaRPr lang="en-US" sz="800" b="1" dirty="0" smtClean="0"/>
          </a:p>
          <a:p>
            <a:r>
              <a:rPr lang="en-US" sz="1600" b="1" dirty="0" err="1" smtClean="0"/>
              <a:t>netstat</a:t>
            </a:r>
            <a:r>
              <a:rPr lang="en-US" sz="1600" b="1" dirty="0" smtClean="0"/>
              <a:t> –an</a:t>
            </a:r>
          </a:p>
          <a:p>
            <a:endParaRPr lang="en-US" sz="800" b="1" dirty="0" smtClean="0"/>
          </a:p>
          <a:p>
            <a:r>
              <a:rPr lang="en-US" sz="1600" b="1" dirty="0" smtClean="0"/>
              <a:t>To figure out both</a:t>
            </a:r>
          </a:p>
          <a:p>
            <a:endParaRPr lang="en-US" sz="800" b="1" dirty="0" smtClean="0"/>
          </a:p>
          <a:p>
            <a:r>
              <a:rPr lang="en-US" sz="1600" b="1" dirty="0" err="1" smtClean="0"/>
              <a:t>netstat–atnp</a:t>
            </a:r>
            <a:endParaRPr lang="en-US" sz="1600" b="1" dirty="0" smtClean="0"/>
          </a:p>
          <a:p>
            <a:endParaRPr lang="en-US" sz="1400" b="1"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
        <p:nvSpPr>
          <p:cNvPr id="6" name="Content Placeholder 5"/>
          <p:cNvSpPr>
            <a:spLocks noGrp="1"/>
          </p:cNvSpPr>
          <p:nvPr>
            <p:ph idx="1"/>
          </p:nvPr>
        </p:nvSpPr>
        <p:spPr>
          <a:xfrm>
            <a:off x="304800" y="533400"/>
            <a:ext cx="8534400" cy="5562600"/>
          </a:xfrm>
        </p:spPr>
        <p:txBody>
          <a:bodyPr>
            <a:noAutofit/>
          </a:bodyPr>
          <a:lstStyle/>
          <a:p>
            <a:r>
              <a:rPr lang="en-US" sz="1400" b="1" dirty="0" smtClean="0"/>
              <a:t>SYSCTL (/etc/</a:t>
            </a:r>
            <a:r>
              <a:rPr lang="en-US" sz="1400" b="1" dirty="0" err="1" smtClean="0"/>
              <a:t>sysctl.conf</a:t>
            </a:r>
            <a:r>
              <a:rPr lang="en-US" sz="1400" b="1" dirty="0" smtClean="0"/>
              <a:t>)</a:t>
            </a:r>
          </a:p>
          <a:p>
            <a:endParaRPr lang="en-US" sz="1400" b="1" dirty="0" smtClean="0"/>
          </a:p>
          <a:p>
            <a:r>
              <a:rPr lang="en-US" sz="1400" b="1" dirty="0" err="1" smtClean="0"/>
              <a:t>sysctl</a:t>
            </a:r>
            <a:r>
              <a:rPr lang="en-US" sz="1400" b="1" dirty="0" smtClean="0"/>
              <a:t> –a (Displays all current kernel parameters)</a:t>
            </a:r>
          </a:p>
          <a:p>
            <a:endParaRPr lang="en-US" sz="1400" dirty="0" smtClean="0"/>
          </a:p>
          <a:p>
            <a:endParaRPr lang="en-US" sz="1400" dirty="0" smtClean="0"/>
          </a:p>
          <a:p>
            <a:r>
              <a:rPr lang="en-US" sz="1400" dirty="0" smtClean="0"/>
              <a:t>Kernel Tuning for Oracle 11G Enterprise Database for Linux.</a:t>
            </a:r>
          </a:p>
          <a:p>
            <a:r>
              <a:rPr lang="en-US" sz="1400" dirty="0" err="1" smtClean="0"/>
              <a:t>kernel.shmall</a:t>
            </a:r>
            <a:r>
              <a:rPr lang="en-US" sz="1400" dirty="0" smtClean="0"/>
              <a:t> = 2097152</a:t>
            </a:r>
          </a:p>
          <a:p>
            <a:r>
              <a:rPr lang="en-US" sz="1400" dirty="0" err="1" smtClean="0"/>
              <a:t>kernel.shmmax</a:t>
            </a:r>
            <a:r>
              <a:rPr lang="en-US" sz="1400" dirty="0" smtClean="0"/>
              <a:t> = 2147483648</a:t>
            </a:r>
          </a:p>
          <a:p>
            <a:r>
              <a:rPr lang="en-US" sz="1400" dirty="0" err="1" smtClean="0"/>
              <a:t>kernel.shmmni</a:t>
            </a:r>
            <a:r>
              <a:rPr lang="en-US" sz="1400" dirty="0" smtClean="0"/>
              <a:t> = 4096</a:t>
            </a:r>
          </a:p>
          <a:p>
            <a:r>
              <a:rPr lang="en-US" sz="1400" dirty="0" smtClean="0"/>
              <a:t># semaphores: </a:t>
            </a:r>
            <a:r>
              <a:rPr lang="en-US" sz="1400" dirty="0" err="1" smtClean="0"/>
              <a:t>semmsl</a:t>
            </a:r>
            <a:r>
              <a:rPr lang="en-US" sz="1400" dirty="0" smtClean="0"/>
              <a:t>, </a:t>
            </a:r>
            <a:r>
              <a:rPr lang="en-US" sz="1400" dirty="0" err="1" smtClean="0"/>
              <a:t>semmns</a:t>
            </a:r>
            <a:r>
              <a:rPr lang="en-US" sz="1400" dirty="0" smtClean="0"/>
              <a:t>, </a:t>
            </a:r>
            <a:r>
              <a:rPr lang="en-US" sz="1400" dirty="0" err="1" smtClean="0"/>
              <a:t>semopm</a:t>
            </a:r>
            <a:r>
              <a:rPr lang="en-US" sz="1400" dirty="0" smtClean="0"/>
              <a:t>, </a:t>
            </a:r>
            <a:r>
              <a:rPr lang="en-US" sz="1400" dirty="0" err="1" smtClean="0"/>
              <a:t>semmni</a:t>
            </a:r>
            <a:endParaRPr lang="en-US" sz="1400" dirty="0" smtClean="0"/>
          </a:p>
          <a:p>
            <a:r>
              <a:rPr lang="en-US" sz="1400" dirty="0" smtClean="0"/>
              <a:t>kernel.sem = 250 32000 100 128</a:t>
            </a:r>
          </a:p>
          <a:p>
            <a:r>
              <a:rPr lang="en-US" sz="1400" dirty="0" smtClean="0"/>
              <a:t>net.ipv4.ip_local_port_range = 1024 65000</a:t>
            </a:r>
          </a:p>
          <a:p>
            <a:r>
              <a:rPr lang="en-US" sz="1400" dirty="0" err="1" smtClean="0"/>
              <a:t>net.core.rmem_default</a:t>
            </a:r>
            <a:r>
              <a:rPr lang="en-US" sz="1400" dirty="0" smtClean="0"/>
              <a:t>=4194304</a:t>
            </a:r>
          </a:p>
          <a:p>
            <a:r>
              <a:rPr lang="en-US" sz="1400" dirty="0" err="1" smtClean="0"/>
              <a:t>net.core.rmem_max</a:t>
            </a:r>
            <a:r>
              <a:rPr lang="en-US" sz="1400" dirty="0" smtClean="0"/>
              <a:t>=4194304</a:t>
            </a:r>
          </a:p>
          <a:p>
            <a:r>
              <a:rPr lang="en-US" sz="1400" dirty="0" err="1" smtClean="0"/>
              <a:t>net.core.wmem_default</a:t>
            </a:r>
            <a:r>
              <a:rPr lang="en-US" sz="1400" dirty="0" smtClean="0"/>
              <a:t>=262144</a:t>
            </a:r>
          </a:p>
          <a:p>
            <a:r>
              <a:rPr lang="en-US" sz="1400" dirty="0" err="1" smtClean="0"/>
              <a:t>net.core.wmem_max</a:t>
            </a:r>
            <a:r>
              <a:rPr lang="en-US" sz="1400" dirty="0" smtClean="0"/>
              <a:t>=262144</a:t>
            </a:r>
          </a:p>
          <a:p>
            <a:r>
              <a:rPr lang="en-US" sz="1400" dirty="0" smtClean="0"/>
              <a:t> </a:t>
            </a:r>
          </a:p>
          <a:p>
            <a:r>
              <a:rPr lang="en-US" sz="1400" b="1" dirty="0" err="1" smtClean="0"/>
              <a:t>sysctl</a:t>
            </a:r>
            <a:r>
              <a:rPr lang="en-US" sz="1400" b="1" dirty="0" smtClean="0"/>
              <a:t> –p </a:t>
            </a:r>
            <a:r>
              <a:rPr lang="en-US" sz="1400" dirty="0" smtClean="0"/>
              <a:t>(Tells the kernel to read the new /etc/</a:t>
            </a:r>
            <a:r>
              <a:rPr lang="en-US" sz="1400" dirty="0" err="1" smtClean="0"/>
              <a:t>sysctl.conf</a:t>
            </a:r>
            <a:r>
              <a:rPr lang="en-US" sz="1400" dirty="0" smtClean="0"/>
              <a:t> and acknowledges the new changes)</a:t>
            </a:r>
          </a:p>
          <a:p>
            <a:endParaRPr lang="en-US" sz="1400" dirty="0" smtClean="0"/>
          </a:p>
          <a:p>
            <a:r>
              <a:rPr lang="en-US" sz="1400" b="1" dirty="0" smtClean="0"/>
              <a:t>reboot </a:t>
            </a:r>
            <a:r>
              <a:rPr lang="en-US" sz="1400" dirty="0" smtClean="0"/>
              <a:t>(activates all the new kernel changes at boot)</a:t>
            </a:r>
          </a:p>
          <a:p>
            <a:endParaRPr lang="en-US" sz="1400" b="1"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
        <p:nvSpPr>
          <p:cNvPr id="6" name="Content Placeholder 5"/>
          <p:cNvSpPr>
            <a:spLocks noGrp="1"/>
          </p:cNvSpPr>
          <p:nvPr>
            <p:ph idx="1"/>
          </p:nvPr>
        </p:nvSpPr>
        <p:spPr>
          <a:xfrm>
            <a:off x="304800" y="533400"/>
            <a:ext cx="8534400" cy="5562600"/>
          </a:xfrm>
        </p:spPr>
        <p:txBody>
          <a:bodyPr>
            <a:noAutofit/>
          </a:bodyPr>
          <a:lstStyle/>
          <a:p>
            <a:r>
              <a:rPr lang="en-US" sz="1400" b="1" u="sng" dirty="0" smtClean="0"/>
              <a:t>IPTABLES (LINUX FIREWALL)</a:t>
            </a:r>
            <a:endParaRPr lang="en-US" sz="1400" b="1" dirty="0" smtClean="0"/>
          </a:p>
          <a:p>
            <a:endParaRPr lang="en-US" sz="600" dirty="0" smtClean="0"/>
          </a:p>
          <a:p>
            <a:r>
              <a:rPr lang="en-US" sz="1400" dirty="0" err="1" smtClean="0"/>
              <a:t>iptabes</a:t>
            </a:r>
            <a:r>
              <a:rPr lang="en-US" sz="1400" dirty="0" smtClean="0"/>
              <a:t> controls or filters network traffic, very similar to your windows firewall.</a:t>
            </a:r>
          </a:p>
          <a:p>
            <a:endParaRPr lang="en-US" sz="600" dirty="0" smtClean="0"/>
          </a:p>
          <a:p>
            <a:r>
              <a:rPr lang="en-US" sz="1400" dirty="0" smtClean="0"/>
              <a:t>packet, packet filtering, packet direction.</a:t>
            </a:r>
          </a:p>
          <a:p>
            <a:endParaRPr lang="en-US" sz="600" i="1" dirty="0" smtClean="0"/>
          </a:p>
          <a:p>
            <a:r>
              <a:rPr lang="en-US" sz="1400" i="1" dirty="0" smtClean="0"/>
              <a:t>Traffic (Packets) is determined in three formats:</a:t>
            </a:r>
            <a:endParaRPr lang="en-US" sz="1400" dirty="0" smtClean="0"/>
          </a:p>
          <a:p>
            <a:endParaRPr lang="en-US" sz="600" u="sng" dirty="0" smtClean="0"/>
          </a:p>
          <a:p>
            <a:r>
              <a:rPr lang="en-US" sz="1400" u="sng" dirty="0" smtClean="0"/>
              <a:t>MAC Address</a:t>
            </a:r>
            <a:endParaRPr lang="en-US" sz="1400" dirty="0" smtClean="0"/>
          </a:p>
          <a:p>
            <a:endParaRPr lang="en-US" sz="600" u="sng" dirty="0" smtClean="0"/>
          </a:p>
          <a:p>
            <a:r>
              <a:rPr lang="en-US" sz="1400" u="sng" dirty="0" smtClean="0"/>
              <a:t>IP Address</a:t>
            </a:r>
            <a:endParaRPr lang="en-US" sz="1400" dirty="0" smtClean="0"/>
          </a:p>
          <a:p>
            <a:endParaRPr lang="en-US" sz="600" u="sng" dirty="0" smtClean="0"/>
          </a:p>
          <a:p>
            <a:r>
              <a:rPr lang="en-US" sz="1400" u="sng" dirty="0" smtClean="0"/>
              <a:t>Port No.</a:t>
            </a:r>
            <a:endParaRPr lang="en-US" sz="1400" dirty="0" smtClean="0"/>
          </a:p>
          <a:p>
            <a:endParaRPr lang="en-US" sz="600" i="1" dirty="0" smtClean="0"/>
          </a:p>
          <a:p>
            <a:r>
              <a:rPr lang="en-US" sz="1400" i="1" dirty="0" smtClean="0"/>
              <a:t>Traffic (Packets) can be filter in three formats as well:</a:t>
            </a:r>
            <a:endParaRPr lang="en-US" sz="1400" dirty="0" smtClean="0"/>
          </a:p>
          <a:p>
            <a:endParaRPr lang="en-US" sz="600" u="sng" dirty="0" smtClean="0"/>
          </a:p>
          <a:p>
            <a:r>
              <a:rPr lang="en-US" sz="1400" u="sng" dirty="0" smtClean="0"/>
              <a:t>Accept</a:t>
            </a:r>
            <a:endParaRPr lang="en-US" sz="1400" dirty="0" smtClean="0"/>
          </a:p>
          <a:p>
            <a:endParaRPr lang="en-US" sz="600" u="sng" dirty="0" smtClean="0"/>
          </a:p>
          <a:p>
            <a:r>
              <a:rPr lang="en-US" sz="1400" u="sng" dirty="0" smtClean="0"/>
              <a:t>Reject: Notifies the client that the packet was rejected</a:t>
            </a:r>
            <a:endParaRPr lang="en-US" sz="1400" dirty="0" smtClean="0"/>
          </a:p>
          <a:p>
            <a:endParaRPr lang="en-US" sz="600" u="sng" dirty="0" smtClean="0"/>
          </a:p>
          <a:p>
            <a:r>
              <a:rPr lang="en-US" sz="1400" u="sng" dirty="0" smtClean="0"/>
              <a:t>Drop: Client is notified the packet is dropped so the client will assume there is a network </a:t>
            </a:r>
          </a:p>
          <a:p>
            <a:endParaRPr lang="en-US" sz="600" u="sng" dirty="0" smtClean="0"/>
          </a:p>
          <a:p>
            <a:r>
              <a:rPr lang="en-US" sz="1400" u="sng" dirty="0" smtClean="0"/>
              <a:t>loss or total silence.</a:t>
            </a:r>
            <a:endParaRPr lang="en-US" sz="1400" dirty="0" smtClean="0"/>
          </a:p>
          <a:p>
            <a:pPr>
              <a:buNone/>
            </a:pPr>
            <a:endParaRPr lang="en-US" sz="600" i="1" dirty="0" smtClean="0"/>
          </a:p>
          <a:p>
            <a:r>
              <a:rPr lang="en-US" sz="1400" i="1" dirty="0" smtClean="0"/>
              <a:t>Traffic (Packets) Direction:</a:t>
            </a:r>
            <a:endParaRPr lang="en-US" sz="1400" b="1"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
        <p:nvSpPr>
          <p:cNvPr id="6" name="Content Placeholder 5"/>
          <p:cNvSpPr>
            <a:spLocks noGrp="1"/>
          </p:cNvSpPr>
          <p:nvPr>
            <p:ph idx="1"/>
          </p:nvPr>
        </p:nvSpPr>
        <p:spPr>
          <a:xfrm>
            <a:off x="304800" y="533400"/>
            <a:ext cx="8534400" cy="5562600"/>
          </a:xfrm>
        </p:spPr>
        <p:txBody>
          <a:bodyPr>
            <a:noAutofit/>
          </a:bodyPr>
          <a:lstStyle/>
          <a:p>
            <a:pPr marL="182880">
              <a:spcBef>
                <a:spcPts val="300"/>
              </a:spcBef>
            </a:pPr>
            <a:r>
              <a:rPr lang="en-US" sz="1400" u="sng" dirty="0" smtClean="0"/>
              <a:t>INPUT (RX)</a:t>
            </a:r>
            <a:endParaRPr lang="en-US" sz="1400" dirty="0" smtClean="0"/>
          </a:p>
          <a:p>
            <a:pPr marL="182880">
              <a:spcBef>
                <a:spcPts val="300"/>
              </a:spcBef>
            </a:pPr>
            <a:endParaRPr lang="en-US" sz="1400" dirty="0" smtClean="0"/>
          </a:p>
          <a:p>
            <a:pPr marL="182880">
              <a:spcBef>
                <a:spcPts val="300"/>
              </a:spcBef>
            </a:pPr>
            <a:r>
              <a:rPr lang="en-US" sz="1400" dirty="0" smtClean="0"/>
              <a:t>FORWARD</a:t>
            </a:r>
          </a:p>
          <a:p>
            <a:pPr marL="182880">
              <a:spcBef>
                <a:spcPts val="300"/>
              </a:spcBef>
            </a:pPr>
            <a:endParaRPr lang="en-US" sz="1400" u="sng" dirty="0" smtClean="0"/>
          </a:p>
          <a:p>
            <a:pPr marL="182880">
              <a:spcBef>
                <a:spcPts val="300"/>
              </a:spcBef>
            </a:pPr>
            <a:r>
              <a:rPr lang="en-US" sz="1400" u="sng" dirty="0" smtClean="0"/>
              <a:t>OUTPUT (TX)</a:t>
            </a:r>
            <a:endParaRPr lang="en-US" sz="1400" dirty="0" smtClean="0"/>
          </a:p>
          <a:p>
            <a:pPr marL="182880">
              <a:spcBef>
                <a:spcPts val="300"/>
              </a:spcBef>
            </a:pPr>
            <a:endParaRPr lang="en-US" sz="1400" dirty="0" smtClean="0"/>
          </a:p>
          <a:p>
            <a:pPr marL="182880">
              <a:spcBef>
                <a:spcPts val="300"/>
              </a:spcBef>
            </a:pPr>
            <a:r>
              <a:rPr lang="en-US" sz="1400" dirty="0" smtClean="0"/>
              <a:t>vi /etc/</a:t>
            </a:r>
            <a:r>
              <a:rPr lang="en-US" sz="1400" dirty="0" err="1" smtClean="0"/>
              <a:t>sysconfig</a:t>
            </a:r>
            <a:r>
              <a:rPr lang="en-US" sz="1400" dirty="0" smtClean="0"/>
              <a:t>/</a:t>
            </a:r>
            <a:r>
              <a:rPr lang="en-US" sz="1400" dirty="0" err="1" smtClean="0"/>
              <a:t>iptables</a:t>
            </a:r>
            <a:endParaRPr lang="en-US" sz="1400" dirty="0" smtClean="0"/>
          </a:p>
          <a:p>
            <a:pPr marL="182880">
              <a:spcBef>
                <a:spcPts val="300"/>
              </a:spcBef>
            </a:pPr>
            <a:endParaRPr lang="en-US" sz="1400" dirty="0" smtClean="0"/>
          </a:p>
          <a:p>
            <a:pPr marL="182880">
              <a:spcBef>
                <a:spcPts val="300"/>
              </a:spcBef>
            </a:pPr>
            <a:r>
              <a:rPr lang="en-US" sz="1400" dirty="0" err="1" smtClean="0"/>
              <a:t>serviceiptables</a:t>
            </a:r>
            <a:r>
              <a:rPr lang="en-US" sz="1400" dirty="0" smtClean="0"/>
              <a:t> start</a:t>
            </a:r>
          </a:p>
          <a:p>
            <a:pPr marL="182880">
              <a:spcBef>
                <a:spcPts val="300"/>
              </a:spcBef>
            </a:pPr>
            <a:endParaRPr lang="en-US" sz="1400" dirty="0" smtClean="0"/>
          </a:p>
          <a:p>
            <a:pPr marL="182880">
              <a:spcBef>
                <a:spcPts val="300"/>
              </a:spcBef>
            </a:pPr>
            <a:r>
              <a:rPr lang="en-US" sz="1400" dirty="0" smtClean="0"/>
              <a:t>Sample IPTABLES:</a:t>
            </a:r>
          </a:p>
          <a:p>
            <a:pPr marL="182880">
              <a:spcBef>
                <a:spcPts val="300"/>
              </a:spcBef>
            </a:pPr>
            <a:endParaRPr lang="en-US" sz="1400" dirty="0" smtClean="0"/>
          </a:p>
          <a:p>
            <a:pPr marL="182880">
              <a:spcBef>
                <a:spcPts val="300"/>
              </a:spcBef>
            </a:pPr>
            <a:r>
              <a:rPr lang="en-US" sz="1400" dirty="0" smtClean="0"/>
              <a:t># Generated by </a:t>
            </a:r>
            <a:r>
              <a:rPr lang="en-US" sz="1400" dirty="0" err="1" smtClean="0"/>
              <a:t>iptables</a:t>
            </a:r>
            <a:r>
              <a:rPr lang="en-US" sz="1400" dirty="0" smtClean="0"/>
              <a:t>-save v1.3.5 on Wed Oct 12 06:55:49 2011</a:t>
            </a:r>
          </a:p>
          <a:p>
            <a:pPr marL="182880">
              <a:spcBef>
                <a:spcPts val="300"/>
              </a:spcBef>
            </a:pPr>
            <a:endParaRPr lang="en-US" sz="1400" dirty="0" smtClean="0"/>
          </a:p>
          <a:p>
            <a:pPr marL="182880">
              <a:spcBef>
                <a:spcPts val="300"/>
              </a:spcBef>
            </a:pPr>
            <a:r>
              <a:rPr lang="en-US" sz="1400" dirty="0" smtClean="0"/>
              <a:t>*filter</a:t>
            </a:r>
          </a:p>
          <a:p>
            <a:pPr marL="182880">
              <a:spcBef>
                <a:spcPts val="300"/>
              </a:spcBef>
            </a:pPr>
            <a:endParaRPr lang="en-US" sz="1400" dirty="0" smtClean="0"/>
          </a:p>
          <a:p>
            <a:pPr marL="182880">
              <a:spcBef>
                <a:spcPts val="300"/>
              </a:spcBef>
            </a:pPr>
            <a:r>
              <a:rPr lang="en-US" sz="1400" dirty="0" smtClean="0"/>
              <a:t>:INPUT ACCEPT [0:0]</a:t>
            </a:r>
          </a:p>
          <a:p>
            <a:pPr marL="182880">
              <a:spcBef>
                <a:spcPts val="300"/>
              </a:spcBef>
            </a:pPr>
            <a:endParaRPr lang="en-US" sz="1400" dirty="0" smtClean="0"/>
          </a:p>
          <a:p>
            <a:pPr marL="182880">
              <a:spcBef>
                <a:spcPts val="300"/>
              </a:spcBef>
            </a:pPr>
            <a:r>
              <a:rPr lang="en-US" sz="1400" dirty="0" smtClean="0"/>
              <a:t>:FORWARD ACCEPT [0:0]</a:t>
            </a:r>
          </a:p>
          <a:p>
            <a:pPr marL="182880">
              <a:spcBef>
                <a:spcPts val="300"/>
              </a:spcBef>
            </a:pPr>
            <a:endParaRPr lang="en-US" sz="1400" dirty="0" smtClean="0"/>
          </a:p>
          <a:p>
            <a:pPr marL="182880">
              <a:spcBef>
                <a:spcPts val="300"/>
              </a:spcBef>
            </a:pPr>
            <a:r>
              <a:rPr lang="en-US" sz="1400" dirty="0" smtClean="0"/>
              <a:t>:OUTPUT ACCEPT [198:23220]</a:t>
            </a:r>
          </a:p>
          <a:p>
            <a:endParaRPr lang="en-US" sz="1400" b="1"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6324600"/>
            <a:ext cx="2590800" cy="533400"/>
          </a:xfrm>
          <a:prstGeom prst="rect">
            <a:avLst/>
          </a:prstGeom>
          <a:noFill/>
          <a:ln>
            <a:noFill/>
          </a:ln>
        </p:spPr>
      </p:pic>
      <p:sp>
        <p:nvSpPr>
          <p:cNvPr id="6" name="Content Placeholder 5"/>
          <p:cNvSpPr>
            <a:spLocks noGrp="1"/>
          </p:cNvSpPr>
          <p:nvPr>
            <p:ph idx="1"/>
          </p:nvPr>
        </p:nvSpPr>
        <p:spPr>
          <a:xfrm>
            <a:off x="304800" y="76200"/>
            <a:ext cx="8534400" cy="5562600"/>
          </a:xfrm>
        </p:spPr>
        <p:txBody>
          <a:bodyPr>
            <a:noAutofit/>
          </a:bodyPr>
          <a:lstStyle/>
          <a:p>
            <a:pPr>
              <a:spcBef>
                <a:spcPts val="0"/>
              </a:spcBef>
            </a:pPr>
            <a:r>
              <a:rPr lang="en-US" sz="1200" dirty="0" smtClean="0"/>
              <a:t>:RH-Firewall-1-INPUT - [0:0]</a:t>
            </a:r>
          </a:p>
          <a:p>
            <a:pPr>
              <a:spcBef>
                <a:spcPts val="0"/>
              </a:spcBef>
            </a:pPr>
            <a:endParaRPr lang="en-US" sz="1200" dirty="0" smtClean="0"/>
          </a:p>
          <a:p>
            <a:pPr>
              <a:spcBef>
                <a:spcPts val="0"/>
              </a:spcBef>
            </a:pPr>
            <a:r>
              <a:rPr lang="en-US" sz="1200" dirty="0" smtClean="0"/>
              <a:t>-A INPUT -j RH-Firewall-1-INPUT</a:t>
            </a:r>
          </a:p>
          <a:p>
            <a:pPr>
              <a:spcBef>
                <a:spcPts val="0"/>
              </a:spcBef>
            </a:pPr>
            <a:endParaRPr lang="en-US" sz="1200" dirty="0" smtClean="0"/>
          </a:p>
          <a:p>
            <a:pPr>
              <a:spcBef>
                <a:spcPts val="0"/>
              </a:spcBef>
            </a:pPr>
            <a:r>
              <a:rPr lang="en-US" sz="1200" dirty="0" smtClean="0"/>
              <a:t>-A FORWARD -j RH-Firewall-1-INPUT</a:t>
            </a:r>
          </a:p>
          <a:p>
            <a:pPr>
              <a:spcBef>
                <a:spcPts val="0"/>
              </a:spcBef>
            </a:pPr>
            <a:endParaRPr lang="en-US" sz="1200" dirty="0" smtClean="0"/>
          </a:p>
          <a:p>
            <a:pPr>
              <a:spcBef>
                <a:spcPts val="0"/>
              </a:spcBef>
            </a:pPr>
            <a:r>
              <a:rPr lang="en-US" sz="1200" dirty="0" smtClean="0"/>
              <a:t>-A RH-Firewall-1-INPUT -</a:t>
            </a:r>
            <a:r>
              <a:rPr lang="en-US" sz="1200" dirty="0" err="1" smtClean="0"/>
              <a:t>i</a:t>
            </a:r>
            <a:r>
              <a:rPr lang="en-US" sz="1200" dirty="0" smtClean="0"/>
              <a:t> lo -j ACCEPT</a:t>
            </a:r>
          </a:p>
          <a:p>
            <a:pPr>
              <a:spcBef>
                <a:spcPts val="0"/>
              </a:spcBef>
            </a:pPr>
            <a:endParaRPr lang="en-US" sz="1200" dirty="0" smtClean="0"/>
          </a:p>
          <a:p>
            <a:pPr>
              <a:spcBef>
                <a:spcPts val="0"/>
              </a:spcBef>
            </a:pPr>
            <a:r>
              <a:rPr lang="en-US" sz="1200" dirty="0" smtClean="0"/>
              <a:t>-A RH-Firewall-1-INPUT -p </a:t>
            </a:r>
            <a:r>
              <a:rPr lang="en-US" sz="1200" dirty="0" err="1" smtClean="0"/>
              <a:t>icmp</a:t>
            </a:r>
            <a:r>
              <a:rPr lang="en-US" sz="1200" dirty="0" smtClean="0"/>
              <a:t> -m </a:t>
            </a:r>
            <a:r>
              <a:rPr lang="en-US" sz="1200" dirty="0" err="1" smtClean="0"/>
              <a:t>icmp</a:t>
            </a:r>
            <a:r>
              <a:rPr lang="en-US" sz="1200" dirty="0" smtClean="0"/>
              <a:t> --</a:t>
            </a:r>
            <a:r>
              <a:rPr lang="en-US" sz="1200" dirty="0" err="1" smtClean="0"/>
              <a:t>icmp</a:t>
            </a:r>
            <a:r>
              <a:rPr lang="en-US" sz="1200" dirty="0" smtClean="0"/>
              <a:t>-type any -j ACCEPT</a:t>
            </a:r>
          </a:p>
          <a:p>
            <a:pPr>
              <a:spcBef>
                <a:spcPts val="0"/>
              </a:spcBef>
            </a:pPr>
            <a:endParaRPr lang="en-US" sz="1200" dirty="0" smtClean="0"/>
          </a:p>
          <a:p>
            <a:pPr>
              <a:spcBef>
                <a:spcPts val="0"/>
              </a:spcBef>
            </a:pPr>
            <a:r>
              <a:rPr lang="en-US" sz="1200" dirty="0" smtClean="0"/>
              <a:t>-A RH-Firewall-1-INPUT -p </a:t>
            </a:r>
            <a:r>
              <a:rPr lang="en-US" sz="1200" dirty="0" err="1" smtClean="0"/>
              <a:t>esp</a:t>
            </a:r>
            <a:r>
              <a:rPr lang="en-US" sz="1200" dirty="0" smtClean="0"/>
              <a:t> -j ACCEPT</a:t>
            </a:r>
          </a:p>
          <a:p>
            <a:pPr>
              <a:spcBef>
                <a:spcPts val="0"/>
              </a:spcBef>
            </a:pPr>
            <a:endParaRPr lang="en-US" sz="1200" dirty="0" smtClean="0"/>
          </a:p>
          <a:p>
            <a:pPr>
              <a:spcBef>
                <a:spcPts val="0"/>
              </a:spcBef>
            </a:pPr>
            <a:r>
              <a:rPr lang="en-US" sz="1200" dirty="0" smtClean="0"/>
              <a:t>-A RH-Firewall-1-INPUT -p ah -j ACCEPT</a:t>
            </a:r>
          </a:p>
          <a:p>
            <a:pPr>
              <a:spcBef>
                <a:spcPts val="0"/>
              </a:spcBef>
            </a:pPr>
            <a:endParaRPr lang="en-US" sz="1200" dirty="0" smtClean="0"/>
          </a:p>
          <a:p>
            <a:pPr>
              <a:spcBef>
                <a:spcPts val="0"/>
              </a:spcBef>
            </a:pPr>
            <a:r>
              <a:rPr lang="en-US" sz="1200" dirty="0" smtClean="0"/>
              <a:t>-A RH-Firewall-1-INPUT -s 10.40.40.40 -p </a:t>
            </a:r>
            <a:r>
              <a:rPr lang="en-US" sz="1200" dirty="0" err="1" smtClean="0"/>
              <a:t>tcp</a:t>
            </a:r>
            <a:r>
              <a:rPr lang="en-US" sz="1200" dirty="0" smtClean="0"/>
              <a:t> --</a:t>
            </a:r>
            <a:r>
              <a:rPr lang="en-US" sz="1200" dirty="0" err="1" smtClean="0"/>
              <a:t>dport</a:t>
            </a:r>
            <a:r>
              <a:rPr lang="en-US" sz="1200" dirty="0" smtClean="0"/>
              <a:t> 80 -j ACCEPT</a:t>
            </a:r>
          </a:p>
          <a:p>
            <a:pPr>
              <a:spcBef>
                <a:spcPts val="0"/>
              </a:spcBef>
            </a:pPr>
            <a:endParaRPr lang="en-US" sz="1200" dirty="0" smtClean="0"/>
          </a:p>
          <a:p>
            <a:pPr>
              <a:spcBef>
                <a:spcPts val="0"/>
              </a:spcBef>
            </a:pPr>
            <a:r>
              <a:rPr lang="en-US" sz="1200" dirty="0" smtClean="0"/>
              <a:t>#-A RH-Firewall-1-OUTPUT -d 10.40.40.40 -p </a:t>
            </a:r>
            <a:r>
              <a:rPr lang="en-US" sz="1200" dirty="0" err="1" smtClean="0"/>
              <a:t>tcp</a:t>
            </a:r>
            <a:r>
              <a:rPr lang="en-US" sz="1200" dirty="0" smtClean="0"/>
              <a:t> -j ACCEPT</a:t>
            </a:r>
          </a:p>
          <a:p>
            <a:pPr>
              <a:spcBef>
                <a:spcPts val="0"/>
              </a:spcBef>
            </a:pPr>
            <a:endParaRPr lang="en-US" sz="1200" dirty="0" smtClean="0"/>
          </a:p>
          <a:p>
            <a:pPr>
              <a:spcBef>
                <a:spcPts val="0"/>
              </a:spcBef>
            </a:pPr>
            <a:r>
              <a:rPr lang="en-US" sz="1200" dirty="0" smtClean="0"/>
              <a:t>-A RH-Firewall-1-INPUT -d 224.0.0.251 -p </a:t>
            </a:r>
            <a:r>
              <a:rPr lang="en-US" sz="1200" dirty="0" err="1" smtClean="0"/>
              <a:t>udp</a:t>
            </a:r>
            <a:r>
              <a:rPr lang="en-US" sz="1200" dirty="0" smtClean="0"/>
              <a:t> -m </a:t>
            </a:r>
            <a:r>
              <a:rPr lang="en-US" sz="1200" dirty="0" err="1" smtClean="0"/>
              <a:t>udp</a:t>
            </a:r>
            <a:r>
              <a:rPr lang="en-US" sz="1200" dirty="0" smtClean="0"/>
              <a:t> --</a:t>
            </a:r>
            <a:r>
              <a:rPr lang="en-US" sz="1200" dirty="0" err="1" smtClean="0"/>
              <a:t>dport</a:t>
            </a:r>
            <a:r>
              <a:rPr lang="en-US" sz="1200" dirty="0" smtClean="0"/>
              <a:t> 5353 -j ACCEPT</a:t>
            </a:r>
          </a:p>
          <a:p>
            <a:pPr>
              <a:spcBef>
                <a:spcPts val="0"/>
              </a:spcBef>
            </a:pPr>
            <a:endParaRPr lang="en-US" sz="1200" dirty="0" smtClean="0"/>
          </a:p>
          <a:p>
            <a:pPr>
              <a:spcBef>
                <a:spcPts val="0"/>
              </a:spcBef>
            </a:pPr>
            <a:r>
              <a:rPr lang="en-US" sz="1200" dirty="0" smtClean="0"/>
              <a:t>-A RH-Firewall-1-INPUT -p </a:t>
            </a:r>
            <a:r>
              <a:rPr lang="en-US" sz="1200" dirty="0" err="1" smtClean="0"/>
              <a:t>udp</a:t>
            </a:r>
            <a:r>
              <a:rPr lang="en-US" sz="1200" dirty="0" smtClean="0"/>
              <a:t> -m </a:t>
            </a:r>
            <a:r>
              <a:rPr lang="en-US" sz="1200" dirty="0" err="1" smtClean="0"/>
              <a:t>udp</a:t>
            </a:r>
            <a:r>
              <a:rPr lang="en-US" sz="1200" dirty="0" smtClean="0"/>
              <a:t> --</a:t>
            </a:r>
            <a:r>
              <a:rPr lang="en-US" sz="1200" dirty="0" err="1" smtClean="0"/>
              <a:t>dport</a:t>
            </a:r>
            <a:r>
              <a:rPr lang="en-US" sz="1200" dirty="0" smtClean="0"/>
              <a:t> 631 -j ACCEPT</a:t>
            </a:r>
          </a:p>
          <a:p>
            <a:pPr>
              <a:spcBef>
                <a:spcPts val="0"/>
              </a:spcBef>
            </a:pPr>
            <a:endParaRPr lang="en-US" sz="1200" dirty="0" smtClean="0"/>
          </a:p>
          <a:p>
            <a:pPr>
              <a:spcBef>
                <a:spcPts val="0"/>
              </a:spcBef>
            </a:pPr>
            <a:r>
              <a:rPr lang="en-US" sz="1200" dirty="0" smtClean="0"/>
              <a:t>-A RH-Firewall-1-INPUT -p </a:t>
            </a:r>
            <a:r>
              <a:rPr lang="en-US" sz="1200" dirty="0" err="1" smtClean="0"/>
              <a:t>tcp</a:t>
            </a:r>
            <a:r>
              <a:rPr lang="en-US" sz="1200" dirty="0" smtClean="0"/>
              <a:t> -m </a:t>
            </a:r>
            <a:r>
              <a:rPr lang="en-US" sz="1200" dirty="0" err="1" smtClean="0"/>
              <a:t>tcp</a:t>
            </a:r>
            <a:r>
              <a:rPr lang="en-US" sz="1200" dirty="0" smtClean="0"/>
              <a:t> --</a:t>
            </a:r>
            <a:r>
              <a:rPr lang="en-US" sz="1200" dirty="0" err="1" smtClean="0"/>
              <a:t>dport</a:t>
            </a:r>
            <a:r>
              <a:rPr lang="en-US" sz="1200" dirty="0" smtClean="0"/>
              <a:t> 631 -j ACCEPT</a:t>
            </a:r>
          </a:p>
          <a:p>
            <a:pPr>
              <a:spcBef>
                <a:spcPts val="0"/>
              </a:spcBef>
            </a:pPr>
            <a:endParaRPr lang="en-US" sz="1200" dirty="0" smtClean="0"/>
          </a:p>
          <a:p>
            <a:pPr>
              <a:spcBef>
                <a:spcPts val="0"/>
              </a:spcBef>
            </a:pPr>
            <a:r>
              <a:rPr lang="en-US" sz="1200" dirty="0" smtClean="0"/>
              <a:t>-A RH-Firewall-1-INPUT -m state --state RELATED,ESTABLISHED -j ACCEPT</a:t>
            </a:r>
          </a:p>
          <a:p>
            <a:pPr>
              <a:spcBef>
                <a:spcPts val="0"/>
              </a:spcBef>
            </a:pPr>
            <a:endParaRPr lang="en-US" sz="1200" dirty="0" smtClean="0"/>
          </a:p>
          <a:p>
            <a:pPr>
              <a:spcBef>
                <a:spcPts val="0"/>
              </a:spcBef>
            </a:pPr>
            <a:r>
              <a:rPr lang="en-US" sz="1200" dirty="0" smtClean="0"/>
              <a:t>-A RH-Firewall-1-INPUT -p </a:t>
            </a:r>
            <a:r>
              <a:rPr lang="en-US" sz="1200" dirty="0" err="1" smtClean="0"/>
              <a:t>tcp</a:t>
            </a:r>
            <a:r>
              <a:rPr lang="en-US" sz="1200" dirty="0" smtClean="0"/>
              <a:t> -m state --state NEW -m </a:t>
            </a:r>
            <a:r>
              <a:rPr lang="en-US" sz="1200" dirty="0" err="1" smtClean="0"/>
              <a:t>tcp</a:t>
            </a:r>
            <a:r>
              <a:rPr lang="en-US" sz="1200" dirty="0" smtClean="0"/>
              <a:t> --</a:t>
            </a:r>
            <a:r>
              <a:rPr lang="en-US" sz="1200" dirty="0" err="1" smtClean="0"/>
              <a:t>dport</a:t>
            </a:r>
            <a:r>
              <a:rPr lang="en-US" sz="1200" dirty="0" smtClean="0"/>
              <a:t> 22 -j ACCEPT</a:t>
            </a:r>
          </a:p>
          <a:p>
            <a:pPr>
              <a:spcBef>
                <a:spcPts val="0"/>
              </a:spcBef>
            </a:pPr>
            <a:endParaRPr lang="en-US" sz="1200" dirty="0" smtClean="0"/>
          </a:p>
          <a:p>
            <a:pPr>
              <a:spcBef>
                <a:spcPts val="0"/>
              </a:spcBef>
            </a:pPr>
            <a:r>
              <a:rPr lang="en-US" sz="1200" dirty="0" smtClean="0"/>
              <a:t>-A RH-Firewall-1-INPUT -j REJECT --reject-with </a:t>
            </a:r>
            <a:r>
              <a:rPr lang="en-US" sz="1200" dirty="0" err="1" smtClean="0"/>
              <a:t>icmp</a:t>
            </a:r>
            <a:r>
              <a:rPr lang="en-US" sz="1200" dirty="0" smtClean="0"/>
              <a:t>-host-prohibited</a:t>
            </a:r>
          </a:p>
          <a:p>
            <a:pPr>
              <a:spcBef>
                <a:spcPts val="0"/>
              </a:spcBef>
              <a:buNone/>
            </a:pPr>
            <a:endParaRPr lang="en-US" sz="1200" dirty="0" smtClean="0"/>
          </a:p>
          <a:p>
            <a:pPr>
              <a:spcBef>
                <a:spcPts val="0"/>
              </a:spcBef>
            </a:pPr>
            <a:r>
              <a:rPr lang="en-US" sz="1200" dirty="0" smtClean="0"/>
              <a:t>COMMIT</a:t>
            </a:r>
            <a:endParaRPr lang="en-US" sz="1200" b="1"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
        <p:nvSpPr>
          <p:cNvPr id="6" name="Content Placeholder 5"/>
          <p:cNvSpPr>
            <a:spLocks noGrp="1"/>
          </p:cNvSpPr>
          <p:nvPr>
            <p:ph idx="1"/>
          </p:nvPr>
        </p:nvSpPr>
        <p:spPr>
          <a:xfrm>
            <a:off x="304800" y="381000"/>
            <a:ext cx="8534400" cy="5562600"/>
          </a:xfrm>
        </p:spPr>
        <p:txBody>
          <a:bodyPr>
            <a:noAutofit/>
          </a:bodyPr>
          <a:lstStyle/>
          <a:p>
            <a:r>
              <a:rPr lang="en-US" sz="2000" dirty="0" smtClean="0"/>
              <a:t># Completed on Wed Oct 12 06:55:49 2011</a:t>
            </a:r>
          </a:p>
          <a:p>
            <a:endParaRPr lang="en-US" sz="2000" dirty="0" smtClean="0"/>
          </a:p>
          <a:p>
            <a:r>
              <a:rPr lang="en-US" sz="2000" dirty="0" smtClean="0"/>
              <a:t>Please install </a:t>
            </a:r>
            <a:r>
              <a:rPr lang="en-US" sz="2000" dirty="0" err="1" smtClean="0"/>
              <a:t>Webmin</a:t>
            </a:r>
            <a:r>
              <a:rPr lang="en-US" sz="2000" dirty="0" smtClean="0"/>
              <a:t> and get </a:t>
            </a:r>
            <a:r>
              <a:rPr lang="en-US" sz="2000" dirty="0" err="1" smtClean="0"/>
              <a:t>webmin</a:t>
            </a:r>
            <a:r>
              <a:rPr lang="en-US" sz="2000" dirty="0" smtClean="0"/>
              <a:t> to work on your browser for all users.</a:t>
            </a:r>
          </a:p>
          <a:p>
            <a:endParaRPr lang="en-US" sz="2000" dirty="0" smtClean="0"/>
          </a:p>
          <a:p>
            <a:r>
              <a:rPr lang="en-US" sz="2000" dirty="0" smtClean="0"/>
              <a:t>Verify whether firewall is up and running: service </a:t>
            </a:r>
            <a:r>
              <a:rPr lang="en-US" sz="2000" dirty="0" err="1" smtClean="0"/>
              <a:t>iptables</a:t>
            </a:r>
            <a:r>
              <a:rPr lang="en-US" sz="2000" dirty="0" smtClean="0"/>
              <a:t> status</a:t>
            </a:r>
          </a:p>
          <a:p>
            <a:endParaRPr lang="en-US" sz="2000" dirty="0" smtClean="0"/>
          </a:p>
          <a:p>
            <a:r>
              <a:rPr lang="en-US" sz="2000" dirty="0" smtClean="0"/>
              <a:t>Verify rules of firewall: service </a:t>
            </a:r>
            <a:r>
              <a:rPr lang="en-US" sz="2000" dirty="0" err="1" smtClean="0"/>
              <a:t>iptables</a:t>
            </a:r>
            <a:r>
              <a:rPr lang="en-US" sz="2000" dirty="0" smtClean="0"/>
              <a:t> status</a:t>
            </a:r>
          </a:p>
          <a:p>
            <a:endParaRPr lang="en-US" sz="2000" dirty="0" smtClean="0"/>
          </a:p>
          <a:p>
            <a:r>
              <a:rPr lang="en-US" sz="2000" dirty="0" err="1" smtClean="0"/>
              <a:t>iptables</a:t>
            </a:r>
            <a:r>
              <a:rPr lang="en-US" sz="2000" dirty="0" smtClean="0"/>
              <a:t> -l</a:t>
            </a:r>
          </a:p>
          <a:p>
            <a:endParaRPr lang="en-US" sz="2000" dirty="0" smtClean="0"/>
          </a:p>
          <a:p>
            <a:r>
              <a:rPr lang="en-US" sz="2000" dirty="0" smtClean="0"/>
              <a:t>Turn off firewall: service </a:t>
            </a:r>
            <a:r>
              <a:rPr lang="en-US" sz="2000" dirty="0" err="1" smtClean="0"/>
              <a:t>iptables</a:t>
            </a:r>
            <a:r>
              <a:rPr lang="en-US" sz="2000" dirty="0" smtClean="0"/>
              <a:t> stop</a:t>
            </a:r>
          </a:p>
          <a:p>
            <a:endParaRPr lang="en-US" sz="2000" dirty="0" smtClean="0"/>
          </a:p>
          <a:p>
            <a:r>
              <a:rPr lang="en-US" sz="2000" dirty="0" smtClean="0"/>
              <a:t>Turn on firewall: service </a:t>
            </a:r>
            <a:r>
              <a:rPr lang="en-US" sz="2000" dirty="0" err="1" smtClean="0"/>
              <a:t>iptables</a:t>
            </a:r>
            <a:r>
              <a:rPr lang="en-US" sz="2000" dirty="0" smtClean="0"/>
              <a:t> start</a:t>
            </a:r>
          </a:p>
          <a:p>
            <a:endParaRPr lang="en-US" sz="2000" dirty="0" smtClean="0"/>
          </a:p>
          <a:p>
            <a:r>
              <a:rPr lang="en-US" sz="2000" dirty="0" smtClean="0"/>
              <a:t>Restart firewall: service </a:t>
            </a:r>
            <a:r>
              <a:rPr lang="en-US" sz="2000" dirty="0" err="1" smtClean="0"/>
              <a:t>iptables</a:t>
            </a:r>
            <a:r>
              <a:rPr lang="en-US" sz="2000" dirty="0" smtClean="0"/>
              <a:t> restart</a:t>
            </a:r>
          </a:p>
          <a:p>
            <a:pPr>
              <a:spcBef>
                <a:spcPts val="0"/>
              </a:spcBef>
            </a:pPr>
            <a:endParaRPr lang="en-US" sz="1200" b="1"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
        <p:nvSpPr>
          <p:cNvPr id="6" name="Content Placeholder 5"/>
          <p:cNvSpPr>
            <a:spLocks noGrp="1"/>
          </p:cNvSpPr>
          <p:nvPr>
            <p:ph idx="1"/>
          </p:nvPr>
        </p:nvSpPr>
        <p:spPr>
          <a:xfrm>
            <a:off x="304800" y="381000"/>
            <a:ext cx="8534400" cy="5562600"/>
          </a:xfrm>
        </p:spPr>
        <p:txBody>
          <a:bodyPr>
            <a:noAutofit/>
          </a:bodyPr>
          <a:lstStyle/>
          <a:p>
            <a:r>
              <a:rPr lang="en-US" sz="1600" b="1" u="sng" dirty="0" smtClean="0"/>
              <a:t>TCPDUMP</a:t>
            </a:r>
            <a:endParaRPr lang="en-US" sz="1600" b="1" dirty="0" smtClean="0"/>
          </a:p>
          <a:p>
            <a:endParaRPr lang="en-US" sz="1600" dirty="0" smtClean="0"/>
          </a:p>
          <a:p>
            <a:r>
              <a:rPr lang="en-US" sz="1600" dirty="0" smtClean="0"/>
              <a:t>TCPDUMP dumps TCP Packet information based on interval and/or a certain port, you can use the dump and import it in to </a:t>
            </a:r>
            <a:r>
              <a:rPr lang="en-US" sz="1600" dirty="0" err="1" smtClean="0"/>
              <a:t>Wireshark</a:t>
            </a:r>
            <a:r>
              <a:rPr lang="en-US" sz="1600" dirty="0" smtClean="0"/>
              <a:t> which will let you analyze the TCP Packet Data. So you can see when the packet was either sent or received, what type of packet and what is inside the packet.</a:t>
            </a:r>
          </a:p>
          <a:p>
            <a:endParaRPr lang="en-US" sz="1600" dirty="0" smtClean="0"/>
          </a:p>
          <a:p>
            <a:r>
              <a:rPr lang="en-US" sz="1600" b="1" dirty="0" err="1" smtClean="0"/>
              <a:t>tcpdump</a:t>
            </a:r>
            <a:r>
              <a:rPr lang="en-US" sz="1600" b="1" dirty="0" smtClean="0"/>
              <a:t> -</a:t>
            </a:r>
            <a:r>
              <a:rPr lang="en-US" sz="1600" b="1" dirty="0" err="1" smtClean="0"/>
              <a:t>vvs</a:t>
            </a:r>
            <a:r>
              <a:rPr lang="en-US" sz="1600" b="1" dirty="0" smtClean="0"/>
              <a:t> 65535 -w /</a:t>
            </a:r>
            <a:r>
              <a:rPr lang="en-US" sz="1600" b="1" dirty="0" err="1" smtClean="0"/>
              <a:t>tmp</a:t>
            </a:r>
            <a:r>
              <a:rPr lang="en-US" sz="1600" b="1" dirty="0" smtClean="0"/>
              <a:t>/</a:t>
            </a:r>
            <a:r>
              <a:rPr lang="en-US" sz="1600" b="1" dirty="0" err="1" smtClean="0"/>
              <a:t>tcpdump.pcap</a:t>
            </a:r>
            <a:r>
              <a:rPr lang="en-US" sz="1600" b="1" dirty="0" smtClean="0"/>
              <a:t> </a:t>
            </a:r>
          </a:p>
          <a:p>
            <a:endParaRPr lang="en-US" sz="1600" dirty="0" smtClean="0"/>
          </a:p>
          <a:p>
            <a:r>
              <a:rPr lang="en-US" sz="1600" b="1" dirty="0" smtClean="0"/>
              <a:t>press </a:t>
            </a:r>
            <a:r>
              <a:rPr lang="en-US" sz="1600" b="1" dirty="0" err="1" smtClean="0"/>
              <a:t>ctrl+c</a:t>
            </a:r>
            <a:r>
              <a:rPr lang="en-US" sz="1600" dirty="0" smtClean="0"/>
              <a:t>  if the above command does not stop after 2 minutes.</a:t>
            </a:r>
          </a:p>
          <a:p>
            <a:endParaRPr lang="en-US" sz="1600" dirty="0" smtClean="0"/>
          </a:p>
          <a:p>
            <a:r>
              <a:rPr lang="en-US" sz="1600" dirty="0" smtClean="0"/>
              <a:t>Download </a:t>
            </a:r>
            <a:r>
              <a:rPr lang="en-US" sz="1600" dirty="0" err="1" smtClean="0"/>
              <a:t>Filezilla</a:t>
            </a:r>
            <a:r>
              <a:rPr lang="en-US" sz="1600" dirty="0" smtClean="0"/>
              <a:t> client on your view machine</a:t>
            </a:r>
          </a:p>
          <a:p>
            <a:endParaRPr lang="en-US" sz="1600" dirty="0" smtClean="0"/>
          </a:p>
          <a:p>
            <a:r>
              <a:rPr lang="en-US" sz="1600" dirty="0" err="1" smtClean="0"/>
              <a:t>sftp</a:t>
            </a:r>
            <a:r>
              <a:rPr lang="en-US" sz="1600" dirty="0" smtClean="0"/>
              <a:t> to your host using </a:t>
            </a:r>
            <a:r>
              <a:rPr lang="en-US" sz="1600" dirty="0" err="1" smtClean="0"/>
              <a:t>filezilla</a:t>
            </a:r>
            <a:r>
              <a:rPr lang="en-US" sz="1600" dirty="0" smtClean="0"/>
              <a:t>, browse to /</a:t>
            </a:r>
            <a:r>
              <a:rPr lang="en-US" sz="1600" dirty="0" err="1" smtClean="0"/>
              <a:t>tmp</a:t>
            </a:r>
            <a:r>
              <a:rPr lang="en-US" sz="1600" dirty="0" smtClean="0"/>
              <a:t> and copy and paste the </a:t>
            </a:r>
            <a:r>
              <a:rPr lang="en-US" sz="1600" dirty="0" err="1" smtClean="0"/>
              <a:t>tcpdump.pcap</a:t>
            </a:r>
            <a:r>
              <a:rPr lang="en-US" sz="1600" dirty="0" smtClean="0"/>
              <a:t> on to your view machine.</a:t>
            </a:r>
          </a:p>
          <a:p>
            <a:endParaRPr lang="en-US" sz="1600" dirty="0" smtClean="0"/>
          </a:p>
          <a:p>
            <a:r>
              <a:rPr lang="en-US" sz="1600" dirty="0" smtClean="0"/>
              <a:t>Download </a:t>
            </a:r>
            <a:r>
              <a:rPr lang="en-US" sz="1600" dirty="0" err="1" smtClean="0"/>
              <a:t>Wireshark</a:t>
            </a:r>
            <a:r>
              <a:rPr lang="en-US" sz="1600" dirty="0" smtClean="0"/>
              <a:t> its free on your view machine.</a:t>
            </a:r>
          </a:p>
          <a:p>
            <a:endParaRPr lang="en-US" sz="1600" dirty="0" smtClean="0"/>
          </a:p>
          <a:p>
            <a:r>
              <a:rPr lang="en-US" sz="1600" dirty="0" smtClean="0"/>
              <a:t>In </a:t>
            </a:r>
            <a:r>
              <a:rPr lang="en-US" sz="1600" dirty="0" err="1" smtClean="0"/>
              <a:t>Wireshark</a:t>
            </a:r>
            <a:r>
              <a:rPr lang="en-US" sz="1600" dirty="0" smtClean="0"/>
              <a:t> click on file --&gt; open --&gt; select the </a:t>
            </a:r>
            <a:r>
              <a:rPr lang="en-US" sz="1600" dirty="0" err="1" smtClean="0"/>
              <a:t>tcpdump.pcap</a:t>
            </a:r>
            <a:endParaRPr lang="en-US" sz="1600" dirty="0" smtClean="0"/>
          </a:p>
          <a:p>
            <a:pPr>
              <a:spcBef>
                <a:spcPts val="0"/>
              </a:spcBef>
            </a:pPr>
            <a:endParaRPr lang="en-US" sz="16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143000"/>
            <a:ext cx="8610600" cy="5181600"/>
          </a:xfrm>
        </p:spPr>
        <p:txBody>
          <a:bodyPr>
            <a:normAutofit fontScale="92500" lnSpcReduction="20000"/>
          </a:bodyPr>
          <a:lstStyle/>
          <a:p>
            <a:r>
              <a:rPr lang="en-US" dirty="0" smtClean="0"/>
              <a:t>Install from Satellite Server</a:t>
            </a:r>
          </a:p>
          <a:p>
            <a:r>
              <a:rPr lang="en-US" dirty="0" smtClean="0"/>
              <a:t>Configure </a:t>
            </a:r>
            <a:r>
              <a:rPr lang="en-US" dirty="0" err="1" smtClean="0"/>
              <a:t>NetApp</a:t>
            </a:r>
            <a:endParaRPr lang="en-US" dirty="0" smtClean="0"/>
          </a:p>
          <a:p>
            <a:r>
              <a:rPr lang="en-US" dirty="0" smtClean="0"/>
              <a:t>How to use HP Onboard Administrator.</a:t>
            </a:r>
          </a:p>
          <a:p>
            <a:r>
              <a:rPr lang="en-US" dirty="0" smtClean="0"/>
              <a:t>How to use HP ILO</a:t>
            </a:r>
          </a:p>
          <a:p>
            <a:r>
              <a:rPr lang="en-US" dirty="0" smtClean="0"/>
              <a:t>How to configure Boot From SAN.</a:t>
            </a:r>
          </a:p>
          <a:p>
            <a:r>
              <a:rPr lang="en-US" dirty="0" smtClean="0"/>
              <a:t>How to PXE Boot</a:t>
            </a:r>
          </a:p>
          <a:p>
            <a:r>
              <a:rPr lang="en-US" dirty="0" smtClean="0"/>
              <a:t>Post Installation Steps</a:t>
            </a:r>
          </a:p>
          <a:p>
            <a:pPr algn="ctr"/>
            <a:r>
              <a:rPr lang="en-US" dirty="0" err="1" smtClean="0"/>
              <a:t>eXbYlxZZ</a:t>
            </a:r>
            <a:endParaRPr lang="en-US" dirty="0" smtClean="0"/>
          </a:p>
          <a:p>
            <a:pPr algn="ctr"/>
            <a:r>
              <a:rPr lang="en-US" dirty="0" smtClean="0"/>
              <a:t>e: enclosure</a:t>
            </a:r>
          </a:p>
          <a:p>
            <a:pPr algn="ctr"/>
            <a:r>
              <a:rPr lang="en-US" dirty="0" smtClean="0"/>
              <a:t>X: Enclosure # (5)</a:t>
            </a:r>
          </a:p>
          <a:p>
            <a:pPr algn="ctr"/>
            <a:r>
              <a:rPr lang="en-US" dirty="0" smtClean="0"/>
              <a:t>b: blade</a:t>
            </a:r>
          </a:p>
          <a:p>
            <a:pPr algn="ctr"/>
            <a:r>
              <a:rPr lang="en-US" dirty="0" smtClean="0"/>
              <a:t>Y: Blade # in the enclosure</a:t>
            </a:r>
          </a:p>
          <a:p>
            <a:pPr algn="ctr"/>
            <a:r>
              <a:rPr lang="en-US" dirty="0" smtClean="0"/>
              <a:t>lx: Linux</a:t>
            </a:r>
          </a:p>
          <a:p>
            <a:pPr algn="ctr"/>
            <a:r>
              <a:rPr lang="en-US" dirty="0" smtClean="0"/>
              <a:t>ZZ: Blade # out of the total number of blades (80)</a:t>
            </a:r>
          </a:p>
          <a:p>
            <a:endParaRPr lang="en-US" dirty="0" smtClean="0"/>
          </a:p>
          <a:p>
            <a:endParaRPr lang="en-US" dirty="0"/>
          </a:p>
        </p:txBody>
      </p:sp>
      <p:sp>
        <p:nvSpPr>
          <p:cNvPr id="3" name="Title 2"/>
          <p:cNvSpPr>
            <a:spLocks noGrp="1"/>
          </p:cNvSpPr>
          <p:nvPr>
            <p:ph type="title"/>
          </p:nvPr>
        </p:nvSpPr>
        <p:spPr/>
        <p:txBody>
          <a:bodyPr/>
          <a:lstStyle/>
          <a:p>
            <a:r>
              <a:rPr lang="en-US" dirty="0" smtClean="0"/>
              <a:t>Red Hat Installation</a:t>
            </a:r>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
        <p:nvSpPr>
          <p:cNvPr id="6" name="Content Placeholder 5"/>
          <p:cNvSpPr>
            <a:spLocks noGrp="1"/>
          </p:cNvSpPr>
          <p:nvPr>
            <p:ph idx="1"/>
          </p:nvPr>
        </p:nvSpPr>
        <p:spPr>
          <a:xfrm>
            <a:off x="304800" y="381000"/>
            <a:ext cx="8534400" cy="5562600"/>
          </a:xfrm>
        </p:spPr>
        <p:txBody>
          <a:bodyPr>
            <a:noAutofit/>
          </a:bodyPr>
          <a:lstStyle/>
          <a:p>
            <a:pPr>
              <a:spcBef>
                <a:spcPts val="0"/>
              </a:spcBef>
            </a:pPr>
            <a:r>
              <a:rPr lang="en-US" sz="1600" dirty="0" err="1" smtClean="0"/>
              <a:t>Vgdisplay</a:t>
            </a:r>
            <a:r>
              <a:rPr lang="en-US" sz="1600" dirty="0" smtClean="0"/>
              <a:t>: command output</a:t>
            </a:r>
          </a:p>
          <a:p>
            <a:pPr>
              <a:spcBef>
                <a:spcPts val="0"/>
              </a:spcBef>
            </a:pPr>
            <a:endParaRPr lang="en-US" sz="1600" dirty="0" smtClean="0"/>
          </a:p>
          <a:p>
            <a:pPr>
              <a:spcBef>
                <a:spcPts val="0"/>
              </a:spcBef>
            </a:pPr>
            <a:r>
              <a:rPr lang="en-US" sz="1600" dirty="0" smtClean="0"/>
              <a:t>VG Name               vg10</a:t>
            </a:r>
          </a:p>
          <a:p>
            <a:pPr>
              <a:spcBef>
                <a:spcPts val="0"/>
              </a:spcBef>
            </a:pPr>
            <a:endParaRPr lang="en-US" sz="1600" dirty="0" smtClean="0"/>
          </a:p>
          <a:p>
            <a:pPr>
              <a:spcBef>
                <a:spcPts val="0"/>
              </a:spcBef>
            </a:pPr>
            <a:r>
              <a:rPr lang="en-US" sz="1600" dirty="0" smtClean="0"/>
              <a:t>VG Name: Volume Group Name </a:t>
            </a:r>
          </a:p>
          <a:p>
            <a:pPr>
              <a:spcBef>
                <a:spcPts val="0"/>
              </a:spcBef>
            </a:pPr>
            <a:endParaRPr lang="en-US" sz="1600" dirty="0" smtClean="0"/>
          </a:p>
          <a:p>
            <a:pPr>
              <a:spcBef>
                <a:spcPts val="0"/>
              </a:spcBef>
            </a:pPr>
            <a:r>
              <a:rPr lang="en-US" sz="1600" dirty="0" smtClean="0"/>
              <a:t>System ID</a:t>
            </a:r>
          </a:p>
          <a:p>
            <a:pPr>
              <a:spcBef>
                <a:spcPts val="0"/>
              </a:spcBef>
            </a:pPr>
            <a:endParaRPr lang="en-US" sz="1600" dirty="0" smtClean="0"/>
          </a:p>
          <a:p>
            <a:pPr>
              <a:spcBef>
                <a:spcPts val="0"/>
              </a:spcBef>
            </a:pPr>
            <a:r>
              <a:rPr lang="en-US" sz="1600" dirty="0" smtClean="0"/>
              <a:t>System ID: If the VG is being shared you would have a defined System ID for ex: </a:t>
            </a:r>
          </a:p>
          <a:p>
            <a:pPr>
              <a:spcBef>
                <a:spcPts val="0"/>
              </a:spcBef>
            </a:pPr>
            <a:r>
              <a:rPr lang="en-US" sz="1600" dirty="0" smtClean="0"/>
              <a:t>GFS (Global File System)</a:t>
            </a:r>
          </a:p>
          <a:p>
            <a:pPr>
              <a:spcBef>
                <a:spcPts val="0"/>
              </a:spcBef>
            </a:pPr>
            <a:endParaRPr lang="en-US" sz="1600" dirty="0" smtClean="0"/>
          </a:p>
          <a:p>
            <a:pPr>
              <a:spcBef>
                <a:spcPts val="0"/>
              </a:spcBef>
            </a:pPr>
            <a:r>
              <a:rPr lang="en-US" sz="1600" dirty="0" smtClean="0"/>
              <a:t>Format                lvm2</a:t>
            </a:r>
          </a:p>
          <a:p>
            <a:pPr>
              <a:spcBef>
                <a:spcPts val="0"/>
              </a:spcBef>
            </a:pPr>
            <a:endParaRPr lang="en-US" sz="1600" dirty="0" smtClean="0"/>
          </a:p>
          <a:p>
            <a:pPr>
              <a:spcBef>
                <a:spcPts val="0"/>
              </a:spcBef>
            </a:pPr>
            <a:r>
              <a:rPr lang="en-US" sz="1600" dirty="0" smtClean="0"/>
              <a:t>Format: Since the VG is based out of LVM family, and </a:t>
            </a:r>
            <a:r>
              <a:rPr lang="en-US" sz="1600" dirty="0" err="1" smtClean="0"/>
              <a:t>lvm</a:t>
            </a:r>
            <a:r>
              <a:rPr lang="en-US" sz="1600" dirty="0" smtClean="0"/>
              <a:t> family is divided in to </a:t>
            </a:r>
          </a:p>
          <a:p>
            <a:pPr>
              <a:spcBef>
                <a:spcPts val="0"/>
              </a:spcBef>
            </a:pPr>
            <a:r>
              <a:rPr lang="en-US" sz="1600" dirty="0" err="1" smtClean="0"/>
              <a:t>lvm</a:t>
            </a:r>
            <a:r>
              <a:rPr lang="en-US" sz="1600" dirty="0" smtClean="0"/>
              <a:t> and lvm2 we are using the latest version of </a:t>
            </a:r>
            <a:r>
              <a:rPr lang="en-US" sz="1600" dirty="0" err="1" smtClean="0"/>
              <a:t>lvm</a:t>
            </a:r>
            <a:r>
              <a:rPr lang="en-US" sz="1600" dirty="0" smtClean="0"/>
              <a:t> which is lvm2.</a:t>
            </a:r>
          </a:p>
          <a:p>
            <a:pPr>
              <a:spcBef>
                <a:spcPts val="0"/>
              </a:spcBef>
            </a:pPr>
            <a:endParaRPr lang="en-US" sz="1600" dirty="0" smtClean="0"/>
          </a:p>
          <a:p>
            <a:pPr>
              <a:spcBef>
                <a:spcPts val="0"/>
              </a:spcBef>
            </a:pPr>
            <a:r>
              <a:rPr lang="en-US" sz="1600" dirty="0" smtClean="0"/>
              <a:t>Metadata Areas        1</a:t>
            </a:r>
          </a:p>
          <a:p>
            <a:pPr>
              <a:spcBef>
                <a:spcPts val="0"/>
              </a:spcBef>
            </a:pPr>
            <a:endParaRPr lang="en-US" sz="1600" dirty="0" smtClean="0"/>
          </a:p>
          <a:p>
            <a:pPr>
              <a:spcBef>
                <a:spcPts val="0"/>
              </a:spcBef>
            </a:pPr>
            <a:r>
              <a:rPr lang="en-US" sz="1600" dirty="0" smtClean="0"/>
              <a:t>Metadata: This is an area used for </a:t>
            </a:r>
            <a:r>
              <a:rPr lang="en-US" sz="1600" dirty="0" err="1" smtClean="0"/>
              <a:t>iNodes</a:t>
            </a:r>
            <a:r>
              <a:rPr lang="en-US" sz="1600" dirty="0" smtClean="0"/>
              <a:t> to avoid Double writes.</a:t>
            </a:r>
          </a:p>
          <a:p>
            <a:pPr>
              <a:spcBef>
                <a:spcPts val="0"/>
              </a:spcBef>
            </a:pPr>
            <a:endParaRPr lang="en-US" sz="1600" dirty="0" smtClean="0"/>
          </a:p>
          <a:p>
            <a:pPr>
              <a:spcBef>
                <a:spcPts val="0"/>
              </a:spcBef>
            </a:pPr>
            <a:r>
              <a:rPr lang="en-US" sz="1600" dirty="0" smtClean="0"/>
              <a:t>Metadata Sequence No  1</a:t>
            </a:r>
          </a:p>
          <a:p>
            <a:pPr>
              <a:spcBef>
                <a:spcPts val="0"/>
              </a:spcBef>
            </a:pPr>
            <a:endParaRPr lang="en-US" sz="1600" dirty="0" smtClean="0"/>
          </a:p>
          <a:p>
            <a:pPr>
              <a:spcBef>
                <a:spcPts val="0"/>
              </a:spcBef>
            </a:pPr>
            <a:r>
              <a:rPr lang="en-US" sz="1600" dirty="0" smtClean="0"/>
              <a:t>Read Above related to Metadata</a:t>
            </a:r>
            <a:endParaRPr lang="en-US" sz="1600" b="1"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
        <p:nvSpPr>
          <p:cNvPr id="6" name="Content Placeholder 5"/>
          <p:cNvSpPr>
            <a:spLocks noGrp="1"/>
          </p:cNvSpPr>
          <p:nvPr>
            <p:ph idx="1"/>
          </p:nvPr>
        </p:nvSpPr>
        <p:spPr>
          <a:xfrm>
            <a:off x="304800" y="381000"/>
            <a:ext cx="8534400" cy="5562600"/>
          </a:xfrm>
        </p:spPr>
        <p:txBody>
          <a:bodyPr>
            <a:noAutofit/>
          </a:bodyPr>
          <a:lstStyle/>
          <a:p>
            <a:pPr>
              <a:spcBef>
                <a:spcPts val="200"/>
              </a:spcBef>
            </a:pPr>
            <a:r>
              <a:rPr lang="en-US" sz="1600" dirty="0" smtClean="0"/>
              <a:t>VG Access             read/write</a:t>
            </a:r>
          </a:p>
          <a:p>
            <a:pPr>
              <a:spcBef>
                <a:spcPts val="200"/>
              </a:spcBef>
            </a:pPr>
            <a:endParaRPr lang="en-US" sz="1600" dirty="0" smtClean="0"/>
          </a:p>
          <a:p>
            <a:pPr>
              <a:spcBef>
                <a:spcPts val="200"/>
              </a:spcBef>
            </a:pPr>
            <a:r>
              <a:rPr lang="en-US" sz="1600" dirty="0" smtClean="0"/>
              <a:t>VG Access: Can you read only or can you read and write.</a:t>
            </a:r>
          </a:p>
          <a:p>
            <a:pPr>
              <a:spcBef>
                <a:spcPts val="200"/>
              </a:spcBef>
            </a:pPr>
            <a:endParaRPr lang="en-US" sz="1600" dirty="0" smtClean="0"/>
          </a:p>
          <a:p>
            <a:pPr>
              <a:spcBef>
                <a:spcPts val="200"/>
              </a:spcBef>
            </a:pPr>
            <a:r>
              <a:rPr lang="en-US" sz="1600" dirty="0" smtClean="0"/>
              <a:t>  VG Status             resizable</a:t>
            </a:r>
          </a:p>
          <a:p>
            <a:pPr>
              <a:spcBef>
                <a:spcPts val="200"/>
              </a:spcBef>
            </a:pPr>
            <a:endParaRPr lang="en-US" sz="1600" dirty="0" smtClean="0"/>
          </a:p>
          <a:p>
            <a:pPr>
              <a:spcBef>
                <a:spcPts val="200"/>
              </a:spcBef>
            </a:pPr>
            <a:r>
              <a:rPr lang="en-US" sz="1600" dirty="0" smtClean="0"/>
              <a:t>VG Status: It defines whether  you can add more PVs to the current VG if it is not </a:t>
            </a:r>
          </a:p>
          <a:p>
            <a:pPr>
              <a:spcBef>
                <a:spcPts val="200"/>
              </a:spcBef>
              <a:buNone/>
            </a:pPr>
            <a:r>
              <a:rPr lang="en-US" sz="1600" dirty="0" smtClean="0"/>
              <a:t>	resizable only the PVs used during the VG creation get used</a:t>
            </a:r>
          </a:p>
          <a:p>
            <a:pPr>
              <a:spcBef>
                <a:spcPts val="200"/>
              </a:spcBef>
            </a:pPr>
            <a:endParaRPr lang="en-US" sz="1600" u="sng" dirty="0" smtClean="0"/>
          </a:p>
          <a:p>
            <a:pPr>
              <a:spcBef>
                <a:spcPts val="200"/>
              </a:spcBef>
            </a:pPr>
            <a:r>
              <a:rPr lang="en-US" sz="1600" u="sng" dirty="0" smtClean="0"/>
              <a:t>  MAX LV                0</a:t>
            </a:r>
            <a:endParaRPr lang="en-US" sz="1600" dirty="0" smtClean="0"/>
          </a:p>
          <a:p>
            <a:pPr>
              <a:spcBef>
                <a:spcPts val="200"/>
              </a:spcBef>
            </a:pPr>
            <a:endParaRPr lang="en-US" sz="1600" u="sng" dirty="0" smtClean="0"/>
          </a:p>
          <a:p>
            <a:pPr>
              <a:spcBef>
                <a:spcPts val="200"/>
              </a:spcBef>
            </a:pPr>
            <a:r>
              <a:rPr lang="en-US" sz="1600" u="sng" dirty="0" smtClean="0"/>
              <a:t>  Cur LV                0</a:t>
            </a:r>
            <a:endParaRPr lang="en-US" sz="1600" dirty="0" smtClean="0"/>
          </a:p>
          <a:p>
            <a:pPr>
              <a:spcBef>
                <a:spcPts val="200"/>
              </a:spcBef>
            </a:pPr>
            <a:endParaRPr lang="en-US" sz="1600" u="sng" dirty="0" smtClean="0"/>
          </a:p>
          <a:p>
            <a:pPr>
              <a:spcBef>
                <a:spcPts val="200"/>
              </a:spcBef>
            </a:pPr>
            <a:r>
              <a:rPr lang="en-US" sz="1600" u="sng" dirty="0" smtClean="0"/>
              <a:t>  Open LV               0</a:t>
            </a:r>
            <a:endParaRPr lang="en-US" sz="1600" dirty="0" smtClean="0"/>
          </a:p>
          <a:p>
            <a:pPr>
              <a:spcBef>
                <a:spcPts val="200"/>
              </a:spcBef>
            </a:pPr>
            <a:endParaRPr lang="en-US" sz="1600" u="sng" dirty="0" smtClean="0"/>
          </a:p>
          <a:p>
            <a:pPr>
              <a:spcBef>
                <a:spcPts val="200"/>
              </a:spcBef>
            </a:pPr>
            <a:r>
              <a:rPr lang="en-US" sz="1600" u="sng" dirty="0" smtClean="0"/>
              <a:t>  Max PV                0</a:t>
            </a:r>
            <a:endParaRPr lang="en-US" sz="1600" dirty="0" smtClean="0"/>
          </a:p>
          <a:p>
            <a:pPr>
              <a:spcBef>
                <a:spcPts val="200"/>
              </a:spcBef>
            </a:pPr>
            <a:endParaRPr lang="en-US" sz="1600" u="sng" dirty="0" smtClean="0"/>
          </a:p>
          <a:p>
            <a:pPr>
              <a:spcBef>
                <a:spcPts val="200"/>
              </a:spcBef>
            </a:pPr>
            <a:r>
              <a:rPr lang="en-US" sz="1600" u="sng" dirty="0" smtClean="0"/>
              <a:t>The above underlined are predefined set rules to prevent </a:t>
            </a:r>
            <a:r>
              <a:rPr lang="en-US" sz="1600" u="sng" dirty="0" err="1" smtClean="0"/>
              <a:t>admins</a:t>
            </a:r>
            <a:r>
              <a:rPr lang="en-US" sz="1600" u="sng" dirty="0" smtClean="0"/>
              <a:t> from creating </a:t>
            </a:r>
          </a:p>
          <a:p>
            <a:pPr>
              <a:spcBef>
                <a:spcPts val="200"/>
              </a:spcBef>
            </a:pPr>
            <a:endParaRPr lang="en-US" sz="1600" u="sng" dirty="0" smtClean="0"/>
          </a:p>
          <a:p>
            <a:pPr>
              <a:spcBef>
                <a:spcPts val="200"/>
              </a:spcBef>
            </a:pPr>
            <a:r>
              <a:rPr lang="en-US" sz="1600" u="sng" dirty="0" smtClean="0"/>
              <a:t>more than set limit LVs.</a:t>
            </a:r>
            <a:endParaRPr lang="en-US" sz="1600" dirty="0" smtClean="0"/>
          </a:p>
          <a:p>
            <a:pPr>
              <a:spcBef>
                <a:spcPts val="0"/>
              </a:spcBef>
            </a:pPr>
            <a:endParaRPr lang="en-US" sz="1600" b="1"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
        <p:nvSpPr>
          <p:cNvPr id="6" name="Content Placeholder 5"/>
          <p:cNvSpPr>
            <a:spLocks noGrp="1"/>
          </p:cNvSpPr>
          <p:nvPr>
            <p:ph idx="1"/>
          </p:nvPr>
        </p:nvSpPr>
        <p:spPr>
          <a:xfrm>
            <a:off x="304800" y="381000"/>
            <a:ext cx="8534400" cy="5562600"/>
          </a:xfrm>
        </p:spPr>
        <p:txBody>
          <a:bodyPr>
            <a:noAutofit/>
          </a:bodyPr>
          <a:lstStyle/>
          <a:p>
            <a:pPr>
              <a:spcBef>
                <a:spcPts val="0"/>
              </a:spcBef>
            </a:pPr>
            <a:r>
              <a:rPr lang="en-US" sz="1100" dirty="0" smtClean="0"/>
              <a:t>Cur PV                1</a:t>
            </a:r>
          </a:p>
          <a:p>
            <a:pPr>
              <a:spcBef>
                <a:spcPts val="0"/>
              </a:spcBef>
            </a:pPr>
            <a:endParaRPr lang="en-US" sz="1100" dirty="0" smtClean="0"/>
          </a:p>
          <a:p>
            <a:pPr>
              <a:spcBef>
                <a:spcPts val="0"/>
              </a:spcBef>
            </a:pPr>
            <a:r>
              <a:rPr lang="en-US" sz="1100" dirty="0" smtClean="0"/>
              <a:t>Act PV                1</a:t>
            </a:r>
          </a:p>
          <a:p>
            <a:pPr>
              <a:spcBef>
                <a:spcPts val="0"/>
              </a:spcBef>
            </a:pPr>
            <a:endParaRPr lang="en-US" sz="1100" dirty="0" smtClean="0"/>
          </a:p>
          <a:p>
            <a:pPr>
              <a:spcBef>
                <a:spcPts val="0"/>
              </a:spcBef>
            </a:pPr>
            <a:r>
              <a:rPr lang="en-US" sz="1100" dirty="0" smtClean="0"/>
              <a:t>The PV defines how many PVs or Partitions are residing inside the VG. Current means how many added to the VG and Active means how many are being used by the VG.</a:t>
            </a:r>
          </a:p>
          <a:p>
            <a:pPr>
              <a:spcBef>
                <a:spcPts val="0"/>
              </a:spcBef>
            </a:pPr>
            <a:endParaRPr lang="en-US" sz="1100" dirty="0" smtClean="0"/>
          </a:p>
          <a:p>
            <a:pPr>
              <a:spcBef>
                <a:spcPts val="0"/>
              </a:spcBef>
            </a:pPr>
            <a:r>
              <a:rPr lang="en-US" sz="1100" dirty="0" smtClean="0"/>
              <a:t>VG Size               10.00 GB</a:t>
            </a:r>
          </a:p>
          <a:p>
            <a:pPr>
              <a:spcBef>
                <a:spcPts val="0"/>
              </a:spcBef>
            </a:pPr>
            <a:endParaRPr lang="en-US" sz="1100" dirty="0" smtClean="0"/>
          </a:p>
          <a:p>
            <a:pPr>
              <a:spcBef>
                <a:spcPts val="0"/>
              </a:spcBef>
            </a:pPr>
            <a:r>
              <a:rPr lang="en-US" sz="1100" dirty="0" smtClean="0"/>
              <a:t>The size of all the PVs put together defines the VG size</a:t>
            </a:r>
          </a:p>
          <a:p>
            <a:pPr>
              <a:spcBef>
                <a:spcPts val="0"/>
              </a:spcBef>
            </a:pPr>
            <a:endParaRPr lang="en-US" sz="1100" dirty="0" smtClean="0"/>
          </a:p>
          <a:p>
            <a:pPr>
              <a:spcBef>
                <a:spcPts val="0"/>
              </a:spcBef>
            </a:pPr>
            <a:r>
              <a:rPr lang="en-US" sz="1100" dirty="0" smtClean="0"/>
              <a:t>PE Size               4.00 MB</a:t>
            </a:r>
          </a:p>
          <a:p>
            <a:pPr>
              <a:spcBef>
                <a:spcPts val="0"/>
              </a:spcBef>
            </a:pPr>
            <a:endParaRPr lang="en-US" sz="1100" dirty="0" smtClean="0"/>
          </a:p>
          <a:p>
            <a:pPr>
              <a:spcBef>
                <a:spcPts val="0"/>
              </a:spcBef>
            </a:pPr>
            <a:r>
              <a:rPr lang="en-US" sz="1100" dirty="0" smtClean="0"/>
              <a:t>Physical Extent size which describes the smallest Logical Volume you can create, so in the value above that means you can create Logical Volume with as little as 4MB in size.</a:t>
            </a:r>
          </a:p>
          <a:p>
            <a:pPr>
              <a:spcBef>
                <a:spcPts val="0"/>
              </a:spcBef>
            </a:pPr>
            <a:endParaRPr lang="en-US" sz="1100" dirty="0" smtClean="0"/>
          </a:p>
          <a:p>
            <a:pPr>
              <a:spcBef>
                <a:spcPts val="0"/>
              </a:spcBef>
            </a:pPr>
            <a:r>
              <a:rPr lang="en-US" sz="1100" dirty="0" smtClean="0"/>
              <a:t>Total PE              2559</a:t>
            </a:r>
          </a:p>
          <a:p>
            <a:pPr>
              <a:spcBef>
                <a:spcPts val="0"/>
              </a:spcBef>
            </a:pPr>
            <a:endParaRPr lang="en-US" sz="1100" dirty="0" smtClean="0"/>
          </a:p>
          <a:p>
            <a:pPr>
              <a:spcBef>
                <a:spcPts val="0"/>
              </a:spcBef>
            </a:pPr>
            <a:r>
              <a:rPr lang="en-US" sz="1100" dirty="0" smtClean="0"/>
              <a:t>VG Size = PE Size X Total PE</a:t>
            </a:r>
          </a:p>
          <a:p>
            <a:pPr>
              <a:spcBef>
                <a:spcPts val="0"/>
              </a:spcBef>
            </a:pPr>
            <a:endParaRPr lang="en-US" sz="1100" dirty="0" smtClean="0"/>
          </a:p>
          <a:p>
            <a:pPr>
              <a:spcBef>
                <a:spcPts val="0"/>
              </a:spcBef>
            </a:pPr>
            <a:r>
              <a:rPr lang="en-US" sz="1100" dirty="0" err="1" smtClean="0"/>
              <a:t>Alloc</a:t>
            </a:r>
            <a:r>
              <a:rPr lang="en-US" sz="1100" dirty="0" smtClean="0"/>
              <a:t> PE / Size       0 / 0</a:t>
            </a:r>
          </a:p>
          <a:p>
            <a:pPr>
              <a:spcBef>
                <a:spcPts val="0"/>
              </a:spcBef>
            </a:pPr>
            <a:endParaRPr lang="en-US" sz="1100" dirty="0" smtClean="0"/>
          </a:p>
          <a:p>
            <a:pPr>
              <a:spcBef>
                <a:spcPts val="0"/>
              </a:spcBef>
            </a:pPr>
            <a:r>
              <a:rPr lang="en-US" sz="1100" dirty="0" err="1" smtClean="0"/>
              <a:t>Alloc</a:t>
            </a:r>
            <a:r>
              <a:rPr lang="en-US" sz="1100" dirty="0" smtClean="0"/>
              <a:t> PE = How many PEs are currently in use or allocated</a:t>
            </a:r>
          </a:p>
          <a:p>
            <a:pPr>
              <a:spcBef>
                <a:spcPts val="0"/>
              </a:spcBef>
            </a:pPr>
            <a:endParaRPr lang="en-US" sz="1100" dirty="0" smtClean="0"/>
          </a:p>
          <a:p>
            <a:pPr>
              <a:spcBef>
                <a:spcPts val="0"/>
              </a:spcBef>
            </a:pPr>
            <a:r>
              <a:rPr lang="en-US" sz="1100" dirty="0" smtClean="0"/>
              <a:t>Free  PE / Size       2559 / 10.00 GB</a:t>
            </a:r>
          </a:p>
          <a:p>
            <a:pPr>
              <a:spcBef>
                <a:spcPts val="0"/>
              </a:spcBef>
            </a:pPr>
            <a:endParaRPr lang="en-US" sz="1100" dirty="0" smtClean="0"/>
          </a:p>
          <a:p>
            <a:pPr>
              <a:spcBef>
                <a:spcPts val="0"/>
              </a:spcBef>
            </a:pPr>
            <a:r>
              <a:rPr lang="en-US" sz="1100" dirty="0" smtClean="0"/>
              <a:t>Free PE = How many PEs are still available for you to create a LV.</a:t>
            </a:r>
          </a:p>
          <a:p>
            <a:pPr>
              <a:spcBef>
                <a:spcPts val="0"/>
              </a:spcBef>
            </a:pPr>
            <a:endParaRPr lang="en-US" sz="1100" dirty="0" smtClean="0"/>
          </a:p>
          <a:p>
            <a:pPr>
              <a:spcBef>
                <a:spcPts val="0"/>
              </a:spcBef>
            </a:pPr>
            <a:r>
              <a:rPr lang="en-US" sz="1100" dirty="0" smtClean="0"/>
              <a:t>VG UUID               fmc7Bj-2Y2A-tYEd-XldU-9UAL-2SeE-kgUOP2</a:t>
            </a:r>
          </a:p>
          <a:p>
            <a:pPr>
              <a:spcBef>
                <a:spcPts val="0"/>
              </a:spcBef>
            </a:pPr>
            <a:endParaRPr lang="en-US" sz="1100" dirty="0" smtClean="0"/>
          </a:p>
          <a:p>
            <a:pPr>
              <a:spcBef>
                <a:spcPts val="0"/>
              </a:spcBef>
            </a:pPr>
            <a:r>
              <a:rPr lang="en-US" sz="1100" dirty="0" smtClean="0"/>
              <a:t>VG UUID = Kernel refers to this UUID as the Volume Group, VG Name variable above is just </a:t>
            </a:r>
          </a:p>
          <a:p>
            <a:pPr>
              <a:spcBef>
                <a:spcPts val="0"/>
              </a:spcBef>
            </a:pPr>
            <a:endParaRPr lang="en-US" sz="1100" dirty="0" smtClean="0"/>
          </a:p>
          <a:p>
            <a:pPr>
              <a:spcBef>
                <a:spcPts val="0"/>
              </a:spcBef>
            </a:pPr>
            <a:r>
              <a:rPr lang="en-US" sz="1100" dirty="0" smtClean="0"/>
              <a:t>for you to understand or to make it easily human readable.</a:t>
            </a:r>
          </a:p>
          <a:p>
            <a:pPr>
              <a:spcBef>
                <a:spcPts val="0"/>
              </a:spcBef>
            </a:pPr>
            <a:endParaRPr lang="en-US" sz="1100" dirty="0" smtClean="0"/>
          </a:p>
          <a:p>
            <a:pPr>
              <a:spcBef>
                <a:spcPts val="0"/>
              </a:spcBef>
            </a:pPr>
            <a:endParaRPr lang="en-US" sz="1100" b="1"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
        <p:nvSpPr>
          <p:cNvPr id="6" name="Content Placeholder 5"/>
          <p:cNvSpPr>
            <a:spLocks noGrp="1"/>
          </p:cNvSpPr>
          <p:nvPr>
            <p:ph idx="1"/>
          </p:nvPr>
        </p:nvSpPr>
        <p:spPr>
          <a:xfrm>
            <a:off x="228600" y="1066800"/>
            <a:ext cx="8610600" cy="5562600"/>
          </a:xfrm>
        </p:spPr>
        <p:txBody>
          <a:bodyPr>
            <a:noAutofit/>
          </a:bodyPr>
          <a:lstStyle/>
          <a:p>
            <a:r>
              <a:rPr lang="en-US" sz="2000" u="sng" dirty="0" smtClean="0"/>
              <a:t>E2label</a:t>
            </a:r>
            <a:endParaRPr lang="en-US" sz="2000" dirty="0" smtClean="0"/>
          </a:p>
          <a:p>
            <a:endParaRPr lang="en-US" sz="2000" dirty="0" smtClean="0"/>
          </a:p>
          <a:p>
            <a:r>
              <a:rPr lang="en-US" sz="2000" dirty="0" smtClean="0"/>
              <a:t>e2label /dev/</a:t>
            </a:r>
            <a:r>
              <a:rPr lang="en-US" sz="2000" dirty="0" err="1" smtClean="0"/>
              <a:t>mapper</a:t>
            </a:r>
            <a:r>
              <a:rPr lang="en-US" sz="2000" dirty="0" smtClean="0"/>
              <a:t>/T2_LXLUN02p1 T2_LXLUN02</a:t>
            </a:r>
          </a:p>
          <a:p>
            <a:endParaRPr lang="en-US" sz="2000" dirty="0" smtClean="0"/>
          </a:p>
          <a:p>
            <a:r>
              <a:rPr lang="en-US" sz="2000" dirty="0" smtClean="0"/>
              <a:t>entry in /etc/</a:t>
            </a:r>
            <a:r>
              <a:rPr lang="en-US" sz="2000" dirty="0" err="1" smtClean="0"/>
              <a:t>fstab</a:t>
            </a:r>
            <a:r>
              <a:rPr lang="en-US" sz="2000" dirty="0" smtClean="0"/>
              <a:t>: LABEL=T2_LXLUN02        /</a:t>
            </a:r>
            <a:r>
              <a:rPr lang="en-US" sz="2000" dirty="0" err="1" smtClean="0"/>
              <a:t>emclun</a:t>
            </a:r>
            <a:r>
              <a:rPr lang="en-US" sz="2000" dirty="0" smtClean="0"/>
              <a:t>         ext3    defaults        0 0</a:t>
            </a:r>
          </a:p>
          <a:p>
            <a:endParaRPr lang="en-US" sz="2000" dirty="0" smtClean="0"/>
          </a:p>
          <a:p>
            <a:r>
              <a:rPr lang="en-US" sz="2000" dirty="0" smtClean="0"/>
              <a:t>SWAP Entry in /etc/</a:t>
            </a:r>
            <a:r>
              <a:rPr lang="en-US" sz="2000" dirty="0" err="1" smtClean="0"/>
              <a:t>fstab</a:t>
            </a:r>
            <a:r>
              <a:rPr lang="en-US" sz="2000" dirty="0" smtClean="0"/>
              <a:t>:</a:t>
            </a:r>
          </a:p>
          <a:p>
            <a:endParaRPr lang="en-US" sz="2000" dirty="0" smtClean="0"/>
          </a:p>
          <a:p>
            <a:r>
              <a:rPr lang="en-US" sz="2000" dirty="0" smtClean="0"/>
              <a:t>/</a:t>
            </a:r>
            <a:r>
              <a:rPr lang="en-US" sz="2000" dirty="0" err="1" smtClean="0"/>
              <a:t>emclun</a:t>
            </a:r>
            <a:r>
              <a:rPr lang="en-US" sz="2000" dirty="0" smtClean="0"/>
              <a:t>/ddfile1         swap                    </a:t>
            </a:r>
            <a:r>
              <a:rPr lang="en-US" sz="2000" dirty="0" err="1" smtClean="0"/>
              <a:t>swap</a:t>
            </a:r>
            <a:r>
              <a:rPr lang="en-US" sz="2000" dirty="0" smtClean="0"/>
              <a:t>    defaults        0 0</a:t>
            </a:r>
          </a:p>
          <a:p>
            <a:pPr>
              <a:spcBef>
                <a:spcPts val="0"/>
              </a:spcBef>
            </a:pPr>
            <a:endParaRPr lang="en-US" sz="1100" b="1"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
        <p:nvSpPr>
          <p:cNvPr id="6" name="Content Placeholder 5"/>
          <p:cNvSpPr>
            <a:spLocks noGrp="1"/>
          </p:cNvSpPr>
          <p:nvPr>
            <p:ph idx="1"/>
          </p:nvPr>
        </p:nvSpPr>
        <p:spPr>
          <a:xfrm>
            <a:off x="228600" y="457200"/>
            <a:ext cx="8610600" cy="5562600"/>
          </a:xfrm>
        </p:spPr>
        <p:txBody>
          <a:bodyPr>
            <a:noAutofit/>
          </a:bodyPr>
          <a:lstStyle/>
          <a:p>
            <a:r>
              <a:rPr lang="en-US" sz="2000" u="sng" dirty="0" smtClean="0"/>
              <a:t>Tunnel X sessions or X based application on to your desktop:</a:t>
            </a:r>
            <a:endParaRPr lang="en-US" sz="2000" dirty="0" smtClean="0"/>
          </a:p>
          <a:p>
            <a:endParaRPr lang="en-US" sz="2000" dirty="0" smtClean="0"/>
          </a:p>
          <a:p>
            <a:r>
              <a:rPr lang="en-US" sz="2000" dirty="0" smtClean="0"/>
              <a:t>yum install </a:t>
            </a:r>
            <a:r>
              <a:rPr lang="en-US" sz="2000" dirty="0" err="1" smtClean="0"/>
              <a:t>firefox</a:t>
            </a:r>
            <a:endParaRPr lang="en-US" sz="2000" dirty="0" smtClean="0"/>
          </a:p>
          <a:p>
            <a:endParaRPr lang="en-US" sz="2000" dirty="0" smtClean="0"/>
          </a:p>
          <a:p>
            <a:r>
              <a:rPr lang="en-US" sz="2000" dirty="0" smtClean="0"/>
              <a:t>install </a:t>
            </a:r>
            <a:r>
              <a:rPr lang="en-US" sz="2000" dirty="0" err="1" smtClean="0"/>
              <a:t>xming</a:t>
            </a:r>
            <a:r>
              <a:rPr lang="en-US" sz="2000" dirty="0" smtClean="0"/>
              <a:t> from \\argos\labvideos on your </a:t>
            </a:r>
            <a:r>
              <a:rPr lang="en-US" sz="2000" dirty="0" err="1" smtClean="0"/>
              <a:t>vmware</a:t>
            </a:r>
            <a:r>
              <a:rPr lang="en-US" sz="2000" dirty="0" smtClean="0"/>
              <a:t> view machine</a:t>
            </a:r>
          </a:p>
          <a:p>
            <a:endParaRPr lang="en-US" sz="2000" dirty="0" smtClean="0"/>
          </a:p>
          <a:p>
            <a:r>
              <a:rPr lang="en-US" sz="2000" dirty="0" smtClean="0"/>
              <a:t>make sure </a:t>
            </a:r>
            <a:r>
              <a:rPr lang="en-US" sz="2000" dirty="0" err="1" smtClean="0"/>
              <a:t>xming</a:t>
            </a:r>
            <a:r>
              <a:rPr lang="en-US" sz="2000" dirty="0" smtClean="0"/>
              <a:t> is not running, open </a:t>
            </a:r>
            <a:r>
              <a:rPr lang="en-US" sz="2000" dirty="0" err="1" smtClean="0"/>
              <a:t>xlaunch</a:t>
            </a:r>
            <a:r>
              <a:rPr lang="en-US" sz="2000" dirty="0" smtClean="0"/>
              <a:t> or search for </a:t>
            </a:r>
            <a:r>
              <a:rPr lang="en-US" sz="2000" dirty="0" err="1" smtClean="0"/>
              <a:t>xlaunch</a:t>
            </a:r>
            <a:r>
              <a:rPr lang="en-US" sz="2000" dirty="0" smtClean="0"/>
              <a:t> on your windows machine.</a:t>
            </a:r>
          </a:p>
          <a:p>
            <a:endParaRPr lang="en-US" sz="2000" dirty="0" smtClean="0"/>
          </a:p>
          <a:p>
            <a:r>
              <a:rPr lang="en-US" sz="2000" dirty="0" smtClean="0"/>
              <a:t>click next, next, select or check no access control</a:t>
            </a:r>
          </a:p>
          <a:p>
            <a:endParaRPr lang="en-US" sz="2000" dirty="0" smtClean="0"/>
          </a:p>
          <a:p>
            <a:r>
              <a:rPr lang="en-US" sz="2000" dirty="0" smtClean="0"/>
              <a:t>on your </a:t>
            </a:r>
            <a:r>
              <a:rPr lang="en-US" sz="2000" dirty="0" err="1" smtClean="0"/>
              <a:t>linux</a:t>
            </a:r>
            <a:r>
              <a:rPr lang="en-US" sz="2000" dirty="0" smtClean="0"/>
              <a:t> machine run "export DISPLAY=YOUR_VMWARE_VIEW_MACHINE_IP:0.0"</a:t>
            </a:r>
          </a:p>
          <a:p>
            <a:endParaRPr lang="en-US" sz="2000" dirty="0" smtClean="0"/>
          </a:p>
          <a:p>
            <a:r>
              <a:rPr lang="en-US" sz="2000" dirty="0" err="1" smtClean="0"/>
              <a:t>firefox</a:t>
            </a:r>
            <a:endParaRPr lang="en-US" sz="2000" dirty="0" smtClean="0"/>
          </a:p>
          <a:p>
            <a:pPr>
              <a:spcBef>
                <a:spcPts val="0"/>
              </a:spcBef>
            </a:pPr>
            <a:endParaRPr lang="en-US" sz="1100" b="1"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
        <p:nvSpPr>
          <p:cNvPr id="6" name="Content Placeholder 5"/>
          <p:cNvSpPr>
            <a:spLocks noGrp="1"/>
          </p:cNvSpPr>
          <p:nvPr>
            <p:ph idx="1"/>
          </p:nvPr>
        </p:nvSpPr>
        <p:spPr>
          <a:xfrm>
            <a:off x="228600" y="457200"/>
            <a:ext cx="8610600" cy="5562600"/>
          </a:xfrm>
        </p:spPr>
        <p:txBody>
          <a:bodyPr>
            <a:noAutofit/>
          </a:bodyPr>
          <a:lstStyle/>
          <a:p>
            <a:r>
              <a:rPr lang="en-US" sz="1800" u="sng" dirty="0" smtClean="0"/>
              <a:t>SUDO Scenario: You have over 2000 servers in a datacenter and you need to provide your data center </a:t>
            </a:r>
            <a:r>
              <a:rPr lang="en-US" sz="1800" u="sng" dirty="0" err="1" smtClean="0"/>
              <a:t>admins</a:t>
            </a:r>
            <a:r>
              <a:rPr lang="en-US" sz="1800" u="sng" dirty="0" smtClean="0"/>
              <a:t> the ability to shutdown the server so that they can perform maintenance at 3 A.M. without </a:t>
            </a:r>
            <a:r>
              <a:rPr lang="en-US" sz="1800" u="sng" dirty="0" err="1" smtClean="0"/>
              <a:t>distrubing</a:t>
            </a:r>
            <a:r>
              <a:rPr lang="en-US" sz="1800" u="sng" dirty="0" smtClean="0"/>
              <a:t> you or other system administrators.</a:t>
            </a:r>
            <a:endParaRPr lang="en-US" sz="1800" dirty="0" smtClean="0"/>
          </a:p>
          <a:p>
            <a:endParaRPr lang="en-US" sz="1800" dirty="0" smtClean="0"/>
          </a:p>
          <a:p>
            <a:r>
              <a:rPr lang="en-US" sz="1800" dirty="0" smtClean="0"/>
              <a:t>Create a Data Center Group </a:t>
            </a:r>
            <a:r>
              <a:rPr lang="en-US" sz="1800" dirty="0" err="1" smtClean="0"/>
              <a:t>Admins</a:t>
            </a:r>
            <a:endParaRPr lang="en-US" sz="1800" dirty="0" smtClean="0"/>
          </a:p>
          <a:p>
            <a:endParaRPr lang="en-US" sz="1800" dirty="0" smtClean="0"/>
          </a:p>
          <a:p>
            <a:r>
              <a:rPr lang="en-US" sz="1800" dirty="0" err="1" smtClean="0"/>
              <a:t>groupadd</a:t>
            </a:r>
            <a:r>
              <a:rPr lang="en-US" sz="1800" dirty="0" smtClean="0"/>
              <a:t> </a:t>
            </a:r>
            <a:r>
              <a:rPr lang="en-US" sz="1800" dirty="0" err="1" smtClean="0"/>
              <a:t>dcadmin</a:t>
            </a:r>
            <a:endParaRPr lang="en-US" sz="1800" dirty="0" smtClean="0"/>
          </a:p>
          <a:p>
            <a:endParaRPr lang="en-US" sz="1800" dirty="0" smtClean="0"/>
          </a:p>
          <a:p>
            <a:r>
              <a:rPr lang="en-US" sz="1800" dirty="0" smtClean="0"/>
              <a:t>Create users called Prasad and </a:t>
            </a:r>
            <a:r>
              <a:rPr lang="en-US" sz="1800" dirty="0" err="1" smtClean="0"/>
              <a:t>Asif</a:t>
            </a:r>
            <a:r>
              <a:rPr lang="en-US" sz="1800" dirty="0" smtClean="0"/>
              <a:t> and add them to the Data Center </a:t>
            </a:r>
            <a:r>
              <a:rPr lang="en-US" sz="1800" dirty="0" err="1" smtClean="0"/>
              <a:t>Admins</a:t>
            </a:r>
            <a:r>
              <a:rPr lang="en-US" sz="1800" dirty="0" smtClean="0"/>
              <a:t> Group.</a:t>
            </a:r>
          </a:p>
          <a:p>
            <a:endParaRPr lang="en-US" sz="1800" dirty="0" smtClean="0"/>
          </a:p>
          <a:p>
            <a:r>
              <a:rPr lang="en-US" sz="1800" dirty="0" err="1" smtClean="0"/>
              <a:t>useradd</a:t>
            </a:r>
            <a:r>
              <a:rPr lang="en-US" sz="1800" dirty="0" smtClean="0"/>
              <a:t> -g </a:t>
            </a:r>
            <a:r>
              <a:rPr lang="en-US" sz="1800" dirty="0" err="1" smtClean="0"/>
              <a:t>dcadmin</a:t>
            </a:r>
            <a:r>
              <a:rPr lang="en-US" sz="1800" dirty="0" smtClean="0"/>
              <a:t> Prasad</a:t>
            </a:r>
          </a:p>
          <a:p>
            <a:endParaRPr lang="en-US" sz="1800" dirty="0" smtClean="0"/>
          </a:p>
          <a:p>
            <a:r>
              <a:rPr lang="en-US" sz="1800" dirty="0" err="1" smtClean="0"/>
              <a:t>useradd</a:t>
            </a:r>
            <a:r>
              <a:rPr lang="en-US" sz="1800" dirty="0" smtClean="0"/>
              <a:t> -g </a:t>
            </a:r>
            <a:r>
              <a:rPr lang="en-US" sz="1800" dirty="0" err="1" smtClean="0"/>
              <a:t>dcadmin</a:t>
            </a:r>
            <a:r>
              <a:rPr lang="en-US" sz="1800" dirty="0" smtClean="0"/>
              <a:t> </a:t>
            </a:r>
            <a:r>
              <a:rPr lang="en-US" sz="1800" dirty="0" err="1" smtClean="0"/>
              <a:t>Asif</a:t>
            </a:r>
            <a:endParaRPr lang="en-US" sz="1800" dirty="0" smtClean="0"/>
          </a:p>
          <a:p>
            <a:endParaRPr lang="en-US" sz="1800" dirty="0" smtClean="0"/>
          </a:p>
          <a:p>
            <a:r>
              <a:rPr lang="en-US" sz="1800" dirty="0" err="1" smtClean="0"/>
              <a:t>passwd</a:t>
            </a:r>
            <a:r>
              <a:rPr lang="en-US" sz="1800" dirty="0" smtClean="0"/>
              <a:t> Prasad/</a:t>
            </a:r>
            <a:r>
              <a:rPr lang="en-US" sz="1800" dirty="0" err="1" smtClean="0"/>
              <a:t>Asif</a:t>
            </a:r>
            <a:endParaRPr lang="en-US" sz="1800" dirty="0" smtClean="0"/>
          </a:p>
          <a:p>
            <a:pPr>
              <a:spcBef>
                <a:spcPts val="0"/>
              </a:spcBef>
            </a:pPr>
            <a:endParaRPr lang="en-US" sz="1200" b="1"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
        <p:nvSpPr>
          <p:cNvPr id="6" name="Content Placeholder 5"/>
          <p:cNvSpPr>
            <a:spLocks noGrp="1"/>
          </p:cNvSpPr>
          <p:nvPr>
            <p:ph idx="1"/>
          </p:nvPr>
        </p:nvSpPr>
        <p:spPr>
          <a:xfrm>
            <a:off x="228600" y="457200"/>
            <a:ext cx="8610600" cy="5562600"/>
          </a:xfrm>
        </p:spPr>
        <p:txBody>
          <a:bodyPr>
            <a:noAutofit/>
          </a:bodyPr>
          <a:lstStyle/>
          <a:p>
            <a:r>
              <a:rPr lang="en-US" sz="2000" dirty="0" err="1" smtClean="0"/>
              <a:t>visudo</a:t>
            </a:r>
            <a:r>
              <a:rPr lang="en-US" sz="2000" dirty="0" smtClean="0"/>
              <a:t> and add permissions for the Data Center </a:t>
            </a:r>
            <a:r>
              <a:rPr lang="en-US" sz="2000" dirty="0" err="1" smtClean="0"/>
              <a:t>Admins</a:t>
            </a:r>
            <a:r>
              <a:rPr lang="en-US" sz="2000" dirty="0" smtClean="0"/>
              <a:t> Group to execute shutdown command as root.</a:t>
            </a:r>
          </a:p>
          <a:p>
            <a:endParaRPr lang="en-US" sz="2000" dirty="0" smtClean="0"/>
          </a:p>
          <a:p>
            <a:r>
              <a:rPr lang="en-US" sz="2000" dirty="0" err="1" smtClean="0"/>
              <a:t>visudo</a:t>
            </a:r>
            <a:r>
              <a:rPr lang="en-US" sz="2000" dirty="0" smtClean="0"/>
              <a:t>, and Setup </a:t>
            </a:r>
            <a:r>
              <a:rPr lang="en-US" sz="2000" dirty="0" err="1" smtClean="0"/>
              <a:t>Cmnd_Alias</a:t>
            </a:r>
            <a:r>
              <a:rPr lang="en-US" sz="2000" dirty="0" smtClean="0"/>
              <a:t> (is like a variable which holds values/commands that other users can run)</a:t>
            </a:r>
          </a:p>
          <a:p>
            <a:endParaRPr lang="en-US" sz="2000" dirty="0" smtClean="0"/>
          </a:p>
          <a:p>
            <a:r>
              <a:rPr lang="en-US" sz="2000" dirty="0" smtClean="0"/>
              <a:t>or Add the below entries in </a:t>
            </a:r>
            <a:r>
              <a:rPr lang="en-US" sz="2000" dirty="0" err="1" smtClean="0"/>
              <a:t>visudo</a:t>
            </a:r>
            <a:r>
              <a:rPr lang="en-US" sz="2000" dirty="0" smtClean="0"/>
              <a:t>:</a:t>
            </a:r>
          </a:p>
          <a:p>
            <a:endParaRPr lang="en-US" sz="2000" i="1" dirty="0" smtClean="0"/>
          </a:p>
          <a:p>
            <a:r>
              <a:rPr lang="en-US" sz="2000" i="1" dirty="0" err="1" smtClean="0"/>
              <a:t>Cmnd_Alias</a:t>
            </a:r>
            <a:r>
              <a:rPr lang="en-US" sz="2000" i="1" dirty="0" smtClean="0"/>
              <a:t> SHUTDOWN = /</a:t>
            </a:r>
            <a:r>
              <a:rPr lang="en-US" sz="2000" i="1" dirty="0" err="1" smtClean="0"/>
              <a:t>sbin</a:t>
            </a:r>
            <a:r>
              <a:rPr lang="en-US" sz="2000" i="1" dirty="0" smtClean="0"/>
              <a:t>/shutdown, /</a:t>
            </a:r>
            <a:r>
              <a:rPr lang="en-US" sz="2000" i="1" dirty="0" err="1" smtClean="0"/>
              <a:t>sbin</a:t>
            </a:r>
            <a:r>
              <a:rPr lang="en-US" sz="2000" i="1" dirty="0" smtClean="0"/>
              <a:t>/init</a:t>
            </a:r>
            <a:endParaRPr lang="en-US" sz="2000" dirty="0" smtClean="0"/>
          </a:p>
          <a:p>
            <a:endParaRPr lang="en-US" sz="2000" i="1" dirty="0" smtClean="0"/>
          </a:p>
          <a:p>
            <a:r>
              <a:rPr lang="en-US" sz="2000" i="1" dirty="0" smtClean="0"/>
              <a:t>%</a:t>
            </a:r>
            <a:r>
              <a:rPr lang="en-US" sz="2000" i="1" dirty="0" err="1" smtClean="0"/>
              <a:t>dcadmin</a:t>
            </a:r>
            <a:r>
              <a:rPr lang="en-US" sz="2000" i="1" dirty="0" smtClean="0"/>
              <a:t> ALL=(root) NOPASSWD: SHUTDOWN</a:t>
            </a:r>
            <a:endParaRPr lang="en-US" sz="2000" dirty="0" smtClean="0"/>
          </a:p>
          <a:p>
            <a:endParaRPr lang="en-US" sz="2000" dirty="0" smtClean="0"/>
          </a:p>
          <a:p>
            <a:r>
              <a:rPr lang="en-US" sz="2000" dirty="0" smtClean="0"/>
              <a:t>Provide access to the </a:t>
            </a:r>
            <a:r>
              <a:rPr lang="en-US" sz="2000" dirty="0" err="1" smtClean="0"/>
              <a:t>Cmnd_Alias</a:t>
            </a:r>
            <a:r>
              <a:rPr lang="en-US" sz="2000" dirty="0" smtClean="0"/>
              <a:t> with the </a:t>
            </a:r>
            <a:r>
              <a:rPr lang="en-US" sz="2000" dirty="0" err="1" smtClean="0"/>
              <a:t>dcadmin</a:t>
            </a:r>
            <a:r>
              <a:rPr lang="en-US" sz="2000" dirty="0" smtClean="0"/>
              <a:t> group</a:t>
            </a:r>
          </a:p>
          <a:p>
            <a:endParaRPr lang="en-US" sz="2000" dirty="0" smtClean="0"/>
          </a:p>
          <a:p>
            <a:r>
              <a:rPr lang="en-US" sz="2000" dirty="0" smtClean="0"/>
              <a:t>Login as Prasad/</a:t>
            </a:r>
            <a:r>
              <a:rPr lang="en-US" sz="2000" dirty="0" err="1" smtClean="0"/>
              <a:t>Asif</a:t>
            </a:r>
            <a:r>
              <a:rPr lang="en-US" sz="2000" dirty="0" smtClean="0"/>
              <a:t> and Test </a:t>
            </a:r>
            <a:r>
              <a:rPr lang="en-US" sz="2000" dirty="0" err="1" smtClean="0"/>
              <a:t>sudo</a:t>
            </a:r>
            <a:r>
              <a:rPr lang="en-US" sz="2000" dirty="0" smtClean="0"/>
              <a:t>.</a:t>
            </a:r>
          </a:p>
          <a:p>
            <a:pPr>
              <a:spcBef>
                <a:spcPts val="0"/>
              </a:spcBef>
            </a:pPr>
            <a:endParaRPr lang="en-US" sz="1400" b="1"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
        <p:nvSpPr>
          <p:cNvPr id="6" name="Content Placeholder 5"/>
          <p:cNvSpPr>
            <a:spLocks noGrp="1"/>
          </p:cNvSpPr>
          <p:nvPr>
            <p:ph idx="1"/>
          </p:nvPr>
        </p:nvSpPr>
        <p:spPr>
          <a:xfrm>
            <a:off x="228600" y="762000"/>
            <a:ext cx="8610600" cy="5562600"/>
          </a:xfrm>
        </p:spPr>
        <p:txBody>
          <a:bodyPr>
            <a:noAutofit/>
          </a:bodyPr>
          <a:lstStyle/>
          <a:p>
            <a:r>
              <a:rPr lang="en-US" sz="2000" u="sng" dirty="0" smtClean="0"/>
              <a:t>Private Yum Repository:</a:t>
            </a:r>
            <a:endParaRPr lang="en-US" sz="2000" dirty="0" smtClean="0"/>
          </a:p>
          <a:p>
            <a:endParaRPr lang="en-US" sz="2000" dirty="0" smtClean="0"/>
          </a:p>
          <a:p>
            <a:r>
              <a:rPr lang="en-US" sz="2000" dirty="0" smtClean="0"/>
              <a:t>NFS mount e3b3lx35:/</a:t>
            </a:r>
            <a:r>
              <a:rPr lang="en-US" sz="2000" dirty="0" err="1" smtClean="0"/>
              <a:t>mnt</a:t>
            </a:r>
            <a:r>
              <a:rPr lang="en-US" sz="2000" dirty="0" smtClean="0"/>
              <a:t>/centos5.7/media to /</a:t>
            </a:r>
            <a:r>
              <a:rPr lang="en-US" sz="2000" dirty="0" err="1" smtClean="0"/>
              <a:t>mnt</a:t>
            </a:r>
            <a:r>
              <a:rPr lang="en-US" sz="2000" dirty="0" smtClean="0"/>
              <a:t> folder.</a:t>
            </a:r>
          </a:p>
          <a:p>
            <a:endParaRPr lang="en-US" sz="2000" dirty="0" smtClean="0"/>
          </a:p>
          <a:p>
            <a:r>
              <a:rPr lang="en-US" sz="2000" dirty="0" smtClean="0"/>
              <a:t>mount e3b3lx35:/</a:t>
            </a:r>
            <a:r>
              <a:rPr lang="en-US" sz="2000" dirty="0" err="1" smtClean="0"/>
              <a:t>mnt</a:t>
            </a:r>
            <a:r>
              <a:rPr lang="en-US" sz="2000" dirty="0" smtClean="0"/>
              <a:t>/centos5.7/media /</a:t>
            </a:r>
            <a:r>
              <a:rPr lang="en-US" sz="2000" dirty="0" err="1" smtClean="0"/>
              <a:t>mnt</a:t>
            </a:r>
            <a:endParaRPr lang="en-US" sz="2000" dirty="0" smtClean="0"/>
          </a:p>
          <a:p>
            <a:endParaRPr lang="en-US" sz="2000" dirty="0" smtClean="0"/>
          </a:p>
          <a:p>
            <a:r>
              <a:rPr lang="en-US" sz="2000" dirty="0" smtClean="0"/>
              <a:t>remove all files in /etc/</a:t>
            </a:r>
            <a:r>
              <a:rPr lang="en-US" sz="2000" dirty="0" err="1" smtClean="0"/>
              <a:t>yum.repos.d</a:t>
            </a:r>
            <a:endParaRPr lang="en-US" sz="2000" dirty="0" smtClean="0"/>
          </a:p>
          <a:p>
            <a:endParaRPr lang="en-US" sz="2000" dirty="0" smtClean="0"/>
          </a:p>
          <a:p>
            <a:r>
              <a:rPr lang="en-US" sz="2000" dirty="0" err="1" smtClean="0"/>
              <a:t>rm</a:t>
            </a:r>
            <a:r>
              <a:rPr lang="en-US" sz="2000" dirty="0" smtClean="0"/>
              <a:t> -</a:t>
            </a:r>
            <a:r>
              <a:rPr lang="en-US" sz="2000" dirty="0" err="1" smtClean="0"/>
              <a:t>rf</a:t>
            </a:r>
            <a:r>
              <a:rPr lang="en-US" sz="2000" dirty="0" smtClean="0"/>
              <a:t> /etc/</a:t>
            </a:r>
            <a:r>
              <a:rPr lang="en-US" sz="2000" dirty="0" err="1" smtClean="0"/>
              <a:t>yum.repos.d</a:t>
            </a:r>
            <a:r>
              <a:rPr lang="en-US" sz="2000" dirty="0" smtClean="0"/>
              <a:t>/*</a:t>
            </a:r>
          </a:p>
          <a:p>
            <a:endParaRPr lang="en-US" sz="2000" dirty="0" smtClean="0"/>
          </a:p>
          <a:p>
            <a:r>
              <a:rPr lang="en-US" sz="2000" dirty="0" smtClean="0"/>
              <a:t>yum install </a:t>
            </a:r>
            <a:r>
              <a:rPr lang="en-US" sz="2000" dirty="0" err="1" smtClean="0"/>
              <a:t>xclock</a:t>
            </a:r>
            <a:endParaRPr lang="en-US" sz="2000" dirty="0" smtClean="0"/>
          </a:p>
          <a:p>
            <a:endParaRPr lang="en-US" sz="2000" dirty="0" smtClean="0"/>
          </a:p>
          <a:p>
            <a:r>
              <a:rPr lang="en-US" sz="2000" dirty="0" smtClean="0"/>
              <a:t>create a new file with a extension of .repo under /etc/</a:t>
            </a:r>
            <a:r>
              <a:rPr lang="en-US" sz="2000" dirty="0" err="1" smtClean="0"/>
              <a:t>yum.repos.d</a:t>
            </a:r>
            <a:r>
              <a:rPr lang="en-US" sz="2000" dirty="0" smtClean="0"/>
              <a:t> and add the below information:</a:t>
            </a:r>
          </a:p>
          <a:p>
            <a:pPr>
              <a:spcBef>
                <a:spcPts val="0"/>
              </a:spcBef>
            </a:pPr>
            <a:endParaRPr lang="en-US" sz="1600" b="1"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
        <p:nvSpPr>
          <p:cNvPr id="6" name="Content Placeholder 5"/>
          <p:cNvSpPr>
            <a:spLocks noGrp="1"/>
          </p:cNvSpPr>
          <p:nvPr>
            <p:ph idx="1"/>
          </p:nvPr>
        </p:nvSpPr>
        <p:spPr>
          <a:xfrm>
            <a:off x="228600" y="457200"/>
            <a:ext cx="8610600" cy="5562600"/>
          </a:xfrm>
        </p:spPr>
        <p:txBody>
          <a:bodyPr>
            <a:noAutofit/>
          </a:bodyPr>
          <a:lstStyle/>
          <a:p>
            <a:r>
              <a:rPr lang="en-US" sz="1400" dirty="0" smtClean="0"/>
              <a:t>[CentOS5.7]                     ### This the section or the category that print when you run yum list</a:t>
            </a:r>
          </a:p>
          <a:p>
            <a:endParaRPr lang="en-US" sz="1400" dirty="0" smtClean="0"/>
          </a:p>
          <a:p>
            <a:r>
              <a:rPr lang="en-US" sz="1400" dirty="0" smtClean="0"/>
              <a:t>name=CentOS5.7	## This is name of the repository</a:t>
            </a:r>
          </a:p>
          <a:p>
            <a:endParaRPr lang="en-US" sz="1400" dirty="0" smtClean="0"/>
          </a:p>
          <a:p>
            <a:r>
              <a:rPr lang="en-US" sz="1400" dirty="0" err="1" smtClean="0"/>
              <a:t>baseurl</a:t>
            </a:r>
            <a:r>
              <a:rPr lang="en-US" sz="1400" dirty="0" smtClean="0"/>
              <a:t>=file:///mnt  ### This is the location where the media is stored</a:t>
            </a:r>
          </a:p>
          <a:p>
            <a:endParaRPr lang="en-US" sz="1400" dirty="0" smtClean="0"/>
          </a:p>
          <a:p>
            <a:r>
              <a:rPr lang="en-US" sz="1400" dirty="0" smtClean="0"/>
              <a:t>enabled=1     ### 0 = no and 1 = yes</a:t>
            </a:r>
          </a:p>
          <a:p>
            <a:endParaRPr lang="en-US" sz="1400" dirty="0" smtClean="0"/>
          </a:p>
          <a:p>
            <a:r>
              <a:rPr lang="en-US" sz="1400" dirty="0" err="1" smtClean="0"/>
              <a:t>gpgcheck</a:t>
            </a:r>
            <a:r>
              <a:rPr lang="en-US" sz="1400" dirty="0" smtClean="0"/>
              <a:t>=0  ### if you are a strict organization this is required it performs a GNU Privacy Guard check.</a:t>
            </a:r>
          </a:p>
          <a:p>
            <a:endParaRPr lang="en-US" sz="1400" dirty="0" smtClean="0"/>
          </a:p>
          <a:p>
            <a:r>
              <a:rPr lang="en-US" sz="1400" dirty="0" smtClean="0"/>
              <a:t>yum install </a:t>
            </a:r>
            <a:r>
              <a:rPr lang="en-US" sz="1400" dirty="0" err="1" smtClean="0"/>
              <a:t>xclock</a:t>
            </a:r>
            <a:endParaRPr lang="en-US" sz="1400" dirty="0" smtClean="0"/>
          </a:p>
          <a:p>
            <a:endParaRPr lang="en-US" sz="1400" dirty="0" smtClean="0"/>
          </a:p>
          <a:p>
            <a:r>
              <a:rPr lang="en-US" sz="1400" dirty="0" smtClean="0"/>
              <a:t>:</a:t>
            </a:r>
            <a:r>
              <a:rPr lang="en-US" sz="1400" dirty="0" err="1" smtClean="0"/>
              <a:t>wq</a:t>
            </a:r>
            <a:r>
              <a:rPr lang="en-US" sz="1400" dirty="0" smtClean="0"/>
              <a:t> /etc/</a:t>
            </a:r>
            <a:r>
              <a:rPr lang="en-US" sz="1400" dirty="0" err="1" smtClean="0"/>
              <a:t>yum.repos.d</a:t>
            </a:r>
            <a:r>
              <a:rPr lang="en-US" sz="1400" dirty="0" smtClean="0"/>
              <a:t>/</a:t>
            </a:r>
            <a:r>
              <a:rPr lang="en-US" sz="1400" dirty="0" err="1" smtClean="0"/>
              <a:t>FILENAME.repo</a:t>
            </a:r>
            <a:endParaRPr lang="en-US" sz="1400" dirty="0" smtClean="0"/>
          </a:p>
          <a:p>
            <a:endParaRPr lang="en-US" sz="1400" dirty="0" smtClean="0"/>
          </a:p>
          <a:p>
            <a:r>
              <a:rPr lang="en-US" sz="1400" dirty="0" smtClean="0"/>
              <a:t>To verify </a:t>
            </a:r>
            <a:r>
              <a:rPr lang="en-US" sz="1400" dirty="0" err="1" smtClean="0"/>
              <a:t>selinux</a:t>
            </a:r>
            <a:endParaRPr lang="en-US" sz="1400" dirty="0" smtClean="0"/>
          </a:p>
          <a:p>
            <a:endParaRPr lang="en-US" sz="1400" dirty="0" smtClean="0"/>
          </a:p>
          <a:p>
            <a:r>
              <a:rPr lang="en-US" sz="1400" dirty="0" err="1" smtClean="0"/>
              <a:t>getenforce</a:t>
            </a:r>
            <a:endParaRPr lang="en-US" sz="1400" dirty="0" smtClean="0"/>
          </a:p>
          <a:p>
            <a:endParaRPr lang="en-US" sz="1400" dirty="0" smtClean="0"/>
          </a:p>
          <a:p>
            <a:r>
              <a:rPr lang="en-US" sz="1400" dirty="0" smtClean="0"/>
              <a:t>to disable </a:t>
            </a:r>
            <a:r>
              <a:rPr lang="en-US" sz="1400" dirty="0" err="1" smtClean="0"/>
              <a:t>selinux</a:t>
            </a:r>
            <a:r>
              <a:rPr lang="en-US" sz="1400" dirty="0" smtClean="0"/>
              <a:t> modify /etc/</a:t>
            </a:r>
            <a:r>
              <a:rPr lang="en-US" sz="1400" dirty="0" err="1" smtClean="0"/>
              <a:t>selinux</a:t>
            </a:r>
            <a:r>
              <a:rPr lang="en-US" sz="1400" dirty="0" smtClean="0"/>
              <a:t>/</a:t>
            </a:r>
            <a:r>
              <a:rPr lang="en-US" sz="1400" dirty="0" err="1" smtClean="0"/>
              <a:t>config</a:t>
            </a:r>
            <a:r>
              <a:rPr lang="en-US" sz="1400" dirty="0" smtClean="0"/>
              <a:t> and change the enforced to disabled and reboot.</a:t>
            </a:r>
          </a:p>
          <a:p>
            <a:pPr>
              <a:spcBef>
                <a:spcPts val="0"/>
              </a:spcBef>
            </a:pPr>
            <a:endParaRPr lang="en-US" sz="14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458200" cy="5410200"/>
          </a:xfrm>
        </p:spPr>
        <p:txBody>
          <a:bodyPr>
            <a:normAutofit fontScale="92500" lnSpcReduction="10000"/>
          </a:bodyPr>
          <a:lstStyle/>
          <a:p>
            <a:r>
              <a:rPr lang="en-US" dirty="0" smtClean="0"/>
              <a:t>When you install Microsoft Windows products one of the required steps is to activate the Windows product to Microsoft. </a:t>
            </a:r>
          </a:p>
          <a:p>
            <a:r>
              <a:rPr lang="en-US" dirty="0" smtClean="0"/>
              <a:t>When you install a Red Hat Enterprise Linux product you will have to Register the server (Post-Install) to the Red Hat Network as a part of the Registration Process.</a:t>
            </a:r>
          </a:p>
          <a:p>
            <a:r>
              <a:rPr lang="en-US" dirty="0" smtClean="0"/>
              <a:t>RHEL is not free (technically its free). The Operating System is free but you are charged around $3000 a year for the delivery of support and patches and as a surprising news… Windows Server 2008 R2 is cheaper than Red Hat Enterprise Linux. If you are looking for a open source alternative with no support you may use </a:t>
            </a:r>
            <a:r>
              <a:rPr lang="en-US" dirty="0" err="1" smtClean="0"/>
              <a:t>CentOS</a:t>
            </a:r>
            <a:r>
              <a:rPr lang="en-US" dirty="0" smtClean="0"/>
              <a:t>.</a:t>
            </a:r>
          </a:p>
        </p:txBody>
      </p:sp>
      <p:sp>
        <p:nvSpPr>
          <p:cNvPr id="3" name="Title 2"/>
          <p:cNvSpPr>
            <a:spLocks noGrp="1"/>
          </p:cNvSpPr>
          <p:nvPr>
            <p:ph type="title"/>
          </p:nvPr>
        </p:nvSpPr>
        <p:spPr/>
        <p:txBody>
          <a:bodyPr/>
          <a:lstStyle/>
          <a:p>
            <a:pPr algn="ctr"/>
            <a:r>
              <a:rPr lang="en-US" dirty="0" smtClean="0"/>
              <a:t>Install from Satellite Server</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 register a RHEL server to Red Hat Network what is the minimum access you would need ?</a:t>
            </a:r>
          </a:p>
          <a:p>
            <a:pPr lvl="1"/>
            <a:r>
              <a:rPr lang="en-US" dirty="0" smtClean="0"/>
              <a:t>You must have a RHN Account</a:t>
            </a:r>
          </a:p>
          <a:p>
            <a:pPr lvl="1"/>
            <a:r>
              <a:rPr lang="en-US" dirty="0" smtClean="0"/>
              <a:t>You must have purchased an entitlement (licenses) for your RHEL server.</a:t>
            </a:r>
          </a:p>
          <a:p>
            <a:pPr lvl="1"/>
            <a:r>
              <a:rPr lang="en-US" dirty="0" smtClean="0"/>
              <a:t>You must have WAN access to your RHEL server during the registration process.</a:t>
            </a:r>
          </a:p>
          <a:p>
            <a:pPr lvl="1"/>
            <a:r>
              <a:rPr lang="en-US" dirty="0" smtClean="0"/>
              <a:t>To install patches or download new packages your RHEL server must have access to the RHN.</a:t>
            </a:r>
          </a:p>
        </p:txBody>
      </p:sp>
      <p:sp>
        <p:nvSpPr>
          <p:cNvPr id="3" name="Title 2"/>
          <p:cNvSpPr>
            <a:spLocks noGrp="1"/>
          </p:cNvSpPr>
          <p:nvPr>
            <p:ph type="title"/>
          </p:nvPr>
        </p:nvSpPr>
        <p:spPr/>
        <p:txBody>
          <a:bodyPr/>
          <a:lstStyle/>
          <a:p>
            <a:r>
              <a:rPr lang="en-US" dirty="0" smtClean="0"/>
              <a:t>Install from Satellite Server</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686800" cy="5257800"/>
          </a:xfrm>
        </p:spPr>
        <p:txBody>
          <a:bodyPr>
            <a:normAutofit lnSpcReduction="10000"/>
          </a:bodyPr>
          <a:lstStyle/>
          <a:p>
            <a:r>
              <a:rPr lang="en-US" dirty="0" smtClean="0"/>
              <a:t>Satellite Server acts as a middle layer between your RHEL Server and RHN.</a:t>
            </a:r>
          </a:p>
          <a:p>
            <a:r>
              <a:rPr lang="en-US" dirty="0" smtClean="0"/>
              <a:t>Satellite Server is installed in a server (Physical/Virtual) in your LAN.</a:t>
            </a:r>
          </a:p>
          <a:p>
            <a:r>
              <a:rPr lang="en-US" dirty="0" smtClean="0"/>
              <a:t>Satellite Server downloads the configured RHN channel (The entire RHN is over 20TB). </a:t>
            </a:r>
          </a:p>
          <a:p>
            <a:r>
              <a:rPr lang="en-US" dirty="0" smtClean="0"/>
              <a:t>What is a channel ?</a:t>
            </a:r>
          </a:p>
          <a:p>
            <a:pPr lvl="1"/>
            <a:r>
              <a:rPr lang="en-US" dirty="0" smtClean="0"/>
              <a:t>A channel consists of all the packages for a Red Hat Enterprise Version (5/6) and Architecture (x86_64).</a:t>
            </a:r>
          </a:p>
          <a:p>
            <a:pPr lvl="1"/>
            <a:r>
              <a:rPr lang="en-US" dirty="0" smtClean="0"/>
              <a:t>A channel also consists of all the releases based on the version</a:t>
            </a:r>
          </a:p>
          <a:p>
            <a:pPr lvl="2"/>
            <a:r>
              <a:rPr lang="en-US" dirty="0" smtClean="0"/>
              <a:t>For example: A channel for Version 5 will contain all the releases of 5 and also the updates and patches.</a:t>
            </a:r>
          </a:p>
          <a:p>
            <a:endParaRPr lang="en-US" dirty="0"/>
          </a:p>
        </p:txBody>
      </p:sp>
      <p:sp>
        <p:nvSpPr>
          <p:cNvPr id="3" name="Title 2"/>
          <p:cNvSpPr>
            <a:spLocks noGrp="1"/>
          </p:cNvSpPr>
          <p:nvPr>
            <p:ph type="title"/>
          </p:nvPr>
        </p:nvSpPr>
        <p:spPr/>
        <p:txBody>
          <a:bodyPr/>
          <a:lstStyle/>
          <a:p>
            <a:r>
              <a:rPr lang="en-US" dirty="0" smtClean="0"/>
              <a:t>Install from Satellite Server</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lstStyle/>
          <a:p>
            <a:pPr algn="ctr"/>
            <a:r>
              <a:rPr lang="en-US" dirty="0" smtClean="0"/>
              <a:t>Install from Satellite Server</a:t>
            </a:r>
            <a:endParaRPr lang="en-US" dirty="0"/>
          </a:p>
        </p:txBody>
      </p:sp>
      <p:pic>
        <p:nvPicPr>
          <p:cNvPr id="2050" name="Picture 2"/>
          <p:cNvPicPr>
            <a:picLocks noChangeAspect="1" noChangeArrowheads="1"/>
          </p:cNvPicPr>
          <p:nvPr/>
        </p:nvPicPr>
        <p:blipFill>
          <a:blip r:embed="rId2"/>
          <a:srcRect/>
          <a:stretch>
            <a:fillRect/>
          </a:stretch>
        </p:blipFill>
        <p:spPr bwMode="auto">
          <a:xfrm>
            <a:off x="0" y="1219199"/>
            <a:ext cx="9144000" cy="5638801"/>
          </a:xfrm>
          <a:prstGeom prst="rect">
            <a:avLst/>
          </a:prstGeom>
          <a:noFill/>
          <a:ln w="9525">
            <a:noFill/>
            <a:miter lim="800000"/>
            <a:headEnd/>
            <a:tailEnd/>
          </a:ln>
          <a:effectLst/>
        </p:spPr>
      </p:pic>
      <p:sp>
        <p:nvSpPr>
          <p:cNvPr id="5" name="TextBox 4"/>
          <p:cNvSpPr txBox="1"/>
          <p:nvPr/>
        </p:nvSpPr>
        <p:spPr>
          <a:xfrm>
            <a:off x="533400" y="762000"/>
            <a:ext cx="8255786" cy="369332"/>
          </a:xfrm>
          <a:prstGeom prst="rect">
            <a:avLst/>
          </a:prstGeom>
          <a:noFill/>
        </p:spPr>
        <p:txBody>
          <a:bodyPr wrap="none" rtlCol="0">
            <a:spAutoFit/>
          </a:bodyPr>
          <a:lstStyle/>
          <a:p>
            <a:r>
              <a:rPr lang="en-US" dirty="0" smtClean="0"/>
              <a:t>The entire environment below other than RHN is interconnected via VPN.</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767072"/>
          </a:xfrm>
        </p:spPr>
        <p:txBody>
          <a:bodyPr>
            <a:normAutofit/>
          </a:bodyPr>
          <a:lstStyle/>
          <a:p>
            <a:r>
              <a:rPr lang="en-US" dirty="0" smtClean="0"/>
              <a:t>To install from the Satellite Server you will need to configure/use a existing DHCP server. </a:t>
            </a:r>
          </a:p>
          <a:p>
            <a:r>
              <a:rPr lang="en-US" dirty="0" smtClean="0"/>
              <a:t>The DHCP server will assign an IP address to the Host that is booting using the PXE (Pre-Execution Boot Environment).</a:t>
            </a:r>
          </a:p>
          <a:p>
            <a:r>
              <a:rPr lang="en-US" dirty="0" smtClean="0"/>
              <a:t>PXE is very old designed in the mid nineties and it has not been updated to add features such as assigning static IP. So a DHCP server is required to assign an IP Address while PXE booting.</a:t>
            </a:r>
            <a:endParaRPr lang="en-US" dirty="0"/>
          </a:p>
        </p:txBody>
      </p:sp>
      <p:sp>
        <p:nvSpPr>
          <p:cNvPr id="3" name="Title 2"/>
          <p:cNvSpPr>
            <a:spLocks noGrp="1"/>
          </p:cNvSpPr>
          <p:nvPr>
            <p:ph type="title"/>
          </p:nvPr>
        </p:nvSpPr>
        <p:spPr/>
        <p:txBody>
          <a:bodyPr/>
          <a:lstStyle/>
          <a:p>
            <a:r>
              <a:rPr lang="en-US" dirty="0" smtClean="0"/>
              <a:t>Install from Satellite Server</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95672"/>
          </a:xfrm>
          <a:ln>
            <a:noFill/>
          </a:ln>
        </p:spPr>
        <p:txBody>
          <a:bodyPr>
            <a:normAutofit/>
          </a:bodyPr>
          <a:lstStyle/>
          <a:p>
            <a:r>
              <a:rPr lang="en-US" dirty="0" smtClean="0"/>
              <a:t>Watch the following video to configure </a:t>
            </a:r>
            <a:r>
              <a:rPr lang="en-US" dirty="0" err="1" smtClean="0"/>
              <a:t>dhcp</a:t>
            </a:r>
            <a:r>
              <a:rPr lang="en-US" dirty="0" smtClean="0"/>
              <a:t> in windows. </a:t>
            </a:r>
            <a:r>
              <a:rPr lang="en-US" dirty="0" smtClean="0">
                <a:hlinkClick r:id="rId2" action="ppaction://hlinkfile"/>
              </a:rPr>
              <a:t>\\argos\labwork\videos\linux\Configuring Windows DHCP - Satellite.html</a:t>
            </a:r>
            <a:endParaRPr lang="en-US" dirty="0" smtClean="0"/>
          </a:p>
          <a:p>
            <a:r>
              <a:rPr lang="en-US" dirty="0" smtClean="0"/>
              <a:t>Configure the following options in DHCP Scope </a:t>
            </a:r>
            <a:r>
              <a:rPr lang="en-US" dirty="0" smtClean="0">
                <a:sym typeface="Wingdings" pitchFamily="2" charset="2"/>
              </a:rPr>
              <a:t> </a:t>
            </a:r>
            <a:r>
              <a:rPr lang="en-US" dirty="0" smtClean="0"/>
              <a:t>Scope Options in Microsoft Windows:</a:t>
            </a:r>
          </a:p>
          <a:p>
            <a:pPr lvl="1"/>
            <a:r>
              <a:rPr lang="en-US" dirty="0" smtClean="0"/>
              <a:t>60: </a:t>
            </a:r>
            <a:r>
              <a:rPr lang="en-US" dirty="0" err="1" smtClean="0"/>
              <a:t>PXEClient</a:t>
            </a:r>
            <a:r>
              <a:rPr lang="en-US" dirty="0" smtClean="0"/>
              <a:t> and String Value is “Support”</a:t>
            </a:r>
          </a:p>
          <a:p>
            <a:pPr lvl="1"/>
            <a:r>
              <a:rPr lang="en-US" dirty="0" smtClean="0"/>
              <a:t>66: Boot Server Host Name and String Value is “IP_ADDRESS_OF_SATELLITE”</a:t>
            </a:r>
          </a:p>
          <a:p>
            <a:pPr lvl="1"/>
            <a:r>
              <a:rPr lang="en-US" dirty="0" smtClean="0"/>
              <a:t>67: </a:t>
            </a:r>
            <a:r>
              <a:rPr lang="en-US" dirty="0" err="1" smtClean="0"/>
              <a:t>Bootfile</a:t>
            </a:r>
            <a:r>
              <a:rPr lang="en-US" dirty="0" smtClean="0"/>
              <a:t> Name and String Value is pxelinux.0</a:t>
            </a:r>
          </a:p>
          <a:p>
            <a:endParaRPr lang="en-US" dirty="0"/>
          </a:p>
        </p:txBody>
      </p:sp>
      <p:sp>
        <p:nvSpPr>
          <p:cNvPr id="3" name="Title 2"/>
          <p:cNvSpPr>
            <a:spLocks noGrp="1"/>
          </p:cNvSpPr>
          <p:nvPr>
            <p:ph type="title"/>
          </p:nvPr>
        </p:nvSpPr>
        <p:spPr/>
        <p:txBody>
          <a:bodyPr/>
          <a:lstStyle/>
          <a:p>
            <a:r>
              <a:rPr lang="en-US" dirty="0" smtClean="0"/>
              <a:t>Install from Satellite Server</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9200"/>
            <a:ext cx="8458200" cy="4788091"/>
          </a:xfrm>
        </p:spPr>
        <p:txBody>
          <a:bodyPr/>
          <a:lstStyle/>
          <a:p>
            <a:r>
              <a:rPr lang="en-US" dirty="0" smtClean="0"/>
              <a:t>Linux is a name given to set of distributions of Operating System. Technically there is no Operating System called “Linux”.</a:t>
            </a:r>
          </a:p>
          <a:p>
            <a:r>
              <a:rPr lang="en-US" dirty="0" smtClean="0"/>
              <a:t>Linux </a:t>
            </a:r>
            <a:r>
              <a:rPr lang="en-US" dirty="0"/>
              <a:t>is designed in early 90’s by a Finnish student </a:t>
            </a:r>
            <a:r>
              <a:rPr lang="en-US" dirty="0" smtClean="0"/>
              <a:t>named Linus Torvalds, who wasn't </a:t>
            </a:r>
            <a:r>
              <a:rPr lang="en-US" dirty="0"/>
              <a:t>too happy with </a:t>
            </a:r>
            <a:r>
              <a:rPr lang="en-US" dirty="0" err="1"/>
              <a:t>Minix</a:t>
            </a:r>
            <a:r>
              <a:rPr lang="en-US" dirty="0"/>
              <a:t>, the educational version of the UNIX operating </a:t>
            </a:r>
            <a:r>
              <a:rPr lang="en-US" dirty="0" smtClean="0"/>
              <a:t>system. (Linus Torvalds still leads the Linux Kernel Development to-date).</a:t>
            </a:r>
            <a:endParaRPr lang="en-US" dirty="0"/>
          </a:p>
          <a:p>
            <a:r>
              <a:rPr lang="en-US" dirty="0" smtClean="0"/>
              <a:t>Linux is a Open Source Kernel that is used by many Linux Distributors to make their own version of “Linux”.</a:t>
            </a:r>
          </a:p>
          <a:p>
            <a:endParaRPr lang="en-US" dirty="0"/>
          </a:p>
        </p:txBody>
      </p:sp>
      <p:sp>
        <p:nvSpPr>
          <p:cNvPr id="3" name="Title 2"/>
          <p:cNvSpPr>
            <a:spLocks noGrp="1"/>
          </p:cNvSpPr>
          <p:nvPr>
            <p:ph type="title"/>
          </p:nvPr>
        </p:nvSpPr>
        <p:spPr/>
        <p:txBody>
          <a:bodyPr/>
          <a:lstStyle/>
          <a:p>
            <a:r>
              <a:rPr lang="en-US" dirty="0" smtClean="0"/>
              <a:t>What is Linux ?</a:t>
            </a:r>
            <a:endParaRPr lang="en-US" dirty="0"/>
          </a:p>
        </p:txBody>
      </p:sp>
    </p:spTree>
    <p:extLst>
      <p:ext uri="{BB962C8B-B14F-4D97-AF65-F5344CB8AC3E}">
        <p14:creationId xmlns="" xmlns:p14="http://schemas.microsoft.com/office/powerpoint/2010/main" val="10944251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95672"/>
          </a:xfrm>
        </p:spPr>
        <p:txBody>
          <a:bodyPr>
            <a:normAutofit lnSpcReduction="10000"/>
          </a:bodyPr>
          <a:lstStyle/>
          <a:p>
            <a:r>
              <a:rPr lang="en-US" dirty="0" err="1" smtClean="0"/>
              <a:t>Kickstart</a:t>
            </a:r>
            <a:r>
              <a:rPr lang="en-US" dirty="0" smtClean="0"/>
              <a:t> profile needs to be created</a:t>
            </a:r>
          </a:p>
          <a:p>
            <a:r>
              <a:rPr lang="en-US" dirty="0" err="1" smtClean="0"/>
              <a:t>Kickstart</a:t>
            </a:r>
            <a:r>
              <a:rPr lang="en-US" dirty="0" smtClean="0"/>
              <a:t> profile identifies which Operating System, Version, Release, Language, Installation Options, Packages, Volume Configuration, Root Password, Firewall (Enabled/Disabled), and </a:t>
            </a:r>
            <a:r>
              <a:rPr lang="en-US" dirty="0" err="1" smtClean="0"/>
              <a:t>SELinux</a:t>
            </a:r>
            <a:r>
              <a:rPr lang="en-US" dirty="0" smtClean="0"/>
              <a:t>.</a:t>
            </a:r>
          </a:p>
          <a:p>
            <a:r>
              <a:rPr lang="en-US" dirty="0" smtClean="0"/>
              <a:t>Activation Key: Activation Key is required by any new or existing RHEL server to Join the Satellite Server.</a:t>
            </a:r>
          </a:p>
          <a:p>
            <a:r>
              <a:rPr lang="en-US" dirty="0" smtClean="0"/>
              <a:t>Activation Key will allow the RHEL server to Join and also will add it to a group of servers and define the Default base channel</a:t>
            </a:r>
            <a:endParaRPr lang="en-US" dirty="0"/>
          </a:p>
        </p:txBody>
      </p:sp>
      <p:sp>
        <p:nvSpPr>
          <p:cNvPr id="3" name="Title 2"/>
          <p:cNvSpPr>
            <a:spLocks noGrp="1"/>
          </p:cNvSpPr>
          <p:nvPr>
            <p:ph type="title"/>
          </p:nvPr>
        </p:nvSpPr>
        <p:spPr/>
        <p:txBody>
          <a:bodyPr/>
          <a:lstStyle/>
          <a:p>
            <a:r>
              <a:rPr lang="en-US" dirty="0" smtClean="0"/>
              <a:t>Install from Satellite Server</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System Groups and Default Base Channel.</a:t>
            </a:r>
          </a:p>
          <a:p>
            <a:r>
              <a:rPr lang="en-US" dirty="0" smtClean="0"/>
              <a:t>System Groups are nothing but a group of Systems.</a:t>
            </a:r>
          </a:p>
          <a:p>
            <a:r>
              <a:rPr lang="en-US" dirty="0" smtClean="0"/>
              <a:t>Default Base Channel is the Channel the RHEL server is assigned to…</a:t>
            </a:r>
          </a:p>
          <a:p>
            <a:r>
              <a:rPr lang="en-US" dirty="0" smtClean="0"/>
              <a:t>When you patch your RHEL server or install a package, the patch and the package are searched in the Default Base Channel.</a:t>
            </a:r>
            <a:endParaRPr lang="en-US" dirty="0"/>
          </a:p>
        </p:txBody>
      </p:sp>
      <p:sp>
        <p:nvSpPr>
          <p:cNvPr id="3" name="Title 2"/>
          <p:cNvSpPr>
            <a:spLocks noGrp="1"/>
          </p:cNvSpPr>
          <p:nvPr>
            <p:ph type="title"/>
          </p:nvPr>
        </p:nvSpPr>
        <p:spPr/>
        <p:txBody>
          <a:bodyPr/>
          <a:lstStyle/>
          <a:p>
            <a:r>
              <a:rPr lang="en-US" dirty="0" smtClean="0"/>
              <a:t>Install from Satellite Server</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143000"/>
            <a:ext cx="9144000" cy="5376672"/>
          </a:xfrm>
        </p:spPr>
        <p:txBody>
          <a:bodyPr>
            <a:normAutofit/>
          </a:bodyPr>
          <a:lstStyle/>
          <a:p>
            <a:pPr algn="ctr">
              <a:buNone/>
            </a:pPr>
            <a:r>
              <a:rPr lang="en-US" u="sng" dirty="0" smtClean="0"/>
              <a:t>Summary to Configure Satellite Server</a:t>
            </a:r>
          </a:p>
          <a:p>
            <a:r>
              <a:rPr lang="en-US" dirty="0" smtClean="0"/>
              <a:t>Create a System Group</a:t>
            </a:r>
          </a:p>
          <a:p>
            <a:r>
              <a:rPr lang="en-US" dirty="0" smtClean="0"/>
              <a:t>Create a Activation Key, Define Default Base Channel and Add/Join the Group</a:t>
            </a:r>
          </a:p>
          <a:p>
            <a:r>
              <a:rPr lang="en-US" dirty="0" smtClean="0"/>
              <a:t>Create a </a:t>
            </a:r>
            <a:r>
              <a:rPr lang="en-US" dirty="0" err="1" smtClean="0"/>
              <a:t>Kickstart</a:t>
            </a:r>
            <a:r>
              <a:rPr lang="en-US" dirty="0" smtClean="0"/>
              <a:t> profile and Define the Activation Key in the </a:t>
            </a:r>
            <a:r>
              <a:rPr lang="en-US" dirty="0" err="1" smtClean="0"/>
              <a:t>Kickstart</a:t>
            </a:r>
            <a:r>
              <a:rPr lang="en-US" dirty="0" smtClean="0"/>
              <a:t> profile.</a:t>
            </a:r>
          </a:p>
          <a:p>
            <a:r>
              <a:rPr lang="en-US" u="sng" dirty="0" smtClean="0"/>
              <a:t>*Note* In the last class every body missed the step on defining the activation key in the </a:t>
            </a:r>
            <a:r>
              <a:rPr lang="en-US" u="sng" dirty="0" err="1" smtClean="0"/>
              <a:t>kickstart</a:t>
            </a:r>
            <a:r>
              <a:rPr lang="en-US" u="sng" dirty="0" smtClean="0"/>
              <a:t> profile. Select the Activation key in your </a:t>
            </a:r>
            <a:r>
              <a:rPr lang="en-US" u="sng" dirty="0" err="1" smtClean="0"/>
              <a:t>kickstart</a:t>
            </a:r>
            <a:r>
              <a:rPr lang="en-US" u="sng" dirty="0" smtClean="0"/>
              <a:t> profile and click on “Update Activation Key” or else it will not attach your Activation key to the </a:t>
            </a:r>
            <a:r>
              <a:rPr lang="en-US" u="sng" dirty="0" err="1" smtClean="0"/>
              <a:t>Kickstart</a:t>
            </a:r>
            <a:r>
              <a:rPr lang="en-US" u="sng" dirty="0" smtClean="0"/>
              <a:t> Profile.</a:t>
            </a:r>
          </a:p>
          <a:p>
            <a:endParaRPr lang="en-US" dirty="0"/>
          </a:p>
        </p:txBody>
      </p:sp>
      <p:sp>
        <p:nvSpPr>
          <p:cNvPr id="3" name="Title 2"/>
          <p:cNvSpPr>
            <a:spLocks noGrp="1"/>
          </p:cNvSpPr>
          <p:nvPr>
            <p:ph type="title"/>
          </p:nvPr>
        </p:nvSpPr>
        <p:spPr/>
        <p:txBody>
          <a:bodyPr/>
          <a:lstStyle/>
          <a:p>
            <a:r>
              <a:rPr lang="en-US" dirty="0" smtClean="0"/>
              <a:t>Install from Satellite Server</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457200" y="274638"/>
            <a:ext cx="8229600" cy="1143000"/>
          </a:xfrm>
        </p:spPr>
        <p:txBody>
          <a:bodyPr/>
          <a:lstStyle/>
          <a:p>
            <a:pPr algn="l"/>
            <a:r>
              <a:rPr lang="en-US" sz="4100" dirty="0" smtClean="0">
                <a:solidFill>
                  <a:schemeClr val="tx1"/>
                </a:solidFill>
              </a:rPr>
              <a:t>Configure </a:t>
            </a:r>
            <a:r>
              <a:rPr lang="en-US" sz="4100" dirty="0" err="1" smtClean="0">
                <a:solidFill>
                  <a:schemeClr val="tx1"/>
                </a:solidFill>
              </a:rPr>
              <a:t>NetApp</a:t>
            </a:r>
            <a:endParaRPr lang="en-US" sz="4100" dirty="0">
              <a:solidFill>
                <a:schemeClr val="tx1"/>
              </a:solidFill>
            </a:endParaRPr>
          </a:p>
        </p:txBody>
      </p:sp>
      <p:graphicFrame>
        <p:nvGraphicFramePr>
          <p:cNvPr id="10" name="Table 9"/>
          <p:cNvGraphicFramePr>
            <a:graphicFrameLocks noGrp="1"/>
          </p:cNvGraphicFramePr>
          <p:nvPr/>
        </p:nvGraphicFramePr>
        <p:xfrm>
          <a:off x="1066800" y="969524"/>
          <a:ext cx="7010401" cy="5888476"/>
        </p:xfrm>
        <a:graphic>
          <a:graphicData uri="http://schemas.openxmlformats.org/drawingml/2006/table">
            <a:tbl>
              <a:tblPr/>
              <a:tblGrid>
                <a:gridCol w="1716833"/>
                <a:gridCol w="1859902"/>
                <a:gridCol w="1716833"/>
                <a:gridCol w="1716833"/>
              </a:tblGrid>
              <a:tr h="380998">
                <a:tc>
                  <a:txBody>
                    <a:bodyPr/>
                    <a:lstStyle/>
                    <a:p>
                      <a:pPr algn="ctr" fontAlgn="b"/>
                      <a:r>
                        <a:rPr lang="en-US" sz="1800" b="0" i="0" u="none" strike="noStrike" dirty="0">
                          <a:solidFill>
                            <a:srgbClr val="FFFFFF"/>
                          </a:solidFill>
                          <a:latin typeface="Calibri"/>
                        </a:rPr>
                        <a:t>B</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800" b="0" i="0" u="none" strike="noStrike">
                          <a:solidFill>
                            <a:srgbClr val="000000"/>
                          </a:solidFill>
                          <a:latin typeface="Calibri"/>
                        </a:rPr>
                        <a:t>Disk Array</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800" b="0" i="0" u="none" strike="noStrike">
                          <a:solidFill>
                            <a:srgbClr val="000000"/>
                          </a:solidFill>
                          <a:latin typeface="Calibri"/>
                        </a:rPr>
                        <a:t>Enclosure</a:t>
                      </a:r>
                    </a:p>
                  </a:txBody>
                  <a:tcPr marL="9525" marR="9525" marT="9525"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en-US" sz="1800" b="0" i="0" u="none" strike="noStrike">
                          <a:solidFill>
                            <a:srgbClr val="000000"/>
                          </a:solidFill>
                          <a:latin typeface="Calibri"/>
                        </a:rPr>
                        <a:t>FC Port 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502159">
                <a:tc>
                  <a:txBody>
                    <a:bodyPr/>
                    <a:lstStyle/>
                    <a:p>
                      <a:pPr algn="ctr" fontAlgn="b"/>
                      <a:r>
                        <a:rPr lang="en-US" sz="1800" b="0" i="0" u="none" strike="noStrike">
                          <a:solidFill>
                            <a:srgbClr val="000000"/>
                          </a:solidFill>
                          <a:latin typeface="Calibri"/>
                        </a:rPr>
                        <a:t>A</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US" sz="1800" b="0" i="0" u="none" strike="noStrike">
                          <a:solidFill>
                            <a:srgbClr val="000000"/>
                          </a:solidFill>
                          <a:latin typeface="Calibri"/>
                        </a:rPr>
                        <a:t>14 x 144GB</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latin typeface="Calibri"/>
                        </a:rPr>
                        <a:t>10K RPM</a:t>
                      </a:r>
                    </a:p>
                  </a:txBody>
                  <a:tcPr marL="9525" marR="9525" marT="9525" marB="0" anchor="b">
                    <a:lnL>
                      <a:noFill/>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latin typeface="Calibri"/>
                        </a:rPr>
                        <a:t>FC Port 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r>
              <a:tr h="291309">
                <a:tc>
                  <a:txBody>
                    <a:bodyPr/>
                    <a:lstStyle/>
                    <a:p>
                      <a:pPr algn="ctr" fontAlgn="b"/>
                      <a:endParaRPr lang="en-US" sz="1800" b="0" i="0" u="none" strike="noStrike">
                        <a:solidFill>
                          <a:srgbClr val="000000"/>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9532">
                <a:tc>
                  <a:txBody>
                    <a:bodyPr/>
                    <a:lstStyle/>
                    <a:p>
                      <a:pPr algn="ctr" fontAlgn="b"/>
                      <a:r>
                        <a:rPr lang="en-US" sz="1800" b="0" i="0" u="none" strike="noStrike">
                          <a:solidFill>
                            <a:srgbClr val="FFFFFF"/>
                          </a:solidFill>
                          <a:latin typeface="Calibri"/>
                        </a:rPr>
                        <a:t>B</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800" b="0" i="0" u="none" strike="noStrike">
                          <a:solidFill>
                            <a:srgbClr val="000000"/>
                          </a:solidFill>
                          <a:latin typeface="Calibri"/>
                        </a:rPr>
                        <a:t>Disk Array</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800" b="0" i="0" u="none" strike="noStrike">
                          <a:solidFill>
                            <a:srgbClr val="000000"/>
                          </a:solidFill>
                          <a:latin typeface="Calibri"/>
                        </a:rPr>
                        <a:t>Enclosure</a:t>
                      </a:r>
                    </a:p>
                  </a:txBody>
                  <a:tcPr marL="9525" marR="9525" marT="9525"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en-US" sz="1800" b="0" i="0" u="none" strike="noStrike">
                          <a:solidFill>
                            <a:srgbClr val="000000"/>
                          </a:solidFill>
                          <a:latin typeface="Calibri"/>
                        </a:rPr>
                        <a:t>FC Port A</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502159">
                <a:tc>
                  <a:txBody>
                    <a:bodyPr/>
                    <a:lstStyle/>
                    <a:p>
                      <a:pPr algn="ctr" fontAlgn="b"/>
                      <a:r>
                        <a:rPr lang="en-US" sz="1800" b="0" i="0" u="none" strike="noStrike">
                          <a:solidFill>
                            <a:srgbClr val="000000"/>
                          </a:solidFill>
                          <a:latin typeface="Calibri"/>
                        </a:rPr>
                        <a:t>C</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800" b="0" i="0" u="none" strike="noStrike">
                          <a:solidFill>
                            <a:srgbClr val="000000"/>
                          </a:solidFill>
                          <a:latin typeface="Calibri"/>
                        </a:rPr>
                        <a:t>14 x 144GB</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latin typeface="Calibri"/>
                        </a:rPr>
                        <a:t>10K RPM</a:t>
                      </a:r>
                    </a:p>
                  </a:txBody>
                  <a:tcPr marL="9525" marR="9525" marT="9525" marB="0" anchor="b">
                    <a:lnL>
                      <a:noFill/>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latin typeface="Calibri"/>
                        </a:rPr>
                        <a:t>FC Port B</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r>
              <a:tr h="291309">
                <a:tc>
                  <a:txBody>
                    <a:bodyPr/>
                    <a:lstStyle/>
                    <a:p>
                      <a:pPr algn="ctr" fontAlgn="b"/>
                      <a:endParaRPr lang="en-US" sz="1800" b="0" i="0" u="none" strike="noStrike">
                        <a:solidFill>
                          <a:srgbClr val="000000"/>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8708">
                <a:tc>
                  <a:txBody>
                    <a:bodyPr/>
                    <a:lstStyle/>
                    <a:p>
                      <a:pPr algn="ctr" fontAlgn="b"/>
                      <a:r>
                        <a:rPr lang="en-US" sz="1800" b="0" i="0" u="none" strike="noStrike">
                          <a:solidFill>
                            <a:srgbClr val="000000"/>
                          </a:solidFill>
                          <a:latin typeface="Calibri"/>
                        </a:rPr>
                        <a:t>C</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800" b="0" i="0" u="none" strike="noStrike">
                          <a:solidFill>
                            <a:srgbClr val="000000"/>
                          </a:solidFill>
                          <a:latin typeface="Calibri"/>
                        </a:rPr>
                        <a:t>Disk Array</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800" b="0" i="0" u="none" strike="noStrike">
                          <a:solidFill>
                            <a:srgbClr val="000000"/>
                          </a:solidFill>
                          <a:latin typeface="Calibri"/>
                        </a:rPr>
                        <a:t>Enclosure</a:t>
                      </a:r>
                    </a:p>
                  </a:txBody>
                  <a:tcPr marL="9525" marR="9525" marT="9525"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en-US" sz="1800" b="0" i="0" u="none" strike="noStrike">
                          <a:solidFill>
                            <a:srgbClr val="000000"/>
                          </a:solidFill>
                          <a:latin typeface="Calibri"/>
                        </a:rPr>
                        <a:t>FC Port A</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502159">
                <a:tc>
                  <a:txBody>
                    <a:bodyPr/>
                    <a:lstStyle/>
                    <a:p>
                      <a:pPr algn="ctr" fontAlgn="b"/>
                      <a:r>
                        <a:rPr lang="en-US" sz="1800" b="0" i="0" u="none" strike="noStrike">
                          <a:solidFill>
                            <a:srgbClr val="000000"/>
                          </a:solidFill>
                          <a:latin typeface="Calibri"/>
                        </a:rPr>
                        <a:t>A</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US" sz="1800" b="0" i="0" u="none" strike="noStrike">
                          <a:solidFill>
                            <a:srgbClr val="000000"/>
                          </a:solidFill>
                          <a:latin typeface="Calibri"/>
                        </a:rPr>
                        <a:t>14 x 144GB</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latin typeface="Calibri"/>
                        </a:rPr>
                        <a:t>10K RPM</a:t>
                      </a:r>
                    </a:p>
                  </a:txBody>
                  <a:tcPr marL="9525" marR="9525" marT="9525" marB="0" anchor="b">
                    <a:lnL>
                      <a:noFill/>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latin typeface="Calibri"/>
                        </a:rPr>
                        <a:t>FC Port B</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r>
              <a:tr h="291309">
                <a:tc>
                  <a:txBody>
                    <a:bodyPr/>
                    <a:lstStyle/>
                    <a:p>
                      <a:pPr algn="l" fontAlgn="b"/>
                      <a:endParaRPr lang="en-US" sz="1800" b="0" i="0" u="none" strike="noStrike">
                        <a:solidFill>
                          <a:srgbClr val="000000"/>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436">
                <a:tc>
                  <a:txBody>
                    <a:bodyPr/>
                    <a:lstStyle/>
                    <a:p>
                      <a:pPr algn="l" fontAlgn="b"/>
                      <a:r>
                        <a:rPr lang="en-US" sz="1800" b="0" i="0" u="none" strike="noStrike">
                          <a:solidFill>
                            <a:srgbClr val="000000"/>
                          </a:solidFill>
                          <a:latin typeface="Calibri"/>
                        </a:rPr>
                        <a:t> </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800" b="0" i="0" u="none" strike="noStrike">
                          <a:solidFill>
                            <a:srgbClr val="000000"/>
                          </a:solidFill>
                          <a:latin typeface="Calibri"/>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800" b="0" i="0" u="none" strike="noStrike">
                          <a:solidFill>
                            <a:srgbClr val="000000"/>
                          </a:solidFill>
                          <a:latin typeface="Calibri"/>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800" b="0" i="0" u="none" strike="noStrike">
                          <a:solidFill>
                            <a:srgbClr val="000000"/>
                          </a:solidFill>
                          <a:latin typeface="Calibri"/>
                        </a:rPr>
                        <a:t> </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360667">
                <a:tc>
                  <a:txBody>
                    <a:bodyPr/>
                    <a:lstStyle/>
                    <a:p>
                      <a:pPr algn="l" fontAlgn="b"/>
                      <a:r>
                        <a:rPr lang="en-US" sz="1800" b="0" i="0" u="none" strike="noStrike">
                          <a:solidFill>
                            <a:srgbClr val="000000"/>
                          </a:solidFill>
                          <a:latin typeface="Calibri"/>
                        </a:rPr>
                        <a:t> </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err="1" smtClean="0">
                          <a:solidFill>
                            <a:srgbClr val="000000"/>
                          </a:solidFill>
                          <a:latin typeface="Calibri"/>
                        </a:rPr>
                        <a:t>NetApp</a:t>
                      </a:r>
                      <a:r>
                        <a:rPr lang="en-US" sz="1800" b="0" i="0" u="none" strike="noStrike" dirty="0" smtClean="0">
                          <a:solidFill>
                            <a:srgbClr val="000000"/>
                          </a:solidFill>
                          <a:latin typeface="Calibri"/>
                        </a:rPr>
                        <a:t> </a:t>
                      </a:r>
                      <a:endParaRPr lang="en-US" sz="1800" b="0" i="0" u="none" strike="noStrike" dirty="0">
                        <a:solidFill>
                          <a:srgbClr val="000000"/>
                        </a:solidFill>
                        <a:latin typeface="Calibri"/>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smtClean="0">
                          <a:solidFill>
                            <a:srgbClr val="000000"/>
                          </a:solidFill>
                          <a:latin typeface="Calibri"/>
                        </a:rPr>
                        <a:t> Filer</a:t>
                      </a:r>
                      <a:endParaRPr lang="en-US" sz="1800" b="0" i="0" u="none" strike="noStrike" dirty="0">
                        <a:solidFill>
                          <a:srgbClr val="000000"/>
                        </a:solidFill>
                        <a:latin typeface="Calibri"/>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latin typeface="Calibri"/>
                        </a:rPr>
                        <a:t> </a:t>
                      </a: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277436">
                <a:tc>
                  <a:txBody>
                    <a:bodyPr/>
                    <a:lstStyle/>
                    <a:p>
                      <a:pPr algn="l" fontAlgn="b"/>
                      <a:r>
                        <a:rPr lang="en-US" sz="1800" b="0" i="0" u="none" strike="noStrike">
                          <a:solidFill>
                            <a:srgbClr val="000000"/>
                          </a:solidFill>
                          <a:latin typeface="Calibri"/>
                        </a:rPr>
                        <a:t>FC Port A</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800" b="0" i="0" u="none" strike="noStrike">
                          <a:solidFill>
                            <a:srgbClr val="000000"/>
                          </a:solidFill>
                          <a:latin typeface="Calibri"/>
                        </a:rPr>
                        <a:t>FC Port B</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a:txBody>
                    <a:bodyPr/>
                    <a:lstStyle/>
                    <a:p>
                      <a:pPr algn="l" fontAlgn="b"/>
                      <a:r>
                        <a:rPr lang="en-US" sz="1800" b="0" i="0" u="none" strike="noStrike">
                          <a:solidFill>
                            <a:srgbClr val="000000"/>
                          </a:solidFill>
                          <a:latin typeface="Calibri"/>
                        </a:rPr>
                        <a:t>FC Port C</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800" b="0" i="0" u="none" strike="noStrike">
                          <a:solidFill>
                            <a:srgbClr val="000000"/>
                          </a:solidFill>
                          <a:latin typeface="Calibri"/>
                        </a:rPr>
                        <a:t>FC Port D</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r>
              <a:tr h="291309">
                <a:tc>
                  <a:txBody>
                    <a:bodyPr/>
                    <a:lstStyle/>
                    <a:p>
                      <a:pPr algn="l" fontAlgn="b"/>
                      <a:endParaRPr lang="en-US" sz="1800" b="0" i="0" u="none" strike="noStrike">
                        <a:solidFill>
                          <a:srgbClr val="000000"/>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309">
                <a:tc>
                  <a:txBody>
                    <a:bodyPr/>
                    <a:lstStyle/>
                    <a:p>
                      <a:pPr algn="l" fontAlgn="b"/>
                      <a:r>
                        <a:rPr lang="en-US" sz="1800" b="0" i="0" u="none" strike="noStrike">
                          <a:solidFill>
                            <a:srgbClr val="000000"/>
                          </a:solidFill>
                          <a:latin typeface="Calibri"/>
                        </a:rPr>
                        <a:t>4 gbps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latin typeface="Calibri"/>
                        </a:rPr>
                        <a:t>4 gbps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latin typeface="Calibri"/>
                        </a:rPr>
                        <a:t>4 gbps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latin typeface="Calibri"/>
                        </a:rPr>
                        <a:t>4 gbps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6550">
                <a:tc>
                  <a:txBody>
                    <a:bodyPr/>
                    <a:lstStyle/>
                    <a:p>
                      <a:pPr algn="l" fontAlgn="b"/>
                      <a:r>
                        <a:rPr lang="en-US" sz="1800" b="0" i="0" u="none" strike="noStrike">
                          <a:solidFill>
                            <a:srgbClr val="000000"/>
                          </a:solidFill>
                          <a:latin typeface="Calibri"/>
                        </a:rPr>
                        <a:t>FC Switch</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r>
                        <a:rPr lang="en-US" sz="1800" b="0" i="0" u="none" strike="noStrike">
                          <a:solidFill>
                            <a:srgbClr val="000000"/>
                          </a:solidFill>
                          <a:latin typeface="Calibri"/>
                        </a:rPr>
                        <a:t>A</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00"/>
                    </a:solidFill>
                  </a:tcPr>
                </a:tc>
                <a:tc>
                  <a:txBody>
                    <a:bodyPr/>
                    <a:lstStyle/>
                    <a:p>
                      <a:pPr algn="l" fontAlgn="b"/>
                      <a:r>
                        <a:rPr lang="en-US" sz="1800" b="0" i="0" u="none" strike="noStrike">
                          <a:solidFill>
                            <a:srgbClr val="000000"/>
                          </a:solidFill>
                          <a:latin typeface="Calibri"/>
                        </a:rPr>
                        <a:t>FC Switch</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95B3D7"/>
                    </a:solidFill>
                  </a:tcPr>
                </a:tc>
                <a:tc>
                  <a:txBody>
                    <a:bodyPr/>
                    <a:lstStyle/>
                    <a:p>
                      <a:pPr algn="ctr" fontAlgn="b"/>
                      <a:r>
                        <a:rPr lang="en-US" sz="1800" b="0" i="0" u="none" strike="noStrike">
                          <a:solidFill>
                            <a:srgbClr val="000000"/>
                          </a:solidFill>
                          <a:latin typeface="Calibri"/>
                        </a:rPr>
                        <a:t>B</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95B3D7"/>
                    </a:solidFill>
                  </a:tcPr>
                </a:tc>
              </a:tr>
              <a:tr h="291309">
                <a:tc>
                  <a:txBody>
                    <a:bodyPr/>
                    <a:lstStyle/>
                    <a:p>
                      <a:pPr algn="l" fontAlgn="b"/>
                      <a:r>
                        <a:rPr lang="en-US" sz="1800" b="0" i="0" u="none" strike="noStrike">
                          <a:solidFill>
                            <a:srgbClr val="000000"/>
                          </a:solidFill>
                          <a:latin typeface="Calibri"/>
                        </a:rPr>
                        <a:t> </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800" b="0" i="0" u="none" strike="noStrike">
                          <a:solidFill>
                            <a:srgbClr val="000000"/>
                          </a:solidFill>
                          <a:latin typeface="Calibri"/>
                        </a:rPr>
                        <a:t> </a:t>
                      </a: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800" b="0" i="0" u="none" strike="noStrike">
                          <a:solidFill>
                            <a:srgbClr val="000000"/>
                          </a:solidFill>
                          <a:latin typeface="Calibri"/>
                        </a:rPr>
                        <a:t> </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95B3D7"/>
                    </a:solidFill>
                  </a:tcPr>
                </a:tc>
                <a:tc>
                  <a:txBody>
                    <a:bodyPr/>
                    <a:lstStyle/>
                    <a:p>
                      <a:pPr algn="l" fontAlgn="b"/>
                      <a:r>
                        <a:rPr lang="en-US" sz="1800" b="0" i="0" u="none" strike="noStrike" dirty="0">
                          <a:solidFill>
                            <a:srgbClr val="000000"/>
                          </a:solidFill>
                          <a:latin typeface="Calibri"/>
                        </a:rPr>
                        <a:t> </a:t>
                      </a: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95B3D7"/>
                    </a:solidFill>
                  </a:tcPr>
                </a:tc>
              </a:tr>
            </a:tbl>
          </a:graphicData>
        </a:graphic>
      </p:graphicFrame>
      <p:graphicFrame>
        <p:nvGraphicFramePr>
          <p:cNvPr id="11" name="Table 10"/>
          <p:cNvGraphicFramePr>
            <a:graphicFrameLocks noGrp="1"/>
          </p:cNvGraphicFramePr>
          <p:nvPr/>
        </p:nvGraphicFramePr>
        <p:xfrm>
          <a:off x="6096000" y="0"/>
          <a:ext cx="2895600" cy="838200"/>
        </p:xfrm>
        <a:graphic>
          <a:graphicData uri="http://schemas.openxmlformats.org/drawingml/2006/table">
            <a:tbl>
              <a:tblPr/>
              <a:tblGrid>
                <a:gridCol w="849486"/>
                <a:gridCol w="2046114"/>
              </a:tblGrid>
              <a:tr h="408878">
                <a:tc>
                  <a:txBody>
                    <a:bodyPr/>
                    <a:lstStyle/>
                    <a:p>
                      <a:pPr algn="l" fontAlgn="b"/>
                      <a:r>
                        <a:rPr lang="en-US" sz="11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400" b="0" i="0" u="none" strike="noStrike" dirty="0" smtClean="0">
                          <a:solidFill>
                            <a:srgbClr val="000000"/>
                          </a:solidFill>
                          <a:latin typeface="Calibri"/>
                        </a:rPr>
                        <a:t> Connected </a:t>
                      </a:r>
                      <a:r>
                        <a:rPr lang="en-US" sz="1400" b="0" i="0" u="none" strike="noStrike" dirty="0">
                          <a:solidFill>
                            <a:srgbClr val="000000"/>
                          </a:solidFill>
                          <a:latin typeface="Calibri"/>
                        </a:rPr>
                        <a:t>to FC Switch A</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r>
              <a:tr h="429322">
                <a:tc>
                  <a:txBody>
                    <a:bodyPr/>
                    <a:lstStyle/>
                    <a:p>
                      <a:pPr algn="l"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l" fontAlgn="b"/>
                      <a:r>
                        <a:rPr lang="en-US" sz="1400" b="0" i="0" u="none" strike="noStrike" dirty="0" smtClean="0">
                          <a:solidFill>
                            <a:srgbClr val="000000"/>
                          </a:solidFill>
                          <a:latin typeface="Calibri"/>
                        </a:rPr>
                        <a:t> Connected </a:t>
                      </a:r>
                      <a:r>
                        <a:rPr lang="en-US" sz="1400" b="0" i="0" u="none" strike="noStrike" dirty="0">
                          <a:solidFill>
                            <a:srgbClr val="000000"/>
                          </a:solidFill>
                          <a:latin typeface="Calibri"/>
                        </a:rPr>
                        <a:t>to FC Switch B</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
        <p:nvSpPr>
          <p:cNvPr id="5" name="Title 2"/>
          <p:cNvSpPr>
            <a:spLocks noGrp="1"/>
          </p:cNvSpPr>
          <p:nvPr>
            <p:ph type="title"/>
          </p:nvPr>
        </p:nvSpPr>
        <p:spPr>
          <a:xfrm>
            <a:off x="457200" y="274638"/>
            <a:ext cx="8229600" cy="1143000"/>
          </a:xfrm>
        </p:spPr>
        <p:txBody>
          <a:bodyPr/>
          <a:lstStyle/>
          <a:p>
            <a:r>
              <a:rPr lang="en-US" dirty="0" smtClean="0"/>
              <a:t>Configure </a:t>
            </a:r>
            <a:r>
              <a:rPr lang="en-US" dirty="0" err="1" smtClean="0"/>
              <a:t>NetApp</a:t>
            </a:r>
            <a:endParaRPr lang="en-US" dirty="0"/>
          </a:p>
        </p:txBody>
      </p:sp>
      <p:sp>
        <p:nvSpPr>
          <p:cNvPr id="9" name="Content Placeholder 1"/>
          <p:cNvSpPr txBox="1">
            <a:spLocks/>
          </p:cNvSpPr>
          <p:nvPr/>
        </p:nvSpPr>
        <p:spPr>
          <a:xfrm>
            <a:off x="152400" y="1143000"/>
            <a:ext cx="9144000" cy="5376672"/>
          </a:xfrm>
          <a:prstGeom prst="rect">
            <a:avLst/>
          </a:prstGeom>
        </p:spPr>
        <p:txBody>
          <a:bodyPr vert="horz">
            <a:normAutofit/>
          </a:bodyPr>
          <a:lstStyle/>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n-US" sz="27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12" name="Table 11"/>
          <p:cNvGraphicFramePr>
            <a:graphicFrameLocks noGrp="1"/>
          </p:cNvGraphicFramePr>
          <p:nvPr/>
        </p:nvGraphicFramePr>
        <p:xfrm>
          <a:off x="152400" y="1143003"/>
          <a:ext cx="8839200" cy="4814037"/>
        </p:xfrm>
        <a:graphic>
          <a:graphicData uri="http://schemas.openxmlformats.org/drawingml/2006/table">
            <a:tbl>
              <a:tblPr/>
              <a:tblGrid>
                <a:gridCol w="8839200"/>
              </a:tblGrid>
              <a:tr h="603419">
                <a:tc>
                  <a:txBody>
                    <a:bodyPr/>
                    <a:lstStyle/>
                    <a:p>
                      <a:pPr algn="l" fontAlgn="b"/>
                      <a:r>
                        <a:rPr lang="en-US" sz="2000" b="0" i="0" u="none" strike="noStrike" dirty="0">
                          <a:solidFill>
                            <a:srgbClr val="000000"/>
                          </a:solidFill>
                          <a:latin typeface="Calibri"/>
                        </a:rPr>
                        <a:t>Download </a:t>
                      </a:r>
                      <a:r>
                        <a:rPr lang="en-US" sz="2000" b="0" i="0" u="none" strike="noStrike" dirty="0" err="1">
                          <a:solidFill>
                            <a:srgbClr val="000000"/>
                          </a:solidFill>
                          <a:latin typeface="Calibri"/>
                        </a:rPr>
                        <a:t>NetApp</a:t>
                      </a:r>
                      <a:r>
                        <a:rPr lang="en-US" sz="2000" b="0" i="0" u="none" strike="noStrike" dirty="0">
                          <a:solidFill>
                            <a:srgbClr val="000000"/>
                          </a:solidFill>
                          <a:latin typeface="Calibri"/>
                        </a:rPr>
                        <a:t> </a:t>
                      </a:r>
                      <a:r>
                        <a:rPr lang="en-US" sz="2000" b="0" i="0" u="none" strike="noStrike" dirty="0" err="1">
                          <a:solidFill>
                            <a:srgbClr val="000000"/>
                          </a:solidFill>
                          <a:latin typeface="Calibri"/>
                        </a:rPr>
                        <a:t>OnCommand</a:t>
                      </a:r>
                      <a:r>
                        <a:rPr lang="en-US" sz="2000" b="0" i="0" u="none" strike="noStrike" dirty="0">
                          <a:solidFill>
                            <a:srgbClr val="000000"/>
                          </a:solidFill>
                          <a:latin typeface="Calibri"/>
                        </a:rPr>
                        <a:t> Manager from \\argos\labvideos\sysmgr-setup-2-0R1-win.exe</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9765">
                <a:tc>
                  <a:txBody>
                    <a:bodyPr/>
                    <a:lstStyle/>
                    <a:p>
                      <a:pPr algn="l" fontAlgn="b"/>
                      <a:r>
                        <a:rPr lang="en-US" sz="2000" b="0" i="0" u="none" strike="noStrike">
                          <a:solidFill>
                            <a:srgbClr val="000000"/>
                          </a:solidFill>
                          <a:latin typeface="Calibri"/>
                        </a:rPr>
                        <a:t>Install NetApp OnCommand Manager</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9765">
                <a:tc>
                  <a:txBody>
                    <a:bodyPr/>
                    <a:lstStyle/>
                    <a:p>
                      <a:pPr algn="l" fontAlgn="b"/>
                      <a:r>
                        <a:rPr lang="en-US" sz="2000" b="0" i="0" u="none" strike="noStrike">
                          <a:solidFill>
                            <a:srgbClr val="000000"/>
                          </a:solidFill>
                          <a:latin typeface="Calibri"/>
                        </a:rPr>
                        <a:t>Configure NetApp OnCommand Manager with the HostName "netapp"</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9765">
                <a:tc>
                  <a:txBody>
                    <a:bodyPr/>
                    <a:lstStyle/>
                    <a:p>
                      <a:pPr algn="l" fontAlgn="b"/>
                      <a:r>
                        <a:rPr lang="en-US" sz="2000" b="0" i="0" u="none" strike="noStrike">
                          <a:solidFill>
                            <a:srgbClr val="000000"/>
                          </a:solidFill>
                          <a:latin typeface="Calibri"/>
                        </a:rPr>
                        <a:t>username: root --- password: rootusa1</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9765">
                <a:tc>
                  <a:txBody>
                    <a:bodyPr/>
                    <a:lstStyle/>
                    <a:p>
                      <a:pPr algn="l" fontAlgn="b"/>
                      <a:r>
                        <a:rPr lang="en-US" sz="2000" b="0" i="0" u="none" strike="noStrike">
                          <a:solidFill>
                            <a:srgbClr val="000000"/>
                          </a:solidFill>
                          <a:latin typeface="Calibri"/>
                        </a:rPr>
                        <a:t>Click on Volumes</a:t>
                      </a: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9765">
                <a:tc>
                  <a:txBody>
                    <a:bodyPr/>
                    <a:lstStyle/>
                    <a:p>
                      <a:pPr algn="l" fontAlgn="b"/>
                      <a:r>
                        <a:rPr lang="en-US" sz="2000" b="0" i="0" u="none" strike="noStrike" dirty="0">
                          <a:solidFill>
                            <a:srgbClr val="000000"/>
                          </a:solidFill>
                          <a:latin typeface="Calibri"/>
                        </a:rPr>
                        <a:t>Click on </a:t>
                      </a:r>
                      <a:r>
                        <a:rPr lang="en-US" sz="2000" b="0" i="0" u="none" strike="noStrike" dirty="0" smtClean="0">
                          <a:solidFill>
                            <a:srgbClr val="000000"/>
                          </a:solidFill>
                          <a:latin typeface="Calibri"/>
                        </a:rPr>
                        <a:t>Create inside the Volumes</a:t>
                      </a:r>
                      <a:r>
                        <a:rPr lang="en-US" sz="2000" b="0" i="0" u="none" strike="noStrike" baseline="0" dirty="0" smtClean="0">
                          <a:solidFill>
                            <a:srgbClr val="000000"/>
                          </a:solidFill>
                          <a:latin typeface="Calibri"/>
                        </a:rPr>
                        <a:t> tab</a:t>
                      </a:r>
                      <a:endParaRPr lang="en-US" sz="2000" b="0" i="0" u="none" strike="noStrike" dirty="0">
                        <a:solidFill>
                          <a:srgbClr val="000000"/>
                        </a:solidFill>
                        <a:latin typeface="Calibri"/>
                      </a:endParaRP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9765">
                <a:tc>
                  <a:txBody>
                    <a:bodyPr/>
                    <a:lstStyle/>
                    <a:p>
                      <a:pPr algn="l" fontAlgn="b"/>
                      <a:r>
                        <a:rPr lang="en-US" sz="2000" b="0" i="0" u="none" strike="noStrike" dirty="0" smtClean="0">
                          <a:solidFill>
                            <a:srgbClr val="000000"/>
                          </a:solidFill>
                          <a:latin typeface="Calibri"/>
                        </a:rPr>
                        <a:t>Define the Volume</a:t>
                      </a:r>
                      <a:r>
                        <a:rPr lang="en-US" sz="2000" b="0" i="0" u="none" strike="noStrike" baseline="0" dirty="0" smtClean="0">
                          <a:solidFill>
                            <a:srgbClr val="000000"/>
                          </a:solidFill>
                          <a:latin typeface="Calibri"/>
                        </a:rPr>
                        <a:t> name as “eXbYlxZZ_vol01” and the storage type is SAN.</a:t>
                      </a:r>
                      <a:endParaRPr lang="en-US" sz="2000" b="0" i="0" u="none" strike="noStrike" dirty="0">
                        <a:solidFill>
                          <a:srgbClr val="000000"/>
                        </a:solidFill>
                        <a:latin typeface="Calibri"/>
                      </a:endParaRP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9765">
                <a:tc>
                  <a:txBody>
                    <a:bodyPr/>
                    <a:lstStyle/>
                    <a:p>
                      <a:pPr algn="l" fontAlgn="b"/>
                      <a:r>
                        <a:rPr lang="en-US" sz="2000" b="0" i="0" u="none" strike="noStrike" dirty="0" smtClean="0">
                          <a:solidFill>
                            <a:srgbClr val="000000"/>
                          </a:solidFill>
                          <a:latin typeface="Calibri"/>
                        </a:rPr>
                        <a:t>Total Size</a:t>
                      </a:r>
                      <a:r>
                        <a:rPr lang="en-US" sz="2000" b="0" i="0" u="none" strike="noStrike" baseline="0" dirty="0" smtClean="0">
                          <a:solidFill>
                            <a:srgbClr val="000000"/>
                          </a:solidFill>
                          <a:latin typeface="Calibri"/>
                        </a:rPr>
                        <a:t> = 50GB</a:t>
                      </a:r>
                      <a:endParaRPr lang="en-US" sz="2000" b="0" i="0" u="none" strike="noStrike" dirty="0">
                        <a:solidFill>
                          <a:srgbClr val="000000"/>
                        </a:solidFill>
                        <a:latin typeface="Calibri"/>
                      </a:endParaRP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9765">
                <a:tc>
                  <a:txBody>
                    <a:bodyPr/>
                    <a:lstStyle/>
                    <a:p>
                      <a:pPr algn="l" fontAlgn="b"/>
                      <a:r>
                        <a:rPr lang="en-US" sz="2000" b="0" i="0" u="none" strike="noStrike" dirty="0" smtClean="0">
                          <a:solidFill>
                            <a:srgbClr val="000000"/>
                          </a:solidFill>
                          <a:latin typeface="Calibri"/>
                        </a:rPr>
                        <a:t>Snap Shot Reserve 0 %</a:t>
                      </a:r>
                      <a:endParaRPr lang="en-US" sz="2000" b="0" i="0" u="none" strike="noStrike" dirty="0">
                        <a:solidFill>
                          <a:srgbClr val="000000"/>
                        </a:solidFill>
                        <a:latin typeface="Calibri"/>
                      </a:endParaRP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9765">
                <a:tc>
                  <a:txBody>
                    <a:bodyPr/>
                    <a:lstStyle/>
                    <a:p>
                      <a:pPr algn="l" fontAlgn="b"/>
                      <a:r>
                        <a:rPr lang="en-US" sz="2000" b="0" i="0" u="none" strike="noStrike" dirty="0" smtClean="0">
                          <a:solidFill>
                            <a:srgbClr val="000000"/>
                          </a:solidFill>
                          <a:latin typeface="Calibri"/>
                        </a:rPr>
                        <a:t>Click</a:t>
                      </a:r>
                      <a:r>
                        <a:rPr lang="en-US" sz="2000" b="0" i="0" u="none" strike="noStrike" baseline="0" dirty="0" smtClean="0">
                          <a:solidFill>
                            <a:srgbClr val="000000"/>
                          </a:solidFill>
                          <a:latin typeface="Calibri"/>
                        </a:rPr>
                        <a:t> on “Thin Provisioned” and Click Create</a:t>
                      </a:r>
                      <a:endParaRPr lang="en-US" sz="2000" b="0" i="0" u="none" strike="noStrike" dirty="0">
                        <a:solidFill>
                          <a:srgbClr val="000000"/>
                        </a:solidFill>
                        <a:latin typeface="Calibri"/>
                      </a:endParaRP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9765">
                <a:tc>
                  <a:txBody>
                    <a:bodyPr/>
                    <a:lstStyle/>
                    <a:p>
                      <a:pPr algn="l" fontAlgn="b"/>
                      <a:r>
                        <a:rPr lang="en-US" sz="2000" b="0" i="0" u="none" strike="noStrike" dirty="0" smtClean="0">
                          <a:solidFill>
                            <a:srgbClr val="000000"/>
                          </a:solidFill>
                          <a:latin typeface="Calibri"/>
                        </a:rPr>
                        <a:t>Click</a:t>
                      </a:r>
                      <a:r>
                        <a:rPr lang="en-US" sz="2000" b="0" i="0" u="none" strike="noStrike" baseline="0" dirty="0" smtClean="0">
                          <a:solidFill>
                            <a:srgbClr val="000000"/>
                          </a:solidFill>
                          <a:latin typeface="Calibri"/>
                        </a:rPr>
                        <a:t> on LUNs, click on Create, Click Next</a:t>
                      </a:r>
                      <a:endParaRPr lang="en-US" sz="2000" b="0" i="0" u="none" strike="noStrike" dirty="0">
                        <a:solidFill>
                          <a:srgbClr val="000000"/>
                        </a:solidFill>
                        <a:latin typeface="Calibri"/>
                      </a:endParaRP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9765">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000" b="0" i="0" u="none" strike="noStrike" baseline="0" dirty="0" smtClean="0">
                          <a:solidFill>
                            <a:srgbClr val="000000"/>
                          </a:solidFill>
                          <a:latin typeface="Calibri"/>
                        </a:rPr>
                        <a:t>Type in the Name of the LUN: “</a:t>
                      </a:r>
                      <a:r>
                        <a:rPr lang="en-US" sz="2000" b="0" i="0" u="none" strike="noStrike" baseline="0" dirty="0" err="1" smtClean="0">
                          <a:solidFill>
                            <a:srgbClr val="000000"/>
                          </a:solidFill>
                          <a:latin typeface="Calibri"/>
                        </a:rPr>
                        <a:t>eXbYlxZZ_bootlun</a:t>
                      </a:r>
                      <a:r>
                        <a:rPr lang="en-US" sz="2000" b="0" i="0" u="none" strike="noStrike" baseline="0" dirty="0" smtClean="0">
                          <a:solidFill>
                            <a:srgbClr val="000000"/>
                          </a:solidFill>
                          <a:latin typeface="Calibri"/>
                        </a:rPr>
                        <a:t>”, select “</a:t>
                      </a:r>
                      <a:r>
                        <a:rPr lang="en-US" sz="2000" b="0" i="0" u="none" strike="noStrike" baseline="0" dirty="0" err="1" smtClean="0">
                          <a:solidFill>
                            <a:srgbClr val="000000"/>
                          </a:solidFill>
                          <a:latin typeface="Calibri"/>
                        </a:rPr>
                        <a:t>linux</a:t>
                      </a:r>
                      <a:r>
                        <a:rPr lang="en-US" sz="2000" b="0" i="0" u="none" strike="noStrike" baseline="0" dirty="0" smtClean="0">
                          <a:solidFill>
                            <a:srgbClr val="000000"/>
                          </a:solidFill>
                          <a:latin typeface="Calibri"/>
                        </a:rPr>
                        <a:t>” O.S. Type</a:t>
                      </a:r>
                      <a:endParaRPr lang="en-US" sz="2000" b="0" i="0" u="none" strike="noStrike" dirty="0">
                        <a:solidFill>
                          <a:srgbClr val="000000"/>
                        </a:solidFill>
                        <a:latin typeface="Calibri"/>
                      </a:endParaRP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9765">
                <a:tc>
                  <a:txBody>
                    <a:bodyPr/>
                    <a:lstStyle/>
                    <a:p>
                      <a:pPr algn="l" fontAlgn="b"/>
                      <a:r>
                        <a:rPr lang="en-US" sz="2000" b="0" i="0" u="none" strike="noStrike" dirty="0" smtClean="0">
                          <a:solidFill>
                            <a:srgbClr val="000000"/>
                          </a:solidFill>
                          <a:latin typeface="Calibri"/>
                        </a:rPr>
                        <a:t>Configure size at 20GB and check the “Thin Provision” box</a:t>
                      </a:r>
                      <a:endParaRPr lang="en-US" sz="2000" b="0" i="0" u="none" strike="noStrike" dirty="0">
                        <a:solidFill>
                          <a:srgbClr val="000000"/>
                        </a:solidFill>
                        <a:latin typeface="Calibri"/>
                      </a:endParaRP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10944251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2400" y="914400"/>
          <a:ext cx="8839200" cy="5067691"/>
        </p:xfrm>
        <a:graphic>
          <a:graphicData uri="http://schemas.openxmlformats.org/drawingml/2006/table">
            <a:tbl>
              <a:tblPr/>
              <a:tblGrid>
                <a:gridCol w="8839200"/>
              </a:tblGrid>
              <a:tr h="603419">
                <a:tc>
                  <a:txBody>
                    <a:bodyPr/>
                    <a:lstStyle/>
                    <a:p>
                      <a:pPr algn="l" fontAlgn="b"/>
                      <a:r>
                        <a:rPr lang="en-US" sz="2000" b="0" i="0" u="none" strike="noStrike" dirty="0" smtClean="0">
                          <a:solidFill>
                            <a:srgbClr val="000000"/>
                          </a:solidFill>
                          <a:latin typeface="Calibri"/>
                        </a:rPr>
                        <a:t>Click Next, Select an existing volume or </a:t>
                      </a:r>
                      <a:r>
                        <a:rPr lang="en-US" sz="2000" b="0" i="0" u="none" strike="noStrike" dirty="0" err="1" smtClean="0">
                          <a:solidFill>
                            <a:srgbClr val="000000"/>
                          </a:solidFill>
                          <a:latin typeface="Calibri"/>
                        </a:rPr>
                        <a:t>qtree</a:t>
                      </a:r>
                      <a:r>
                        <a:rPr lang="en-US" sz="2000" b="0" i="0" u="none" strike="noStrike" dirty="0" smtClean="0">
                          <a:solidFill>
                            <a:srgbClr val="000000"/>
                          </a:solidFill>
                          <a:latin typeface="Calibri"/>
                        </a:rPr>
                        <a:t> for</a:t>
                      </a:r>
                      <a:r>
                        <a:rPr lang="en-US" sz="2000" b="0" i="0" u="none" strike="noStrike" baseline="0" dirty="0" smtClean="0">
                          <a:solidFill>
                            <a:srgbClr val="000000"/>
                          </a:solidFill>
                          <a:latin typeface="Calibri"/>
                        </a:rPr>
                        <a:t> this LUN.</a:t>
                      </a:r>
                      <a:endParaRPr lang="en-US" sz="2000" b="0" i="0" u="none" strike="noStrike" dirty="0">
                        <a:solidFill>
                          <a:srgbClr val="000000"/>
                        </a:solidFill>
                        <a:latin typeface="Calibri"/>
                      </a:endParaRP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9765">
                <a:tc>
                  <a:txBody>
                    <a:bodyPr/>
                    <a:lstStyle/>
                    <a:p>
                      <a:pPr algn="l" fontAlgn="b"/>
                      <a:r>
                        <a:rPr lang="en-US" sz="2000" b="0" i="0" u="none" strike="noStrike" dirty="0" smtClean="0">
                          <a:solidFill>
                            <a:srgbClr val="000000"/>
                          </a:solidFill>
                          <a:latin typeface="Calibri"/>
                        </a:rPr>
                        <a:t>Click browse,</a:t>
                      </a:r>
                      <a:r>
                        <a:rPr lang="en-US" sz="2000" b="0" i="0" u="none" strike="noStrike" baseline="0" dirty="0" smtClean="0">
                          <a:solidFill>
                            <a:srgbClr val="000000"/>
                          </a:solidFill>
                          <a:latin typeface="Calibri"/>
                        </a:rPr>
                        <a:t> find and select your respective volume and click next</a:t>
                      </a:r>
                      <a:endParaRPr lang="en-US" sz="2000" b="0" i="0" u="none" strike="noStrike" dirty="0">
                        <a:solidFill>
                          <a:srgbClr val="000000"/>
                        </a:solidFill>
                        <a:latin typeface="Calibri"/>
                      </a:endParaRP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9765">
                <a:tc>
                  <a:txBody>
                    <a:bodyPr/>
                    <a:lstStyle/>
                    <a:p>
                      <a:pPr algn="l" fontAlgn="b"/>
                      <a:r>
                        <a:rPr lang="en-US" sz="2000" b="0" i="0" u="none" strike="noStrike" dirty="0" smtClean="0">
                          <a:solidFill>
                            <a:srgbClr val="000000"/>
                          </a:solidFill>
                          <a:latin typeface="Calibri"/>
                        </a:rPr>
                        <a:t>You will need</a:t>
                      </a:r>
                      <a:r>
                        <a:rPr lang="en-US" sz="2000" b="0" i="0" u="none" strike="noStrike" baseline="0" dirty="0" smtClean="0">
                          <a:solidFill>
                            <a:srgbClr val="000000"/>
                          </a:solidFill>
                          <a:latin typeface="Calibri"/>
                        </a:rPr>
                        <a:t> the WWPN to create a initiator group. </a:t>
                      </a:r>
                      <a:endParaRPr lang="en-US" sz="2000" b="0" i="0" u="none" strike="noStrike" dirty="0">
                        <a:solidFill>
                          <a:srgbClr val="000000"/>
                        </a:solidFill>
                        <a:latin typeface="Calibri"/>
                      </a:endParaRP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9765">
                <a:tc>
                  <a:txBody>
                    <a:bodyPr/>
                    <a:lstStyle/>
                    <a:p>
                      <a:pPr algn="l" fontAlgn="b"/>
                      <a:r>
                        <a:rPr lang="en-US" sz="2000" b="0" i="0" u="none" strike="noStrike" dirty="0" smtClean="0">
                          <a:solidFill>
                            <a:srgbClr val="000000"/>
                          </a:solidFill>
                          <a:latin typeface="Calibri"/>
                        </a:rPr>
                        <a:t>To find your WWPN</a:t>
                      </a:r>
                      <a:r>
                        <a:rPr lang="en-US" sz="2000" b="0" i="0" u="none" strike="noStrike" baseline="0" dirty="0" smtClean="0">
                          <a:solidFill>
                            <a:srgbClr val="000000"/>
                          </a:solidFill>
                          <a:latin typeface="Calibri"/>
                        </a:rPr>
                        <a:t> for both FC ports on your blade please click on the below video.</a:t>
                      </a:r>
                      <a:endParaRPr lang="en-US" sz="2000" b="0" i="0" u="none" strike="noStrike" dirty="0">
                        <a:solidFill>
                          <a:srgbClr val="000000"/>
                        </a:solidFill>
                        <a:latin typeface="Calibri"/>
                      </a:endParaRP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9765">
                <a:tc>
                  <a:txBody>
                    <a:bodyPr/>
                    <a:lstStyle/>
                    <a:p>
                      <a:pPr algn="l" fontAlgn="b"/>
                      <a:r>
                        <a:rPr lang="en-US" sz="2000" b="0" i="0" u="none" strike="noStrike" dirty="0" smtClean="0">
                          <a:solidFill>
                            <a:srgbClr val="000000"/>
                          </a:solidFill>
                          <a:latin typeface="Calibri"/>
                        </a:rPr>
                        <a:t>“\\argos\labwork\videos\linux\Configuring LUN - WWPN - Onboard Administrator.htm”</a:t>
                      </a:r>
                      <a:endParaRPr lang="en-US" sz="2000" b="0" i="0" u="none" strike="noStrike" dirty="0">
                        <a:solidFill>
                          <a:srgbClr val="000000"/>
                        </a:solidFill>
                        <a:latin typeface="Calibri"/>
                      </a:endParaRP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9765">
                <a:tc>
                  <a:txBody>
                    <a:bodyPr/>
                    <a:lstStyle/>
                    <a:p>
                      <a:pPr algn="l" fontAlgn="b"/>
                      <a:r>
                        <a:rPr lang="en-US" sz="2000" b="0" i="0" u="none" strike="noStrike" dirty="0" smtClean="0">
                          <a:solidFill>
                            <a:srgbClr val="000000"/>
                          </a:solidFill>
                          <a:latin typeface="Calibri"/>
                        </a:rPr>
                        <a:t>Select</a:t>
                      </a:r>
                      <a:r>
                        <a:rPr lang="en-US" sz="2000" b="0" i="0" u="none" strike="noStrike" baseline="0" dirty="0" smtClean="0">
                          <a:solidFill>
                            <a:srgbClr val="000000"/>
                          </a:solidFill>
                          <a:latin typeface="Calibri"/>
                        </a:rPr>
                        <a:t> the initiator group and click next and finish.</a:t>
                      </a:r>
                      <a:endParaRPr lang="en-US" sz="2000" b="0" i="0" u="none" strike="noStrike" dirty="0">
                        <a:solidFill>
                          <a:srgbClr val="000000"/>
                        </a:solidFill>
                        <a:latin typeface="Calibri"/>
                      </a:endParaRP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9765">
                <a:tc>
                  <a:txBody>
                    <a:bodyPr/>
                    <a:lstStyle/>
                    <a:p>
                      <a:pPr algn="l" fontAlgn="b"/>
                      <a:endParaRPr lang="en-US" sz="2000" b="0" i="0" u="none" strike="noStrike" dirty="0">
                        <a:solidFill>
                          <a:srgbClr val="000000"/>
                        </a:solidFill>
                        <a:latin typeface="Calibri"/>
                      </a:endParaRP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9765">
                <a:tc>
                  <a:txBody>
                    <a:bodyPr/>
                    <a:lstStyle/>
                    <a:p>
                      <a:pPr algn="l" fontAlgn="b"/>
                      <a:endParaRPr lang="en-US" sz="2000" b="0" i="0" u="none" strike="noStrike" dirty="0">
                        <a:solidFill>
                          <a:srgbClr val="000000"/>
                        </a:solidFill>
                        <a:latin typeface="Calibri"/>
                      </a:endParaRP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9765">
                <a:tc>
                  <a:txBody>
                    <a:bodyPr/>
                    <a:lstStyle/>
                    <a:p>
                      <a:pPr algn="l" fontAlgn="b"/>
                      <a:endParaRPr lang="en-US" sz="2000" b="0" i="0" u="none" strike="noStrike" dirty="0">
                        <a:solidFill>
                          <a:srgbClr val="000000"/>
                        </a:solidFill>
                        <a:latin typeface="Calibri"/>
                      </a:endParaRP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9765">
                <a:tc>
                  <a:txBody>
                    <a:bodyPr/>
                    <a:lstStyle/>
                    <a:p>
                      <a:pPr algn="l" fontAlgn="b"/>
                      <a:endParaRPr lang="en-US" sz="2000" b="0" i="0" u="none" strike="noStrike" dirty="0">
                        <a:solidFill>
                          <a:srgbClr val="000000"/>
                        </a:solidFill>
                        <a:latin typeface="Calibri"/>
                      </a:endParaRP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9765">
                <a:tc>
                  <a:txBody>
                    <a:bodyPr/>
                    <a:lstStyle/>
                    <a:p>
                      <a:pPr algn="l" fontAlgn="b"/>
                      <a:endParaRPr lang="en-US" sz="2000" b="0" i="0" u="none" strike="noStrike" dirty="0">
                        <a:solidFill>
                          <a:srgbClr val="000000"/>
                        </a:solidFill>
                        <a:latin typeface="Calibri"/>
                      </a:endParaRP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9765">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2000" b="0" i="0" u="none" strike="noStrike" dirty="0">
                        <a:solidFill>
                          <a:srgbClr val="000000"/>
                        </a:solidFill>
                        <a:latin typeface="Calibri"/>
                      </a:endParaRP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9765">
                <a:tc>
                  <a:txBody>
                    <a:bodyPr/>
                    <a:lstStyle/>
                    <a:p>
                      <a:pPr algn="l" fontAlgn="b"/>
                      <a:endParaRPr lang="en-US" sz="2000" b="0" i="0" u="none" strike="noStrike" dirty="0">
                        <a:solidFill>
                          <a:srgbClr val="000000"/>
                        </a:solidFill>
                        <a:latin typeface="Calibri"/>
                      </a:endParaRPr>
                    </a:p>
                  </a:txBody>
                  <a:tcPr marL="7257" marR="7257" marT="7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Title 2"/>
          <p:cNvSpPr>
            <a:spLocks noGrp="1"/>
          </p:cNvSpPr>
          <p:nvPr>
            <p:ph type="title"/>
          </p:nvPr>
        </p:nvSpPr>
        <p:spPr>
          <a:xfrm>
            <a:off x="381000" y="0"/>
            <a:ext cx="8229600" cy="1143000"/>
          </a:xfrm>
        </p:spPr>
        <p:txBody>
          <a:bodyPr/>
          <a:lstStyle/>
          <a:p>
            <a:r>
              <a:rPr lang="en-US" dirty="0" smtClean="0"/>
              <a:t>Configure </a:t>
            </a:r>
            <a:r>
              <a:rPr lang="en-US" dirty="0" err="1" smtClean="0"/>
              <a:t>NetApp</a:t>
            </a:r>
            <a:endParaRPr lang="en-US" dirty="0"/>
          </a:p>
        </p:txBody>
      </p:sp>
      <p:sp>
        <p:nvSpPr>
          <p:cNvPr id="6" name="Rectangle 5"/>
          <p:cNvSpPr/>
          <p:nvPr/>
        </p:nvSpPr>
        <p:spPr>
          <a:xfrm>
            <a:off x="4027620" y="3244334"/>
            <a:ext cx="1088760" cy="369332"/>
          </a:xfrm>
          <a:prstGeom prst="rect">
            <a:avLst/>
          </a:prstGeom>
        </p:spPr>
        <p:txBody>
          <a:bodyPr wrap="none">
            <a:spAutoFit/>
          </a:bodyPr>
          <a:lstStyle/>
          <a:p>
            <a:r>
              <a:rPr lang="en-US" dirty="0" smtClean="0"/>
              <a:t>yum.log</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ls</a:t>
            </a:r>
            <a:r>
              <a:rPr lang="en-US" dirty="0" smtClean="0"/>
              <a:t>		 –l 		/</a:t>
            </a:r>
          </a:p>
          <a:p>
            <a:r>
              <a:rPr lang="en-US" sz="2000" dirty="0" smtClean="0"/>
              <a:t>Command	  Flag		argument</a:t>
            </a:r>
          </a:p>
          <a:p>
            <a:r>
              <a:rPr lang="en-US" sz="2400" dirty="0" err="1" smtClean="0"/>
              <a:t>ls</a:t>
            </a:r>
            <a:r>
              <a:rPr lang="en-US" sz="2400" dirty="0" smtClean="0"/>
              <a:t>		 –</a:t>
            </a:r>
            <a:r>
              <a:rPr lang="en-US" sz="2400" dirty="0" err="1" smtClean="0"/>
              <a:t>ltr</a:t>
            </a:r>
            <a:r>
              <a:rPr lang="en-US" sz="2400" dirty="0" smtClean="0"/>
              <a:t> 		/</a:t>
            </a:r>
          </a:p>
          <a:p>
            <a:r>
              <a:rPr lang="en-US" sz="2400" dirty="0" smtClean="0"/>
              <a:t>The above command will print the output of folder / in long list format, sorted by time and recursive.</a:t>
            </a:r>
          </a:p>
          <a:p>
            <a:endParaRPr lang="en-US" sz="2400" dirty="0" smtClean="0"/>
          </a:p>
          <a:p>
            <a:endParaRPr lang="en-US" sz="1600" dirty="0" smtClean="0"/>
          </a:p>
          <a:p>
            <a:endParaRPr lang="en-US" sz="1600" dirty="0" smtClean="0"/>
          </a:p>
          <a:p>
            <a:endParaRPr lang="en-US" sz="16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0500"/>
            <a:ext cx="8229600" cy="5905500"/>
          </a:xfrm>
        </p:spPr>
        <p:txBody>
          <a:bodyPr>
            <a:noAutofit/>
          </a:bodyPr>
          <a:lstStyle/>
          <a:p>
            <a:r>
              <a:rPr lang="en-US" sz="1600" b="1" dirty="0" err="1" smtClean="0"/>
              <a:t>cd</a:t>
            </a:r>
            <a:r>
              <a:rPr lang="en-US" sz="1600" dirty="0" smtClean="0"/>
              <a:t> command is used to change directory</a:t>
            </a:r>
          </a:p>
          <a:p>
            <a:endParaRPr lang="en-US" sz="1600" dirty="0" smtClean="0"/>
          </a:p>
          <a:p>
            <a:r>
              <a:rPr lang="en-US" sz="1600" b="1" dirty="0" err="1" smtClean="0"/>
              <a:t>cd</a:t>
            </a:r>
            <a:r>
              <a:rPr lang="en-US" sz="1600" b="1" dirty="0" smtClean="0"/>
              <a:t> /</a:t>
            </a:r>
          </a:p>
          <a:p>
            <a:endParaRPr lang="en-US" sz="1600" dirty="0" smtClean="0"/>
          </a:p>
          <a:p>
            <a:r>
              <a:rPr lang="en-US" sz="1600" b="1" dirty="0" err="1" smtClean="0"/>
              <a:t>cd</a:t>
            </a:r>
            <a:r>
              <a:rPr lang="en-US" sz="1600" dirty="0" smtClean="0"/>
              <a:t> command used alone will take you back to your home directory</a:t>
            </a:r>
          </a:p>
          <a:p>
            <a:endParaRPr lang="en-US" sz="1600" dirty="0" smtClean="0"/>
          </a:p>
          <a:p>
            <a:r>
              <a:rPr lang="en-US" sz="1600" b="1" dirty="0" err="1" smtClean="0"/>
              <a:t>cd</a:t>
            </a:r>
            <a:r>
              <a:rPr lang="en-US" sz="1600" b="1" dirty="0" smtClean="0"/>
              <a:t> –</a:t>
            </a:r>
            <a:r>
              <a:rPr lang="en-US" sz="1600" dirty="0" smtClean="0"/>
              <a:t> (will take you back to the previous working directory)</a:t>
            </a:r>
          </a:p>
          <a:p>
            <a:endParaRPr lang="en-US" sz="1600" u="sng" dirty="0" smtClean="0"/>
          </a:p>
          <a:p>
            <a:r>
              <a:rPr lang="en-US" sz="1600" u="sng" dirty="0" smtClean="0"/>
              <a:t>You have a directory structure as follows : /root/.</a:t>
            </a:r>
            <a:r>
              <a:rPr lang="en-US" sz="1600" u="sng" dirty="0" err="1" smtClean="0"/>
              <a:t>gconfd</a:t>
            </a:r>
            <a:r>
              <a:rPr lang="en-US" sz="1600" u="sng" dirty="0" smtClean="0"/>
              <a:t>/apps</a:t>
            </a:r>
            <a:endParaRPr lang="en-US" sz="1600" dirty="0" smtClean="0"/>
          </a:p>
          <a:p>
            <a:endParaRPr lang="en-US" sz="1600" u="sng" dirty="0" smtClean="0"/>
          </a:p>
          <a:p>
            <a:r>
              <a:rPr lang="en-US" sz="1600" u="sng" dirty="0" smtClean="0"/>
              <a:t>Your </a:t>
            </a:r>
            <a:r>
              <a:rPr lang="en-US" sz="1600" u="sng" dirty="0" err="1" smtClean="0"/>
              <a:t>pwd</a:t>
            </a:r>
            <a:r>
              <a:rPr lang="en-US" sz="1600" u="sng" dirty="0" smtClean="0"/>
              <a:t> reports .</a:t>
            </a:r>
            <a:r>
              <a:rPr lang="en-US" sz="1600" u="sng" dirty="0" err="1" smtClean="0"/>
              <a:t>gconfd</a:t>
            </a:r>
            <a:endParaRPr lang="en-US" sz="1600" dirty="0" smtClean="0"/>
          </a:p>
          <a:p>
            <a:endParaRPr lang="en-US" sz="1600" u="sng" dirty="0" smtClean="0"/>
          </a:p>
          <a:p>
            <a:r>
              <a:rPr lang="en-US" sz="1600" u="sng" dirty="0" smtClean="0"/>
              <a:t>what is the parent directory for .</a:t>
            </a:r>
            <a:r>
              <a:rPr lang="en-US" sz="1600" u="sng" dirty="0" err="1" smtClean="0"/>
              <a:t>gconfd</a:t>
            </a:r>
            <a:r>
              <a:rPr lang="en-US" sz="1600" u="sng" dirty="0" smtClean="0"/>
              <a:t> ?</a:t>
            </a:r>
            <a:endParaRPr lang="en-US" sz="1600" dirty="0" smtClean="0"/>
          </a:p>
          <a:p>
            <a:pPr>
              <a:buNone/>
            </a:pPr>
            <a:r>
              <a:rPr lang="en-US" sz="1600" dirty="0" smtClean="0"/>
              <a:t>	/root [..]</a:t>
            </a:r>
          </a:p>
          <a:p>
            <a:endParaRPr lang="en-US" sz="1600" u="sng" dirty="0" smtClean="0"/>
          </a:p>
          <a:p>
            <a:r>
              <a:rPr lang="en-US" sz="1600" u="sng" dirty="0" smtClean="0"/>
              <a:t>what is the current directory for .</a:t>
            </a:r>
            <a:r>
              <a:rPr lang="en-US" sz="1600" u="sng" dirty="0" err="1" smtClean="0"/>
              <a:t>gconfd</a:t>
            </a:r>
            <a:r>
              <a:rPr lang="en-US" sz="1600" u="sng" dirty="0" smtClean="0"/>
              <a:t> ?</a:t>
            </a:r>
            <a:endParaRPr lang="en-US" sz="1600" dirty="0" smtClean="0"/>
          </a:p>
          <a:p>
            <a:pPr>
              <a:buNone/>
            </a:pPr>
            <a:r>
              <a:rPr lang="en-US" sz="1600" dirty="0" smtClean="0"/>
              <a:t>	/root/.</a:t>
            </a:r>
            <a:r>
              <a:rPr lang="en-US" sz="1600" dirty="0" err="1" smtClean="0"/>
              <a:t>gconfd</a:t>
            </a:r>
            <a:r>
              <a:rPr lang="en-US" sz="1600" dirty="0" smtClean="0"/>
              <a:t>         [.]</a:t>
            </a:r>
          </a:p>
          <a:p>
            <a:endParaRPr lang="en-US" sz="1600" u="sng" dirty="0" smtClean="0"/>
          </a:p>
          <a:p>
            <a:r>
              <a:rPr lang="en-US" sz="1600" u="sng" dirty="0" smtClean="0"/>
              <a:t>what is the sub directory/child directory for .</a:t>
            </a:r>
            <a:r>
              <a:rPr lang="en-US" sz="1600" u="sng" dirty="0" err="1" smtClean="0"/>
              <a:t>gconfd</a:t>
            </a:r>
            <a:r>
              <a:rPr lang="en-US" sz="1600" u="sng" dirty="0" smtClean="0"/>
              <a:t> ?</a:t>
            </a:r>
            <a:endParaRPr lang="en-US" sz="1600" dirty="0" smtClean="0"/>
          </a:p>
          <a:p>
            <a:pPr>
              <a:buNone/>
            </a:pPr>
            <a:r>
              <a:rPr lang="en-US" sz="1600" dirty="0" smtClean="0"/>
              <a:t>	/root/.</a:t>
            </a:r>
            <a:r>
              <a:rPr lang="en-US" sz="1600" dirty="0" err="1" smtClean="0"/>
              <a:t>gconfd</a:t>
            </a:r>
            <a:r>
              <a:rPr lang="en-US" sz="1600" dirty="0" smtClean="0"/>
              <a:t>/apps</a:t>
            </a:r>
            <a:endParaRPr lang="en-US" sz="1600" dirty="0"/>
          </a:p>
        </p:txBody>
      </p:sp>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533400"/>
            <a:ext cx="9144000" cy="5867400"/>
          </a:xfrm>
        </p:spPr>
        <p:txBody>
          <a:bodyPr>
            <a:normAutofit fontScale="55000" lnSpcReduction="20000"/>
          </a:bodyPr>
          <a:lstStyle/>
          <a:p>
            <a:endParaRPr lang="en-US" sz="3300" b="1" dirty="0" smtClean="0"/>
          </a:p>
          <a:p>
            <a:r>
              <a:rPr lang="en-US" sz="3300" b="1" dirty="0" err="1" smtClean="0"/>
              <a:t>Nslookup</a:t>
            </a:r>
            <a:r>
              <a:rPr lang="en-US" sz="3300" dirty="0" smtClean="0"/>
              <a:t>: can be used in dos or </a:t>
            </a:r>
            <a:r>
              <a:rPr lang="en-US" sz="3300" dirty="0" err="1" smtClean="0"/>
              <a:t>linux</a:t>
            </a:r>
            <a:r>
              <a:rPr lang="en-US" sz="3300" dirty="0" smtClean="0"/>
              <a:t>, the command is used to look up an </a:t>
            </a:r>
            <a:r>
              <a:rPr lang="en-US" sz="3300" dirty="0" err="1" smtClean="0"/>
              <a:t>ip</a:t>
            </a:r>
            <a:r>
              <a:rPr lang="en-US" sz="3300" dirty="0" smtClean="0"/>
              <a:t> address of a </a:t>
            </a:r>
            <a:r>
              <a:rPr lang="en-US" sz="3300" dirty="0" err="1" smtClean="0"/>
              <a:t>dns</a:t>
            </a:r>
            <a:r>
              <a:rPr lang="en-US" sz="3300" dirty="0" smtClean="0"/>
              <a:t> entry.</a:t>
            </a:r>
          </a:p>
          <a:p>
            <a:pPr>
              <a:buNone/>
            </a:pPr>
            <a:endParaRPr lang="en-US" sz="3300" b="1" dirty="0" smtClean="0"/>
          </a:p>
          <a:p>
            <a:r>
              <a:rPr lang="en-US" sz="3300" b="1" dirty="0" smtClean="0"/>
              <a:t>Setup:</a:t>
            </a:r>
            <a:r>
              <a:rPr lang="en-US" sz="3300" dirty="0" smtClean="0"/>
              <a:t> This command is used to configure your server.</a:t>
            </a:r>
          </a:p>
          <a:p>
            <a:pPr lvl="1"/>
            <a:r>
              <a:rPr lang="en-US" sz="2900" dirty="0" smtClean="0"/>
              <a:t>IP Address, DNS, Gateway and Hostname</a:t>
            </a:r>
          </a:p>
          <a:p>
            <a:endParaRPr lang="en-US" sz="3300" dirty="0" smtClean="0"/>
          </a:p>
          <a:p>
            <a:r>
              <a:rPr lang="en-US" sz="3300" b="1" dirty="0" smtClean="0"/>
              <a:t>cat /etc/issue</a:t>
            </a:r>
            <a:r>
              <a:rPr lang="en-US" sz="3300" dirty="0" smtClean="0"/>
              <a:t> --&gt; This command will display the current version and type of </a:t>
            </a:r>
            <a:r>
              <a:rPr lang="en-US" sz="3300" dirty="0" err="1" smtClean="0"/>
              <a:t>linux</a:t>
            </a:r>
            <a:r>
              <a:rPr lang="en-US" sz="3300" dirty="0" smtClean="0"/>
              <a:t>.</a:t>
            </a:r>
          </a:p>
          <a:p>
            <a:pPr>
              <a:buNone/>
            </a:pPr>
            <a:endParaRPr lang="en-US" sz="3300" dirty="0" smtClean="0"/>
          </a:p>
          <a:p>
            <a:r>
              <a:rPr lang="en-US" sz="3300" b="1" dirty="0" smtClean="0"/>
              <a:t>cat /etc/</a:t>
            </a:r>
            <a:r>
              <a:rPr lang="en-US" sz="3300" b="1" dirty="0" err="1" smtClean="0"/>
              <a:t>redhat</a:t>
            </a:r>
            <a:r>
              <a:rPr lang="en-US" sz="3300" b="1" dirty="0" smtClean="0"/>
              <a:t>-release</a:t>
            </a:r>
            <a:r>
              <a:rPr lang="en-US" sz="3300" dirty="0" smtClean="0"/>
              <a:t> --&gt; Verify similar to the output of /etc/issue</a:t>
            </a:r>
          </a:p>
          <a:p>
            <a:endParaRPr lang="en-US" sz="3300" dirty="0" smtClean="0"/>
          </a:p>
          <a:p>
            <a:r>
              <a:rPr lang="en-US" sz="3300" b="1" dirty="0" err="1" smtClean="0"/>
              <a:t>dmidecode</a:t>
            </a:r>
            <a:r>
              <a:rPr lang="en-US" sz="3300" dirty="0" smtClean="0"/>
              <a:t> --&gt; Prints all the servers hardware information.</a:t>
            </a:r>
          </a:p>
          <a:p>
            <a:pPr algn="ctr">
              <a:buNone/>
            </a:pPr>
            <a:r>
              <a:rPr lang="en-US" sz="3300" dirty="0" smtClean="0"/>
              <a:t>“</a:t>
            </a:r>
            <a:r>
              <a:rPr lang="en-US" sz="3300" dirty="0" err="1" smtClean="0"/>
              <a:t>dmidecode</a:t>
            </a:r>
            <a:r>
              <a:rPr lang="en-US" sz="3300" dirty="0" smtClean="0"/>
              <a:t> | </a:t>
            </a:r>
            <a:r>
              <a:rPr lang="en-US" sz="3300" dirty="0" err="1" smtClean="0"/>
              <a:t>grep</a:t>
            </a:r>
            <a:r>
              <a:rPr lang="en-US" sz="3300" dirty="0" smtClean="0"/>
              <a:t> Product”  </a:t>
            </a:r>
            <a:r>
              <a:rPr lang="en-US" sz="3300" dirty="0" smtClean="0">
                <a:sym typeface="Wingdings" pitchFamily="2" charset="2"/>
              </a:rPr>
              <a:t> Prints the Product Model and Blade Info</a:t>
            </a:r>
            <a:endParaRPr lang="en-US" sz="1800" dirty="0" smtClean="0"/>
          </a:p>
          <a:p>
            <a:endParaRPr lang="en-US" sz="3300" dirty="0" smtClean="0"/>
          </a:p>
          <a:p>
            <a:r>
              <a:rPr lang="en-US" sz="3300" b="1" dirty="0" err="1" smtClean="0"/>
              <a:t>ifdown</a:t>
            </a:r>
            <a:r>
              <a:rPr lang="en-US" sz="3300" dirty="0" smtClean="0"/>
              <a:t>: if in </a:t>
            </a:r>
            <a:r>
              <a:rPr lang="en-US" sz="3300" dirty="0" err="1" smtClean="0"/>
              <a:t>ifdown</a:t>
            </a:r>
            <a:r>
              <a:rPr lang="en-US" sz="3300" dirty="0" smtClean="0"/>
              <a:t> means Interface and down means to disable the network adapter. </a:t>
            </a:r>
          </a:p>
          <a:p>
            <a:pPr lvl="2"/>
            <a:r>
              <a:rPr lang="en-US" sz="2700" dirty="0" err="1" smtClean="0"/>
              <a:t>vlan</a:t>
            </a:r>
            <a:r>
              <a:rPr lang="en-US" sz="2700" dirty="0" smtClean="0"/>
              <a:t> 0 :- eth0 and eth1</a:t>
            </a:r>
          </a:p>
          <a:p>
            <a:pPr lvl="2"/>
            <a:r>
              <a:rPr lang="en-US" sz="2700" dirty="0" err="1" smtClean="0"/>
              <a:t>vlan</a:t>
            </a:r>
            <a:r>
              <a:rPr lang="en-US" sz="2700" dirty="0" smtClean="0"/>
              <a:t> 10 :- eth2 and eth3</a:t>
            </a:r>
          </a:p>
          <a:p>
            <a:endParaRPr lang="en-US" sz="3300" dirty="0" smtClean="0"/>
          </a:p>
          <a:p>
            <a:pPr>
              <a:buNone/>
            </a:pPr>
            <a:r>
              <a:rPr lang="en-US" sz="3300" b="1" dirty="0" smtClean="0"/>
              <a:t>				</a:t>
            </a:r>
            <a:r>
              <a:rPr lang="en-US" sz="3300" b="1" dirty="0" err="1" smtClean="0"/>
              <a:t>ifdown</a:t>
            </a:r>
            <a:r>
              <a:rPr lang="en-US" sz="3300" b="1" dirty="0" smtClean="0"/>
              <a:t> </a:t>
            </a:r>
            <a:r>
              <a:rPr lang="en-US" sz="3300" b="1" dirty="0" err="1" smtClean="0"/>
              <a:t>ethX</a:t>
            </a:r>
            <a:r>
              <a:rPr lang="en-US" sz="3300" b="1" dirty="0" smtClean="0"/>
              <a:t> </a:t>
            </a:r>
          </a:p>
          <a:p>
            <a:pPr>
              <a:buNone/>
            </a:pPr>
            <a:endParaRPr lang="en-US" sz="3300" b="1" dirty="0" smtClean="0"/>
          </a:p>
          <a:p>
            <a:endParaRPr lang="en-US" sz="3300" dirty="0" smtClean="0"/>
          </a:p>
          <a:p>
            <a:endParaRPr lang="en-US" dirty="0"/>
          </a:p>
        </p:txBody>
      </p:sp>
      <p:pic>
        <p:nvPicPr>
          <p:cNvPr id="4" name="Picture 3" descr="C:\Users\Digital Admin\Desktop\DT logo cleaned up.png"/>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extLst>
      <p:ext uri="{BB962C8B-B14F-4D97-AF65-F5344CB8AC3E}">
        <p14:creationId xmlns="" xmlns:p14="http://schemas.microsoft.com/office/powerpoint/2010/main" val="10944251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
        <p:nvSpPr>
          <p:cNvPr id="9" name="Content Placeholder 1"/>
          <p:cNvSpPr>
            <a:spLocks noGrp="1"/>
          </p:cNvSpPr>
          <p:nvPr>
            <p:ph idx="1"/>
          </p:nvPr>
        </p:nvSpPr>
        <p:spPr>
          <a:xfrm>
            <a:off x="508000" y="1104900"/>
            <a:ext cx="8153400" cy="4876800"/>
          </a:xfrm>
        </p:spPr>
        <p:txBody>
          <a:bodyPr>
            <a:noAutofit/>
          </a:bodyPr>
          <a:lstStyle/>
          <a:p>
            <a:r>
              <a:rPr lang="en-US" sz="2000" b="1" dirty="0" err="1" smtClean="0"/>
              <a:t>ifup</a:t>
            </a:r>
            <a:r>
              <a:rPr lang="en-US" sz="2000" b="1" dirty="0" smtClean="0"/>
              <a:t>:</a:t>
            </a:r>
            <a:r>
              <a:rPr lang="en-US" sz="2000" dirty="0" smtClean="0"/>
              <a:t> if in </a:t>
            </a:r>
            <a:r>
              <a:rPr lang="en-US" sz="2000" dirty="0" err="1" smtClean="0"/>
              <a:t>ifup</a:t>
            </a:r>
            <a:r>
              <a:rPr lang="en-US" sz="2000" dirty="0" smtClean="0"/>
              <a:t> means interface and up means to </a:t>
            </a:r>
          </a:p>
          <a:p>
            <a:pPr>
              <a:buNone/>
            </a:pPr>
            <a:r>
              <a:rPr lang="en-US" sz="2000" dirty="0" smtClean="0"/>
              <a:t>	enable the network adapter</a:t>
            </a:r>
          </a:p>
          <a:p>
            <a:pPr algn="ctr">
              <a:buNone/>
            </a:pPr>
            <a:r>
              <a:rPr lang="en-US" sz="2000" b="1" dirty="0" err="1" smtClean="0"/>
              <a:t>ifup</a:t>
            </a:r>
            <a:r>
              <a:rPr lang="en-US" sz="2000" b="1" dirty="0" smtClean="0"/>
              <a:t> </a:t>
            </a:r>
            <a:r>
              <a:rPr lang="en-US" sz="2000" b="1" dirty="0" err="1" smtClean="0"/>
              <a:t>ethX</a:t>
            </a:r>
            <a:r>
              <a:rPr lang="en-US" sz="2000" dirty="0" smtClean="0"/>
              <a:t> </a:t>
            </a:r>
          </a:p>
          <a:p>
            <a:pPr>
              <a:buNone/>
            </a:pPr>
            <a:endParaRPr lang="en-US" sz="2000" dirty="0" smtClean="0"/>
          </a:p>
          <a:p>
            <a:pPr>
              <a:buNone/>
            </a:pPr>
            <a:r>
              <a:rPr lang="en-US" sz="2000" dirty="0" smtClean="0"/>
              <a:t>	</a:t>
            </a:r>
            <a:r>
              <a:rPr lang="en-US" sz="2000" b="1" dirty="0" smtClean="0"/>
              <a:t>Uptime</a:t>
            </a:r>
            <a:r>
              <a:rPr lang="en-US" sz="2000" dirty="0" smtClean="0"/>
              <a:t>: Displays how long the system is up and running</a:t>
            </a:r>
          </a:p>
          <a:p>
            <a:pPr>
              <a:buNone/>
            </a:pPr>
            <a:r>
              <a:rPr lang="en-US" sz="2000" dirty="0" smtClean="0"/>
              <a:t>	, the current system time, system status, the duration server has been in up status, # of users logged in, </a:t>
            </a:r>
            <a:r>
              <a:rPr lang="en-US" sz="2000" dirty="0" err="1" smtClean="0"/>
              <a:t>cpu</a:t>
            </a:r>
            <a:r>
              <a:rPr lang="en-US" sz="2000" dirty="0" smtClean="0"/>
              <a:t> usage.</a:t>
            </a:r>
          </a:p>
          <a:p>
            <a:endParaRPr lang="en-US" sz="2000" b="1" dirty="0" smtClean="0"/>
          </a:p>
          <a:p>
            <a:r>
              <a:rPr lang="en-US" sz="2000" b="1" dirty="0" err="1" smtClean="0"/>
              <a:t>ethtool</a:t>
            </a:r>
            <a:r>
              <a:rPr lang="en-US" sz="2000" b="1" dirty="0" smtClean="0"/>
              <a:t> </a:t>
            </a:r>
            <a:r>
              <a:rPr lang="en-US" sz="2000" b="1" dirty="0" err="1" smtClean="0"/>
              <a:t>ethX</a:t>
            </a:r>
            <a:endParaRPr lang="en-US" sz="2000" b="1" dirty="0" smtClean="0"/>
          </a:p>
          <a:p>
            <a:pPr>
              <a:buNone/>
            </a:pPr>
            <a:r>
              <a:rPr lang="en-US" sz="2000" dirty="0" smtClean="0"/>
              <a:t>	        Supported link modes:   10000baseT/Full (10 </a:t>
            </a:r>
            <a:r>
              <a:rPr lang="en-US" sz="2000" dirty="0" err="1" smtClean="0"/>
              <a:t>Gbe</a:t>
            </a:r>
            <a:r>
              <a:rPr lang="en-US" sz="2000" dirty="0" smtClean="0"/>
              <a:t>)</a:t>
            </a:r>
          </a:p>
          <a:p>
            <a:pPr>
              <a:buNone/>
            </a:pPr>
            <a:r>
              <a:rPr lang="en-US" sz="2000" dirty="0" smtClean="0"/>
              <a:t>	        Speed: 1000Mb/s</a:t>
            </a:r>
          </a:p>
          <a:p>
            <a:pPr>
              <a:buNone/>
            </a:pPr>
            <a:r>
              <a:rPr lang="en-US" sz="2000" dirty="0" smtClean="0"/>
              <a:t>           Link detected: yes</a:t>
            </a:r>
          </a:p>
          <a:p>
            <a:pPr>
              <a:buNone/>
            </a:pPr>
            <a:r>
              <a:rPr lang="en-US" sz="2000" dirty="0" smtClean="0"/>
              <a:t>	        What is incorrect in the above scenario</a:t>
            </a:r>
            <a:r>
              <a:rPr lang="en-US" sz="1800" dirty="0" smtClean="0"/>
              <a:t> ?</a:t>
            </a:r>
          </a:p>
          <a:p>
            <a:endParaRPr lang="en-US" sz="2800" b="1" dirty="0" smtClean="0"/>
          </a:p>
          <a:p>
            <a:endParaRPr lang="en-US" sz="2800" b="1" dirty="0" smtClean="0"/>
          </a:p>
          <a:p>
            <a:endParaRPr lang="en-US" sz="2800" b="1" dirty="0" smtClean="0"/>
          </a:p>
          <a:p>
            <a:endParaRPr lang="en-US" sz="2800" b="1" dirty="0" smtClean="0"/>
          </a:p>
          <a:p>
            <a:endParaRPr lang="en-US" sz="2800" dirty="0" smtClean="0"/>
          </a:p>
          <a:p>
            <a:endParaRPr lang="en-US" sz="2400" dirty="0"/>
          </a:p>
        </p:txBody>
      </p:sp>
    </p:spTree>
    <p:extLst>
      <p:ext uri="{BB962C8B-B14F-4D97-AF65-F5344CB8AC3E}">
        <p14:creationId xmlns="" xmlns:p14="http://schemas.microsoft.com/office/powerpoint/2010/main" val="1094425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305800" cy="4953000"/>
          </a:xfrm>
        </p:spPr>
        <p:txBody>
          <a:bodyPr>
            <a:normAutofit lnSpcReduction="10000"/>
          </a:bodyPr>
          <a:lstStyle/>
          <a:p>
            <a:r>
              <a:rPr lang="en-US" dirty="0" smtClean="0"/>
              <a:t>Red Hat Enterprise Linux (RHEL)</a:t>
            </a:r>
          </a:p>
          <a:p>
            <a:r>
              <a:rPr lang="en-US" dirty="0" smtClean="0"/>
              <a:t>Oracle Enterprise Linux (OEL)</a:t>
            </a:r>
          </a:p>
          <a:p>
            <a:r>
              <a:rPr lang="en-US" dirty="0" smtClean="0"/>
              <a:t>Ubuntu</a:t>
            </a:r>
          </a:p>
          <a:p>
            <a:r>
              <a:rPr lang="en-US" dirty="0" smtClean="0"/>
              <a:t>SUSE Enterprise Linux</a:t>
            </a:r>
          </a:p>
          <a:p>
            <a:r>
              <a:rPr lang="en-US" dirty="0" err="1" smtClean="0"/>
              <a:t>Mandriva</a:t>
            </a:r>
            <a:endParaRPr lang="en-US" dirty="0" smtClean="0"/>
          </a:p>
          <a:p>
            <a:r>
              <a:rPr lang="en-US" dirty="0" err="1" smtClean="0"/>
              <a:t>CentOS</a:t>
            </a:r>
            <a:r>
              <a:rPr lang="en-US" dirty="0" smtClean="0"/>
              <a:t> based on Red Hat Enterprise Linux</a:t>
            </a:r>
          </a:p>
          <a:p>
            <a:r>
              <a:rPr lang="en-US" dirty="0" smtClean="0"/>
              <a:t>Sabayon</a:t>
            </a:r>
          </a:p>
          <a:p>
            <a:r>
              <a:rPr lang="en-US" dirty="0" err="1" smtClean="0"/>
              <a:t>Slackware</a:t>
            </a:r>
            <a:endParaRPr lang="en-US" dirty="0" smtClean="0"/>
          </a:p>
          <a:p>
            <a:r>
              <a:rPr lang="en-US" dirty="0" smtClean="0"/>
              <a:t>Gentoo</a:t>
            </a:r>
          </a:p>
          <a:p>
            <a:r>
              <a:rPr lang="en-US" dirty="0" smtClean="0"/>
              <a:t>FreeBSD (Berkley Software Distribution, and Mac OSX is based off of BSD)</a:t>
            </a:r>
            <a:endParaRPr lang="en-US" dirty="0"/>
          </a:p>
        </p:txBody>
      </p:sp>
      <p:sp>
        <p:nvSpPr>
          <p:cNvPr id="3" name="Title 2"/>
          <p:cNvSpPr>
            <a:spLocks noGrp="1"/>
          </p:cNvSpPr>
          <p:nvPr>
            <p:ph type="title"/>
          </p:nvPr>
        </p:nvSpPr>
        <p:spPr/>
        <p:txBody>
          <a:bodyPr/>
          <a:lstStyle/>
          <a:p>
            <a:r>
              <a:rPr lang="en-US" dirty="0" smtClean="0"/>
              <a:t>Various Linux </a:t>
            </a:r>
            <a:r>
              <a:rPr lang="en-US" dirty="0" err="1" smtClean="0"/>
              <a:t>Distros</a:t>
            </a:r>
            <a:r>
              <a:rPr lang="en-US" dirty="0" smtClean="0"/>
              <a:t>…</a:t>
            </a:r>
            <a:endParaRPr lang="en-US" dirty="0"/>
          </a:p>
        </p:txBody>
      </p:sp>
    </p:spTree>
    <p:extLst>
      <p:ext uri="{BB962C8B-B14F-4D97-AF65-F5344CB8AC3E}">
        <p14:creationId xmlns="" xmlns:p14="http://schemas.microsoft.com/office/powerpoint/2010/main" val="6422580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
        <p:nvSpPr>
          <p:cNvPr id="9" name="Content Placeholder 1"/>
          <p:cNvSpPr>
            <a:spLocks noGrp="1"/>
          </p:cNvSpPr>
          <p:nvPr>
            <p:ph idx="1"/>
          </p:nvPr>
        </p:nvSpPr>
        <p:spPr>
          <a:xfrm>
            <a:off x="508000" y="1104900"/>
            <a:ext cx="8153400" cy="4876800"/>
          </a:xfrm>
        </p:spPr>
        <p:txBody>
          <a:bodyPr>
            <a:noAutofit/>
          </a:bodyPr>
          <a:lstStyle/>
          <a:p>
            <a:r>
              <a:rPr lang="en-US" sz="2000" b="1" dirty="0" err="1" smtClean="0"/>
              <a:t>ls</a:t>
            </a:r>
            <a:r>
              <a:rPr lang="en-US" sz="2000" b="1" dirty="0" smtClean="0"/>
              <a:t>:</a:t>
            </a:r>
            <a:r>
              <a:rPr lang="en-US" sz="2000" dirty="0" smtClean="0"/>
              <a:t> Lists all files in a folder</a:t>
            </a:r>
          </a:p>
          <a:p>
            <a:r>
              <a:rPr lang="en-US" sz="2000" b="1" dirty="0" err="1" smtClean="0"/>
              <a:t>ls</a:t>
            </a:r>
            <a:r>
              <a:rPr lang="en-US" sz="2000" b="1" dirty="0" smtClean="0"/>
              <a:t> –l</a:t>
            </a:r>
            <a:r>
              <a:rPr lang="en-US" sz="2000" dirty="0" smtClean="0"/>
              <a:t> (Displays folder structure in a long list format)</a:t>
            </a:r>
          </a:p>
          <a:p>
            <a:r>
              <a:rPr lang="en-US" sz="2000" b="1" dirty="0" smtClean="0">
                <a:solidFill>
                  <a:srgbClr val="FFC000"/>
                </a:solidFill>
              </a:rPr>
              <a:t>-</a:t>
            </a:r>
            <a:r>
              <a:rPr lang="en-US" sz="2000" b="1" dirty="0" err="1" smtClean="0">
                <a:solidFill>
                  <a:srgbClr val="FFC000"/>
                </a:solidFill>
              </a:rPr>
              <a:t>rw</a:t>
            </a:r>
            <a:r>
              <a:rPr lang="en-US" sz="2000" b="1" dirty="0" smtClean="0">
                <a:solidFill>
                  <a:srgbClr val="FFC000"/>
                </a:solidFill>
              </a:rPr>
              <a:t>-------</a:t>
            </a:r>
            <a:r>
              <a:rPr lang="en-US" sz="2000" b="1" dirty="0" smtClean="0">
                <a:solidFill>
                  <a:srgbClr val="33CC33"/>
                </a:solidFill>
              </a:rPr>
              <a:t>1</a:t>
            </a:r>
            <a:r>
              <a:rPr lang="en-US" sz="2000" b="1" dirty="0" smtClean="0">
                <a:solidFill>
                  <a:srgbClr val="00B0F0"/>
                </a:solidFill>
              </a:rPr>
              <a:t>root</a:t>
            </a:r>
            <a:r>
              <a:rPr lang="en-US" sz="2000" b="1" dirty="0" smtClean="0">
                <a:solidFill>
                  <a:srgbClr val="9900CC"/>
                </a:solidFill>
              </a:rPr>
              <a:t>root</a:t>
            </a:r>
            <a:r>
              <a:rPr lang="en-US" sz="2000" b="1" dirty="0" smtClean="0">
                <a:solidFill>
                  <a:srgbClr val="666633"/>
                </a:solidFill>
              </a:rPr>
              <a:t>901</a:t>
            </a:r>
            <a:r>
              <a:rPr lang="en-US" sz="2000" b="1" dirty="0" smtClean="0">
                <a:solidFill>
                  <a:srgbClr val="FF0000"/>
                </a:solidFill>
              </a:rPr>
              <a:t>Sep 24 16:47</a:t>
            </a:r>
            <a:r>
              <a:rPr lang="en-US" sz="2000" b="1" dirty="0" smtClean="0">
                <a:solidFill>
                  <a:schemeClr val="bg1">
                    <a:lumMod val="50000"/>
                  </a:schemeClr>
                </a:solidFill>
              </a:rPr>
              <a:t> anaconda-ks.cfg</a:t>
            </a:r>
          </a:p>
          <a:p>
            <a:pPr algn="ctr">
              <a:buNone/>
            </a:pPr>
            <a:r>
              <a:rPr lang="en-US" sz="2000" dirty="0" smtClean="0"/>
              <a:t>	</a:t>
            </a:r>
            <a:r>
              <a:rPr lang="en-US" sz="2000" b="1" dirty="0" smtClean="0">
                <a:solidFill>
                  <a:srgbClr val="FFC000"/>
                </a:solidFill>
              </a:rPr>
              <a:t>Permissions of the File</a:t>
            </a:r>
          </a:p>
          <a:p>
            <a:pPr algn="ctr">
              <a:buNone/>
            </a:pPr>
            <a:r>
              <a:rPr lang="en-US" sz="2000" b="1" dirty="0" smtClean="0"/>
              <a:t>	</a:t>
            </a:r>
            <a:r>
              <a:rPr lang="en-US" sz="2000" b="1" dirty="0" smtClean="0">
                <a:solidFill>
                  <a:srgbClr val="33CC33"/>
                </a:solidFill>
              </a:rPr>
              <a:t># of </a:t>
            </a:r>
            <a:r>
              <a:rPr lang="en-US" sz="2000" b="1" dirty="0" err="1" smtClean="0">
                <a:solidFill>
                  <a:srgbClr val="33CC33"/>
                </a:solidFill>
              </a:rPr>
              <a:t>inodes</a:t>
            </a:r>
            <a:endParaRPr lang="en-US" sz="2000" b="1" dirty="0" smtClean="0">
              <a:solidFill>
                <a:srgbClr val="33CC33"/>
              </a:solidFill>
            </a:endParaRPr>
          </a:p>
          <a:p>
            <a:pPr algn="ctr">
              <a:buNone/>
            </a:pPr>
            <a:r>
              <a:rPr lang="en-US" sz="2000" b="1" dirty="0" smtClean="0"/>
              <a:t>	</a:t>
            </a:r>
            <a:r>
              <a:rPr lang="en-US" sz="2000" b="1" dirty="0" smtClean="0">
                <a:solidFill>
                  <a:srgbClr val="00B0F0"/>
                </a:solidFill>
              </a:rPr>
              <a:t>Owner of the file</a:t>
            </a:r>
          </a:p>
          <a:p>
            <a:pPr algn="ctr">
              <a:buNone/>
            </a:pPr>
            <a:r>
              <a:rPr lang="en-US" sz="2000" b="1" dirty="0" smtClean="0"/>
              <a:t>	</a:t>
            </a:r>
            <a:r>
              <a:rPr lang="en-US" sz="2000" b="1" dirty="0" smtClean="0">
                <a:solidFill>
                  <a:srgbClr val="9900CC"/>
                </a:solidFill>
              </a:rPr>
              <a:t>Group Owner of the file</a:t>
            </a:r>
          </a:p>
          <a:p>
            <a:pPr algn="ctr">
              <a:buNone/>
            </a:pPr>
            <a:r>
              <a:rPr lang="en-US" sz="2000" b="1" dirty="0" smtClean="0"/>
              <a:t>	</a:t>
            </a:r>
            <a:r>
              <a:rPr lang="en-US" sz="2000" b="1" dirty="0" smtClean="0">
                <a:solidFill>
                  <a:srgbClr val="666633"/>
                </a:solidFill>
              </a:rPr>
              <a:t>File size in bytes</a:t>
            </a:r>
          </a:p>
          <a:p>
            <a:pPr algn="ctr">
              <a:buNone/>
            </a:pPr>
            <a:r>
              <a:rPr lang="en-US" sz="2000" b="1" dirty="0" smtClean="0"/>
              <a:t>	</a:t>
            </a:r>
            <a:r>
              <a:rPr lang="en-US" sz="2000" b="1" dirty="0" smtClean="0">
                <a:solidFill>
                  <a:srgbClr val="FF0000"/>
                </a:solidFill>
              </a:rPr>
              <a:t>Date last modified</a:t>
            </a:r>
          </a:p>
          <a:p>
            <a:pPr algn="ctr">
              <a:buNone/>
            </a:pPr>
            <a:r>
              <a:rPr lang="en-US" sz="2000" b="1" dirty="0" smtClean="0">
                <a:solidFill>
                  <a:schemeClr val="bg1">
                    <a:lumMod val="50000"/>
                  </a:schemeClr>
                </a:solidFill>
              </a:rPr>
              <a:t>	Filename</a:t>
            </a:r>
          </a:p>
          <a:p>
            <a:r>
              <a:rPr lang="en-US" sz="2000" dirty="0" err="1" smtClean="0"/>
              <a:t>ls</a:t>
            </a:r>
            <a:r>
              <a:rPr lang="en-US" sz="2000" dirty="0" smtClean="0"/>
              <a:t> –a (Hidden files in the folder, A file in </a:t>
            </a:r>
            <a:r>
              <a:rPr lang="en-US" sz="2000" dirty="0" err="1" smtClean="0"/>
              <a:t>linux</a:t>
            </a:r>
            <a:r>
              <a:rPr lang="en-US" sz="2000" dirty="0" smtClean="0"/>
              <a:t> can be hidden by putting a “.” In front of the filename)</a:t>
            </a:r>
          </a:p>
          <a:p>
            <a:r>
              <a:rPr lang="en-US" sz="2000" dirty="0" err="1" smtClean="0"/>
              <a:t>ls</a:t>
            </a:r>
            <a:r>
              <a:rPr lang="en-US" sz="2000" dirty="0" smtClean="0"/>
              <a:t> –t (Sort by time)</a:t>
            </a:r>
          </a:p>
          <a:p>
            <a:r>
              <a:rPr lang="en-US" sz="2000" dirty="0" err="1" smtClean="0"/>
              <a:t>ls</a:t>
            </a:r>
            <a:r>
              <a:rPr lang="en-US" sz="2000" dirty="0" smtClean="0"/>
              <a:t> –r (Recursive/Reverse)</a:t>
            </a:r>
            <a:endParaRPr lang="en-US" sz="2400" dirty="0"/>
          </a:p>
        </p:txBody>
      </p:sp>
    </p:spTree>
    <p:extLst>
      <p:ext uri="{BB962C8B-B14F-4D97-AF65-F5344CB8AC3E}">
        <p14:creationId xmlns="" xmlns:p14="http://schemas.microsoft.com/office/powerpoint/2010/main" val="10944251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sz="2400" b="1" u="sng" dirty="0" err="1" smtClean="0"/>
              <a:t>inode</a:t>
            </a:r>
            <a:r>
              <a:rPr lang="en-US" sz="2400" dirty="0" smtClean="0"/>
              <a:t> is a very simple concept, the concept is that every file has a file.</a:t>
            </a:r>
          </a:p>
          <a:p>
            <a:endParaRPr lang="en-US" sz="2400" dirty="0" smtClean="0"/>
          </a:p>
          <a:p>
            <a:r>
              <a:rPr lang="en-US" sz="2400" dirty="0" smtClean="0"/>
              <a:t>All </a:t>
            </a:r>
            <a:r>
              <a:rPr lang="en-US" sz="2400" dirty="0" err="1" smtClean="0"/>
              <a:t>inodes</a:t>
            </a:r>
            <a:r>
              <a:rPr lang="en-US" sz="2400" dirty="0" smtClean="0"/>
              <a:t> are stored in the superblock of the file system and cannot be accessed by a admin.</a:t>
            </a:r>
          </a:p>
          <a:p>
            <a:endParaRPr lang="en-US" sz="2400" dirty="0" smtClean="0"/>
          </a:p>
          <a:p>
            <a:r>
              <a:rPr lang="en-US" sz="2400" dirty="0" smtClean="0"/>
              <a:t>All </a:t>
            </a:r>
            <a:r>
              <a:rPr lang="en-US" sz="2400" dirty="0" err="1" smtClean="0"/>
              <a:t>inodes</a:t>
            </a:r>
            <a:r>
              <a:rPr lang="en-US" sz="2400" dirty="0" smtClean="0"/>
              <a:t> are 4KB by default and store the following attributes “stat FILENAME”:</a:t>
            </a:r>
          </a:p>
          <a:p>
            <a:endParaRPr lang="en-US" dirty="0" smtClean="0"/>
          </a:p>
          <a:p>
            <a:r>
              <a:rPr lang="en-US" sz="2800" dirty="0" smtClean="0"/>
              <a:t>File: `install.log'</a:t>
            </a:r>
          </a:p>
          <a:p>
            <a:r>
              <a:rPr lang="en-US" sz="2800" dirty="0" smtClean="0"/>
              <a:t>Size: 25629           Blocks: 64         IO Block: 4096   regular file</a:t>
            </a:r>
          </a:p>
          <a:p>
            <a:r>
              <a:rPr lang="en-US" sz="2800" dirty="0" smtClean="0"/>
              <a:t>Device: 6802h/26626d    </a:t>
            </a:r>
            <a:r>
              <a:rPr lang="en-US" sz="2800" dirty="0" err="1" smtClean="0"/>
              <a:t>Inode</a:t>
            </a:r>
            <a:r>
              <a:rPr lang="en-US" sz="2800" dirty="0" smtClean="0"/>
              <a:t>: 327682      Links: 1</a:t>
            </a:r>
          </a:p>
          <a:p>
            <a:r>
              <a:rPr lang="en-US" sz="2800" dirty="0" smtClean="0"/>
              <a:t>Access: (0644/-</a:t>
            </a:r>
            <a:r>
              <a:rPr lang="en-US" sz="2800" dirty="0" err="1" smtClean="0"/>
              <a:t>rw</a:t>
            </a:r>
            <a:r>
              <a:rPr lang="en-US" sz="2800" dirty="0" smtClean="0"/>
              <a:t>-r--r--)  </a:t>
            </a:r>
            <a:r>
              <a:rPr lang="en-US" sz="2800" dirty="0" err="1" smtClean="0"/>
              <a:t>Uid</a:t>
            </a:r>
            <a:r>
              <a:rPr lang="en-US" sz="2800" dirty="0" smtClean="0"/>
              <a:t>: (    0/    root)   </a:t>
            </a:r>
            <a:r>
              <a:rPr lang="en-US" sz="2800" dirty="0" err="1" smtClean="0"/>
              <a:t>Gid</a:t>
            </a:r>
            <a:r>
              <a:rPr lang="en-US" sz="2800" dirty="0" smtClean="0"/>
              <a:t>: (    0/    root)</a:t>
            </a:r>
          </a:p>
          <a:p>
            <a:r>
              <a:rPr lang="en-US" sz="2800" dirty="0" smtClean="0"/>
              <a:t>Access: 2011-09-25 14:50:41.000000000 -0400</a:t>
            </a:r>
          </a:p>
          <a:p>
            <a:r>
              <a:rPr lang="en-US" sz="2800" dirty="0" smtClean="0"/>
              <a:t>Modify: 2011-09-24 16:47:26.000000000 -0400</a:t>
            </a:r>
          </a:p>
          <a:p>
            <a:r>
              <a:rPr lang="en-US" sz="2800" dirty="0" smtClean="0"/>
              <a:t>Change: 2011-09-24 16:47:29.000000000 -0400</a:t>
            </a:r>
          </a:p>
          <a:p>
            <a:pPr>
              <a:buNone/>
            </a:pPr>
            <a:endParaRPr lang="en-US" dirty="0" smtClean="0"/>
          </a:p>
          <a:p>
            <a:pPr>
              <a:buNone/>
            </a:pPr>
            <a:r>
              <a:rPr lang="en-US" dirty="0" smtClean="0"/>
              <a:t>If a </a:t>
            </a:r>
            <a:r>
              <a:rPr lang="en-US" dirty="0" err="1" smtClean="0"/>
              <a:t>inode</a:t>
            </a:r>
            <a:r>
              <a:rPr lang="en-US" dirty="0" smtClean="0"/>
              <a:t> is gone and a file ends up in </a:t>
            </a:r>
            <a:r>
              <a:rPr lang="en-US" dirty="0" err="1" smtClean="0"/>
              <a:t>lost+found</a:t>
            </a:r>
            <a:r>
              <a:rPr lang="en-US" dirty="0" smtClean="0"/>
              <a:t>, the file is considered orphaned. If a file is gone the </a:t>
            </a:r>
            <a:r>
              <a:rPr lang="en-US" dirty="0" err="1" smtClean="0"/>
              <a:t>inode</a:t>
            </a:r>
            <a:r>
              <a:rPr lang="en-US" dirty="0" smtClean="0"/>
              <a:t> is also considered orphaned and ends up in </a:t>
            </a:r>
            <a:r>
              <a:rPr lang="en-US" dirty="0" err="1" smtClean="0"/>
              <a:t>lost+found</a:t>
            </a:r>
            <a:r>
              <a:rPr lang="en-US" dirty="0" smtClean="0"/>
              <a:t>.</a:t>
            </a:r>
            <a:endParaRPr lang="en-US" dirty="0"/>
          </a:p>
        </p:txBody>
      </p:sp>
      <p:sp>
        <p:nvSpPr>
          <p:cNvPr id="3" name="Title 2"/>
          <p:cNvSpPr>
            <a:spLocks noGrp="1"/>
          </p:cNvSpPr>
          <p:nvPr>
            <p:ph type="title"/>
          </p:nvPr>
        </p:nvSpPr>
        <p:spPr/>
        <p:txBody>
          <a:bodyPr/>
          <a:lstStyle/>
          <a:p>
            <a:r>
              <a:rPr lang="en-US" dirty="0" err="1" smtClean="0"/>
              <a:t>Inode</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52401"/>
            <a:ext cx="8686800" cy="6172200"/>
          </a:xfrm>
        </p:spPr>
        <p:txBody>
          <a:bodyPr wrap="square" lIns="91440" tIns="457200" rIns="91440" bIns="457200">
            <a:normAutofit fontScale="92500" lnSpcReduction="20000"/>
          </a:bodyPr>
          <a:lstStyle/>
          <a:p>
            <a:r>
              <a:rPr lang="en-US" sz="2100" b="1" dirty="0" smtClean="0"/>
              <a:t>touch</a:t>
            </a:r>
            <a:r>
              <a:rPr lang="en-US" sz="2100" dirty="0" smtClean="0"/>
              <a:t> command creates a blank file.</a:t>
            </a:r>
          </a:p>
          <a:p>
            <a:pPr algn="ctr">
              <a:buNone/>
            </a:pPr>
            <a:r>
              <a:rPr lang="en-US" sz="2100" dirty="0" smtClean="0"/>
              <a:t>touch FILENAME </a:t>
            </a:r>
            <a:r>
              <a:rPr lang="en-US" sz="2100" dirty="0" smtClean="0">
                <a:sym typeface="Wingdings" pitchFamily="2" charset="2"/>
              </a:rPr>
              <a:t> creates a blank file, and can also be used to test the status of the boot from san. (read-only means bad)</a:t>
            </a:r>
            <a:endParaRPr lang="en-US" sz="1300" dirty="0" smtClean="0"/>
          </a:p>
          <a:p>
            <a:r>
              <a:rPr lang="en-US" sz="2100" b="1" dirty="0" smtClean="0"/>
              <a:t>date</a:t>
            </a:r>
            <a:r>
              <a:rPr lang="en-US" sz="2100" dirty="0" smtClean="0"/>
              <a:t> command prints the current date &amp; time on your server</a:t>
            </a:r>
          </a:p>
          <a:p>
            <a:pPr algn="ctr"/>
            <a:r>
              <a:rPr lang="en-US" sz="2100" dirty="0" smtClean="0"/>
              <a:t>date +%H:%M </a:t>
            </a:r>
            <a:r>
              <a:rPr lang="en-US" sz="2100" dirty="0" smtClean="0">
                <a:sym typeface="Wingdings" pitchFamily="2" charset="2"/>
              </a:rPr>
              <a:t> will print date in a </a:t>
            </a:r>
            <a:r>
              <a:rPr lang="en-US" sz="2100" dirty="0" err="1" smtClean="0">
                <a:sym typeface="Wingdings" pitchFamily="2" charset="2"/>
              </a:rPr>
              <a:t>hour:minute</a:t>
            </a:r>
            <a:r>
              <a:rPr lang="en-US" sz="2100" dirty="0" smtClean="0">
                <a:sym typeface="Wingdings" pitchFamily="2" charset="2"/>
              </a:rPr>
              <a:t> format.</a:t>
            </a:r>
            <a:endParaRPr lang="en-US" sz="2100" dirty="0" smtClean="0"/>
          </a:p>
          <a:p>
            <a:r>
              <a:rPr lang="en-US" sz="2100" b="1" dirty="0" smtClean="0"/>
              <a:t>cp</a:t>
            </a:r>
            <a:r>
              <a:rPr lang="en-US" sz="2100" dirty="0" smtClean="0"/>
              <a:t> command is used to copy a file </a:t>
            </a:r>
          </a:p>
          <a:p>
            <a:pPr algn="ctr"/>
            <a:r>
              <a:rPr lang="en-US" sz="2100" dirty="0" smtClean="0"/>
              <a:t>cp ORIGFILE NEWFILE </a:t>
            </a:r>
            <a:r>
              <a:rPr lang="en-US" sz="2100" dirty="0" smtClean="0">
                <a:sym typeface="Wingdings" pitchFamily="2" charset="2"/>
              </a:rPr>
              <a:t> will copy the file and paste it to a location of your choice, if you do not specify a location it will copy to the same folder.</a:t>
            </a:r>
          </a:p>
          <a:p>
            <a:r>
              <a:rPr lang="en-US" sz="2100" b="1" dirty="0" smtClean="0"/>
              <a:t>cp –p</a:t>
            </a:r>
            <a:r>
              <a:rPr lang="en-US" sz="2100" dirty="0" smtClean="0"/>
              <a:t> (the –p flag is used to preserve attributes such as time stamp)</a:t>
            </a:r>
          </a:p>
          <a:p>
            <a:endParaRPr lang="en-US" sz="2100" dirty="0" smtClean="0"/>
          </a:p>
          <a:p>
            <a:r>
              <a:rPr lang="en-US" sz="2100" b="1" dirty="0" smtClean="0"/>
              <a:t>cp –r</a:t>
            </a:r>
            <a:r>
              <a:rPr lang="en-US" sz="2100" dirty="0" smtClean="0"/>
              <a:t> (the –r flag is used to copy folders or recursively copy every single file from folder)</a:t>
            </a:r>
          </a:p>
          <a:p>
            <a:r>
              <a:rPr lang="en-US" sz="2100" dirty="0" smtClean="0"/>
              <a:t>You can also use cp –pr to copy the entire folder and to another folder and maintain/save the attributes of all the files in the </a:t>
            </a:r>
            <a:r>
              <a:rPr lang="en-US" sz="2100" dirty="0" err="1" smtClean="0"/>
              <a:t>orig</a:t>
            </a:r>
            <a:r>
              <a:rPr lang="en-US" sz="2100" dirty="0" smtClean="0"/>
              <a:t> folder.</a:t>
            </a:r>
          </a:p>
          <a:p>
            <a:endParaRPr lang="en-US" sz="2100" dirty="0" smtClean="0"/>
          </a:p>
          <a:p>
            <a:r>
              <a:rPr lang="en-US" sz="2100" b="1" dirty="0" err="1" smtClean="0"/>
              <a:t>mv</a:t>
            </a:r>
            <a:r>
              <a:rPr lang="en-US" sz="2100" dirty="0" smtClean="0"/>
              <a:t> command is used to move a file or rename a file. The move command is also similar to cut and paste in windows. The move command can cut, paste, and rename at the same time.</a:t>
            </a:r>
          </a:p>
        </p:txBody>
      </p:sp>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98309"/>
            <a:ext cx="8229600" cy="6007291"/>
          </a:xfrm>
        </p:spPr>
        <p:txBody>
          <a:bodyPr>
            <a:normAutofit fontScale="55000" lnSpcReduction="20000"/>
          </a:bodyPr>
          <a:lstStyle/>
          <a:p>
            <a:r>
              <a:rPr lang="en-US" sz="2900" b="1" dirty="0" smtClean="0"/>
              <a:t>history</a:t>
            </a:r>
            <a:r>
              <a:rPr lang="en-US" sz="2900" dirty="0" smtClean="0"/>
              <a:t> command is used to print past historical commands and the history information is stored in /root/.</a:t>
            </a:r>
            <a:r>
              <a:rPr lang="en-US" sz="2900" dirty="0" err="1" smtClean="0"/>
              <a:t>bash_history</a:t>
            </a:r>
            <a:endParaRPr lang="en-US" sz="2900" dirty="0" smtClean="0"/>
          </a:p>
          <a:p>
            <a:pPr algn="ctr"/>
            <a:r>
              <a:rPr lang="en-US" sz="2900" dirty="0" smtClean="0"/>
              <a:t>history # </a:t>
            </a:r>
            <a:r>
              <a:rPr lang="en-US" sz="2900" dirty="0" smtClean="0">
                <a:sym typeface="Wingdings" pitchFamily="2" charset="2"/>
              </a:rPr>
              <a:t> the # can be replaced with a number which will the last # of commands.</a:t>
            </a:r>
          </a:p>
          <a:p>
            <a:pPr algn="ctr"/>
            <a:r>
              <a:rPr lang="en-US" sz="2900" dirty="0" smtClean="0">
                <a:sym typeface="Wingdings" pitchFamily="2" charset="2"/>
              </a:rPr>
              <a:t>history –c  the –c flag will clear the history (DON’T DO THIS YOU WILL BREAK AUDITING POLICIES IN MAJOR CORPORATIONS AND COULD GET YOU IN TROUBLE)</a:t>
            </a:r>
            <a:endParaRPr lang="en-US" sz="2900" dirty="0" smtClean="0"/>
          </a:p>
          <a:p>
            <a:endParaRPr lang="en-US" sz="2900" b="1" dirty="0" smtClean="0"/>
          </a:p>
          <a:p>
            <a:r>
              <a:rPr lang="en-US" sz="2900" b="1" dirty="0" err="1" smtClean="0"/>
              <a:t>pwd</a:t>
            </a:r>
            <a:r>
              <a:rPr lang="en-US" sz="2900" dirty="0" smtClean="0"/>
              <a:t> command is used to find out your Present Working Directory (PWD)</a:t>
            </a:r>
          </a:p>
          <a:p>
            <a:endParaRPr lang="en-US" sz="2900" b="1" dirty="0" smtClean="0"/>
          </a:p>
          <a:p>
            <a:r>
              <a:rPr lang="en-US" sz="2900" b="1" dirty="0" err="1" smtClean="0"/>
              <a:t>rm</a:t>
            </a:r>
            <a:r>
              <a:rPr lang="en-US" sz="2900" dirty="0" smtClean="0"/>
              <a:t> command is used to remove a file</a:t>
            </a:r>
          </a:p>
          <a:p>
            <a:endParaRPr lang="en-US" sz="2900" b="1" dirty="0" smtClean="0"/>
          </a:p>
          <a:p>
            <a:r>
              <a:rPr lang="en-US" sz="2900" b="1" dirty="0" err="1" smtClean="0"/>
              <a:t>rm</a:t>
            </a:r>
            <a:r>
              <a:rPr lang="en-US" sz="2900" b="1" dirty="0" smtClean="0"/>
              <a:t> –r</a:t>
            </a:r>
            <a:r>
              <a:rPr lang="en-US" sz="2900" dirty="0" smtClean="0"/>
              <a:t> (remove folders recursively)</a:t>
            </a:r>
          </a:p>
          <a:p>
            <a:endParaRPr lang="en-US" sz="2900" b="1" dirty="0" smtClean="0"/>
          </a:p>
          <a:p>
            <a:r>
              <a:rPr lang="en-US" sz="2900" b="1" dirty="0" err="1" smtClean="0"/>
              <a:t>rm</a:t>
            </a:r>
            <a:r>
              <a:rPr lang="en-US" sz="2900" b="1" dirty="0" smtClean="0"/>
              <a:t> –f</a:t>
            </a:r>
            <a:r>
              <a:rPr lang="en-US" sz="2900" dirty="0" smtClean="0"/>
              <a:t> (Remove with Force)</a:t>
            </a:r>
          </a:p>
          <a:p>
            <a:endParaRPr lang="en-US" sz="2900" dirty="0" smtClean="0"/>
          </a:p>
          <a:p>
            <a:r>
              <a:rPr lang="en-US" sz="2900" b="1" dirty="0" err="1" smtClean="0"/>
              <a:t>ln</a:t>
            </a:r>
            <a:r>
              <a:rPr lang="en-US" sz="2900" dirty="0" smtClean="0"/>
              <a:t> command is used to link a file or shortcut</a:t>
            </a:r>
          </a:p>
          <a:p>
            <a:endParaRPr lang="en-US" sz="2900" dirty="0" smtClean="0"/>
          </a:p>
          <a:p>
            <a:r>
              <a:rPr lang="en-US" sz="2900" b="1" dirty="0" err="1" smtClean="0"/>
              <a:t>ln</a:t>
            </a:r>
            <a:r>
              <a:rPr lang="en-US" sz="2900" b="1" dirty="0" smtClean="0"/>
              <a:t> –s</a:t>
            </a:r>
            <a:r>
              <a:rPr lang="en-US" sz="2900" dirty="0" smtClean="0"/>
              <a:t>  (Creates a shortcut </a:t>
            </a:r>
            <a:r>
              <a:rPr lang="en-US" sz="2900" b="1" dirty="0" err="1" smtClean="0"/>
              <a:t>ln</a:t>
            </a:r>
            <a:r>
              <a:rPr lang="en-US" sz="2900" b="1" dirty="0" smtClean="0"/>
              <a:t> -s</a:t>
            </a:r>
            <a:r>
              <a:rPr lang="en-US" sz="2900" dirty="0" smtClean="0"/>
              <a:t> /root/install.log /root/</a:t>
            </a:r>
            <a:r>
              <a:rPr lang="en-US" sz="2900" dirty="0" err="1" smtClean="0"/>
              <a:t>install.log.shortcut</a:t>
            </a:r>
            <a:r>
              <a:rPr lang="en-US" sz="2900" dirty="0" smtClean="0"/>
              <a:t>)</a:t>
            </a:r>
          </a:p>
          <a:p>
            <a:endParaRPr lang="en-US" sz="2900" dirty="0" smtClean="0"/>
          </a:p>
          <a:p>
            <a:r>
              <a:rPr lang="en-US" sz="2900" b="1" dirty="0" smtClean="0"/>
              <a:t>unlink</a:t>
            </a:r>
            <a:r>
              <a:rPr lang="en-US" sz="2900" dirty="0" smtClean="0"/>
              <a:t> command is used to delete or break a shortcut</a:t>
            </a:r>
          </a:p>
          <a:p>
            <a:endParaRPr lang="en-US" sz="2900" dirty="0" smtClean="0"/>
          </a:p>
          <a:p>
            <a:r>
              <a:rPr lang="en-US" sz="2900" b="1" dirty="0" smtClean="0"/>
              <a:t>unlink</a:t>
            </a:r>
            <a:r>
              <a:rPr lang="en-US" sz="2900" dirty="0" smtClean="0"/>
              <a:t>/root/</a:t>
            </a:r>
            <a:r>
              <a:rPr lang="en-US" sz="2900" dirty="0" err="1" smtClean="0"/>
              <a:t>install.log.shortcut</a:t>
            </a:r>
            <a:endParaRPr lang="en-US" sz="2900" dirty="0" smtClean="0"/>
          </a:p>
          <a:p>
            <a:endParaRPr lang="en-US" dirty="0" smtClean="0"/>
          </a:p>
          <a:p>
            <a:endParaRPr lang="en-US" b="1" dirty="0" smtClean="0"/>
          </a:p>
        </p:txBody>
      </p:sp>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473891"/>
          </a:xfrm>
        </p:spPr>
        <p:txBody>
          <a:bodyPr>
            <a:normAutofit/>
          </a:bodyPr>
          <a:lstStyle/>
          <a:p>
            <a:r>
              <a:rPr lang="en-US" sz="2800" b="1" dirty="0" err="1" smtClean="0"/>
              <a:t>mkdir</a:t>
            </a:r>
            <a:r>
              <a:rPr lang="en-US" sz="2800" dirty="0" smtClean="0"/>
              <a:t> command is used to create a directory</a:t>
            </a:r>
          </a:p>
          <a:p>
            <a:r>
              <a:rPr lang="en-US" sz="2800" b="1" dirty="0" err="1" smtClean="0"/>
              <a:t>mkdir</a:t>
            </a:r>
            <a:r>
              <a:rPr lang="en-US" sz="2800" b="1" dirty="0" smtClean="0"/>
              <a:t> /root/1</a:t>
            </a:r>
          </a:p>
          <a:p>
            <a:r>
              <a:rPr lang="en-US" sz="2800" b="1" dirty="0" err="1" smtClean="0"/>
              <a:t>mkdir</a:t>
            </a:r>
            <a:r>
              <a:rPr lang="en-US" sz="2800" b="1" dirty="0" smtClean="0"/>
              <a:t> –p</a:t>
            </a:r>
            <a:r>
              <a:rPr lang="en-US" sz="2800" dirty="0" smtClean="0"/>
              <a:t> (this flag is used to create the missing parent directories)</a:t>
            </a:r>
          </a:p>
          <a:p>
            <a:r>
              <a:rPr lang="en-US" sz="2800" dirty="0" err="1" smtClean="0"/>
              <a:t>mkdir</a:t>
            </a:r>
            <a:r>
              <a:rPr lang="en-US" sz="2800" dirty="0" smtClean="0"/>
              <a:t> /root/1/2/3/4/5/6</a:t>
            </a:r>
          </a:p>
          <a:p>
            <a:r>
              <a:rPr lang="en-US" sz="2800" dirty="0" smtClean="0"/>
              <a:t>Will the above work ?</a:t>
            </a:r>
          </a:p>
          <a:p>
            <a:r>
              <a:rPr lang="en-US" sz="2800" dirty="0" err="1" smtClean="0"/>
              <a:t>mkdir</a:t>
            </a:r>
            <a:r>
              <a:rPr lang="en-US" sz="2800" dirty="0" smtClean="0"/>
              <a:t> –p /root/1/2/3/4/5/6</a:t>
            </a:r>
          </a:p>
          <a:p>
            <a:r>
              <a:rPr lang="en-US" sz="2800" dirty="0" smtClean="0"/>
              <a:t>Will the above work ?</a:t>
            </a:r>
          </a:p>
          <a:p>
            <a:endParaRPr lang="en-US" sz="3500" b="1" u="sng" dirty="0" smtClean="0"/>
          </a:p>
        </p:txBody>
      </p:sp>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26909"/>
            <a:ext cx="8229600" cy="5397691"/>
          </a:xfrm>
        </p:spPr>
        <p:txBody>
          <a:bodyPr>
            <a:normAutofit fontScale="70000" lnSpcReduction="20000"/>
          </a:bodyPr>
          <a:lstStyle/>
          <a:p>
            <a:r>
              <a:rPr lang="en-US" sz="2500" b="1" dirty="0" err="1" smtClean="0"/>
              <a:t>wc</a:t>
            </a:r>
            <a:r>
              <a:rPr lang="en-US" sz="2500" dirty="0" smtClean="0"/>
              <a:t> command is used to count number of lines, words and characters.</a:t>
            </a:r>
          </a:p>
          <a:p>
            <a:endParaRPr lang="en-US" sz="2500" dirty="0" smtClean="0"/>
          </a:p>
          <a:p>
            <a:r>
              <a:rPr lang="en-US" sz="2500" b="1" dirty="0" err="1" smtClean="0"/>
              <a:t>wc</a:t>
            </a:r>
            <a:r>
              <a:rPr lang="en-US" sz="2500" b="1" dirty="0" smtClean="0"/>
              <a:t> –c</a:t>
            </a:r>
            <a:r>
              <a:rPr lang="en-US" sz="2500" dirty="0" smtClean="0"/>
              <a:t>  (Characters only)</a:t>
            </a:r>
          </a:p>
          <a:p>
            <a:endParaRPr lang="en-US" sz="2500" dirty="0" smtClean="0"/>
          </a:p>
          <a:p>
            <a:r>
              <a:rPr lang="en-US" sz="2500" b="1" dirty="0" err="1" smtClean="0"/>
              <a:t>wc</a:t>
            </a:r>
            <a:r>
              <a:rPr lang="en-US" sz="2500" b="1" dirty="0" smtClean="0"/>
              <a:t> –l</a:t>
            </a:r>
            <a:r>
              <a:rPr lang="en-US" sz="2500" dirty="0" smtClean="0"/>
              <a:t> (Lines only)</a:t>
            </a:r>
          </a:p>
          <a:p>
            <a:endParaRPr lang="en-US" sz="2500" dirty="0" smtClean="0"/>
          </a:p>
          <a:p>
            <a:r>
              <a:rPr lang="en-US" sz="2500" b="1" dirty="0" err="1" smtClean="0"/>
              <a:t>wc</a:t>
            </a:r>
            <a:r>
              <a:rPr lang="en-US" sz="2500" b="1" dirty="0" smtClean="0"/>
              <a:t> –w</a:t>
            </a:r>
            <a:r>
              <a:rPr lang="en-US" sz="2500" dirty="0" smtClean="0"/>
              <a:t> (Words only)</a:t>
            </a:r>
          </a:p>
          <a:p>
            <a:endParaRPr lang="en-US" sz="2500" dirty="0" smtClean="0"/>
          </a:p>
          <a:p>
            <a:r>
              <a:rPr lang="en-US" sz="2500" b="1" dirty="0" err="1" smtClean="0"/>
              <a:t>wc</a:t>
            </a:r>
            <a:r>
              <a:rPr lang="en-US" sz="2500" dirty="0" smtClean="0"/>
              <a:t> (Lines, Words, Characters)</a:t>
            </a:r>
          </a:p>
          <a:p>
            <a:endParaRPr lang="en-US" sz="2500" dirty="0" smtClean="0"/>
          </a:p>
          <a:p>
            <a:r>
              <a:rPr lang="en-US" sz="2500" b="1" dirty="0" smtClean="0"/>
              <a:t>du</a:t>
            </a:r>
            <a:r>
              <a:rPr lang="en-US" sz="2500" dirty="0" smtClean="0"/>
              <a:t> (disk usage) command is used to display size of an entire folder</a:t>
            </a:r>
          </a:p>
          <a:p>
            <a:endParaRPr lang="en-US" sz="2500" dirty="0" smtClean="0"/>
          </a:p>
          <a:p>
            <a:r>
              <a:rPr lang="en-US" sz="2500" b="1" dirty="0" smtClean="0"/>
              <a:t>du –</a:t>
            </a:r>
            <a:r>
              <a:rPr lang="en-US" sz="2500" b="1" dirty="0" err="1" smtClean="0"/>
              <a:t>sh</a:t>
            </a:r>
            <a:r>
              <a:rPr lang="en-US" sz="2500" b="1" dirty="0" smtClean="0"/>
              <a:t> </a:t>
            </a:r>
            <a:r>
              <a:rPr lang="en-US" sz="2500" dirty="0" smtClean="0"/>
              <a:t>(Display the entire folder size and displays it in human readable format)</a:t>
            </a:r>
          </a:p>
          <a:p>
            <a:endParaRPr lang="en-US" sz="2500" dirty="0" smtClean="0"/>
          </a:p>
          <a:p>
            <a:r>
              <a:rPr lang="en-US" sz="2500" dirty="0" smtClean="0"/>
              <a:t>	-</a:t>
            </a:r>
            <a:r>
              <a:rPr lang="en-US" sz="2500" b="1" dirty="0" smtClean="0"/>
              <a:t>k</a:t>
            </a:r>
          </a:p>
          <a:p>
            <a:r>
              <a:rPr lang="en-US" sz="2500" b="1" dirty="0" smtClean="0"/>
              <a:t>	-m</a:t>
            </a:r>
          </a:p>
          <a:p>
            <a:r>
              <a:rPr lang="en-US" sz="2500" b="1" dirty="0" smtClean="0"/>
              <a:t>	-h</a:t>
            </a:r>
          </a:p>
          <a:p>
            <a:endParaRPr lang="en-US" dirty="0"/>
          </a:p>
        </p:txBody>
      </p:sp>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74509"/>
            <a:ext cx="8229600" cy="5473891"/>
          </a:xfrm>
        </p:spPr>
        <p:txBody>
          <a:bodyPr>
            <a:normAutofit fontScale="70000" lnSpcReduction="20000"/>
          </a:bodyPr>
          <a:lstStyle/>
          <a:p>
            <a:r>
              <a:rPr lang="en-US" b="1" dirty="0" err="1" smtClean="0"/>
              <a:t>chown</a:t>
            </a:r>
            <a:r>
              <a:rPr lang="en-US" dirty="0" smtClean="0"/>
              <a:t> command is used to change ownership (user &amp; group) of a file.</a:t>
            </a:r>
          </a:p>
          <a:p>
            <a:endParaRPr lang="en-US" dirty="0" smtClean="0"/>
          </a:p>
          <a:p>
            <a:r>
              <a:rPr lang="en-US" b="1" dirty="0" smtClean="0"/>
              <a:t>touch file1 file2 file3</a:t>
            </a:r>
          </a:p>
          <a:p>
            <a:endParaRPr lang="en-US" dirty="0" smtClean="0"/>
          </a:p>
          <a:p>
            <a:r>
              <a:rPr lang="en-US" b="1" dirty="0" err="1" smtClean="0"/>
              <a:t>chown</a:t>
            </a:r>
            <a:r>
              <a:rPr lang="en-US" b="1" dirty="0" smtClean="0"/>
              <a:t> </a:t>
            </a:r>
            <a:r>
              <a:rPr lang="en-US" b="1" dirty="0" err="1" smtClean="0"/>
              <a:t>games</a:t>
            </a:r>
            <a:r>
              <a:rPr lang="en-US" dirty="0" err="1" smtClean="0"/>
              <a:t>:</a:t>
            </a:r>
            <a:r>
              <a:rPr lang="en-US" b="1" dirty="0" err="1" smtClean="0"/>
              <a:t>games</a:t>
            </a:r>
            <a:r>
              <a:rPr lang="en-US" dirty="0" smtClean="0"/>
              <a:t> file1 (changes both owner and group)</a:t>
            </a:r>
          </a:p>
          <a:p>
            <a:endParaRPr lang="en-US" dirty="0" smtClean="0"/>
          </a:p>
          <a:p>
            <a:r>
              <a:rPr lang="en-US" b="1" dirty="0" err="1" smtClean="0"/>
              <a:t>chown</a:t>
            </a:r>
            <a:r>
              <a:rPr lang="en-US" dirty="0" smtClean="0"/>
              <a:t> root file1 (changes only owner)</a:t>
            </a:r>
          </a:p>
          <a:p>
            <a:endParaRPr lang="en-US" dirty="0" smtClean="0"/>
          </a:p>
          <a:p>
            <a:r>
              <a:rPr lang="en-US" b="1" dirty="0" err="1" smtClean="0"/>
              <a:t>chgrp</a:t>
            </a:r>
            <a:r>
              <a:rPr lang="en-US" dirty="0" smtClean="0"/>
              <a:t> root file1 (changes only group)</a:t>
            </a:r>
          </a:p>
          <a:p>
            <a:endParaRPr lang="en-US" dirty="0" smtClean="0"/>
          </a:p>
          <a:p>
            <a:r>
              <a:rPr lang="en-US" b="1" dirty="0" err="1" smtClean="0"/>
              <a:t>chown</a:t>
            </a:r>
            <a:r>
              <a:rPr lang="en-US" b="1" dirty="0" smtClean="0"/>
              <a:t> –R</a:t>
            </a:r>
            <a:r>
              <a:rPr lang="en-US" dirty="0" smtClean="0"/>
              <a:t> (have to use upper case R to modify the entire folder)</a:t>
            </a:r>
          </a:p>
          <a:p>
            <a:endParaRPr lang="en-US" dirty="0" smtClean="0"/>
          </a:p>
          <a:p>
            <a:r>
              <a:rPr lang="en-US" b="1" dirty="0" err="1" smtClean="0"/>
              <a:t>chmod</a:t>
            </a:r>
            <a:r>
              <a:rPr lang="en-US" dirty="0" smtClean="0"/>
              <a:t> command is used to change file permissions of a file.</a:t>
            </a:r>
          </a:p>
          <a:p>
            <a:endParaRPr lang="en-US" dirty="0" smtClean="0"/>
          </a:p>
          <a:p>
            <a:r>
              <a:rPr lang="en-US" b="1" dirty="0" err="1" smtClean="0"/>
              <a:t>chmod</a:t>
            </a:r>
            <a:r>
              <a:rPr lang="en-US" b="1" dirty="0" smtClean="0"/>
              <a:t> –R</a:t>
            </a:r>
            <a:r>
              <a:rPr lang="en-US" dirty="0" smtClean="0"/>
              <a:t> (have to use upper case R to modify the entire folder or recursively changes all the files and folders when u use this flag against a folder)</a:t>
            </a:r>
            <a:endParaRPr lang="en-US" dirty="0"/>
          </a:p>
        </p:txBody>
      </p:sp>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767588"/>
          <a:ext cx="8229600" cy="1001776"/>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marL="0" marR="0" algn="ctr">
                        <a:lnSpc>
                          <a:spcPct val="115000"/>
                        </a:lnSpc>
                        <a:spcBef>
                          <a:spcPts val="0"/>
                        </a:spcBef>
                        <a:spcAft>
                          <a:spcPts val="0"/>
                        </a:spcAft>
                      </a:pPr>
                      <a:r>
                        <a:rPr lang="en-US" sz="1800" dirty="0">
                          <a:solidFill>
                            <a:srgbClr val="000000"/>
                          </a:solidFill>
                          <a:latin typeface="Calibri"/>
                          <a:ea typeface="Times New Roman"/>
                          <a:cs typeface="Calibri"/>
                        </a:rPr>
                        <a:t>R</a:t>
                      </a:r>
                      <a:endParaRPr lang="en-US" sz="1800" dirty="0">
                        <a:latin typeface="Calibri"/>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1800">
                          <a:solidFill>
                            <a:srgbClr val="000000"/>
                          </a:solidFill>
                          <a:latin typeface="Calibri"/>
                          <a:ea typeface="Times New Roman"/>
                          <a:cs typeface="Calibri"/>
                        </a:rPr>
                        <a:t>W</a:t>
                      </a:r>
                      <a:endParaRPr lang="en-US" sz="1800">
                        <a:latin typeface="Calibri"/>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1800">
                          <a:solidFill>
                            <a:srgbClr val="000000"/>
                          </a:solidFill>
                          <a:latin typeface="Calibri"/>
                          <a:ea typeface="Times New Roman"/>
                          <a:cs typeface="Calibri"/>
                        </a:rPr>
                        <a:t>X</a:t>
                      </a:r>
                      <a:endParaRPr lang="en-US" sz="1800">
                        <a:latin typeface="Calibri"/>
                        <a:ea typeface="Times New Roman"/>
                        <a:cs typeface="Times New Roman"/>
                      </a:endParaRPr>
                    </a:p>
                  </a:txBody>
                  <a:tcPr marL="68580" marR="68580" marT="0" marB="0" anchor="b"/>
                </a:tc>
              </a:tr>
              <a:tr h="370840">
                <a:tc>
                  <a:txBody>
                    <a:bodyPr/>
                    <a:lstStyle/>
                    <a:p>
                      <a:pPr marL="0" marR="0" algn="ctr">
                        <a:lnSpc>
                          <a:spcPct val="115000"/>
                        </a:lnSpc>
                        <a:spcBef>
                          <a:spcPts val="0"/>
                        </a:spcBef>
                        <a:spcAft>
                          <a:spcPts val="0"/>
                        </a:spcAft>
                      </a:pPr>
                      <a:r>
                        <a:rPr lang="en-US" sz="1800" dirty="0">
                          <a:solidFill>
                            <a:srgbClr val="000000"/>
                          </a:solidFill>
                          <a:latin typeface="Calibri"/>
                          <a:ea typeface="Times New Roman"/>
                          <a:cs typeface="Calibri"/>
                        </a:rPr>
                        <a:t>Read only</a:t>
                      </a:r>
                      <a:endParaRPr lang="en-US" sz="1800" dirty="0">
                        <a:latin typeface="Calibri"/>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1800" dirty="0">
                          <a:solidFill>
                            <a:srgbClr val="000000"/>
                          </a:solidFill>
                          <a:latin typeface="Calibri"/>
                          <a:ea typeface="Times New Roman"/>
                          <a:cs typeface="Calibri"/>
                        </a:rPr>
                        <a:t>Modify &amp; Delete</a:t>
                      </a:r>
                      <a:endParaRPr lang="en-US" sz="1800" dirty="0">
                        <a:latin typeface="Calibri"/>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1800" dirty="0">
                          <a:solidFill>
                            <a:srgbClr val="000000"/>
                          </a:solidFill>
                          <a:latin typeface="Calibri"/>
                          <a:ea typeface="Times New Roman"/>
                          <a:cs typeface="Calibri"/>
                        </a:rPr>
                        <a:t>Execute allows you to run the program/application</a:t>
                      </a:r>
                      <a:endParaRPr lang="en-US" sz="1800" dirty="0">
                        <a:latin typeface="Calibri"/>
                        <a:ea typeface="Times New Roman"/>
                        <a:cs typeface="Times New Roman"/>
                      </a:endParaRPr>
                    </a:p>
                  </a:txBody>
                  <a:tcPr marL="68580" marR="68580" marT="0" marB="0" anchor="b"/>
                </a:tc>
              </a:tr>
            </a:tbl>
          </a:graphicData>
        </a:graphic>
      </p:graphicFrame>
      <p:pic>
        <p:nvPicPr>
          <p:cNvPr id="4" name="Picture 3" descr="C:\Users\Digital Admin\Desktop\DT logo cleaned up.png"/>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graphicFrame>
        <p:nvGraphicFramePr>
          <p:cNvPr id="6" name="Content Placeholder 4"/>
          <p:cNvGraphicFramePr>
            <a:graphicFrameLocks/>
          </p:cNvGraphicFramePr>
          <p:nvPr/>
        </p:nvGraphicFramePr>
        <p:xfrm>
          <a:off x="2463800" y="2438400"/>
          <a:ext cx="4267200" cy="3200400"/>
        </p:xfrm>
        <a:graphic>
          <a:graphicData uri="http://schemas.openxmlformats.org/drawingml/2006/table">
            <a:tbl>
              <a:tblPr firstRow="1" bandRow="1">
                <a:tableStyleId>{5C22544A-7EE6-4342-B048-85BDC9FD1C3A}</a:tableStyleId>
              </a:tblPr>
              <a:tblGrid>
                <a:gridCol w="1981200"/>
                <a:gridCol w="914400"/>
                <a:gridCol w="1371600"/>
              </a:tblGrid>
              <a:tr h="415046">
                <a:tc>
                  <a:txBody>
                    <a:bodyPr/>
                    <a:lstStyle/>
                    <a:p>
                      <a:pPr marL="0" marR="0" algn="ctr">
                        <a:lnSpc>
                          <a:spcPct val="115000"/>
                        </a:lnSpc>
                        <a:spcBef>
                          <a:spcPts val="0"/>
                        </a:spcBef>
                        <a:spcAft>
                          <a:spcPts val="0"/>
                        </a:spcAft>
                      </a:pPr>
                      <a:r>
                        <a:rPr lang="en-US" sz="2400" dirty="0">
                          <a:solidFill>
                            <a:srgbClr val="000000"/>
                          </a:solidFill>
                          <a:latin typeface="Calibri"/>
                          <a:ea typeface="Times New Roman"/>
                          <a:cs typeface="Calibri"/>
                        </a:rPr>
                        <a:t>r</a:t>
                      </a:r>
                      <a:endParaRPr lang="en-US" sz="2400" dirty="0">
                        <a:latin typeface="Calibri"/>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2400">
                          <a:solidFill>
                            <a:srgbClr val="000000"/>
                          </a:solidFill>
                          <a:latin typeface="Calibri"/>
                          <a:ea typeface="Times New Roman"/>
                          <a:cs typeface="Calibri"/>
                        </a:rPr>
                        <a:t>4</a:t>
                      </a:r>
                      <a:endParaRPr lang="en-US" sz="2400">
                        <a:latin typeface="Calibri"/>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2400">
                          <a:solidFill>
                            <a:srgbClr val="000000"/>
                          </a:solidFill>
                          <a:latin typeface="Calibri"/>
                          <a:ea typeface="Times New Roman"/>
                          <a:cs typeface="Calibri"/>
                        </a:rPr>
                        <a:t> </a:t>
                      </a:r>
                      <a:endParaRPr lang="en-US" sz="2400">
                        <a:latin typeface="Calibri"/>
                        <a:ea typeface="Times New Roman"/>
                        <a:cs typeface="Times New Roman"/>
                      </a:endParaRPr>
                    </a:p>
                  </a:txBody>
                  <a:tcPr marL="68580" marR="68580" marT="0" marB="0" anchor="b"/>
                </a:tc>
              </a:tr>
              <a:tr h="415046">
                <a:tc>
                  <a:txBody>
                    <a:bodyPr/>
                    <a:lstStyle/>
                    <a:p>
                      <a:pPr marL="0" marR="0" algn="ctr">
                        <a:lnSpc>
                          <a:spcPct val="115000"/>
                        </a:lnSpc>
                        <a:spcBef>
                          <a:spcPts val="0"/>
                        </a:spcBef>
                        <a:spcAft>
                          <a:spcPts val="0"/>
                        </a:spcAft>
                      </a:pPr>
                      <a:r>
                        <a:rPr lang="en-US" sz="2400" dirty="0">
                          <a:solidFill>
                            <a:srgbClr val="000000"/>
                          </a:solidFill>
                          <a:latin typeface="Calibri"/>
                          <a:ea typeface="Times New Roman"/>
                          <a:cs typeface="Calibri"/>
                        </a:rPr>
                        <a:t>w</a:t>
                      </a:r>
                      <a:endParaRPr lang="en-US" sz="2400" dirty="0">
                        <a:latin typeface="Calibri"/>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2400" dirty="0">
                          <a:solidFill>
                            <a:srgbClr val="000000"/>
                          </a:solidFill>
                          <a:latin typeface="Calibri"/>
                          <a:ea typeface="Times New Roman"/>
                          <a:cs typeface="Calibri"/>
                        </a:rPr>
                        <a:t>2</a:t>
                      </a:r>
                      <a:endParaRPr lang="en-US" sz="2400" dirty="0">
                        <a:latin typeface="Calibri"/>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2400">
                          <a:solidFill>
                            <a:srgbClr val="000000"/>
                          </a:solidFill>
                          <a:latin typeface="Calibri"/>
                          <a:ea typeface="Times New Roman"/>
                          <a:cs typeface="Calibri"/>
                        </a:rPr>
                        <a:t> </a:t>
                      </a:r>
                      <a:endParaRPr lang="en-US" sz="2400">
                        <a:latin typeface="Calibri"/>
                        <a:ea typeface="Times New Roman"/>
                        <a:cs typeface="Times New Roman"/>
                      </a:endParaRPr>
                    </a:p>
                  </a:txBody>
                  <a:tcPr marL="68580" marR="68580" marT="0" marB="0" anchor="b"/>
                </a:tc>
              </a:tr>
              <a:tr h="415046">
                <a:tc>
                  <a:txBody>
                    <a:bodyPr/>
                    <a:lstStyle/>
                    <a:p>
                      <a:pPr marL="0" marR="0" algn="ctr">
                        <a:lnSpc>
                          <a:spcPct val="115000"/>
                        </a:lnSpc>
                        <a:spcBef>
                          <a:spcPts val="0"/>
                        </a:spcBef>
                        <a:spcAft>
                          <a:spcPts val="0"/>
                        </a:spcAft>
                      </a:pPr>
                      <a:r>
                        <a:rPr lang="en-US" sz="2400" dirty="0">
                          <a:solidFill>
                            <a:srgbClr val="000000"/>
                          </a:solidFill>
                          <a:latin typeface="Calibri"/>
                          <a:ea typeface="Times New Roman"/>
                          <a:cs typeface="Calibri"/>
                        </a:rPr>
                        <a:t>x</a:t>
                      </a:r>
                      <a:endParaRPr lang="en-US" sz="2400" dirty="0">
                        <a:latin typeface="Calibri"/>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2400" dirty="0">
                          <a:solidFill>
                            <a:srgbClr val="000000"/>
                          </a:solidFill>
                          <a:latin typeface="Calibri"/>
                          <a:ea typeface="Times New Roman"/>
                          <a:cs typeface="Calibri"/>
                        </a:rPr>
                        <a:t>1</a:t>
                      </a:r>
                      <a:endParaRPr lang="en-US" sz="2400" dirty="0">
                        <a:latin typeface="Calibri"/>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2400">
                          <a:solidFill>
                            <a:srgbClr val="000000"/>
                          </a:solidFill>
                          <a:latin typeface="Calibri"/>
                          <a:ea typeface="Times New Roman"/>
                          <a:cs typeface="Calibri"/>
                        </a:rPr>
                        <a:t> </a:t>
                      </a:r>
                      <a:endParaRPr lang="en-US" sz="2400">
                        <a:latin typeface="Calibri"/>
                        <a:ea typeface="Times New Roman"/>
                        <a:cs typeface="Times New Roman"/>
                      </a:endParaRPr>
                    </a:p>
                  </a:txBody>
                  <a:tcPr marL="68580" marR="68580" marT="0" marB="0" anchor="b"/>
                </a:tc>
              </a:tr>
              <a:tr h="490728">
                <a:tc>
                  <a:txBody>
                    <a:bodyPr/>
                    <a:lstStyle/>
                    <a:p>
                      <a:pPr marL="0" marR="0" algn="ctr">
                        <a:lnSpc>
                          <a:spcPct val="115000"/>
                        </a:lnSpc>
                        <a:spcBef>
                          <a:spcPts val="0"/>
                        </a:spcBef>
                        <a:spcAft>
                          <a:spcPts val="0"/>
                        </a:spcAft>
                      </a:pPr>
                      <a:r>
                        <a:rPr lang="en-US" sz="2400" dirty="0">
                          <a:solidFill>
                            <a:srgbClr val="000000"/>
                          </a:solidFill>
                          <a:latin typeface="Calibri"/>
                          <a:ea typeface="Times New Roman"/>
                          <a:cs typeface="Calibri"/>
                        </a:rPr>
                        <a:t>no perm</a:t>
                      </a:r>
                      <a:endParaRPr lang="en-US" sz="2400" dirty="0">
                        <a:latin typeface="Calibri"/>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2400" dirty="0">
                          <a:solidFill>
                            <a:srgbClr val="000000"/>
                          </a:solidFill>
                          <a:latin typeface="Calibri"/>
                          <a:ea typeface="Times New Roman"/>
                          <a:cs typeface="Calibri"/>
                        </a:rPr>
                        <a:t>0</a:t>
                      </a:r>
                      <a:endParaRPr lang="en-US" sz="2400" dirty="0">
                        <a:latin typeface="Calibri"/>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2400" dirty="0">
                          <a:solidFill>
                            <a:srgbClr val="000000"/>
                          </a:solidFill>
                          <a:latin typeface="Calibri"/>
                          <a:ea typeface="Times New Roman"/>
                          <a:cs typeface="Calibri"/>
                        </a:rPr>
                        <a:t> </a:t>
                      </a:r>
                      <a:endParaRPr lang="en-US" sz="2400" dirty="0">
                        <a:latin typeface="Calibri"/>
                        <a:ea typeface="Times New Roman"/>
                        <a:cs typeface="Times New Roman"/>
                      </a:endParaRPr>
                    </a:p>
                  </a:txBody>
                  <a:tcPr marL="68580" marR="68580" marT="0" marB="0" anchor="b"/>
                </a:tc>
              </a:tr>
              <a:tr h="569976">
                <a:tc>
                  <a:txBody>
                    <a:bodyPr/>
                    <a:lstStyle/>
                    <a:p>
                      <a:pPr marL="0" marR="0" algn="ctr">
                        <a:lnSpc>
                          <a:spcPct val="115000"/>
                        </a:lnSpc>
                        <a:spcBef>
                          <a:spcPts val="0"/>
                        </a:spcBef>
                        <a:spcAft>
                          <a:spcPts val="0"/>
                        </a:spcAft>
                      </a:pPr>
                      <a:r>
                        <a:rPr lang="en-US" sz="2400" dirty="0">
                          <a:solidFill>
                            <a:srgbClr val="000000"/>
                          </a:solidFill>
                          <a:latin typeface="Calibri"/>
                          <a:ea typeface="Times New Roman"/>
                          <a:cs typeface="Calibri"/>
                        </a:rPr>
                        <a:t>owner</a:t>
                      </a:r>
                      <a:endParaRPr lang="en-US" sz="2400" dirty="0">
                        <a:latin typeface="Calibri"/>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2400" dirty="0">
                          <a:solidFill>
                            <a:srgbClr val="000000"/>
                          </a:solidFill>
                          <a:latin typeface="Calibri"/>
                          <a:ea typeface="Times New Roman"/>
                          <a:cs typeface="Calibri"/>
                        </a:rPr>
                        <a:t>4</a:t>
                      </a:r>
                      <a:endParaRPr lang="en-US" sz="2400" dirty="0">
                        <a:latin typeface="Calibri"/>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2400" dirty="0">
                          <a:solidFill>
                            <a:srgbClr val="000000"/>
                          </a:solidFill>
                          <a:latin typeface="Calibri"/>
                          <a:ea typeface="Times New Roman"/>
                          <a:cs typeface="Calibri"/>
                        </a:rPr>
                        <a:t>r</a:t>
                      </a:r>
                      <a:endParaRPr lang="en-US" sz="2400" dirty="0">
                        <a:latin typeface="Calibri"/>
                        <a:ea typeface="Times New Roman"/>
                        <a:cs typeface="Times New Roman"/>
                      </a:endParaRPr>
                    </a:p>
                  </a:txBody>
                  <a:tcPr marL="68580" marR="68580" marT="0" marB="0" anchor="b"/>
                </a:tc>
              </a:tr>
              <a:tr h="457200">
                <a:tc>
                  <a:txBody>
                    <a:bodyPr/>
                    <a:lstStyle/>
                    <a:p>
                      <a:pPr marL="0" marR="0" algn="ctr">
                        <a:lnSpc>
                          <a:spcPct val="115000"/>
                        </a:lnSpc>
                        <a:spcBef>
                          <a:spcPts val="0"/>
                        </a:spcBef>
                        <a:spcAft>
                          <a:spcPts val="0"/>
                        </a:spcAft>
                      </a:pPr>
                      <a:r>
                        <a:rPr lang="en-US" sz="2400">
                          <a:solidFill>
                            <a:srgbClr val="000000"/>
                          </a:solidFill>
                          <a:latin typeface="Calibri"/>
                          <a:ea typeface="Times New Roman"/>
                          <a:cs typeface="Calibri"/>
                        </a:rPr>
                        <a:t>group owner</a:t>
                      </a:r>
                      <a:endParaRPr lang="en-US" sz="2400">
                        <a:latin typeface="Calibri"/>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2400" dirty="0">
                          <a:solidFill>
                            <a:srgbClr val="000000"/>
                          </a:solidFill>
                          <a:latin typeface="Calibri"/>
                          <a:ea typeface="Times New Roman"/>
                          <a:cs typeface="Calibri"/>
                        </a:rPr>
                        <a:t>2</a:t>
                      </a:r>
                      <a:endParaRPr lang="en-US" sz="2400" dirty="0">
                        <a:latin typeface="Calibri"/>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2400" dirty="0">
                          <a:solidFill>
                            <a:srgbClr val="000000"/>
                          </a:solidFill>
                          <a:latin typeface="Calibri"/>
                          <a:ea typeface="Times New Roman"/>
                          <a:cs typeface="Calibri"/>
                        </a:rPr>
                        <a:t>w</a:t>
                      </a:r>
                      <a:endParaRPr lang="en-US" sz="2400" dirty="0">
                        <a:latin typeface="Calibri"/>
                        <a:ea typeface="Times New Roman"/>
                        <a:cs typeface="Times New Roman"/>
                      </a:endParaRPr>
                    </a:p>
                  </a:txBody>
                  <a:tcPr marL="68580" marR="68580" marT="0" marB="0" anchor="b"/>
                </a:tc>
              </a:tr>
              <a:tr h="415046">
                <a:tc>
                  <a:txBody>
                    <a:bodyPr/>
                    <a:lstStyle/>
                    <a:p>
                      <a:pPr marL="0" marR="0" algn="ctr">
                        <a:lnSpc>
                          <a:spcPct val="115000"/>
                        </a:lnSpc>
                        <a:spcBef>
                          <a:spcPts val="0"/>
                        </a:spcBef>
                        <a:spcAft>
                          <a:spcPts val="0"/>
                        </a:spcAft>
                      </a:pPr>
                      <a:r>
                        <a:rPr lang="en-US" sz="2400">
                          <a:solidFill>
                            <a:srgbClr val="000000"/>
                          </a:solidFill>
                          <a:latin typeface="Calibri"/>
                          <a:ea typeface="Times New Roman"/>
                          <a:cs typeface="Calibri"/>
                        </a:rPr>
                        <a:t>others</a:t>
                      </a:r>
                      <a:endParaRPr lang="en-US" sz="2400">
                        <a:latin typeface="Calibri"/>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2400" dirty="0">
                          <a:solidFill>
                            <a:srgbClr val="000000"/>
                          </a:solidFill>
                          <a:latin typeface="Calibri"/>
                          <a:ea typeface="Times New Roman"/>
                          <a:cs typeface="Calibri"/>
                        </a:rPr>
                        <a:t>5</a:t>
                      </a:r>
                      <a:endParaRPr lang="en-US" sz="2400" dirty="0">
                        <a:latin typeface="Calibri"/>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2400" dirty="0">
                          <a:solidFill>
                            <a:srgbClr val="000000"/>
                          </a:solidFill>
                          <a:latin typeface="Calibri"/>
                          <a:ea typeface="Times New Roman"/>
                          <a:cs typeface="Calibri"/>
                        </a:rPr>
                        <a:t>r-x</a:t>
                      </a:r>
                      <a:endParaRPr lang="en-US" sz="2400" dirty="0">
                        <a:latin typeface="Calibri"/>
                        <a:ea typeface="Times New Roman"/>
                        <a:cs typeface="Times New Roman"/>
                      </a:endParaRPr>
                    </a:p>
                  </a:txBody>
                  <a:tcPr marL="68580" marR="68580" marT="0" marB="0" anchor="b"/>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867400"/>
          </a:xfrm>
        </p:spPr>
        <p:txBody>
          <a:bodyPr>
            <a:normAutofit/>
          </a:bodyPr>
          <a:lstStyle/>
          <a:p>
            <a:r>
              <a:rPr lang="en-US" sz="1400" b="1" dirty="0" smtClean="0"/>
              <a:t>cat</a:t>
            </a:r>
            <a:r>
              <a:rPr lang="en-US" sz="1400" dirty="0" smtClean="0"/>
              <a:t> command is used to view the contents of a file</a:t>
            </a:r>
          </a:p>
          <a:p>
            <a:endParaRPr lang="en-US" sz="1400" b="1" dirty="0" smtClean="0"/>
          </a:p>
          <a:p>
            <a:r>
              <a:rPr lang="en-US" sz="1400" b="1" dirty="0" smtClean="0"/>
              <a:t>cat filename</a:t>
            </a:r>
          </a:p>
          <a:p>
            <a:endParaRPr lang="en-US" sz="1400" b="1" dirty="0" smtClean="0"/>
          </a:p>
          <a:p>
            <a:r>
              <a:rPr lang="en-US" sz="1400" b="1" dirty="0" smtClean="0"/>
              <a:t>head</a:t>
            </a:r>
            <a:r>
              <a:rPr lang="en-US" sz="1400" dirty="0" smtClean="0"/>
              <a:t> command displays the first 10 lines</a:t>
            </a:r>
          </a:p>
          <a:p>
            <a:endParaRPr lang="en-US" sz="1400" b="1" dirty="0" smtClean="0"/>
          </a:p>
          <a:p>
            <a:r>
              <a:rPr lang="en-US" sz="1400" b="1" dirty="0" smtClean="0"/>
              <a:t>head -15 </a:t>
            </a:r>
            <a:r>
              <a:rPr lang="en-US" sz="1400" dirty="0" smtClean="0"/>
              <a:t>(displays the first 15 lines)</a:t>
            </a:r>
          </a:p>
          <a:p>
            <a:endParaRPr lang="en-US" sz="1400" b="1" dirty="0" smtClean="0"/>
          </a:p>
          <a:p>
            <a:r>
              <a:rPr lang="en-US" sz="1400" b="1" dirty="0" smtClean="0"/>
              <a:t>tail</a:t>
            </a:r>
            <a:r>
              <a:rPr lang="en-US" sz="1400" dirty="0" smtClean="0"/>
              <a:t> commands displays the last 10 lines</a:t>
            </a:r>
          </a:p>
          <a:p>
            <a:endParaRPr lang="en-US" sz="1400" b="1" dirty="0" smtClean="0"/>
          </a:p>
          <a:p>
            <a:r>
              <a:rPr lang="en-US" sz="1400" b="1" dirty="0" smtClean="0"/>
              <a:t>tail -15</a:t>
            </a:r>
            <a:r>
              <a:rPr lang="en-US" sz="1400" dirty="0" smtClean="0"/>
              <a:t> (displays the last 15 lines)</a:t>
            </a:r>
          </a:p>
          <a:p>
            <a:endParaRPr lang="en-US" sz="1400" b="1" dirty="0" smtClean="0"/>
          </a:p>
          <a:p>
            <a:r>
              <a:rPr lang="en-US" sz="1400" b="1" dirty="0" smtClean="0"/>
              <a:t>tail -f</a:t>
            </a:r>
            <a:r>
              <a:rPr lang="en-US" sz="1400" dirty="0" smtClean="0"/>
              <a:t> (follows a file will not MODIFY anything in the space, and it allows you to view any changes made to the file. VERY IMPORTANT WENT TRACKING LOGS IN LINUX)</a:t>
            </a:r>
          </a:p>
          <a:p>
            <a:pPr lvl="1"/>
            <a:r>
              <a:rPr lang="en-US" sz="1200" dirty="0" smtClean="0"/>
              <a:t>tail –f /</a:t>
            </a:r>
            <a:r>
              <a:rPr lang="en-US" sz="1200" dirty="0" err="1" smtClean="0"/>
              <a:t>var</a:t>
            </a:r>
            <a:r>
              <a:rPr lang="en-US" sz="1200" dirty="0" smtClean="0"/>
              <a:t>/log/secure (open another </a:t>
            </a:r>
            <a:r>
              <a:rPr lang="en-US" sz="1200" dirty="0" err="1" smtClean="0"/>
              <a:t>ssh</a:t>
            </a:r>
            <a:r>
              <a:rPr lang="en-US" sz="1200" dirty="0" smtClean="0"/>
              <a:t> window and login)</a:t>
            </a:r>
          </a:p>
          <a:p>
            <a:endParaRPr lang="en-US" sz="1400" dirty="0" smtClean="0"/>
          </a:p>
          <a:p>
            <a:r>
              <a:rPr lang="en-US" sz="1400" b="1" dirty="0" smtClean="0"/>
              <a:t>find</a:t>
            </a:r>
            <a:r>
              <a:rPr lang="en-US" sz="1400" dirty="0" smtClean="0"/>
              <a:t> command is used to find files and folders</a:t>
            </a:r>
          </a:p>
          <a:p>
            <a:endParaRPr lang="en-US" sz="1400" dirty="0" smtClean="0"/>
          </a:p>
          <a:p>
            <a:r>
              <a:rPr lang="en-US" sz="1400" b="1" dirty="0" smtClean="0"/>
              <a:t>find</a:t>
            </a:r>
            <a:r>
              <a:rPr lang="en-US" sz="1400" dirty="0" smtClean="0"/>
              <a:t> / (location to search) –name (search by name) FILENAME/FOLDERNAME&amp;WILDCARDS</a:t>
            </a:r>
          </a:p>
          <a:p>
            <a:endParaRPr lang="en-US" sz="1400" dirty="0" smtClean="0"/>
          </a:p>
          <a:p>
            <a:r>
              <a:rPr lang="en-US" sz="1400" b="1" dirty="0" smtClean="0"/>
              <a:t>find / -size +10M</a:t>
            </a:r>
          </a:p>
          <a:p>
            <a:pPr algn="ctr"/>
            <a:r>
              <a:rPr lang="en-US" sz="1400" b="1" dirty="0" smtClean="0"/>
              <a:t>More info: </a:t>
            </a:r>
            <a:r>
              <a:rPr lang="en-US" sz="1400" b="1" u="sng" dirty="0" smtClean="0">
                <a:hlinkClick r:id="rId2"/>
              </a:rPr>
              <a:t>http://www.cyberciti.biz/faq/find-large-files-linux/</a:t>
            </a:r>
            <a:endParaRPr lang="en-US" sz="1400" b="1" dirty="0" smtClean="0"/>
          </a:p>
        </p:txBody>
      </p:sp>
      <p:pic>
        <p:nvPicPr>
          <p:cNvPr id="4" name="Picture 3" descr="C:\Users\Digital Admin\Desktop\DT logo cleaned up.png"/>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761997"/>
          <a:ext cx="8229600" cy="5105406"/>
        </p:xfrm>
        <a:graphic>
          <a:graphicData uri="http://schemas.openxmlformats.org/drawingml/2006/table">
            <a:tbl>
              <a:tblPr firstRow="1" bandRow="1">
                <a:tableStyleId>{5C22544A-7EE6-4342-B048-85BDC9FD1C3A}</a:tableStyleId>
              </a:tblPr>
              <a:tblGrid>
                <a:gridCol w="3048000"/>
                <a:gridCol w="5181600"/>
              </a:tblGrid>
              <a:tr h="524922">
                <a:tc>
                  <a:txBody>
                    <a:bodyPr/>
                    <a:lstStyle/>
                    <a:p>
                      <a:r>
                        <a:rPr lang="en-US" b="1" u="sng" dirty="0" smtClean="0"/>
                        <a:t>vi editor:</a:t>
                      </a:r>
                    </a:p>
                  </a:txBody>
                  <a:tcPr/>
                </a:tc>
                <a:tc>
                  <a:txBody>
                    <a:bodyPr/>
                    <a:lstStyle/>
                    <a:p>
                      <a:endParaRPr lang="en-US" dirty="0"/>
                    </a:p>
                  </a:txBody>
                  <a:tcPr/>
                </a:tc>
              </a:tr>
              <a:tr h="524922">
                <a:tc>
                  <a:txBody>
                    <a:bodyPr/>
                    <a:lstStyle/>
                    <a:p>
                      <a:r>
                        <a:rPr lang="en-US" dirty="0" smtClean="0"/>
                        <a:t>Edit Mode</a:t>
                      </a:r>
                    </a:p>
                  </a:txBody>
                  <a:tcPr/>
                </a:tc>
                <a:tc>
                  <a:txBody>
                    <a:bodyPr/>
                    <a:lstStyle/>
                    <a:p>
                      <a:r>
                        <a:rPr lang="en-US" dirty="0" smtClean="0"/>
                        <a:t>shift + g </a:t>
                      </a:r>
                      <a:r>
                        <a:rPr lang="en-US" dirty="0" smtClean="0">
                          <a:sym typeface="Wingdings"/>
                        </a:rPr>
                        <a:t></a:t>
                      </a:r>
                      <a:r>
                        <a:rPr lang="en-US" dirty="0" smtClean="0"/>
                        <a:t> EOF (End of File)</a:t>
                      </a:r>
                    </a:p>
                  </a:txBody>
                  <a:tcPr/>
                </a:tc>
              </a:tr>
              <a:tr h="524922">
                <a:tc>
                  <a:txBody>
                    <a:bodyPr/>
                    <a:lstStyle/>
                    <a:p>
                      <a:r>
                        <a:rPr lang="en-US" dirty="0" err="1" smtClean="0"/>
                        <a:t>i</a:t>
                      </a:r>
                      <a:r>
                        <a:rPr lang="en-US" dirty="0" smtClean="0">
                          <a:sym typeface="Wingdings"/>
                        </a:rPr>
                        <a:t></a:t>
                      </a:r>
                      <a:r>
                        <a:rPr lang="en-US" dirty="0" smtClean="0"/>
                        <a:t> insert</a:t>
                      </a:r>
                    </a:p>
                  </a:txBody>
                  <a:tcPr/>
                </a:tc>
                <a:tc>
                  <a:txBody>
                    <a:bodyPr/>
                    <a:lstStyle/>
                    <a:p>
                      <a:r>
                        <a:rPr lang="en-US" dirty="0" smtClean="0"/>
                        <a:t>shift + 4 ($) </a:t>
                      </a:r>
                      <a:r>
                        <a:rPr lang="en-US" dirty="0" smtClean="0">
                          <a:sym typeface="Wingdings"/>
                        </a:rPr>
                        <a:t></a:t>
                      </a:r>
                      <a:r>
                        <a:rPr lang="en-US" dirty="0" smtClean="0"/>
                        <a:t> EOL (End of Line)</a:t>
                      </a:r>
                    </a:p>
                  </a:txBody>
                  <a:tcPr/>
                </a:tc>
              </a:tr>
              <a:tr h="5249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a:t>
                      </a:r>
                      <a:r>
                        <a:rPr lang="en-US" dirty="0" smtClean="0">
                          <a:sym typeface="Wingdings"/>
                        </a:rPr>
                        <a:t></a:t>
                      </a:r>
                      <a:r>
                        <a:rPr lang="en-US" dirty="0" smtClean="0"/>
                        <a:t> undo</a:t>
                      </a:r>
                    </a:p>
                  </a:txBody>
                  <a:tcPr/>
                </a:tc>
                <a:tc>
                  <a:txBody>
                    <a:bodyPr/>
                    <a:lstStyle/>
                    <a:p>
                      <a:r>
                        <a:rPr lang="en-US" dirty="0" err="1" smtClean="0"/>
                        <a:t>yy</a:t>
                      </a:r>
                      <a:r>
                        <a:rPr lang="en-US" dirty="0" smtClean="0">
                          <a:sym typeface="Wingdings"/>
                        </a:rPr>
                        <a:t></a:t>
                      </a:r>
                      <a:r>
                        <a:rPr lang="en-US" dirty="0" smtClean="0"/>
                        <a:t> Copy a line where your cursor is at:</a:t>
                      </a:r>
                    </a:p>
                  </a:txBody>
                  <a:tcPr/>
                </a:tc>
              </a:tr>
              <a:tr h="5249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smtClean="0">
                          <a:sym typeface="Wingdings"/>
                        </a:rPr>
                        <a:t></a:t>
                      </a:r>
                      <a:r>
                        <a:rPr lang="en-US" dirty="0" smtClean="0"/>
                        <a:t>redo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 </a:t>
                      </a:r>
                      <a:r>
                        <a:rPr lang="en-US" dirty="0" smtClean="0">
                          <a:sym typeface="Wingdings" pitchFamily="2" charset="2"/>
                        </a:rPr>
                        <a:t> paste</a:t>
                      </a:r>
                      <a:r>
                        <a:rPr lang="en-US" baseline="0" dirty="0" smtClean="0">
                          <a:sym typeface="Wingdings" pitchFamily="2" charset="2"/>
                        </a:rPr>
                        <a:t> the line that you have copied.</a:t>
                      </a:r>
                      <a:endParaRPr lang="en-US" dirty="0" smtClean="0"/>
                    </a:p>
                  </a:txBody>
                  <a:tcPr/>
                </a:tc>
              </a:tr>
              <a:tr h="5249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a:t>
                      </a:r>
                      <a:r>
                        <a:rPr lang="en-US" dirty="0" smtClean="0">
                          <a:sym typeface="Wingdings"/>
                        </a:rPr>
                        <a:t></a:t>
                      </a:r>
                      <a:r>
                        <a:rPr lang="en-US" dirty="0" smtClean="0"/>
                        <a:t> append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 </a:t>
                      </a:r>
                      <a:r>
                        <a:rPr lang="en-US" dirty="0" smtClean="0">
                          <a:sym typeface="Wingdings"/>
                        </a:rPr>
                        <a:t></a:t>
                      </a:r>
                      <a:r>
                        <a:rPr lang="en-US" dirty="0" smtClean="0"/>
                        <a:t> delete till end of line from cursor</a:t>
                      </a:r>
                    </a:p>
                  </a:txBody>
                  <a:tcPr/>
                </a:tc>
              </a:tr>
              <a:tr h="5249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a:t>
                      </a:r>
                      <a:r>
                        <a:rPr lang="en-US" dirty="0" smtClean="0">
                          <a:sym typeface="Wingdings"/>
                        </a:rPr>
                        <a:t></a:t>
                      </a:r>
                      <a:r>
                        <a:rPr lang="en-US" dirty="0" smtClean="0"/>
                        <a:t> Delete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dd</a:t>
                      </a:r>
                      <a:r>
                        <a:rPr lang="en-US" dirty="0" smtClean="0">
                          <a:sym typeface="Wingdings"/>
                        </a:rPr>
                        <a:t></a:t>
                      </a:r>
                      <a:r>
                        <a:rPr lang="en-US" dirty="0" smtClean="0"/>
                        <a:t> delete line</a:t>
                      </a:r>
                      <a:endParaRPr lang="en-US" dirty="0"/>
                    </a:p>
                  </a:txBody>
                  <a:tcPr/>
                </a:tc>
              </a:tr>
              <a:tr h="524922">
                <a:tc>
                  <a:txBody>
                    <a:bodyPr/>
                    <a:lstStyle/>
                    <a:p>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dw</a:t>
                      </a:r>
                      <a:r>
                        <a:rPr lang="en-US" dirty="0" smtClean="0">
                          <a:sym typeface="Wingdings"/>
                        </a:rPr>
                        <a:t></a:t>
                      </a:r>
                      <a:r>
                        <a:rPr lang="en-US" dirty="0" smtClean="0"/>
                        <a:t> delete word</a:t>
                      </a:r>
                      <a:endParaRPr lang="en-US" dirty="0"/>
                    </a:p>
                  </a:txBody>
                  <a:tcPr/>
                </a:tc>
              </a:tr>
              <a:tr h="90603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Nyy</a:t>
                      </a:r>
                      <a:r>
                        <a:rPr lang="en-US" dirty="0" smtClean="0">
                          <a:sym typeface="Wingdings"/>
                        </a:rPr>
                        <a:t></a:t>
                      </a:r>
                      <a:r>
                        <a:rPr lang="en-US" dirty="0" smtClean="0"/>
                        <a:t> Replace N with the number of Lines. This will copy the number of lines including your current line.</a:t>
                      </a:r>
                    </a:p>
                  </a:txBody>
                  <a:tcPr/>
                </a:tc>
                <a:tc hMerge="1">
                  <a:txBody>
                    <a:bodyPr/>
                    <a:lstStyle/>
                    <a:p>
                      <a:endParaRPr lang="en-US" dirty="0"/>
                    </a:p>
                  </a:txBody>
                  <a:tcPr/>
                </a:tc>
              </a:tr>
            </a:tbl>
          </a:graphicData>
        </a:graphic>
      </p:graphicFrame>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21365"/>
            <a:ext cx="8229600" cy="4525963"/>
          </a:xfrm>
        </p:spPr>
        <p:txBody>
          <a:bodyPr/>
          <a:lstStyle/>
          <a:p>
            <a:r>
              <a:rPr lang="en-US" sz="2400" dirty="0"/>
              <a:t>The </a:t>
            </a:r>
            <a:r>
              <a:rPr lang="en-US" sz="2400" i="1" dirty="0"/>
              <a:t>shell</a:t>
            </a:r>
            <a:r>
              <a:rPr lang="en-US" sz="2400" dirty="0"/>
              <a:t> is a command-line interpreter that lets you access some of the most critical Linux </a:t>
            </a:r>
            <a:r>
              <a:rPr lang="en-US" sz="2400" dirty="0" smtClean="0"/>
              <a:t>tools.</a:t>
            </a:r>
          </a:p>
          <a:p>
            <a:r>
              <a:rPr lang="en-US" sz="2400" dirty="0" smtClean="0"/>
              <a:t>Shell is a interpreter between what a user enters in the command line to the kernel of the operating system. Kernel also acts a interpreter between user and hardware.</a:t>
            </a:r>
          </a:p>
          <a:p>
            <a:endParaRPr lang="en-US" dirty="0"/>
          </a:p>
        </p:txBody>
      </p:sp>
      <p:sp>
        <p:nvSpPr>
          <p:cNvPr id="3" name="Title 2"/>
          <p:cNvSpPr>
            <a:spLocks noGrp="1"/>
          </p:cNvSpPr>
          <p:nvPr>
            <p:ph type="title"/>
          </p:nvPr>
        </p:nvSpPr>
        <p:spPr/>
        <p:txBody>
          <a:bodyPr/>
          <a:lstStyle/>
          <a:p>
            <a:r>
              <a:rPr lang="en-US" dirty="0" smtClean="0"/>
              <a:t>What is a Shell ?</a:t>
            </a:r>
            <a:endParaRPr lang="en-US" dirty="0"/>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257801" y="3197026"/>
            <a:ext cx="2133600" cy="3660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3396046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Digital Admin\Desktop\DT logo cleaned up.png"/>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
        <p:nvSpPr>
          <p:cNvPr id="8" name="Content Placeholder 7"/>
          <p:cNvSpPr>
            <a:spLocks noGrp="1"/>
          </p:cNvSpPr>
          <p:nvPr>
            <p:ph idx="1"/>
          </p:nvPr>
        </p:nvSpPr>
        <p:spPr>
          <a:xfrm>
            <a:off x="457200" y="533400"/>
            <a:ext cx="8305800" cy="5867400"/>
          </a:xfrm>
        </p:spPr>
        <p:txBody>
          <a:bodyPr>
            <a:normAutofit fontScale="92500" lnSpcReduction="10000"/>
          </a:bodyPr>
          <a:lstStyle/>
          <a:p>
            <a:r>
              <a:rPr lang="en-US" sz="3200" b="1" dirty="0" smtClean="0"/>
              <a:t>Command Mode</a:t>
            </a:r>
          </a:p>
          <a:p>
            <a:r>
              <a:rPr lang="en-US" sz="3200" dirty="0" smtClean="0"/>
              <a:t>/ </a:t>
            </a:r>
            <a:r>
              <a:rPr lang="en-US" sz="3200" dirty="0" smtClean="0">
                <a:sym typeface="Wingdings"/>
              </a:rPr>
              <a:t></a:t>
            </a:r>
            <a:r>
              <a:rPr lang="en-US" sz="3200" dirty="0" smtClean="0"/>
              <a:t> Search for where your cursor is at for a string in your vi editor</a:t>
            </a:r>
          </a:p>
          <a:p>
            <a:r>
              <a:rPr lang="en-US" sz="3200" dirty="0" smtClean="0"/>
              <a:t>? </a:t>
            </a:r>
            <a:r>
              <a:rPr lang="en-US" sz="3200" dirty="0" smtClean="0">
                <a:sym typeface="Wingdings"/>
              </a:rPr>
              <a:t></a:t>
            </a:r>
            <a:r>
              <a:rPr lang="en-US" sz="3200" dirty="0" smtClean="0"/>
              <a:t> Reverse Search for where your cursor is at for a string in your vi editor</a:t>
            </a:r>
          </a:p>
          <a:p>
            <a:r>
              <a:rPr lang="en-US" sz="3200" dirty="0" smtClean="0"/>
              <a:t>: </a:t>
            </a:r>
            <a:r>
              <a:rPr lang="en-US" sz="3200" dirty="0" smtClean="0">
                <a:sym typeface="Wingdings" pitchFamily="2" charset="2"/>
              </a:rPr>
              <a:t> command mode</a:t>
            </a:r>
            <a:endParaRPr lang="en-US" sz="3200" dirty="0" smtClean="0"/>
          </a:p>
          <a:p>
            <a:pPr lvl="1"/>
            <a:r>
              <a:rPr lang="en-US" sz="2900" dirty="0" smtClean="0"/>
              <a:t>w</a:t>
            </a:r>
            <a:r>
              <a:rPr lang="en-US" sz="2900" dirty="0" smtClean="0">
                <a:sym typeface="Wingdings"/>
              </a:rPr>
              <a:t></a:t>
            </a:r>
            <a:r>
              <a:rPr lang="en-US" sz="2900" dirty="0" smtClean="0"/>
              <a:t> write means to save to a file and not “insert”</a:t>
            </a:r>
          </a:p>
          <a:p>
            <a:pPr lvl="1"/>
            <a:r>
              <a:rPr lang="en-US" sz="2900" dirty="0" smtClean="0"/>
              <a:t>q </a:t>
            </a:r>
            <a:r>
              <a:rPr lang="en-US" sz="2900" dirty="0" smtClean="0">
                <a:sym typeface="Wingdings"/>
              </a:rPr>
              <a:t></a:t>
            </a:r>
            <a:r>
              <a:rPr lang="en-US" sz="2900" dirty="0" smtClean="0"/>
              <a:t>quit</a:t>
            </a:r>
          </a:p>
          <a:p>
            <a:pPr lvl="1"/>
            <a:r>
              <a:rPr lang="en-US" sz="2900" dirty="0" smtClean="0"/>
              <a:t>q! </a:t>
            </a:r>
            <a:r>
              <a:rPr lang="en-US" sz="2900" dirty="0" smtClean="0">
                <a:sym typeface="Wingdings"/>
              </a:rPr>
              <a:t></a:t>
            </a:r>
            <a:r>
              <a:rPr lang="en-US" sz="2900" dirty="0" smtClean="0"/>
              <a:t>force quit with out saving</a:t>
            </a:r>
          </a:p>
          <a:p>
            <a:pPr lvl="1"/>
            <a:r>
              <a:rPr lang="en-US" sz="2900" dirty="0" err="1" smtClean="0"/>
              <a:t>wq</a:t>
            </a:r>
            <a:r>
              <a:rPr lang="en-US" sz="2900" dirty="0" smtClean="0"/>
              <a:t>! </a:t>
            </a:r>
            <a:r>
              <a:rPr lang="en-US" sz="2900" dirty="0" smtClean="0">
                <a:sym typeface="Wingdings"/>
              </a:rPr>
              <a:t></a:t>
            </a:r>
            <a:r>
              <a:rPr lang="en-US" sz="2900" dirty="0" smtClean="0"/>
              <a:t>write and force quit</a:t>
            </a:r>
          </a:p>
          <a:p>
            <a:r>
              <a:rPr lang="en-US" sz="3200" dirty="0" smtClean="0"/>
              <a:t>:%s/ORIGINAL/REPLACEMENT</a:t>
            </a:r>
          </a:p>
          <a:p>
            <a:r>
              <a:rPr lang="en-US" sz="3200" dirty="0" smtClean="0"/>
              <a:t>:%s/WORD1/WORD2</a:t>
            </a:r>
          </a:p>
          <a:p>
            <a:endParaRPr lang="en-US" sz="3200" dirty="0" smtClean="0"/>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0"/>
            <a:ext cx="8229600" cy="5364163"/>
          </a:xfrm>
        </p:spPr>
        <p:txBody>
          <a:bodyPr>
            <a:normAutofit fontScale="70000" lnSpcReduction="20000"/>
          </a:bodyPr>
          <a:lstStyle/>
          <a:p>
            <a:r>
              <a:rPr lang="en-US" sz="2800" dirty="0" smtClean="0"/>
              <a:t>Exercise:</a:t>
            </a:r>
          </a:p>
          <a:p>
            <a:r>
              <a:rPr lang="en-US" sz="2800" dirty="0" smtClean="0"/>
              <a:t>echo "I store all my scripts in /</a:t>
            </a:r>
            <a:r>
              <a:rPr lang="en-US" sz="2800" dirty="0" err="1" smtClean="0"/>
              <a:t>usr</a:t>
            </a:r>
            <a:r>
              <a:rPr lang="en-US" sz="2800" dirty="0" smtClean="0"/>
              <a:t>/local/scripts"</a:t>
            </a:r>
          </a:p>
          <a:p>
            <a:r>
              <a:rPr lang="en-US" sz="2800" dirty="0" smtClean="0"/>
              <a:t>echo "I store all my personal files in /home/</a:t>
            </a:r>
            <a:r>
              <a:rPr lang="en-US" sz="2800" dirty="0" err="1" smtClean="0"/>
              <a:t>prasad</a:t>
            </a:r>
            <a:r>
              <a:rPr lang="en-US" sz="2800" dirty="0" smtClean="0"/>
              <a:t>/files“</a:t>
            </a:r>
          </a:p>
          <a:p>
            <a:r>
              <a:rPr lang="en-US" sz="2800" dirty="0" smtClean="0"/>
              <a:t>SED </a:t>
            </a:r>
            <a:r>
              <a:rPr lang="en-US" sz="2800" dirty="0" smtClean="0">
                <a:sym typeface="Wingdings"/>
              </a:rPr>
              <a:t></a:t>
            </a:r>
            <a:r>
              <a:rPr lang="en-US" sz="2800" dirty="0" smtClean="0"/>
              <a:t> Search and Replace</a:t>
            </a:r>
          </a:p>
          <a:p>
            <a:r>
              <a:rPr lang="en-US" sz="2800" dirty="0" smtClean="0"/>
              <a:t>cat sedexample.sh</a:t>
            </a:r>
          </a:p>
          <a:p>
            <a:r>
              <a:rPr lang="en-US" sz="2800" dirty="0" smtClean="0"/>
              <a:t>/</a:t>
            </a:r>
            <a:r>
              <a:rPr lang="en-US" sz="2800" dirty="0" err="1" smtClean="0"/>
              <a:t>usr</a:t>
            </a:r>
            <a:r>
              <a:rPr lang="en-US" sz="2800" dirty="0" smtClean="0"/>
              <a:t>/local/scripts/today</a:t>
            </a:r>
          </a:p>
          <a:p>
            <a:r>
              <a:rPr lang="en-US" sz="2800" dirty="0" err="1" smtClean="0"/>
              <a:t>sed</a:t>
            </a:r>
            <a:r>
              <a:rPr lang="en-US" sz="2800" dirty="0" smtClean="0"/>
              <a:t> -</a:t>
            </a:r>
            <a:r>
              <a:rPr lang="en-US" sz="2800" dirty="0" err="1" smtClean="0"/>
              <a:t>i</a:t>
            </a:r>
            <a:r>
              <a:rPr lang="en-US" sz="2800" dirty="0" smtClean="0"/>
              <a:t> 's/\/</a:t>
            </a:r>
            <a:r>
              <a:rPr lang="en-US" sz="2800" dirty="0" err="1" smtClean="0"/>
              <a:t>usr</a:t>
            </a:r>
            <a:r>
              <a:rPr lang="en-US" sz="2800" dirty="0" smtClean="0"/>
              <a:t>\/local\/scripts\/today/\/root\/scripts/g' sedexample.sh</a:t>
            </a:r>
          </a:p>
          <a:p>
            <a:r>
              <a:rPr lang="en-US" sz="2800" dirty="0" smtClean="0"/>
              <a:t>cat sedexample.sh</a:t>
            </a:r>
          </a:p>
          <a:p>
            <a:r>
              <a:rPr lang="en-US" sz="2800" dirty="0" smtClean="0"/>
              <a:t>/root/scripts</a:t>
            </a:r>
          </a:p>
          <a:p>
            <a:r>
              <a:rPr lang="en-US" sz="2800" dirty="0" smtClean="0"/>
              <a:t>SED will replace everything that is WORD1 with WORD2.</a:t>
            </a:r>
          </a:p>
          <a:p>
            <a:r>
              <a:rPr lang="en-US" sz="2400" dirty="0" smtClean="0"/>
              <a:t>Using </a:t>
            </a:r>
            <a:r>
              <a:rPr lang="en-US" sz="2400" b="1" dirty="0" smtClean="0"/>
              <a:t>VI</a:t>
            </a:r>
            <a:r>
              <a:rPr lang="en-US" sz="2400" dirty="0" smtClean="0"/>
              <a:t> editor replace the following:</a:t>
            </a:r>
          </a:p>
          <a:p>
            <a:r>
              <a:rPr lang="en-US" sz="2400" dirty="0" smtClean="0"/>
              <a:t>store --&gt; save</a:t>
            </a:r>
          </a:p>
          <a:p>
            <a:r>
              <a:rPr lang="en-US" sz="2400" dirty="0" smtClean="0"/>
              <a:t>/</a:t>
            </a:r>
            <a:r>
              <a:rPr lang="en-US" sz="2400" dirty="0" err="1" smtClean="0"/>
              <a:t>usr</a:t>
            </a:r>
            <a:r>
              <a:rPr lang="en-US" sz="2400" dirty="0" smtClean="0"/>
              <a:t>/local/scripts --&gt; /home/</a:t>
            </a:r>
            <a:r>
              <a:rPr lang="en-US" sz="2400" dirty="0" err="1" smtClean="0"/>
              <a:t>prasad</a:t>
            </a:r>
            <a:r>
              <a:rPr lang="en-US" sz="2400" dirty="0" smtClean="0"/>
              <a:t>/scripts</a:t>
            </a:r>
          </a:p>
          <a:p>
            <a:r>
              <a:rPr lang="en-US" sz="2400" dirty="0" smtClean="0"/>
              <a:t> </a:t>
            </a:r>
          </a:p>
          <a:p>
            <a:r>
              <a:rPr lang="en-US" sz="2400" dirty="0" smtClean="0"/>
              <a:t>Using </a:t>
            </a:r>
            <a:r>
              <a:rPr lang="en-US" sz="2400" dirty="0" err="1" smtClean="0"/>
              <a:t>sed</a:t>
            </a:r>
            <a:r>
              <a:rPr lang="en-US" sz="2400" dirty="0" smtClean="0"/>
              <a:t> command replace the following:</a:t>
            </a:r>
          </a:p>
          <a:p>
            <a:r>
              <a:rPr lang="en-US" sz="2400" dirty="0" smtClean="0"/>
              <a:t>personal --&gt; non sensitive</a:t>
            </a:r>
          </a:p>
          <a:p>
            <a:r>
              <a:rPr lang="en-US" sz="2400" dirty="0" smtClean="0"/>
              <a:t>/home/</a:t>
            </a:r>
            <a:r>
              <a:rPr lang="en-US" sz="2400" dirty="0" err="1" smtClean="0"/>
              <a:t>prasad</a:t>
            </a:r>
            <a:r>
              <a:rPr lang="en-US" sz="2400" dirty="0" smtClean="0"/>
              <a:t>/files --&gt; /</a:t>
            </a:r>
            <a:r>
              <a:rPr lang="en-US" sz="2400" dirty="0" err="1" smtClean="0"/>
              <a:t>tmp</a:t>
            </a:r>
            <a:r>
              <a:rPr lang="en-US" sz="2400" dirty="0" smtClean="0"/>
              <a:t>/files</a:t>
            </a:r>
          </a:p>
          <a:p>
            <a:endParaRPr lang="en-US" sz="2800" dirty="0" smtClean="0"/>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257800"/>
          </a:xfrm>
        </p:spPr>
        <p:txBody>
          <a:bodyPr>
            <a:normAutofit fontScale="77500" lnSpcReduction="20000"/>
          </a:bodyPr>
          <a:lstStyle/>
          <a:p>
            <a:endParaRPr lang="en-US" b="1" dirty="0" smtClean="0"/>
          </a:p>
          <a:p>
            <a:r>
              <a:rPr lang="en-US" b="1" dirty="0" smtClean="0"/>
              <a:t>tar</a:t>
            </a:r>
            <a:r>
              <a:rPr lang="en-US" dirty="0" smtClean="0"/>
              <a:t> command is used to compress a file(s) or folder(s) in to a tar ball.</a:t>
            </a:r>
          </a:p>
          <a:p>
            <a:endParaRPr lang="en-US" b="1" dirty="0" smtClean="0"/>
          </a:p>
          <a:p>
            <a:r>
              <a:rPr lang="en-US" b="1" dirty="0" smtClean="0"/>
              <a:t>-c</a:t>
            </a:r>
            <a:r>
              <a:rPr lang="en-US" dirty="0" smtClean="0"/>
              <a:t> </a:t>
            </a:r>
            <a:r>
              <a:rPr lang="en-US" dirty="0" smtClean="0">
                <a:sym typeface="Wingdings"/>
              </a:rPr>
              <a:t></a:t>
            </a:r>
            <a:r>
              <a:rPr lang="en-US" dirty="0" smtClean="0"/>
              <a:t> Compress</a:t>
            </a:r>
          </a:p>
          <a:p>
            <a:r>
              <a:rPr lang="en-US" b="1" dirty="0" smtClean="0"/>
              <a:t>-x</a:t>
            </a:r>
            <a:r>
              <a:rPr lang="en-US" dirty="0" smtClean="0"/>
              <a:t> </a:t>
            </a:r>
            <a:r>
              <a:rPr lang="en-US" dirty="0" smtClean="0">
                <a:sym typeface="Wingdings"/>
              </a:rPr>
              <a:t></a:t>
            </a:r>
            <a:r>
              <a:rPr lang="en-US" dirty="0" smtClean="0"/>
              <a:t> Extract</a:t>
            </a:r>
          </a:p>
          <a:p>
            <a:r>
              <a:rPr lang="en-US" b="1" dirty="0" smtClean="0"/>
              <a:t>-t</a:t>
            </a:r>
            <a:r>
              <a:rPr lang="en-US" dirty="0" smtClean="0"/>
              <a:t> </a:t>
            </a:r>
            <a:r>
              <a:rPr lang="en-US" dirty="0" smtClean="0">
                <a:sym typeface="Wingdings"/>
              </a:rPr>
              <a:t></a:t>
            </a:r>
            <a:r>
              <a:rPr lang="en-US" dirty="0" smtClean="0"/>
              <a:t> View/Test</a:t>
            </a:r>
          </a:p>
          <a:p>
            <a:r>
              <a:rPr lang="en-US" b="1" dirty="0" smtClean="0"/>
              <a:t>-v</a:t>
            </a:r>
            <a:r>
              <a:rPr lang="en-US" dirty="0" smtClean="0"/>
              <a:t> </a:t>
            </a:r>
            <a:r>
              <a:rPr lang="en-US" dirty="0" smtClean="0">
                <a:sym typeface="Wingdings"/>
              </a:rPr>
              <a:t></a:t>
            </a:r>
            <a:r>
              <a:rPr lang="en-US" dirty="0" smtClean="0"/>
              <a:t> Verbose</a:t>
            </a:r>
          </a:p>
          <a:p>
            <a:r>
              <a:rPr lang="en-US" b="1" dirty="0" smtClean="0"/>
              <a:t>-f</a:t>
            </a:r>
            <a:r>
              <a:rPr lang="en-US" dirty="0" smtClean="0"/>
              <a:t> </a:t>
            </a:r>
            <a:r>
              <a:rPr lang="en-US" dirty="0" smtClean="0">
                <a:sym typeface="Wingdings"/>
              </a:rPr>
              <a:t></a:t>
            </a:r>
            <a:r>
              <a:rPr lang="en-US" dirty="0" smtClean="0"/>
              <a:t> File</a:t>
            </a:r>
          </a:p>
          <a:p>
            <a:r>
              <a:rPr lang="en-US" b="1" dirty="0" smtClean="0"/>
              <a:t>-z</a:t>
            </a:r>
            <a:r>
              <a:rPr lang="en-US" dirty="0" smtClean="0"/>
              <a:t> </a:t>
            </a:r>
            <a:r>
              <a:rPr lang="en-US" dirty="0" smtClean="0">
                <a:sym typeface="Wingdings"/>
              </a:rPr>
              <a:t></a:t>
            </a:r>
            <a:r>
              <a:rPr lang="en-US" dirty="0" smtClean="0"/>
              <a:t> Compress using </a:t>
            </a:r>
            <a:r>
              <a:rPr lang="en-US" dirty="0" err="1" smtClean="0"/>
              <a:t>gzip</a:t>
            </a:r>
            <a:r>
              <a:rPr lang="en-US" dirty="0" smtClean="0"/>
              <a:t> algorithm.</a:t>
            </a:r>
          </a:p>
          <a:p>
            <a:endParaRPr lang="en-US" dirty="0" smtClean="0"/>
          </a:p>
          <a:p>
            <a:r>
              <a:rPr lang="en-US" b="1" dirty="0" smtClean="0"/>
              <a:t>tar –</a:t>
            </a:r>
            <a:r>
              <a:rPr lang="en-US" b="1" dirty="0" err="1" smtClean="0"/>
              <a:t>czvf</a:t>
            </a:r>
            <a:r>
              <a:rPr lang="en-US" b="1" dirty="0" smtClean="0"/>
              <a:t> </a:t>
            </a:r>
            <a:r>
              <a:rPr lang="en-US" b="1" dirty="0" err="1" smtClean="0"/>
              <a:t>tarfile.tar.gz</a:t>
            </a:r>
            <a:r>
              <a:rPr lang="en-US" b="1" dirty="0" smtClean="0"/>
              <a:t> file(s)/folders(s)</a:t>
            </a:r>
            <a:r>
              <a:rPr lang="en-US" dirty="0" smtClean="0">
                <a:sym typeface="Wingdings"/>
              </a:rPr>
              <a:t></a:t>
            </a:r>
            <a:r>
              <a:rPr lang="en-US" dirty="0" smtClean="0"/>
              <a:t> Compress</a:t>
            </a:r>
          </a:p>
          <a:p>
            <a:endParaRPr lang="en-US" b="1" dirty="0" smtClean="0"/>
          </a:p>
          <a:p>
            <a:r>
              <a:rPr lang="en-US" b="1" dirty="0" smtClean="0"/>
              <a:t>tar –</a:t>
            </a:r>
            <a:r>
              <a:rPr lang="en-US" b="1" dirty="0" err="1" smtClean="0"/>
              <a:t>tzvf</a:t>
            </a:r>
            <a:r>
              <a:rPr lang="en-US" b="1" dirty="0" smtClean="0"/>
              <a:t> </a:t>
            </a:r>
            <a:r>
              <a:rPr lang="en-US" b="1" dirty="0" err="1" smtClean="0"/>
              <a:t>tarfile.tar.gz</a:t>
            </a:r>
            <a:r>
              <a:rPr lang="en-US" dirty="0" smtClean="0">
                <a:sym typeface="Wingdings"/>
              </a:rPr>
              <a:t></a:t>
            </a:r>
            <a:r>
              <a:rPr lang="en-US" dirty="0" smtClean="0"/>
              <a:t> View files/folders inside tar file</a:t>
            </a:r>
          </a:p>
          <a:p>
            <a:endParaRPr lang="en-US" b="1" dirty="0" smtClean="0"/>
          </a:p>
          <a:p>
            <a:r>
              <a:rPr lang="en-US" b="1" dirty="0" smtClean="0"/>
              <a:t>tar –</a:t>
            </a:r>
            <a:r>
              <a:rPr lang="en-US" b="1" dirty="0" err="1" smtClean="0"/>
              <a:t>xzvf</a:t>
            </a:r>
            <a:r>
              <a:rPr lang="en-US" b="1" dirty="0" smtClean="0"/>
              <a:t> </a:t>
            </a:r>
            <a:r>
              <a:rPr lang="en-US" b="1" dirty="0" err="1" smtClean="0"/>
              <a:t>tarfile.tar.gz</a:t>
            </a:r>
            <a:r>
              <a:rPr lang="en-US" dirty="0" smtClean="0">
                <a:sym typeface="Wingdings"/>
              </a:rPr>
              <a:t></a:t>
            </a:r>
            <a:r>
              <a:rPr lang="en-US" dirty="0" smtClean="0"/>
              <a:t> Extract tar file</a:t>
            </a:r>
            <a:endParaRPr lang="en-US" dirty="0"/>
          </a:p>
        </p:txBody>
      </p:sp>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562600"/>
          </a:xfrm>
        </p:spPr>
        <p:txBody>
          <a:bodyPr>
            <a:normAutofit fontScale="55000" lnSpcReduction="20000"/>
          </a:bodyPr>
          <a:lstStyle/>
          <a:p>
            <a:pPr algn="ctr"/>
            <a:r>
              <a:rPr lang="en-US" sz="2900" b="1" u="sng" dirty="0" smtClean="0"/>
              <a:t>User and Group Administration</a:t>
            </a:r>
          </a:p>
          <a:p>
            <a:pPr algn="ctr"/>
            <a:endParaRPr lang="en-US" dirty="0" smtClean="0"/>
          </a:p>
          <a:p>
            <a:r>
              <a:rPr lang="en-US" b="1" dirty="0" smtClean="0"/>
              <a:t>/etc/</a:t>
            </a:r>
            <a:r>
              <a:rPr lang="en-US" b="1" dirty="0" err="1" smtClean="0"/>
              <a:t>passwd</a:t>
            </a:r>
            <a:r>
              <a:rPr lang="en-US" b="1" dirty="0" smtClean="0"/>
              <a:t>:</a:t>
            </a:r>
            <a:r>
              <a:rPr lang="en-US" dirty="0" smtClean="0"/>
              <a:t> This file is where all the users and the default shell assigned to a user is stored.</a:t>
            </a:r>
          </a:p>
          <a:p>
            <a:endParaRPr lang="en-US" dirty="0" smtClean="0"/>
          </a:p>
          <a:p>
            <a:r>
              <a:rPr lang="en-US" dirty="0" smtClean="0"/>
              <a:t>Entries in /etc/</a:t>
            </a:r>
            <a:r>
              <a:rPr lang="en-US" dirty="0" err="1" smtClean="0"/>
              <a:t>passwd</a:t>
            </a:r>
            <a:r>
              <a:rPr lang="en-US" dirty="0" smtClean="0"/>
              <a:t> are as follows:</a:t>
            </a:r>
          </a:p>
          <a:p>
            <a:endParaRPr lang="en-US" dirty="0" smtClean="0"/>
          </a:p>
          <a:p>
            <a:pPr algn="ctr"/>
            <a:r>
              <a:rPr lang="en-US" b="1" dirty="0" smtClean="0">
                <a:solidFill>
                  <a:schemeClr val="tx1">
                    <a:lumMod val="50000"/>
                    <a:lumOff val="50000"/>
                  </a:schemeClr>
                </a:solidFill>
              </a:rPr>
              <a:t>root</a:t>
            </a:r>
            <a:r>
              <a:rPr lang="en-US" b="1" dirty="0" smtClean="0"/>
              <a:t>:</a:t>
            </a:r>
            <a:r>
              <a:rPr lang="en-US" b="1" dirty="0" smtClean="0">
                <a:solidFill>
                  <a:srgbClr val="0070C0"/>
                </a:solidFill>
              </a:rPr>
              <a:t>x</a:t>
            </a:r>
            <a:r>
              <a:rPr lang="en-US" b="1" dirty="0" smtClean="0"/>
              <a:t>:</a:t>
            </a:r>
            <a:r>
              <a:rPr lang="en-US" b="1" dirty="0" smtClean="0">
                <a:solidFill>
                  <a:srgbClr val="FF0000"/>
                </a:solidFill>
              </a:rPr>
              <a:t>0</a:t>
            </a:r>
            <a:r>
              <a:rPr lang="en-US" b="1" dirty="0" smtClean="0"/>
              <a:t>:</a:t>
            </a:r>
            <a:r>
              <a:rPr lang="en-US" b="1" dirty="0" smtClean="0">
                <a:solidFill>
                  <a:srgbClr val="00B050"/>
                </a:solidFill>
              </a:rPr>
              <a:t>0</a:t>
            </a:r>
            <a:r>
              <a:rPr lang="en-US" b="1" dirty="0" smtClean="0"/>
              <a:t>:</a:t>
            </a:r>
            <a:r>
              <a:rPr lang="en-US" b="1" dirty="0" smtClean="0">
                <a:solidFill>
                  <a:srgbClr val="00FFFF"/>
                </a:solidFill>
              </a:rPr>
              <a:t>root</a:t>
            </a:r>
            <a:r>
              <a:rPr lang="en-US" b="1" dirty="0" smtClean="0"/>
              <a:t>:</a:t>
            </a:r>
            <a:r>
              <a:rPr lang="en-US" b="1" dirty="0" smtClean="0">
                <a:solidFill>
                  <a:srgbClr val="FFC000"/>
                </a:solidFill>
              </a:rPr>
              <a:t>/root</a:t>
            </a:r>
            <a:r>
              <a:rPr lang="en-US" b="1" dirty="0" smtClean="0">
                <a:solidFill>
                  <a:srgbClr val="9900CC"/>
                </a:solidFill>
              </a:rPr>
              <a:t>:/bin/bash</a:t>
            </a:r>
          </a:p>
          <a:p>
            <a:r>
              <a:rPr lang="en-US" dirty="0" smtClean="0">
                <a:solidFill>
                  <a:schemeClr val="tx1">
                    <a:lumMod val="50000"/>
                    <a:lumOff val="50000"/>
                  </a:schemeClr>
                </a:solidFill>
              </a:rPr>
              <a:t>The user account or the username</a:t>
            </a:r>
          </a:p>
          <a:p>
            <a:endParaRPr lang="en-US" dirty="0" smtClean="0">
              <a:solidFill>
                <a:srgbClr val="0070C0"/>
              </a:solidFill>
            </a:endParaRPr>
          </a:p>
          <a:p>
            <a:r>
              <a:rPr lang="en-US" dirty="0" smtClean="0">
                <a:solidFill>
                  <a:srgbClr val="0070C0"/>
                </a:solidFill>
              </a:rPr>
              <a:t>The password which is encrypted and now stored in </a:t>
            </a:r>
            <a:r>
              <a:rPr lang="en-US" b="1" dirty="0" smtClean="0">
                <a:solidFill>
                  <a:srgbClr val="0070C0"/>
                </a:solidFill>
              </a:rPr>
              <a:t>/etc/shadow</a:t>
            </a:r>
          </a:p>
          <a:p>
            <a:endParaRPr lang="en-US" dirty="0" smtClean="0">
              <a:solidFill>
                <a:srgbClr val="FF0000"/>
              </a:solidFill>
            </a:endParaRPr>
          </a:p>
          <a:p>
            <a:r>
              <a:rPr lang="en-US" dirty="0" smtClean="0">
                <a:solidFill>
                  <a:srgbClr val="FF0000"/>
                </a:solidFill>
              </a:rPr>
              <a:t>The </a:t>
            </a:r>
            <a:r>
              <a:rPr lang="en-US" dirty="0" err="1" smtClean="0">
                <a:solidFill>
                  <a:srgbClr val="FF0000"/>
                </a:solidFill>
              </a:rPr>
              <a:t>uid</a:t>
            </a:r>
            <a:r>
              <a:rPr lang="en-US" dirty="0" smtClean="0">
                <a:solidFill>
                  <a:srgbClr val="FF0000"/>
                </a:solidFill>
              </a:rPr>
              <a:t> or the </a:t>
            </a:r>
            <a:r>
              <a:rPr lang="en-US" dirty="0" err="1" smtClean="0">
                <a:solidFill>
                  <a:srgbClr val="FF0000"/>
                </a:solidFill>
              </a:rPr>
              <a:t>userid</a:t>
            </a:r>
            <a:r>
              <a:rPr lang="en-US" dirty="0" smtClean="0">
                <a:solidFill>
                  <a:srgbClr val="FF0000"/>
                </a:solidFill>
              </a:rPr>
              <a:t> this is a numeric number which defines the </a:t>
            </a:r>
            <a:r>
              <a:rPr lang="en-US" dirty="0" err="1" smtClean="0">
                <a:solidFill>
                  <a:srgbClr val="FF0000"/>
                </a:solidFill>
              </a:rPr>
              <a:t>userid</a:t>
            </a:r>
            <a:r>
              <a:rPr lang="en-US" dirty="0" smtClean="0">
                <a:solidFill>
                  <a:srgbClr val="FF0000"/>
                </a:solidFill>
              </a:rPr>
              <a:t> or </a:t>
            </a:r>
            <a:r>
              <a:rPr lang="en-US" dirty="0" err="1" smtClean="0">
                <a:solidFill>
                  <a:srgbClr val="FF0000"/>
                </a:solidFill>
              </a:rPr>
              <a:t>uid</a:t>
            </a:r>
            <a:endParaRPr lang="en-US" dirty="0" smtClean="0">
              <a:solidFill>
                <a:srgbClr val="FF0000"/>
              </a:solidFill>
            </a:endParaRPr>
          </a:p>
          <a:p>
            <a:endParaRPr lang="en-US" dirty="0" smtClean="0">
              <a:solidFill>
                <a:srgbClr val="00B050"/>
              </a:solidFill>
            </a:endParaRPr>
          </a:p>
          <a:p>
            <a:r>
              <a:rPr lang="en-US" dirty="0" smtClean="0">
                <a:solidFill>
                  <a:srgbClr val="00B050"/>
                </a:solidFill>
              </a:rPr>
              <a:t>The </a:t>
            </a:r>
            <a:r>
              <a:rPr lang="en-US" dirty="0" err="1" smtClean="0">
                <a:solidFill>
                  <a:srgbClr val="00B050"/>
                </a:solidFill>
              </a:rPr>
              <a:t>gid</a:t>
            </a:r>
            <a:r>
              <a:rPr lang="en-US" dirty="0" smtClean="0">
                <a:solidFill>
                  <a:srgbClr val="00B050"/>
                </a:solidFill>
              </a:rPr>
              <a:t> or the </a:t>
            </a:r>
            <a:r>
              <a:rPr lang="en-US" dirty="0" err="1" smtClean="0">
                <a:solidFill>
                  <a:srgbClr val="00B050"/>
                </a:solidFill>
              </a:rPr>
              <a:t>groupid</a:t>
            </a:r>
            <a:r>
              <a:rPr lang="en-US" dirty="0" smtClean="0">
                <a:solidFill>
                  <a:srgbClr val="00B050"/>
                </a:solidFill>
              </a:rPr>
              <a:t> this is a numeric number which defines which group or </a:t>
            </a:r>
            <a:r>
              <a:rPr lang="en-US" dirty="0" err="1" smtClean="0">
                <a:solidFill>
                  <a:srgbClr val="00B050"/>
                </a:solidFill>
              </a:rPr>
              <a:t>gid</a:t>
            </a:r>
            <a:r>
              <a:rPr lang="en-US" dirty="0" smtClean="0">
                <a:solidFill>
                  <a:srgbClr val="00B050"/>
                </a:solidFill>
              </a:rPr>
              <a:t> the user belongs to.</a:t>
            </a:r>
          </a:p>
          <a:p>
            <a:endParaRPr lang="en-US" dirty="0" smtClean="0"/>
          </a:p>
          <a:p>
            <a:r>
              <a:rPr lang="en-US" dirty="0" smtClean="0">
                <a:solidFill>
                  <a:srgbClr val="00FFFF"/>
                </a:solidFill>
              </a:rPr>
              <a:t>The group which the user belongs to by default or in </a:t>
            </a:r>
            <a:r>
              <a:rPr lang="en-US" dirty="0" err="1" smtClean="0">
                <a:solidFill>
                  <a:srgbClr val="00FFFF"/>
                </a:solidFill>
              </a:rPr>
              <a:t>linux</a:t>
            </a:r>
            <a:r>
              <a:rPr lang="en-US" dirty="0" smtClean="0">
                <a:solidFill>
                  <a:srgbClr val="00FFFF"/>
                </a:solidFill>
              </a:rPr>
              <a:t> its called primary group.</a:t>
            </a:r>
          </a:p>
          <a:p>
            <a:endParaRPr lang="en-US" dirty="0" smtClean="0"/>
          </a:p>
          <a:p>
            <a:r>
              <a:rPr lang="en-US" dirty="0" smtClean="0">
                <a:solidFill>
                  <a:srgbClr val="FFC000"/>
                </a:solidFill>
              </a:rPr>
              <a:t>The home directory or the default directory for the user root</a:t>
            </a:r>
          </a:p>
          <a:p>
            <a:endParaRPr lang="en-US" dirty="0" smtClean="0">
              <a:solidFill>
                <a:srgbClr val="9900CC"/>
              </a:solidFill>
            </a:endParaRPr>
          </a:p>
          <a:p>
            <a:r>
              <a:rPr lang="en-US" dirty="0" smtClean="0">
                <a:solidFill>
                  <a:srgbClr val="9900CC"/>
                </a:solidFill>
              </a:rPr>
              <a:t>The default shell the user gets when he logs in.</a:t>
            </a:r>
          </a:p>
          <a:p>
            <a:endParaRPr lang="en-US" dirty="0"/>
          </a:p>
        </p:txBody>
      </p:sp>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74509"/>
            <a:ext cx="8229600" cy="5473891"/>
          </a:xfrm>
        </p:spPr>
        <p:txBody>
          <a:bodyPr>
            <a:normAutofit fontScale="92500" lnSpcReduction="10000"/>
          </a:bodyPr>
          <a:lstStyle/>
          <a:p>
            <a:r>
              <a:rPr lang="en-US" b="1" dirty="0" smtClean="0"/>
              <a:t>/etc/group</a:t>
            </a:r>
            <a:r>
              <a:rPr lang="en-US" dirty="0" smtClean="0"/>
              <a:t>: This file is where all the groups and the information regarding the users belonging to groups is stored.</a:t>
            </a:r>
          </a:p>
          <a:p>
            <a:endParaRPr lang="en-US" dirty="0" smtClean="0"/>
          </a:p>
          <a:p>
            <a:r>
              <a:rPr lang="en-US" dirty="0" smtClean="0"/>
              <a:t>Entries in </a:t>
            </a:r>
            <a:r>
              <a:rPr lang="en-US" b="1" dirty="0" smtClean="0"/>
              <a:t>/etc/group</a:t>
            </a:r>
            <a:r>
              <a:rPr lang="en-US" dirty="0" smtClean="0"/>
              <a:t> are as follows:</a:t>
            </a:r>
          </a:p>
          <a:p>
            <a:pPr algn="ctr">
              <a:buNone/>
            </a:pPr>
            <a:endParaRPr lang="en-US" dirty="0" smtClean="0">
              <a:solidFill>
                <a:srgbClr val="FFC000"/>
              </a:solidFill>
            </a:endParaRPr>
          </a:p>
          <a:p>
            <a:pPr algn="ctr">
              <a:buNone/>
            </a:pPr>
            <a:r>
              <a:rPr lang="en-US" dirty="0" smtClean="0">
                <a:solidFill>
                  <a:srgbClr val="FFC000"/>
                </a:solidFill>
              </a:rPr>
              <a:t>root</a:t>
            </a:r>
            <a:r>
              <a:rPr lang="en-US" dirty="0" smtClean="0"/>
              <a:t>:</a:t>
            </a:r>
            <a:r>
              <a:rPr lang="en-US" dirty="0" smtClean="0">
                <a:solidFill>
                  <a:schemeClr val="tx1">
                    <a:lumMod val="50000"/>
                    <a:lumOff val="50000"/>
                  </a:schemeClr>
                </a:solidFill>
              </a:rPr>
              <a:t>x</a:t>
            </a:r>
            <a:r>
              <a:rPr lang="en-US" dirty="0" smtClean="0"/>
              <a:t>:</a:t>
            </a:r>
            <a:r>
              <a:rPr lang="en-US" dirty="0" smtClean="0">
                <a:solidFill>
                  <a:srgbClr val="FF0000"/>
                </a:solidFill>
              </a:rPr>
              <a:t>0</a:t>
            </a:r>
            <a:r>
              <a:rPr lang="en-US" dirty="0" smtClean="0"/>
              <a:t>:</a:t>
            </a:r>
            <a:r>
              <a:rPr lang="en-US" dirty="0" smtClean="0">
                <a:solidFill>
                  <a:srgbClr val="33CC33"/>
                </a:solidFill>
              </a:rPr>
              <a:t>root</a:t>
            </a:r>
          </a:p>
          <a:p>
            <a:r>
              <a:rPr lang="en-US" dirty="0" smtClean="0">
                <a:solidFill>
                  <a:srgbClr val="FFC000"/>
                </a:solidFill>
              </a:rPr>
              <a:t>Group Name</a:t>
            </a:r>
          </a:p>
          <a:p>
            <a:endParaRPr lang="en-US" dirty="0" smtClean="0">
              <a:solidFill>
                <a:schemeClr val="tx1">
                  <a:lumMod val="50000"/>
                  <a:lumOff val="50000"/>
                </a:schemeClr>
              </a:solidFill>
            </a:endParaRPr>
          </a:p>
          <a:p>
            <a:r>
              <a:rPr lang="en-US" dirty="0" smtClean="0">
                <a:solidFill>
                  <a:schemeClr val="tx1">
                    <a:lumMod val="50000"/>
                    <a:lumOff val="50000"/>
                  </a:schemeClr>
                </a:solidFill>
              </a:rPr>
              <a:t>Whether the group is activate or deactivated</a:t>
            </a:r>
          </a:p>
          <a:p>
            <a:endParaRPr lang="en-US" dirty="0" smtClean="0">
              <a:solidFill>
                <a:srgbClr val="FF0000"/>
              </a:solidFill>
            </a:endParaRPr>
          </a:p>
          <a:p>
            <a:r>
              <a:rPr lang="en-US" dirty="0" smtClean="0">
                <a:solidFill>
                  <a:srgbClr val="FF0000"/>
                </a:solidFill>
              </a:rPr>
              <a:t>The group ID</a:t>
            </a:r>
          </a:p>
          <a:p>
            <a:endParaRPr lang="en-US" dirty="0" smtClean="0">
              <a:solidFill>
                <a:srgbClr val="33CC33"/>
              </a:solidFill>
            </a:endParaRPr>
          </a:p>
          <a:p>
            <a:r>
              <a:rPr lang="en-US" dirty="0" smtClean="0">
                <a:solidFill>
                  <a:srgbClr val="33CC33"/>
                </a:solidFill>
              </a:rPr>
              <a:t>The users who belong to the group</a:t>
            </a:r>
          </a:p>
          <a:p>
            <a:endParaRPr lang="en-US" dirty="0"/>
          </a:p>
        </p:txBody>
      </p:sp>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25309"/>
            <a:ext cx="8229600" cy="5473891"/>
          </a:xfrm>
        </p:spPr>
        <p:txBody>
          <a:bodyPr>
            <a:normAutofit fontScale="77500" lnSpcReduction="20000"/>
          </a:bodyPr>
          <a:lstStyle/>
          <a:p>
            <a:r>
              <a:rPr lang="en-US" b="1" dirty="0" err="1" smtClean="0"/>
              <a:t>useradd</a:t>
            </a:r>
            <a:r>
              <a:rPr lang="en-US" dirty="0" smtClean="0"/>
              <a:t>: This command is used to add user in to </a:t>
            </a:r>
            <a:r>
              <a:rPr lang="en-US" dirty="0" err="1" smtClean="0"/>
              <a:t>linux</a:t>
            </a:r>
            <a:r>
              <a:rPr lang="en-US" dirty="0" smtClean="0"/>
              <a:t> </a:t>
            </a:r>
            <a:r>
              <a:rPr lang="en-US" b="1" dirty="0" smtClean="0"/>
              <a:t>(</a:t>
            </a:r>
            <a:r>
              <a:rPr lang="en-US" b="1" dirty="0" err="1" smtClean="0"/>
              <a:t>useradd</a:t>
            </a:r>
            <a:r>
              <a:rPr lang="en-US" b="1" dirty="0" smtClean="0"/>
              <a:t> –u (</a:t>
            </a:r>
            <a:r>
              <a:rPr lang="en-US" b="1" dirty="0" err="1" smtClean="0"/>
              <a:t>uid</a:t>
            </a:r>
            <a:r>
              <a:rPr lang="en-US" b="1" dirty="0" smtClean="0"/>
              <a:t>) NUM –g  GROUPNAME username)</a:t>
            </a:r>
          </a:p>
          <a:p>
            <a:endParaRPr lang="en-US" b="1" dirty="0" smtClean="0"/>
          </a:p>
          <a:p>
            <a:r>
              <a:rPr lang="en-US" b="1" dirty="0" err="1" smtClean="0"/>
              <a:t>groupadd</a:t>
            </a:r>
            <a:r>
              <a:rPr lang="en-US" dirty="0" smtClean="0"/>
              <a:t>: This command is used to add groups in to </a:t>
            </a:r>
            <a:r>
              <a:rPr lang="en-US" dirty="0" err="1" smtClean="0"/>
              <a:t>linux</a:t>
            </a:r>
            <a:r>
              <a:rPr lang="en-US" dirty="0" smtClean="0"/>
              <a:t> (</a:t>
            </a:r>
            <a:r>
              <a:rPr lang="en-US" dirty="0" err="1" smtClean="0"/>
              <a:t>groupadd</a:t>
            </a:r>
            <a:r>
              <a:rPr lang="en-US" dirty="0" smtClean="0"/>
              <a:t> -g GID </a:t>
            </a:r>
            <a:r>
              <a:rPr lang="en-US" dirty="0" err="1" smtClean="0"/>
              <a:t>groupname</a:t>
            </a:r>
            <a:r>
              <a:rPr lang="en-US" dirty="0" smtClean="0"/>
              <a:t>)</a:t>
            </a:r>
          </a:p>
          <a:p>
            <a:endParaRPr lang="en-US" b="1" dirty="0" smtClean="0"/>
          </a:p>
          <a:p>
            <a:r>
              <a:rPr lang="en-US" b="1" dirty="0" err="1" smtClean="0"/>
              <a:t>passwd</a:t>
            </a:r>
            <a:r>
              <a:rPr lang="en-US" dirty="0" smtClean="0"/>
              <a:t>: This command is used to change the current user password. </a:t>
            </a:r>
          </a:p>
          <a:p>
            <a:endParaRPr lang="en-US" b="1" dirty="0" smtClean="0"/>
          </a:p>
          <a:p>
            <a:r>
              <a:rPr lang="en-US" b="1" dirty="0" err="1" smtClean="0"/>
              <a:t>usermod</a:t>
            </a:r>
            <a:r>
              <a:rPr lang="en-US" dirty="0" smtClean="0"/>
              <a:t>: This command is used to modify attributes of a user (</a:t>
            </a:r>
            <a:r>
              <a:rPr lang="en-US" dirty="0" err="1" smtClean="0"/>
              <a:t>usermod</a:t>
            </a:r>
            <a:r>
              <a:rPr lang="en-US" dirty="0" smtClean="0"/>
              <a:t> –G group1,group2,group3, group4 user)</a:t>
            </a:r>
          </a:p>
          <a:p>
            <a:endParaRPr lang="en-US" b="1" dirty="0" smtClean="0"/>
          </a:p>
          <a:p>
            <a:r>
              <a:rPr lang="en-US" b="1" dirty="0" err="1" smtClean="0"/>
              <a:t>groupmod</a:t>
            </a:r>
            <a:r>
              <a:rPr lang="en-US" dirty="0" smtClean="0"/>
              <a:t>: This command is used to modify attributes of a group</a:t>
            </a:r>
          </a:p>
          <a:p>
            <a:endParaRPr lang="en-US" b="1" dirty="0" smtClean="0"/>
          </a:p>
          <a:p>
            <a:r>
              <a:rPr lang="en-US" b="1" dirty="0" err="1" smtClean="0"/>
              <a:t>userdel</a:t>
            </a:r>
            <a:r>
              <a:rPr lang="en-US" dirty="0" smtClean="0"/>
              <a:t>: This command is used to delete a user</a:t>
            </a:r>
          </a:p>
          <a:p>
            <a:endParaRPr lang="en-US" b="1" dirty="0" smtClean="0"/>
          </a:p>
          <a:p>
            <a:r>
              <a:rPr lang="en-US" b="1" dirty="0" err="1" smtClean="0"/>
              <a:t>groupdel</a:t>
            </a:r>
            <a:r>
              <a:rPr lang="en-US" dirty="0" smtClean="0"/>
              <a:t>: This command is used to delete a group</a:t>
            </a:r>
          </a:p>
          <a:p>
            <a:endParaRPr lang="en-US" dirty="0"/>
          </a:p>
        </p:txBody>
      </p:sp>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609600"/>
            <a:ext cx="9144000" cy="5638800"/>
          </a:xfrm>
        </p:spPr>
        <p:txBody>
          <a:bodyPr>
            <a:normAutofit fontScale="40000" lnSpcReduction="20000"/>
          </a:bodyPr>
          <a:lstStyle/>
          <a:p>
            <a:pPr algn="ctr"/>
            <a:r>
              <a:rPr lang="en-US" sz="5000" b="1" u="sng" dirty="0" smtClean="0"/>
              <a:t>Environmental Variables, Standard Input, Output and Pipes</a:t>
            </a:r>
          </a:p>
          <a:p>
            <a:pPr algn="ctr"/>
            <a:endParaRPr lang="en-US" sz="2100" dirty="0" smtClean="0"/>
          </a:p>
          <a:p>
            <a:pPr algn="ctr"/>
            <a:endParaRPr lang="en-US" sz="2100" dirty="0" smtClean="0"/>
          </a:p>
          <a:p>
            <a:pPr algn="ctr"/>
            <a:endParaRPr lang="en-US" sz="2100" dirty="0" smtClean="0"/>
          </a:p>
          <a:p>
            <a:pPr algn="ctr"/>
            <a:endParaRPr lang="en-US" sz="4300" dirty="0" smtClean="0"/>
          </a:p>
          <a:p>
            <a:r>
              <a:rPr lang="en-US" sz="4300" b="1" u="sng" dirty="0" smtClean="0"/>
              <a:t>Variable:</a:t>
            </a:r>
            <a:r>
              <a:rPr lang="en-US" sz="4300" dirty="0" smtClean="0"/>
              <a:t> A variable has a value.</a:t>
            </a:r>
          </a:p>
          <a:p>
            <a:endParaRPr lang="en-US" sz="4300" dirty="0" smtClean="0"/>
          </a:p>
          <a:p>
            <a:r>
              <a:rPr lang="en-US" sz="4300" b="1" dirty="0" err="1" smtClean="0"/>
              <a:t>env</a:t>
            </a:r>
            <a:r>
              <a:rPr lang="en-US" sz="4300" b="1" dirty="0" smtClean="0"/>
              <a:t>:</a:t>
            </a:r>
            <a:r>
              <a:rPr lang="en-US" sz="4300" dirty="0" smtClean="0"/>
              <a:t> This command displays all the environmental variables for your shell in Linux.</a:t>
            </a:r>
          </a:p>
          <a:p>
            <a:endParaRPr lang="en-US" sz="4300" dirty="0" smtClean="0"/>
          </a:p>
          <a:p>
            <a:r>
              <a:rPr lang="en-US" sz="4300" b="1" dirty="0" smtClean="0"/>
              <a:t>set:</a:t>
            </a:r>
            <a:r>
              <a:rPr lang="en-US" sz="4300" dirty="0" smtClean="0"/>
              <a:t> Very similar to </a:t>
            </a:r>
            <a:r>
              <a:rPr lang="en-US" sz="4300" dirty="0" err="1" smtClean="0"/>
              <a:t>env</a:t>
            </a:r>
            <a:r>
              <a:rPr lang="en-US" sz="4300" dirty="0" smtClean="0"/>
              <a:t> displays all your system/kernel environmental variables</a:t>
            </a:r>
            <a:br>
              <a:rPr lang="en-US" sz="4300" dirty="0" smtClean="0"/>
            </a:br>
            <a:endParaRPr lang="en-US" sz="4300" dirty="0" smtClean="0"/>
          </a:p>
          <a:p>
            <a:r>
              <a:rPr lang="en-US" sz="4300" b="1" dirty="0" smtClean="0"/>
              <a:t>echo: </a:t>
            </a:r>
            <a:r>
              <a:rPr lang="en-US" sz="4300" dirty="0" smtClean="0"/>
              <a:t>Displays the value of the variable.</a:t>
            </a:r>
          </a:p>
          <a:p>
            <a:pPr>
              <a:buNone/>
            </a:pPr>
            <a:endParaRPr lang="en-US" sz="4300" dirty="0" smtClean="0"/>
          </a:p>
          <a:p>
            <a:r>
              <a:rPr lang="en-US" sz="4300" b="1" dirty="0" smtClean="0"/>
              <a:t>export:</a:t>
            </a:r>
            <a:r>
              <a:rPr lang="en-US" sz="4300" dirty="0" smtClean="0"/>
              <a:t> This command is used to create any new environmental variables.</a:t>
            </a:r>
          </a:p>
          <a:p>
            <a:pPr>
              <a:buNone/>
            </a:pPr>
            <a:r>
              <a:rPr lang="en-US" sz="4300" dirty="0" smtClean="0"/>
              <a:t>		</a:t>
            </a:r>
            <a:r>
              <a:rPr lang="en-US" sz="4300" dirty="0" smtClean="0">
                <a:sym typeface="Wingdings" pitchFamily="2" charset="2"/>
              </a:rPr>
              <a:t> </a:t>
            </a:r>
            <a:r>
              <a:rPr lang="en-US" sz="4300" dirty="0" smtClean="0"/>
              <a:t>variables can be set without export but if you set a variable without export the variable will only be local (shell) and with export command the variable is global and will last till the system or </a:t>
            </a:r>
            <a:r>
              <a:rPr lang="en-US" sz="4300" dirty="0" err="1" smtClean="0"/>
              <a:t>os</a:t>
            </a:r>
            <a:r>
              <a:rPr lang="en-US" sz="4300" dirty="0" smtClean="0"/>
              <a:t> reboots.</a:t>
            </a:r>
          </a:p>
          <a:p>
            <a:endParaRPr lang="en-US" sz="4300" dirty="0" smtClean="0"/>
          </a:p>
          <a:p>
            <a:r>
              <a:rPr lang="en-US" sz="4300" b="1" dirty="0" smtClean="0"/>
              <a:t>unset: </a:t>
            </a:r>
            <a:r>
              <a:rPr lang="en-US" sz="4300" dirty="0" smtClean="0"/>
              <a:t>Removes a environmental Variable in memory.</a:t>
            </a:r>
          </a:p>
          <a:p>
            <a:endParaRPr lang="en-US" sz="4300" dirty="0" smtClean="0"/>
          </a:p>
          <a:p>
            <a:r>
              <a:rPr lang="en-US" sz="4300" dirty="0" smtClean="0"/>
              <a:t>PATH variable stores information regarding directories where all your commands reside for your shell.</a:t>
            </a:r>
          </a:p>
          <a:p>
            <a:endParaRPr lang="en-US" sz="3800" dirty="0"/>
          </a:p>
        </p:txBody>
      </p:sp>
      <p:pic>
        <p:nvPicPr>
          <p:cNvPr id="4" name="Picture 3" descr="C:\Users\Digital Admin\Desktop\DT logo cleaned up.png"/>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533400"/>
            <a:ext cx="9144000" cy="6324600"/>
          </a:xfrm>
        </p:spPr>
        <p:txBody>
          <a:bodyPr>
            <a:normAutofit fontScale="62500" lnSpcReduction="20000"/>
          </a:bodyPr>
          <a:lstStyle/>
          <a:p>
            <a:r>
              <a:rPr lang="en-US" b="1" u="sng" dirty="0" smtClean="0"/>
              <a:t>Standard Input and Output:</a:t>
            </a:r>
            <a:r>
              <a:rPr lang="en-US" dirty="0" smtClean="0"/>
              <a:t> Both Standard output and Input are used to redirect</a:t>
            </a:r>
          </a:p>
          <a:p>
            <a:endParaRPr lang="en-US" dirty="0" smtClean="0"/>
          </a:p>
          <a:p>
            <a:r>
              <a:rPr lang="en-US" dirty="0" smtClean="0"/>
              <a:t>Standard Input is to redirect an input to a file or a command. &gt;</a:t>
            </a:r>
          </a:p>
          <a:p>
            <a:endParaRPr lang="en-US" dirty="0" smtClean="0"/>
          </a:p>
          <a:p>
            <a:r>
              <a:rPr lang="en-US" dirty="0" smtClean="0"/>
              <a:t>cat </a:t>
            </a:r>
            <a:r>
              <a:rPr lang="en-US" dirty="0" err="1" smtClean="0"/>
              <a:t>emailmessage</a:t>
            </a:r>
            <a:endParaRPr lang="en-US" dirty="0" smtClean="0"/>
          </a:p>
          <a:p>
            <a:endParaRPr lang="en-US" i="1" dirty="0" smtClean="0"/>
          </a:p>
          <a:p>
            <a:pPr>
              <a:buNone/>
            </a:pPr>
            <a:r>
              <a:rPr lang="en-US" i="1" dirty="0" smtClean="0"/>
              <a:t>		Hello from Linux</a:t>
            </a:r>
          </a:p>
          <a:p>
            <a:pPr>
              <a:buNone/>
            </a:pPr>
            <a:r>
              <a:rPr lang="en-US" i="1" dirty="0" smtClean="0"/>
              <a:t>		If you can read this I am contacting from the Death Star in Star Wars. Darth 	Vader is a really cool Guy.</a:t>
            </a:r>
          </a:p>
          <a:p>
            <a:pPr>
              <a:buNone/>
            </a:pPr>
            <a:r>
              <a:rPr lang="en-US" i="1" dirty="0" smtClean="0"/>
              <a:t>		Prasad Out</a:t>
            </a:r>
            <a:endParaRPr lang="en-US" dirty="0" smtClean="0"/>
          </a:p>
          <a:p>
            <a:endParaRPr lang="en-US" dirty="0" smtClean="0"/>
          </a:p>
          <a:p>
            <a:r>
              <a:rPr lang="en-US" b="1" dirty="0" smtClean="0"/>
              <a:t>mail -s "Hello from Linux" ppotluri@vmpro.com</a:t>
            </a:r>
            <a:r>
              <a:rPr lang="en-US" dirty="0" smtClean="0"/>
              <a:t> &lt; </a:t>
            </a:r>
            <a:r>
              <a:rPr lang="en-US" dirty="0" err="1" smtClean="0"/>
              <a:t>emailmessage</a:t>
            </a:r>
            <a:endParaRPr lang="en-US" dirty="0" smtClean="0"/>
          </a:p>
          <a:p>
            <a:endParaRPr lang="en-US" dirty="0" smtClean="0"/>
          </a:p>
          <a:p>
            <a:r>
              <a:rPr lang="en-US" dirty="0" smtClean="0"/>
              <a:t>Standard input is used to redirect an output from a file or command. &lt;</a:t>
            </a:r>
          </a:p>
          <a:p>
            <a:endParaRPr lang="en-US" dirty="0" smtClean="0"/>
          </a:p>
          <a:p>
            <a:r>
              <a:rPr lang="en-US" dirty="0" smtClean="0"/>
              <a:t>echo 100 &gt; numbers</a:t>
            </a:r>
          </a:p>
          <a:p>
            <a:endParaRPr lang="en-US" dirty="0" smtClean="0"/>
          </a:p>
          <a:p>
            <a:r>
              <a:rPr lang="en-US" dirty="0" smtClean="0"/>
              <a:t>echo 200 &gt;&gt; numbers</a:t>
            </a:r>
          </a:p>
          <a:p>
            <a:endParaRPr lang="en-US" dirty="0" smtClean="0"/>
          </a:p>
          <a:p>
            <a:r>
              <a:rPr lang="en-US" dirty="0" smtClean="0"/>
              <a:t>Pipe is to redirect the output as an input to another command (Its </a:t>
            </a:r>
            <a:r>
              <a:rPr lang="en-US" dirty="0" err="1" smtClean="0"/>
              <a:t>stdin</a:t>
            </a:r>
            <a:r>
              <a:rPr lang="en-US" dirty="0" smtClean="0"/>
              <a:t> and </a:t>
            </a:r>
            <a:r>
              <a:rPr lang="en-US" dirty="0" err="1" smtClean="0"/>
              <a:t>stdout</a:t>
            </a:r>
            <a:r>
              <a:rPr lang="en-US" dirty="0" smtClean="0"/>
              <a:t> together).</a:t>
            </a:r>
          </a:p>
          <a:p>
            <a:endParaRPr lang="en-US" dirty="0" smtClean="0"/>
          </a:p>
          <a:p>
            <a:r>
              <a:rPr lang="en-US" dirty="0" smtClean="0"/>
              <a:t>Pipe is used when you want to pass the output from a command to another command in memory, unlike standard output the output is passed to the storage</a:t>
            </a:r>
            <a:endParaRPr lang="en-US" dirty="0"/>
          </a:p>
        </p:txBody>
      </p:sp>
      <p:pic>
        <p:nvPicPr>
          <p:cNvPr id="4" name="Picture 3" descr="C:\Users\Digital Admin\Desktop\DT logo cleaned up.png"/>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90700"/>
            <a:ext cx="8229600" cy="4876800"/>
          </a:xfrm>
        </p:spPr>
        <p:txBody>
          <a:bodyPr>
            <a:normAutofit fontScale="55000" lnSpcReduction="20000"/>
          </a:bodyPr>
          <a:lstStyle/>
          <a:p>
            <a:r>
              <a:rPr lang="en-US" sz="5600" b="1" u="sng" dirty="0" smtClean="0"/>
              <a:t>Resource Monitoring:</a:t>
            </a:r>
            <a:endParaRPr lang="en-US" sz="5600" dirty="0" smtClean="0"/>
          </a:p>
          <a:p>
            <a:endParaRPr lang="en-US" dirty="0" smtClean="0">
              <a:solidFill>
                <a:srgbClr val="0070C0"/>
              </a:solidFill>
            </a:endParaRPr>
          </a:p>
          <a:p>
            <a:pPr>
              <a:lnSpc>
                <a:spcPct val="120000"/>
              </a:lnSpc>
              <a:spcBef>
                <a:spcPts val="0"/>
              </a:spcBef>
            </a:pPr>
            <a:r>
              <a:rPr lang="en-US" sz="4400" b="1" dirty="0" smtClean="0">
                <a:solidFill>
                  <a:srgbClr val="0070C0"/>
                </a:solidFill>
              </a:rPr>
              <a:t>Processes: Task Manager</a:t>
            </a:r>
          </a:p>
          <a:p>
            <a:pPr>
              <a:lnSpc>
                <a:spcPct val="120000"/>
              </a:lnSpc>
              <a:spcBef>
                <a:spcPts val="0"/>
              </a:spcBef>
            </a:pPr>
            <a:endParaRPr lang="en-US" sz="4400" b="1" dirty="0" smtClean="0">
              <a:solidFill>
                <a:srgbClr val="0070C0"/>
              </a:solidFill>
            </a:endParaRPr>
          </a:p>
          <a:p>
            <a:pPr>
              <a:lnSpc>
                <a:spcPct val="120000"/>
              </a:lnSpc>
              <a:spcBef>
                <a:spcPts val="0"/>
              </a:spcBef>
            </a:pPr>
            <a:r>
              <a:rPr lang="en-US" sz="4400" b="1" dirty="0" smtClean="0">
                <a:solidFill>
                  <a:srgbClr val="0070C0"/>
                </a:solidFill>
              </a:rPr>
              <a:t>CPU: Task Manager</a:t>
            </a:r>
          </a:p>
          <a:p>
            <a:pPr>
              <a:lnSpc>
                <a:spcPct val="120000"/>
              </a:lnSpc>
              <a:spcBef>
                <a:spcPts val="0"/>
              </a:spcBef>
            </a:pPr>
            <a:endParaRPr lang="en-US" sz="4400" b="1" dirty="0" smtClean="0">
              <a:solidFill>
                <a:srgbClr val="0070C0"/>
              </a:solidFill>
            </a:endParaRPr>
          </a:p>
          <a:p>
            <a:pPr>
              <a:lnSpc>
                <a:spcPct val="120000"/>
              </a:lnSpc>
              <a:spcBef>
                <a:spcPts val="0"/>
              </a:spcBef>
            </a:pPr>
            <a:r>
              <a:rPr lang="en-US" sz="4400" b="1" dirty="0" smtClean="0">
                <a:solidFill>
                  <a:srgbClr val="0070C0"/>
                </a:solidFill>
              </a:rPr>
              <a:t>MEMORY: Task Manager – Performance Tab</a:t>
            </a:r>
          </a:p>
          <a:p>
            <a:pPr>
              <a:lnSpc>
                <a:spcPct val="120000"/>
              </a:lnSpc>
              <a:spcBef>
                <a:spcPts val="0"/>
              </a:spcBef>
            </a:pPr>
            <a:endParaRPr lang="en-US" sz="4400" b="1" dirty="0" smtClean="0">
              <a:solidFill>
                <a:srgbClr val="0070C0"/>
              </a:solidFill>
            </a:endParaRPr>
          </a:p>
          <a:p>
            <a:pPr>
              <a:lnSpc>
                <a:spcPct val="120000"/>
              </a:lnSpc>
              <a:spcBef>
                <a:spcPts val="0"/>
              </a:spcBef>
            </a:pPr>
            <a:r>
              <a:rPr lang="en-US" sz="4400" b="1" dirty="0" smtClean="0">
                <a:solidFill>
                  <a:srgbClr val="0070C0"/>
                </a:solidFill>
              </a:rPr>
              <a:t>I/O (Disk): Task Manager -- Performance Tab -- Resource Monitor (Only Available Win 7)</a:t>
            </a:r>
          </a:p>
          <a:p>
            <a:pPr>
              <a:lnSpc>
                <a:spcPct val="120000"/>
              </a:lnSpc>
              <a:spcBef>
                <a:spcPts val="0"/>
              </a:spcBef>
            </a:pPr>
            <a:endParaRPr lang="en-US" sz="4400" b="1" dirty="0" smtClean="0">
              <a:solidFill>
                <a:srgbClr val="0070C0"/>
              </a:solidFill>
            </a:endParaRPr>
          </a:p>
          <a:p>
            <a:pPr>
              <a:lnSpc>
                <a:spcPct val="120000"/>
              </a:lnSpc>
              <a:spcBef>
                <a:spcPts val="0"/>
              </a:spcBef>
            </a:pPr>
            <a:r>
              <a:rPr lang="en-US" sz="4400" b="1" dirty="0" smtClean="0">
                <a:solidFill>
                  <a:srgbClr val="0070C0"/>
                </a:solidFill>
              </a:rPr>
              <a:t>NETWORK: Task Manager – Networking</a:t>
            </a:r>
          </a:p>
          <a:p>
            <a:pPr>
              <a:lnSpc>
                <a:spcPct val="120000"/>
              </a:lnSpc>
              <a:spcBef>
                <a:spcPts val="0"/>
              </a:spcBef>
            </a:pPr>
            <a:endParaRPr lang="en-US" sz="4400" dirty="0" smtClean="0">
              <a:solidFill>
                <a:srgbClr val="FF0000"/>
              </a:solidFill>
            </a:endParaRPr>
          </a:p>
          <a:p>
            <a:pPr>
              <a:lnSpc>
                <a:spcPct val="120000"/>
              </a:lnSpc>
              <a:spcBef>
                <a:spcPts val="0"/>
              </a:spcBef>
            </a:pPr>
            <a:endParaRPr lang="en-US" sz="4400" b="1" dirty="0" smtClean="0">
              <a:solidFill>
                <a:srgbClr val="FF0000"/>
              </a:solidFill>
            </a:endParaRPr>
          </a:p>
          <a:p>
            <a:endParaRPr lang="en-US" dirty="0"/>
          </a:p>
        </p:txBody>
      </p:sp>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pic>
        <p:nvPicPr>
          <p:cNvPr id="5" name="Picture 4"/>
          <p:cNvPicPr/>
          <p:nvPr/>
        </p:nvPicPr>
        <p:blipFill>
          <a:blip r:embed="rId3"/>
          <a:srcRect/>
          <a:stretch>
            <a:fillRect/>
          </a:stretch>
        </p:blipFill>
        <p:spPr bwMode="auto">
          <a:xfrm>
            <a:off x="3505200" y="276225"/>
            <a:ext cx="2243462" cy="1400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867400"/>
          </a:xfrm>
        </p:spPr>
        <p:txBody>
          <a:bodyPr>
            <a:normAutofit fontScale="70000" lnSpcReduction="20000"/>
          </a:bodyPr>
          <a:lstStyle/>
          <a:p>
            <a:pPr>
              <a:lnSpc>
                <a:spcPct val="120000"/>
              </a:lnSpc>
              <a:spcBef>
                <a:spcPts val="0"/>
              </a:spcBef>
            </a:pPr>
            <a:r>
              <a:rPr lang="en-US" sz="2800" b="1" dirty="0" smtClean="0">
                <a:solidFill>
                  <a:srgbClr val="FF0000"/>
                </a:solidFill>
              </a:rPr>
              <a:t>Processes: </a:t>
            </a:r>
            <a:r>
              <a:rPr lang="en-US" sz="2800" b="1" dirty="0" err="1" smtClean="0">
                <a:solidFill>
                  <a:srgbClr val="FF0000"/>
                </a:solidFill>
              </a:rPr>
              <a:t>ps</a:t>
            </a:r>
            <a:r>
              <a:rPr lang="en-US" sz="2800" b="1" dirty="0" smtClean="0">
                <a:solidFill>
                  <a:srgbClr val="FF0000"/>
                </a:solidFill>
              </a:rPr>
              <a:t> –</a:t>
            </a:r>
            <a:r>
              <a:rPr lang="en-US" sz="2800" b="1" dirty="0" err="1" smtClean="0">
                <a:solidFill>
                  <a:srgbClr val="FF0000"/>
                </a:solidFill>
              </a:rPr>
              <a:t>ef</a:t>
            </a:r>
            <a:endParaRPr lang="en-US" sz="2800" b="1" dirty="0" smtClean="0">
              <a:solidFill>
                <a:srgbClr val="FF0000"/>
              </a:solidFill>
            </a:endParaRPr>
          </a:p>
          <a:p>
            <a:pPr>
              <a:lnSpc>
                <a:spcPct val="120000"/>
              </a:lnSpc>
              <a:spcBef>
                <a:spcPts val="0"/>
              </a:spcBef>
            </a:pPr>
            <a:endParaRPr lang="en-US" sz="2800" b="1" dirty="0" smtClean="0">
              <a:solidFill>
                <a:srgbClr val="FF0000"/>
              </a:solidFill>
            </a:endParaRPr>
          </a:p>
          <a:p>
            <a:pPr>
              <a:lnSpc>
                <a:spcPct val="120000"/>
              </a:lnSpc>
              <a:spcBef>
                <a:spcPts val="0"/>
              </a:spcBef>
            </a:pPr>
            <a:r>
              <a:rPr lang="en-US" sz="2800" b="1" dirty="0" smtClean="0">
                <a:solidFill>
                  <a:srgbClr val="FF0000"/>
                </a:solidFill>
              </a:rPr>
              <a:t>UID        PID  PPID  C STIME TTY          TIME CMD</a:t>
            </a:r>
          </a:p>
          <a:p>
            <a:pPr>
              <a:lnSpc>
                <a:spcPct val="120000"/>
              </a:lnSpc>
              <a:spcBef>
                <a:spcPts val="0"/>
              </a:spcBef>
            </a:pPr>
            <a:endParaRPr lang="en-US" sz="2800" b="1" dirty="0" smtClean="0">
              <a:solidFill>
                <a:srgbClr val="FF0000"/>
              </a:solidFill>
            </a:endParaRPr>
          </a:p>
          <a:p>
            <a:pPr>
              <a:lnSpc>
                <a:spcPct val="120000"/>
              </a:lnSpc>
              <a:spcBef>
                <a:spcPts val="0"/>
              </a:spcBef>
            </a:pPr>
            <a:r>
              <a:rPr lang="en-US" sz="2800" b="1" dirty="0" smtClean="0">
                <a:solidFill>
                  <a:srgbClr val="FF0000"/>
                </a:solidFill>
              </a:rPr>
              <a:t>UID: User ID or Username the process is running under.</a:t>
            </a:r>
          </a:p>
          <a:p>
            <a:pPr>
              <a:lnSpc>
                <a:spcPct val="120000"/>
              </a:lnSpc>
              <a:spcBef>
                <a:spcPts val="0"/>
              </a:spcBef>
            </a:pPr>
            <a:endParaRPr lang="en-US" sz="2800" b="1" dirty="0" smtClean="0">
              <a:solidFill>
                <a:srgbClr val="FF0000"/>
              </a:solidFill>
            </a:endParaRPr>
          </a:p>
          <a:p>
            <a:pPr>
              <a:lnSpc>
                <a:spcPct val="120000"/>
              </a:lnSpc>
              <a:spcBef>
                <a:spcPts val="0"/>
              </a:spcBef>
            </a:pPr>
            <a:r>
              <a:rPr lang="en-US" sz="2800" b="1" dirty="0" smtClean="0">
                <a:solidFill>
                  <a:srgbClr val="FF0000"/>
                </a:solidFill>
              </a:rPr>
              <a:t>PID: Process ID for the process</a:t>
            </a:r>
          </a:p>
          <a:p>
            <a:pPr>
              <a:lnSpc>
                <a:spcPct val="120000"/>
              </a:lnSpc>
              <a:spcBef>
                <a:spcPts val="0"/>
              </a:spcBef>
            </a:pPr>
            <a:endParaRPr lang="en-US" sz="2800" b="1" dirty="0" smtClean="0">
              <a:solidFill>
                <a:srgbClr val="FF0000"/>
              </a:solidFill>
            </a:endParaRPr>
          </a:p>
          <a:p>
            <a:pPr>
              <a:lnSpc>
                <a:spcPct val="120000"/>
              </a:lnSpc>
              <a:spcBef>
                <a:spcPts val="0"/>
              </a:spcBef>
            </a:pPr>
            <a:r>
              <a:rPr lang="en-US" sz="2800" b="1" dirty="0" smtClean="0">
                <a:solidFill>
                  <a:srgbClr val="FF0000"/>
                </a:solidFill>
              </a:rPr>
              <a:t>PPID: Parent Process ID</a:t>
            </a:r>
          </a:p>
          <a:p>
            <a:pPr>
              <a:lnSpc>
                <a:spcPct val="120000"/>
              </a:lnSpc>
              <a:spcBef>
                <a:spcPts val="0"/>
              </a:spcBef>
            </a:pPr>
            <a:endParaRPr lang="en-US" sz="2800" b="1" dirty="0" smtClean="0">
              <a:solidFill>
                <a:srgbClr val="FF0000"/>
              </a:solidFill>
            </a:endParaRPr>
          </a:p>
          <a:p>
            <a:pPr>
              <a:lnSpc>
                <a:spcPct val="120000"/>
              </a:lnSpc>
              <a:spcBef>
                <a:spcPts val="0"/>
              </a:spcBef>
            </a:pPr>
            <a:r>
              <a:rPr lang="en-US" sz="2800" b="1" dirty="0" smtClean="0">
                <a:solidFill>
                  <a:srgbClr val="FF0000"/>
                </a:solidFill>
              </a:rPr>
              <a:t>C: Priority of the process (-19 to 19)</a:t>
            </a:r>
          </a:p>
          <a:p>
            <a:pPr>
              <a:lnSpc>
                <a:spcPct val="120000"/>
              </a:lnSpc>
              <a:spcBef>
                <a:spcPts val="0"/>
              </a:spcBef>
            </a:pPr>
            <a:endParaRPr lang="en-US" sz="2800" b="1" dirty="0" smtClean="0">
              <a:solidFill>
                <a:srgbClr val="FF0000"/>
              </a:solidFill>
            </a:endParaRPr>
          </a:p>
          <a:p>
            <a:pPr>
              <a:lnSpc>
                <a:spcPct val="120000"/>
              </a:lnSpc>
              <a:spcBef>
                <a:spcPts val="0"/>
              </a:spcBef>
            </a:pPr>
            <a:r>
              <a:rPr lang="en-US" sz="2800" b="1" dirty="0" smtClean="0">
                <a:solidFill>
                  <a:srgbClr val="FF0000"/>
                </a:solidFill>
              </a:rPr>
              <a:t>STIME: Start Time of the process</a:t>
            </a:r>
          </a:p>
          <a:p>
            <a:pPr>
              <a:lnSpc>
                <a:spcPct val="120000"/>
              </a:lnSpc>
              <a:spcBef>
                <a:spcPts val="0"/>
              </a:spcBef>
            </a:pPr>
            <a:endParaRPr lang="en-US" sz="2800" b="1" dirty="0" smtClean="0">
              <a:solidFill>
                <a:srgbClr val="FF0000"/>
              </a:solidFill>
            </a:endParaRPr>
          </a:p>
          <a:p>
            <a:pPr>
              <a:lnSpc>
                <a:spcPct val="120000"/>
              </a:lnSpc>
              <a:spcBef>
                <a:spcPts val="0"/>
              </a:spcBef>
            </a:pPr>
            <a:r>
              <a:rPr lang="en-US" sz="2800" b="1" dirty="0" smtClean="0">
                <a:solidFill>
                  <a:srgbClr val="FF0000"/>
                </a:solidFill>
              </a:rPr>
              <a:t>TTY: if it’s a ?then its running on the local server, if it has a TTY entry then its running on a shell.</a:t>
            </a:r>
          </a:p>
          <a:p>
            <a:pPr>
              <a:lnSpc>
                <a:spcPct val="120000"/>
              </a:lnSpc>
              <a:spcBef>
                <a:spcPts val="0"/>
              </a:spcBef>
            </a:pPr>
            <a:endParaRPr lang="en-US" sz="2800" b="1" dirty="0" smtClean="0">
              <a:solidFill>
                <a:srgbClr val="FF0000"/>
              </a:solidFill>
            </a:endParaRPr>
          </a:p>
          <a:p>
            <a:pPr>
              <a:lnSpc>
                <a:spcPct val="120000"/>
              </a:lnSpc>
              <a:spcBef>
                <a:spcPts val="0"/>
              </a:spcBef>
            </a:pPr>
            <a:r>
              <a:rPr lang="en-US" sz="2800" b="1" dirty="0" smtClean="0">
                <a:solidFill>
                  <a:srgbClr val="FF0000"/>
                </a:solidFill>
              </a:rPr>
              <a:t>CMD: The actual command or process or script</a:t>
            </a:r>
            <a:endParaRPr lang="en-US" dirty="0"/>
          </a:p>
        </p:txBody>
      </p:sp>
      <p:pic>
        <p:nvPicPr>
          <p:cNvPr id="4" name="Picture 3" descr="C:\Users\Digital Admin\Desktop\DT logo cleaned up.png"/>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143000"/>
            <a:ext cx="8610600" cy="5181600"/>
          </a:xfrm>
        </p:spPr>
        <p:txBody>
          <a:bodyPr>
            <a:normAutofit fontScale="92500" lnSpcReduction="20000"/>
          </a:bodyPr>
          <a:lstStyle/>
          <a:p>
            <a:r>
              <a:rPr lang="en-US" u="sng" dirty="0" smtClean="0"/>
              <a:t>SH:</a:t>
            </a:r>
            <a:r>
              <a:rPr lang="en-US" dirty="0" smtClean="0"/>
              <a:t> Bourne Shell, designed in 1977 by Stephen Bourne. This shell lacked a lot of features such as command line history and job control which were there by default in C (C programming language) shell.</a:t>
            </a:r>
          </a:p>
          <a:p>
            <a:r>
              <a:rPr lang="en-US" u="sng" dirty="0" smtClean="0"/>
              <a:t>CSH:</a:t>
            </a:r>
            <a:r>
              <a:rPr lang="en-US" dirty="0" smtClean="0"/>
              <a:t> C Shell, designed in 1978 by a </a:t>
            </a:r>
            <a:r>
              <a:rPr lang="en-US" dirty="0" err="1" smtClean="0"/>
              <a:t>berkley</a:t>
            </a:r>
            <a:r>
              <a:rPr lang="en-US" dirty="0" smtClean="0"/>
              <a:t> student allowed users to even execute their C programming language written scripts. This shell had a huge popularity till the late 90’s because the kernels in UNIX and LINUX are written using C programming language.</a:t>
            </a:r>
          </a:p>
          <a:p>
            <a:r>
              <a:rPr lang="en-US" u="sng" dirty="0" smtClean="0"/>
              <a:t>KSH:</a:t>
            </a:r>
            <a:r>
              <a:rPr lang="en-US" dirty="0" smtClean="0"/>
              <a:t> </a:t>
            </a:r>
            <a:r>
              <a:rPr lang="en-US" dirty="0" err="1" smtClean="0"/>
              <a:t>Korn</a:t>
            </a:r>
            <a:r>
              <a:rPr lang="en-US" dirty="0" smtClean="0"/>
              <a:t> Shell, designed by David </a:t>
            </a:r>
            <a:r>
              <a:rPr lang="en-US" dirty="0" err="1" smtClean="0"/>
              <a:t>Korn</a:t>
            </a:r>
            <a:r>
              <a:rPr lang="en-US" dirty="0" smtClean="0"/>
              <a:t> to be a middle of road design for </a:t>
            </a:r>
            <a:r>
              <a:rPr lang="en-US" dirty="0" err="1" smtClean="0"/>
              <a:t>sh</a:t>
            </a:r>
            <a:r>
              <a:rPr lang="en-US" dirty="0" smtClean="0"/>
              <a:t> (Bourne Shell) and </a:t>
            </a:r>
            <a:r>
              <a:rPr lang="en-US" dirty="0" err="1" smtClean="0"/>
              <a:t>csh</a:t>
            </a:r>
            <a:r>
              <a:rPr lang="en-US" dirty="0" smtClean="0"/>
              <a:t> (C Shell). </a:t>
            </a:r>
            <a:r>
              <a:rPr lang="en-US" dirty="0" err="1" smtClean="0"/>
              <a:t>Korn</a:t>
            </a:r>
            <a:r>
              <a:rPr lang="en-US" dirty="0" smtClean="0"/>
              <a:t> shell is used till date as a default shell in UNIX operating systems such as AIX and HP-UX.</a:t>
            </a:r>
          </a:p>
        </p:txBody>
      </p:sp>
      <p:sp>
        <p:nvSpPr>
          <p:cNvPr id="3" name="Title 2"/>
          <p:cNvSpPr>
            <a:spLocks noGrp="1"/>
          </p:cNvSpPr>
          <p:nvPr>
            <p:ph type="title"/>
          </p:nvPr>
        </p:nvSpPr>
        <p:spPr>
          <a:xfrm>
            <a:off x="457200" y="228600"/>
            <a:ext cx="8229600" cy="1143000"/>
          </a:xfrm>
        </p:spPr>
        <p:txBody>
          <a:bodyPr/>
          <a:lstStyle/>
          <a:p>
            <a:r>
              <a:rPr lang="en-US" dirty="0" smtClean="0"/>
              <a:t>Types of Shells Part: 1</a:t>
            </a:r>
            <a:endParaRPr lang="en-US" dirty="0"/>
          </a:p>
        </p:txBody>
      </p:sp>
    </p:spTree>
    <p:extLst>
      <p:ext uri="{BB962C8B-B14F-4D97-AF65-F5344CB8AC3E}">
        <p14:creationId xmlns="" xmlns:p14="http://schemas.microsoft.com/office/powerpoint/2010/main" val="38252925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382000" cy="6096000"/>
          </a:xfrm>
        </p:spPr>
        <p:txBody>
          <a:bodyPr>
            <a:normAutofit fontScale="92500" lnSpcReduction="10000"/>
          </a:bodyPr>
          <a:lstStyle/>
          <a:p>
            <a:r>
              <a:rPr lang="en-US" dirty="0" smtClean="0">
                <a:solidFill>
                  <a:srgbClr val="FF0000"/>
                </a:solidFill>
              </a:rPr>
              <a:t>CPU: top, </a:t>
            </a:r>
            <a:r>
              <a:rPr lang="en-US" dirty="0" err="1" smtClean="0">
                <a:solidFill>
                  <a:srgbClr val="FF0000"/>
                </a:solidFill>
              </a:rPr>
              <a:t>vmstat</a:t>
            </a:r>
            <a:r>
              <a:rPr lang="en-US" dirty="0" smtClean="0">
                <a:solidFill>
                  <a:srgbClr val="FF0000"/>
                </a:solidFill>
              </a:rPr>
              <a:t>, </a:t>
            </a:r>
            <a:r>
              <a:rPr lang="en-US" dirty="0" err="1" smtClean="0">
                <a:solidFill>
                  <a:srgbClr val="FF0000"/>
                </a:solidFill>
              </a:rPr>
              <a:t>sar</a:t>
            </a:r>
            <a:endParaRPr lang="en-US" dirty="0" smtClean="0">
              <a:solidFill>
                <a:srgbClr val="FF0000"/>
              </a:solidFill>
            </a:endParaRPr>
          </a:p>
          <a:p>
            <a:endParaRPr lang="en-US" dirty="0" smtClean="0">
              <a:solidFill>
                <a:srgbClr val="FF0000"/>
              </a:solidFill>
            </a:endParaRPr>
          </a:p>
          <a:p>
            <a:r>
              <a:rPr lang="en-US" dirty="0" smtClean="0">
                <a:solidFill>
                  <a:srgbClr val="FF0000"/>
                </a:solidFill>
              </a:rPr>
              <a:t>*ANY OF THE BELOW COMMANDS USE “* -d X –c Y” X = # OF SECONDS and Y = # OF TIMES or COUNT”</a:t>
            </a:r>
          </a:p>
          <a:p>
            <a:endParaRPr lang="en-US" dirty="0" smtClean="0">
              <a:solidFill>
                <a:srgbClr val="FF0000"/>
              </a:solidFill>
            </a:endParaRPr>
          </a:p>
          <a:p>
            <a:r>
              <a:rPr lang="en-US" dirty="0" smtClean="0">
                <a:solidFill>
                  <a:srgbClr val="FF0000"/>
                </a:solidFill>
              </a:rPr>
              <a:t>top:</a:t>
            </a:r>
          </a:p>
          <a:p>
            <a:endParaRPr lang="en-US" dirty="0" smtClean="0">
              <a:solidFill>
                <a:srgbClr val="FF0000"/>
              </a:solidFill>
            </a:endParaRPr>
          </a:p>
          <a:p>
            <a:r>
              <a:rPr lang="en-US" dirty="0" smtClean="0">
                <a:solidFill>
                  <a:srgbClr val="FF0000"/>
                </a:solidFill>
              </a:rPr>
              <a:t>If you would like to view top information more frequently use “top –d X” X = # of seconds.</a:t>
            </a:r>
          </a:p>
          <a:p>
            <a:endParaRPr lang="en-US" dirty="0" smtClean="0">
              <a:solidFill>
                <a:srgbClr val="FF0000"/>
              </a:solidFill>
            </a:endParaRPr>
          </a:p>
          <a:p>
            <a:r>
              <a:rPr lang="en-US" dirty="0" smtClean="0">
                <a:solidFill>
                  <a:srgbClr val="FF0000"/>
                </a:solidFill>
              </a:rPr>
              <a:t>Hit the “1” key in top to view all the </a:t>
            </a:r>
            <a:r>
              <a:rPr lang="en-US" dirty="0" err="1" smtClean="0">
                <a:solidFill>
                  <a:srgbClr val="FF0000"/>
                </a:solidFill>
              </a:rPr>
              <a:t>cpu’s</a:t>
            </a:r>
            <a:r>
              <a:rPr lang="en-US" dirty="0" smtClean="0">
                <a:solidFill>
                  <a:srgbClr val="FF0000"/>
                </a:solidFill>
              </a:rPr>
              <a:t> and </a:t>
            </a:r>
            <a:r>
              <a:rPr lang="en-US" dirty="0" err="1" smtClean="0">
                <a:solidFill>
                  <a:srgbClr val="FF0000"/>
                </a:solidFill>
              </a:rPr>
              <a:t>cpu</a:t>
            </a:r>
            <a:r>
              <a:rPr lang="en-US" dirty="0" smtClean="0">
                <a:solidFill>
                  <a:srgbClr val="FF0000"/>
                </a:solidFill>
              </a:rPr>
              <a:t> resource utilization.</a:t>
            </a:r>
          </a:p>
          <a:p>
            <a:endParaRPr lang="en-US" dirty="0" smtClean="0">
              <a:solidFill>
                <a:srgbClr val="FF0000"/>
              </a:solidFill>
            </a:endParaRPr>
          </a:p>
          <a:p>
            <a:r>
              <a:rPr lang="en-US" dirty="0" err="1" smtClean="0">
                <a:solidFill>
                  <a:srgbClr val="FF0000"/>
                </a:solidFill>
              </a:rPr>
              <a:t>vmstat</a:t>
            </a:r>
            <a:r>
              <a:rPr lang="en-US" dirty="0" smtClean="0">
                <a:solidFill>
                  <a:srgbClr val="FF0000"/>
                </a:solidFill>
              </a:rPr>
              <a:t>: </a:t>
            </a:r>
            <a:r>
              <a:rPr lang="en-US" dirty="0" err="1" smtClean="0">
                <a:solidFill>
                  <a:srgbClr val="FF0000"/>
                </a:solidFill>
              </a:rPr>
              <a:t>vmstat</a:t>
            </a:r>
            <a:r>
              <a:rPr lang="en-US" dirty="0" smtClean="0">
                <a:solidFill>
                  <a:srgbClr val="FF0000"/>
                </a:solidFill>
              </a:rPr>
              <a:t> is used to list and resource monitor CPU, Memory and I/O statistics in a server</a:t>
            </a:r>
          </a:p>
          <a:p>
            <a:endParaRPr lang="en-US" dirty="0"/>
          </a:p>
        </p:txBody>
      </p:sp>
      <p:pic>
        <p:nvPicPr>
          <p:cNvPr id="4" name="Picture 3" descr="C:\Users\Digital Admin\Desktop\DT logo cleaned up.png"/>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762000" y="609600"/>
          <a:ext cx="7620000" cy="5359400"/>
        </p:xfrm>
        <a:graphic>
          <a:graphicData uri="http://schemas.openxmlformats.org/drawingml/2006/table">
            <a:tbl>
              <a:tblPr firstRow="1" bandRow="1">
                <a:tableStyleId>{5C22544A-7EE6-4342-B048-85BDC9FD1C3A}</a:tableStyleId>
              </a:tblPr>
              <a:tblGrid>
                <a:gridCol w="3150577"/>
                <a:gridCol w="4469423"/>
              </a:tblGrid>
              <a:tr h="370840">
                <a:tc>
                  <a:txBody>
                    <a:bodyPr/>
                    <a:lstStyle/>
                    <a:p>
                      <a:pPr marL="0" marR="0">
                        <a:lnSpc>
                          <a:spcPct val="115000"/>
                        </a:lnSpc>
                        <a:spcBef>
                          <a:spcPts val="0"/>
                        </a:spcBef>
                        <a:spcAft>
                          <a:spcPts val="0"/>
                        </a:spcAft>
                      </a:pPr>
                      <a:r>
                        <a:rPr lang="en-US" sz="3200" dirty="0" err="1">
                          <a:solidFill>
                            <a:srgbClr val="000000"/>
                          </a:solidFill>
                          <a:latin typeface="Calibri"/>
                          <a:ea typeface="Times New Roman"/>
                          <a:cs typeface="Calibri"/>
                        </a:rPr>
                        <a:t>Procs</a:t>
                      </a:r>
                      <a:endParaRPr lang="en-US" sz="3200" dirty="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2400" b="1" dirty="0" err="1">
                          <a:solidFill>
                            <a:srgbClr val="000000"/>
                          </a:solidFill>
                          <a:latin typeface="Arial Unicode MS"/>
                          <a:ea typeface="Times New Roman"/>
                          <a:cs typeface="Times New Roman"/>
                        </a:rPr>
                        <a:t>Procs</a:t>
                      </a:r>
                      <a:endParaRPr lang="en-US" sz="3200" dirty="0">
                        <a:latin typeface="Calibri"/>
                        <a:ea typeface="Times New Roman"/>
                        <a:cs typeface="Times New Roman"/>
                      </a:endParaRPr>
                    </a:p>
                  </a:txBody>
                  <a:tcPr marL="68580" marR="68580" marT="0" marB="0" anchor="b"/>
                </a:tc>
              </a:tr>
              <a:tr h="370840">
                <a:tc>
                  <a:txBody>
                    <a:bodyPr/>
                    <a:lstStyle/>
                    <a:p>
                      <a:pPr marL="0" marR="0">
                        <a:lnSpc>
                          <a:spcPct val="115000"/>
                        </a:lnSpc>
                        <a:spcBef>
                          <a:spcPts val="0"/>
                        </a:spcBef>
                        <a:spcAft>
                          <a:spcPts val="0"/>
                        </a:spcAft>
                      </a:pPr>
                      <a:r>
                        <a:rPr lang="en-US" sz="1800" dirty="0">
                          <a:solidFill>
                            <a:srgbClr val="000000"/>
                          </a:solidFill>
                          <a:latin typeface="Calibri"/>
                          <a:ea typeface="Times New Roman"/>
                          <a:cs typeface="Calibri"/>
                        </a:rPr>
                        <a:t> r  b </a:t>
                      </a:r>
                      <a:endParaRPr lang="en-US" sz="1800" dirty="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400" dirty="0">
                          <a:solidFill>
                            <a:srgbClr val="000000"/>
                          </a:solidFill>
                          <a:latin typeface="Arial Unicode MS"/>
                          <a:ea typeface="Times New Roman"/>
                          <a:cs typeface="Times New Roman"/>
                        </a:rPr>
                        <a:t>r: The number of processes waiting for run time.</a:t>
                      </a:r>
                      <a:endParaRPr lang="en-US" sz="1800" dirty="0">
                        <a:latin typeface="Calibri"/>
                        <a:ea typeface="Times New Roman"/>
                        <a:cs typeface="Times New Roman"/>
                      </a:endParaRPr>
                    </a:p>
                  </a:txBody>
                  <a:tcPr marL="68580" marR="68580" marT="0" marB="0" anchor="b"/>
                </a:tc>
              </a:tr>
              <a:tr h="370840">
                <a:tc>
                  <a:txBody>
                    <a:bodyPr/>
                    <a:lstStyle/>
                    <a:p>
                      <a:pPr marL="0" marR="0">
                        <a:lnSpc>
                          <a:spcPct val="115000"/>
                        </a:lnSpc>
                        <a:spcBef>
                          <a:spcPts val="0"/>
                        </a:spcBef>
                        <a:spcAft>
                          <a:spcPts val="0"/>
                        </a:spcAft>
                      </a:pPr>
                      <a:r>
                        <a:rPr lang="en-US" sz="1800">
                          <a:solidFill>
                            <a:srgbClr val="000000"/>
                          </a:solidFill>
                          <a:latin typeface="Calibri"/>
                          <a:ea typeface="Times New Roman"/>
                          <a:cs typeface="Calibri"/>
                        </a:rPr>
                        <a:t> 0  0</a:t>
                      </a:r>
                      <a:endParaRPr lang="en-US" sz="180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400" dirty="0">
                          <a:solidFill>
                            <a:srgbClr val="000000"/>
                          </a:solidFill>
                          <a:latin typeface="Arial Unicode MS"/>
                          <a:ea typeface="Times New Roman"/>
                          <a:cs typeface="Times New Roman"/>
                        </a:rPr>
                        <a:t>b: The number of processes in uninterruptible sleep.</a:t>
                      </a:r>
                      <a:endParaRPr lang="en-US" sz="1800" dirty="0">
                        <a:latin typeface="Calibri"/>
                        <a:ea typeface="Times New Roman"/>
                        <a:cs typeface="Times New Roman"/>
                      </a:endParaRPr>
                    </a:p>
                  </a:txBody>
                  <a:tcPr marL="68580" marR="68580" marT="0" marB="0" anchor="b"/>
                </a:tc>
              </a:tr>
              <a:tr h="370840">
                <a:tc>
                  <a:txBody>
                    <a:bodyPr/>
                    <a:lstStyle/>
                    <a:p>
                      <a:pPr marL="0" marR="0">
                        <a:lnSpc>
                          <a:spcPct val="115000"/>
                        </a:lnSpc>
                        <a:spcBef>
                          <a:spcPts val="0"/>
                        </a:spcBef>
                        <a:spcAft>
                          <a:spcPts val="0"/>
                        </a:spcAft>
                      </a:pPr>
                      <a:r>
                        <a:rPr lang="en-US" sz="1800" dirty="0">
                          <a:solidFill>
                            <a:srgbClr val="000000"/>
                          </a:solidFill>
                          <a:latin typeface="Calibri"/>
                          <a:ea typeface="Times New Roman"/>
                          <a:cs typeface="Calibri"/>
                        </a:rPr>
                        <a:t>-----------memory----------</a:t>
                      </a:r>
                      <a:endParaRPr lang="en-US" sz="1800" dirty="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400" b="1" dirty="0">
                          <a:solidFill>
                            <a:srgbClr val="000000"/>
                          </a:solidFill>
                          <a:latin typeface="Arial Unicode MS"/>
                          <a:ea typeface="Times New Roman"/>
                          <a:cs typeface="Times New Roman"/>
                        </a:rPr>
                        <a:t>Memory</a:t>
                      </a:r>
                      <a:endParaRPr lang="en-US" sz="1800" dirty="0">
                        <a:latin typeface="Calibri"/>
                        <a:ea typeface="Times New Roman"/>
                        <a:cs typeface="Times New Roman"/>
                      </a:endParaRPr>
                    </a:p>
                  </a:txBody>
                  <a:tcPr marL="68580" marR="68580" marT="0" marB="0" anchor="b"/>
                </a:tc>
              </a:tr>
              <a:tr h="370840">
                <a:tc>
                  <a:txBody>
                    <a:bodyPr/>
                    <a:lstStyle/>
                    <a:p>
                      <a:pPr marL="0" marR="0">
                        <a:lnSpc>
                          <a:spcPct val="115000"/>
                        </a:lnSpc>
                        <a:spcBef>
                          <a:spcPts val="0"/>
                        </a:spcBef>
                        <a:spcAft>
                          <a:spcPts val="0"/>
                        </a:spcAft>
                      </a:pPr>
                      <a:r>
                        <a:rPr lang="en-US" sz="1800" dirty="0" err="1">
                          <a:solidFill>
                            <a:srgbClr val="000000"/>
                          </a:solidFill>
                          <a:latin typeface="Calibri"/>
                          <a:ea typeface="Times New Roman"/>
                          <a:cs typeface="Calibri"/>
                        </a:rPr>
                        <a:t>swpd</a:t>
                      </a:r>
                      <a:r>
                        <a:rPr lang="en-US" sz="1800" dirty="0">
                          <a:solidFill>
                            <a:srgbClr val="000000"/>
                          </a:solidFill>
                          <a:latin typeface="Calibri"/>
                          <a:ea typeface="Times New Roman"/>
                          <a:cs typeface="Calibri"/>
                        </a:rPr>
                        <a:t>   free           buff       cache</a:t>
                      </a:r>
                      <a:endParaRPr lang="en-US" sz="1800" dirty="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400" dirty="0" err="1">
                          <a:solidFill>
                            <a:srgbClr val="000000"/>
                          </a:solidFill>
                          <a:latin typeface="Arial Unicode MS"/>
                          <a:ea typeface="Times New Roman"/>
                          <a:cs typeface="Times New Roman"/>
                        </a:rPr>
                        <a:t>swpd</a:t>
                      </a:r>
                      <a:r>
                        <a:rPr lang="en-US" sz="1400" dirty="0">
                          <a:solidFill>
                            <a:srgbClr val="000000"/>
                          </a:solidFill>
                          <a:latin typeface="Arial Unicode MS"/>
                          <a:ea typeface="Times New Roman"/>
                          <a:cs typeface="Times New Roman"/>
                        </a:rPr>
                        <a:t>: the amount of virtual memory used.</a:t>
                      </a:r>
                      <a:endParaRPr lang="en-US" sz="1800" dirty="0">
                        <a:latin typeface="Calibri"/>
                        <a:ea typeface="Times New Roman"/>
                        <a:cs typeface="Times New Roman"/>
                      </a:endParaRPr>
                    </a:p>
                  </a:txBody>
                  <a:tcPr marL="68580" marR="68580" marT="0" marB="0" anchor="b"/>
                </a:tc>
              </a:tr>
              <a:tr h="370840">
                <a:tc>
                  <a:txBody>
                    <a:bodyPr/>
                    <a:lstStyle/>
                    <a:p>
                      <a:pPr marL="0" marR="0">
                        <a:lnSpc>
                          <a:spcPct val="115000"/>
                        </a:lnSpc>
                        <a:spcBef>
                          <a:spcPts val="0"/>
                        </a:spcBef>
                        <a:spcAft>
                          <a:spcPts val="0"/>
                        </a:spcAft>
                      </a:pPr>
                      <a:r>
                        <a:rPr lang="en-US" sz="1800" dirty="0">
                          <a:solidFill>
                            <a:srgbClr val="000000"/>
                          </a:solidFill>
                          <a:latin typeface="Calibri"/>
                          <a:ea typeface="Times New Roman"/>
                          <a:cs typeface="Calibri"/>
                        </a:rPr>
                        <a:t>0       15911940  87152   281252</a:t>
                      </a:r>
                      <a:endParaRPr lang="en-US" sz="1800" dirty="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400" dirty="0">
                          <a:solidFill>
                            <a:srgbClr val="000000"/>
                          </a:solidFill>
                          <a:latin typeface="Arial Unicode MS"/>
                          <a:ea typeface="Times New Roman"/>
                          <a:cs typeface="Times New Roman"/>
                        </a:rPr>
                        <a:t>free: the amount of idle memory in kilobytes</a:t>
                      </a:r>
                      <a:endParaRPr lang="en-US" sz="1800" dirty="0">
                        <a:latin typeface="Calibri"/>
                        <a:ea typeface="Times New Roman"/>
                        <a:cs typeface="Times New Roman"/>
                      </a:endParaRPr>
                    </a:p>
                  </a:txBody>
                  <a:tcPr marL="68580" marR="68580" marT="0" marB="0" anchor="b"/>
                </a:tc>
              </a:tr>
              <a:tr h="370840">
                <a:tc>
                  <a:txBody>
                    <a:bodyPr/>
                    <a:lstStyle/>
                    <a:p>
                      <a:pPr marL="0" marR="0">
                        <a:lnSpc>
                          <a:spcPct val="115000"/>
                        </a:lnSpc>
                        <a:spcBef>
                          <a:spcPts val="0"/>
                        </a:spcBef>
                        <a:spcAft>
                          <a:spcPts val="0"/>
                        </a:spcAft>
                      </a:pPr>
                      <a:r>
                        <a:rPr lang="en-US" sz="1800" dirty="0">
                          <a:solidFill>
                            <a:srgbClr val="000000"/>
                          </a:solidFill>
                          <a:latin typeface="Calibri"/>
                          <a:ea typeface="Times New Roman"/>
                          <a:cs typeface="Calibri"/>
                        </a:rPr>
                        <a:t> </a:t>
                      </a:r>
                      <a:endParaRPr lang="en-US" sz="1800" dirty="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400" dirty="0">
                          <a:solidFill>
                            <a:srgbClr val="000000"/>
                          </a:solidFill>
                          <a:latin typeface="Arial Unicode MS"/>
                          <a:ea typeface="Times New Roman"/>
                          <a:cs typeface="Times New Roman"/>
                        </a:rPr>
                        <a:t>buff: the amount of memory used as buffers or any data written to disk is first written here then written to the storage to act as a buffer</a:t>
                      </a:r>
                      <a:endParaRPr lang="en-US" sz="1800" dirty="0">
                        <a:latin typeface="Calibri"/>
                        <a:ea typeface="Times New Roman"/>
                        <a:cs typeface="Times New Roman"/>
                      </a:endParaRPr>
                    </a:p>
                  </a:txBody>
                  <a:tcPr marL="68580" marR="68580" marT="0" marB="0" anchor="b"/>
                </a:tc>
              </a:tr>
              <a:tr h="370840">
                <a:tc>
                  <a:txBody>
                    <a:bodyPr/>
                    <a:lstStyle/>
                    <a:p>
                      <a:pPr marL="0" marR="0">
                        <a:lnSpc>
                          <a:spcPct val="115000"/>
                        </a:lnSpc>
                        <a:spcBef>
                          <a:spcPts val="0"/>
                        </a:spcBef>
                        <a:spcAft>
                          <a:spcPts val="0"/>
                        </a:spcAft>
                      </a:pPr>
                      <a:r>
                        <a:rPr lang="en-US" sz="1800" dirty="0">
                          <a:solidFill>
                            <a:srgbClr val="000000"/>
                          </a:solidFill>
                          <a:latin typeface="Calibri"/>
                          <a:ea typeface="Times New Roman"/>
                          <a:cs typeface="Calibri"/>
                        </a:rPr>
                        <a:t> </a:t>
                      </a:r>
                      <a:endParaRPr lang="en-US" sz="1800" dirty="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400" dirty="0">
                          <a:solidFill>
                            <a:srgbClr val="000000"/>
                          </a:solidFill>
                          <a:latin typeface="Arial Unicode MS"/>
                          <a:ea typeface="Times New Roman"/>
                          <a:cs typeface="Times New Roman"/>
                        </a:rPr>
                        <a:t>cache: the amount of memory used as cache or the amount of memory used to store the most commonly accessed files. This cache really helps because the CPU can get the files from memory than from storage. If the data on the file changes in memory it is immediately sent to the buffer.</a:t>
                      </a:r>
                      <a:endParaRPr lang="en-US" sz="1800" dirty="0">
                        <a:latin typeface="Calibri"/>
                        <a:ea typeface="Times New Roman"/>
                        <a:cs typeface="Times New Roman"/>
                      </a:endParaRPr>
                    </a:p>
                    <a:p>
                      <a:pPr marL="0" marR="0">
                        <a:lnSpc>
                          <a:spcPct val="115000"/>
                        </a:lnSpc>
                        <a:spcBef>
                          <a:spcPts val="0"/>
                        </a:spcBef>
                        <a:spcAft>
                          <a:spcPts val="0"/>
                        </a:spcAft>
                      </a:pPr>
                      <a:r>
                        <a:rPr lang="en-US" sz="1400" dirty="0">
                          <a:solidFill>
                            <a:srgbClr val="000000"/>
                          </a:solidFill>
                          <a:latin typeface="Arial Unicode MS"/>
                          <a:ea typeface="Times New Roman"/>
                          <a:cs typeface="Times New Roman"/>
                        </a:rPr>
                        <a:t>When a kernel detects a </a:t>
                      </a:r>
                      <a:r>
                        <a:rPr lang="en-US" sz="1400" dirty="0" err="1">
                          <a:solidFill>
                            <a:srgbClr val="000000"/>
                          </a:solidFill>
                          <a:latin typeface="Arial Unicode MS"/>
                          <a:ea typeface="Times New Roman"/>
                          <a:cs typeface="Times New Roman"/>
                        </a:rPr>
                        <a:t>inode</a:t>
                      </a:r>
                      <a:r>
                        <a:rPr lang="en-US" sz="1400" dirty="0">
                          <a:solidFill>
                            <a:srgbClr val="000000"/>
                          </a:solidFill>
                          <a:latin typeface="Arial Unicode MS"/>
                          <a:ea typeface="Times New Roman"/>
                          <a:cs typeface="Times New Roman"/>
                        </a:rPr>
                        <a:t> being constantly accessed (read) it copies the file from the storage space in to memory space for fast access.</a:t>
                      </a:r>
                      <a:endParaRPr lang="en-US" sz="1800" dirty="0">
                        <a:latin typeface="Calibri"/>
                        <a:ea typeface="Times New Roman"/>
                        <a:cs typeface="Times New Roman"/>
                      </a:endParaRPr>
                    </a:p>
                  </a:txBody>
                  <a:tcPr marL="68580" marR="68580" marT="0" marB="0" anchor="b"/>
                </a:tc>
              </a:tr>
            </a:tbl>
          </a:graphicData>
        </a:graphic>
      </p:graphicFrame>
      <p:pic>
        <p:nvPicPr>
          <p:cNvPr id="8" name="Picture 7"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graphicFrame>
        <p:nvGraphicFramePr>
          <p:cNvPr id="5" name="Content Placeholder 6"/>
          <p:cNvGraphicFramePr>
            <a:graphicFrameLocks noGrp="1"/>
          </p:cNvGraphicFramePr>
          <p:nvPr>
            <p:ph idx="1"/>
          </p:nvPr>
        </p:nvGraphicFramePr>
        <p:xfrm>
          <a:off x="762000" y="609600"/>
          <a:ext cx="7620000" cy="5392230"/>
        </p:xfrm>
        <a:graphic>
          <a:graphicData uri="http://schemas.openxmlformats.org/drawingml/2006/table">
            <a:tbl>
              <a:tblPr firstRow="1" bandRow="1">
                <a:tableStyleId>{5C22544A-7EE6-4342-B048-85BDC9FD1C3A}</a:tableStyleId>
              </a:tblPr>
              <a:tblGrid>
                <a:gridCol w="3150577"/>
                <a:gridCol w="4469423"/>
              </a:tblGrid>
              <a:tr h="370840">
                <a:tc>
                  <a:txBody>
                    <a:bodyPr/>
                    <a:lstStyle/>
                    <a:p>
                      <a:pPr marL="0" marR="0">
                        <a:lnSpc>
                          <a:spcPct val="115000"/>
                        </a:lnSpc>
                        <a:spcBef>
                          <a:spcPts val="0"/>
                        </a:spcBef>
                        <a:spcAft>
                          <a:spcPts val="0"/>
                        </a:spcAft>
                      </a:pPr>
                      <a:r>
                        <a:rPr lang="en-US" sz="3200" dirty="0" err="1">
                          <a:solidFill>
                            <a:srgbClr val="000000"/>
                          </a:solidFill>
                          <a:latin typeface="Calibri"/>
                          <a:ea typeface="Times New Roman"/>
                          <a:cs typeface="Calibri"/>
                        </a:rPr>
                        <a:t>Procs</a:t>
                      </a:r>
                      <a:endParaRPr lang="en-US" sz="3200" dirty="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2400" b="1" dirty="0" err="1">
                          <a:solidFill>
                            <a:srgbClr val="000000"/>
                          </a:solidFill>
                          <a:latin typeface="Arial Unicode MS"/>
                          <a:ea typeface="Times New Roman"/>
                          <a:cs typeface="Times New Roman"/>
                        </a:rPr>
                        <a:t>Procs</a:t>
                      </a:r>
                      <a:endParaRPr lang="en-US" sz="3200" dirty="0">
                        <a:latin typeface="Calibri"/>
                        <a:ea typeface="Times New Roman"/>
                        <a:cs typeface="Times New Roman"/>
                      </a:endParaRPr>
                    </a:p>
                  </a:txBody>
                  <a:tcPr marL="68580" marR="68580" marT="0" marB="0" anchor="b"/>
                </a:tc>
              </a:tr>
              <a:tr h="370840">
                <a:tc>
                  <a:txBody>
                    <a:bodyPr/>
                    <a:lstStyle/>
                    <a:p>
                      <a:pPr marL="0" marR="0">
                        <a:lnSpc>
                          <a:spcPct val="115000"/>
                        </a:lnSpc>
                        <a:spcBef>
                          <a:spcPts val="0"/>
                        </a:spcBef>
                        <a:spcAft>
                          <a:spcPts val="0"/>
                        </a:spcAft>
                      </a:pPr>
                      <a:endParaRPr lang="en-US" sz="4800" dirty="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2400" dirty="0" err="1">
                          <a:solidFill>
                            <a:srgbClr val="000000"/>
                          </a:solidFill>
                          <a:latin typeface="Arial Unicode MS"/>
                          <a:ea typeface="Times New Roman"/>
                          <a:cs typeface="Times New Roman"/>
                        </a:rPr>
                        <a:t>inact</a:t>
                      </a:r>
                      <a:r>
                        <a:rPr lang="en-US" sz="2400" dirty="0">
                          <a:solidFill>
                            <a:srgbClr val="000000"/>
                          </a:solidFill>
                          <a:latin typeface="Arial Unicode MS"/>
                          <a:ea typeface="Times New Roman"/>
                          <a:cs typeface="Times New Roman"/>
                        </a:rPr>
                        <a:t>: the amount of inactive memory. (-a option)</a:t>
                      </a:r>
                      <a:endParaRPr lang="en-US" sz="3200" dirty="0">
                        <a:latin typeface="Calibri"/>
                        <a:ea typeface="Times New Roman"/>
                        <a:cs typeface="Times New Roman"/>
                      </a:endParaRPr>
                    </a:p>
                  </a:txBody>
                  <a:tcPr marL="68580" marR="68580" marT="0" marB="0" anchor="b"/>
                </a:tc>
              </a:tr>
              <a:tr h="370840">
                <a:tc>
                  <a:txBody>
                    <a:bodyPr/>
                    <a:lstStyle/>
                    <a:p>
                      <a:pPr marL="0" marR="0">
                        <a:lnSpc>
                          <a:spcPct val="115000"/>
                        </a:lnSpc>
                        <a:spcBef>
                          <a:spcPts val="0"/>
                        </a:spcBef>
                        <a:spcAft>
                          <a:spcPts val="0"/>
                        </a:spcAft>
                      </a:pPr>
                      <a:endParaRPr lang="en-US" sz="4800" dirty="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2400" dirty="0">
                          <a:solidFill>
                            <a:srgbClr val="000000"/>
                          </a:solidFill>
                          <a:latin typeface="Arial Unicode MS"/>
                          <a:ea typeface="Times New Roman"/>
                          <a:cs typeface="Times New Roman"/>
                        </a:rPr>
                        <a:t>active: the amount of active memory. (-a option)</a:t>
                      </a:r>
                      <a:endParaRPr lang="en-US" sz="3200" dirty="0">
                        <a:latin typeface="Calibri"/>
                        <a:ea typeface="Times New Roman"/>
                        <a:cs typeface="Times New Roman"/>
                      </a:endParaRPr>
                    </a:p>
                  </a:txBody>
                  <a:tcPr marL="68580" marR="68580" marT="0" marB="0" anchor="b"/>
                </a:tc>
              </a:tr>
              <a:tr h="370840">
                <a:tc>
                  <a:txBody>
                    <a:bodyPr/>
                    <a:lstStyle/>
                    <a:p>
                      <a:pPr marL="0" marR="0">
                        <a:lnSpc>
                          <a:spcPct val="115000"/>
                        </a:lnSpc>
                        <a:spcBef>
                          <a:spcPts val="0"/>
                        </a:spcBef>
                        <a:spcAft>
                          <a:spcPts val="0"/>
                        </a:spcAft>
                      </a:pPr>
                      <a:r>
                        <a:rPr lang="en-US" sz="3200" dirty="0">
                          <a:solidFill>
                            <a:srgbClr val="000000"/>
                          </a:solidFill>
                          <a:latin typeface="Calibri"/>
                          <a:ea typeface="Times New Roman"/>
                          <a:cs typeface="Calibri"/>
                        </a:rPr>
                        <a:t>---swap--</a:t>
                      </a:r>
                      <a:endParaRPr lang="en-US" sz="3200" dirty="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2400" b="1">
                          <a:solidFill>
                            <a:srgbClr val="000000"/>
                          </a:solidFill>
                          <a:latin typeface="Arial Unicode MS"/>
                          <a:ea typeface="Times New Roman"/>
                          <a:cs typeface="Times New Roman"/>
                        </a:rPr>
                        <a:t>Swap</a:t>
                      </a:r>
                      <a:endParaRPr lang="en-US" sz="3200">
                        <a:latin typeface="Calibri"/>
                        <a:ea typeface="Times New Roman"/>
                        <a:cs typeface="Times New Roman"/>
                      </a:endParaRPr>
                    </a:p>
                  </a:txBody>
                  <a:tcPr marL="68580" marR="68580" marT="0" marB="0" anchor="b"/>
                </a:tc>
              </a:tr>
              <a:tr h="370840">
                <a:tc>
                  <a:txBody>
                    <a:bodyPr/>
                    <a:lstStyle/>
                    <a:p>
                      <a:pPr marL="0" marR="0">
                        <a:lnSpc>
                          <a:spcPct val="115000"/>
                        </a:lnSpc>
                        <a:spcBef>
                          <a:spcPts val="0"/>
                        </a:spcBef>
                        <a:spcAft>
                          <a:spcPts val="0"/>
                        </a:spcAft>
                      </a:pPr>
                      <a:r>
                        <a:rPr lang="en-US" sz="3200" dirty="0" err="1">
                          <a:solidFill>
                            <a:srgbClr val="000000"/>
                          </a:solidFill>
                          <a:latin typeface="Calibri"/>
                          <a:ea typeface="Times New Roman"/>
                          <a:cs typeface="Calibri"/>
                        </a:rPr>
                        <a:t>si</a:t>
                      </a:r>
                      <a:r>
                        <a:rPr lang="en-US" sz="3200" dirty="0">
                          <a:solidFill>
                            <a:srgbClr val="000000"/>
                          </a:solidFill>
                          <a:latin typeface="Calibri"/>
                          <a:ea typeface="Times New Roman"/>
                          <a:cs typeface="Calibri"/>
                        </a:rPr>
                        <a:t>   so</a:t>
                      </a:r>
                      <a:endParaRPr lang="en-US" sz="3200" dirty="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2400">
                          <a:solidFill>
                            <a:srgbClr val="000000"/>
                          </a:solidFill>
                          <a:latin typeface="Arial Unicode MS"/>
                          <a:ea typeface="Times New Roman"/>
                          <a:cs typeface="Times New Roman"/>
                        </a:rPr>
                        <a:t>si: Amount of memory swapped in from disk (/s).</a:t>
                      </a:r>
                      <a:endParaRPr lang="en-US" sz="3200">
                        <a:latin typeface="Calibri"/>
                        <a:ea typeface="Times New Roman"/>
                        <a:cs typeface="Times New Roman"/>
                      </a:endParaRPr>
                    </a:p>
                  </a:txBody>
                  <a:tcPr marL="68580" marR="68580" marT="0" marB="0" anchor="b"/>
                </a:tc>
              </a:tr>
              <a:tr h="370840">
                <a:tc>
                  <a:txBody>
                    <a:bodyPr/>
                    <a:lstStyle/>
                    <a:p>
                      <a:pPr marL="0" marR="0">
                        <a:lnSpc>
                          <a:spcPct val="115000"/>
                        </a:lnSpc>
                        <a:spcBef>
                          <a:spcPts val="0"/>
                        </a:spcBef>
                        <a:spcAft>
                          <a:spcPts val="0"/>
                        </a:spcAft>
                      </a:pPr>
                      <a:r>
                        <a:rPr lang="en-US" sz="3200" dirty="0">
                          <a:solidFill>
                            <a:srgbClr val="000000"/>
                          </a:solidFill>
                          <a:latin typeface="Calibri"/>
                          <a:ea typeface="Times New Roman"/>
                          <a:cs typeface="Calibri"/>
                        </a:rPr>
                        <a:t> 0    0</a:t>
                      </a:r>
                      <a:endParaRPr lang="en-US" sz="3200" dirty="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2400" dirty="0">
                          <a:solidFill>
                            <a:srgbClr val="000000"/>
                          </a:solidFill>
                          <a:latin typeface="Arial Unicode MS"/>
                          <a:ea typeface="Times New Roman"/>
                          <a:cs typeface="Times New Roman"/>
                        </a:rPr>
                        <a:t>so: Amount of memory swapped </a:t>
                      </a:r>
                      <a:r>
                        <a:rPr lang="en-US" sz="2400" dirty="0" smtClean="0">
                          <a:solidFill>
                            <a:srgbClr val="000000"/>
                          </a:solidFill>
                          <a:latin typeface="Arial Unicode MS"/>
                          <a:ea typeface="Times New Roman"/>
                          <a:cs typeface="Times New Roman"/>
                        </a:rPr>
                        <a:t>out to </a:t>
                      </a:r>
                      <a:r>
                        <a:rPr lang="en-US" sz="2400" dirty="0">
                          <a:solidFill>
                            <a:srgbClr val="000000"/>
                          </a:solidFill>
                          <a:latin typeface="Arial Unicode MS"/>
                          <a:ea typeface="Times New Roman"/>
                          <a:cs typeface="Times New Roman"/>
                        </a:rPr>
                        <a:t>disk (/s).</a:t>
                      </a:r>
                      <a:endParaRPr lang="en-US" sz="3200" dirty="0">
                        <a:latin typeface="Calibri"/>
                        <a:ea typeface="Times New Roman"/>
                        <a:cs typeface="Times New Roman"/>
                      </a:endParaRPr>
                    </a:p>
                  </a:txBody>
                  <a:tcPr marL="68580" marR="68580" marT="0" marB="0" anchor="b"/>
                </a:tc>
              </a:tr>
              <a:tr h="370840">
                <a:tc>
                  <a:txBody>
                    <a:bodyPr/>
                    <a:lstStyle/>
                    <a:p>
                      <a:pPr marL="0" marR="0">
                        <a:lnSpc>
                          <a:spcPct val="115000"/>
                        </a:lnSpc>
                        <a:spcBef>
                          <a:spcPts val="0"/>
                        </a:spcBef>
                        <a:spcAft>
                          <a:spcPts val="0"/>
                        </a:spcAft>
                      </a:pPr>
                      <a:r>
                        <a:rPr lang="en-US" sz="3200">
                          <a:solidFill>
                            <a:srgbClr val="000000"/>
                          </a:solidFill>
                          <a:latin typeface="Calibri"/>
                          <a:ea typeface="Times New Roman"/>
                          <a:cs typeface="Calibri"/>
                        </a:rPr>
                        <a:t> </a:t>
                      </a:r>
                      <a:endParaRPr lang="en-US" sz="320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3200" dirty="0">
                          <a:solidFill>
                            <a:srgbClr val="000000"/>
                          </a:solidFill>
                          <a:latin typeface="Calibri"/>
                          <a:ea typeface="Times New Roman"/>
                          <a:cs typeface="Calibri"/>
                        </a:rPr>
                        <a:t> </a:t>
                      </a:r>
                      <a:endParaRPr lang="en-US" sz="3200" dirty="0">
                        <a:latin typeface="Calibri"/>
                        <a:ea typeface="Times New Roman"/>
                        <a:cs typeface="Times New Roman"/>
                      </a:endParaRPr>
                    </a:p>
                  </a:txBody>
                  <a:tcPr marL="68580" marR="68580" marT="0" marB="0" anchor="b"/>
                </a:tc>
              </a:tr>
              <a:tr h="370840">
                <a:tc>
                  <a:txBody>
                    <a:bodyPr/>
                    <a:lstStyle/>
                    <a:p>
                      <a:pPr marL="0" marR="0">
                        <a:lnSpc>
                          <a:spcPct val="115000"/>
                        </a:lnSpc>
                        <a:spcBef>
                          <a:spcPts val="0"/>
                        </a:spcBef>
                        <a:spcAft>
                          <a:spcPts val="0"/>
                        </a:spcAft>
                      </a:pPr>
                      <a:endParaRPr lang="en-US" sz="1800" dirty="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endParaRPr lang="en-US" sz="1800" dirty="0">
                        <a:latin typeface="Calibri"/>
                        <a:ea typeface="Times New Roman"/>
                        <a:cs typeface="Times New Roman"/>
                      </a:endParaRPr>
                    </a:p>
                  </a:txBody>
                  <a:tcPr marL="68580" marR="68580" marT="0" marB="0" anchor="b"/>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graphicFrame>
        <p:nvGraphicFramePr>
          <p:cNvPr id="5" name="Content Placeholder 6"/>
          <p:cNvGraphicFramePr>
            <a:graphicFrameLocks noGrp="1"/>
          </p:cNvGraphicFramePr>
          <p:nvPr>
            <p:ph idx="1"/>
          </p:nvPr>
        </p:nvGraphicFramePr>
        <p:xfrm>
          <a:off x="152400" y="533401"/>
          <a:ext cx="8534400" cy="5988531"/>
        </p:xfrm>
        <a:graphic>
          <a:graphicData uri="http://schemas.openxmlformats.org/drawingml/2006/table">
            <a:tbl>
              <a:tblPr firstRow="1" bandRow="1">
                <a:tableStyleId>{5C22544A-7EE6-4342-B048-85BDC9FD1C3A}</a:tableStyleId>
              </a:tblPr>
              <a:tblGrid>
                <a:gridCol w="3528646"/>
                <a:gridCol w="5005754"/>
              </a:tblGrid>
              <a:tr h="644149">
                <a:tc>
                  <a:txBody>
                    <a:bodyPr/>
                    <a:lstStyle/>
                    <a:p>
                      <a:pPr marL="0" marR="0">
                        <a:lnSpc>
                          <a:spcPct val="115000"/>
                        </a:lnSpc>
                        <a:spcBef>
                          <a:spcPts val="0"/>
                        </a:spcBef>
                        <a:spcAft>
                          <a:spcPts val="0"/>
                        </a:spcAft>
                      </a:pPr>
                      <a:r>
                        <a:rPr lang="en-US" sz="3200" dirty="0" err="1">
                          <a:solidFill>
                            <a:srgbClr val="000000"/>
                          </a:solidFill>
                          <a:latin typeface="Calibri"/>
                          <a:ea typeface="Times New Roman"/>
                          <a:cs typeface="Calibri"/>
                        </a:rPr>
                        <a:t>Procs</a:t>
                      </a:r>
                      <a:endParaRPr lang="en-US" sz="3200" dirty="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2400" b="1" dirty="0" err="1">
                          <a:solidFill>
                            <a:srgbClr val="000000"/>
                          </a:solidFill>
                          <a:latin typeface="Arial Unicode MS"/>
                          <a:ea typeface="Times New Roman"/>
                          <a:cs typeface="Times New Roman"/>
                        </a:rPr>
                        <a:t>Procs</a:t>
                      </a:r>
                      <a:endParaRPr lang="en-US" sz="3200" dirty="0">
                        <a:latin typeface="Calibri"/>
                        <a:ea typeface="Times New Roman"/>
                        <a:cs typeface="Times New Roman"/>
                      </a:endParaRPr>
                    </a:p>
                  </a:txBody>
                  <a:tcPr marL="68580" marR="68580" marT="0" marB="0" anchor="b"/>
                </a:tc>
              </a:tr>
              <a:tr h="425932">
                <a:tc>
                  <a:txBody>
                    <a:bodyPr/>
                    <a:lstStyle/>
                    <a:p>
                      <a:pPr marL="0" marR="0">
                        <a:lnSpc>
                          <a:spcPct val="115000"/>
                        </a:lnSpc>
                        <a:spcBef>
                          <a:spcPts val="0"/>
                        </a:spcBef>
                        <a:spcAft>
                          <a:spcPts val="0"/>
                        </a:spcAft>
                      </a:pPr>
                      <a:r>
                        <a:rPr lang="en-US" sz="1400" dirty="0">
                          <a:solidFill>
                            <a:srgbClr val="000000"/>
                          </a:solidFill>
                          <a:latin typeface="Calibri"/>
                          <a:ea typeface="Times New Roman"/>
                          <a:cs typeface="Calibri"/>
                        </a:rPr>
                        <a:t>---</a:t>
                      </a:r>
                      <a:r>
                        <a:rPr lang="en-US" sz="1400" dirty="0" err="1">
                          <a:solidFill>
                            <a:srgbClr val="000000"/>
                          </a:solidFill>
                          <a:latin typeface="Calibri"/>
                          <a:ea typeface="Times New Roman"/>
                          <a:cs typeface="Calibri"/>
                        </a:rPr>
                        <a:t>io</a:t>
                      </a:r>
                      <a:r>
                        <a:rPr lang="en-US" sz="1400" dirty="0">
                          <a:solidFill>
                            <a:srgbClr val="000000"/>
                          </a:solidFill>
                          <a:latin typeface="Calibri"/>
                          <a:ea typeface="Times New Roman"/>
                          <a:cs typeface="Calibri"/>
                        </a:rPr>
                        <a:t>--- </a:t>
                      </a:r>
                      <a:endParaRPr lang="en-US" sz="1400" dirty="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400" b="1">
                          <a:solidFill>
                            <a:srgbClr val="000000"/>
                          </a:solidFill>
                          <a:latin typeface="Arial Unicode MS"/>
                          <a:ea typeface="Times New Roman"/>
                          <a:cs typeface="Times New Roman"/>
                        </a:rPr>
                        <a:t>IO</a:t>
                      </a:r>
                      <a:endParaRPr lang="en-US" sz="1400">
                        <a:latin typeface="Calibri"/>
                        <a:ea typeface="Times New Roman"/>
                        <a:cs typeface="Times New Roman"/>
                      </a:endParaRPr>
                    </a:p>
                  </a:txBody>
                  <a:tcPr marL="68580" marR="68580" marT="0" marB="0" anchor="b"/>
                </a:tc>
              </a:tr>
              <a:tr h="425932">
                <a:tc>
                  <a:txBody>
                    <a:bodyPr/>
                    <a:lstStyle/>
                    <a:p>
                      <a:pPr marL="0" marR="0">
                        <a:lnSpc>
                          <a:spcPct val="115000"/>
                        </a:lnSpc>
                        <a:spcBef>
                          <a:spcPts val="0"/>
                        </a:spcBef>
                        <a:spcAft>
                          <a:spcPts val="0"/>
                        </a:spcAft>
                      </a:pPr>
                      <a:r>
                        <a:rPr lang="en-US" sz="1400" dirty="0">
                          <a:solidFill>
                            <a:srgbClr val="000000"/>
                          </a:solidFill>
                          <a:latin typeface="Calibri"/>
                          <a:ea typeface="Times New Roman"/>
                          <a:cs typeface="Calibri"/>
                        </a:rPr>
                        <a:t>bi    </a:t>
                      </a:r>
                      <a:r>
                        <a:rPr lang="en-US" sz="1400" dirty="0" err="1">
                          <a:solidFill>
                            <a:srgbClr val="000000"/>
                          </a:solidFill>
                          <a:latin typeface="Calibri"/>
                          <a:ea typeface="Times New Roman"/>
                          <a:cs typeface="Calibri"/>
                        </a:rPr>
                        <a:t>bo</a:t>
                      </a:r>
                      <a:endParaRPr lang="en-US" sz="1400" dirty="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400">
                          <a:solidFill>
                            <a:srgbClr val="000000"/>
                          </a:solidFill>
                          <a:latin typeface="Arial Unicode MS"/>
                          <a:ea typeface="Times New Roman"/>
                          <a:cs typeface="Times New Roman"/>
                        </a:rPr>
                        <a:t>bi: Blocks received from a block device (blocks/s).</a:t>
                      </a:r>
                      <a:endParaRPr lang="en-US" sz="1400">
                        <a:latin typeface="Calibri"/>
                        <a:ea typeface="Times New Roman"/>
                        <a:cs typeface="Times New Roman"/>
                      </a:endParaRPr>
                    </a:p>
                  </a:txBody>
                  <a:tcPr marL="68580" marR="68580" marT="0" marB="0" anchor="b"/>
                </a:tc>
              </a:tr>
              <a:tr h="425932">
                <a:tc>
                  <a:txBody>
                    <a:bodyPr/>
                    <a:lstStyle/>
                    <a:p>
                      <a:pPr marL="0" marR="0">
                        <a:lnSpc>
                          <a:spcPct val="115000"/>
                        </a:lnSpc>
                        <a:spcBef>
                          <a:spcPts val="0"/>
                        </a:spcBef>
                        <a:spcAft>
                          <a:spcPts val="0"/>
                        </a:spcAft>
                      </a:pPr>
                      <a:r>
                        <a:rPr lang="en-US" sz="1400" dirty="0">
                          <a:solidFill>
                            <a:srgbClr val="000000"/>
                          </a:solidFill>
                          <a:latin typeface="Calibri"/>
                          <a:ea typeface="Times New Roman"/>
                          <a:cs typeface="Calibri"/>
                        </a:rPr>
                        <a:t>0     0    </a:t>
                      </a:r>
                      <a:endParaRPr lang="en-US" sz="1400" dirty="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400">
                          <a:solidFill>
                            <a:srgbClr val="000000"/>
                          </a:solidFill>
                          <a:latin typeface="Arial Unicode MS"/>
                          <a:ea typeface="Times New Roman"/>
                          <a:cs typeface="Times New Roman"/>
                        </a:rPr>
                        <a:t>bo: Blocks sent to a block device (blocks/s).</a:t>
                      </a:r>
                      <a:endParaRPr lang="en-US" sz="1400">
                        <a:latin typeface="Calibri"/>
                        <a:ea typeface="Times New Roman"/>
                        <a:cs typeface="Times New Roman"/>
                      </a:endParaRPr>
                    </a:p>
                  </a:txBody>
                  <a:tcPr marL="68580" marR="68580" marT="0" marB="0" anchor="b"/>
                </a:tc>
              </a:tr>
              <a:tr h="425932">
                <a:tc>
                  <a:txBody>
                    <a:bodyPr/>
                    <a:lstStyle/>
                    <a:p>
                      <a:pPr marL="0" marR="0">
                        <a:lnSpc>
                          <a:spcPct val="115000"/>
                        </a:lnSpc>
                        <a:spcBef>
                          <a:spcPts val="0"/>
                        </a:spcBef>
                        <a:spcAft>
                          <a:spcPts val="0"/>
                        </a:spcAft>
                      </a:pPr>
                      <a:r>
                        <a:rPr lang="en-US" sz="1400" dirty="0">
                          <a:solidFill>
                            <a:srgbClr val="000000"/>
                          </a:solidFill>
                          <a:latin typeface="Calibri"/>
                          <a:ea typeface="Times New Roman"/>
                          <a:cs typeface="Calibri"/>
                        </a:rPr>
                        <a:t>--system-- </a:t>
                      </a:r>
                      <a:endParaRPr lang="en-US" sz="1400" dirty="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400" b="1" dirty="0">
                          <a:solidFill>
                            <a:srgbClr val="000000"/>
                          </a:solidFill>
                          <a:latin typeface="Arial Unicode MS"/>
                          <a:ea typeface="Times New Roman"/>
                          <a:cs typeface="Times New Roman"/>
                        </a:rPr>
                        <a:t>System</a:t>
                      </a:r>
                      <a:endParaRPr lang="en-US" sz="1400" dirty="0">
                        <a:latin typeface="Calibri"/>
                        <a:ea typeface="Times New Roman"/>
                        <a:cs typeface="Times New Roman"/>
                      </a:endParaRPr>
                    </a:p>
                  </a:txBody>
                  <a:tcPr marL="68580" marR="68580" marT="0" marB="0" anchor="b"/>
                </a:tc>
              </a:tr>
              <a:tr h="425932">
                <a:tc>
                  <a:txBody>
                    <a:bodyPr/>
                    <a:lstStyle/>
                    <a:p>
                      <a:pPr marL="0" marR="0">
                        <a:lnSpc>
                          <a:spcPct val="115000"/>
                        </a:lnSpc>
                        <a:spcBef>
                          <a:spcPts val="0"/>
                        </a:spcBef>
                        <a:spcAft>
                          <a:spcPts val="0"/>
                        </a:spcAft>
                      </a:pPr>
                      <a:r>
                        <a:rPr lang="en-US" sz="1400" dirty="0">
                          <a:solidFill>
                            <a:srgbClr val="000000"/>
                          </a:solidFill>
                          <a:latin typeface="Calibri"/>
                          <a:ea typeface="Times New Roman"/>
                          <a:cs typeface="Calibri"/>
                        </a:rPr>
                        <a:t>in   </a:t>
                      </a:r>
                      <a:r>
                        <a:rPr lang="en-US" sz="1400" dirty="0" err="1">
                          <a:solidFill>
                            <a:srgbClr val="000000"/>
                          </a:solidFill>
                          <a:latin typeface="Calibri"/>
                          <a:ea typeface="Times New Roman"/>
                          <a:cs typeface="Calibri"/>
                        </a:rPr>
                        <a:t>cs</a:t>
                      </a:r>
                      <a:endParaRPr lang="en-US" sz="1400" dirty="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400">
                          <a:solidFill>
                            <a:srgbClr val="000000"/>
                          </a:solidFill>
                          <a:latin typeface="Arial Unicode MS"/>
                          <a:ea typeface="Times New Roman"/>
                          <a:cs typeface="Times New Roman"/>
                        </a:rPr>
                        <a:t>in: The number of interrupts per second, including the clock.</a:t>
                      </a:r>
                      <a:endParaRPr lang="en-US" sz="1400">
                        <a:latin typeface="Calibri"/>
                        <a:ea typeface="Times New Roman"/>
                        <a:cs typeface="Times New Roman"/>
                      </a:endParaRPr>
                    </a:p>
                  </a:txBody>
                  <a:tcPr marL="68580" marR="68580" marT="0" marB="0" anchor="b"/>
                </a:tc>
              </a:tr>
              <a:tr h="425932">
                <a:tc>
                  <a:txBody>
                    <a:bodyPr/>
                    <a:lstStyle/>
                    <a:p>
                      <a:pPr marL="0" marR="0">
                        <a:lnSpc>
                          <a:spcPct val="115000"/>
                        </a:lnSpc>
                        <a:spcBef>
                          <a:spcPts val="0"/>
                        </a:spcBef>
                        <a:spcAft>
                          <a:spcPts val="0"/>
                        </a:spcAft>
                      </a:pPr>
                      <a:r>
                        <a:rPr lang="en-US" sz="1400" dirty="0">
                          <a:solidFill>
                            <a:srgbClr val="000000"/>
                          </a:solidFill>
                          <a:latin typeface="Calibri"/>
                          <a:ea typeface="Times New Roman"/>
                          <a:cs typeface="Calibri"/>
                        </a:rPr>
                        <a:t>7    7</a:t>
                      </a:r>
                      <a:endParaRPr lang="en-US" sz="1400" dirty="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400">
                          <a:solidFill>
                            <a:srgbClr val="000000"/>
                          </a:solidFill>
                          <a:latin typeface="Arial Unicode MS"/>
                          <a:ea typeface="Times New Roman"/>
                          <a:cs typeface="Times New Roman"/>
                        </a:rPr>
                        <a:t>cs: The number of context switches per second.</a:t>
                      </a:r>
                      <a:endParaRPr lang="en-US" sz="1400">
                        <a:latin typeface="Calibri"/>
                        <a:ea typeface="Times New Roman"/>
                        <a:cs typeface="Times New Roman"/>
                      </a:endParaRPr>
                    </a:p>
                  </a:txBody>
                  <a:tcPr marL="68580" marR="68580" marT="0" marB="0" anchor="b"/>
                </a:tc>
              </a:tr>
              <a:tr h="425932">
                <a:tc>
                  <a:txBody>
                    <a:bodyPr/>
                    <a:lstStyle/>
                    <a:p>
                      <a:pPr marL="0" marR="0">
                        <a:lnSpc>
                          <a:spcPct val="115000"/>
                        </a:lnSpc>
                        <a:spcBef>
                          <a:spcPts val="0"/>
                        </a:spcBef>
                        <a:spcAft>
                          <a:spcPts val="0"/>
                        </a:spcAft>
                      </a:pPr>
                      <a:r>
                        <a:rPr lang="en-US" sz="1400" dirty="0">
                          <a:solidFill>
                            <a:srgbClr val="000000"/>
                          </a:solidFill>
                          <a:latin typeface="Calibri"/>
                          <a:ea typeface="Times New Roman"/>
                          <a:cs typeface="Calibri"/>
                        </a:rPr>
                        <a:t>-----</a:t>
                      </a:r>
                      <a:r>
                        <a:rPr lang="en-US" sz="1400" dirty="0" err="1">
                          <a:solidFill>
                            <a:srgbClr val="000000"/>
                          </a:solidFill>
                          <a:latin typeface="Calibri"/>
                          <a:ea typeface="Times New Roman"/>
                          <a:cs typeface="Calibri"/>
                        </a:rPr>
                        <a:t>cpu</a:t>
                      </a:r>
                      <a:r>
                        <a:rPr lang="en-US" sz="1400" dirty="0">
                          <a:solidFill>
                            <a:srgbClr val="000000"/>
                          </a:solidFill>
                          <a:latin typeface="Calibri"/>
                          <a:ea typeface="Times New Roman"/>
                          <a:cs typeface="Calibri"/>
                        </a:rPr>
                        <a:t>------</a:t>
                      </a:r>
                      <a:endParaRPr lang="en-US" sz="1400" dirty="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400" b="1">
                          <a:solidFill>
                            <a:srgbClr val="000000"/>
                          </a:solidFill>
                          <a:latin typeface="Arial Unicode MS"/>
                          <a:ea typeface="Times New Roman"/>
                          <a:cs typeface="Times New Roman"/>
                        </a:rPr>
                        <a:t>CPU</a:t>
                      </a:r>
                      <a:endParaRPr lang="en-US" sz="1400">
                        <a:latin typeface="Calibri"/>
                        <a:ea typeface="Times New Roman"/>
                        <a:cs typeface="Times New Roman"/>
                      </a:endParaRPr>
                    </a:p>
                  </a:txBody>
                  <a:tcPr marL="68580" marR="68580" marT="0" marB="0" anchor="b"/>
                </a:tc>
              </a:tr>
              <a:tr h="425932">
                <a:tc>
                  <a:txBody>
                    <a:bodyPr/>
                    <a:lstStyle/>
                    <a:p>
                      <a:pPr marL="0" marR="0">
                        <a:lnSpc>
                          <a:spcPct val="115000"/>
                        </a:lnSpc>
                        <a:spcBef>
                          <a:spcPts val="0"/>
                        </a:spcBef>
                        <a:spcAft>
                          <a:spcPts val="0"/>
                        </a:spcAft>
                      </a:pPr>
                      <a:r>
                        <a:rPr lang="en-US" sz="1400" dirty="0">
                          <a:solidFill>
                            <a:srgbClr val="000000"/>
                          </a:solidFill>
                          <a:latin typeface="Calibri"/>
                          <a:ea typeface="Times New Roman"/>
                          <a:cs typeface="Calibri"/>
                        </a:rPr>
                        <a:t> us </a:t>
                      </a:r>
                      <a:r>
                        <a:rPr lang="en-US" sz="1400" dirty="0" err="1">
                          <a:solidFill>
                            <a:srgbClr val="000000"/>
                          </a:solidFill>
                          <a:latin typeface="Calibri"/>
                          <a:ea typeface="Times New Roman"/>
                          <a:cs typeface="Calibri"/>
                        </a:rPr>
                        <a:t>sy</a:t>
                      </a:r>
                      <a:r>
                        <a:rPr lang="en-US" sz="1400" dirty="0">
                          <a:solidFill>
                            <a:srgbClr val="000000"/>
                          </a:solidFill>
                          <a:latin typeface="Calibri"/>
                          <a:ea typeface="Times New Roman"/>
                          <a:cs typeface="Calibri"/>
                        </a:rPr>
                        <a:t> id   </a:t>
                      </a:r>
                      <a:r>
                        <a:rPr lang="en-US" sz="1400" dirty="0" err="1" smtClean="0">
                          <a:solidFill>
                            <a:srgbClr val="000000"/>
                          </a:solidFill>
                          <a:latin typeface="Calibri"/>
                          <a:ea typeface="Times New Roman"/>
                          <a:cs typeface="Calibri"/>
                        </a:rPr>
                        <a:t>wa</a:t>
                      </a:r>
                      <a:r>
                        <a:rPr lang="en-US" sz="1400" dirty="0" smtClean="0">
                          <a:solidFill>
                            <a:srgbClr val="000000"/>
                          </a:solidFill>
                          <a:latin typeface="Calibri"/>
                          <a:ea typeface="Times New Roman"/>
                          <a:cs typeface="Calibri"/>
                        </a:rPr>
                        <a:t> </a:t>
                      </a:r>
                      <a:r>
                        <a:rPr lang="en-US" sz="1400" dirty="0" err="1" smtClean="0">
                          <a:solidFill>
                            <a:srgbClr val="000000"/>
                          </a:solidFill>
                          <a:latin typeface="Calibri"/>
                          <a:ea typeface="Times New Roman"/>
                          <a:cs typeface="Calibri"/>
                        </a:rPr>
                        <a:t>st</a:t>
                      </a:r>
                      <a:endParaRPr lang="en-US" sz="1400" dirty="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400" dirty="0" smtClean="0">
                          <a:solidFill>
                            <a:srgbClr val="000000"/>
                          </a:solidFill>
                          <a:latin typeface="Arial Unicode MS"/>
                          <a:ea typeface="Times New Roman"/>
                          <a:cs typeface="Times New Roman"/>
                        </a:rPr>
                        <a:t>These </a:t>
                      </a:r>
                      <a:r>
                        <a:rPr lang="en-US" sz="1400" dirty="0">
                          <a:solidFill>
                            <a:srgbClr val="000000"/>
                          </a:solidFill>
                          <a:latin typeface="Arial Unicode MS"/>
                          <a:ea typeface="Times New Roman"/>
                          <a:cs typeface="Times New Roman"/>
                        </a:rPr>
                        <a:t>are percentages of total CPU time.</a:t>
                      </a:r>
                      <a:endParaRPr lang="en-US" sz="1400" dirty="0">
                        <a:latin typeface="Calibri"/>
                        <a:ea typeface="Times New Roman"/>
                        <a:cs typeface="Times New Roman"/>
                      </a:endParaRPr>
                    </a:p>
                  </a:txBody>
                  <a:tcPr marL="68580" marR="68580" marT="0" marB="0" anchor="b"/>
                </a:tc>
              </a:tr>
              <a:tr h="483112">
                <a:tc>
                  <a:txBody>
                    <a:bodyPr/>
                    <a:lstStyle/>
                    <a:p>
                      <a:pPr marL="0" marR="0">
                        <a:lnSpc>
                          <a:spcPct val="115000"/>
                        </a:lnSpc>
                        <a:spcBef>
                          <a:spcPts val="0"/>
                        </a:spcBef>
                        <a:spcAft>
                          <a:spcPts val="0"/>
                        </a:spcAft>
                      </a:pPr>
                      <a:r>
                        <a:rPr lang="en-US" sz="1400">
                          <a:solidFill>
                            <a:srgbClr val="000000"/>
                          </a:solidFill>
                          <a:latin typeface="Calibri"/>
                          <a:ea typeface="Times New Roman"/>
                          <a:cs typeface="Calibri"/>
                        </a:rPr>
                        <a:t>  0   0 100  0   0</a:t>
                      </a:r>
                      <a:endParaRPr lang="en-US" sz="140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400" dirty="0">
                          <a:solidFill>
                            <a:srgbClr val="000000"/>
                          </a:solidFill>
                          <a:latin typeface="Arial Unicode MS"/>
                          <a:ea typeface="Times New Roman"/>
                          <a:cs typeface="Times New Roman"/>
                        </a:rPr>
                        <a:t>us: Time spent running non-kernel code. (user time, including nice time)</a:t>
                      </a:r>
                      <a:endParaRPr lang="en-US" sz="1400" dirty="0">
                        <a:latin typeface="Calibri"/>
                        <a:ea typeface="Times New Roman"/>
                        <a:cs typeface="Times New Roman"/>
                      </a:endParaRPr>
                    </a:p>
                  </a:txBody>
                  <a:tcPr marL="68580" marR="68580" marT="0" marB="0" anchor="b"/>
                </a:tc>
              </a:tr>
              <a:tr h="425932">
                <a:tc>
                  <a:txBody>
                    <a:bodyPr/>
                    <a:lstStyle/>
                    <a:p>
                      <a:pPr marL="0" marR="0">
                        <a:lnSpc>
                          <a:spcPct val="115000"/>
                        </a:lnSpc>
                        <a:spcBef>
                          <a:spcPts val="0"/>
                        </a:spcBef>
                        <a:spcAft>
                          <a:spcPts val="0"/>
                        </a:spcAft>
                      </a:pPr>
                      <a:r>
                        <a:rPr lang="en-US" sz="1400">
                          <a:solidFill>
                            <a:srgbClr val="000000"/>
                          </a:solidFill>
                          <a:latin typeface="Calibri"/>
                          <a:ea typeface="Times New Roman"/>
                          <a:cs typeface="Calibri"/>
                        </a:rPr>
                        <a:t> </a:t>
                      </a:r>
                      <a:endParaRPr lang="en-US" sz="140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400" dirty="0" err="1">
                          <a:solidFill>
                            <a:srgbClr val="000000"/>
                          </a:solidFill>
                          <a:latin typeface="Arial Unicode MS"/>
                          <a:ea typeface="Times New Roman"/>
                          <a:cs typeface="Times New Roman"/>
                        </a:rPr>
                        <a:t>sy</a:t>
                      </a:r>
                      <a:r>
                        <a:rPr lang="en-US" sz="1400" dirty="0">
                          <a:solidFill>
                            <a:srgbClr val="000000"/>
                          </a:solidFill>
                          <a:latin typeface="Arial Unicode MS"/>
                          <a:ea typeface="Times New Roman"/>
                          <a:cs typeface="Times New Roman"/>
                        </a:rPr>
                        <a:t>: Time spent running kernel code. (system time)</a:t>
                      </a:r>
                      <a:endParaRPr lang="en-US" sz="1400" dirty="0">
                        <a:latin typeface="Calibri"/>
                        <a:ea typeface="Times New Roman"/>
                        <a:cs typeface="Times New Roman"/>
                      </a:endParaRPr>
                    </a:p>
                  </a:txBody>
                  <a:tcPr marL="68580" marR="68580" marT="0" marB="0" anchor="b"/>
                </a:tc>
              </a:tr>
              <a:tr h="297150">
                <a:tc>
                  <a:txBody>
                    <a:bodyPr/>
                    <a:lstStyle/>
                    <a:p>
                      <a:pPr marL="0" marR="0">
                        <a:lnSpc>
                          <a:spcPct val="115000"/>
                        </a:lnSpc>
                        <a:spcBef>
                          <a:spcPts val="0"/>
                        </a:spcBef>
                        <a:spcAft>
                          <a:spcPts val="0"/>
                        </a:spcAft>
                      </a:pPr>
                      <a:r>
                        <a:rPr lang="en-US" sz="1400" dirty="0">
                          <a:solidFill>
                            <a:srgbClr val="000000"/>
                          </a:solidFill>
                          <a:latin typeface="Calibri"/>
                          <a:ea typeface="Times New Roman"/>
                          <a:cs typeface="Calibri"/>
                        </a:rPr>
                        <a:t> </a:t>
                      </a:r>
                      <a:endParaRPr lang="en-US" sz="1400" dirty="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400" dirty="0">
                          <a:solidFill>
                            <a:srgbClr val="000000"/>
                          </a:solidFill>
                          <a:latin typeface="Arial Unicode MS"/>
                          <a:ea typeface="Times New Roman"/>
                          <a:cs typeface="Times New Roman"/>
                        </a:rPr>
                        <a:t>id: Time spent idle. </a:t>
                      </a:r>
                      <a:endParaRPr lang="en-US" sz="1400" dirty="0">
                        <a:latin typeface="Calibri"/>
                        <a:ea typeface="Times New Roman"/>
                        <a:cs typeface="Times New Roman"/>
                      </a:endParaRPr>
                    </a:p>
                  </a:txBody>
                  <a:tcPr marL="68580" marR="68580" marT="0" marB="0" anchor="b"/>
                </a:tc>
              </a:tr>
              <a:tr h="304800">
                <a:tc>
                  <a:txBody>
                    <a:bodyPr/>
                    <a:lstStyle/>
                    <a:p>
                      <a:pPr marL="0" marR="0">
                        <a:lnSpc>
                          <a:spcPct val="115000"/>
                        </a:lnSpc>
                        <a:spcBef>
                          <a:spcPts val="0"/>
                        </a:spcBef>
                        <a:spcAft>
                          <a:spcPts val="0"/>
                        </a:spcAft>
                      </a:pPr>
                      <a:endParaRPr lang="en-US" sz="140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400" dirty="0" err="1">
                          <a:solidFill>
                            <a:srgbClr val="000000"/>
                          </a:solidFill>
                          <a:latin typeface="Arial Unicode MS"/>
                          <a:ea typeface="Times New Roman"/>
                          <a:cs typeface="Times New Roman"/>
                        </a:rPr>
                        <a:t>wa</a:t>
                      </a:r>
                      <a:r>
                        <a:rPr lang="en-US" sz="1400" dirty="0">
                          <a:solidFill>
                            <a:srgbClr val="000000"/>
                          </a:solidFill>
                          <a:latin typeface="Arial Unicode MS"/>
                          <a:ea typeface="Times New Roman"/>
                          <a:cs typeface="Times New Roman"/>
                        </a:rPr>
                        <a:t>: Time spent waiting for </a:t>
                      </a:r>
                      <a:r>
                        <a:rPr lang="en-US" sz="1400" dirty="0" smtClean="0">
                          <a:solidFill>
                            <a:srgbClr val="000000"/>
                          </a:solidFill>
                          <a:latin typeface="Arial Unicode MS"/>
                          <a:ea typeface="Times New Roman"/>
                          <a:cs typeface="Times New Roman"/>
                        </a:rPr>
                        <a:t>IO.</a:t>
                      </a:r>
                      <a:endParaRPr lang="en-US" sz="1400" dirty="0">
                        <a:latin typeface="Calibri"/>
                        <a:ea typeface="Times New Roman"/>
                        <a:cs typeface="Times New Roman"/>
                      </a:endParaRPr>
                    </a:p>
                  </a:txBody>
                  <a:tcPr marL="68580" marR="68580" marT="0" marB="0" anchor="b"/>
                </a:tc>
              </a:tr>
              <a:tr h="425932">
                <a:tc>
                  <a:txBody>
                    <a:bodyPr/>
                    <a:lstStyle/>
                    <a:p>
                      <a:pPr marL="0" marR="0">
                        <a:lnSpc>
                          <a:spcPct val="115000"/>
                        </a:lnSpc>
                        <a:spcBef>
                          <a:spcPts val="0"/>
                        </a:spcBef>
                        <a:spcAft>
                          <a:spcPts val="0"/>
                        </a:spcAft>
                      </a:pPr>
                      <a:endParaRPr lang="en-US" sz="140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400" dirty="0" err="1">
                          <a:solidFill>
                            <a:srgbClr val="000000"/>
                          </a:solidFill>
                          <a:latin typeface="Arial Unicode MS"/>
                          <a:ea typeface="Times New Roman"/>
                          <a:cs typeface="Times New Roman"/>
                        </a:rPr>
                        <a:t>st</a:t>
                      </a:r>
                      <a:r>
                        <a:rPr lang="en-US" sz="1400" dirty="0">
                          <a:solidFill>
                            <a:srgbClr val="000000"/>
                          </a:solidFill>
                          <a:latin typeface="Arial Unicode MS"/>
                          <a:ea typeface="Times New Roman"/>
                          <a:cs typeface="Times New Roman"/>
                        </a:rPr>
                        <a:t>: Startup Defaults</a:t>
                      </a:r>
                      <a:endParaRPr lang="en-US" sz="1400" dirty="0">
                        <a:latin typeface="Calibri"/>
                        <a:ea typeface="Times New Roman"/>
                        <a:cs typeface="Times New Roman"/>
                      </a:endParaRPr>
                    </a:p>
                  </a:txBody>
                  <a:tcPr marL="68580" marR="68580" marT="0" marB="0" anchor="b"/>
                </a:tc>
              </a:tr>
            </a:tbl>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5397691"/>
          </a:xfrm>
        </p:spPr>
        <p:txBody>
          <a:bodyPr>
            <a:normAutofit fontScale="92500"/>
          </a:bodyPr>
          <a:lstStyle/>
          <a:p>
            <a:r>
              <a:rPr lang="en-US" sz="2800" b="1" dirty="0" smtClean="0">
                <a:solidFill>
                  <a:srgbClr val="FF0000"/>
                </a:solidFill>
              </a:rPr>
              <a:t>MEMORY:</a:t>
            </a:r>
            <a:r>
              <a:rPr lang="en-US" sz="2800" dirty="0" smtClean="0">
                <a:solidFill>
                  <a:srgbClr val="FF0000"/>
                </a:solidFill>
              </a:rPr>
              <a:t> </a:t>
            </a:r>
            <a:r>
              <a:rPr lang="en-US" sz="2800" dirty="0" err="1" smtClean="0">
                <a:solidFill>
                  <a:srgbClr val="FF0000"/>
                </a:solidFill>
              </a:rPr>
              <a:t>vmstat</a:t>
            </a:r>
            <a:r>
              <a:rPr lang="en-US" sz="2800" dirty="0" smtClean="0">
                <a:solidFill>
                  <a:srgbClr val="FF0000"/>
                </a:solidFill>
              </a:rPr>
              <a:t>, </a:t>
            </a:r>
            <a:r>
              <a:rPr lang="en-US" sz="2800" b="1" dirty="0" smtClean="0">
                <a:solidFill>
                  <a:srgbClr val="FF0000"/>
                </a:solidFill>
              </a:rPr>
              <a:t>free –m</a:t>
            </a:r>
          </a:p>
          <a:p>
            <a:r>
              <a:rPr lang="en-US" sz="2800" dirty="0" smtClean="0">
                <a:solidFill>
                  <a:srgbClr val="FF0000"/>
                </a:solidFill>
              </a:rPr>
              <a:t>Free: This command is used to display the free memory on your Linux servers you can    use the –k (KB), -m (MB), -g (GB)</a:t>
            </a:r>
          </a:p>
          <a:p>
            <a:r>
              <a:rPr lang="en-US" sz="2800" dirty="0" smtClean="0">
                <a:solidFill>
                  <a:srgbClr val="FF0000"/>
                </a:solidFill>
              </a:rPr>
              <a:t> I/O (Disk): </a:t>
            </a:r>
            <a:r>
              <a:rPr lang="en-US" sz="2800" b="1" dirty="0" err="1" smtClean="0">
                <a:solidFill>
                  <a:srgbClr val="FF0000"/>
                </a:solidFill>
              </a:rPr>
              <a:t>iostat</a:t>
            </a:r>
            <a:r>
              <a:rPr lang="en-US" sz="2800" b="1" dirty="0" smtClean="0">
                <a:solidFill>
                  <a:srgbClr val="FF0000"/>
                </a:solidFill>
              </a:rPr>
              <a:t> (each </a:t>
            </a:r>
            <a:r>
              <a:rPr lang="en-US" sz="2800" b="1" dirty="0" err="1" smtClean="0">
                <a:solidFill>
                  <a:srgbClr val="FF0000"/>
                </a:solidFill>
              </a:rPr>
              <a:t>blk</a:t>
            </a:r>
            <a:r>
              <a:rPr lang="en-US" sz="2800" b="1" dirty="0" smtClean="0">
                <a:solidFill>
                  <a:srgbClr val="FF0000"/>
                </a:solidFill>
              </a:rPr>
              <a:t> = 4KB)</a:t>
            </a:r>
          </a:p>
          <a:p>
            <a:r>
              <a:rPr lang="en-US" sz="2800" dirty="0" smtClean="0">
                <a:solidFill>
                  <a:srgbClr val="FF0000"/>
                </a:solidFill>
              </a:rPr>
              <a:t> Device: Which Device ?</a:t>
            </a:r>
          </a:p>
          <a:p>
            <a:r>
              <a:rPr lang="en-US" sz="2800" dirty="0" smtClean="0">
                <a:solidFill>
                  <a:srgbClr val="FF0000"/>
                </a:solidFill>
              </a:rPr>
              <a:t> </a:t>
            </a:r>
            <a:r>
              <a:rPr lang="en-US" sz="2800" dirty="0" err="1" smtClean="0">
                <a:solidFill>
                  <a:srgbClr val="FF0000"/>
                </a:solidFill>
              </a:rPr>
              <a:t>tps</a:t>
            </a:r>
            <a:r>
              <a:rPr lang="en-US" sz="2800" dirty="0" smtClean="0">
                <a:solidFill>
                  <a:srgbClr val="FF0000"/>
                </a:solidFill>
              </a:rPr>
              <a:t>: Transaction per second.</a:t>
            </a:r>
          </a:p>
          <a:p>
            <a:r>
              <a:rPr lang="en-US" sz="2800" dirty="0" smtClean="0">
                <a:solidFill>
                  <a:srgbClr val="FF0000"/>
                </a:solidFill>
              </a:rPr>
              <a:t> </a:t>
            </a:r>
            <a:r>
              <a:rPr lang="en-US" sz="2800" b="1" dirty="0" err="1" smtClean="0">
                <a:solidFill>
                  <a:srgbClr val="FF0000"/>
                </a:solidFill>
              </a:rPr>
              <a:t>Blk_read</a:t>
            </a:r>
            <a:r>
              <a:rPr lang="en-US" sz="2800" b="1" dirty="0" smtClean="0">
                <a:solidFill>
                  <a:srgbClr val="FF0000"/>
                </a:solidFill>
              </a:rPr>
              <a:t>/s</a:t>
            </a:r>
            <a:r>
              <a:rPr lang="en-US" sz="2800" dirty="0" smtClean="0">
                <a:solidFill>
                  <a:srgbClr val="FF0000"/>
                </a:solidFill>
              </a:rPr>
              <a:t>: Blocks read per second</a:t>
            </a:r>
          </a:p>
          <a:p>
            <a:r>
              <a:rPr lang="en-US" sz="2800" b="1" dirty="0" smtClean="0">
                <a:solidFill>
                  <a:srgbClr val="FF0000"/>
                </a:solidFill>
              </a:rPr>
              <a:t> </a:t>
            </a:r>
            <a:r>
              <a:rPr lang="en-US" sz="2800" b="1" dirty="0" err="1" smtClean="0">
                <a:solidFill>
                  <a:srgbClr val="FF0000"/>
                </a:solidFill>
              </a:rPr>
              <a:t>Blk_wrtn</a:t>
            </a:r>
            <a:r>
              <a:rPr lang="en-US" sz="2800" b="1" dirty="0" smtClean="0">
                <a:solidFill>
                  <a:srgbClr val="FF0000"/>
                </a:solidFill>
              </a:rPr>
              <a:t>/s</a:t>
            </a:r>
            <a:r>
              <a:rPr lang="en-US" sz="2800" dirty="0" smtClean="0">
                <a:solidFill>
                  <a:srgbClr val="FF0000"/>
                </a:solidFill>
              </a:rPr>
              <a:t>: Blocks written per second</a:t>
            </a:r>
          </a:p>
          <a:p>
            <a:r>
              <a:rPr lang="en-US" sz="2800" dirty="0" smtClean="0">
                <a:solidFill>
                  <a:srgbClr val="FF0000"/>
                </a:solidFill>
              </a:rPr>
              <a:t> </a:t>
            </a:r>
            <a:r>
              <a:rPr lang="en-US" sz="2800" b="1" dirty="0" err="1" smtClean="0">
                <a:solidFill>
                  <a:srgbClr val="FF0000"/>
                </a:solidFill>
              </a:rPr>
              <a:t>Blk_read</a:t>
            </a:r>
            <a:r>
              <a:rPr lang="en-US" sz="2800" dirty="0" smtClean="0">
                <a:solidFill>
                  <a:srgbClr val="FF0000"/>
                </a:solidFill>
              </a:rPr>
              <a:t>: </a:t>
            </a:r>
            <a:r>
              <a:rPr lang="en-US" sz="2400" dirty="0" smtClean="0">
                <a:solidFill>
                  <a:srgbClr val="FF0000"/>
                </a:solidFill>
              </a:rPr>
              <a:t>Blocks read in total since the server is up</a:t>
            </a:r>
            <a:endParaRPr lang="en-US" sz="2800" dirty="0" smtClean="0">
              <a:solidFill>
                <a:srgbClr val="FF0000"/>
              </a:solidFill>
            </a:endParaRPr>
          </a:p>
          <a:p>
            <a:r>
              <a:rPr lang="en-US" sz="2800" dirty="0" smtClean="0">
                <a:solidFill>
                  <a:srgbClr val="FF0000"/>
                </a:solidFill>
              </a:rPr>
              <a:t> </a:t>
            </a:r>
            <a:r>
              <a:rPr lang="en-US" sz="2800" b="1" dirty="0" err="1" smtClean="0">
                <a:solidFill>
                  <a:srgbClr val="FF0000"/>
                </a:solidFill>
              </a:rPr>
              <a:t>Blk_wrtn</a:t>
            </a:r>
            <a:r>
              <a:rPr lang="en-US" sz="2800" dirty="0" smtClean="0">
                <a:solidFill>
                  <a:srgbClr val="FF0000"/>
                </a:solidFill>
              </a:rPr>
              <a:t>: Blocks written in total since the    server is up</a:t>
            </a:r>
          </a:p>
          <a:p>
            <a:endParaRPr lang="en-US" dirty="0"/>
          </a:p>
        </p:txBody>
      </p:sp>
      <p:pic>
        <p:nvPicPr>
          <p:cNvPr id="4" name="Picture 3" descr="C:\Users\Digital Admin\Desktop\DT logo cleaned up.png"/>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0"/>
            <a:ext cx="8229600" cy="5181600"/>
          </a:xfrm>
        </p:spPr>
        <p:txBody>
          <a:bodyPr>
            <a:normAutofit fontScale="77500" lnSpcReduction="20000"/>
          </a:bodyPr>
          <a:lstStyle/>
          <a:p>
            <a:pPr algn="ctr"/>
            <a:r>
              <a:rPr lang="en-US" dirty="0" smtClean="0">
                <a:solidFill>
                  <a:srgbClr val="FF0000"/>
                </a:solidFill>
              </a:rPr>
              <a:t>*BY DEFAULT IOSTAT IS NOT AVAILABLE IN LINUX, YOU HAVE TO INSTALL </a:t>
            </a:r>
            <a:r>
              <a:rPr lang="en-US" dirty="0" err="1" smtClean="0">
                <a:solidFill>
                  <a:srgbClr val="FF0000"/>
                </a:solidFill>
              </a:rPr>
              <a:t>sysstat</a:t>
            </a:r>
            <a:r>
              <a:rPr lang="en-US" dirty="0" smtClean="0">
                <a:solidFill>
                  <a:srgbClr val="FF0000"/>
                </a:solidFill>
              </a:rPr>
              <a:t>*</a:t>
            </a:r>
          </a:p>
          <a:p>
            <a:pPr algn="ctr"/>
            <a:endParaRPr lang="en-US" sz="1100" dirty="0" smtClean="0">
              <a:solidFill>
                <a:srgbClr val="FF0000"/>
              </a:solidFill>
            </a:endParaRPr>
          </a:p>
          <a:p>
            <a:r>
              <a:rPr lang="en-US" b="1" dirty="0" err="1" smtClean="0">
                <a:solidFill>
                  <a:srgbClr val="FF0000"/>
                </a:solidFill>
              </a:rPr>
              <a:t>Iostat</a:t>
            </a:r>
            <a:r>
              <a:rPr lang="en-US" b="1" dirty="0" smtClean="0">
                <a:solidFill>
                  <a:srgbClr val="FF0000"/>
                </a:solidFill>
              </a:rPr>
              <a:t>:</a:t>
            </a:r>
            <a:r>
              <a:rPr lang="en-US" dirty="0" smtClean="0">
                <a:solidFill>
                  <a:srgbClr val="FF0000"/>
                </a:solidFill>
              </a:rPr>
              <a:t> This command is used to display I/O statistics or Read and Write blocks per sec.</a:t>
            </a:r>
          </a:p>
          <a:p>
            <a:endParaRPr lang="en-US" sz="1100" dirty="0" smtClean="0">
              <a:solidFill>
                <a:srgbClr val="FF0000"/>
              </a:solidFill>
            </a:endParaRPr>
          </a:p>
          <a:p>
            <a:r>
              <a:rPr lang="en-US" dirty="0" smtClean="0">
                <a:solidFill>
                  <a:srgbClr val="FF0000"/>
                </a:solidFill>
              </a:rPr>
              <a:t>NETWORK: </a:t>
            </a:r>
            <a:r>
              <a:rPr lang="en-US" b="1" dirty="0" err="1" smtClean="0">
                <a:solidFill>
                  <a:srgbClr val="FF0000"/>
                </a:solidFill>
              </a:rPr>
              <a:t>netstat</a:t>
            </a:r>
            <a:r>
              <a:rPr lang="en-US" b="1" dirty="0" smtClean="0">
                <a:solidFill>
                  <a:srgbClr val="FF0000"/>
                </a:solidFill>
              </a:rPr>
              <a:t>–in</a:t>
            </a:r>
          </a:p>
          <a:p>
            <a:endParaRPr lang="en-US" sz="1100" dirty="0" smtClean="0">
              <a:solidFill>
                <a:srgbClr val="FF0000"/>
              </a:solidFill>
            </a:endParaRPr>
          </a:p>
          <a:p>
            <a:r>
              <a:rPr lang="en-US" b="1" dirty="0" err="1" smtClean="0">
                <a:solidFill>
                  <a:srgbClr val="FF0000"/>
                </a:solidFill>
              </a:rPr>
              <a:t>Netstat</a:t>
            </a:r>
            <a:r>
              <a:rPr lang="en-US" b="1" dirty="0" smtClean="0">
                <a:solidFill>
                  <a:srgbClr val="FF0000"/>
                </a:solidFill>
              </a:rPr>
              <a:t> –in:</a:t>
            </a:r>
            <a:r>
              <a:rPr lang="en-US" dirty="0" smtClean="0">
                <a:solidFill>
                  <a:srgbClr val="FF0000"/>
                </a:solidFill>
              </a:rPr>
              <a:t> This command is used to display </a:t>
            </a:r>
          </a:p>
          <a:p>
            <a:endParaRPr lang="en-US" sz="1100" dirty="0" smtClean="0">
              <a:solidFill>
                <a:srgbClr val="FF0000"/>
              </a:solidFill>
            </a:endParaRPr>
          </a:p>
          <a:p>
            <a:r>
              <a:rPr lang="en-US" dirty="0" smtClean="0">
                <a:solidFill>
                  <a:srgbClr val="FF0000"/>
                </a:solidFill>
              </a:rPr>
              <a:t>Network/Interface Statistics in RX (Receive) and TX (Transmit)</a:t>
            </a:r>
          </a:p>
          <a:p>
            <a:endParaRPr lang="en-US" sz="1100" dirty="0" smtClean="0">
              <a:solidFill>
                <a:srgbClr val="FF0000"/>
              </a:solidFill>
            </a:endParaRPr>
          </a:p>
          <a:p>
            <a:r>
              <a:rPr lang="en-US" b="1" dirty="0" err="1" smtClean="0">
                <a:solidFill>
                  <a:srgbClr val="FF0000"/>
                </a:solidFill>
              </a:rPr>
              <a:t>netstat</a:t>
            </a:r>
            <a:r>
              <a:rPr lang="en-US" b="1" dirty="0" smtClean="0">
                <a:solidFill>
                  <a:srgbClr val="FF0000"/>
                </a:solidFill>
              </a:rPr>
              <a:t> -</a:t>
            </a:r>
            <a:r>
              <a:rPr lang="en-US" b="1" dirty="0" err="1" smtClean="0">
                <a:solidFill>
                  <a:srgbClr val="FF0000"/>
                </a:solidFill>
              </a:rPr>
              <a:t>tnlp</a:t>
            </a:r>
            <a:r>
              <a:rPr lang="en-US" b="1" dirty="0" smtClean="0">
                <a:solidFill>
                  <a:srgbClr val="FF0000"/>
                </a:solidFill>
              </a:rPr>
              <a:t>:</a:t>
            </a:r>
            <a:r>
              <a:rPr lang="en-US" dirty="0" smtClean="0">
                <a:solidFill>
                  <a:srgbClr val="FF0000"/>
                </a:solidFill>
              </a:rPr>
              <a:t> This command with </a:t>
            </a:r>
            <a:r>
              <a:rPr lang="en-US" dirty="0" err="1" smtClean="0">
                <a:solidFill>
                  <a:srgbClr val="FF0000"/>
                </a:solidFill>
              </a:rPr>
              <a:t>tnlp</a:t>
            </a:r>
            <a:r>
              <a:rPr lang="en-US" dirty="0" smtClean="0">
                <a:solidFill>
                  <a:srgbClr val="FF0000"/>
                </a:solidFill>
              </a:rPr>
              <a:t> flags prints just the listen ports so you can see the command pre service start and post service start.</a:t>
            </a:r>
          </a:p>
          <a:p>
            <a:endParaRPr lang="en-US" sz="1100" dirty="0" smtClean="0"/>
          </a:p>
          <a:p>
            <a:r>
              <a:rPr lang="en-US" dirty="0" smtClean="0"/>
              <a:t>watch: This command is used to a task repeatedly in a terminal session window every 2.0 </a:t>
            </a:r>
            <a:r>
              <a:rPr lang="en-US" dirty="0" err="1" smtClean="0"/>
              <a:t>secs</a:t>
            </a:r>
            <a:r>
              <a:rPr lang="en-US" dirty="0" smtClean="0"/>
              <a:t> by default. (watch </a:t>
            </a:r>
            <a:r>
              <a:rPr lang="en-US" dirty="0" err="1" smtClean="0"/>
              <a:t>vmstat</a:t>
            </a:r>
            <a:r>
              <a:rPr lang="en-US" dirty="0" smtClean="0"/>
              <a:t>)</a:t>
            </a:r>
          </a:p>
          <a:p>
            <a:pPr algn="ctr"/>
            <a:endParaRPr lang="en-US" dirty="0" smtClean="0"/>
          </a:p>
        </p:txBody>
      </p:sp>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473891"/>
          </a:xfrm>
        </p:spPr>
        <p:txBody>
          <a:bodyPr>
            <a:normAutofit fontScale="55000" lnSpcReduction="20000"/>
          </a:bodyPr>
          <a:lstStyle/>
          <a:p>
            <a:pPr algn="ctr"/>
            <a:r>
              <a:rPr lang="en-US" b="1" dirty="0" smtClean="0"/>
              <a:t>Disks and </a:t>
            </a:r>
            <a:r>
              <a:rPr lang="en-US" b="1" dirty="0" err="1" smtClean="0"/>
              <a:t>Filesystems</a:t>
            </a:r>
            <a:endParaRPr lang="en-US" b="1" dirty="0" smtClean="0"/>
          </a:p>
          <a:p>
            <a:endParaRPr lang="en-US" b="1" u="sng" dirty="0" smtClean="0"/>
          </a:p>
          <a:p>
            <a:r>
              <a:rPr lang="en-US" b="1" u="sng" dirty="0" smtClean="0"/>
              <a:t>Windows Partition example:</a:t>
            </a:r>
          </a:p>
          <a:p>
            <a:endParaRPr lang="en-US" dirty="0" smtClean="0"/>
          </a:p>
          <a:p>
            <a:r>
              <a:rPr lang="en-US" dirty="0" smtClean="0"/>
              <a:t>Add a new hard drive in your computer (possibly from best buy)</a:t>
            </a:r>
          </a:p>
          <a:p>
            <a:endParaRPr lang="en-US" dirty="0" smtClean="0"/>
          </a:p>
          <a:p>
            <a:r>
              <a:rPr lang="en-US" dirty="0" smtClean="0"/>
              <a:t>Bring the disk online</a:t>
            </a:r>
          </a:p>
          <a:p>
            <a:endParaRPr lang="en-US" dirty="0" smtClean="0"/>
          </a:p>
          <a:p>
            <a:r>
              <a:rPr lang="en-US" dirty="0" smtClean="0"/>
              <a:t>Initialize the Disk (assists windows to understand the type of disk and the size of disk)</a:t>
            </a:r>
          </a:p>
          <a:p>
            <a:endParaRPr lang="en-US" dirty="0" smtClean="0"/>
          </a:p>
          <a:p>
            <a:r>
              <a:rPr lang="en-US" dirty="0" smtClean="0"/>
              <a:t>Partition the drive (Allows you to allocate a part of the disk to Windows)</a:t>
            </a:r>
          </a:p>
          <a:p>
            <a:endParaRPr lang="en-US" dirty="0" smtClean="0"/>
          </a:p>
          <a:p>
            <a:r>
              <a:rPr lang="en-US" dirty="0" smtClean="0"/>
              <a:t>Assign a drive letter (Assigning drive letter allows a user to store files easily)</a:t>
            </a:r>
          </a:p>
          <a:p>
            <a:endParaRPr lang="en-US" dirty="0" smtClean="0"/>
          </a:p>
          <a:p>
            <a:r>
              <a:rPr lang="en-US" dirty="0" smtClean="0"/>
              <a:t>Format the Partition with NTFS (Will allow windows to manage the </a:t>
            </a:r>
            <a:r>
              <a:rPr lang="en-US" dirty="0" err="1" smtClean="0"/>
              <a:t>Filesystem</a:t>
            </a:r>
            <a:r>
              <a:rPr lang="en-US" dirty="0" smtClean="0"/>
              <a:t> and Journal)</a:t>
            </a:r>
          </a:p>
          <a:p>
            <a:pPr algn="ctr"/>
            <a:r>
              <a:rPr lang="en-US" dirty="0" smtClean="0"/>
              <a:t>Video: </a:t>
            </a:r>
            <a:r>
              <a:rPr lang="en-US" u="sng" dirty="0" smtClean="0">
                <a:hlinkClick r:id="rId2"/>
              </a:rPr>
              <a:t>"\\argos\labvideos\Videos\Linux\Basics of Linux\Windows-Partition-Example.html“</a:t>
            </a:r>
            <a:endParaRPr lang="en-US" u="sng" dirty="0" smtClean="0"/>
          </a:p>
          <a:p>
            <a:r>
              <a:rPr lang="en-US" b="1" dirty="0" err="1" smtClean="0"/>
              <a:t>df</a:t>
            </a:r>
            <a:r>
              <a:rPr lang="en-US" b="1" dirty="0" smtClean="0"/>
              <a:t>:</a:t>
            </a:r>
            <a:r>
              <a:rPr lang="en-US" dirty="0" smtClean="0"/>
              <a:t> This command prints the Disk/Partition Free space that is mounted on your </a:t>
            </a:r>
            <a:r>
              <a:rPr lang="en-US" dirty="0" err="1" smtClean="0"/>
              <a:t>linux</a:t>
            </a:r>
            <a:r>
              <a:rPr lang="en-US" dirty="0" smtClean="0"/>
              <a:t> system.</a:t>
            </a:r>
          </a:p>
          <a:p>
            <a:r>
              <a:rPr lang="en-US" dirty="0" smtClean="0"/>
              <a:t>	-k (kb) –m (</a:t>
            </a:r>
            <a:r>
              <a:rPr lang="en-US" dirty="0" err="1" smtClean="0"/>
              <a:t>mb</a:t>
            </a:r>
            <a:r>
              <a:rPr lang="en-US" dirty="0" smtClean="0"/>
              <a:t>) –h (human readable)</a:t>
            </a:r>
          </a:p>
          <a:p>
            <a:r>
              <a:rPr lang="en-US" b="1" dirty="0" smtClean="0"/>
              <a:t>mount:</a:t>
            </a:r>
            <a:r>
              <a:rPr lang="en-US" dirty="0" smtClean="0"/>
              <a:t> This command prints all the mounted file systems in your </a:t>
            </a:r>
            <a:r>
              <a:rPr lang="en-US" dirty="0" err="1" smtClean="0"/>
              <a:t>linux</a:t>
            </a:r>
            <a:r>
              <a:rPr lang="en-US" dirty="0" smtClean="0"/>
              <a:t> server.</a:t>
            </a:r>
          </a:p>
          <a:p>
            <a:r>
              <a:rPr lang="en-US" b="1" dirty="0" smtClean="0"/>
              <a:t>LVM: </a:t>
            </a:r>
            <a:r>
              <a:rPr lang="en-US" dirty="0" smtClean="0"/>
              <a:t>Logical Volume Management</a:t>
            </a:r>
          </a:p>
          <a:p>
            <a:pPr algn="ctr"/>
            <a:endParaRPr lang="en-US" dirty="0"/>
          </a:p>
        </p:txBody>
      </p:sp>
      <p:pic>
        <p:nvPicPr>
          <p:cNvPr id="4" name="Picture 3" descr="C:\Users\Digital Admin\Desktop\DT logo cleaned up.png"/>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pic>
        <p:nvPicPr>
          <p:cNvPr id="5" name="Picture 4"/>
          <p:cNvPicPr/>
          <p:nvPr/>
        </p:nvPicPr>
        <p:blipFill>
          <a:blip r:embed="rId3" cstate="print"/>
          <a:srcRect/>
          <a:stretch>
            <a:fillRect/>
          </a:stretch>
        </p:blipFill>
        <p:spPr bwMode="auto">
          <a:xfrm>
            <a:off x="457200" y="914400"/>
            <a:ext cx="8305800"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pic>
        <p:nvPicPr>
          <p:cNvPr id="5" name="Ink 1"/>
          <p:cNvPicPr>
            <a:picLocks noGrp="1"/>
          </p:cNvPicPr>
          <p:nvPr>
            <p:ph idx="1"/>
          </p:nvPr>
        </p:nvPicPr>
        <p:blipFill>
          <a:blip r:embed="rId3">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457200" y="545592"/>
            <a:ext cx="8229600" cy="5245608"/>
          </a:xfrm>
          <a:prstGeom prst="rect">
            <a:avLst/>
          </a:prstGeom>
          <a:noFill/>
          <a:ln>
            <a:noFill/>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533400"/>
          <a:ext cx="8229600" cy="5424300"/>
        </p:xfrm>
        <a:graphic>
          <a:graphicData uri="http://schemas.openxmlformats.org/drawingml/2006/table">
            <a:tbl>
              <a:tblPr firstRow="1" bandRow="1">
                <a:tableStyleId>{5C22544A-7EE6-4342-B048-85BDC9FD1C3A}</a:tableStyleId>
              </a:tblPr>
              <a:tblGrid>
                <a:gridCol w="3429000"/>
                <a:gridCol w="4800600"/>
              </a:tblGrid>
              <a:tr h="408845">
                <a:tc>
                  <a:txBody>
                    <a:bodyPr/>
                    <a:lstStyle/>
                    <a:p>
                      <a:r>
                        <a:rPr kumimoji="0" lang="en-US" sz="1400" b="0" kern="1200" dirty="0" smtClean="0">
                          <a:solidFill>
                            <a:schemeClr val="tx1"/>
                          </a:solidFill>
                          <a:latin typeface="+mn-lt"/>
                          <a:ea typeface="+mn-ea"/>
                          <a:cs typeface="+mn-cs"/>
                        </a:rPr>
                        <a:t>1)</a:t>
                      </a:r>
                      <a:r>
                        <a:rPr kumimoji="0" lang="en-US" sz="1400" b="0" kern="1200" baseline="0" dirty="0" smtClean="0">
                          <a:solidFill>
                            <a:schemeClr val="tx1"/>
                          </a:solidFill>
                          <a:latin typeface="+mn-lt"/>
                          <a:ea typeface="+mn-ea"/>
                          <a:cs typeface="+mn-cs"/>
                        </a:rPr>
                        <a:t> </a:t>
                      </a:r>
                      <a:r>
                        <a:rPr kumimoji="0" lang="en-US" sz="1400" b="0" kern="1200" dirty="0" err="1" smtClean="0">
                          <a:solidFill>
                            <a:schemeClr val="tx1"/>
                          </a:solidFill>
                          <a:latin typeface="+mn-lt"/>
                          <a:ea typeface="+mn-ea"/>
                          <a:cs typeface="+mn-cs"/>
                        </a:rPr>
                        <a:t>fdisk</a:t>
                      </a:r>
                      <a:r>
                        <a:rPr kumimoji="0" lang="en-US" sz="1400" b="0" kern="1200" dirty="0" smtClean="0">
                          <a:solidFill>
                            <a:schemeClr val="tx1"/>
                          </a:solidFill>
                          <a:latin typeface="+mn-lt"/>
                          <a:ea typeface="+mn-ea"/>
                          <a:cs typeface="+mn-cs"/>
                        </a:rPr>
                        <a:t> /dev/</a:t>
                      </a:r>
                      <a:r>
                        <a:rPr kumimoji="0" lang="en-US" sz="1400" b="0" kern="1200" dirty="0" err="1" smtClean="0">
                          <a:solidFill>
                            <a:schemeClr val="tx1"/>
                          </a:solidFill>
                          <a:latin typeface="+mn-lt"/>
                          <a:ea typeface="+mn-ea"/>
                          <a:cs typeface="+mn-cs"/>
                        </a:rPr>
                        <a:t>mapper</a:t>
                      </a:r>
                      <a:r>
                        <a:rPr kumimoji="0" lang="en-US" sz="1400" b="0" kern="1200" dirty="0" smtClean="0">
                          <a:solidFill>
                            <a:schemeClr val="tx1"/>
                          </a:solidFill>
                          <a:latin typeface="+mn-lt"/>
                          <a:ea typeface="+mn-ea"/>
                          <a:cs typeface="+mn-cs"/>
                        </a:rPr>
                        <a:t>/ALIASNAME</a:t>
                      </a:r>
                    </a:p>
                  </a:txBody>
                  <a:tcPr/>
                </a:tc>
                <a:tc>
                  <a:txBody>
                    <a:bodyPr/>
                    <a:lstStyle/>
                    <a:p>
                      <a:r>
                        <a:rPr kumimoji="0" lang="en-US" sz="1400" b="0" kern="1200" dirty="0" smtClean="0">
                          <a:solidFill>
                            <a:schemeClr val="tx1"/>
                          </a:solidFill>
                          <a:latin typeface="+mn-lt"/>
                          <a:ea typeface="+mn-ea"/>
                          <a:cs typeface="+mn-cs"/>
                        </a:rPr>
                        <a:t>14)</a:t>
                      </a:r>
                      <a:r>
                        <a:rPr kumimoji="0" lang="en-US" sz="1400" b="0" kern="1200" baseline="0" dirty="0" smtClean="0">
                          <a:solidFill>
                            <a:schemeClr val="tx1"/>
                          </a:solidFill>
                          <a:latin typeface="+mn-lt"/>
                          <a:ea typeface="+mn-ea"/>
                          <a:cs typeface="+mn-cs"/>
                        </a:rPr>
                        <a:t> e</a:t>
                      </a:r>
                      <a:r>
                        <a:rPr kumimoji="0" lang="en-US" sz="1400" b="0" kern="1200" dirty="0" smtClean="0">
                          <a:solidFill>
                            <a:schemeClr val="tx1"/>
                          </a:solidFill>
                          <a:latin typeface="+mn-lt"/>
                          <a:ea typeface="+mn-ea"/>
                          <a:cs typeface="+mn-cs"/>
                        </a:rPr>
                        <a:t>nter</a:t>
                      </a:r>
                    </a:p>
                  </a:txBody>
                  <a:tcPr/>
                </a:tc>
              </a:tr>
              <a:tr h="408845">
                <a:tc>
                  <a:txBody>
                    <a:bodyPr/>
                    <a:lstStyle/>
                    <a:p>
                      <a:r>
                        <a:rPr kumimoji="0" lang="en-US" sz="1400" b="0" kern="1200" dirty="0" smtClean="0">
                          <a:solidFill>
                            <a:schemeClr val="tx1"/>
                          </a:solidFill>
                          <a:latin typeface="+mn-lt"/>
                          <a:ea typeface="+mn-ea"/>
                          <a:cs typeface="+mn-cs"/>
                        </a:rPr>
                        <a:t>2)</a:t>
                      </a:r>
                      <a:r>
                        <a:rPr kumimoji="0" lang="en-US" sz="1400" b="0" kern="1200" baseline="0" dirty="0" smtClean="0">
                          <a:solidFill>
                            <a:schemeClr val="tx1"/>
                          </a:solidFill>
                          <a:latin typeface="+mn-lt"/>
                          <a:ea typeface="+mn-ea"/>
                          <a:cs typeface="+mn-cs"/>
                        </a:rPr>
                        <a:t> </a:t>
                      </a:r>
                      <a:r>
                        <a:rPr kumimoji="0" lang="en-US" sz="1400" b="0" kern="1200" dirty="0" smtClean="0">
                          <a:solidFill>
                            <a:schemeClr val="tx1"/>
                          </a:solidFill>
                          <a:latin typeface="+mn-lt"/>
                          <a:ea typeface="+mn-ea"/>
                          <a:cs typeface="+mn-cs"/>
                        </a:rPr>
                        <a:t>u --&gt; convert cylinders to sectors</a:t>
                      </a:r>
                    </a:p>
                  </a:txBody>
                  <a:tcPr/>
                </a:tc>
                <a:tc>
                  <a:txBody>
                    <a:bodyPr/>
                    <a:lstStyle/>
                    <a:p>
                      <a:r>
                        <a:rPr kumimoji="0" lang="en-US" sz="1400" b="0" kern="1200" dirty="0" smtClean="0">
                          <a:solidFill>
                            <a:schemeClr val="tx1"/>
                          </a:solidFill>
                          <a:latin typeface="+mn-lt"/>
                          <a:ea typeface="+mn-ea"/>
                          <a:cs typeface="+mn-cs"/>
                        </a:rPr>
                        <a:t>15)</a:t>
                      </a:r>
                      <a:r>
                        <a:rPr kumimoji="0" lang="en-US" sz="1400" b="0" kern="1200" baseline="0" dirty="0" smtClean="0">
                          <a:solidFill>
                            <a:schemeClr val="tx1"/>
                          </a:solidFill>
                          <a:latin typeface="+mn-lt"/>
                          <a:ea typeface="+mn-ea"/>
                          <a:cs typeface="+mn-cs"/>
                        </a:rPr>
                        <a:t> </a:t>
                      </a:r>
                      <a:r>
                        <a:rPr kumimoji="0" lang="en-US" sz="1400" b="0" kern="1200" dirty="0" smtClean="0">
                          <a:solidFill>
                            <a:schemeClr val="tx1"/>
                          </a:solidFill>
                          <a:latin typeface="+mn-lt"/>
                          <a:ea typeface="+mn-ea"/>
                          <a:cs typeface="+mn-cs"/>
                        </a:rPr>
                        <a:t>q --&gt; quit</a:t>
                      </a:r>
                    </a:p>
                  </a:txBody>
                  <a:tcPr/>
                </a:tc>
              </a:tr>
              <a:tr h="408845">
                <a:tc>
                  <a:txBody>
                    <a:bodyPr/>
                    <a:lstStyle/>
                    <a:p>
                      <a:r>
                        <a:rPr kumimoji="0" lang="en-US" sz="1400" b="0" kern="1200" dirty="0" smtClean="0">
                          <a:solidFill>
                            <a:schemeClr val="tx1"/>
                          </a:solidFill>
                          <a:latin typeface="+mn-lt"/>
                          <a:ea typeface="+mn-ea"/>
                          <a:cs typeface="+mn-cs"/>
                        </a:rPr>
                        <a:t>3)</a:t>
                      </a:r>
                      <a:r>
                        <a:rPr kumimoji="0" lang="en-US" sz="1400" b="0" kern="1200" baseline="0" dirty="0" smtClean="0">
                          <a:solidFill>
                            <a:schemeClr val="tx1"/>
                          </a:solidFill>
                          <a:latin typeface="+mn-lt"/>
                          <a:ea typeface="+mn-ea"/>
                          <a:cs typeface="+mn-cs"/>
                        </a:rPr>
                        <a:t> enter</a:t>
                      </a:r>
                      <a:endParaRPr kumimoji="0" lang="en-US" sz="1400" b="0" kern="1200" dirty="0" smtClean="0">
                        <a:solidFill>
                          <a:schemeClr val="tx1"/>
                        </a:solidFill>
                        <a:latin typeface="+mn-lt"/>
                        <a:ea typeface="+mn-ea"/>
                        <a:cs typeface="+mn-cs"/>
                      </a:endParaRPr>
                    </a:p>
                  </a:txBody>
                  <a:tcPr/>
                </a:tc>
                <a:tc>
                  <a:txBody>
                    <a:bodyPr/>
                    <a:lstStyle/>
                    <a:p>
                      <a:r>
                        <a:rPr kumimoji="0" lang="en-US" sz="1400" b="0" kern="1200" dirty="0" smtClean="0">
                          <a:solidFill>
                            <a:schemeClr val="tx1"/>
                          </a:solidFill>
                          <a:latin typeface="+mn-lt"/>
                          <a:ea typeface="+mn-ea"/>
                          <a:cs typeface="+mn-cs"/>
                        </a:rPr>
                        <a:t>16)</a:t>
                      </a:r>
                      <a:r>
                        <a:rPr kumimoji="0" lang="en-US" sz="1400" b="0" kern="1200" baseline="0" dirty="0" smtClean="0">
                          <a:solidFill>
                            <a:schemeClr val="tx1"/>
                          </a:solidFill>
                          <a:latin typeface="+mn-lt"/>
                          <a:ea typeface="+mn-ea"/>
                          <a:cs typeface="+mn-cs"/>
                        </a:rPr>
                        <a:t> </a:t>
                      </a:r>
                      <a:r>
                        <a:rPr kumimoji="0" lang="en-US" sz="1400" b="0" kern="1200" baseline="0" dirty="0" err="1" smtClean="0">
                          <a:solidFill>
                            <a:schemeClr val="tx1"/>
                          </a:solidFill>
                          <a:latin typeface="+mn-lt"/>
                          <a:ea typeface="+mn-ea"/>
                          <a:cs typeface="+mn-cs"/>
                        </a:rPr>
                        <a:t>p</a:t>
                      </a:r>
                      <a:r>
                        <a:rPr kumimoji="0" lang="en-US" sz="1400" b="0" kern="1200" dirty="0" err="1" smtClean="0">
                          <a:solidFill>
                            <a:schemeClr val="tx1"/>
                          </a:solidFill>
                          <a:latin typeface="+mn-lt"/>
                          <a:ea typeface="+mn-ea"/>
                          <a:cs typeface="+mn-cs"/>
                        </a:rPr>
                        <a:t>v</a:t>
                      </a:r>
                      <a:endParaRPr kumimoji="0" lang="en-US" sz="1400" b="0" kern="1200" dirty="0" smtClean="0">
                        <a:solidFill>
                          <a:schemeClr val="tx1"/>
                        </a:solidFill>
                        <a:latin typeface="+mn-lt"/>
                        <a:ea typeface="+mn-ea"/>
                        <a:cs typeface="+mn-cs"/>
                      </a:endParaRPr>
                    </a:p>
                  </a:txBody>
                  <a:tcPr/>
                </a:tc>
              </a:tr>
              <a:tr h="408845">
                <a:tc>
                  <a:txBody>
                    <a:bodyPr/>
                    <a:lstStyle/>
                    <a:p>
                      <a:r>
                        <a:rPr kumimoji="0" lang="en-US" sz="1400" b="0" kern="1200" dirty="0" smtClean="0">
                          <a:solidFill>
                            <a:schemeClr val="tx1"/>
                          </a:solidFill>
                          <a:latin typeface="+mn-lt"/>
                          <a:ea typeface="+mn-ea"/>
                          <a:cs typeface="+mn-cs"/>
                        </a:rPr>
                        <a:t>4)</a:t>
                      </a:r>
                      <a:r>
                        <a:rPr kumimoji="0" lang="en-US" sz="1400" b="0" kern="1200" baseline="0" dirty="0" smtClean="0">
                          <a:solidFill>
                            <a:schemeClr val="tx1"/>
                          </a:solidFill>
                          <a:latin typeface="+mn-lt"/>
                          <a:ea typeface="+mn-ea"/>
                          <a:cs typeface="+mn-cs"/>
                        </a:rPr>
                        <a:t> </a:t>
                      </a:r>
                      <a:r>
                        <a:rPr kumimoji="0" lang="en-US" sz="1400" b="0" kern="1200" dirty="0" smtClean="0">
                          <a:solidFill>
                            <a:schemeClr val="tx1"/>
                          </a:solidFill>
                          <a:latin typeface="+mn-lt"/>
                          <a:ea typeface="+mn-ea"/>
                          <a:cs typeface="+mn-cs"/>
                        </a:rPr>
                        <a:t>n --&gt; new partition</a:t>
                      </a:r>
                    </a:p>
                  </a:txBody>
                  <a:tcPr/>
                </a:tc>
                <a:tc>
                  <a:txBody>
                    <a:bodyPr/>
                    <a:lstStyle/>
                    <a:p>
                      <a:r>
                        <a:rPr kumimoji="0" lang="en-US" sz="1400" b="0" kern="1200" dirty="0" smtClean="0">
                          <a:solidFill>
                            <a:schemeClr val="tx1"/>
                          </a:solidFill>
                          <a:latin typeface="+mn-lt"/>
                          <a:ea typeface="+mn-ea"/>
                          <a:cs typeface="+mn-cs"/>
                        </a:rPr>
                        <a:t>17)</a:t>
                      </a:r>
                      <a:r>
                        <a:rPr kumimoji="0" lang="en-US" sz="1400" b="0" kern="1200" baseline="0" dirty="0" smtClean="0">
                          <a:solidFill>
                            <a:schemeClr val="tx1"/>
                          </a:solidFill>
                          <a:latin typeface="+mn-lt"/>
                          <a:ea typeface="+mn-ea"/>
                          <a:cs typeface="+mn-cs"/>
                        </a:rPr>
                        <a:t> v</a:t>
                      </a:r>
                      <a:r>
                        <a:rPr kumimoji="0" lang="en-US" sz="1400" b="0" kern="1200" dirty="0" smtClean="0">
                          <a:solidFill>
                            <a:schemeClr val="tx1"/>
                          </a:solidFill>
                          <a:latin typeface="+mn-lt"/>
                          <a:ea typeface="+mn-ea"/>
                          <a:cs typeface="+mn-cs"/>
                        </a:rPr>
                        <a:t>g</a:t>
                      </a:r>
                    </a:p>
                  </a:txBody>
                  <a:tcPr/>
                </a:tc>
              </a:tr>
              <a:tr h="408845">
                <a:tc>
                  <a:txBody>
                    <a:bodyPr/>
                    <a:lstStyle/>
                    <a:p>
                      <a:r>
                        <a:rPr kumimoji="0" lang="en-US" sz="1400" b="0" kern="1200" dirty="0" smtClean="0">
                          <a:solidFill>
                            <a:schemeClr val="tx1"/>
                          </a:solidFill>
                          <a:latin typeface="+mn-lt"/>
                          <a:ea typeface="+mn-ea"/>
                          <a:cs typeface="+mn-cs"/>
                        </a:rPr>
                        <a:t>5)</a:t>
                      </a:r>
                      <a:r>
                        <a:rPr kumimoji="0" lang="en-US" sz="1400" b="0" kern="1200" baseline="0" dirty="0" smtClean="0">
                          <a:solidFill>
                            <a:schemeClr val="tx1"/>
                          </a:solidFill>
                          <a:latin typeface="+mn-lt"/>
                          <a:ea typeface="+mn-ea"/>
                          <a:cs typeface="+mn-cs"/>
                        </a:rPr>
                        <a:t> </a:t>
                      </a:r>
                      <a:r>
                        <a:rPr kumimoji="0" lang="en-US" sz="1400" b="0" kern="1200" dirty="0" smtClean="0">
                          <a:solidFill>
                            <a:schemeClr val="tx1"/>
                          </a:solidFill>
                          <a:latin typeface="+mn-lt"/>
                          <a:ea typeface="+mn-ea"/>
                          <a:cs typeface="+mn-cs"/>
                        </a:rPr>
                        <a:t>enter</a:t>
                      </a:r>
                    </a:p>
                  </a:txBody>
                  <a:tcPr/>
                </a:tc>
                <a:tc>
                  <a:txBody>
                    <a:bodyPr/>
                    <a:lstStyle/>
                    <a:p>
                      <a:r>
                        <a:rPr kumimoji="0" lang="en-US" sz="1400" b="0" kern="1200" dirty="0" smtClean="0">
                          <a:solidFill>
                            <a:schemeClr val="tx1"/>
                          </a:solidFill>
                          <a:latin typeface="+mn-lt"/>
                          <a:ea typeface="+mn-ea"/>
                          <a:cs typeface="+mn-cs"/>
                        </a:rPr>
                        <a:t>18)</a:t>
                      </a:r>
                      <a:r>
                        <a:rPr kumimoji="0" lang="en-US" sz="1400" b="0" kern="1200" baseline="0" dirty="0" smtClean="0">
                          <a:solidFill>
                            <a:schemeClr val="tx1"/>
                          </a:solidFill>
                          <a:latin typeface="+mn-lt"/>
                          <a:ea typeface="+mn-ea"/>
                          <a:cs typeface="+mn-cs"/>
                        </a:rPr>
                        <a:t> </a:t>
                      </a:r>
                      <a:r>
                        <a:rPr kumimoji="0" lang="en-US" sz="1400" b="0" kern="1200" baseline="0" dirty="0" err="1" smtClean="0">
                          <a:solidFill>
                            <a:schemeClr val="tx1"/>
                          </a:solidFill>
                          <a:latin typeface="+mn-lt"/>
                          <a:ea typeface="+mn-ea"/>
                          <a:cs typeface="+mn-cs"/>
                        </a:rPr>
                        <a:t>l</a:t>
                      </a:r>
                      <a:r>
                        <a:rPr kumimoji="0" lang="en-US" sz="1400" b="0" kern="1200" dirty="0" err="1" smtClean="0">
                          <a:solidFill>
                            <a:schemeClr val="tx1"/>
                          </a:solidFill>
                          <a:latin typeface="+mn-lt"/>
                          <a:ea typeface="+mn-ea"/>
                          <a:cs typeface="+mn-cs"/>
                        </a:rPr>
                        <a:t>v</a:t>
                      </a:r>
                      <a:endParaRPr kumimoji="0" lang="en-US" sz="1400" b="0" kern="1200" dirty="0" smtClean="0">
                        <a:solidFill>
                          <a:schemeClr val="tx1"/>
                        </a:solidFill>
                        <a:latin typeface="+mn-lt"/>
                        <a:ea typeface="+mn-ea"/>
                        <a:cs typeface="+mn-cs"/>
                      </a:endParaRPr>
                    </a:p>
                  </a:txBody>
                  <a:tcPr/>
                </a:tc>
              </a:tr>
              <a:tr h="408845">
                <a:tc>
                  <a:txBody>
                    <a:bodyPr/>
                    <a:lstStyle/>
                    <a:p>
                      <a:r>
                        <a:rPr kumimoji="0" lang="en-US" sz="1400" b="0" kern="1200" dirty="0" smtClean="0">
                          <a:solidFill>
                            <a:schemeClr val="tx1"/>
                          </a:solidFill>
                          <a:latin typeface="+mn-lt"/>
                          <a:ea typeface="+mn-ea"/>
                          <a:cs typeface="+mn-cs"/>
                        </a:rPr>
                        <a:t>6)</a:t>
                      </a:r>
                      <a:r>
                        <a:rPr kumimoji="0" lang="en-US" sz="1400" b="0" kern="1200" baseline="0" dirty="0" smtClean="0">
                          <a:solidFill>
                            <a:schemeClr val="tx1"/>
                          </a:solidFill>
                          <a:latin typeface="+mn-lt"/>
                          <a:ea typeface="+mn-ea"/>
                          <a:cs typeface="+mn-cs"/>
                        </a:rPr>
                        <a:t> </a:t>
                      </a:r>
                      <a:r>
                        <a:rPr kumimoji="0" lang="en-US" sz="1400" b="0" kern="1200" dirty="0" smtClean="0">
                          <a:solidFill>
                            <a:schemeClr val="tx1"/>
                          </a:solidFill>
                          <a:latin typeface="+mn-lt"/>
                          <a:ea typeface="+mn-ea"/>
                          <a:cs typeface="+mn-cs"/>
                        </a:rPr>
                        <a:t>p --&gt; primary partition</a:t>
                      </a:r>
                      <a:endParaRPr lang="en-US" sz="1400" b="0" dirty="0">
                        <a:solidFill>
                          <a:schemeClr val="tx1"/>
                        </a:solidFill>
                      </a:endParaRPr>
                    </a:p>
                  </a:txBody>
                  <a:tcPr/>
                </a:tc>
                <a:tc>
                  <a:txBody>
                    <a:bodyPr/>
                    <a:lstStyle/>
                    <a:p>
                      <a:r>
                        <a:rPr kumimoji="0" lang="en-US" sz="1400" b="0" kern="1200" dirty="0" smtClean="0">
                          <a:solidFill>
                            <a:schemeClr val="tx1"/>
                          </a:solidFill>
                          <a:latin typeface="+mn-lt"/>
                          <a:ea typeface="+mn-ea"/>
                          <a:cs typeface="+mn-cs"/>
                        </a:rPr>
                        <a:t>19)</a:t>
                      </a:r>
                      <a:r>
                        <a:rPr kumimoji="0" lang="en-US" sz="1400" b="0" kern="1200" baseline="0" dirty="0" smtClean="0">
                          <a:solidFill>
                            <a:schemeClr val="tx1"/>
                          </a:solidFill>
                          <a:latin typeface="+mn-lt"/>
                          <a:ea typeface="+mn-ea"/>
                          <a:cs typeface="+mn-cs"/>
                        </a:rPr>
                        <a:t> </a:t>
                      </a:r>
                      <a:r>
                        <a:rPr kumimoji="0" lang="en-US" sz="1400" b="0" kern="1200" dirty="0" smtClean="0">
                          <a:solidFill>
                            <a:schemeClr val="tx1"/>
                          </a:solidFill>
                          <a:latin typeface="+mn-lt"/>
                          <a:ea typeface="+mn-ea"/>
                          <a:cs typeface="+mn-cs"/>
                        </a:rPr>
                        <a:t>mkfs.ext3</a:t>
                      </a:r>
                    </a:p>
                  </a:txBody>
                  <a:tcPr/>
                </a:tc>
              </a:tr>
              <a:tr h="408845">
                <a:tc>
                  <a:txBody>
                    <a:bodyPr/>
                    <a:lstStyle/>
                    <a:p>
                      <a:r>
                        <a:rPr kumimoji="0" lang="en-US" sz="1400" b="0" kern="1200" dirty="0" smtClean="0">
                          <a:solidFill>
                            <a:schemeClr val="tx1"/>
                          </a:solidFill>
                          <a:latin typeface="+mn-lt"/>
                          <a:ea typeface="+mn-ea"/>
                          <a:cs typeface="+mn-cs"/>
                        </a:rPr>
                        <a:t>7)</a:t>
                      </a:r>
                      <a:r>
                        <a:rPr kumimoji="0" lang="en-US" sz="1400" b="0" kern="1200" baseline="0" dirty="0" smtClean="0">
                          <a:solidFill>
                            <a:schemeClr val="tx1"/>
                          </a:solidFill>
                          <a:latin typeface="+mn-lt"/>
                          <a:ea typeface="+mn-ea"/>
                          <a:cs typeface="+mn-cs"/>
                        </a:rPr>
                        <a:t> e</a:t>
                      </a:r>
                      <a:r>
                        <a:rPr kumimoji="0" lang="en-US" sz="1400" b="0" kern="1200" dirty="0" smtClean="0">
                          <a:solidFill>
                            <a:schemeClr val="tx1"/>
                          </a:solidFill>
                          <a:latin typeface="+mn-lt"/>
                          <a:ea typeface="+mn-ea"/>
                          <a:cs typeface="+mn-cs"/>
                        </a:rPr>
                        <a:t>nter</a:t>
                      </a:r>
                    </a:p>
                  </a:txBody>
                  <a:tcPr/>
                </a:tc>
                <a:tc>
                  <a:txBody>
                    <a:bodyPr/>
                    <a:lstStyle/>
                    <a:p>
                      <a:r>
                        <a:rPr kumimoji="0" lang="en-US" sz="1400" b="0" kern="1200" dirty="0" smtClean="0">
                          <a:solidFill>
                            <a:schemeClr val="tx1"/>
                          </a:solidFill>
                          <a:latin typeface="+mn-lt"/>
                          <a:ea typeface="+mn-ea"/>
                          <a:cs typeface="+mn-cs"/>
                        </a:rPr>
                        <a:t>20)</a:t>
                      </a:r>
                      <a:r>
                        <a:rPr kumimoji="0" lang="en-US" sz="1400" b="0" kern="1200" baseline="0" dirty="0" smtClean="0">
                          <a:solidFill>
                            <a:schemeClr val="tx1"/>
                          </a:solidFill>
                          <a:latin typeface="+mn-lt"/>
                          <a:ea typeface="+mn-ea"/>
                          <a:cs typeface="+mn-cs"/>
                        </a:rPr>
                        <a:t> r</a:t>
                      </a:r>
                      <a:r>
                        <a:rPr kumimoji="0" lang="en-US" sz="1400" b="0" kern="1200" dirty="0" smtClean="0">
                          <a:solidFill>
                            <a:schemeClr val="tx1"/>
                          </a:solidFill>
                          <a:latin typeface="+mn-lt"/>
                          <a:ea typeface="+mn-ea"/>
                          <a:cs typeface="+mn-cs"/>
                        </a:rPr>
                        <a:t>esize2fs</a:t>
                      </a:r>
                    </a:p>
                  </a:txBody>
                  <a:tcPr/>
                </a:tc>
              </a:tr>
              <a:tr h="408845">
                <a:tc>
                  <a:txBody>
                    <a:bodyPr/>
                    <a:lstStyle/>
                    <a:p>
                      <a:r>
                        <a:rPr kumimoji="0" lang="en-US" sz="1400" b="0" kern="1200" dirty="0" smtClean="0">
                          <a:solidFill>
                            <a:schemeClr val="tx1"/>
                          </a:solidFill>
                          <a:latin typeface="+mn-lt"/>
                          <a:ea typeface="+mn-ea"/>
                          <a:cs typeface="+mn-cs"/>
                        </a:rPr>
                        <a:t>8)</a:t>
                      </a:r>
                      <a:r>
                        <a:rPr kumimoji="0" lang="en-US" sz="1400" b="0" kern="1200" baseline="0" dirty="0" smtClean="0">
                          <a:solidFill>
                            <a:schemeClr val="tx1"/>
                          </a:solidFill>
                          <a:latin typeface="+mn-lt"/>
                          <a:ea typeface="+mn-ea"/>
                          <a:cs typeface="+mn-cs"/>
                        </a:rPr>
                        <a:t> </a:t>
                      </a:r>
                      <a:r>
                        <a:rPr kumimoji="0" lang="en-US" sz="1400" b="0" kern="1200" dirty="0" smtClean="0">
                          <a:solidFill>
                            <a:schemeClr val="tx1"/>
                          </a:solidFill>
                          <a:latin typeface="+mn-lt"/>
                          <a:ea typeface="+mn-ea"/>
                          <a:cs typeface="+mn-cs"/>
                        </a:rPr>
                        <a:t>1024 --&gt; leave 1 MB of data</a:t>
                      </a:r>
                      <a:endParaRPr lang="en-US" sz="1400" b="0" dirty="0" smtClean="0">
                        <a:solidFill>
                          <a:schemeClr val="tx1"/>
                        </a:solidFill>
                      </a:endParaRPr>
                    </a:p>
                  </a:txBody>
                  <a:tcPr/>
                </a:tc>
                <a:tc>
                  <a:txBody>
                    <a:bodyPr/>
                    <a:lstStyle/>
                    <a:p>
                      <a:r>
                        <a:rPr kumimoji="0" lang="en-US" sz="1400" b="0" kern="1200" dirty="0" smtClean="0">
                          <a:solidFill>
                            <a:schemeClr val="tx1"/>
                          </a:solidFill>
                          <a:latin typeface="+mn-lt"/>
                          <a:ea typeface="+mn-ea"/>
                          <a:cs typeface="+mn-cs"/>
                        </a:rPr>
                        <a:t>21)</a:t>
                      </a:r>
                      <a:r>
                        <a:rPr kumimoji="0" lang="en-US" sz="1400" b="0" kern="1200" baseline="0" dirty="0" smtClean="0">
                          <a:solidFill>
                            <a:schemeClr val="tx1"/>
                          </a:solidFill>
                          <a:latin typeface="+mn-lt"/>
                          <a:ea typeface="+mn-ea"/>
                          <a:cs typeface="+mn-cs"/>
                        </a:rPr>
                        <a:t> </a:t>
                      </a:r>
                      <a:r>
                        <a:rPr kumimoji="0" lang="en-US" sz="1400" b="0" kern="1200" dirty="0" smtClean="0">
                          <a:solidFill>
                            <a:schemeClr val="tx1"/>
                          </a:solidFill>
                          <a:latin typeface="+mn-lt"/>
                          <a:ea typeface="+mn-ea"/>
                          <a:cs typeface="+mn-cs"/>
                        </a:rPr>
                        <a:t>/etc/</a:t>
                      </a:r>
                      <a:r>
                        <a:rPr kumimoji="0" lang="en-US" sz="1400" b="0" kern="1200" dirty="0" err="1" smtClean="0">
                          <a:solidFill>
                            <a:schemeClr val="tx1"/>
                          </a:solidFill>
                          <a:latin typeface="+mn-lt"/>
                          <a:ea typeface="+mn-ea"/>
                          <a:cs typeface="+mn-cs"/>
                        </a:rPr>
                        <a:t>fstab</a:t>
                      </a:r>
                      <a:endParaRPr kumimoji="0" lang="en-US" sz="1400" b="0" kern="1200" dirty="0" smtClean="0">
                        <a:solidFill>
                          <a:schemeClr val="tx1"/>
                        </a:solidFill>
                        <a:latin typeface="+mn-lt"/>
                        <a:ea typeface="+mn-ea"/>
                        <a:cs typeface="+mn-cs"/>
                      </a:endParaRPr>
                    </a:p>
                  </a:txBody>
                  <a:tcPr/>
                </a:tc>
              </a:tr>
              <a:tr h="408845">
                <a:tc>
                  <a:txBody>
                    <a:bodyPr/>
                    <a:lstStyle/>
                    <a:p>
                      <a:r>
                        <a:rPr kumimoji="0" lang="en-US" sz="1400" b="0" kern="1200" dirty="0" smtClean="0">
                          <a:solidFill>
                            <a:schemeClr val="tx1"/>
                          </a:solidFill>
                          <a:latin typeface="+mn-lt"/>
                          <a:ea typeface="+mn-ea"/>
                          <a:cs typeface="+mn-cs"/>
                        </a:rPr>
                        <a:t>9)</a:t>
                      </a:r>
                      <a:r>
                        <a:rPr kumimoji="0" lang="en-US" sz="1400" b="0" kern="1200" baseline="0" dirty="0" smtClean="0">
                          <a:solidFill>
                            <a:schemeClr val="tx1"/>
                          </a:solidFill>
                          <a:latin typeface="+mn-lt"/>
                          <a:ea typeface="+mn-ea"/>
                          <a:cs typeface="+mn-cs"/>
                        </a:rPr>
                        <a:t> b</a:t>
                      </a:r>
                      <a:r>
                        <a:rPr kumimoji="0" lang="en-US" sz="1400" b="0" kern="1200" dirty="0" smtClean="0">
                          <a:solidFill>
                            <a:schemeClr val="tx1"/>
                          </a:solidFill>
                          <a:latin typeface="+mn-lt"/>
                          <a:ea typeface="+mn-ea"/>
                          <a:cs typeface="+mn-cs"/>
                        </a:rPr>
                        <a:t>ehind</a:t>
                      </a:r>
                    </a:p>
                  </a:txBody>
                  <a:tcPr/>
                </a:tc>
                <a:tc>
                  <a:txBody>
                    <a:bodyPr/>
                    <a:lstStyle/>
                    <a:p>
                      <a:r>
                        <a:rPr kumimoji="0" lang="en-US" sz="1400" b="0" kern="1200" dirty="0" smtClean="0">
                          <a:solidFill>
                            <a:schemeClr val="tx1"/>
                          </a:solidFill>
                          <a:latin typeface="+mn-lt"/>
                          <a:ea typeface="+mn-ea"/>
                          <a:cs typeface="+mn-cs"/>
                        </a:rPr>
                        <a:t>22)</a:t>
                      </a:r>
                      <a:r>
                        <a:rPr kumimoji="0" lang="en-US" sz="1400" b="0" kern="1200" baseline="0" dirty="0" smtClean="0">
                          <a:solidFill>
                            <a:schemeClr val="tx1"/>
                          </a:solidFill>
                          <a:latin typeface="+mn-lt"/>
                          <a:ea typeface="+mn-ea"/>
                          <a:cs typeface="+mn-cs"/>
                        </a:rPr>
                        <a:t> </a:t>
                      </a:r>
                      <a:r>
                        <a:rPr kumimoji="0" lang="en-US" sz="1400" b="0" kern="1200" dirty="0" smtClean="0">
                          <a:solidFill>
                            <a:schemeClr val="tx1"/>
                          </a:solidFill>
                          <a:latin typeface="+mn-lt"/>
                          <a:ea typeface="+mn-ea"/>
                          <a:cs typeface="+mn-cs"/>
                        </a:rPr>
                        <a:t>/dev/vg10/lvol1		</a:t>
                      </a:r>
                      <a:endParaRPr lang="en-US" sz="1400" b="0" dirty="0">
                        <a:solidFill>
                          <a:schemeClr val="tx1"/>
                        </a:solidFill>
                      </a:endParaRPr>
                    </a:p>
                  </a:txBody>
                  <a:tcPr/>
                </a:tc>
              </a:tr>
              <a:tr h="504056">
                <a:tc>
                  <a:txBody>
                    <a:bodyPr/>
                    <a:lstStyle/>
                    <a:p>
                      <a:r>
                        <a:rPr kumimoji="0" lang="en-US" sz="1400" b="0" kern="1200" dirty="0" smtClean="0">
                          <a:solidFill>
                            <a:schemeClr val="tx1"/>
                          </a:solidFill>
                          <a:latin typeface="+mn-lt"/>
                          <a:ea typeface="+mn-ea"/>
                          <a:cs typeface="+mn-cs"/>
                        </a:rPr>
                        <a:t>10)</a:t>
                      </a:r>
                      <a:r>
                        <a:rPr kumimoji="0" lang="en-US" sz="1400" b="0" kern="1200" baseline="0" dirty="0" smtClean="0">
                          <a:solidFill>
                            <a:schemeClr val="tx1"/>
                          </a:solidFill>
                          <a:latin typeface="+mn-lt"/>
                          <a:ea typeface="+mn-ea"/>
                          <a:cs typeface="+mn-cs"/>
                        </a:rPr>
                        <a:t> e</a:t>
                      </a:r>
                      <a:r>
                        <a:rPr kumimoji="0" lang="en-US" sz="1400" b="0" kern="1200" dirty="0" smtClean="0">
                          <a:solidFill>
                            <a:schemeClr val="tx1"/>
                          </a:solidFill>
                          <a:latin typeface="+mn-lt"/>
                          <a:ea typeface="+mn-ea"/>
                          <a:cs typeface="+mn-cs"/>
                        </a:rPr>
                        <a:t>nter</a:t>
                      </a:r>
                    </a:p>
                  </a:txBody>
                  <a:tcPr/>
                </a:tc>
                <a:tc>
                  <a:txBody>
                    <a:bodyPr/>
                    <a:lstStyle/>
                    <a:p>
                      <a:r>
                        <a:rPr kumimoji="0" lang="en-US" sz="1400" b="0" kern="1200" dirty="0" smtClean="0">
                          <a:solidFill>
                            <a:schemeClr val="tx1"/>
                          </a:solidFill>
                          <a:latin typeface="+mn-lt"/>
                          <a:ea typeface="+mn-ea"/>
                          <a:cs typeface="+mn-cs"/>
                        </a:rPr>
                        <a:t>23)</a:t>
                      </a:r>
                      <a:r>
                        <a:rPr kumimoji="0" lang="en-US" sz="1400" b="0" kern="1200" baseline="0" dirty="0" smtClean="0">
                          <a:solidFill>
                            <a:schemeClr val="tx1"/>
                          </a:solidFill>
                          <a:latin typeface="+mn-lt"/>
                          <a:ea typeface="+mn-ea"/>
                          <a:cs typeface="+mn-cs"/>
                        </a:rPr>
                        <a:t> </a:t>
                      </a:r>
                      <a:r>
                        <a:rPr kumimoji="0" lang="en-US" sz="1400" b="0" kern="1200" dirty="0" smtClean="0">
                          <a:solidFill>
                            <a:schemeClr val="tx1"/>
                          </a:solidFill>
                          <a:latin typeface="+mn-lt"/>
                          <a:ea typeface="+mn-ea"/>
                          <a:cs typeface="+mn-cs"/>
                        </a:rPr>
                        <a:t>/</a:t>
                      </a:r>
                      <a:r>
                        <a:rPr kumimoji="0" lang="en-US" sz="1400" b="0" kern="1200" dirty="0" err="1" smtClean="0">
                          <a:solidFill>
                            <a:schemeClr val="tx1"/>
                          </a:solidFill>
                          <a:latin typeface="+mn-lt"/>
                          <a:ea typeface="+mn-ea"/>
                          <a:cs typeface="+mn-cs"/>
                        </a:rPr>
                        <a:t>firstfs</a:t>
                      </a:r>
                      <a:r>
                        <a:rPr kumimoji="0" lang="en-US" sz="1400" b="0" kern="1200" dirty="0" smtClean="0">
                          <a:solidFill>
                            <a:schemeClr val="tx1"/>
                          </a:solidFill>
                          <a:latin typeface="+mn-lt"/>
                          <a:ea typeface="+mn-ea"/>
                          <a:cs typeface="+mn-cs"/>
                        </a:rPr>
                        <a:t>		ext3	defaults	0  0</a:t>
                      </a:r>
                    </a:p>
                  </a:txBody>
                  <a:tcPr/>
                </a:tc>
              </a:tr>
              <a:tr h="408845">
                <a:tc>
                  <a:txBody>
                    <a:bodyPr/>
                    <a:lstStyle/>
                    <a:p>
                      <a:r>
                        <a:rPr kumimoji="0" lang="en-US" sz="1400" b="0" kern="1200" dirty="0" smtClean="0">
                          <a:solidFill>
                            <a:schemeClr val="tx1"/>
                          </a:solidFill>
                          <a:latin typeface="+mn-lt"/>
                          <a:ea typeface="+mn-ea"/>
                          <a:cs typeface="+mn-cs"/>
                        </a:rPr>
                        <a:t>11)</a:t>
                      </a:r>
                      <a:r>
                        <a:rPr kumimoji="0" lang="en-US" sz="1400" b="0" kern="1200" baseline="0" dirty="0" smtClean="0">
                          <a:solidFill>
                            <a:schemeClr val="tx1"/>
                          </a:solidFill>
                          <a:latin typeface="+mn-lt"/>
                          <a:ea typeface="+mn-ea"/>
                          <a:cs typeface="+mn-cs"/>
                        </a:rPr>
                        <a:t> e</a:t>
                      </a:r>
                      <a:r>
                        <a:rPr kumimoji="0" lang="en-US" sz="1400" b="0" kern="1200" dirty="0" smtClean="0">
                          <a:solidFill>
                            <a:schemeClr val="tx1"/>
                          </a:solidFill>
                          <a:latin typeface="+mn-lt"/>
                          <a:ea typeface="+mn-ea"/>
                          <a:cs typeface="+mn-cs"/>
                        </a:rPr>
                        <a:t>nter</a:t>
                      </a:r>
                    </a:p>
                  </a:txBody>
                  <a:tcPr/>
                </a:tc>
                <a:tc rowSpan="3">
                  <a:txBody>
                    <a:bodyPr/>
                    <a:lstStyle/>
                    <a:p>
                      <a:r>
                        <a:rPr kumimoji="0" lang="en-US" sz="1400" kern="1200" dirty="0" smtClean="0">
                          <a:solidFill>
                            <a:schemeClr val="dk1"/>
                          </a:solidFill>
                          <a:latin typeface="+mn-lt"/>
                          <a:ea typeface="+mn-ea"/>
                          <a:cs typeface="+mn-cs"/>
                        </a:rPr>
                        <a:t>24)</a:t>
                      </a:r>
                      <a:r>
                        <a:rPr kumimoji="0" lang="en-US" sz="1400" kern="1200" baseline="0" dirty="0" smtClean="0">
                          <a:solidFill>
                            <a:schemeClr val="dk1"/>
                          </a:solidFill>
                          <a:latin typeface="+mn-lt"/>
                          <a:ea typeface="+mn-ea"/>
                          <a:cs typeface="+mn-cs"/>
                        </a:rPr>
                        <a:t> </a:t>
                      </a:r>
                      <a:r>
                        <a:rPr kumimoji="0" lang="en-US" sz="1400" kern="1200" baseline="0" dirty="0" err="1" smtClean="0">
                          <a:solidFill>
                            <a:schemeClr val="dk1"/>
                          </a:solidFill>
                          <a:latin typeface="+mn-lt"/>
                          <a:ea typeface="+mn-ea"/>
                          <a:cs typeface="+mn-cs"/>
                        </a:rPr>
                        <a:t>f</a:t>
                      </a:r>
                      <a:r>
                        <a:rPr kumimoji="0" lang="en-US" sz="1400" kern="1200" dirty="0" err="1" smtClean="0">
                          <a:solidFill>
                            <a:schemeClr val="dk1"/>
                          </a:solidFill>
                          <a:latin typeface="+mn-lt"/>
                          <a:ea typeface="+mn-ea"/>
                          <a:cs typeface="+mn-cs"/>
                        </a:rPr>
                        <a:t>sck</a:t>
                      </a:r>
                      <a:r>
                        <a:rPr kumimoji="0" lang="en-US" sz="1400" kern="1200" dirty="0" smtClean="0">
                          <a:solidFill>
                            <a:schemeClr val="dk1"/>
                          </a:solidFill>
                          <a:latin typeface="+mn-lt"/>
                          <a:ea typeface="+mn-ea"/>
                          <a:cs typeface="+mn-cs"/>
                        </a:rPr>
                        <a:t>: </a:t>
                      </a:r>
                      <a:r>
                        <a:rPr kumimoji="0" lang="en-US" sz="1400" kern="1200" dirty="0" err="1" smtClean="0">
                          <a:solidFill>
                            <a:schemeClr val="dk1"/>
                          </a:solidFill>
                          <a:latin typeface="+mn-lt"/>
                          <a:ea typeface="+mn-ea"/>
                          <a:cs typeface="+mn-cs"/>
                        </a:rPr>
                        <a:t>Filesystem</a:t>
                      </a:r>
                      <a:r>
                        <a:rPr kumimoji="0" lang="en-US" sz="1400" kern="1200" dirty="0" smtClean="0">
                          <a:solidFill>
                            <a:schemeClr val="dk1"/>
                          </a:solidFill>
                          <a:latin typeface="+mn-lt"/>
                          <a:ea typeface="+mn-ea"/>
                          <a:cs typeface="+mn-cs"/>
                        </a:rPr>
                        <a:t> Check, checks for any corruption or bad </a:t>
                      </a:r>
                      <a:r>
                        <a:rPr kumimoji="0" lang="en-US" sz="1400" kern="1200" dirty="0" err="1" smtClean="0">
                          <a:solidFill>
                            <a:schemeClr val="dk1"/>
                          </a:solidFill>
                          <a:latin typeface="+mn-lt"/>
                          <a:ea typeface="+mn-ea"/>
                          <a:cs typeface="+mn-cs"/>
                        </a:rPr>
                        <a:t>inodes</a:t>
                      </a:r>
                      <a:r>
                        <a:rPr kumimoji="0" lang="en-US" sz="1400" kern="1200" dirty="0" smtClean="0">
                          <a:solidFill>
                            <a:schemeClr val="dk1"/>
                          </a:solidFill>
                          <a:latin typeface="+mn-lt"/>
                          <a:ea typeface="+mn-ea"/>
                          <a:cs typeface="+mn-cs"/>
                        </a:rPr>
                        <a:t> on your </a:t>
                      </a:r>
                      <a:r>
                        <a:rPr kumimoji="0" lang="en-US" sz="1400" kern="1200" dirty="0" err="1" smtClean="0">
                          <a:solidFill>
                            <a:schemeClr val="dk1"/>
                          </a:solidFill>
                          <a:latin typeface="+mn-lt"/>
                          <a:ea typeface="+mn-ea"/>
                          <a:cs typeface="+mn-cs"/>
                        </a:rPr>
                        <a:t>filesystem</a:t>
                      </a:r>
                      <a:r>
                        <a:rPr kumimoji="0" lang="en-US" sz="1400" kern="1200" dirty="0" smtClean="0">
                          <a:solidFill>
                            <a:schemeClr val="dk1"/>
                          </a:solidFill>
                          <a:latin typeface="+mn-lt"/>
                          <a:ea typeface="+mn-ea"/>
                          <a:cs typeface="+mn-cs"/>
                        </a:rPr>
                        <a:t>. The command is </a:t>
                      </a:r>
                      <a:r>
                        <a:rPr kumimoji="0" lang="en-US" sz="1400" kern="1200" dirty="0" err="1" smtClean="0">
                          <a:solidFill>
                            <a:schemeClr val="dk1"/>
                          </a:solidFill>
                          <a:latin typeface="+mn-lt"/>
                          <a:ea typeface="+mn-ea"/>
                          <a:cs typeface="+mn-cs"/>
                        </a:rPr>
                        <a:t>fsck</a:t>
                      </a:r>
                      <a:r>
                        <a:rPr kumimoji="0" lang="en-US" sz="1400" kern="1200" dirty="0" smtClean="0">
                          <a:solidFill>
                            <a:schemeClr val="dk1"/>
                          </a:solidFill>
                          <a:latin typeface="+mn-lt"/>
                          <a:ea typeface="+mn-ea"/>
                          <a:cs typeface="+mn-cs"/>
                        </a:rPr>
                        <a:t> –</a:t>
                      </a:r>
                      <a:r>
                        <a:rPr kumimoji="0" lang="en-US" sz="1400" kern="1200" dirty="0" err="1" smtClean="0">
                          <a:solidFill>
                            <a:schemeClr val="dk1"/>
                          </a:solidFill>
                          <a:latin typeface="+mn-lt"/>
                          <a:ea typeface="+mn-ea"/>
                          <a:cs typeface="+mn-cs"/>
                        </a:rPr>
                        <a:t>fy</a:t>
                      </a:r>
                      <a:r>
                        <a:rPr kumimoji="0" lang="en-US" sz="1400" kern="1200" dirty="0" smtClean="0">
                          <a:solidFill>
                            <a:schemeClr val="dk1"/>
                          </a:solidFill>
                          <a:latin typeface="+mn-lt"/>
                          <a:ea typeface="+mn-ea"/>
                          <a:cs typeface="+mn-cs"/>
                        </a:rPr>
                        <a:t>(-f = force, -y = auto yes). FSCK SHOULD ONLY BE RAN ON AN UNMOUNTED FILESYSTEM.</a:t>
                      </a:r>
                      <a:endParaRPr lang="en-US" sz="1400" dirty="0"/>
                    </a:p>
                  </a:txBody>
                  <a:tcPr/>
                </a:tc>
              </a:tr>
              <a:tr h="4088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0" kern="1200" dirty="0" smtClean="0">
                          <a:solidFill>
                            <a:schemeClr val="tx1"/>
                          </a:solidFill>
                          <a:latin typeface="+mn-lt"/>
                          <a:ea typeface="+mn-ea"/>
                          <a:cs typeface="+mn-cs"/>
                        </a:rPr>
                        <a:t>12)</a:t>
                      </a:r>
                      <a:r>
                        <a:rPr kumimoji="0" lang="en-US" sz="1400" b="0" kern="1200" baseline="0" dirty="0" smtClean="0">
                          <a:solidFill>
                            <a:schemeClr val="tx1"/>
                          </a:solidFill>
                          <a:latin typeface="+mn-lt"/>
                          <a:ea typeface="+mn-ea"/>
                          <a:cs typeface="+mn-cs"/>
                        </a:rPr>
                        <a:t> </a:t>
                      </a:r>
                      <a:r>
                        <a:rPr kumimoji="0" lang="en-US" sz="1400" b="0" kern="1200" dirty="0" smtClean="0">
                          <a:solidFill>
                            <a:schemeClr val="tx1"/>
                          </a:solidFill>
                          <a:latin typeface="+mn-lt"/>
                          <a:ea typeface="+mn-ea"/>
                          <a:cs typeface="+mn-cs"/>
                        </a:rPr>
                        <a:t>w --&gt; write changes to the</a:t>
                      </a:r>
                      <a:endParaRPr lang="en-US" sz="1400" b="0" dirty="0" smtClean="0">
                        <a:solidFill>
                          <a:schemeClr val="tx1"/>
                        </a:solidFill>
                      </a:endParaRPr>
                    </a:p>
                  </a:txBody>
                  <a:tcPr/>
                </a:tc>
                <a:tc vMerge="1">
                  <a:txBody>
                    <a:bodyPr/>
                    <a:lstStyle/>
                    <a:p>
                      <a:endParaRPr lang="en-US" dirty="0"/>
                    </a:p>
                  </a:txBody>
                  <a:tcPr/>
                </a:tc>
              </a:tr>
              <a:tr h="4088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0" kern="1200" dirty="0" smtClean="0">
                          <a:solidFill>
                            <a:schemeClr val="tx1"/>
                          </a:solidFill>
                          <a:latin typeface="+mn-lt"/>
                          <a:ea typeface="+mn-ea"/>
                          <a:cs typeface="+mn-cs"/>
                        </a:rPr>
                        <a:t>13)</a:t>
                      </a:r>
                      <a:r>
                        <a:rPr kumimoji="0" lang="en-US" sz="1400" b="0" kern="1200" baseline="0" dirty="0" smtClean="0">
                          <a:solidFill>
                            <a:schemeClr val="tx1"/>
                          </a:solidFill>
                          <a:latin typeface="+mn-lt"/>
                          <a:ea typeface="+mn-ea"/>
                          <a:cs typeface="+mn-cs"/>
                        </a:rPr>
                        <a:t> </a:t>
                      </a:r>
                      <a:r>
                        <a:rPr kumimoji="0" lang="en-US" sz="1400" b="0" kern="1200" dirty="0" smtClean="0">
                          <a:solidFill>
                            <a:schemeClr val="tx1"/>
                          </a:solidFill>
                          <a:latin typeface="+mn-lt"/>
                          <a:ea typeface="+mn-ea"/>
                          <a:cs typeface="+mn-cs"/>
                        </a:rPr>
                        <a:t>partition table</a:t>
                      </a:r>
                    </a:p>
                  </a:txBody>
                  <a:tcPr/>
                </a:tc>
                <a:tc vMerge="1">
                  <a:txBody>
                    <a:bodyPr/>
                    <a:lstStyle/>
                    <a:p>
                      <a:endParaRPr lang="en-US" dirty="0"/>
                    </a:p>
                  </a:txBody>
                  <a:tcPr/>
                </a:tc>
              </a:tr>
            </a:tbl>
          </a:graphicData>
        </a:graphic>
      </p:graphicFrame>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u="sng" dirty="0"/>
              <a:t>BASH</a:t>
            </a:r>
            <a:r>
              <a:rPr lang="en-US" u="sng" dirty="0" smtClean="0"/>
              <a:t>:</a:t>
            </a:r>
            <a:r>
              <a:rPr lang="en-US" dirty="0" smtClean="0"/>
              <a:t> Bourne Again Shell, BASH is the most common used shell in Linux. </a:t>
            </a:r>
          </a:p>
          <a:p>
            <a:r>
              <a:rPr lang="en-US" dirty="0" smtClean="0"/>
              <a:t>BASH is shipped as a default shell to most of the Linux </a:t>
            </a:r>
            <a:r>
              <a:rPr lang="en-US" dirty="0" err="1" smtClean="0"/>
              <a:t>Distros</a:t>
            </a:r>
            <a:r>
              <a:rPr lang="en-US" dirty="0" smtClean="0"/>
              <a:t>.</a:t>
            </a:r>
          </a:p>
          <a:p>
            <a:r>
              <a:rPr lang="en-US" dirty="0" smtClean="0"/>
              <a:t>The name </a:t>
            </a:r>
            <a:r>
              <a:rPr lang="en-US" dirty="0"/>
              <a:t>BASH </a:t>
            </a:r>
            <a:r>
              <a:rPr lang="en-US" dirty="0" smtClean="0"/>
              <a:t>is </a:t>
            </a:r>
            <a:r>
              <a:rPr lang="en-US" dirty="0"/>
              <a:t>also descriptive of what it did, </a:t>
            </a:r>
            <a:r>
              <a:rPr lang="en-US" i="1" dirty="0"/>
              <a:t>bashing together</a:t>
            </a:r>
            <a:r>
              <a:rPr lang="en-US" dirty="0"/>
              <a:t> the features of </a:t>
            </a:r>
            <a:r>
              <a:rPr lang="en-US" dirty="0" err="1"/>
              <a:t>sh</a:t>
            </a:r>
            <a:r>
              <a:rPr lang="en-US" dirty="0" smtClean="0"/>
              <a:t>, </a:t>
            </a:r>
            <a:r>
              <a:rPr lang="en-US" dirty="0" err="1" smtClean="0"/>
              <a:t>csh</a:t>
            </a:r>
            <a:r>
              <a:rPr lang="en-US" dirty="0" smtClean="0"/>
              <a:t> and </a:t>
            </a:r>
            <a:r>
              <a:rPr lang="en-US" dirty="0" err="1" smtClean="0"/>
              <a:t>ksh</a:t>
            </a:r>
            <a:r>
              <a:rPr lang="en-US" dirty="0" smtClean="0"/>
              <a:t>.</a:t>
            </a:r>
          </a:p>
          <a:p>
            <a:r>
              <a:rPr lang="en-US" dirty="0"/>
              <a:t>BASH is designed to run any scripts 	that are written in SH, KSH, and CSH</a:t>
            </a:r>
            <a:r>
              <a:rPr lang="en-US" dirty="0" smtClean="0"/>
              <a:t>.</a:t>
            </a:r>
            <a:endParaRPr lang="en-US" dirty="0"/>
          </a:p>
        </p:txBody>
      </p:sp>
      <p:sp>
        <p:nvSpPr>
          <p:cNvPr id="3" name="Title 2"/>
          <p:cNvSpPr>
            <a:spLocks noGrp="1"/>
          </p:cNvSpPr>
          <p:nvPr>
            <p:ph type="title"/>
          </p:nvPr>
        </p:nvSpPr>
        <p:spPr/>
        <p:txBody>
          <a:bodyPr/>
          <a:lstStyle/>
          <a:p>
            <a:r>
              <a:rPr lang="en-US" dirty="0" smtClean="0"/>
              <a:t>Types of Shells Part: 2</a:t>
            </a:r>
            <a:endParaRPr lang="en-US" dirty="0"/>
          </a:p>
        </p:txBody>
      </p:sp>
    </p:spTree>
    <p:extLst>
      <p:ext uri="{BB962C8B-B14F-4D97-AF65-F5344CB8AC3E}">
        <p14:creationId xmlns="" xmlns:p14="http://schemas.microsoft.com/office/powerpoint/2010/main" val="36654201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685798"/>
          <a:ext cx="8229600" cy="5257805"/>
        </p:xfrm>
        <a:graphic>
          <a:graphicData uri="http://schemas.openxmlformats.org/drawingml/2006/table">
            <a:tbl>
              <a:tblPr firstRow="1" bandRow="1">
                <a:tableStyleId>{5C22544A-7EE6-4342-B048-85BDC9FD1C3A}</a:tableStyleId>
              </a:tblPr>
              <a:tblGrid>
                <a:gridCol w="4114800"/>
                <a:gridCol w="4114800"/>
              </a:tblGrid>
              <a:tr h="751115">
                <a:tc>
                  <a:txBody>
                    <a:bodyPr/>
                    <a:lstStyle/>
                    <a:p>
                      <a:pPr marL="0" marR="0">
                        <a:lnSpc>
                          <a:spcPct val="100000"/>
                        </a:lnSpc>
                        <a:spcBef>
                          <a:spcPts val="0"/>
                        </a:spcBef>
                        <a:spcAft>
                          <a:spcPts val="0"/>
                        </a:spcAft>
                      </a:pPr>
                      <a:r>
                        <a:rPr lang="en-US" sz="2400" dirty="0" err="1">
                          <a:solidFill>
                            <a:srgbClr val="000000"/>
                          </a:solidFill>
                          <a:latin typeface="Calibri"/>
                          <a:ea typeface="Times New Roman"/>
                          <a:cs typeface="Calibri"/>
                        </a:rPr>
                        <a:t>pvcreate</a:t>
                      </a:r>
                      <a:r>
                        <a:rPr lang="en-US" sz="2400" dirty="0">
                          <a:solidFill>
                            <a:srgbClr val="000000"/>
                          </a:solidFill>
                          <a:latin typeface="Calibri"/>
                          <a:ea typeface="Times New Roman"/>
                          <a:cs typeface="Calibri"/>
                        </a:rPr>
                        <a:t> /dev/</a:t>
                      </a:r>
                      <a:r>
                        <a:rPr lang="en-US" sz="2400" dirty="0" err="1">
                          <a:solidFill>
                            <a:srgbClr val="000000"/>
                          </a:solidFill>
                          <a:latin typeface="Calibri"/>
                          <a:ea typeface="Times New Roman"/>
                          <a:cs typeface="Calibri"/>
                        </a:rPr>
                        <a:t>cciss</a:t>
                      </a:r>
                      <a:r>
                        <a:rPr lang="en-US" sz="2400" dirty="0">
                          <a:solidFill>
                            <a:srgbClr val="000000"/>
                          </a:solidFill>
                          <a:latin typeface="Calibri"/>
                          <a:ea typeface="Times New Roman"/>
                          <a:cs typeface="Calibri"/>
                        </a:rPr>
                        <a:t>/c0d0p4</a:t>
                      </a:r>
                      <a:endParaRPr lang="en-US" sz="1600" dirty="0">
                        <a:latin typeface="Calibri"/>
                        <a:ea typeface="Times New Roman"/>
                        <a:cs typeface="Times New Roman"/>
                      </a:endParaRPr>
                    </a:p>
                  </a:txBody>
                  <a:tcPr marL="68580" marR="68580" marT="0" marB="0" anchor="ctr"/>
                </a:tc>
                <a:tc>
                  <a:txBody>
                    <a:bodyPr/>
                    <a:lstStyle/>
                    <a:p>
                      <a:pPr marL="0" marR="0">
                        <a:lnSpc>
                          <a:spcPct val="100000"/>
                        </a:lnSpc>
                        <a:spcBef>
                          <a:spcPts val="0"/>
                        </a:spcBef>
                        <a:spcAft>
                          <a:spcPts val="0"/>
                        </a:spcAft>
                      </a:pPr>
                      <a:r>
                        <a:rPr lang="en-US" sz="2400">
                          <a:solidFill>
                            <a:srgbClr val="000000"/>
                          </a:solidFill>
                          <a:latin typeface="Calibri"/>
                          <a:ea typeface="Times New Roman"/>
                          <a:cs typeface="Calibri"/>
                        </a:rPr>
                        <a:t>umount /firstfs</a:t>
                      </a:r>
                      <a:endParaRPr lang="en-US" sz="1600">
                        <a:latin typeface="Calibri"/>
                        <a:ea typeface="Times New Roman"/>
                        <a:cs typeface="Times New Roman"/>
                      </a:endParaRPr>
                    </a:p>
                  </a:txBody>
                  <a:tcPr marL="68580" marR="68580" marT="0" marB="0" anchor="ctr"/>
                </a:tc>
              </a:tr>
              <a:tr h="751115">
                <a:tc>
                  <a:txBody>
                    <a:bodyPr/>
                    <a:lstStyle/>
                    <a:p>
                      <a:pPr marL="0" marR="0">
                        <a:lnSpc>
                          <a:spcPct val="100000"/>
                        </a:lnSpc>
                        <a:spcBef>
                          <a:spcPts val="0"/>
                        </a:spcBef>
                        <a:spcAft>
                          <a:spcPts val="0"/>
                        </a:spcAft>
                      </a:pPr>
                      <a:r>
                        <a:rPr lang="en-US" sz="2400" dirty="0" err="1">
                          <a:solidFill>
                            <a:srgbClr val="000000"/>
                          </a:solidFill>
                          <a:latin typeface="Calibri"/>
                          <a:ea typeface="Times New Roman"/>
                          <a:cs typeface="Calibri"/>
                        </a:rPr>
                        <a:t>vgcreate</a:t>
                      </a:r>
                      <a:r>
                        <a:rPr lang="en-US" sz="2400" dirty="0">
                          <a:solidFill>
                            <a:srgbClr val="000000"/>
                          </a:solidFill>
                          <a:latin typeface="Calibri"/>
                          <a:ea typeface="Times New Roman"/>
                          <a:cs typeface="Calibri"/>
                        </a:rPr>
                        <a:t> vg10 /dev/</a:t>
                      </a:r>
                      <a:r>
                        <a:rPr lang="en-US" sz="2400" dirty="0" err="1">
                          <a:solidFill>
                            <a:srgbClr val="000000"/>
                          </a:solidFill>
                          <a:latin typeface="Calibri"/>
                          <a:ea typeface="Times New Roman"/>
                          <a:cs typeface="Calibri"/>
                        </a:rPr>
                        <a:t>cciss</a:t>
                      </a:r>
                      <a:r>
                        <a:rPr lang="en-US" sz="2400" dirty="0">
                          <a:solidFill>
                            <a:srgbClr val="000000"/>
                          </a:solidFill>
                          <a:latin typeface="Calibri"/>
                          <a:ea typeface="Times New Roman"/>
                          <a:cs typeface="Calibri"/>
                        </a:rPr>
                        <a:t>/c0d0p4</a:t>
                      </a:r>
                      <a:endParaRPr lang="en-US" sz="1600" dirty="0">
                        <a:latin typeface="Calibri"/>
                        <a:ea typeface="Times New Roman"/>
                        <a:cs typeface="Times New Roman"/>
                      </a:endParaRPr>
                    </a:p>
                  </a:txBody>
                  <a:tcPr marL="68580" marR="68580" marT="0" marB="0" anchor="ctr"/>
                </a:tc>
                <a:tc>
                  <a:txBody>
                    <a:bodyPr/>
                    <a:lstStyle/>
                    <a:p>
                      <a:pPr marL="0" marR="0">
                        <a:lnSpc>
                          <a:spcPct val="100000"/>
                        </a:lnSpc>
                        <a:spcBef>
                          <a:spcPts val="0"/>
                        </a:spcBef>
                        <a:spcAft>
                          <a:spcPts val="0"/>
                        </a:spcAft>
                      </a:pPr>
                      <a:r>
                        <a:rPr lang="en-US" sz="2400">
                          <a:solidFill>
                            <a:srgbClr val="000000"/>
                          </a:solidFill>
                          <a:latin typeface="Calibri"/>
                          <a:ea typeface="Times New Roman"/>
                          <a:cs typeface="Calibri"/>
                        </a:rPr>
                        <a:t>rm -rf /firstfs</a:t>
                      </a:r>
                      <a:endParaRPr lang="en-US" sz="1600">
                        <a:latin typeface="Calibri"/>
                        <a:ea typeface="Times New Roman"/>
                        <a:cs typeface="Times New Roman"/>
                      </a:endParaRPr>
                    </a:p>
                  </a:txBody>
                  <a:tcPr marL="68580" marR="68580" marT="0" marB="0" anchor="ctr"/>
                </a:tc>
              </a:tr>
              <a:tr h="751115">
                <a:tc>
                  <a:txBody>
                    <a:bodyPr/>
                    <a:lstStyle/>
                    <a:p>
                      <a:pPr marL="0" marR="0">
                        <a:lnSpc>
                          <a:spcPct val="100000"/>
                        </a:lnSpc>
                        <a:spcBef>
                          <a:spcPts val="0"/>
                        </a:spcBef>
                        <a:spcAft>
                          <a:spcPts val="0"/>
                        </a:spcAft>
                      </a:pPr>
                      <a:r>
                        <a:rPr lang="en-US" sz="2400" dirty="0" err="1">
                          <a:solidFill>
                            <a:srgbClr val="000000"/>
                          </a:solidFill>
                          <a:latin typeface="Calibri"/>
                          <a:ea typeface="Times New Roman"/>
                          <a:cs typeface="Calibri"/>
                        </a:rPr>
                        <a:t>lvcreate</a:t>
                      </a:r>
                      <a:r>
                        <a:rPr lang="en-US" sz="2400" dirty="0">
                          <a:solidFill>
                            <a:srgbClr val="000000"/>
                          </a:solidFill>
                          <a:latin typeface="Calibri"/>
                          <a:ea typeface="Times New Roman"/>
                          <a:cs typeface="Calibri"/>
                        </a:rPr>
                        <a:t> -l 100%FREE --name=lvol1 vg10</a:t>
                      </a:r>
                      <a:endParaRPr lang="en-US" sz="1600" dirty="0">
                        <a:latin typeface="Calibri"/>
                        <a:ea typeface="Times New Roman"/>
                        <a:cs typeface="Times New Roman"/>
                      </a:endParaRPr>
                    </a:p>
                  </a:txBody>
                  <a:tcPr marL="68580" marR="68580" marT="0" marB="0" anchor="ctr"/>
                </a:tc>
                <a:tc>
                  <a:txBody>
                    <a:bodyPr/>
                    <a:lstStyle/>
                    <a:p>
                      <a:pPr marL="0" marR="0">
                        <a:lnSpc>
                          <a:spcPct val="100000"/>
                        </a:lnSpc>
                        <a:spcBef>
                          <a:spcPts val="0"/>
                        </a:spcBef>
                        <a:spcAft>
                          <a:spcPts val="0"/>
                        </a:spcAft>
                      </a:pPr>
                      <a:r>
                        <a:rPr lang="en-US" sz="2400">
                          <a:solidFill>
                            <a:srgbClr val="000000"/>
                          </a:solidFill>
                          <a:latin typeface="Calibri"/>
                          <a:ea typeface="Times New Roman"/>
                          <a:cs typeface="Calibri"/>
                        </a:rPr>
                        <a:t>lvremove -f /dev/vg10/lvol1</a:t>
                      </a:r>
                      <a:endParaRPr lang="en-US" sz="1600">
                        <a:latin typeface="Calibri"/>
                        <a:ea typeface="Times New Roman"/>
                        <a:cs typeface="Times New Roman"/>
                      </a:endParaRPr>
                    </a:p>
                  </a:txBody>
                  <a:tcPr marL="68580" marR="68580" marT="0" marB="0" anchor="ctr"/>
                </a:tc>
              </a:tr>
              <a:tr h="751115">
                <a:tc>
                  <a:txBody>
                    <a:bodyPr/>
                    <a:lstStyle/>
                    <a:p>
                      <a:pPr marL="0" marR="0">
                        <a:lnSpc>
                          <a:spcPct val="100000"/>
                        </a:lnSpc>
                        <a:spcBef>
                          <a:spcPts val="0"/>
                        </a:spcBef>
                        <a:spcAft>
                          <a:spcPts val="0"/>
                        </a:spcAft>
                      </a:pPr>
                      <a:r>
                        <a:rPr lang="en-US" sz="2400" dirty="0">
                          <a:solidFill>
                            <a:srgbClr val="000000"/>
                          </a:solidFill>
                          <a:latin typeface="Calibri"/>
                          <a:ea typeface="Times New Roman"/>
                          <a:cs typeface="Calibri"/>
                        </a:rPr>
                        <a:t>mkfs.ext3 /dev/vg10/lvol1</a:t>
                      </a:r>
                      <a:endParaRPr lang="en-US" sz="1600" dirty="0">
                        <a:latin typeface="Calibri"/>
                        <a:ea typeface="Times New Roman"/>
                        <a:cs typeface="Times New Roman"/>
                      </a:endParaRPr>
                    </a:p>
                  </a:txBody>
                  <a:tcPr marL="68580" marR="68580" marT="0" marB="0" anchor="ctr"/>
                </a:tc>
                <a:tc>
                  <a:txBody>
                    <a:bodyPr/>
                    <a:lstStyle/>
                    <a:p>
                      <a:pPr marL="0" marR="0">
                        <a:lnSpc>
                          <a:spcPct val="100000"/>
                        </a:lnSpc>
                        <a:spcBef>
                          <a:spcPts val="0"/>
                        </a:spcBef>
                        <a:spcAft>
                          <a:spcPts val="0"/>
                        </a:spcAft>
                      </a:pPr>
                      <a:r>
                        <a:rPr lang="en-US" sz="2400">
                          <a:solidFill>
                            <a:srgbClr val="000000"/>
                          </a:solidFill>
                          <a:latin typeface="Calibri"/>
                          <a:ea typeface="Times New Roman"/>
                          <a:cs typeface="Calibri"/>
                        </a:rPr>
                        <a:t>vgremove vg10</a:t>
                      </a:r>
                      <a:endParaRPr lang="en-US" sz="1600">
                        <a:latin typeface="Calibri"/>
                        <a:ea typeface="Times New Roman"/>
                        <a:cs typeface="Times New Roman"/>
                      </a:endParaRPr>
                    </a:p>
                  </a:txBody>
                  <a:tcPr marL="68580" marR="68580" marT="0" marB="0" anchor="ctr"/>
                </a:tc>
              </a:tr>
              <a:tr h="751115">
                <a:tc>
                  <a:txBody>
                    <a:bodyPr/>
                    <a:lstStyle/>
                    <a:p>
                      <a:pPr marL="0" marR="0">
                        <a:lnSpc>
                          <a:spcPct val="100000"/>
                        </a:lnSpc>
                        <a:spcBef>
                          <a:spcPts val="0"/>
                        </a:spcBef>
                        <a:spcAft>
                          <a:spcPts val="0"/>
                        </a:spcAft>
                      </a:pPr>
                      <a:r>
                        <a:rPr lang="en-US" sz="2400" dirty="0" err="1">
                          <a:solidFill>
                            <a:srgbClr val="000000"/>
                          </a:solidFill>
                          <a:latin typeface="Calibri"/>
                          <a:ea typeface="Times New Roman"/>
                          <a:cs typeface="Calibri"/>
                        </a:rPr>
                        <a:t>mkdir</a:t>
                      </a:r>
                      <a:r>
                        <a:rPr lang="en-US" sz="2400" dirty="0">
                          <a:solidFill>
                            <a:srgbClr val="000000"/>
                          </a:solidFill>
                          <a:latin typeface="Calibri"/>
                          <a:ea typeface="Times New Roman"/>
                          <a:cs typeface="Calibri"/>
                        </a:rPr>
                        <a:t> /</a:t>
                      </a:r>
                      <a:r>
                        <a:rPr lang="en-US" sz="2400" dirty="0" err="1">
                          <a:solidFill>
                            <a:srgbClr val="000000"/>
                          </a:solidFill>
                          <a:latin typeface="Calibri"/>
                          <a:ea typeface="Times New Roman"/>
                          <a:cs typeface="Calibri"/>
                        </a:rPr>
                        <a:t>firstfs</a:t>
                      </a:r>
                      <a:endParaRPr lang="en-US" sz="1600" dirty="0">
                        <a:latin typeface="Calibri"/>
                        <a:ea typeface="Times New Roman"/>
                        <a:cs typeface="Times New Roman"/>
                      </a:endParaRPr>
                    </a:p>
                  </a:txBody>
                  <a:tcPr marL="68580" marR="68580" marT="0" marB="0" anchor="ctr"/>
                </a:tc>
                <a:tc>
                  <a:txBody>
                    <a:bodyPr/>
                    <a:lstStyle/>
                    <a:p>
                      <a:pPr marL="0" marR="0">
                        <a:lnSpc>
                          <a:spcPct val="100000"/>
                        </a:lnSpc>
                        <a:spcBef>
                          <a:spcPts val="0"/>
                        </a:spcBef>
                        <a:spcAft>
                          <a:spcPts val="0"/>
                        </a:spcAft>
                      </a:pPr>
                      <a:r>
                        <a:rPr lang="en-US" sz="2400" dirty="0" err="1">
                          <a:solidFill>
                            <a:srgbClr val="000000"/>
                          </a:solidFill>
                          <a:latin typeface="Calibri"/>
                          <a:ea typeface="Times New Roman"/>
                          <a:cs typeface="Calibri"/>
                        </a:rPr>
                        <a:t>pvremove</a:t>
                      </a:r>
                      <a:r>
                        <a:rPr lang="en-US" sz="2400" dirty="0">
                          <a:solidFill>
                            <a:srgbClr val="000000"/>
                          </a:solidFill>
                          <a:latin typeface="Calibri"/>
                          <a:ea typeface="Times New Roman"/>
                          <a:cs typeface="Calibri"/>
                        </a:rPr>
                        <a:t> /dev/</a:t>
                      </a:r>
                      <a:r>
                        <a:rPr lang="en-US" sz="2400" dirty="0" err="1">
                          <a:solidFill>
                            <a:srgbClr val="000000"/>
                          </a:solidFill>
                          <a:latin typeface="Calibri"/>
                          <a:ea typeface="Times New Roman"/>
                          <a:cs typeface="Calibri"/>
                        </a:rPr>
                        <a:t>cciss</a:t>
                      </a:r>
                      <a:r>
                        <a:rPr lang="en-US" sz="2400" dirty="0">
                          <a:solidFill>
                            <a:srgbClr val="000000"/>
                          </a:solidFill>
                          <a:latin typeface="Calibri"/>
                          <a:ea typeface="Times New Roman"/>
                          <a:cs typeface="Calibri"/>
                        </a:rPr>
                        <a:t>/c0d0p4</a:t>
                      </a:r>
                      <a:endParaRPr lang="en-US" sz="1600" dirty="0">
                        <a:latin typeface="Calibri"/>
                        <a:ea typeface="Times New Roman"/>
                        <a:cs typeface="Times New Roman"/>
                      </a:endParaRPr>
                    </a:p>
                  </a:txBody>
                  <a:tcPr marL="68580" marR="68580" marT="0" marB="0" anchor="ctr"/>
                </a:tc>
              </a:tr>
              <a:tr h="751115">
                <a:tc>
                  <a:txBody>
                    <a:bodyPr/>
                    <a:lstStyle/>
                    <a:p>
                      <a:pPr marL="0" marR="0">
                        <a:lnSpc>
                          <a:spcPct val="100000"/>
                        </a:lnSpc>
                        <a:spcBef>
                          <a:spcPts val="0"/>
                        </a:spcBef>
                        <a:spcAft>
                          <a:spcPts val="0"/>
                        </a:spcAft>
                      </a:pPr>
                      <a:r>
                        <a:rPr lang="en-US" sz="2400">
                          <a:solidFill>
                            <a:srgbClr val="000000"/>
                          </a:solidFill>
                          <a:latin typeface="Calibri"/>
                          <a:ea typeface="Times New Roman"/>
                          <a:cs typeface="Calibri"/>
                        </a:rPr>
                        <a:t>mount /dev/vg10/lvol1 /firstfs</a:t>
                      </a:r>
                      <a:endParaRPr lang="en-US" sz="1600">
                        <a:latin typeface="Calibri"/>
                        <a:ea typeface="Times New Roman"/>
                        <a:cs typeface="Times New Roman"/>
                      </a:endParaRPr>
                    </a:p>
                  </a:txBody>
                  <a:tcPr marL="68580" marR="68580" marT="0" marB="0" anchor="ctr"/>
                </a:tc>
                <a:tc>
                  <a:txBody>
                    <a:bodyPr/>
                    <a:lstStyle/>
                    <a:p>
                      <a:pPr marL="0" marR="0">
                        <a:lnSpc>
                          <a:spcPct val="100000"/>
                        </a:lnSpc>
                        <a:spcBef>
                          <a:spcPts val="0"/>
                        </a:spcBef>
                        <a:spcAft>
                          <a:spcPts val="0"/>
                        </a:spcAft>
                      </a:pPr>
                      <a:r>
                        <a:rPr lang="en-US" sz="2400" dirty="0">
                          <a:solidFill>
                            <a:srgbClr val="000000"/>
                          </a:solidFill>
                          <a:latin typeface="Calibri"/>
                          <a:ea typeface="Times New Roman"/>
                          <a:cs typeface="Calibri"/>
                        </a:rPr>
                        <a:t> </a:t>
                      </a:r>
                      <a:endParaRPr lang="en-US" sz="1600" dirty="0">
                        <a:latin typeface="Calibri"/>
                        <a:ea typeface="Times New Roman"/>
                        <a:cs typeface="Times New Roman"/>
                      </a:endParaRPr>
                    </a:p>
                  </a:txBody>
                  <a:tcPr marL="68580" marR="68580" marT="0" marB="0" anchor="ctr"/>
                </a:tc>
              </a:tr>
              <a:tr h="751115">
                <a:tc>
                  <a:txBody>
                    <a:bodyPr/>
                    <a:lstStyle/>
                    <a:p>
                      <a:pPr marL="0" marR="0">
                        <a:lnSpc>
                          <a:spcPct val="100000"/>
                        </a:lnSpc>
                        <a:spcBef>
                          <a:spcPts val="0"/>
                        </a:spcBef>
                        <a:spcAft>
                          <a:spcPts val="0"/>
                        </a:spcAft>
                      </a:pPr>
                      <a:r>
                        <a:rPr lang="en-US" sz="2400">
                          <a:solidFill>
                            <a:srgbClr val="000000"/>
                          </a:solidFill>
                          <a:latin typeface="Calibri"/>
                          <a:ea typeface="Times New Roman"/>
                          <a:cs typeface="Calibri"/>
                        </a:rPr>
                        <a:t>df -h</a:t>
                      </a:r>
                      <a:endParaRPr lang="en-US" sz="1600">
                        <a:latin typeface="Calibri"/>
                        <a:ea typeface="Times New Roman"/>
                        <a:cs typeface="Times New Roman"/>
                      </a:endParaRPr>
                    </a:p>
                  </a:txBody>
                  <a:tcPr marL="68580" marR="68580" marT="0" marB="0" anchor="ctr"/>
                </a:tc>
                <a:tc>
                  <a:txBody>
                    <a:bodyPr/>
                    <a:lstStyle/>
                    <a:p>
                      <a:pPr marL="0" marR="0">
                        <a:lnSpc>
                          <a:spcPct val="100000"/>
                        </a:lnSpc>
                        <a:spcBef>
                          <a:spcPts val="0"/>
                        </a:spcBef>
                        <a:spcAft>
                          <a:spcPts val="0"/>
                        </a:spcAft>
                      </a:pPr>
                      <a:r>
                        <a:rPr lang="en-US" sz="2400" dirty="0">
                          <a:solidFill>
                            <a:srgbClr val="000000"/>
                          </a:solidFill>
                          <a:latin typeface="Calibri"/>
                          <a:ea typeface="Times New Roman"/>
                          <a:cs typeface="Calibri"/>
                        </a:rPr>
                        <a:t> </a:t>
                      </a:r>
                      <a:endParaRPr lang="en-US" sz="1600" dirty="0">
                        <a:latin typeface="Calibri"/>
                        <a:ea typeface="Times New Roman"/>
                        <a:cs typeface="Times New Roman"/>
                      </a:endParaRPr>
                    </a:p>
                  </a:txBody>
                  <a:tcPr marL="68580" marR="68580" marT="0" marB="0" anchor="ctr"/>
                </a:tc>
              </a:tr>
            </a:tbl>
          </a:graphicData>
        </a:graphic>
      </p:graphicFrame>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nvGraphicFramePr>
        <p:xfrm>
          <a:off x="0" y="533400"/>
          <a:ext cx="9144000" cy="2676525"/>
        </p:xfrm>
        <a:graphic>
          <a:graphicData uri="http://schemas.openxmlformats.org/drawingml/2006/table">
            <a:tbl>
              <a:tblPr/>
              <a:tblGrid>
                <a:gridCol w="1775482"/>
                <a:gridCol w="1577318"/>
                <a:gridCol w="914400"/>
                <a:gridCol w="1331168"/>
                <a:gridCol w="1519556"/>
                <a:gridCol w="2026076"/>
              </a:tblGrid>
              <a:tr h="703943">
                <a:tc>
                  <a:txBody>
                    <a:bodyPr/>
                    <a:lstStyle/>
                    <a:p>
                      <a:pPr algn="l" fontAlgn="b"/>
                      <a:r>
                        <a:rPr lang="en-US" sz="2000" b="0" i="0" u="none" strike="noStrike" dirty="0">
                          <a:solidFill>
                            <a:srgbClr val="000000"/>
                          </a:solidFill>
                          <a:latin typeface="Calibri"/>
                        </a:rPr>
                        <a:t>Device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latin typeface="Calibri"/>
                        </a:rPr>
                        <a:t>Mount Point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smtClean="0">
                          <a:solidFill>
                            <a:srgbClr val="000000"/>
                          </a:solidFill>
                          <a:latin typeface="Calibri"/>
                        </a:rPr>
                        <a:t>FS </a:t>
                      </a:r>
                      <a:r>
                        <a:rPr lang="en-US" sz="2000" b="0" i="0" u="none" strike="noStrike" dirty="0">
                          <a:solidFill>
                            <a:srgbClr val="000000"/>
                          </a:solidFill>
                          <a:latin typeface="Calibri"/>
                        </a:rPr>
                        <a:t>Type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latin typeface="Calibri"/>
                        </a:rPr>
                        <a:t>Mount Point Options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latin typeface="Calibri"/>
                        </a:rPr>
                        <a:t>Mount Order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latin typeface="Calibri"/>
                        </a:rPr>
                        <a:t>Mount Verification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9057">
                <a:tc>
                  <a:txBody>
                    <a:bodyPr/>
                    <a:lstStyle/>
                    <a:p>
                      <a:pPr algn="l" fontAlgn="b"/>
                      <a:r>
                        <a:rPr lang="en-US" sz="2000" b="0" i="0" u="none" strike="noStrike" dirty="0" smtClean="0">
                          <a:solidFill>
                            <a:srgbClr val="000000"/>
                          </a:solidFill>
                          <a:latin typeface="Calibri"/>
                        </a:rPr>
                        <a:t>/dev/DBVG/lvol0 </a:t>
                      </a:r>
                      <a:endParaRPr lang="en-US" sz="20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latin typeface="Calibri"/>
                        </a:rPr>
                        <a:t>/opt/oracledb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latin typeface="Calibri"/>
                        </a:rPr>
                        <a:t>ext3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latin typeface="Calibri"/>
                        </a:rPr>
                        <a:t>defaults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4715">
                <a:tc>
                  <a:txBody>
                    <a:bodyPr/>
                    <a:lstStyle/>
                    <a:p>
                      <a:pPr algn="l" fontAlgn="b"/>
                      <a:r>
                        <a:rPr lang="en-US" sz="20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latin typeface="Calibri"/>
                        </a:rPr>
                        <a:t> </a:t>
                      </a:r>
                      <a:r>
                        <a:rPr lang="en-US" sz="2000" b="0" i="0" u="none" strike="noStrike" dirty="0" smtClean="0">
                          <a:solidFill>
                            <a:srgbClr val="000000"/>
                          </a:solidFill>
                          <a:latin typeface="Calibri"/>
                        </a:rPr>
                        <a:t>Lower the number the higher the priority</a:t>
                      </a:r>
                    </a:p>
                    <a:p>
                      <a:pPr algn="l" fontAlgn="b"/>
                      <a:endParaRPr lang="en-US" sz="20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latin typeface="Calibri"/>
                        </a:rPr>
                        <a:t>Mount </a:t>
                      </a:r>
                      <a:r>
                        <a:rPr lang="en-US" sz="2000" b="0" i="0" u="none" strike="noStrike" dirty="0" smtClean="0">
                          <a:solidFill>
                            <a:srgbClr val="000000"/>
                          </a:solidFill>
                          <a:latin typeface="Calibri"/>
                        </a:rPr>
                        <a:t>Verification</a:t>
                      </a:r>
                    </a:p>
                    <a:p>
                      <a:pPr algn="l" fontAlgn="b"/>
                      <a:r>
                        <a:rPr lang="en-US" sz="2000" b="0" i="0" u="none" strike="noStrike" dirty="0" smtClean="0">
                          <a:solidFill>
                            <a:srgbClr val="000000"/>
                          </a:solidFill>
                          <a:latin typeface="Calibri"/>
                        </a:rPr>
                        <a:t>Set</a:t>
                      </a:r>
                      <a:r>
                        <a:rPr lang="en-US" sz="2000" b="0" i="0" u="none" strike="noStrike" baseline="0" dirty="0" smtClean="0">
                          <a:solidFill>
                            <a:srgbClr val="000000"/>
                          </a:solidFill>
                          <a:latin typeface="Calibri"/>
                        </a:rPr>
                        <a:t> it to 0 if you want to ignore the mount verification.</a:t>
                      </a:r>
                      <a:endParaRPr lang="en-US" sz="20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bl>
          </a:graphicData>
        </a:graphic>
      </p:graphicFrame>
      <p:graphicFrame>
        <p:nvGraphicFramePr>
          <p:cNvPr id="15" name="Table 14"/>
          <p:cNvGraphicFramePr>
            <a:graphicFrameLocks noGrp="1"/>
          </p:cNvGraphicFramePr>
          <p:nvPr/>
        </p:nvGraphicFramePr>
        <p:xfrm>
          <a:off x="0" y="3200400"/>
          <a:ext cx="9144000" cy="2776106"/>
        </p:xfrm>
        <a:graphic>
          <a:graphicData uri="http://schemas.openxmlformats.org/drawingml/2006/table">
            <a:tbl>
              <a:tblPr/>
              <a:tblGrid>
                <a:gridCol w="9144000"/>
              </a:tblGrid>
              <a:tr h="332511">
                <a:tc>
                  <a:txBody>
                    <a:bodyPr/>
                    <a:lstStyle/>
                    <a:p>
                      <a:pPr algn="l" fontAlgn="b"/>
                      <a:r>
                        <a:rPr lang="en-US" sz="2000" b="0" i="0" u="none" strike="noStrike" dirty="0">
                          <a:solidFill>
                            <a:srgbClr val="000000"/>
                          </a:solidFill>
                          <a:latin typeface="Calibri"/>
                        </a:rPr>
                        <a:t>The Mount Verification will allow the OS to boot only if the mount actually happens.</a:t>
                      </a:r>
                    </a:p>
                  </a:txBody>
                  <a:tcPr marL="5195" marR="5195" marT="51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37755">
                <a:tc>
                  <a:txBody>
                    <a:bodyPr/>
                    <a:lstStyle/>
                    <a:p>
                      <a:pPr algn="l" fontAlgn="b"/>
                      <a:r>
                        <a:rPr lang="en-US" sz="2000" b="0" i="0" u="none" strike="noStrike" dirty="0">
                          <a:solidFill>
                            <a:srgbClr val="000000"/>
                          </a:solidFill>
                          <a:latin typeface="Calibri"/>
                        </a:rPr>
                        <a:t>If the mount fails due to the device or san issues the OS will enter a maintenance mode (safe mode) and you will have to resolve the issue and reboot the O/S from maintenance </a:t>
                      </a:r>
                      <a:r>
                        <a:rPr lang="en-US" sz="2000" b="0" i="0" u="none" strike="noStrike" dirty="0" smtClean="0">
                          <a:solidFill>
                            <a:srgbClr val="000000"/>
                          </a:solidFill>
                          <a:latin typeface="Calibri"/>
                        </a:rPr>
                        <a:t>mode</a:t>
                      </a:r>
                    </a:p>
                    <a:p>
                      <a:pPr algn="l" fontAlgn="b"/>
                      <a:endParaRPr lang="en-US" sz="2000" b="0" i="0" u="none" strike="noStrike" dirty="0" smtClean="0">
                        <a:solidFill>
                          <a:srgbClr val="000000"/>
                        </a:solidFill>
                        <a:latin typeface="Calibri"/>
                      </a:endParaRPr>
                    </a:p>
                    <a:p>
                      <a:pPr algn="l" fontAlgn="b"/>
                      <a:r>
                        <a:rPr lang="en-US" sz="2000" b="0" i="0" u="none" strike="noStrike" dirty="0" smtClean="0">
                          <a:solidFill>
                            <a:srgbClr val="000000"/>
                          </a:solidFill>
                          <a:latin typeface="Calibri"/>
                        </a:rPr>
                        <a:t>Homework: put a bad entry (any characters or words that make no sense at the end</a:t>
                      </a:r>
                      <a:r>
                        <a:rPr lang="en-US" sz="2000" b="0" i="0" u="none" strike="noStrike" baseline="0" dirty="0" smtClean="0">
                          <a:solidFill>
                            <a:srgbClr val="000000"/>
                          </a:solidFill>
                          <a:latin typeface="Calibri"/>
                        </a:rPr>
                        <a:t> in /etc/</a:t>
                      </a:r>
                      <a:r>
                        <a:rPr lang="en-US" sz="2000" b="0" i="0" u="none" strike="noStrike" baseline="0" dirty="0" err="1" smtClean="0">
                          <a:solidFill>
                            <a:srgbClr val="000000"/>
                          </a:solidFill>
                          <a:latin typeface="Calibri"/>
                        </a:rPr>
                        <a:t>fstab</a:t>
                      </a:r>
                      <a:r>
                        <a:rPr lang="en-US" sz="2000" b="0" i="0" u="none" strike="noStrike" baseline="0" dirty="0" smtClean="0">
                          <a:solidFill>
                            <a:srgbClr val="000000"/>
                          </a:solidFill>
                          <a:latin typeface="Calibri"/>
                        </a:rPr>
                        <a:t>)</a:t>
                      </a:r>
                      <a:endParaRPr lang="en-US" sz="2000" b="0" i="0" u="none" strike="noStrike" dirty="0" smtClean="0">
                        <a:solidFill>
                          <a:srgbClr val="000000"/>
                        </a:solidFill>
                        <a:latin typeface="Calibri"/>
                      </a:endParaRPr>
                    </a:p>
                    <a:p>
                      <a:pPr algn="l" fontAlgn="b"/>
                      <a:r>
                        <a:rPr lang="en-US" sz="2000" b="0" i="0" u="none" strike="noStrike" dirty="0" smtClean="0">
                          <a:solidFill>
                            <a:srgbClr val="000000"/>
                          </a:solidFill>
                          <a:latin typeface="Calibri"/>
                        </a:rPr>
                        <a:t>If</a:t>
                      </a:r>
                      <a:r>
                        <a:rPr lang="en-US" sz="2000" b="0" i="0" u="none" strike="noStrike" baseline="0" dirty="0" smtClean="0">
                          <a:solidFill>
                            <a:srgbClr val="000000"/>
                          </a:solidFill>
                          <a:latin typeface="Calibri"/>
                        </a:rPr>
                        <a:t> your server is in maintenance mode, login, run “mount –o </a:t>
                      </a:r>
                      <a:r>
                        <a:rPr lang="en-US" sz="2000" b="0" i="0" u="none" strike="noStrike" baseline="0" dirty="0" err="1" smtClean="0">
                          <a:solidFill>
                            <a:srgbClr val="000000"/>
                          </a:solidFill>
                          <a:latin typeface="Calibri"/>
                        </a:rPr>
                        <a:t>remount,rw</a:t>
                      </a:r>
                      <a:r>
                        <a:rPr lang="en-US" sz="2000" b="0" i="0" u="none" strike="noStrike" baseline="0" dirty="0" smtClean="0">
                          <a:solidFill>
                            <a:srgbClr val="000000"/>
                          </a:solidFill>
                          <a:latin typeface="Calibri"/>
                        </a:rPr>
                        <a:t> /” and then vi /etc/</a:t>
                      </a:r>
                      <a:r>
                        <a:rPr lang="en-US" sz="2000" b="0" i="0" u="none" strike="noStrike" baseline="0" dirty="0" err="1" smtClean="0">
                          <a:solidFill>
                            <a:srgbClr val="000000"/>
                          </a:solidFill>
                          <a:latin typeface="Calibri"/>
                        </a:rPr>
                        <a:t>fstab</a:t>
                      </a:r>
                      <a:r>
                        <a:rPr lang="en-US" sz="2000" b="0" i="0" u="none" strike="noStrike" baseline="0" dirty="0" smtClean="0">
                          <a:solidFill>
                            <a:srgbClr val="000000"/>
                          </a:solidFill>
                          <a:latin typeface="Calibri"/>
                        </a:rPr>
                        <a:t> and remove the bad entry. Save and Force Quit and reboot the server.</a:t>
                      </a:r>
                      <a:endParaRPr lang="en-US" sz="2000" b="0" i="0" u="none" strike="noStrike" dirty="0">
                        <a:solidFill>
                          <a:srgbClr val="000000"/>
                        </a:solidFill>
                        <a:latin typeface="Calibri"/>
                      </a:endParaRPr>
                    </a:p>
                  </a:txBody>
                  <a:tcPr marL="5195" marR="5195" marT="51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pic>
        <p:nvPicPr>
          <p:cNvPr id="16" name="Picture 15"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
        <p:nvSpPr>
          <p:cNvPr id="17" name="TextBox 16"/>
          <p:cNvSpPr txBox="1"/>
          <p:nvPr/>
        </p:nvSpPr>
        <p:spPr>
          <a:xfrm>
            <a:off x="228600" y="228600"/>
            <a:ext cx="1324402" cy="369332"/>
          </a:xfrm>
          <a:prstGeom prst="rect">
            <a:avLst/>
          </a:prstGeom>
          <a:noFill/>
        </p:spPr>
        <p:txBody>
          <a:bodyPr wrap="none" rtlCol="0">
            <a:spAutoFit/>
          </a:bodyPr>
          <a:lstStyle/>
          <a:p>
            <a:r>
              <a:rPr lang="en-US" dirty="0" smtClean="0"/>
              <a:t>/etc/</a:t>
            </a:r>
            <a:r>
              <a:rPr lang="en-US" dirty="0" err="1" smtClean="0"/>
              <a:t>fstab</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473891"/>
          </a:xfrm>
        </p:spPr>
        <p:txBody>
          <a:bodyPr>
            <a:normAutofit fontScale="92500" lnSpcReduction="20000"/>
          </a:bodyPr>
          <a:lstStyle/>
          <a:p>
            <a:r>
              <a:rPr lang="en-US" dirty="0" err="1" smtClean="0"/>
              <a:t>Grep</a:t>
            </a:r>
            <a:r>
              <a:rPr lang="en-US" dirty="0" smtClean="0"/>
              <a:t> command: </a:t>
            </a:r>
            <a:r>
              <a:rPr lang="en-US" dirty="0" err="1" smtClean="0"/>
              <a:t>Grep</a:t>
            </a:r>
            <a:r>
              <a:rPr lang="en-US" dirty="0" smtClean="0"/>
              <a:t> command is used to search contents in a file by string </a:t>
            </a:r>
          </a:p>
          <a:p>
            <a:r>
              <a:rPr lang="en-US" b="1" dirty="0" err="1" smtClean="0"/>
              <a:t>grep</a:t>
            </a:r>
            <a:r>
              <a:rPr lang="en-US" b="1" dirty="0" smtClean="0"/>
              <a:t> –</a:t>
            </a:r>
            <a:r>
              <a:rPr lang="en-US" b="1" dirty="0" err="1" smtClean="0"/>
              <a:t>i</a:t>
            </a:r>
            <a:r>
              <a:rPr lang="en-US" dirty="0" smtClean="0"/>
              <a:t> (-</a:t>
            </a:r>
            <a:r>
              <a:rPr lang="en-US" dirty="0" err="1" smtClean="0"/>
              <a:t>i</a:t>
            </a:r>
            <a:r>
              <a:rPr lang="en-US" dirty="0" smtClean="0"/>
              <a:t> flag means ignore case)</a:t>
            </a:r>
          </a:p>
          <a:p>
            <a:r>
              <a:rPr lang="en-US" b="1" dirty="0" smtClean="0"/>
              <a:t>nice</a:t>
            </a:r>
            <a:r>
              <a:rPr lang="en-US" dirty="0" smtClean="0"/>
              <a:t>: Nice command assigns a priority to a process before it begins.</a:t>
            </a:r>
          </a:p>
          <a:p>
            <a:r>
              <a:rPr lang="en-US" dirty="0" smtClean="0"/>
              <a:t>Priorities in Linux range from: -19 to 19… The lower the priority number the higher the CPU priority.</a:t>
            </a:r>
          </a:p>
          <a:p>
            <a:r>
              <a:rPr lang="en-US" b="1" dirty="0" smtClean="0"/>
              <a:t>nice –n</a:t>
            </a:r>
            <a:r>
              <a:rPr lang="en-US" dirty="0" smtClean="0"/>
              <a:t> “PRI” command</a:t>
            </a:r>
          </a:p>
          <a:p>
            <a:r>
              <a:rPr lang="en-US" dirty="0" smtClean="0"/>
              <a:t>time nice -n -19 tar -</a:t>
            </a:r>
            <a:r>
              <a:rPr lang="en-US" dirty="0" err="1" smtClean="0"/>
              <a:t>cvf</a:t>
            </a:r>
            <a:r>
              <a:rPr lang="en-US" dirty="0" smtClean="0"/>
              <a:t> usrbackup.tar /</a:t>
            </a:r>
            <a:r>
              <a:rPr lang="en-US" dirty="0" err="1" smtClean="0"/>
              <a:t>usr</a:t>
            </a:r>
            <a:endParaRPr lang="en-US" dirty="0" smtClean="0"/>
          </a:p>
          <a:p>
            <a:r>
              <a:rPr lang="en-US" b="1" dirty="0" err="1" smtClean="0"/>
              <a:t>renice</a:t>
            </a:r>
            <a:r>
              <a:rPr lang="en-US" b="1" dirty="0" smtClean="0"/>
              <a:t>:</a:t>
            </a:r>
            <a:r>
              <a:rPr lang="en-US" dirty="0" smtClean="0"/>
              <a:t> </a:t>
            </a:r>
            <a:r>
              <a:rPr lang="en-US" dirty="0" err="1" smtClean="0"/>
              <a:t>Renice</a:t>
            </a:r>
            <a:r>
              <a:rPr lang="en-US" dirty="0" smtClean="0"/>
              <a:t> commands assigns a priority to a process while its running.</a:t>
            </a:r>
          </a:p>
          <a:p>
            <a:r>
              <a:rPr lang="en-US" b="1" dirty="0" err="1" smtClean="0"/>
              <a:t>renice</a:t>
            </a:r>
            <a:r>
              <a:rPr lang="en-US" b="1" dirty="0" smtClean="0"/>
              <a:t> –“PRI” PID</a:t>
            </a:r>
          </a:p>
          <a:p>
            <a:r>
              <a:rPr lang="en-US" b="1" dirty="0" err="1" smtClean="0"/>
              <a:t>ifconfig</a:t>
            </a:r>
            <a:r>
              <a:rPr lang="en-US" b="1" dirty="0" smtClean="0"/>
              <a:t>:</a:t>
            </a:r>
            <a:r>
              <a:rPr lang="en-US" dirty="0" smtClean="0"/>
              <a:t> Interface Configuration, prints the </a:t>
            </a:r>
            <a:r>
              <a:rPr lang="en-US" dirty="0" err="1" smtClean="0"/>
              <a:t>ip</a:t>
            </a:r>
            <a:r>
              <a:rPr lang="en-US" dirty="0" smtClean="0"/>
              <a:t> address of the Linux Network Interfaces.</a:t>
            </a:r>
          </a:p>
          <a:p>
            <a:r>
              <a:rPr lang="en-US" b="1" dirty="0" err="1" smtClean="0"/>
              <a:t>ifconfig</a:t>
            </a:r>
            <a:r>
              <a:rPr lang="en-US" b="1" dirty="0" smtClean="0"/>
              <a:t> –a</a:t>
            </a:r>
            <a:r>
              <a:rPr lang="en-US" dirty="0" smtClean="0"/>
              <a:t> (-a = all interfaces)</a:t>
            </a:r>
          </a:p>
          <a:p>
            <a:endParaRPr lang="en-US" dirty="0"/>
          </a:p>
        </p:txBody>
      </p:sp>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533401"/>
          <a:ext cx="8229600" cy="5012129"/>
        </p:xfrm>
        <a:graphic>
          <a:graphicData uri="http://schemas.openxmlformats.org/drawingml/2006/table">
            <a:tbl>
              <a:tblPr firstRow="1" bandRow="1">
                <a:tableStyleId>{5C22544A-7EE6-4342-B048-85BDC9FD1C3A}</a:tableStyleId>
              </a:tblPr>
              <a:tblGrid>
                <a:gridCol w="4114800"/>
                <a:gridCol w="4114800"/>
              </a:tblGrid>
              <a:tr h="423306">
                <a:tc>
                  <a:txBody>
                    <a:bodyPr/>
                    <a:lstStyle/>
                    <a:p>
                      <a:pPr marL="0" marR="0">
                        <a:lnSpc>
                          <a:spcPct val="115000"/>
                        </a:lnSpc>
                        <a:spcBef>
                          <a:spcPts val="0"/>
                        </a:spcBef>
                        <a:spcAft>
                          <a:spcPts val="0"/>
                        </a:spcAft>
                      </a:pPr>
                      <a:r>
                        <a:rPr lang="en-US" sz="1600" dirty="0">
                          <a:solidFill>
                            <a:srgbClr val="000000"/>
                          </a:solidFill>
                          <a:latin typeface="Calibri"/>
                          <a:ea typeface="Times New Roman"/>
                          <a:cs typeface="Calibri"/>
                        </a:rPr>
                        <a:t>Link encapsulation</a:t>
                      </a:r>
                      <a:endParaRPr lang="en-US" sz="1100" dirty="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600" dirty="0">
                          <a:solidFill>
                            <a:srgbClr val="000000"/>
                          </a:solidFill>
                          <a:latin typeface="Calibri"/>
                          <a:ea typeface="Times New Roman"/>
                          <a:cs typeface="Calibri"/>
                        </a:rPr>
                        <a:t>Type of Network</a:t>
                      </a:r>
                      <a:endParaRPr lang="en-US" sz="1100" dirty="0">
                        <a:latin typeface="Calibri"/>
                        <a:ea typeface="Times New Roman"/>
                        <a:cs typeface="Times New Roman"/>
                      </a:endParaRPr>
                    </a:p>
                  </a:txBody>
                  <a:tcPr marL="68580" marR="68580" marT="0" marB="0" anchor="b"/>
                </a:tc>
              </a:tr>
              <a:tr h="423306">
                <a:tc>
                  <a:txBody>
                    <a:bodyPr/>
                    <a:lstStyle/>
                    <a:p>
                      <a:pPr marL="0" marR="0">
                        <a:lnSpc>
                          <a:spcPct val="115000"/>
                        </a:lnSpc>
                        <a:spcBef>
                          <a:spcPts val="0"/>
                        </a:spcBef>
                        <a:spcAft>
                          <a:spcPts val="0"/>
                        </a:spcAft>
                      </a:pPr>
                      <a:r>
                        <a:rPr lang="en-US" sz="1600" dirty="0" err="1">
                          <a:solidFill>
                            <a:srgbClr val="000000"/>
                          </a:solidFill>
                          <a:latin typeface="Calibri"/>
                          <a:ea typeface="Times New Roman"/>
                          <a:cs typeface="Calibri"/>
                        </a:rPr>
                        <a:t>Hwaddr</a:t>
                      </a:r>
                      <a:endParaRPr lang="en-US" sz="1100" dirty="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600">
                          <a:solidFill>
                            <a:srgbClr val="000000"/>
                          </a:solidFill>
                          <a:latin typeface="Calibri"/>
                          <a:ea typeface="Times New Roman"/>
                          <a:cs typeface="Calibri"/>
                        </a:rPr>
                        <a:t>MAC Address of the NIC PORT</a:t>
                      </a:r>
                      <a:endParaRPr lang="en-US" sz="1100">
                        <a:latin typeface="Calibri"/>
                        <a:ea typeface="Times New Roman"/>
                        <a:cs typeface="Times New Roman"/>
                      </a:endParaRPr>
                    </a:p>
                  </a:txBody>
                  <a:tcPr marL="68580" marR="68580" marT="0" marB="0" anchor="b"/>
                </a:tc>
              </a:tr>
              <a:tr h="423306">
                <a:tc>
                  <a:txBody>
                    <a:bodyPr/>
                    <a:lstStyle/>
                    <a:p>
                      <a:pPr marL="0" marR="0">
                        <a:lnSpc>
                          <a:spcPct val="115000"/>
                        </a:lnSpc>
                        <a:spcBef>
                          <a:spcPts val="0"/>
                        </a:spcBef>
                        <a:spcAft>
                          <a:spcPts val="0"/>
                        </a:spcAft>
                      </a:pPr>
                      <a:r>
                        <a:rPr lang="en-US" sz="1600" dirty="0" err="1">
                          <a:solidFill>
                            <a:srgbClr val="000000"/>
                          </a:solidFill>
                          <a:latin typeface="Calibri"/>
                          <a:ea typeface="Times New Roman"/>
                          <a:cs typeface="Calibri"/>
                        </a:rPr>
                        <a:t>inetaddr</a:t>
                      </a:r>
                      <a:r>
                        <a:rPr lang="en-US" sz="1600" dirty="0">
                          <a:solidFill>
                            <a:srgbClr val="000000"/>
                          </a:solidFill>
                          <a:latin typeface="Calibri"/>
                          <a:ea typeface="Times New Roman"/>
                          <a:cs typeface="Calibri"/>
                        </a:rPr>
                        <a:t>:</a:t>
                      </a:r>
                      <a:endParaRPr lang="en-US" sz="1100" dirty="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600">
                          <a:solidFill>
                            <a:srgbClr val="000000"/>
                          </a:solidFill>
                          <a:latin typeface="Calibri"/>
                          <a:ea typeface="Times New Roman"/>
                          <a:cs typeface="Calibri"/>
                        </a:rPr>
                        <a:t>IP Address of the Interface</a:t>
                      </a:r>
                      <a:endParaRPr lang="en-US" sz="1100">
                        <a:latin typeface="Calibri"/>
                        <a:ea typeface="Times New Roman"/>
                        <a:cs typeface="Times New Roman"/>
                      </a:endParaRPr>
                    </a:p>
                  </a:txBody>
                  <a:tcPr marL="68580" marR="68580" marT="0" marB="0" anchor="b"/>
                </a:tc>
              </a:tr>
              <a:tr h="423306">
                <a:tc>
                  <a:txBody>
                    <a:bodyPr/>
                    <a:lstStyle/>
                    <a:p>
                      <a:pPr marL="0" marR="0">
                        <a:lnSpc>
                          <a:spcPct val="115000"/>
                        </a:lnSpc>
                        <a:spcBef>
                          <a:spcPts val="0"/>
                        </a:spcBef>
                        <a:spcAft>
                          <a:spcPts val="0"/>
                        </a:spcAft>
                      </a:pPr>
                      <a:r>
                        <a:rPr lang="en-US" sz="1600" dirty="0" err="1">
                          <a:solidFill>
                            <a:srgbClr val="000000"/>
                          </a:solidFill>
                          <a:latin typeface="Calibri"/>
                          <a:ea typeface="Times New Roman"/>
                          <a:cs typeface="Calibri"/>
                        </a:rPr>
                        <a:t>Bcast</a:t>
                      </a:r>
                      <a:r>
                        <a:rPr lang="en-US" sz="1600" dirty="0">
                          <a:solidFill>
                            <a:srgbClr val="000000"/>
                          </a:solidFill>
                          <a:latin typeface="Calibri"/>
                          <a:ea typeface="Times New Roman"/>
                          <a:cs typeface="Calibri"/>
                        </a:rPr>
                        <a:t> (Broadcast)</a:t>
                      </a:r>
                      <a:endParaRPr lang="en-US" sz="1100" dirty="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600">
                          <a:solidFill>
                            <a:srgbClr val="000000"/>
                          </a:solidFill>
                          <a:latin typeface="Calibri"/>
                          <a:ea typeface="Times New Roman"/>
                          <a:cs typeface="Calibri"/>
                        </a:rPr>
                        <a:t>Broadcast address of Interface</a:t>
                      </a:r>
                      <a:endParaRPr lang="en-US" sz="1100">
                        <a:latin typeface="Calibri"/>
                        <a:ea typeface="Times New Roman"/>
                        <a:cs typeface="Times New Roman"/>
                      </a:endParaRPr>
                    </a:p>
                  </a:txBody>
                  <a:tcPr marL="68580" marR="68580" marT="0" marB="0" anchor="b"/>
                </a:tc>
              </a:tr>
              <a:tr h="1202375">
                <a:tc>
                  <a:txBody>
                    <a:bodyPr/>
                    <a:lstStyle/>
                    <a:p>
                      <a:pPr marL="0" marR="0">
                        <a:lnSpc>
                          <a:spcPct val="115000"/>
                        </a:lnSpc>
                        <a:spcBef>
                          <a:spcPts val="0"/>
                        </a:spcBef>
                        <a:spcAft>
                          <a:spcPts val="0"/>
                        </a:spcAft>
                      </a:pPr>
                      <a:r>
                        <a:rPr lang="en-US" sz="1600" dirty="0">
                          <a:solidFill>
                            <a:srgbClr val="000000"/>
                          </a:solidFill>
                          <a:latin typeface="Calibri"/>
                          <a:ea typeface="Times New Roman"/>
                          <a:cs typeface="Calibri"/>
                        </a:rPr>
                        <a:t>UP BROADCAST </a:t>
                      </a:r>
                      <a:br>
                        <a:rPr lang="en-US" sz="1600" dirty="0">
                          <a:solidFill>
                            <a:srgbClr val="000000"/>
                          </a:solidFill>
                          <a:latin typeface="Calibri"/>
                          <a:ea typeface="Times New Roman"/>
                          <a:cs typeface="Calibri"/>
                        </a:rPr>
                      </a:br>
                      <a:r>
                        <a:rPr lang="en-US" sz="1600" dirty="0">
                          <a:solidFill>
                            <a:srgbClr val="000000"/>
                          </a:solidFill>
                          <a:latin typeface="Calibri"/>
                          <a:ea typeface="Times New Roman"/>
                          <a:cs typeface="Calibri"/>
                        </a:rPr>
                        <a:t>RUNNING MULTICAST</a:t>
                      </a:r>
                      <a:endParaRPr lang="en-US" sz="1100" dirty="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600" dirty="0">
                          <a:solidFill>
                            <a:srgbClr val="000000"/>
                          </a:solidFill>
                          <a:latin typeface="Calibri"/>
                          <a:ea typeface="Times New Roman"/>
                          <a:cs typeface="Calibri"/>
                        </a:rPr>
                        <a:t>Connection is UP</a:t>
                      </a:r>
                      <a:br>
                        <a:rPr lang="en-US" sz="1600" dirty="0">
                          <a:solidFill>
                            <a:srgbClr val="000000"/>
                          </a:solidFill>
                          <a:latin typeface="Calibri"/>
                          <a:ea typeface="Times New Roman"/>
                          <a:cs typeface="Calibri"/>
                        </a:rPr>
                      </a:br>
                      <a:r>
                        <a:rPr lang="en-US" sz="1600" dirty="0">
                          <a:solidFill>
                            <a:srgbClr val="000000"/>
                          </a:solidFill>
                          <a:latin typeface="Calibri"/>
                          <a:ea typeface="Times New Roman"/>
                          <a:cs typeface="Calibri"/>
                        </a:rPr>
                        <a:t>Connection is Broadcasting</a:t>
                      </a:r>
                      <a:br>
                        <a:rPr lang="en-US" sz="1600" dirty="0">
                          <a:solidFill>
                            <a:srgbClr val="000000"/>
                          </a:solidFill>
                          <a:latin typeface="Calibri"/>
                          <a:ea typeface="Times New Roman"/>
                          <a:cs typeface="Calibri"/>
                        </a:rPr>
                      </a:br>
                      <a:r>
                        <a:rPr lang="en-US" sz="1600" dirty="0">
                          <a:solidFill>
                            <a:srgbClr val="000000"/>
                          </a:solidFill>
                          <a:latin typeface="Calibri"/>
                          <a:ea typeface="Times New Roman"/>
                          <a:cs typeface="Calibri"/>
                        </a:rPr>
                        <a:t>Connection is RUNNING</a:t>
                      </a:r>
                      <a:br>
                        <a:rPr lang="en-US" sz="1600" dirty="0">
                          <a:solidFill>
                            <a:srgbClr val="000000"/>
                          </a:solidFill>
                          <a:latin typeface="Calibri"/>
                          <a:ea typeface="Times New Roman"/>
                          <a:cs typeface="Calibri"/>
                        </a:rPr>
                      </a:br>
                      <a:r>
                        <a:rPr lang="en-US" sz="1600" dirty="0">
                          <a:solidFill>
                            <a:srgbClr val="000000"/>
                          </a:solidFill>
                          <a:latin typeface="Calibri"/>
                          <a:ea typeface="Times New Roman"/>
                          <a:cs typeface="Calibri"/>
                        </a:rPr>
                        <a:t>Connection can also Multicast </a:t>
                      </a:r>
                      <a:r>
                        <a:rPr lang="en-US" sz="1600" dirty="0" smtClean="0">
                          <a:solidFill>
                            <a:srgbClr val="000000"/>
                          </a:solidFill>
                          <a:latin typeface="Calibri"/>
                          <a:ea typeface="Times New Roman"/>
                          <a:cs typeface="Calibri"/>
                        </a:rPr>
                        <a:t>for </a:t>
                      </a:r>
                      <a:r>
                        <a:rPr lang="en-US" sz="1600" dirty="0">
                          <a:solidFill>
                            <a:srgbClr val="000000"/>
                          </a:solidFill>
                          <a:latin typeface="Calibri"/>
                          <a:ea typeface="Times New Roman"/>
                          <a:cs typeface="Calibri"/>
                        </a:rPr>
                        <a:t>monitoring</a:t>
                      </a:r>
                      <a:endParaRPr lang="en-US" sz="1100" dirty="0">
                        <a:latin typeface="Calibri"/>
                        <a:ea typeface="Times New Roman"/>
                        <a:cs typeface="Times New Roman"/>
                      </a:endParaRPr>
                    </a:p>
                  </a:txBody>
                  <a:tcPr marL="68580" marR="68580" marT="0" marB="0" anchor="b"/>
                </a:tc>
              </a:tr>
              <a:tr h="423306">
                <a:tc>
                  <a:txBody>
                    <a:bodyPr/>
                    <a:lstStyle/>
                    <a:p>
                      <a:pPr marL="0" marR="0">
                        <a:lnSpc>
                          <a:spcPct val="115000"/>
                        </a:lnSpc>
                        <a:spcBef>
                          <a:spcPts val="0"/>
                        </a:spcBef>
                        <a:spcAft>
                          <a:spcPts val="0"/>
                        </a:spcAft>
                      </a:pPr>
                      <a:r>
                        <a:rPr lang="en-US" sz="1600" dirty="0">
                          <a:solidFill>
                            <a:srgbClr val="000000"/>
                          </a:solidFill>
                          <a:latin typeface="Calibri"/>
                          <a:ea typeface="Times New Roman"/>
                          <a:cs typeface="Calibri"/>
                        </a:rPr>
                        <a:t>MTU</a:t>
                      </a:r>
                      <a:endParaRPr lang="en-US" sz="1100" dirty="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600" dirty="0">
                          <a:solidFill>
                            <a:srgbClr val="000000"/>
                          </a:solidFill>
                          <a:latin typeface="Calibri"/>
                          <a:ea typeface="Times New Roman"/>
                          <a:cs typeface="Calibri"/>
                        </a:rPr>
                        <a:t>Maximum Transmission Unit</a:t>
                      </a:r>
                      <a:endParaRPr lang="en-US" sz="1100" dirty="0">
                        <a:latin typeface="Calibri"/>
                        <a:ea typeface="Times New Roman"/>
                        <a:cs typeface="Times New Roman"/>
                      </a:endParaRPr>
                    </a:p>
                  </a:txBody>
                  <a:tcPr marL="68580" marR="68580" marT="0" marB="0" anchor="b"/>
                </a:tc>
              </a:tr>
              <a:tr h="423306">
                <a:tc>
                  <a:txBody>
                    <a:bodyPr/>
                    <a:lstStyle/>
                    <a:p>
                      <a:pPr marL="0" marR="0">
                        <a:lnSpc>
                          <a:spcPct val="115000"/>
                        </a:lnSpc>
                        <a:spcBef>
                          <a:spcPts val="0"/>
                        </a:spcBef>
                        <a:spcAft>
                          <a:spcPts val="0"/>
                        </a:spcAft>
                      </a:pPr>
                      <a:r>
                        <a:rPr lang="en-US" sz="1600">
                          <a:solidFill>
                            <a:srgbClr val="000000"/>
                          </a:solidFill>
                          <a:latin typeface="Calibri"/>
                          <a:ea typeface="Times New Roman"/>
                          <a:cs typeface="Calibri"/>
                        </a:rPr>
                        <a:t>RX Packets</a:t>
                      </a:r>
                      <a:endParaRPr lang="en-US" sz="110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600" dirty="0">
                          <a:solidFill>
                            <a:srgbClr val="000000"/>
                          </a:solidFill>
                          <a:latin typeface="Calibri"/>
                          <a:ea typeface="Times New Roman"/>
                          <a:cs typeface="Calibri"/>
                        </a:rPr>
                        <a:t>Receive Packets, or the # of Packets received</a:t>
                      </a:r>
                      <a:endParaRPr lang="en-US" sz="1100" dirty="0">
                        <a:latin typeface="Calibri"/>
                        <a:ea typeface="Times New Roman"/>
                        <a:cs typeface="Times New Roman"/>
                      </a:endParaRPr>
                    </a:p>
                  </a:txBody>
                  <a:tcPr marL="68580" marR="68580" marT="0" marB="0" anchor="b"/>
                </a:tc>
              </a:tr>
              <a:tr h="423306">
                <a:tc>
                  <a:txBody>
                    <a:bodyPr/>
                    <a:lstStyle/>
                    <a:p>
                      <a:pPr marL="0" marR="0">
                        <a:lnSpc>
                          <a:spcPct val="115000"/>
                        </a:lnSpc>
                        <a:spcBef>
                          <a:spcPts val="0"/>
                        </a:spcBef>
                        <a:spcAft>
                          <a:spcPts val="0"/>
                        </a:spcAft>
                      </a:pPr>
                      <a:r>
                        <a:rPr lang="en-US" sz="1600">
                          <a:solidFill>
                            <a:srgbClr val="000000"/>
                          </a:solidFill>
                          <a:latin typeface="Calibri"/>
                          <a:ea typeface="Times New Roman"/>
                          <a:cs typeface="Calibri"/>
                        </a:rPr>
                        <a:t>TX Packets</a:t>
                      </a:r>
                      <a:endParaRPr lang="en-US" sz="110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600" dirty="0">
                          <a:solidFill>
                            <a:srgbClr val="000000"/>
                          </a:solidFill>
                          <a:latin typeface="Calibri"/>
                          <a:ea typeface="Times New Roman"/>
                          <a:cs typeface="Calibri"/>
                        </a:rPr>
                        <a:t>Transmit Packets, or the # of Packets sent</a:t>
                      </a:r>
                      <a:endParaRPr lang="en-US" sz="1100" dirty="0">
                        <a:latin typeface="Calibri"/>
                        <a:ea typeface="Times New Roman"/>
                        <a:cs typeface="Times New Roman"/>
                      </a:endParaRPr>
                    </a:p>
                  </a:txBody>
                  <a:tcPr marL="68580" marR="68580" marT="0" marB="0" anchor="b"/>
                </a:tc>
              </a:tr>
              <a:tr h="423306">
                <a:tc>
                  <a:txBody>
                    <a:bodyPr/>
                    <a:lstStyle/>
                    <a:p>
                      <a:pPr marL="0" marR="0">
                        <a:lnSpc>
                          <a:spcPct val="115000"/>
                        </a:lnSpc>
                        <a:spcBef>
                          <a:spcPts val="0"/>
                        </a:spcBef>
                        <a:spcAft>
                          <a:spcPts val="0"/>
                        </a:spcAft>
                      </a:pPr>
                      <a:r>
                        <a:rPr lang="en-US" sz="1600">
                          <a:solidFill>
                            <a:srgbClr val="000000"/>
                          </a:solidFill>
                          <a:latin typeface="Calibri"/>
                          <a:ea typeface="Times New Roman"/>
                          <a:cs typeface="Calibri"/>
                        </a:rPr>
                        <a:t>RX Bytes</a:t>
                      </a:r>
                      <a:endParaRPr lang="en-US" sz="110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600" dirty="0">
                          <a:solidFill>
                            <a:srgbClr val="000000"/>
                          </a:solidFill>
                          <a:latin typeface="Calibri"/>
                          <a:ea typeface="Times New Roman"/>
                          <a:cs typeface="Calibri"/>
                        </a:rPr>
                        <a:t>Receive Bytes, or the # of Bytes Received</a:t>
                      </a:r>
                      <a:endParaRPr lang="en-US" sz="1100" dirty="0">
                        <a:latin typeface="Calibri"/>
                        <a:ea typeface="Times New Roman"/>
                        <a:cs typeface="Times New Roman"/>
                      </a:endParaRPr>
                    </a:p>
                  </a:txBody>
                  <a:tcPr marL="68580" marR="68580" marT="0" marB="0" anchor="b"/>
                </a:tc>
              </a:tr>
              <a:tr h="423306">
                <a:tc>
                  <a:txBody>
                    <a:bodyPr/>
                    <a:lstStyle/>
                    <a:p>
                      <a:pPr marL="0" marR="0">
                        <a:lnSpc>
                          <a:spcPct val="115000"/>
                        </a:lnSpc>
                        <a:spcBef>
                          <a:spcPts val="0"/>
                        </a:spcBef>
                        <a:spcAft>
                          <a:spcPts val="0"/>
                        </a:spcAft>
                      </a:pPr>
                      <a:r>
                        <a:rPr lang="en-US" sz="1600">
                          <a:solidFill>
                            <a:srgbClr val="000000"/>
                          </a:solidFill>
                          <a:latin typeface="Calibri"/>
                          <a:ea typeface="Times New Roman"/>
                          <a:cs typeface="Calibri"/>
                        </a:rPr>
                        <a:t>TX Bytes</a:t>
                      </a:r>
                      <a:endParaRPr lang="en-US" sz="110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600" dirty="0">
                          <a:solidFill>
                            <a:srgbClr val="000000"/>
                          </a:solidFill>
                          <a:latin typeface="Calibri"/>
                          <a:ea typeface="Times New Roman"/>
                          <a:cs typeface="Calibri"/>
                        </a:rPr>
                        <a:t>Transmit Bytes, or the # of Bytes Transmitted</a:t>
                      </a:r>
                      <a:endParaRPr lang="en-US" sz="1100" dirty="0">
                        <a:latin typeface="Calibri"/>
                        <a:ea typeface="Times New Roman"/>
                        <a:cs typeface="Times New Roman"/>
                      </a:endParaRPr>
                    </a:p>
                  </a:txBody>
                  <a:tcPr marL="68580" marR="68580" marT="0" marB="0" anchor="b"/>
                </a:tc>
              </a:tr>
            </a:tbl>
          </a:graphicData>
        </a:graphic>
      </p:graphicFrame>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914400" y="1600200"/>
          <a:ext cx="7467600" cy="3749040"/>
        </p:xfrm>
        <a:graphic>
          <a:graphicData uri="http://schemas.openxmlformats.org/drawingml/2006/table">
            <a:tbl>
              <a:tblPr firstRow="1" bandRow="1">
                <a:tableStyleId>{5C22544A-7EE6-4342-B048-85BDC9FD1C3A}</a:tableStyleId>
              </a:tblPr>
              <a:tblGrid>
                <a:gridCol w="2489200"/>
                <a:gridCol w="2489200"/>
                <a:gridCol w="2489200"/>
              </a:tblGrid>
              <a:tr h="869871">
                <a:tc>
                  <a:txBody>
                    <a:bodyPr/>
                    <a:lstStyle/>
                    <a:p>
                      <a:r>
                        <a:rPr kumimoji="0" lang="en-US" sz="2000" b="0" kern="1200" dirty="0" smtClean="0">
                          <a:solidFill>
                            <a:schemeClr val="tx1"/>
                          </a:solidFill>
                          <a:latin typeface="+mn-lt"/>
                          <a:ea typeface="+mn-ea"/>
                          <a:cs typeface="+mn-cs"/>
                        </a:rPr>
                        <a:t>[root@c1b14lx14 ~]# cat file1</a:t>
                      </a:r>
                    </a:p>
                    <a:p>
                      <a:endParaRPr lang="en-US" sz="2000" b="0" dirty="0">
                        <a:solidFill>
                          <a:schemeClr val="tx1"/>
                        </a:solidFill>
                      </a:endParaRPr>
                    </a:p>
                  </a:txBody>
                  <a:tcPr/>
                </a:tc>
                <a:tc>
                  <a:txBody>
                    <a:bodyPr/>
                    <a:lstStyle/>
                    <a:p>
                      <a:r>
                        <a:rPr kumimoji="0" lang="en-US" sz="2000" b="0" kern="1200" dirty="0" smtClean="0">
                          <a:solidFill>
                            <a:schemeClr val="tx1"/>
                          </a:solidFill>
                          <a:latin typeface="+mn-lt"/>
                          <a:ea typeface="+mn-ea"/>
                          <a:cs typeface="+mn-cs"/>
                        </a:rPr>
                        <a:t>[root@c1b14lx14 ~]# cat file2</a:t>
                      </a:r>
                    </a:p>
                    <a:p>
                      <a:endParaRPr lang="en-US" sz="2000" b="0" dirty="0"/>
                    </a:p>
                  </a:txBody>
                  <a:tcPr/>
                </a:tc>
                <a:tc>
                  <a:txBody>
                    <a:bodyPr/>
                    <a:lstStyle/>
                    <a:p>
                      <a:r>
                        <a:rPr kumimoji="0" lang="en-US" sz="2000" b="0" kern="1200" dirty="0" smtClean="0">
                          <a:solidFill>
                            <a:schemeClr val="tx1"/>
                          </a:solidFill>
                          <a:latin typeface="+mn-lt"/>
                          <a:ea typeface="+mn-ea"/>
                          <a:cs typeface="+mn-cs"/>
                        </a:rPr>
                        <a:t>[root@c1b14lx14 ~]# diff file1 file2</a:t>
                      </a:r>
                    </a:p>
                  </a:txBody>
                  <a:tcPr/>
                </a:tc>
              </a:tr>
              <a:tr h="441960">
                <a:tc>
                  <a:txBody>
                    <a:bodyPr/>
                    <a:lstStyle/>
                    <a:p>
                      <a:pPr algn="ctr"/>
                      <a:r>
                        <a:rPr kumimoji="0" lang="en-US" sz="2000" b="0" kern="1200" dirty="0" smtClean="0">
                          <a:solidFill>
                            <a:schemeClr val="tx1"/>
                          </a:solidFill>
                          <a:latin typeface="+mn-lt"/>
                          <a:ea typeface="+mn-ea"/>
                          <a:cs typeface="+mn-cs"/>
                        </a:rPr>
                        <a:t>1</a:t>
                      </a:r>
                    </a:p>
                  </a:txBody>
                  <a:tcPr anchor="ctr"/>
                </a:tc>
                <a:tc>
                  <a:txBody>
                    <a:bodyPr/>
                    <a:lstStyle/>
                    <a:p>
                      <a:pPr algn="ctr"/>
                      <a:r>
                        <a:rPr lang="en-US" sz="2000" dirty="0" smtClean="0"/>
                        <a:t>3</a:t>
                      </a:r>
                      <a:endParaRPr lang="en-US" sz="2000" dirty="0"/>
                    </a:p>
                  </a:txBody>
                  <a:tcPr anchor="ctr"/>
                </a:tc>
                <a:tc>
                  <a:txBody>
                    <a:bodyPr/>
                    <a:lstStyle/>
                    <a:p>
                      <a:pPr algn="ctr"/>
                      <a:r>
                        <a:rPr kumimoji="0" lang="en-US" sz="2000" b="0" kern="1200" dirty="0" smtClean="0">
                          <a:solidFill>
                            <a:schemeClr val="tx1"/>
                          </a:solidFill>
                          <a:latin typeface="+mn-lt"/>
                          <a:ea typeface="+mn-ea"/>
                          <a:cs typeface="+mn-cs"/>
                        </a:rPr>
                        <a:t>1,2d0</a:t>
                      </a:r>
                    </a:p>
                  </a:txBody>
                  <a:tcPr anchor="ctr"/>
                </a:tc>
              </a:tr>
              <a:tr h="533400">
                <a:tc>
                  <a:txBody>
                    <a:bodyPr/>
                    <a:lstStyle/>
                    <a:p>
                      <a:pPr algn="ctr"/>
                      <a:r>
                        <a:rPr lang="en-US" sz="2000" b="0" dirty="0" smtClean="0">
                          <a:solidFill>
                            <a:schemeClr val="tx1"/>
                          </a:solidFill>
                        </a:rPr>
                        <a:t>2</a:t>
                      </a:r>
                      <a:endParaRPr lang="en-US" sz="2000" b="0" dirty="0">
                        <a:solidFill>
                          <a:schemeClr val="tx1"/>
                        </a:solidFill>
                      </a:endParaRPr>
                    </a:p>
                  </a:txBody>
                  <a:tcPr anchor="ctr"/>
                </a:tc>
                <a:tc>
                  <a:txBody>
                    <a:bodyPr/>
                    <a:lstStyle/>
                    <a:p>
                      <a:pPr algn="ctr"/>
                      <a:r>
                        <a:rPr lang="en-US" sz="2000" dirty="0" smtClean="0"/>
                        <a:t>4</a:t>
                      </a:r>
                      <a:endParaRPr lang="en-US" sz="2000" dirty="0"/>
                    </a:p>
                  </a:txBody>
                  <a:tcPr anchor="ctr"/>
                </a:tc>
                <a:tc>
                  <a:txBody>
                    <a:bodyPr/>
                    <a:lstStyle/>
                    <a:p>
                      <a:pPr algn="ctr"/>
                      <a:r>
                        <a:rPr kumimoji="0" lang="en-US" sz="2000" b="0" kern="1200" dirty="0" smtClean="0">
                          <a:solidFill>
                            <a:schemeClr val="tx1"/>
                          </a:solidFill>
                          <a:latin typeface="+mn-lt"/>
                          <a:ea typeface="+mn-ea"/>
                          <a:cs typeface="+mn-cs"/>
                        </a:rPr>
                        <a:t>&lt; 1</a:t>
                      </a:r>
                    </a:p>
                  </a:txBody>
                  <a:tcPr anchor="ctr"/>
                </a:tc>
              </a:tr>
              <a:tr h="457200">
                <a:tc>
                  <a:txBody>
                    <a:bodyPr/>
                    <a:lstStyle/>
                    <a:p>
                      <a:pPr algn="ctr"/>
                      <a:r>
                        <a:rPr lang="en-US" sz="2000" b="0" dirty="0" smtClean="0">
                          <a:solidFill>
                            <a:schemeClr val="tx1"/>
                          </a:solidFill>
                        </a:rPr>
                        <a:t>3</a:t>
                      </a:r>
                      <a:endParaRPr lang="en-US" sz="2000" b="0" dirty="0">
                        <a:solidFill>
                          <a:schemeClr val="tx1"/>
                        </a:solidFill>
                      </a:endParaRPr>
                    </a:p>
                  </a:txBody>
                  <a:tcPr anchor="ctr"/>
                </a:tc>
                <a:tc>
                  <a:txBody>
                    <a:bodyPr/>
                    <a:lstStyle/>
                    <a:p>
                      <a:pPr algn="ctr"/>
                      <a:r>
                        <a:rPr lang="en-US" sz="2000" dirty="0" smtClean="0"/>
                        <a:t>5</a:t>
                      </a:r>
                      <a:endParaRPr lang="en-US" sz="2000" dirty="0"/>
                    </a:p>
                  </a:txBody>
                  <a:tcPr anchor="ctr"/>
                </a:tc>
                <a:tc>
                  <a:txBody>
                    <a:bodyPr/>
                    <a:lstStyle/>
                    <a:p>
                      <a:pPr algn="ctr"/>
                      <a:r>
                        <a:rPr kumimoji="0" lang="en-US" sz="2000" b="0" kern="1200" dirty="0" smtClean="0">
                          <a:solidFill>
                            <a:schemeClr val="tx1"/>
                          </a:solidFill>
                          <a:latin typeface="+mn-lt"/>
                          <a:ea typeface="+mn-ea"/>
                          <a:cs typeface="+mn-cs"/>
                        </a:rPr>
                        <a:t>&lt; 2</a:t>
                      </a:r>
                    </a:p>
                  </a:txBody>
                  <a:tcPr anchor="ctr"/>
                </a:tc>
              </a:tr>
              <a:tr h="457200">
                <a:tc>
                  <a:txBody>
                    <a:bodyPr/>
                    <a:lstStyle/>
                    <a:p>
                      <a:pPr algn="ctr"/>
                      <a:r>
                        <a:rPr lang="en-US" sz="2000" b="0" dirty="0" smtClean="0">
                          <a:solidFill>
                            <a:schemeClr val="tx1"/>
                          </a:solidFill>
                        </a:rPr>
                        <a:t>4</a:t>
                      </a:r>
                      <a:endParaRPr lang="en-US" sz="2000" b="0" dirty="0">
                        <a:solidFill>
                          <a:schemeClr val="tx1"/>
                        </a:solidFill>
                      </a:endParaRPr>
                    </a:p>
                  </a:txBody>
                  <a:tcPr anchor="ctr"/>
                </a:tc>
                <a:tc>
                  <a:txBody>
                    <a:bodyPr/>
                    <a:lstStyle/>
                    <a:p>
                      <a:pPr algn="ctr"/>
                      <a:r>
                        <a:rPr lang="en-US" sz="2000" dirty="0" smtClean="0"/>
                        <a:t>6</a:t>
                      </a:r>
                      <a:endParaRPr lang="en-US" sz="2000" dirty="0"/>
                    </a:p>
                  </a:txBody>
                  <a:tcPr anchor="ctr"/>
                </a:tc>
                <a:tc>
                  <a:txBody>
                    <a:bodyPr/>
                    <a:lstStyle/>
                    <a:p>
                      <a:pPr algn="ctr"/>
                      <a:r>
                        <a:rPr kumimoji="0" lang="en-US" sz="2000" b="0" kern="1200" dirty="0" smtClean="0">
                          <a:solidFill>
                            <a:schemeClr val="tx1"/>
                          </a:solidFill>
                          <a:latin typeface="+mn-lt"/>
                          <a:ea typeface="+mn-ea"/>
                          <a:cs typeface="+mn-cs"/>
                        </a:rPr>
                        <a:t>5a4,5</a:t>
                      </a:r>
                    </a:p>
                  </a:txBody>
                  <a:tcPr anchor="ctr"/>
                </a:tc>
              </a:tr>
              <a:tr h="457200">
                <a:tc>
                  <a:txBody>
                    <a:bodyPr/>
                    <a:lstStyle/>
                    <a:p>
                      <a:pPr algn="ctr"/>
                      <a:r>
                        <a:rPr lang="en-US" sz="2000" b="0" dirty="0" smtClean="0">
                          <a:solidFill>
                            <a:schemeClr val="tx1"/>
                          </a:solidFill>
                        </a:rPr>
                        <a:t>5</a:t>
                      </a:r>
                      <a:endParaRPr lang="en-US" sz="2000" b="0" dirty="0">
                        <a:solidFill>
                          <a:schemeClr val="tx1"/>
                        </a:solidFill>
                      </a:endParaRPr>
                    </a:p>
                  </a:txBody>
                  <a:tcPr anchor="ctr"/>
                </a:tc>
                <a:tc>
                  <a:txBody>
                    <a:bodyPr/>
                    <a:lstStyle/>
                    <a:p>
                      <a:pPr algn="ctr"/>
                      <a:r>
                        <a:rPr lang="en-US" sz="2000" dirty="0" smtClean="0"/>
                        <a:t>7</a:t>
                      </a:r>
                      <a:endParaRPr lang="en-US" sz="2000" dirty="0"/>
                    </a:p>
                  </a:txBody>
                  <a:tcPr anchor="ctr"/>
                </a:tc>
                <a:tc>
                  <a:txBody>
                    <a:bodyPr/>
                    <a:lstStyle/>
                    <a:p>
                      <a:pPr algn="ctr"/>
                      <a:r>
                        <a:rPr kumimoji="0" lang="en-US" sz="2000" b="0" kern="1200" dirty="0" smtClean="0">
                          <a:solidFill>
                            <a:schemeClr val="tx1"/>
                          </a:solidFill>
                          <a:latin typeface="+mn-lt"/>
                          <a:ea typeface="+mn-ea"/>
                          <a:cs typeface="+mn-cs"/>
                        </a:rPr>
                        <a:t>&gt; 6</a:t>
                      </a:r>
                    </a:p>
                  </a:txBody>
                  <a:tcPr anchor="ctr"/>
                </a:tc>
              </a:tr>
              <a:tr h="352781">
                <a:tc>
                  <a:txBody>
                    <a:bodyPr/>
                    <a:lstStyle/>
                    <a:p>
                      <a:pPr algn="ctr"/>
                      <a:endParaRPr lang="en-US" sz="2000" b="0" dirty="0">
                        <a:solidFill>
                          <a:schemeClr val="tx1"/>
                        </a:solidFill>
                      </a:endParaRPr>
                    </a:p>
                  </a:txBody>
                  <a:tcPr anchor="ctr"/>
                </a:tc>
                <a:tc>
                  <a:txBody>
                    <a:bodyPr/>
                    <a:lstStyle/>
                    <a:p>
                      <a:pPr algn="ctr"/>
                      <a:endParaRPr lang="en-US"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smtClean="0">
                          <a:solidFill>
                            <a:schemeClr val="tx1"/>
                          </a:solidFill>
                          <a:latin typeface="+mn-lt"/>
                          <a:ea typeface="+mn-ea"/>
                          <a:cs typeface="+mn-cs"/>
                        </a:rPr>
                        <a:t>&gt; 7</a:t>
                      </a:r>
                    </a:p>
                  </a:txBody>
                  <a:tcPr anchor="ctr"/>
                </a:tc>
              </a:tr>
            </a:tbl>
          </a:graphicData>
        </a:graphic>
      </p:graphicFrame>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
        <p:nvSpPr>
          <p:cNvPr id="6" name="Rectangle 5"/>
          <p:cNvSpPr/>
          <p:nvPr/>
        </p:nvSpPr>
        <p:spPr>
          <a:xfrm>
            <a:off x="457200" y="676871"/>
            <a:ext cx="8153400" cy="923330"/>
          </a:xfrm>
          <a:prstGeom prst="rect">
            <a:avLst/>
          </a:prstGeom>
        </p:spPr>
        <p:txBody>
          <a:bodyPr wrap="square">
            <a:spAutoFit/>
          </a:bodyPr>
          <a:lstStyle/>
          <a:p>
            <a:pPr>
              <a:buFont typeface="Wingdings" pitchFamily="2" charset="2"/>
              <a:buChar char="v"/>
            </a:pPr>
            <a:r>
              <a:rPr lang="en-US" b="1" dirty="0" smtClean="0"/>
              <a:t>Diff: Diff command is used to check for differences between the 			content of two files.</a:t>
            </a:r>
          </a:p>
          <a:p>
            <a:pPr algn="ctr">
              <a:buFont typeface="Wingdings" pitchFamily="2" charset="2"/>
              <a:buChar char="v"/>
            </a:pPr>
            <a:r>
              <a:rPr lang="en-US" b="1" dirty="0" smtClean="0"/>
              <a:t>Diff file1 file2</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609600"/>
            <a:ext cx="8458200" cy="5397691"/>
          </a:xfrm>
        </p:spPr>
        <p:txBody>
          <a:bodyPr>
            <a:noAutofit/>
          </a:bodyPr>
          <a:lstStyle/>
          <a:p>
            <a:r>
              <a:rPr lang="en-US" sz="1600" b="1" dirty="0" err="1" smtClean="0"/>
              <a:t>bc</a:t>
            </a:r>
            <a:r>
              <a:rPr lang="en-US" sz="1600" dirty="0" smtClean="0"/>
              <a:t>: Calculator</a:t>
            </a:r>
          </a:p>
          <a:p>
            <a:endParaRPr lang="en-US" sz="600" b="1" dirty="0" smtClean="0"/>
          </a:p>
          <a:p>
            <a:r>
              <a:rPr lang="en-US" sz="1600" b="1" dirty="0" smtClean="0"/>
              <a:t>w</a:t>
            </a:r>
            <a:r>
              <a:rPr lang="en-US" sz="1600" dirty="0" smtClean="0"/>
              <a:t>: w displays all the users that are currently logged in</a:t>
            </a:r>
          </a:p>
          <a:p>
            <a:endParaRPr lang="en-US" sz="600" b="1" dirty="0" smtClean="0"/>
          </a:p>
          <a:p>
            <a:r>
              <a:rPr lang="en-US" sz="1600" b="1" dirty="0" err="1" smtClean="0"/>
              <a:t>whoami</a:t>
            </a:r>
            <a:r>
              <a:rPr lang="en-US" sz="1600" dirty="0" smtClean="0"/>
              <a:t>: </a:t>
            </a:r>
            <a:r>
              <a:rPr lang="en-US" sz="1600" dirty="0" err="1" smtClean="0"/>
              <a:t>whoami</a:t>
            </a:r>
            <a:r>
              <a:rPr lang="en-US" sz="1600" dirty="0" smtClean="0"/>
              <a:t> displays the user account which you are logged in as…</a:t>
            </a:r>
          </a:p>
          <a:p>
            <a:endParaRPr lang="en-US" sz="600" b="1" dirty="0" smtClean="0"/>
          </a:p>
          <a:p>
            <a:r>
              <a:rPr lang="en-US" sz="1600" b="1" dirty="0" smtClean="0"/>
              <a:t>last</a:t>
            </a:r>
            <a:r>
              <a:rPr lang="en-US" sz="1600" dirty="0" smtClean="0"/>
              <a:t>: last displays the last users that were logged in to your server</a:t>
            </a:r>
          </a:p>
          <a:p>
            <a:endParaRPr lang="en-US" sz="600" b="1" dirty="0" smtClean="0"/>
          </a:p>
          <a:p>
            <a:r>
              <a:rPr lang="en-US" sz="1600" b="1" dirty="0" smtClean="0"/>
              <a:t>kill</a:t>
            </a:r>
            <a:r>
              <a:rPr lang="en-US" sz="1600" dirty="0" smtClean="0"/>
              <a:t>: Kill command is used to destroy a process for example “kill PID” or “kill -9 PID”. -9 is a SIGKILL to the CPU which means instant kill. </a:t>
            </a:r>
          </a:p>
          <a:p>
            <a:endParaRPr lang="en-US" sz="600" b="1" dirty="0" smtClean="0"/>
          </a:p>
          <a:p>
            <a:r>
              <a:rPr lang="en-US" sz="1600" b="1" dirty="0" err="1" smtClean="0"/>
              <a:t>ssh</a:t>
            </a:r>
            <a:r>
              <a:rPr lang="en-US" sz="1600" dirty="0" smtClean="0"/>
              <a:t>: </a:t>
            </a:r>
            <a:r>
              <a:rPr lang="en-US" sz="1600" dirty="0" err="1" smtClean="0"/>
              <a:t>ssh</a:t>
            </a:r>
            <a:r>
              <a:rPr lang="en-US" sz="1600" dirty="0" smtClean="0"/>
              <a:t> is used to Remotely login from one server to another. </a:t>
            </a:r>
          </a:p>
          <a:p>
            <a:r>
              <a:rPr lang="en-US" sz="1600" dirty="0" err="1" smtClean="0"/>
              <a:t>ssh</a:t>
            </a:r>
            <a:r>
              <a:rPr lang="en-US" sz="1600" dirty="0" smtClean="0"/>
              <a:t> hostname</a:t>
            </a:r>
          </a:p>
          <a:p>
            <a:endParaRPr lang="en-US" sz="600" b="1" dirty="0" smtClean="0"/>
          </a:p>
          <a:p>
            <a:r>
              <a:rPr lang="en-US" sz="1600" b="1" dirty="0" err="1" smtClean="0"/>
              <a:t>scp</a:t>
            </a:r>
            <a:r>
              <a:rPr lang="en-US" sz="1600" dirty="0" smtClean="0"/>
              <a:t>: secure copy is used to transfer a file from one server to another</a:t>
            </a:r>
          </a:p>
          <a:p>
            <a:r>
              <a:rPr lang="en-US" sz="1600" b="1" dirty="0" err="1" smtClean="0"/>
              <a:t>scp</a:t>
            </a:r>
            <a:r>
              <a:rPr lang="en-US" sz="1600" b="1" dirty="0" smtClean="0"/>
              <a:t> </a:t>
            </a:r>
            <a:r>
              <a:rPr lang="en-US" sz="1600" b="1" dirty="0" err="1" smtClean="0"/>
              <a:t>localfile</a:t>
            </a:r>
            <a:r>
              <a:rPr lang="en-US" sz="1600" b="1" dirty="0" smtClean="0"/>
              <a:t> hostname:/</a:t>
            </a:r>
            <a:r>
              <a:rPr lang="en-US" sz="1600" b="1" dirty="0" err="1" smtClean="0"/>
              <a:t>remotedir</a:t>
            </a:r>
            <a:r>
              <a:rPr lang="en-US" sz="1600" b="1" dirty="0" smtClean="0"/>
              <a:t>/</a:t>
            </a:r>
            <a:r>
              <a:rPr lang="en-US" sz="1600" b="1" dirty="0" err="1" smtClean="0"/>
              <a:t>remotefile</a:t>
            </a:r>
            <a:endParaRPr lang="en-US" sz="1600" b="1" dirty="0" smtClean="0"/>
          </a:p>
          <a:p>
            <a:endParaRPr lang="en-US" sz="600" b="1" dirty="0" smtClean="0"/>
          </a:p>
          <a:p>
            <a:r>
              <a:rPr lang="en-US" sz="1600" b="1" dirty="0" err="1" smtClean="0"/>
              <a:t>scp</a:t>
            </a:r>
            <a:r>
              <a:rPr lang="en-US" sz="1600" b="1" dirty="0" smtClean="0"/>
              <a:t> /root/usrbackup.tar c1b1lx1:/root/usrbackup.tar</a:t>
            </a:r>
          </a:p>
          <a:p>
            <a:r>
              <a:rPr lang="en-US" sz="1600" dirty="0" smtClean="0"/>
              <a:t>-p and -r can be used here just like cp command.</a:t>
            </a:r>
          </a:p>
          <a:p>
            <a:endParaRPr lang="en-US" sz="600" b="1" dirty="0" smtClean="0"/>
          </a:p>
          <a:p>
            <a:r>
              <a:rPr lang="en-US" sz="1600" b="1" dirty="0" smtClean="0"/>
              <a:t>sort</a:t>
            </a:r>
            <a:r>
              <a:rPr lang="en-US" sz="1600" dirty="0" smtClean="0"/>
              <a:t>: sort command is used to sort an output or the contents of file.</a:t>
            </a:r>
          </a:p>
          <a:p>
            <a:endParaRPr lang="en-US" sz="1400" dirty="0"/>
          </a:p>
        </p:txBody>
      </p:sp>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1137920"/>
          <a:ext cx="8229600" cy="434848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kumimoji="0" lang="en-US" sz="1800" b="1" kern="1200" dirty="0" smtClean="0">
                          <a:solidFill>
                            <a:schemeClr val="tx1"/>
                          </a:solidFill>
                          <a:latin typeface="+mn-lt"/>
                          <a:ea typeface="+mn-ea"/>
                          <a:cs typeface="+mn-cs"/>
                        </a:rPr>
                        <a:t># cat file1</a:t>
                      </a:r>
                    </a:p>
                    <a:p>
                      <a:endParaRPr lang="en-US" dirty="0">
                        <a:solidFill>
                          <a:schemeClr val="tx1"/>
                        </a:solidFill>
                      </a:endParaRPr>
                    </a:p>
                  </a:txBody>
                  <a:tcPr/>
                </a:tc>
                <a:tc>
                  <a:txBody>
                    <a:bodyPr/>
                    <a:lstStyle/>
                    <a:p>
                      <a:r>
                        <a:rPr kumimoji="0" lang="en-US" sz="1800" b="1" kern="1200" dirty="0" smtClean="0">
                          <a:solidFill>
                            <a:schemeClr val="tx1"/>
                          </a:solidFill>
                          <a:latin typeface="+mn-lt"/>
                          <a:ea typeface="+mn-ea"/>
                          <a:cs typeface="+mn-cs"/>
                        </a:rPr>
                        <a:t># sort file1</a:t>
                      </a:r>
                    </a:p>
                    <a:p>
                      <a:r>
                        <a:rPr kumimoji="0" lang="en-US" sz="1800" b="1" kern="1200" dirty="0" smtClean="0">
                          <a:solidFill>
                            <a:schemeClr val="tx1"/>
                          </a:solidFill>
                          <a:latin typeface="+mn-lt"/>
                          <a:ea typeface="+mn-ea"/>
                          <a:cs typeface="+mn-cs"/>
                        </a:rPr>
                        <a:t>	</a:t>
                      </a:r>
                      <a:endParaRPr lang="en-US" dirty="0">
                        <a:solidFill>
                          <a:schemeClr val="tx1"/>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800" b="1" kern="1200" dirty="0" smtClean="0">
                          <a:solidFill>
                            <a:schemeClr val="tx1"/>
                          </a:solidFill>
                          <a:latin typeface="+mn-lt"/>
                          <a:ea typeface="+mn-ea"/>
                          <a:cs typeface="+mn-cs"/>
                        </a:rPr>
                        <a:t>5</a:t>
                      </a:r>
                    </a:p>
                  </a:txBody>
                  <a:tcPr/>
                </a:tc>
                <a:tc>
                  <a:txBody>
                    <a:bodyPr/>
                    <a:lstStyle/>
                    <a:p>
                      <a:pPr algn="ctr"/>
                      <a:r>
                        <a:rPr kumimoji="0" lang="en-US" sz="1800" b="1" kern="1200" dirty="0" smtClean="0">
                          <a:solidFill>
                            <a:schemeClr val="tx1"/>
                          </a:solidFill>
                          <a:latin typeface="+mn-lt"/>
                          <a:ea typeface="+mn-ea"/>
                          <a:cs typeface="+mn-cs"/>
                        </a:rPr>
                        <a:t>1</a:t>
                      </a:r>
                    </a:p>
                  </a:txBody>
                  <a:tcPr/>
                </a:tc>
              </a:tr>
              <a:tr h="370840">
                <a:tc>
                  <a:txBody>
                    <a:bodyPr/>
                    <a:lstStyle/>
                    <a:p>
                      <a:pPr algn="ctr"/>
                      <a:r>
                        <a:rPr kumimoji="0" lang="en-US" sz="1800" b="1" kern="1200" dirty="0" smtClean="0">
                          <a:solidFill>
                            <a:schemeClr val="tx1"/>
                          </a:solidFill>
                          <a:latin typeface="+mn-lt"/>
                          <a:ea typeface="+mn-ea"/>
                          <a:cs typeface="+mn-cs"/>
                        </a:rPr>
                        <a:t>3</a:t>
                      </a:r>
                    </a:p>
                  </a:txBody>
                  <a:tcPr/>
                </a:tc>
                <a:tc>
                  <a:txBody>
                    <a:bodyPr/>
                    <a:lstStyle/>
                    <a:p>
                      <a:pPr algn="ctr"/>
                      <a:r>
                        <a:rPr kumimoji="0" lang="en-US" sz="1800" b="1" kern="1200" dirty="0" smtClean="0">
                          <a:solidFill>
                            <a:schemeClr val="tx1"/>
                          </a:solidFill>
                          <a:latin typeface="+mn-lt"/>
                          <a:ea typeface="+mn-ea"/>
                          <a:cs typeface="+mn-cs"/>
                        </a:rPr>
                        <a:t>2</a:t>
                      </a:r>
                    </a:p>
                  </a:txBody>
                  <a:tcPr/>
                </a:tc>
              </a:tr>
              <a:tr h="370840">
                <a:tc>
                  <a:txBody>
                    <a:bodyPr/>
                    <a:lstStyle/>
                    <a:p>
                      <a:pPr algn="ctr"/>
                      <a:r>
                        <a:rPr kumimoji="0" lang="en-US" sz="1800" b="1" kern="1200" dirty="0" smtClean="0">
                          <a:solidFill>
                            <a:schemeClr val="tx1"/>
                          </a:solidFill>
                          <a:latin typeface="+mn-lt"/>
                          <a:ea typeface="+mn-ea"/>
                          <a:cs typeface="+mn-cs"/>
                        </a:rPr>
                        <a:t>4</a:t>
                      </a:r>
                    </a:p>
                  </a:txBody>
                  <a:tcPr/>
                </a:tc>
                <a:tc>
                  <a:txBody>
                    <a:bodyPr/>
                    <a:lstStyle/>
                    <a:p>
                      <a:pPr algn="ctr"/>
                      <a:r>
                        <a:rPr kumimoji="0" lang="en-US" sz="1800" b="1" kern="1200" dirty="0" smtClean="0">
                          <a:solidFill>
                            <a:schemeClr val="tx1"/>
                          </a:solidFill>
                          <a:latin typeface="+mn-lt"/>
                          <a:ea typeface="+mn-ea"/>
                          <a:cs typeface="+mn-cs"/>
                        </a:rPr>
                        <a:t>3</a:t>
                      </a:r>
                    </a:p>
                  </a:txBody>
                  <a:tcPr/>
                </a:tc>
              </a:tr>
              <a:tr h="370840">
                <a:tc>
                  <a:txBody>
                    <a:bodyPr/>
                    <a:lstStyle/>
                    <a:p>
                      <a:pPr algn="ctr"/>
                      <a:r>
                        <a:rPr kumimoji="0" lang="en-US" sz="1800" b="1" kern="1200" dirty="0" smtClean="0">
                          <a:solidFill>
                            <a:schemeClr val="tx1"/>
                          </a:solidFill>
                          <a:latin typeface="+mn-lt"/>
                          <a:ea typeface="+mn-ea"/>
                          <a:cs typeface="+mn-cs"/>
                        </a:rPr>
                        <a:t>2</a:t>
                      </a:r>
                    </a:p>
                  </a:txBody>
                  <a:tcPr/>
                </a:tc>
                <a:tc>
                  <a:txBody>
                    <a:bodyPr/>
                    <a:lstStyle/>
                    <a:p>
                      <a:pPr algn="ctr"/>
                      <a:r>
                        <a:rPr kumimoji="0" lang="en-US" sz="1800" b="1" kern="1200" dirty="0" smtClean="0">
                          <a:solidFill>
                            <a:schemeClr val="tx1"/>
                          </a:solidFill>
                          <a:latin typeface="+mn-lt"/>
                          <a:ea typeface="+mn-ea"/>
                          <a:cs typeface="+mn-cs"/>
                        </a:rPr>
                        <a:t>4</a:t>
                      </a:r>
                    </a:p>
                  </a:txBody>
                  <a:tcPr/>
                </a:tc>
              </a:tr>
              <a:tr h="370840">
                <a:tc>
                  <a:txBody>
                    <a:bodyPr/>
                    <a:lstStyle/>
                    <a:p>
                      <a:pPr algn="ctr"/>
                      <a:r>
                        <a:rPr kumimoji="0" lang="en-US" sz="1800" b="1" kern="1200" dirty="0" smtClean="0">
                          <a:solidFill>
                            <a:schemeClr val="tx1"/>
                          </a:solidFill>
                          <a:latin typeface="+mn-lt"/>
                          <a:ea typeface="+mn-ea"/>
                          <a:cs typeface="+mn-cs"/>
                        </a:rPr>
                        <a:t>1</a:t>
                      </a:r>
                      <a:endParaRPr lang="en-US" dirty="0" smtClean="0">
                        <a:solidFill>
                          <a:schemeClr val="tx1"/>
                        </a:solidFill>
                      </a:endParaRPr>
                    </a:p>
                  </a:txBody>
                  <a:tcPr/>
                </a:tc>
                <a:tc>
                  <a:txBody>
                    <a:bodyPr/>
                    <a:lstStyle/>
                    <a:p>
                      <a:pPr algn="ctr"/>
                      <a:r>
                        <a:rPr kumimoji="0" lang="en-US" sz="1800" b="1" kern="1200" dirty="0" smtClean="0">
                          <a:solidFill>
                            <a:schemeClr val="tx1"/>
                          </a:solidFill>
                          <a:latin typeface="+mn-lt"/>
                          <a:ea typeface="+mn-ea"/>
                          <a:cs typeface="+mn-cs"/>
                        </a:rPr>
                        <a:t>5</a:t>
                      </a:r>
                    </a:p>
                  </a:txBody>
                  <a:tcPr/>
                </a:tc>
              </a:tr>
              <a:tr h="370840">
                <a:tc>
                  <a:txBody>
                    <a:bodyPr/>
                    <a:lstStyle/>
                    <a:p>
                      <a:pPr algn="ctr"/>
                      <a:r>
                        <a:rPr kumimoji="0" lang="en-US" sz="1800" b="1" kern="1200" dirty="0" smtClean="0">
                          <a:solidFill>
                            <a:schemeClr val="tx1"/>
                          </a:solidFill>
                          <a:latin typeface="+mn-lt"/>
                          <a:ea typeface="+mn-ea"/>
                          <a:cs typeface="+mn-cs"/>
                        </a:rPr>
                        <a:t>e</a:t>
                      </a:r>
                    </a:p>
                  </a:txBody>
                  <a:tcPr/>
                </a:tc>
                <a:tc>
                  <a:txBody>
                    <a:bodyPr/>
                    <a:lstStyle/>
                    <a:p>
                      <a:pPr algn="ctr"/>
                      <a:r>
                        <a:rPr kumimoji="0" lang="en-US" sz="1800" b="1" kern="1200" dirty="0" smtClean="0">
                          <a:solidFill>
                            <a:schemeClr val="tx1"/>
                          </a:solidFill>
                          <a:latin typeface="+mn-lt"/>
                          <a:ea typeface="+mn-ea"/>
                          <a:cs typeface="+mn-cs"/>
                        </a:rPr>
                        <a:t>a</a:t>
                      </a:r>
                    </a:p>
                  </a:txBody>
                  <a:tcPr/>
                </a:tc>
              </a:tr>
              <a:tr h="370840">
                <a:tc>
                  <a:txBody>
                    <a:bodyPr/>
                    <a:lstStyle/>
                    <a:p>
                      <a:pPr algn="ctr"/>
                      <a:r>
                        <a:rPr kumimoji="0" lang="en-US" sz="1800" b="1" kern="1200" dirty="0" smtClean="0">
                          <a:solidFill>
                            <a:schemeClr val="tx1"/>
                          </a:solidFill>
                          <a:latin typeface="+mn-lt"/>
                          <a:ea typeface="+mn-ea"/>
                          <a:cs typeface="+mn-cs"/>
                        </a:rPr>
                        <a:t>c</a:t>
                      </a:r>
                    </a:p>
                  </a:txBody>
                  <a:tcPr/>
                </a:tc>
                <a:tc>
                  <a:txBody>
                    <a:bodyPr/>
                    <a:lstStyle/>
                    <a:p>
                      <a:pPr algn="ctr"/>
                      <a:r>
                        <a:rPr kumimoji="0" lang="en-US" sz="1800" b="1" kern="1200" dirty="0" smtClean="0">
                          <a:solidFill>
                            <a:schemeClr val="tx1"/>
                          </a:solidFill>
                          <a:latin typeface="+mn-lt"/>
                          <a:ea typeface="+mn-ea"/>
                          <a:cs typeface="+mn-cs"/>
                        </a:rPr>
                        <a:t>b</a:t>
                      </a:r>
                    </a:p>
                  </a:txBody>
                  <a:tcPr/>
                </a:tc>
              </a:tr>
              <a:tr h="370840">
                <a:tc>
                  <a:txBody>
                    <a:bodyPr/>
                    <a:lstStyle/>
                    <a:p>
                      <a:pPr algn="ctr"/>
                      <a:r>
                        <a:rPr kumimoji="0" lang="en-US" sz="1800" b="1" kern="1200" dirty="0" smtClean="0">
                          <a:solidFill>
                            <a:schemeClr val="tx1"/>
                          </a:solidFill>
                          <a:latin typeface="+mn-lt"/>
                          <a:ea typeface="+mn-ea"/>
                          <a:cs typeface="+mn-cs"/>
                        </a:rPr>
                        <a:t>d</a:t>
                      </a:r>
                    </a:p>
                  </a:txBody>
                  <a:tcPr/>
                </a:tc>
                <a:tc>
                  <a:txBody>
                    <a:bodyPr/>
                    <a:lstStyle/>
                    <a:p>
                      <a:pPr algn="ctr"/>
                      <a:r>
                        <a:rPr kumimoji="0" lang="en-US" sz="1800" b="1" kern="1200" dirty="0" smtClean="0">
                          <a:solidFill>
                            <a:schemeClr val="tx1"/>
                          </a:solidFill>
                          <a:latin typeface="+mn-lt"/>
                          <a:ea typeface="+mn-ea"/>
                          <a:cs typeface="+mn-cs"/>
                        </a:rPr>
                        <a:t>c</a:t>
                      </a:r>
                    </a:p>
                  </a:txBody>
                  <a:tcPr/>
                </a:tc>
              </a:tr>
              <a:tr h="370840">
                <a:tc>
                  <a:txBody>
                    <a:bodyPr/>
                    <a:lstStyle/>
                    <a:p>
                      <a:pPr algn="ctr"/>
                      <a:r>
                        <a:rPr kumimoji="0" lang="en-US" sz="1800" b="1" kern="1200" dirty="0" smtClean="0">
                          <a:solidFill>
                            <a:schemeClr val="tx1"/>
                          </a:solidFill>
                          <a:latin typeface="+mn-lt"/>
                          <a:ea typeface="+mn-ea"/>
                          <a:cs typeface="+mn-cs"/>
                        </a:rPr>
                        <a:t>a</a:t>
                      </a:r>
                    </a:p>
                  </a:txBody>
                  <a:tcPr/>
                </a:tc>
                <a:tc>
                  <a:txBody>
                    <a:bodyPr/>
                    <a:lstStyle/>
                    <a:p>
                      <a:pPr algn="ctr"/>
                      <a:r>
                        <a:rPr kumimoji="0" lang="en-US" sz="1800" b="1" kern="1200" dirty="0" smtClean="0">
                          <a:solidFill>
                            <a:schemeClr val="tx1"/>
                          </a:solidFill>
                          <a:latin typeface="+mn-lt"/>
                          <a:ea typeface="+mn-ea"/>
                          <a:cs typeface="+mn-cs"/>
                        </a:rPr>
                        <a:t>d</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800" b="1" kern="1200" dirty="0" smtClean="0">
                          <a:solidFill>
                            <a:schemeClr val="tx1"/>
                          </a:solidFill>
                          <a:latin typeface="+mn-lt"/>
                          <a:ea typeface="+mn-ea"/>
                          <a:cs typeface="+mn-cs"/>
                        </a:rPr>
                        <a:t>b</a:t>
                      </a:r>
                    </a:p>
                  </a:txBody>
                  <a:tcPr/>
                </a:tc>
                <a:tc>
                  <a:txBody>
                    <a:bodyPr/>
                    <a:lstStyle/>
                    <a:p>
                      <a:pPr algn="ctr"/>
                      <a:r>
                        <a:rPr kumimoji="0" lang="en-US" sz="1800" b="1" kern="1200" dirty="0" smtClean="0">
                          <a:solidFill>
                            <a:schemeClr val="tx1"/>
                          </a:solidFill>
                          <a:latin typeface="+mn-lt"/>
                          <a:ea typeface="+mn-ea"/>
                          <a:cs typeface="+mn-cs"/>
                        </a:rPr>
                        <a:t>e</a:t>
                      </a:r>
                    </a:p>
                  </a:txBody>
                  <a:tcPr/>
                </a:tc>
              </a:tr>
            </a:tbl>
          </a:graphicData>
        </a:graphic>
      </p:graphicFrame>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5397691"/>
          </a:xfrm>
        </p:spPr>
        <p:txBody>
          <a:bodyPr>
            <a:normAutofit fontScale="25000" lnSpcReduction="20000"/>
          </a:bodyPr>
          <a:lstStyle/>
          <a:p>
            <a:r>
              <a:rPr lang="en-US" sz="7200" b="1" dirty="0" smtClean="0"/>
              <a:t>cal</a:t>
            </a:r>
            <a:r>
              <a:rPr lang="en-US" sz="7200" dirty="0" smtClean="0"/>
              <a:t>: Prints the calendar of this month</a:t>
            </a:r>
          </a:p>
          <a:p>
            <a:endParaRPr lang="en-US" sz="7200" b="1" dirty="0" smtClean="0"/>
          </a:p>
          <a:p>
            <a:r>
              <a:rPr lang="en-US" sz="7200" b="1" dirty="0" smtClean="0"/>
              <a:t>cal 1752 -- sep</a:t>
            </a:r>
          </a:p>
          <a:p>
            <a:endParaRPr lang="en-US" sz="7200" b="1" dirty="0" smtClean="0"/>
          </a:p>
          <a:p>
            <a:r>
              <a:rPr lang="en-US" sz="7200" b="1" dirty="0" smtClean="0"/>
              <a:t>&amp;&amp;</a:t>
            </a:r>
            <a:r>
              <a:rPr lang="en-US" sz="7200" dirty="0" smtClean="0"/>
              <a:t>: If you place &amp;&amp; after command 1 and type in a command 2, the post event will be that command 1 will execute if command is successful with no errors it will continue and run command 2.</a:t>
            </a:r>
          </a:p>
          <a:p>
            <a:endParaRPr lang="en-US" sz="7200" b="1" dirty="0" smtClean="0"/>
          </a:p>
          <a:p>
            <a:r>
              <a:rPr lang="en-US" sz="7200" b="1" dirty="0" smtClean="0"/>
              <a:t>; : </a:t>
            </a:r>
            <a:r>
              <a:rPr lang="en-US" sz="7200" dirty="0" smtClean="0"/>
              <a:t>very similar to &amp;&amp; but it will run command 2 regardless whether command 1 </a:t>
            </a:r>
            <a:r>
              <a:rPr lang="en-US" sz="7200" dirty="0" err="1" smtClean="0"/>
              <a:t>error’ed</a:t>
            </a:r>
            <a:r>
              <a:rPr lang="en-US" sz="7200" dirty="0" smtClean="0"/>
              <a:t> out or not.</a:t>
            </a:r>
          </a:p>
          <a:p>
            <a:endParaRPr lang="en-US" sz="7200" b="1" dirty="0" smtClean="0"/>
          </a:p>
          <a:p>
            <a:r>
              <a:rPr lang="en-US" sz="7200" b="1" dirty="0" err="1" smtClean="0"/>
              <a:t>nohup</a:t>
            </a:r>
            <a:r>
              <a:rPr lang="en-US" sz="7200" b="1" dirty="0" smtClean="0"/>
              <a:t>:</a:t>
            </a:r>
            <a:r>
              <a:rPr lang="en-US" sz="7200" dirty="0" smtClean="0"/>
              <a:t> </a:t>
            </a:r>
            <a:r>
              <a:rPr lang="en-US" sz="7200" dirty="0" err="1" smtClean="0"/>
              <a:t>nohup</a:t>
            </a:r>
            <a:r>
              <a:rPr lang="en-US" sz="7200" dirty="0" smtClean="0"/>
              <a:t> command is used to run a command or task post exit or when you close your putty if you have </a:t>
            </a:r>
            <a:r>
              <a:rPr lang="en-US" sz="7200" dirty="0" err="1" smtClean="0"/>
              <a:t>nohup</a:t>
            </a:r>
            <a:r>
              <a:rPr lang="en-US" sz="7200" dirty="0" smtClean="0"/>
              <a:t> in front of the command such as tar, the command will continue to run till it completes.</a:t>
            </a:r>
          </a:p>
          <a:p>
            <a:endParaRPr lang="en-US" sz="7200" dirty="0" smtClean="0"/>
          </a:p>
          <a:p>
            <a:r>
              <a:rPr lang="en-US" sz="7200" dirty="0" smtClean="0"/>
              <a:t>Example: </a:t>
            </a:r>
            <a:r>
              <a:rPr lang="en-US" sz="7200" b="1" dirty="0" err="1" smtClean="0"/>
              <a:t>rm</a:t>
            </a:r>
            <a:r>
              <a:rPr lang="en-US" sz="7200" b="1" dirty="0" smtClean="0"/>
              <a:t> –</a:t>
            </a:r>
            <a:r>
              <a:rPr lang="en-US" sz="7200" b="1" dirty="0" err="1" smtClean="0"/>
              <a:t>rf</a:t>
            </a:r>
            <a:r>
              <a:rPr lang="en-US" sz="7200" b="1" dirty="0" smtClean="0"/>
              <a:t> usrbackup.tar</a:t>
            </a:r>
          </a:p>
          <a:p>
            <a:endParaRPr lang="en-US" sz="7200" b="1" dirty="0" smtClean="0"/>
          </a:p>
          <a:p>
            <a:r>
              <a:rPr lang="en-US" sz="7200" b="1" dirty="0" err="1" smtClean="0"/>
              <a:t>nohup</a:t>
            </a:r>
            <a:r>
              <a:rPr lang="en-US" sz="7200" b="1" dirty="0" smtClean="0"/>
              <a:t> tar –</a:t>
            </a:r>
            <a:r>
              <a:rPr lang="en-US" sz="7200" b="1" dirty="0" err="1" smtClean="0"/>
              <a:t>cvf</a:t>
            </a:r>
            <a:r>
              <a:rPr lang="en-US" sz="7200" b="1" dirty="0" smtClean="0"/>
              <a:t> usrbackup.tar / &amp;</a:t>
            </a:r>
          </a:p>
          <a:p>
            <a:endParaRPr lang="en-US" sz="7200" b="1" dirty="0" smtClean="0"/>
          </a:p>
          <a:p>
            <a:r>
              <a:rPr lang="en-US" sz="7200" b="1" dirty="0" smtClean="0"/>
              <a:t>exit</a:t>
            </a:r>
          </a:p>
          <a:p>
            <a:endParaRPr lang="en-US" dirty="0"/>
          </a:p>
        </p:txBody>
      </p:sp>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5397691"/>
          </a:xfrm>
        </p:spPr>
        <p:txBody>
          <a:bodyPr>
            <a:normAutofit fontScale="70000" lnSpcReduction="20000"/>
          </a:bodyPr>
          <a:lstStyle/>
          <a:p>
            <a:r>
              <a:rPr lang="en-US" b="1" dirty="0" smtClean="0"/>
              <a:t>yum:</a:t>
            </a:r>
            <a:r>
              <a:rPr lang="en-US" dirty="0" smtClean="0"/>
              <a:t> yum command is used to install/upgrade packages or software on your </a:t>
            </a:r>
            <a:r>
              <a:rPr lang="en-US" dirty="0" err="1" smtClean="0"/>
              <a:t>linux</a:t>
            </a:r>
            <a:r>
              <a:rPr lang="en-US" dirty="0" smtClean="0"/>
              <a:t> server.</a:t>
            </a:r>
          </a:p>
          <a:p>
            <a:endParaRPr lang="en-US" dirty="0" smtClean="0"/>
          </a:p>
          <a:p>
            <a:r>
              <a:rPr lang="en-US" dirty="0" smtClean="0"/>
              <a:t>Example: </a:t>
            </a:r>
            <a:r>
              <a:rPr lang="en-US" b="1" dirty="0" smtClean="0"/>
              <a:t>yum install PACKAGENAM</a:t>
            </a:r>
          </a:p>
          <a:p>
            <a:endParaRPr lang="en-US" dirty="0" smtClean="0"/>
          </a:p>
          <a:p>
            <a:r>
              <a:rPr lang="en-US" b="1" dirty="0" smtClean="0"/>
              <a:t>yum install </a:t>
            </a:r>
            <a:r>
              <a:rPr lang="en-US" b="1" dirty="0" err="1" smtClean="0"/>
              <a:t>firefox</a:t>
            </a:r>
            <a:endParaRPr lang="en-US" b="1" dirty="0" smtClean="0"/>
          </a:p>
          <a:p>
            <a:endParaRPr lang="en-US" dirty="0" smtClean="0"/>
          </a:p>
          <a:p>
            <a:r>
              <a:rPr lang="en-US" dirty="0" smtClean="0"/>
              <a:t>login to remote console and run </a:t>
            </a:r>
            <a:r>
              <a:rPr lang="en-US" dirty="0" err="1" smtClean="0"/>
              <a:t>firefox</a:t>
            </a:r>
            <a:r>
              <a:rPr lang="en-US" dirty="0" smtClean="0"/>
              <a:t>.</a:t>
            </a:r>
          </a:p>
          <a:p>
            <a:endParaRPr lang="en-US" dirty="0" smtClean="0"/>
          </a:p>
          <a:p>
            <a:r>
              <a:rPr lang="en-US" dirty="0" smtClean="0"/>
              <a:t>If you want to see all the packages available through yum “yum list”</a:t>
            </a:r>
          </a:p>
          <a:p>
            <a:endParaRPr lang="en-US" dirty="0" smtClean="0"/>
          </a:p>
          <a:p>
            <a:r>
              <a:rPr lang="en-US" b="1" dirty="0" smtClean="0"/>
              <a:t>yum </a:t>
            </a:r>
            <a:r>
              <a:rPr lang="en-US" b="1" dirty="0" err="1" smtClean="0"/>
              <a:t>groupinstall</a:t>
            </a:r>
            <a:r>
              <a:rPr lang="en-US" b="1" dirty="0" smtClean="0"/>
              <a:t> “X Window System”</a:t>
            </a:r>
          </a:p>
          <a:p>
            <a:endParaRPr lang="en-US" dirty="0" smtClean="0"/>
          </a:p>
          <a:p>
            <a:r>
              <a:rPr lang="en-US" b="1" dirty="0" err="1" smtClean="0"/>
              <a:t>startx</a:t>
            </a:r>
            <a:endParaRPr lang="en-US" b="1" dirty="0" smtClean="0"/>
          </a:p>
          <a:p>
            <a:endParaRPr lang="en-US" dirty="0" smtClean="0"/>
          </a:p>
          <a:p>
            <a:r>
              <a:rPr lang="en-US" b="1" dirty="0" smtClean="0"/>
              <a:t>yum remove </a:t>
            </a:r>
            <a:r>
              <a:rPr lang="en-US" b="1" dirty="0" err="1" smtClean="0"/>
              <a:t>firefox</a:t>
            </a:r>
            <a:endParaRPr lang="en-US" b="1" dirty="0" smtClean="0"/>
          </a:p>
          <a:p>
            <a:endParaRPr lang="en-US" dirty="0" smtClean="0"/>
          </a:p>
          <a:p>
            <a:r>
              <a:rPr lang="en-US" b="1" dirty="0" smtClean="0"/>
              <a:t>yum </a:t>
            </a:r>
            <a:r>
              <a:rPr lang="en-US" b="1" dirty="0" err="1" smtClean="0"/>
              <a:t>groupremove</a:t>
            </a:r>
            <a:r>
              <a:rPr lang="en-US" b="1" dirty="0" smtClean="0"/>
              <a:t> "X Window System"</a:t>
            </a:r>
          </a:p>
          <a:p>
            <a:endParaRPr lang="en-US" dirty="0"/>
          </a:p>
        </p:txBody>
      </p:sp>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26909"/>
            <a:ext cx="8229600" cy="5397691"/>
          </a:xfrm>
        </p:spPr>
        <p:txBody>
          <a:bodyPr>
            <a:normAutofit fontScale="77500" lnSpcReduction="20000"/>
          </a:bodyPr>
          <a:lstStyle/>
          <a:p>
            <a:r>
              <a:rPr lang="en-US" b="1" dirty="0" err="1" smtClean="0"/>
              <a:t>wget</a:t>
            </a:r>
            <a:r>
              <a:rPr lang="en-US" b="1" dirty="0" smtClean="0"/>
              <a:t>:</a:t>
            </a:r>
            <a:r>
              <a:rPr lang="en-US" dirty="0" smtClean="0"/>
              <a:t> Is a text based download utility or command, its objective is the ability to download from the internet.</a:t>
            </a:r>
          </a:p>
          <a:p>
            <a:pPr>
              <a:buNone/>
            </a:pPr>
            <a:r>
              <a:rPr lang="en-US" dirty="0" smtClean="0"/>
              <a:t>	</a:t>
            </a:r>
          </a:p>
          <a:p>
            <a:r>
              <a:rPr lang="en-US" b="1" dirty="0" smtClean="0"/>
              <a:t>rpm -</a:t>
            </a:r>
            <a:r>
              <a:rPr lang="en-US" b="1" dirty="0" err="1" smtClean="0"/>
              <a:t>ivh</a:t>
            </a:r>
            <a:r>
              <a:rPr lang="en-US" b="1" dirty="0" smtClean="0"/>
              <a:t> webmin-1.560-1.noarch.rpm</a:t>
            </a:r>
          </a:p>
          <a:p>
            <a:endParaRPr lang="en-US" dirty="0" smtClean="0"/>
          </a:p>
          <a:p>
            <a:r>
              <a:rPr lang="en-US" b="1" dirty="0" smtClean="0"/>
              <a:t>rpm -</a:t>
            </a:r>
            <a:r>
              <a:rPr lang="en-US" b="1" dirty="0" err="1" smtClean="0"/>
              <a:t>qa</a:t>
            </a:r>
            <a:r>
              <a:rPr lang="en-US" b="1" dirty="0" smtClean="0"/>
              <a:t> | </a:t>
            </a:r>
            <a:r>
              <a:rPr lang="en-US" b="1" dirty="0" err="1" smtClean="0"/>
              <a:t>grepwebmin</a:t>
            </a:r>
            <a:endParaRPr lang="en-US" b="1" dirty="0" smtClean="0"/>
          </a:p>
          <a:p>
            <a:endParaRPr lang="en-US" dirty="0" smtClean="0"/>
          </a:p>
          <a:p>
            <a:r>
              <a:rPr lang="en-US" b="1" dirty="0" smtClean="0"/>
              <a:t>rpm -e webmin-1.560-1</a:t>
            </a:r>
          </a:p>
          <a:p>
            <a:pPr>
              <a:buNone/>
            </a:pPr>
            <a:r>
              <a:rPr lang="en-US" dirty="0" smtClean="0"/>
              <a:t>	</a:t>
            </a:r>
          </a:p>
          <a:p>
            <a:r>
              <a:rPr lang="en-US" b="1" dirty="0" err="1" smtClean="0"/>
              <a:t>webmin</a:t>
            </a:r>
            <a:r>
              <a:rPr lang="en-US" b="1" dirty="0" smtClean="0"/>
              <a:t>:</a:t>
            </a:r>
            <a:r>
              <a:rPr lang="en-US" dirty="0" smtClean="0"/>
              <a:t> in a nutshell it is nothing but a Web Interface to administer </a:t>
            </a:r>
            <a:r>
              <a:rPr lang="en-US" dirty="0" err="1" smtClean="0"/>
              <a:t>linux</a:t>
            </a:r>
            <a:r>
              <a:rPr lang="en-US" dirty="0" smtClean="0"/>
              <a:t>.</a:t>
            </a:r>
          </a:p>
          <a:p>
            <a:endParaRPr lang="en-US" dirty="0" smtClean="0"/>
          </a:p>
          <a:p>
            <a:r>
              <a:rPr lang="en-US" b="1" dirty="0" smtClean="0"/>
              <a:t>RPM:</a:t>
            </a:r>
            <a:r>
              <a:rPr lang="en-US" dirty="0" smtClean="0"/>
              <a:t> Red Hat Package Manager is a Red Hat based Installer Utility.</a:t>
            </a:r>
          </a:p>
          <a:p>
            <a:endParaRPr lang="en-US" dirty="0" smtClean="0"/>
          </a:p>
          <a:p>
            <a:r>
              <a:rPr lang="en-US" dirty="0" smtClean="0"/>
              <a:t>IF YOUR WEBMIN DOES NOT WORK RUN "service </a:t>
            </a:r>
            <a:r>
              <a:rPr lang="en-US" dirty="0" err="1" smtClean="0"/>
              <a:t>iptables</a:t>
            </a:r>
            <a:r>
              <a:rPr lang="en-US" dirty="0" smtClean="0"/>
              <a:t> stop" &lt;-- stops firewall in </a:t>
            </a:r>
            <a:r>
              <a:rPr lang="en-US" dirty="0" err="1" smtClean="0"/>
              <a:t>linux</a:t>
            </a:r>
            <a:r>
              <a:rPr lang="en-US" dirty="0" smtClean="0"/>
              <a:t>.</a:t>
            </a:r>
          </a:p>
          <a:p>
            <a:endParaRPr lang="en-US" dirty="0"/>
          </a:p>
        </p:txBody>
      </p:sp>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838200"/>
          </a:xfrm>
        </p:spPr>
        <p:txBody>
          <a:bodyPr>
            <a:noAutofit/>
          </a:bodyPr>
          <a:lstStyle/>
          <a:p>
            <a:r>
              <a:rPr lang="en-US" sz="3200" dirty="0" smtClean="0"/>
              <a:t>Linux Files and Directory Structure…</a:t>
            </a:r>
            <a:endParaRPr lang="en-US" sz="3200" dirty="0"/>
          </a:p>
        </p:txBody>
      </p:sp>
      <p:pic>
        <p:nvPicPr>
          <p:cNvPr id="20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90600" y="765496"/>
            <a:ext cx="7086600" cy="51444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743200" y="5934670"/>
            <a:ext cx="5556329" cy="923330"/>
          </a:xfrm>
          <a:prstGeom prst="rect">
            <a:avLst/>
          </a:prstGeom>
          <a:noFill/>
        </p:spPr>
        <p:txBody>
          <a:bodyPr wrap="none" rtlCol="0">
            <a:spAutoFit/>
          </a:bodyPr>
          <a:lstStyle/>
          <a:p>
            <a:r>
              <a:rPr lang="en-US" dirty="0" smtClean="0">
                <a:hlinkClick r:id="rId3" action="ppaction://hlinkfile"/>
              </a:rPr>
              <a:t>\\argos\Books\Linux_Directory_Reference.docx</a:t>
            </a:r>
            <a:endParaRPr lang="en-US" dirty="0"/>
          </a:p>
          <a:p>
            <a:r>
              <a:rPr lang="en-US" dirty="0"/>
              <a:t>Refer to </a:t>
            </a:r>
            <a:r>
              <a:rPr lang="en-US" dirty="0" smtClean="0"/>
              <a:t>the above link for more Information</a:t>
            </a:r>
            <a:r>
              <a:rPr lang="en-US" dirty="0"/>
              <a:t>:</a:t>
            </a:r>
          </a:p>
          <a:p>
            <a:endParaRPr lang="en-US" dirty="0" smtClean="0"/>
          </a:p>
        </p:txBody>
      </p:sp>
    </p:spTree>
    <p:extLst>
      <p:ext uri="{BB962C8B-B14F-4D97-AF65-F5344CB8AC3E}">
        <p14:creationId xmlns="" xmlns:p14="http://schemas.microsoft.com/office/powerpoint/2010/main" val="259140926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609597"/>
          <a:ext cx="8229600" cy="5257802"/>
        </p:xfrm>
        <a:graphic>
          <a:graphicData uri="http://schemas.openxmlformats.org/drawingml/2006/table">
            <a:tbl>
              <a:tblPr firstRow="1" bandRow="1">
                <a:tableStyleId>{5C22544A-7EE6-4342-B048-85BDC9FD1C3A}</a:tableStyleId>
              </a:tblPr>
              <a:tblGrid>
                <a:gridCol w="2743200"/>
                <a:gridCol w="2743200"/>
                <a:gridCol w="2743200"/>
              </a:tblGrid>
              <a:tr h="477982">
                <a:tc>
                  <a:txBody>
                    <a:bodyPr/>
                    <a:lstStyle/>
                    <a:p>
                      <a:pPr marL="0" marR="0">
                        <a:lnSpc>
                          <a:spcPct val="115000"/>
                        </a:lnSpc>
                        <a:spcBef>
                          <a:spcPts val="0"/>
                        </a:spcBef>
                        <a:spcAft>
                          <a:spcPts val="0"/>
                        </a:spcAft>
                      </a:pPr>
                      <a:r>
                        <a:rPr lang="en-US" sz="2000" dirty="0">
                          <a:solidFill>
                            <a:srgbClr val="000000"/>
                          </a:solidFill>
                          <a:latin typeface="Calibri"/>
                          <a:ea typeface="Times New Roman"/>
                          <a:cs typeface="Calibri"/>
                        </a:rPr>
                        <a:t>rpm flags</a:t>
                      </a:r>
                      <a:endParaRPr lang="en-US" sz="2000" dirty="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2000">
                          <a:solidFill>
                            <a:srgbClr val="000000"/>
                          </a:solidFill>
                          <a:latin typeface="Calibri"/>
                          <a:ea typeface="Times New Roman"/>
                          <a:cs typeface="Calibri"/>
                        </a:rPr>
                        <a:t> </a:t>
                      </a:r>
                      <a:endParaRPr lang="en-US" sz="200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2000">
                          <a:solidFill>
                            <a:srgbClr val="000000"/>
                          </a:solidFill>
                          <a:latin typeface="Calibri"/>
                          <a:ea typeface="Times New Roman"/>
                          <a:cs typeface="Calibri"/>
                        </a:rPr>
                        <a:t> </a:t>
                      </a:r>
                      <a:endParaRPr lang="en-US" sz="2000">
                        <a:latin typeface="Calibri"/>
                        <a:ea typeface="Times New Roman"/>
                        <a:cs typeface="Times New Roman"/>
                      </a:endParaRPr>
                    </a:p>
                  </a:txBody>
                  <a:tcPr marL="68580" marR="68580" marT="0" marB="0" anchor="b"/>
                </a:tc>
              </a:tr>
              <a:tr h="477982">
                <a:tc>
                  <a:txBody>
                    <a:bodyPr/>
                    <a:lstStyle/>
                    <a:p>
                      <a:pPr marL="0" marR="0">
                        <a:lnSpc>
                          <a:spcPct val="115000"/>
                        </a:lnSpc>
                        <a:spcBef>
                          <a:spcPts val="0"/>
                        </a:spcBef>
                        <a:spcAft>
                          <a:spcPts val="0"/>
                        </a:spcAft>
                      </a:pPr>
                      <a:r>
                        <a:rPr lang="en-US" sz="2000" dirty="0">
                          <a:solidFill>
                            <a:srgbClr val="000000"/>
                          </a:solidFill>
                          <a:latin typeface="Calibri"/>
                          <a:ea typeface="Times New Roman"/>
                          <a:cs typeface="Calibri"/>
                        </a:rPr>
                        <a:t> </a:t>
                      </a:r>
                      <a:endParaRPr lang="en-US" sz="2000" dirty="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2000">
                          <a:solidFill>
                            <a:srgbClr val="000000"/>
                          </a:solidFill>
                          <a:latin typeface="Calibri"/>
                          <a:ea typeface="Times New Roman"/>
                          <a:cs typeface="Calibri"/>
                        </a:rPr>
                        <a:t>I</a:t>
                      </a:r>
                      <a:endParaRPr lang="en-US" sz="200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2000">
                          <a:solidFill>
                            <a:srgbClr val="000000"/>
                          </a:solidFill>
                          <a:latin typeface="Calibri"/>
                          <a:ea typeface="Times New Roman"/>
                          <a:cs typeface="Calibri"/>
                        </a:rPr>
                        <a:t>install</a:t>
                      </a:r>
                      <a:endParaRPr lang="en-US" sz="2000">
                        <a:latin typeface="Calibri"/>
                        <a:ea typeface="Times New Roman"/>
                        <a:cs typeface="Times New Roman"/>
                      </a:endParaRPr>
                    </a:p>
                  </a:txBody>
                  <a:tcPr marL="68580" marR="68580" marT="0" marB="0" anchor="b"/>
                </a:tc>
              </a:tr>
              <a:tr h="477982">
                <a:tc>
                  <a:txBody>
                    <a:bodyPr/>
                    <a:lstStyle/>
                    <a:p>
                      <a:pPr marL="0" marR="0">
                        <a:lnSpc>
                          <a:spcPct val="115000"/>
                        </a:lnSpc>
                        <a:spcBef>
                          <a:spcPts val="0"/>
                        </a:spcBef>
                        <a:spcAft>
                          <a:spcPts val="0"/>
                        </a:spcAft>
                      </a:pPr>
                      <a:r>
                        <a:rPr lang="en-US" sz="2000" dirty="0">
                          <a:solidFill>
                            <a:srgbClr val="000000"/>
                          </a:solidFill>
                          <a:latin typeface="Calibri"/>
                          <a:ea typeface="Times New Roman"/>
                          <a:cs typeface="Calibri"/>
                        </a:rPr>
                        <a:t> </a:t>
                      </a:r>
                      <a:endParaRPr lang="en-US" sz="2000" dirty="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2000">
                          <a:solidFill>
                            <a:srgbClr val="000000"/>
                          </a:solidFill>
                          <a:latin typeface="Calibri"/>
                          <a:ea typeface="Times New Roman"/>
                          <a:cs typeface="Calibri"/>
                        </a:rPr>
                        <a:t>U</a:t>
                      </a:r>
                      <a:endParaRPr lang="en-US" sz="200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2000">
                          <a:solidFill>
                            <a:srgbClr val="000000"/>
                          </a:solidFill>
                          <a:latin typeface="Calibri"/>
                          <a:ea typeface="Times New Roman"/>
                          <a:cs typeface="Calibri"/>
                        </a:rPr>
                        <a:t>Upgrade</a:t>
                      </a:r>
                      <a:endParaRPr lang="en-US" sz="2000">
                        <a:latin typeface="Calibri"/>
                        <a:ea typeface="Times New Roman"/>
                        <a:cs typeface="Times New Roman"/>
                      </a:endParaRPr>
                    </a:p>
                  </a:txBody>
                  <a:tcPr marL="68580" marR="68580" marT="0" marB="0" anchor="b"/>
                </a:tc>
              </a:tr>
              <a:tr h="477982">
                <a:tc>
                  <a:txBody>
                    <a:bodyPr/>
                    <a:lstStyle/>
                    <a:p>
                      <a:pPr marL="0" marR="0">
                        <a:lnSpc>
                          <a:spcPct val="115000"/>
                        </a:lnSpc>
                        <a:spcBef>
                          <a:spcPts val="0"/>
                        </a:spcBef>
                        <a:spcAft>
                          <a:spcPts val="0"/>
                        </a:spcAft>
                      </a:pPr>
                      <a:r>
                        <a:rPr lang="en-US" sz="2000" dirty="0">
                          <a:solidFill>
                            <a:srgbClr val="000000"/>
                          </a:solidFill>
                          <a:latin typeface="Calibri"/>
                          <a:ea typeface="Times New Roman"/>
                          <a:cs typeface="Calibri"/>
                        </a:rPr>
                        <a:t> </a:t>
                      </a:r>
                      <a:endParaRPr lang="en-US" sz="2000" dirty="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2000" dirty="0">
                          <a:solidFill>
                            <a:srgbClr val="000000"/>
                          </a:solidFill>
                          <a:latin typeface="Calibri"/>
                          <a:ea typeface="Times New Roman"/>
                          <a:cs typeface="Calibri"/>
                        </a:rPr>
                        <a:t>E</a:t>
                      </a:r>
                      <a:endParaRPr lang="en-US" sz="2000" dirty="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2000">
                          <a:solidFill>
                            <a:srgbClr val="000000"/>
                          </a:solidFill>
                          <a:latin typeface="Calibri"/>
                          <a:ea typeface="Times New Roman"/>
                          <a:cs typeface="Calibri"/>
                        </a:rPr>
                        <a:t>erase</a:t>
                      </a:r>
                      <a:endParaRPr lang="en-US" sz="2000">
                        <a:latin typeface="Calibri"/>
                        <a:ea typeface="Times New Roman"/>
                        <a:cs typeface="Times New Roman"/>
                      </a:endParaRPr>
                    </a:p>
                  </a:txBody>
                  <a:tcPr marL="68580" marR="68580" marT="0" marB="0" anchor="b"/>
                </a:tc>
              </a:tr>
              <a:tr h="477982">
                <a:tc>
                  <a:txBody>
                    <a:bodyPr/>
                    <a:lstStyle/>
                    <a:p>
                      <a:pPr marL="0" marR="0">
                        <a:lnSpc>
                          <a:spcPct val="115000"/>
                        </a:lnSpc>
                        <a:spcBef>
                          <a:spcPts val="0"/>
                        </a:spcBef>
                        <a:spcAft>
                          <a:spcPts val="0"/>
                        </a:spcAft>
                      </a:pPr>
                      <a:r>
                        <a:rPr lang="en-US" sz="2000">
                          <a:solidFill>
                            <a:srgbClr val="000000"/>
                          </a:solidFill>
                          <a:latin typeface="Calibri"/>
                          <a:ea typeface="Times New Roman"/>
                          <a:cs typeface="Calibri"/>
                        </a:rPr>
                        <a:t> </a:t>
                      </a:r>
                      <a:endParaRPr lang="en-US" sz="200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2000" dirty="0">
                          <a:solidFill>
                            <a:srgbClr val="000000"/>
                          </a:solidFill>
                          <a:latin typeface="Calibri"/>
                          <a:ea typeface="Times New Roman"/>
                          <a:cs typeface="Calibri"/>
                        </a:rPr>
                        <a:t>V</a:t>
                      </a:r>
                      <a:endParaRPr lang="en-US" sz="2000" dirty="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2000" dirty="0">
                          <a:solidFill>
                            <a:srgbClr val="000000"/>
                          </a:solidFill>
                          <a:latin typeface="Calibri"/>
                          <a:ea typeface="Times New Roman"/>
                          <a:cs typeface="Calibri"/>
                        </a:rPr>
                        <a:t>Verbose</a:t>
                      </a:r>
                      <a:endParaRPr lang="en-US" sz="2000" dirty="0">
                        <a:latin typeface="Calibri"/>
                        <a:ea typeface="Times New Roman"/>
                        <a:cs typeface="Times New Roman"/>
                      </a:endParaRPr>
                    </a:p>
                  </a:txBody>
                  <a:tcPr marL="68580" marR="68580" marT="0" marB="0" anchor="b"/>
                </a:tc>
              </a:tr>
              <a:tr h="477982">
                <a:tc>
                  <a:txBody>
                    <a:bodyPr/>
                    <a:lstStyle/>
                    <a:p>
                      <a:pPr marL="0" marR="0">
                        <a:lnSpc>
                          <a:spcPct val="115000"/>
                        </a:lnSpc>
                        <a:spcBef>
                          <a:spcPts val="0"/>
                        </a:spcBef>
                        <a:spcAft>
                          <a:spcPts val="0"/>
                        </a:spcAft>
                      </a:pPr>
                      <a:r>
                        <a:rPr lang="en-US" sz="2000">
                          <a:solidFill>
                            <a:srgbClr val="000000"/>
                          </a:solidFill>
                          <a:latin typeface="Calibri"/>
                          <a:ea typeface="Times New Roman"/>
                          <a:cs typeface="Calibri"/>
                        </a:rPr>
                        <a:t> </a:t>
                      </a:r>
                      <a:endParaRPr lang="en-US" sz="200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2000" dirty="0">
                          <a:solidFill>
                            <a:srgbClr val="000000"/>
                          </a:solidFill>
                          <a:latin typeface="Calibri"/>
                          <a:ea typeface="Times New Roman"/>
                          <a:cs typeface="Calibri"/>
                        </a:rPr>
                        <a:t>H</a:t>
                      </a:r>
                      <a:endParaRPr lang="en-US" sz="2000" dirty="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2000">
                          <a:solidFill>
                            <a:srgbClr val="000000"/>
                          </a:solidFill>
                          <a:latin typeface="Calibri"/>
                          <a:ea typeface="Times New Roman"/>
                          <a:cs typeface="Calibri"/>
                        </a:rPr>
                        <a:t>hash </a:t>
                      </a:r>
                      <a:endParaRPr lang="en-US" sz="2000">
                        <a:latin typeface="Calibri"/>
                        <a:ea typeface="Times New Roman"/>
                        <a:cs typeface="Times New Roman"/>
                      </a:endParaRPr>
                    </a:p>
                  </a:txBody>
                  <a:tcPr marL="68580" marR="68580" marT="0" marB="0" anchor="b"/>
                </a:tc>
              </a:tr>
              <a:tr h="477982">
                <a:tc>
                  <a:txBody>
                    <a:bodyPr/>
                    <a:lstStyle/>
                    <a:p>
                      <a:pPr marL="0" marR="0">
                        <a:lnSpc>
                          <a:spcPct val="115000"/>
                        </a:lnSpc>
                        <a:spcBef>
                          <a:spcPts val="0"/>
                        </a:spcBef>
                        <a:spcAft>
                          <a:spcPts val="0"/>
                        </a:spcAft>
                      </a:pPr>
                      <a:r>
                        <a:rPr lang="en-US" sz="2000">
                          <a:solidFill>
                            <a:srgbClr val="000000"/>
                          </a:solidFill>
                          <a:latin typeface="Calibri"/>
                          <a:ea typeface="Times New Roman"/>
                          <a:cs typeface="Calibri"/>
                        </a:rPr>
                        <a:t> </a:t>
                      </a:r>
                      <a:endParaRPr lang="en-US" sz="200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2000" dirty="0">
                          <a:solidFill>
                            <a:srgbClr val="000000"/>
                          </a:solidFill>
                          <a:latin typeface="Calibri"/>
                          <a:ea typeface="Times New Roman"/>
                          <a:cs typeface="Calibri"/>
                        </a:rPr>
                        <a:t> </a:t>
                      </a:r>
                      <a:endParaRPr lang="en-US" sz="2000" dirty="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2000">
                          <a:solidFill>
                            <a:srgbClr val="000000"/>
                          </a:solidFill>
                          <a:latin typeface="Calibri"/>
                          <a:ea typeface="Times New Roman"/>
                          <a:cs typeface="Calibri"/>
                        </a:rPr>
                        <a:t> </a:t>
                      </a:r>
                      <a:endParaRPr lang="en-US" sz="2000">
                        <a:latin typeface="Calibri"/>
                        <a:ea typeface="Times New Roman"/>
                        <a:cs typeface="Times New Roman"/>
                      </a:endParaRPr>
                    </a:p>
                  </a:txBody>
                  <a:tcPr marL="68580" marR="68580" marT="0" marB="0" anchor="b"/>
                </a:tc>
              </a:tr>
              <a:tr h="477982">
                <a:tc>
                  <a:txBody>
                    <a:bodyPr/>
                    <a:lstStyle/>
                    <a:p>
                      <a:pPr marL="0" marR="0">
                        <a:lnSpc>
                          <a:spcPct val="115000"/>
                        </a:lnSpc>
                        <a:spcBef>
                          <a:spcPts val="0"/>
                        </a:spcBef>
                        <a:spcAft>
                          <a:spcPts val="0"/>
                        </a:spcAft>
                      </a:pPr>
                      <a:r>
                        <a:rPr lang="en-US" sz="2000">
                          <a:solidFill>
                            <a:srgbClr val="000000"/>
                          </a:solidFill>
                          <a:latin typeface="Calibri"/>
                          <a:ea typeface="Times New Roman"/>
                          <a:cs typeface="Calibri"/>
                        </a:rPr>
                        <a:t>to install</a:t>
                      </a:r>
                      <a:endParaRPr lang="en-US" sz="200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2000" dirty="0">
                          <a:solidFill>
                            <a:srgbClr val="000000"/>
                          </a:solidFill>
                          <a:latin typeface="Calibri"/>
                          <a:ea typeface="Times New Roman"/>
                          <a:cs typeface="Calibri"/>
                        </a:rPr>
                        <a:t>rpm -</a:t>
                      </a:r>
                      <a:r>
                        <a:rPr lang="en-US" sz="2000" dirty="0" err="1">
                          <a:solidFill>
                            <a:srgbClr val="000000"/>
                          </a:solidFill>
                          <a:latin typeface="Calibri"/>
                          <a:ea typeface="Times New Roman"/>
                          <a:cs typeface="Calibri"/>
                        </a:rPr>
                        <a:t>ivh</a:t>
                      </a:r>
                      <a:r>
                        <a:rPr lang="en-US" sz="2000" dirty="0">
                          <a:solidFill>
                            <a:srgbClr val="000000"/>
                          </a:solidFill>
                          <a:latin typeface="Calibri"/>
                          <a:ea typeface="Times New Roman"/>
                          <a:cs typeface="Calibri"/>
                        </a:rPr>
                        <a:t> filename.rpm</a:t>
                      </a:r>
                      <a:endParaRPr lang="en-US" sz="2000" dirty="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2000">
                          <a:solidFill>
                            <a:srgbClr val="000000"/>
                          </a:solidFill>
                          <a:latin typeface="Calibri"/>
                          <a:ea typeface="Times New Roman"/>
                          <a:cs typeface="Calibri"/>
                        </a:rPr>
                        <a:t> </a:t>
                      </a:r>
                      <a:endParaRPr lang="en-US" sz="2000">
                        <a:latin typeface="Calibri"/>
                        <a:ea typeface="Times New Roman"/>
                        <a:cs typeface="Times New Roman"/>
                      </a:endParaRPr>
                    </a:p>
                  </a:txBody>
                  <a:tcPr marL="68580" marR="68580" marT="0" marB="0" anchor="b"/>
                </a:tc>
              </a:tr>
              <a:tr h="477982">
                <a:tc>
                  <a:txBody>
                    <a:bodyPr/>
                    <a:lstStyle/>
                    <a:p>
                      <a:pPr marL="0" marR="0">
                        <a:lnSpc>
                          <a:spcPct val="115000"/>
                        </a:lnSpc>
                        <a:spcBef>
                          <a:spcPts val="0"/>
                        </a:spcBef>
                        <a:spcAft>
                          <a:spcPts val="0"/>
                        </a:spcAft>
                      </a:pPr>
                      <a:r>
                        <a:rPr lang="en-US" sz="2000">
                          <a:solidFill>
                            <a:srgbClr val="000000"/>
                          </a:solidFill>
                          <a:latin typeface="Calibri"/>
                          <a:ea typeface="Times New Roman"/>
                          <a:cs typeface="Calibri"/>
                        </a:rPr>
                        <a:t>to upgrade</a:t>
                      </a:r>
                      <a:endParaRPr lang="en-US" sz="200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2000" dirty="0">
                          <a:solidFill>
                            <a:srgbClr val="000000"/>
                          </a:solidFill>
                          <a:latin typeface="Calibri"/>
                          <a:ea typeface="Times New Roman"/>
                          <a:cs typeface="Calibri"/>
                        </a:rPr>
                        <a:t>rpm -</a:t>
                      </a:r>
                      <a:r>
                        <a:rPr lang="en-US" sz="2000" dirty="0" err="1">
                          <a:solidFill>
                            <a:srgbClr val="000000"/>
                          </a:solidFill>
                          <a:latin typeface="Calibri"/>
                          <a:ea typeface="Times New Roman"/>
                          <a:cs typeface="Calibri"/>
                        </a:rPr>
                        <a:t>Uvh</a:t>
                      </a:r>
                      <a:r>
                        <a:rPr lang="en-US" sz="2000" dirty="0">
                          <a:solidFill>
                            <a:srgbClr val="000000"/>
                          </a:solidFill>
                          <a:latin typeface="Calibri"/>
                          <a:ea typeface="Times New Roman"/>
                          <a:cs typeface="Calibri"/>
                        </a:rPr>
                        <a:t> filename.rpm</a:t>
                      </a:r>
                      <a:endParaRPr lang="en-US" sz="2000" dirty="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2000">
                          <a:solidFill>
                            <a:srgbClr val="000000"/>
                          </a:solidFill>
                          <a:latin typeface="Calibri"/>
                          <a:ea typeface="Times New Roman"/>
                          <a:cs typeface="Calibri"/>
                        </a:rPr>
                        <a:t> </a:t>
                      </a:r>
                      <a:endParaRPr lang="en-US" sz="2000">
                        <a:latin typeface="Calibri"/>
                        <a:ea typeface="Times New Roman"/>
                        <a:cs typeface="Times New Roman"/>
                      </a:endParaRPr>
                    </a:p>
                  </a:txBody>
                  <a:tcPr marL="68580" marR="68580" marT="0" marB="0" anchor="b"/>
                </a:tc>
              </a:tr>
              <a:tr h="477982">
                <a:tc>
                  <a:txBody>
                    <a:bodyPr/>
                    <a:lstStyle/>
                    <a:p>
                      <a:pPr marL="0" marR="0">
                        <a:lnSpc>
                          <a:spcPct val="115000"/>
                        </a:lnSpc>
                        <a:spcBef>
                          <a:spcPts val="0"/>
                        </a:spcBef>
                        <a:spcAft>
                          <a:spcPts val="0"/>
                        </a:spcAft>
                      </a:pPr>
                      <a:r>
                        <a:rPr lang="en-US" sz="2000">
                          <a:solidFill>
                            <a:srgbClr val="000000"/>
                          </a:solidFill>
                          <a:latin typeface="Calibri"/>
                          <a:ea typeface="Times New Roman"/>
                          <a:cs typeface="Calibri"/>
                        </a:rPr>
                        <a:t>to erase</a:t>
                      </a:r>
                      <a:endParaRPr lang="en-US" sz="200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2000" dirty="0">
                          <a:solidFill>
                            <a:srgbClr val="000000"/>
                          </a:solidFill>
                          <a:latin typeface="Calibri"/>
                          <a:ea typeface="Times New Roman"/>
                          <a:cs typeface="Calibri"/>
                        </a:rPr>
                        <a:t>rpm -e </a:t>
                      </a:r>
                      <a:r>
                        <a:rPr lang="en-US" sz="2000" dirty="0" err="1">
                          <a:solidFill>
                            <a:srgbClr val="000000"/>
                          </a:solidFill>
                          <a:latin typeface="Calibri"/>
                          <a:ea typeface="Times New Roman"/>
                          <a:cs typeface="Calibri"/>
                        </a:rPr>
                        <a:t>rpmname</a:t>
                      </a:r>
                      <a:endParaRPr lang="en-US" sz="2000" dirty="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2000" dirty="0">
                          <a:solidFill>
                            <a:srgbClr val="000000"/>
                          </a:solidFill>
                          <a:latin typeface="Calibri"/>
                          <a:ea typeface="Times New Roman"/>
                          <a:cs typeface="Calibri"/>
                        </a:rPr>
                        <a:t> </a:t>
                      </a:r>
                      <a:endParaRPr lang="en-US" sz="2000" dirty="0">
                        <a:latin typeface="Calibri"/>
                        <a:ea typeface="Times New Roman"/>
                        <a:cs typeface="Times New Roman"/>
                      </a:endParaRPr>
                    </a:p>
                  </a:txBody>
                  <a:tcPr marL="68580" marR="68580" marT="0" marB="0" anchor="b"/>
                </a:tc>
              </a:tr>
              <a:tr h="477982">
                <a:tc>
                  <a:txBody>
                    <a:bodyPr/>
                    <a:lstStyle/>
                    <a:p>
                      <a:pPr marL="0" marR="0">
                        <a:lnSpc>
                          <a:spcPct val="115000"/>
                        </a:lnSpc>
                        <a:spcBef>
                          <a:spcPts val="0"/>
                        </a:spcBef>
                        <a:spcAft>
                          <a:spcPts val="0"/>
                        </a:spcAft>
                      </a:pPr>
                      <a:r>
                        <a:rPr lang="en-US" sz="2000">
                          <a:solidFill>
                            <a:srgbClr val="000000"/>
                          </a:solidFill>
                          <a:latin typeface="Calibri"/>
                          <a:ea typeface="Times New Roman"/>
                          <a:cs typeface="Calibri"/>
                        </a:rPr>
                        <a:t>To view installed rpms</a:t>
                      </a:r>
                      <a:endParaRPr lang="en-US" sz="200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2000">
                          <a:solidFill>
                            <a:srgbClr val="000000"/>
                          </a:solidFill>
                          <a:latin typeface="Calibri"/>
                          <a:ea typeface="Times New Roman"/>
                          <a:cs typeface="Calibri"/>
                        </a:rPr>
                        <a:t>rpm -qa</a:t>
                      </a:r>
                      <a:endParaRPr lang="en-US" sz="200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2000" dirty="0">
                          <a:solidFill>
                            <a:srgbClr val="000000"/>
                          </a:solidFill>
                          <a:latin typeface="Calibri"/>
                          <a:ea typeface="Times New Roman"/>
                          <a:cs typeface="Calibri"/>
                        </a:rPr>
                        <a:t> | </a:t>
                      </a:r>
                      <a:r>
                        <a:rPr lang="en-US" sz="2000" dirty="0" err="1">
                          <a:solidFill>
                            <a:srgbClr val="000000"/>
                          </a:solidFill>
                          <a:latin typeface="Calibri"/>
                          <a:ea typeface="Times New Roman"/>
                          <a:cs typeface="Calibri"/>
                        </a:rPr>
                        <a:t>grep</a:t>
                      </a:r>
                      <a:r>
                        <a:rPr lang="en-US" sz="2000" dirty="0">
                          <a:solidFill>
                            <a:srgbClr val="000000"/>
                          </a:solidFill>
                          <a:latin typeface="Calibri"/>
                          <a:ea typeface="Times New Roman"/>
                          <a:cs typeface="Calibri"/>
                        </a:rPr>
                        <a:t> RPM</a:t>
                      </a:r>
                      <a:endParaRPr lang="en-US" sz="2000" dirty="0">
                        <a:latin typeface="Calibri"/>
                        <a:ea typeface="Times New Roman"/>
                        <a:cs typeface="Times New Roman"/>
                      </a:endParaRPr>
                    </a:p>
                  </a:txBody>
                  <a:tcPr marL="68580" marR="68580" marT="0" marB="0" anchor="b"/>
                </a:tc>
              </a:tr>
            </a:tbl>
          </a:graphicData>
        </a:graphic>
      </p:graphicFrame>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26909"/>
            <a:ext cx="8229600" cy="5397691"/>
          </a:xfrm>
        </p:spPr>
        <p:txBody>
          <a:bodyPr>
            <a:normAutofit fontScale="85000" lnSpcReduction="10000"/>
          </a:bodyPr>
          <a:lstStyle/>
          <a:p>
            <a:r>
              <a:rPr lang="en-US" dirty="0" smtClean="0"/>
              <a:t>To view the change log of a RPM </a:t>
            </a:r>
            <a:r>
              <a:rPr lang="en-US" b="1" dirty="0" err="1" smtClean="0"/>
              <a:t>rpm</a:t>
            </a:r>
            <a:r>
              <a:rPr lang="en-US" b="1" dirty="0" smtClean="0"/>
              <a:t> –q webmin-1.560-1 --</a:t>
            </a:r>
            <a:r>
              <a:rPr lang="en-US" b="1" dirty="0" err="1" smtClean="0"/>
              <a:t>changelog</a:t>
            </a:r>
            <a:r>
              <a:rPr lang="en-US" dirty="0" smtClean="0"/>
              <a:t> and to view the rpm details PRE-INSTALL rpm –qpilwebmin-1.560-1.noarch.rpm</a:t>
            </a:r>
          </a:p>
          <a:p>
            <a:endParaRPr lang="en-US" sz="1200" dirty="0" smtClean="0"/>
          </a:p>
          <a:p>
            <a:r>
              <a:rPr lang="en-US" b="1" dirty="0" smtClean="0"/>
              <a:t>/proc </a:t>
            </a:r>
            <a:r>
              <a:rPr lang="en-US" b="1" dirty="0" err="1" smtClean="0"/>
              <a:t>filesystem</a:t>
            </a:r>
            <a:r>
              <a:rPr lang="en-US" dirty="0" smtClean="0"/>
              <a:t>: /proc </a:t>
            </a:r>
            <a:r>
              <a:rPr lang="en-US" dirty="0" err="1" smtClean="0"/>
              <a:t>filesystem</a:t>
            </a:r>
            <a:r>
              <a:rPr lang="en-US" dirty="0" smtClean="0"/>
              <a:t> is proc and it stores all the kernel runtime information in user readable language.</a:t>
            </a:r>
          </a:p>
          <a:p>
            <a:endParaRPr lang="en-US" sz="1200" dirty="0" smtClean="0"/>
          </a:p>
          <a:p>
            <a:r>
              <a:rPr lang="en-US" b="1" dirty="0" smtClean="0"/>
              <a:t>cat /proc/</a:t>
            </a:r>
            <a:r>
              <a:rPr lang="en-US" b="1" dirty="0" err="1" smtClean="0"/>
              <a:t>cpuinfo</a:t>
            </a:r>
            <a:r>
              <a:rPr lang="en-US" b="1" dirty="0" smtClean="0"/>
              <a:t> | more</a:t>
            </a:r>
          </a:p>
          <a:p>
            <a:endParaRPr lang="en-US" sz="1200" dirty="0" smtClean="0"/>
          </a:p>
          <a:p>
            <a:r>
              <a:rPr lang="en-US" dirty="0" smtClean="0"/>
              <a:t>The above command displays all the CPU information, including the number of processors and cores.</a:t>
            </a:r>
          </a:p>
          <a:p>
            <a:endParaRPr lang="en-US" sz="1200" dirty="0" smtClean="0"/>
          </a:p>
          <a:p>
            <a:r>
              <a:rPr lang="en-US" b="1" dirty="0" smtClean="0"/>
              <a:t>cat /proc/</a:t>
            </a:r>
            <a:r>
              <a:rPr lang="en-US" b="1" dirty="0" err="1" smtClean="0"/>
              <a:t>meminfo</a:t>
            </a:r>
            <a:r>
              <a:rPr lang="en-US" b="1" dirty="0" smtClean="0"/>
              <a:t> | more</a:t>
            </a:r>
          </a:p>
          <a:p>
            <a:endParaRPr lang="en-US" sz="1200" dirty="0" smtClean="0"/>
          </a:p>
          <a:p>
            <a:r>
              <a:rPr lang="en-US" dirty="0" smtClean="0"/>
              <a:t>The above command displays all the memory information, including total physical memory.</a:t>
            </a:r>
          </a:p>
          <a:p>
            <a:endParaRPr lang="en-US" dirty="0"/>
          </a:p>
        </p:txBody>
      </p:sp>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397691"/>
          </a:xfrm>
        </p:spPr>
        <p:txBody>
          <a:bodyPr>
            <a:normAutofit fontScale="77500" lnSpcReduction="20000"/>
          </a:bodyPr>
          <a:lstStyle/>
          <a:p>
            <a:r>
              <a:rPr lang="en-US" b="1" dirty="0" err="1" smtClean="0"/>
              <a:t>runlevel</a:t>
            </a:r>
            <a:r>
              <a:rPr lang="en-US" b="1" dirty="0" smtClean="0"/>
              <a:t>:</a:t>
            </a:r>
            <a:r>
              <a:rPr lang="en-US" dirty="0" smtClean="0"/>
              <a:t> Run Levels determine whether your system will be in rescue mode, maintenance mode or running normally with or without X</a:t>
            </a:r>
          </a:p>
          <a:p>
            <a:endParaRPr lang="en-US" dirty="0" smtClean="0"/>
          </a:p>
          <a:p>
            <a:r>
              <a:rPr lang="en-US" dirty="0" err="1" smtClean="0"/>
              <a:t>runlevel</a:t>
            </a:r>
            <a:r>
              <a:rPr lang="en-US" dirty="0" smtClean="0"/>
              <a:t> command display the current and post reboot </a:t>
            </a:r>
            <a:r>
              <a:rPr lang="en-US" dirty="0" err="1" smtClean="0"/>
              <a:t>runlevel</a:t>
            </a:r>
            <a:r>
              <a:rPr lang="en-US" dirty="0" smtClean="0"/>
              <a:t>.	</a:t>
            </a:r>
          </a:p>
          <a:p>
            <a:endParaRPr lang="en-US" dirty="0" smtClean="0"/>
          </a:p>
          <a:p>
            <a:r>
              <a:rPr lang="en-US" dirty="0" smtClean="0"/>
              <a:t>Init command is used to change the run level on the fly but the </a:t>
            </a:r>
            <a:r>
              <a:rPr lang="en-US" dirty="0" err="1" smtClean="0"/>
              <a:t>runlevel</a:t>
            </a:r>
            <a:r>
              <a:rPr lang="en-US" dirty="0" smtClean="0"/>
              <a:t> is lost and goes back to default after a reboot.</a:t>
            </a:r>
          </a:p>
          <a:p>
            <a:endParaRPr lang="en-US" dirty="0" smtClean="0"/>
          </a:p>
          <a:p>
            <a:r>
              <a:rPr lang="en-US" b="1" dirty="0" smtClean="0"/>
              <a:t>vi /etc/</a:t>
            </a:r>
            <a:r>
              <a:rPr lang="en-US" b="1" dirty="0" err="1" smtClean="0"/>
              <a:t>inittab</a:t>
            </a:r>
            <a:r>
              <a:rPr lang="en-US" b="1" dirty="0" smtClean="0"/>
              <a:t> </a:t>
            </a:r>
            <a:r>
              <a:rPr lang="en-US" dirty="0" smtClean="0"/>
              <a:t>file needs to be modified to change the </a:t>
            </a:r>
            <a:r>
              <a:rPr lang="en-US" dirty="0" err="1" smtClean="0"/>
              <a:t>runlevel</a:t>
            </a:r>
            <a:r>
              <a:rPr lang="en-US" dirty="0" smtClean="0"/>
              <a:t> permanently and the changes will only take effect after a reboot</a:t>
            </a:r>
          </a:p>
          <a:p>
            <a:endParaRPr lang="en-US" dirty="0" smtClean="0"/>
          </a:p>
          <a:p>
            <a:r>
              <a:rPr lang="en-US" b="1" dirty="0" smtClean="0"/>
              <a:t>id:5:initdefault:</a:t>
            </a:r>
            <a:r>
              <a:rPr lang="en-US" dirty="0" smtClean="0"/>
              <a:t> (Replace 5 with 3)</a:t>
            </a:r>
          </a:p>
          <a:p>
            <a:endParaRPr lang="en-US" dirty="0" smtClean="0"/>
          </a:p>
          <a:p>
            <a:r>
              <a:rPr lang="en-US" b="1" dirty="0" smtClean="0"/>
              <a:t>init 5</a:t>
            </a:r>
          </a:p>
          <a:p>
            <a:endParaRPr lang="en-US" dirty="0"/>
          </a:p>
        </p:txBody>
      </p:sp>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0"/>
          <a:ext cx="8229600" cy="593344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marL="0" marR="0">
                        <a:lnSpc>
                          <a:spcPct val="115000"/>
                        </a:lnSpc>
                        <a:spcBef>
                          <a:spcPts val="0"/>
                        </a:spcBef>
                        <a:spcAft>
                          <a:spcPts val="0"/>
                        </a:spcAft>
                      </a:pPr>
                      <a:r>
                        <a:rPr lang="en-US" sz="1600" dirty="0">
                          <a:solidFill>
                            <a:srgbClr val="000000"/>
                          </a:solidFill>
                          <a:latin typeface="Calibri"/>
                          <a:ea typeface="Times New Roman"/>
                          <a:cs typeface="Calibri"/>
                        </a:rPr>
                        <a:t>Windows</a:t>
                      </a:r>
                      <a:endParaRPr lang="en-US" sz="1100" dirty="0">
                        <a:latin typeface="Calibri"/>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800" dirty="0" err="1">
                          <a:solidFill>
                            <a:srgbClr val="000000"/>
                          </a:solidFill>
                          <a:latin typeface="Calibri"/>
                          <a:ea typeface="Times New Roman"/>
                          <a:cs typeface="Calibri"/>
                        </a:rPr>
                        <a:t>Runlevel</a:t>
                      </a:r>
                      <a:endParaRPr lang="en-US" sz="1100" dirty="0">
                        <a:latin typeface="Calibri"/>
                        <a:ea typeface="Times New Roman"/>
                        <a:cs typeface="Times New Roman"/>
                      </a:endParaRPr>
                    </a:p>
                  </a:txBody>
                  <a:tcPr marL="68580" marR="68580" marT="0" marB="0" anchor="b"/>
                </a:tc>
              </a:tr>
              <a:tr h="370840">
                <a:tc>
                  <a:txBody>
                    <a:bodyPr/>
                    <a:lstStyle/>
                    <a:p>
                      <a:pPr marL="0" marR="0">
                        <a:lnSpc>
                          <a:spcPct val="115000"/>
                        </a:lnSpc>
                        <a:spcBef>
                          <a:spcPts val="0"/>
                        </a:spcBef>
                        <a:spcAft>
                          <a:spcPts val="0"/>
                        </a:spcAft>
                      </a:pPr>
                      <a:r>
                        <a:rPr lang="en-US" sz="1600">
                          <a:solidFill>
                            <a:srgbClr val="000000"/>
                          </a:solidFill>
                          <a:latin typeface="Calibri"/>
                          <a:ea typeface="Times New Roman"/>
                          <a:cs typeface="Calibri"/>
                        </a:rPr>
                        <a:t>Repair mode</a:t>
                      </a:r>
                      <a:endParaRPr lang="en-US" sz="1100">
                        <a:latin typeface="Calibri"/>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1600" dirty="0">
                          <a:solidFill>
                            <a:srgbClr val="000000"/>
                          </a:solidFill>
                          <a:latin typeface="Calibri"/>
                          <a:ea typeface="Times New Roman"/>
                          <a:cs typeface="Calibri"/>
                        </a:rPr>
                        <a:t>1</a:t>
                      </a:r>
                      <a:endParaRPr lang="en-US" sz="1100" dirty="0">
                        <a:latin typeface="Calibri"/>
                        <a:ea typeface="Times New Roman"/>
                        <a:cs typeface="Times New Roman"/>
                      </a:endParaRPr>
                    </a:p>
                  </a:txBody>
                  <a:tcPr marL="68580" marR="68580" marT="0" marB="0" anchor="b"/>
                </a:tc>
              </a:tr>
              <a:tr h="370840">
                <a:tc>
                  <a:txBody>
                    <a:bodyPr/>
                    <a:lstStyle/>
                    <a:p>
                      <a:pPr marL="0" marR="0">
                        <a:lnSpc>
                          <a:spcPct val="115000"/>
                        </a:lnSpc>
                        <a:spcBef>
                          <a:spcPts val="0"/>
                        </a:spcBef>
                        <a:spcAft>
                          <a:spcPts val="0"/>
                        </a:spcAft>
                      </a:pPr>
                      <a:r>
                        <a:rPr lang="en-US" sz="1600">
                          <a:solidFill>
                            <a:srgbClr val="000000"/>
                          </a:solidFill>
                          <a:latin typeface="Calibri"/>
                          <a:ea typeface="Times New Roman"/>
                          <a:cs typeface="Calibri"/>
                        </a:rPr>
                        <a:t>safe mode</a:t>
                      </a:r>
                      <a:endParaRPr lang="en-US" sz="1100">
                        <a:latin typeface="Calibri"/>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1600" dirty="0">
                          <a:solidFill>
                            <a:srgbClr val="000000"/>
                          </a:solidFill>
                          <a:latin typeface="Calibri"/>
                          <a:ea typeface="Times New Roman"/>
                          <a:cs typeface="Calibri"/>
                        </a:rPr>
                        <a:t>2</a:t>
                      </a:r>
                      <a:endParaRPr lang="en-US" sz="1100" dirty="0">
                        <a:latin typeface="Calibri"/>
                        <a:ea typeface="Times New Roman"/>
                        <a:cs typeface="Times New Roman"/>
                      </a:endParaRPr>
                    </a:p>
                  </a:txBody>
                  <a:tcPr marL="68580" marR="68580" marT="0" marB="0" anchor="b"/>
                </a:tc>
              </a:tr>
              <a:tr h="370840">
                <a:tc>
                  <a:txBody>
                    <a:bodyPr/>
                    <a:lstStyle/>
                    <a:p>
                      <a:pPr marL="0" marR="0">
                        <a:lnSpc>
                          <a:spcPct val="115000"/>
                        </a:lnSpc>
                        <a:spcBef>
                          <a:spcPts val="0"/>
                        </a:spcBef>
                        <a:spcAft>
                          <a:spcPts val="0"/>
                        </a:spcAft>
                      </a:pPr>
                      <a:r>
                        <a:rPr lang="en-US" sz="1600">
                          <a:solidFill>
                            <a:srgbClr val="000000"/>
                          </a:solidFill>
                          <a:latin typeface="Calibri"/>
                          <a:ea typeface="Times New Roman"/>
                          <a:cs typeface="Calibri"/>
                        </a:rPr>
                        <a:t>safe mode with networking</a:t>
                      </a:r>
                      <a:endParaRPr lang="en-US" sz="1100">
                        <a:latin typeface="Calibri"/>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1600" dirty="0">
                          <a:solidFill>
                            <a:srgbClr val="000000"/>
                          </a:solidFill>
                          <a:latin typeface="Calibri"/>
                          <a:ea typeface="Times New Roman"/>
                          <a:cs typeface="Calibri"/>
                        </a:rPr>
                        <a:t>3</a:t>
                      </a:r>
                      <a:endParaRPr lang="en-US" sz="1100" dirty="0">
                        <a:latin typeface="Calibri"/>
                        <a:ea typeface="Times New Roman"/>
                        <a:cs typeface="Times New Roman"/>
                      </a:endParaRPr>
                    </a:p>
                  </a:txBody>
                  <a:tcPr marL="68580" marR="68580" marT="0" marB="0" anchor="b"/>
                </a:tc>
              </a:tr>
              <a:tr h="370840">
                <a:tc>
                  <a:txBody>
                    <a:bodyPr/>
                    <a:lstStyle/>
                    <a:p>
                      <a:pPr marL="0" marR="0">
                        <a:lnSpc>
                          <a:spcPct val="115000"/>
                        </a:lnSpc>
                        <a:spcBef>
                          <a:spcPts val="0"/>
                        </a:spcBef>
                        <a:spcAft>
                          <a:spcPts val="0"/>
                        </a:spcAft>
                      </a:pPr>
                      <a:r>
                        <a:rPr lang="en-US" sz="1600">
                          <a:solidFill>
                            <a:srgbClr val="000000"/>
                          </a:solidFill>
                          <a:latin typeface="Calibri"/>
                          <a:ea typeface="Times New Roman"/>
                          <a:cs typeface="Calibri"/>
                        </a:rPr>
                        <a:t>safe mode with command prompt</a:t>
                      </a:r>
                      <a:endParaRPr lang="en-US" sz="1100">
                        <a:latin typeface="Calibri"/>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1600" dirty="0">
                          <a:solidFill>
                            <a:srgbClr val="000000"/>
                          </a:solidFill>
                          <a:latin typeface="Calibri"/>
                          <a:ea typeface="Times New Roman"/>
                          <a:cs typeface="Calibri"/>
                        </a:rPr>
                        <a:t>3</a:t>
                      </a:r>
                      <a:endParaRPr lang="en-US" sz="1100" dirty="0">
                        <a:latin typeface="Calibri"/>
                        <a:ea typeface="Times New Roman"/>
                        <a:cs typeface="Times New Roman"/>
                      </a:endParaRPr>
                    </a:p>
                  </a:txBody>
                  <a:tcPr marL="68580" marR="68580" marT="0" marB="0" anchor="b"/>
                </a:tc>
              </a:tr>
              <a:tr h="370840">
                <a:tc>
                  <a:txBody>
                    <a:bodyPr/>
                    <a:lstStyle/>
                    <a:p>
                      <a:pPr marL="0" marR="0">
                        <a:lnSpc>
                          <a:spcPct val="115000"/>
                        </a:lnSpc>
                        <a:spcBef>
                          <a:spcPts val="0"/>
                        </a:spcBef>
                        <a:spcAft>
                          <a:spcPts val="0"/>
                        </a:spcAft>
                      </a:pPr>
                      <a:r>
                        <a:rPr lang="en-US" sz="1600">
                          <a:solidFill>
                            <a:srgbClr val="000000"/>
                          </a:solidFill>
                          <a:latin typeface="Calibri"/>
                          <a:ea typeface="Times New Roman"/>
                          <a:cs typeface="Calibri"/>
                        </a:rPr>
                        <a:t>Disable VGA Driver</a:t>
                      </a:r>
                      <a:endParaRPr lang="en-US" sz="1100">
                        <a:latin typeface="Calibri"/>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1600" dirty="0">
                          <a:solidFill>
                            <a:srgbClr val="000000"/>
                          </a:solidFill>
                          <a:latin typeface="Calibri"/>
                          <a:ea typeface="Times New Roman"/>
                          <a:cs typeface="Calibri"/>
                        </a:rPr>
                        <a:t>4</a:t>
                      </a:r>
                      <a:endParaRPr lang="en-US" sz="1100" dirty="0">
                        <a:latin typeface="Calibri"/>
                        <a:ea typeface="Times New Roman"/>
                        <a:cs typeface="Times New Roman"/>
                      </a:endParaRPr>
                    </a:p>
                  </a:txBody>
                  <a:tcPr marL="68580" marR="68580" marT="0" marB="0" anchor="b"/>
                </a:tc>
              </a:tr>
              <a:tr h="370840">
                <a:tc>
                  <a:txBody>
                    <a:bodyPr/>
                    <a:lstStyle/>
                    <a:p>
                      <a:pPr marL="0" marR="0">
                        <a:lnSpc>
                          <a:spcPct val="115000"/>
                        </a:lnSpc>
                        <a:spcBef>
                          <a:spcPts val="0"/>
                        </a:spcBef>
                        <a:spcAft>
                          <a:spcPts val="0"/>
                        </a:spcAft>
                      </a:pPr>
                      <a:r>
                        <a:rPr lang="en-US" sz="1600">
                          <a:solidFill>
                            <a:srgbClr val="000000"/>
                          </a:solidFill>
                          <a:latin typeface="Calibri"/>
                          <a:ea typeface="Times New Roman"/>
                          <a:cs typeface="Calibri"/>
                        </a:rPr>
                        <a:t>Normal</a:t>
                      </a:r>
                      <a:endParaRPr lang="en-US" sz="1100">
                        <a:latin typeface="Calibri"/>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1600" dirty="0">
                          <a:solidFill>
                            <a:srgbClr val="000000"/>
                          </a:solidFill>
                          <a:latin typeface="Calibri"/>
                          <a:ea typeface="Times New Roman"/>
                          <a:cs typeface="Calibri"/>
                        </a:rPr>
                        <a:t>5</a:t>
                      </a:r>
                      <a:endParaRPr lang="en-US" sz="1100" dirty="0">
                        <a:latin typeface="Calibri"/>
                        <a:ea typeface="Times New Roman"/>
                        <a:cs typeface="Times New Roman"/>
                      </a:endParaRPr>
                    </a:p>
                  </a:txBody>
                  <a:tcPr marL="68580" marR="68580" marT="0" marB="0" anchor="b"/>
                </a:tc>
              </a:tr>
              <a:tr h="370840">
                <a:tc>
                  <a:txBody>
                    <a:bodyPr/>
                    <a:lstStyle/>
                    <a:p>
                      <a:pPr marL="0" marR="0">
                        <a:lnSpc>
                          <a:spcPct val="115000"/>
                        </a:lnSpc>
                        <a:spcBef>
                          <a:spcPts val="0"/>
                        </a:spcBef>
                        <a:spcAft>
                          <a:spcPts val="0"/>
                        </a:spcAft>
                      </a:pPr>
                      <a:r>
                        <a:rPr lang="en-US" sz="1600">
                          <a:solidFill>
                            <a:srgbClr val="000000"/>
                          </a:solidFill>
                          <a:latin typeface="Calibri"/>
                          <a:ea typeface="Times New Roman"/>
                          <a:cs typeface="Calibri"/>
                        </a:rPr>
                        <a:t>Linux</a:t>
                      </a:r>
                      <a:endParaRPr lang="en-US" sz="1100">
                        <a:latin typeface="Calibri"/>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1600" dirty="0">
                          <a:solidFill>
                            <a:srgbClr val="000000"/>
                          </a:solidFill>
                          <a:latin typeface="Calibri"/>
                          <a:ea typeface="Times New Roman"/>
                          <a:cs typeface="Calibri"/>
                        </a:rPr>
                        <a:t> </a:t>
                      </a:r>
                      <a:endParaRPr lang="en-US" sz="1100" dirty="0">
                        <a:latin typeface="Calibri"/>
                        <a:ea typeface="Times New Roman"/>
                        <a:cs typeface="Times New Roman"/>
                      </a:endParaRPr>
                    </a:p>
                  </a:txBody>
                  <a:tcPr marL="68580" marR="68580" marT="0" marB="0" anchor="b"/>
                </a:tc>
              </a:tr>
              <a:tr h="370840">
                <a:tc>
                  <a:txBody>
                    <a:bodyPr/>
                    <a:lstStyle/>
                    <a:p>
                      <a:pPr marL="0" marR="0">
                        <a:lnSpc>
                          <a:spcPct val="115000"/>
                        </a:lnSpc>
                        <a:spcBef>
                          <a:spcPts val="0"/>
                        </a:spcBef>
                        <a:spcAft>
                          <a:spcPts val="0"/>
                        </a:spcAft>
                      </a:pPr>
                      <a:r>
                        <a:rPr lang="en-US" sz="1600">
                          <a:solidFill>
                            <a:srgbClr val="000000"/>
                          </a:solidFill>
                          <a:latin typeface="Calibri"/>
                          <a:ea typeface="Times New Roman"/>
                          <a:cs typeface="Calibri"/>
                        </a:rPr>
                        <a:t>X = graphical session in Linux</a:t>
                      </a:r>
                      <a:endParaRPr lang="en-US" sz="1100">
                        <a:latin typeface="Calibri"/>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1600" dirty="0">
                          <a:solidFill>
                            <a:srgbClr val="000000"/>
                          </a:solidFill>
                          <a:latin typeface="Calibri"/>
                          <a:ea typeface="Times New Roman"/>
                          <a:cs typeface="Calibri"/>
                        </a:rPr>
                        <a:t> </a:t>
                      </a:r>
                      <a:endParaRPr lang="en-US" sz="1100" dirty="0">
                        <a:latin typeface="Calibri"/>
                        <a:ea typeface="Times New Roman"/>
                        <a:cs typeface="Times New Roman"/>
                      </a:endParaRPr>
                    </a:p>
                  </a:txBody>
                  <a:tcPr marL="68580" marR="68580" marT="0" marB="0" anchor="b"/>
                </a:tc>
              </a:tr>
              <a:tr h="370840">
                <a:tc>
                  <a:txBody>
                    <a:bodyPr/>
                    <a:lstStyle/>
                    <a:p>
                      <a:pPr marL="0" marR="0">
                        <a:lnSpc>
                          <a:spcPct val="115000"/>
                        </a:lnSpc>
                        <a:spcBef>
                          <a:spcPts val="0"/>
                        </a:spcBef>
                        <a:spcAft>
                          <a:spcPts val="0"/>
                        </a:spcAft>
                      </a:pPr>
                      <a:r>
                        <a:rPr lang="en-US" sz="1600">
                          <a:solidFill>
                            <a:srgbClr val="000000"/>
                          </a:solidFill>
                          <a:latin typeface="Calibri"/>
                          <a:ea typeface="Times New Roman"/>
                          <a:cs typeface="Calibri"/>
                        </a:rPr>
                        <a:t>Shutdown</a:t>
                      </a:r>
                      <a:endParaRPr lang="en-US" sz="1100">
                        <a:latin typeface="Calibri"/>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1600" dirty="0">
                          <a:solidFill>
                            <a:srgbClr val="000000"/>
                          </a:solidFill>
                          <a:latin typeface="Calibri"/>
                          <a:ea typeface="Times New Roman"/>
                          <a:cs typeface="Calibri"/>
                        </a:rPr>
                        <a:t>0</a:t>
                      </a:r>
                      <a:endParaRPr lang="en-US" sz="1100" dirty="0">
                        <a:latin typeface="Calibri"/>
                        <a:ea typeface="Times New Roman"/>
                        <a:cs typeface="Times New Roman"/>
                      </a:endParaRPr>
                    </a:p>
                  </a:txBody>
                  <a:tcPr marL="68580" marR="68580" marT="0" marB="0" anchor="b"/>
                </a:tc>
              </a:tr>
              <a:tr h="370840">
                <a:tc>
                  <a:txBody>
                    <a:bodyPr/>
                    <a:lstStyle/>
                    <a:p>
                      <a:pPr marL="0" marR="0">
                        <a:lnSpc>
                          <a:spcPct val="115000"/>
                        </a:lnSpc>
                        <a:spcBef>
                          <a:spcPts val="0"/>
                        </a:spcBef>
                        <a:spcAft>
                          <a:spcPts val="0"/>
                        </a:spcAft>
                      </a:pPr>
                      <a:r>
                        <a:rPr lang="en-US" sz="1600">
                          <a:solidFill>
                            <a:srgbClr val="000000"/>
                          </a:solidFill>
                          <a:latin typeface="Calibri"/>
                          <a:ea typeface="Times New Roman"/>
                          <a:cs typeface="Calibri"/>
                        </a:rPr>
                        <a:t>Single User (reset root password)</a:t>
                      </a:r>
                      <a:endParaRPr lang="en-US" sz="1100">
                        <a:latin typeface="Calibri"/>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1600" dirty="0">
                          <a:solidFill>
                            <a:srgbClr val="000000"/>
                          </a:solidFill>
                          <a:latin typeface="Calibri"/>
                          <a:ea typeface="Times New Roman"/>
                          <a:cs typeface="Calibri"/>
                        </a:rPr>
                        <a:t>1</a:t>
                      </a:r>
                      <a:endParaRPr lang="en-US" sz="1100" dirty="0">
                        <a:latin typeface="Calibri"/>
                        <a:ea typeface="Times New Roman"/>
                        <a:cs typeface="Times New Roman"/>
                      </a:endParaRPr>
                    </a:p>
                  </a:txBody>
                  <a:tcPr marL="68580" marR="68580" marT="0" marB="0" anchor="b"/>
                </a:tc>
              </a:tr>
              <a:tr h="370840">
                <a:tc>
                  <a:txBody>
                    <a:bodyPr/>
                    <a:lstStyle/>
                    <a:p>
                      <a:pPr marL="0" marR="0">
                        <a:lnSpc>
                          <a:spcPct val="115000"/>
                        </a:lnSpc>
                        <a:spcBef>
                          <a:spcPts val="0"/>
                        </a:spcBef>
                        <a:spcAft>
                          <a:spcPts val="0"/>
                        </a:spcAft>
                      </a:pPr>
                      <a:r>
                        <a:rPr lang="en-US" sz="1600" dirty="0">
                          <a:solidFill>
                            <a:srgbClr val="000000"/>
                          </a:solidFill>
                          <a:latin typeface="Calibri"/>
                          <a:ea typeface="Times New Roman"/>
                          <a:cs typeface="Calibri"/>
                        </a:rPr>
                        <a:t>Multi User with no networking</a:t>
                      </a:r>
                      <a:endParaRPr lang="en-US" sz="1100" dirty="0">
                        <a:latin typeface="Calibri"/>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1600" dirty="0">
                          <a:solidFill>
                            <a:srgbClr val="000000"/>
                          </a:solidFill>
                          <a:latin typeface="Calibri"/>
                          <a:ea typeface="Times New Roman"/>
                          <a:cs typeface="Calibri"/>
                        </a:rPr>
                        <a:t>2</a:t>
                      </a:r>
                      <a:endParaRPr lang="en-US" sz="1100" dirty="0">
                        <a:latin typeface="Calibri"/>
                        <a:ea typeface="Times New Roman"/>
                        <a:cs typeface="Times New Roman"/>
                      </a:endParaRPr>
                    </a:p>
                  </a:txBody>
                  <a:tcPr marL="68580" marR="68580" marT="0" marB="0" anchor="b"/>
                </a:tc>
              </a:tr>
              <a:tr h="370840">
                <a:tc>
                  <a:txBody>
                    <a:bodyPr/>
                    <a:lstStyle/>
                    <a:p>
                      <a:pPr marL="0" marR="0">
                        <a:lnSpc>
                          <a:spcPct val="115000"/>
                        </a:lnSpc>
                        <a:spcBef>
                          <a:spcPts val="0"/>
                        </a:spcBef>
                        <a:spcAft>
                          <a:spcPts val="0"/>
                        </a:spcAft>
                      </a:pPr>
                      <a:r>
                        <a:rPr lang="en-US" sz="1600" dirty="0">
                          <a:solidFill>
                            <a:srgbClr val="000000"/>
                          </a:solidFill>
                          <a:latin typeface="Calibri"/>
                          <a:ea typeface="Times New Roman"/>
                          <a:cs typeface="Calibri"/>
                        </a:rPr>
                        <a:t>Multi User with networking but no X</a:t>
                      </a:r>
                      <a:endParaRPr lang="en-US" sz="1100" dirty="0">
                        <a:latin typeface="Calibri"/>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1600" dirty="0">
                          <a:solidFill>
                            <a:srgbClr val="000000"/>
                          </a:solidFill>
                          <a:latin typeface="Calibri"/>
                          <a:ea typeface="Times New Roman"/>
                          <a:cs typeface="Calibri"/>
                        </a:rPr>
                        <a:t>3</a:t>
                      </a:r>
                      <a:endParaRPr lang="en-US" sz="1100" dirty="0">
                        <a:latin typeface="Calibri"/>
                        <a:ea typeface="Times New Roman"/>
                        <a:cs typeface="Times New Roman"/>
                      </a:endParaRPr>
                    </a:p>
                  </a:txBody>
                  <a:tcPr marL="68580" marR="68580" marT="0" marB="0" anchor="b"/>
                </a:tc>
              </a:tr>
              <a:tr h="370840">
                <a:tc>
                  <a:txBody>
                    <a:bodyPr/>
                    <a:lstStyle/>
                    <a:p>
                      <a:pPr marL="0" marR="0">
                        <a:lnSpc>
                          <a:spcPct val="115000"/>
                        </a:lnSpc>
                        <a:spcBef>
                          <a:spcPts val="0"/>
                        </a:spcBef>
                        <a:spcAft>
                          <a:spcPts val="0"/>
                        </a:spcAft>
                      </a:pPr>
                      <a:r>
                        <a:rPr lang="en-US" sz="1600" dirty="0">
                          <a:solidFill>
                            <a:srgbClr val="000000"/>
                          </a:solidFill>
                          <a:latin typeface="Calibri"/>
                          <a:ea typeface="Times New Roman"/>
                          <a:cs typeface="Calibri"/>
                        </a:rPr>
                        <a:t>Unused</a:t>
                      </a:r>
                      <a:endParaRPr lang="en-US" sz="1100" dirty="0">
                        <a:latin typeface="Calibri"/>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1600" dirty="0">
                          <a:solidFill>
                            <a:srgbClr val="000000"/>
                          </a:solidFill>
                          <a:latin typeface="Calibri"/>
                          <a:ea typeface="Times New Roman"/>
                          <a:cs typeface="Calibri"/>
                        </a:rPr>
                        <a:t>4</a:t>
                      </a:r>
                      <a:endParaRPr lang="en-US" sz="1100" dirty="0">
                        <a:latin typeface="Calibri"/>
                        <a:ea typeface="Times New Roman"/>
                        <a:cs typeface="Times New Roman"/>
                      </a:endParaRPr>
                    </a:p>
                  </a:txBody>
                  <a:tcPr marL="68580" marR="68580" marT="0" marB="0" anchor="b"/>
                </a:tc>
              </a:tr>
              <a:tr h="370840">
                <a:tc>
                  <a:txBody>
                    <a:bodyPr/>
                    <a:lstStyle/>
                    <a:p>
                      <a:pPr marL="0" marR="0">
                        <a:lnSpc>
                          <a:spcPct val="115000"/>
                        </a:lnSpc>
                        <a:spcBef>
                          <a:spcPts val="0"/>
                        </a:spcBef>
                        <a:spcAft>
                          <a:spcPts val="0"/>
                        </a:spcAft>
                      </a:pPr>
                      <a:r>
                        <a:rPr lang="en-US" sz="1600" dirty="0">
                          <a:solidFill>
                            <a:srgbClr val="000000"/>
                          </a:solidFill>
                          <a:latin typeface="Calibri"/>
                          <a:ea typeface="Times New Roman"/>
                          <a:cs typeface="Calibri"/>
                        </a:rPr>
                        <a:t>Multi User with networking with X</a:t>
                      </a:r>
                      <a:endParaRPr lang="en-US" sz="1100" dirty="0">
                        <a:latin typeface="Calibri"/>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1600" dirty="0">
                          <a:solidFill>
                            <a:srgbClr val="000000"/>
                          </a:solidFill>
                          <a:latin typeface="Calibri"/>
                          <a:ea typeface="Times New Roman"/>
                          <a:cs typeface="Calibri"/>
                        </a:rPr>
                        <a:t>5</a:t>
                      </a:r>
                      <a:endParaRPr lang="en-US" sz="1100" dirty="0">
                        <a:latin typeface="Calibri"/>
                        <a:ea typeface="Times New Roman"/>
                        <a:cs typeface="Times New Roman"/>
                      </a:endParaRPr>
                    </a:p>
                  </a:txBody>
                  <a:tcPr marL="68580" marR="68580" marT="0" marB="0" anchor="b"/>
                </a:tc>
              </a:tr>
              <a:tr h="370840">
                <a:tc>
                  <a:txBody>
                    <a:bodyPr/>
                    <a:lstStyle/>
                    <a:p>
                      <a:pPr marL="0" marR="0">
                        <a:lnSpc>
                          <a:spcPct val="115000"/>
                        </a:lnSpc>
                        <a:spcBef>
                          <a:spcPts val="0"/>
                        </a:spcBef>
                        <a:spcAft>
                          <a:spcPts val="0"/>
                        </a:spcAft>
                      </a:pPr>
                      <a:r>
                        <a:rPr lang="en-US" sz="1600" dirty="0">
                          <a:solidFill>
                            <a:srgbClr val="000000"/>
                          </a:solidFill>
                          <a:latin typeface="Calibri"/>
                          <a:ea typeface="Times New Roman"/>
                          <a:cs typeface="Calibri"/>
                        </a:rPr>
                        <a:t>Reboot</a:t>
                      </a:r>
                      <a:endParaRPr lang="en-US" sz="1100" dirty="0">
                        <a:latin typeface="Calibri"/>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1600" dirty="0">
                          <a:solidFill>
                            <a:srgbClr val="000000"/>
                          </a:solidFill>
                          <a:latin typeface="Calibri"/>
                          <a:ea typeface="Times New Roman"/>
                          <a:cs typeface="Calibri"/>
                        </a:rPr>
                        <a:t>6</a:t>
                      </a:r>
                      <a:endParaRPr lang="en-US" sz="1100" dirty="0">
                        <a:latin typeface="Calibri"/>
                        <a:ea typeface="Times New Roman"/>
                        <a:cs typeface="Times New Roman"/>
                      </a:endParaRPr>
                    </a:p>
                  </a:txBody>
                  <a:tcPr marL="68580" marR="68580" marT="0" marB="0" anchor="b"/>
                </a:tc>
              </a:tr>
            </a:tbl>
          </a:graphicData>
        </a:graphic>
      </p:graphicFrame>
      <p:pic>
        <p:nvPicPr>
          <p:cNvPr id="6" name="Picture 5"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6324600"/>
            <a:ext cx="2590800" cy="53340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5397691"/>
          </a:xfrm>
        </p:spPr>
        <p:txBody>
          <a:bodyPr>
            <a:normAutofit fontScale="92500" lnSpcReduction="20000"/>
          </a:bodyPr>
          <a:lstStyle/>
          <a:p>
            <a:r>
              <a:rPr lang="en-US" dirty="0" smtClean="0"/>
              <a:t>How do you boot in to run level 1?</a:t>
            </a:r>
          </a:p>
          <a:p>
            <a:endParaRPr lang="en-US" dirty="0" smtClean="0"/>
          </a:p>
          <a:p>
            <a:r>
              <a:rPr lang="en-US" b="1" dirty="0" smtClean="0"/>
              <a:t>init 1</a:t>
            </a:r>
          </a:p>
          <a:p>
            <a:endParaRPr lang="en-US" dirty="0" smtClean="0"/>
          </a:p>
          <a:p>
            <a:r>
              <a:rPr lang="en-US" b="1" dirty="0" smtClean="0"/>
              <a:t>vi /etc/</a:t>
            </a:r>
            <a:r>
              <a:rPr lang="en-US" b="1" dirty="0" err="1" smtClean="0"/>
              <a:t>inittab</a:t>
            </a:r>
            <a:endParaRPr lang="en-US" b="1" dirty="0" smtClean="0"/>
          </a:p>
          <a:p>
            <a:endParaRPr lang="en-US" dirty="0" smtClean="0"/>
          </a:p>
          <a:p>
            <a:r>
              <a:rPr lang="en-US" dirty="0" err="1" smtClean="0"/>
              <a:t>Bootloader</a:t>
            </a:r>
            <a:r>
              <a:rPr lang="en-US" dirty="0" smtClean="0"/>
              <a:t> (MBR, NTLDR) in </a:t>
            </a:r>
            <a:r>
              <a:rPr lang="en-US" dirty="0" err="1" smtClean="0"/>
              <a:t>linux</a:t>
            </a:r>
            <a:r>
              <a:rPr lang="en-US" dirty="0" smtClean="0"/>
              <a:t> is called Grub. Grub configuration file is in /etc/</a:t>
            </a:r>
            <a:r>
              <a:rPr lang="en-US" dirty="0" err="1" smtClean="0"/>
              <a:t>grub.conf</a:t>
            </a:r>
            <a:r>
              <a:rPr lang="en-US" dirty="0" smtClean="0"/>
              <a:t>.</a:t>
            </a:r>
          </a:p>
          <a:p>
            <a:endParaRPr lang="en-US" dirty="0" smtClean="0"/>
          </a:p>
          <a:p>
            <a:r>
              <a:rPr lang="en-US" dirty="0" smtClean="0"/>
              <a:t>Install flash adobe flash player</a:t>
            </a:r>
          </a:p>
          <a:p>
            <a:endParaRPr lang="en-US" dirty="0" smtClean="0"/>
          </a:p>
          <a:p>
            <a:r>
              <a:rPr lang="en-US" b="1" dirty="0" smtClean="0"/>
              <a:t>install </a:t>
            </a:r>
            <a:r>
              <a:rPr lang="en-US" b="1" dirty="0" err="1" smtClean="0"/>
              <a:t>swiff</a:t>
            </a:r>
            <a:r>
              <a:rPr lang="en-US" b="1" dirty="0" smtClean="0"/>
              <a:t> player</a:t>
            </a:r>
          </a:p>
          <a:p>
            <a:endParaRPr lang="en-US" dirty="0" smtClean="0"/>
          </a:p>
          <a:p>
            <a:r>
              <a:rPr lang="en-US" dirty="0" smtClean="0"/>
              <a:t>Open File with Mozilla Firefox</a:t>
            </a:r>
          </a:p>
        </p:txBody>
      </p:sp>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Access remote console</a:t>
            </a:r>
          </a:p>
          <a:p>
            <a:r>
              <a:rPr lang="en-US" dirty="0" smtClean="0"/>
              <a:t>Hit the arrow key (any) when you see the Red Hat Enterprise Linux Booting up.</a:t>
            </a:r>
          </a:p>
          <a:p>
            <a:r>
              <a:rPr lang="en-US" dirty="0" smtClean="0"/>
              <a:t>Hit e to edit the grub entry</a:t>
            </a:r>
          </a:p>
          <a:p>
            <a:r>
              <a:rPr lang="en-US" dirty="0" smtClean="0"/>
              <a:t>Arrow down to the kernel line and hit e again to edit the kernel line.</a:t>
            </a:r>
          </a:p>
          <a:p>
            <a:r>
              <a:rPr lang="en-US" dirty="0" smtClean="0"/>
              <a:t>In the kernel grub window append a “1” and hit enter</a:t>
            </a:r>
          </a:p>
          <a:p>
            <a:r>
              <a:rPr lang="en-US" dirty="0" smtClean="0"/>
              <a:t>Press b to boot in to run level 1</a:t>
            </a:r>
            <a:endParaRPr lang="en-US" dirty="0"/>
          </a:p>
        </p:txBody>
      </p:sp>
      <p:sp>
        <p:nvSpPr>
          <p:cNvPr id="3" name="Title 2"/>
          <p:cNvSpPr>
            <a:spLocks noGrp="1"/>
          </p:cNvSpPr>
          <p:nvPr>
            <p:ph type="title"/>
          </p:nvPr>
        </p:nvSpPr>
        <p:spPr/>
        <p:txBody>
          <a:bodyPr/>
          <a:lstStyle/>
          <a:p>
            <a:r>
              <a:rPr lang="en-US" dirty="0" smtClean="0"/>
              <a:t>Boot to </a:t>
            </a:r>
            <a:r>
              <a:rPr lang="en-US" dirty="0" err="1" smtClean="0"/>
              <a:t>runlevel</a:t>
            </a:r>
            <a:r>
              <a:rPr lang="en-US" dirty="0" smtClean="0"/>
              <a:t> 1</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nk 3"/>
          <p:cNvPicPr>
            <a:picLocks noGrp="1"/>
          </p:cNvPicPr>
          <p:nvPr>
            <p:ph idx="1"/>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457200" y="381000"/>
            <a:ext cx="8229600" cy="5510372"/>
          </a:xfrm>
          <a:prstGeom prst="rect">
            <a:avLst/>
          </a:prstGeom>
          <a:noFill/>
          <a:ln>
            <a:noFill/>
          </a:ln>
        </p:spPr>
      </p:pic>
      <p:pic>
        <p:nvPicPr>
          <p:cNvPr id="5" name="Picture 4" descr="C:\Users\Digital Admin\Desktop\DT logo cleaned up.png"/>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a:stretch>
            <a:fillRect/>
          </a:stretch>
        </p:blipFill>
        <p:spPr bwMode="auto">
          <a:xfrm>
            <a:off x="0" y="0"/>
            <a:ext cx="9144000" cy="5791200"/>
          </a:xfrm>
          <a:prstGeom prst="rect">
            <a:avLst/>
          </a:prstGeom>
          <a:noFill/>
          <a:ln w="9525">
            <a:noFill/>
            <a:miter lim="800000"/>
            <a:headEnd/>
            <a:tailEnd/>
          </a:ln>
        </p:spPr>
      </p:pic>
      <p:pic>
        <p:nvPicPr>
          <p:cNvPr id="6" name="Picture 5" descr="C:\Users\Digital Admin\Desktop\DT logo cleaned up.png"/>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553200" y="6324600"/>
            <a:ext cx="2590800" cy="53340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a:stretch>
            <a:fillRect/>
          </a:stretch>
        </p:blipFill>
        <p:spPr bwMode="auto">
          <a:xfrm>
            <a:off x="0" y="0"/>
            <a:ext cx="9144000" cy="5791200"/>
          </a:xfrm>
          <a:prstGeom prst="rect">
            <a:avLst/>
          </a:prstGeom>
          <a:noFill/>
          <a:ln w="9525">
            <a:noFill/>
            <a:miter lim="800000"/>
            <a:headEnd/>
            <a:tailEnd/>
          </a:ln>
        </p:spPr>
      </p:pic>
      <p:pic>
        <p:nvPicPr>
          <p:cNvPr id="5" name="Picture 4" descr="C:\Users\Digital Admin\Desktop\DT logo cleaned up.png"/>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553200" y="6324600"/>
            <a:ext cx="2590800" cy="53340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059" y="914400"/>
            <a:ext cx="9154059" cy="5943600"/>
          </a:xfrm>
          <a:prstGeom prst="rect">
            <a:avLst/>
          </a:prstGeom>
          <a:noFill/>
          <a:ln w="9525">
            <a:noFill/>
            <a:miter lim="800000"/>
            <a:headEnd/>
            <a:tailEnd/>
          </a:ln>
          <a:effectLst/>
        </p:spPr>
      </p:pic>
      <p:sp>
        <p:nvSpPr>
          <p:cNvPr id="5" name="TextBox 4"/>
          <p:cNvSpPr txBox="1"/>
          <p:nvPr/>
        </p:nvSpPr>
        <p:spPr>
          <a:xfrm>
            <a:off x="152400" y="0"/>
            <a:ext cx="3437159" cy="461665"/>
          </a:xfrm>
          <a:prstGeom prst="rect">
            <a:avLst/>
          </a:prstGeom>
          <a:noFill/>
        </p:spPr>
        <p:txBody>
          <a:bodyPr wrap="none" rtlCol="0">
            <a:spAutoFit/>
          </a:bodyPr>
          <a:lstStyle/>
          <a:p>
            <a:r>
              <a:rPr lang="en-US" sz="2400" dirty="0" smtClean="0"/>
              <a:t>Storage Area Network</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File Extensions are used very </a:t>
            </a:r>
            <a:r>
              <a:rPr lang="en-US" dirty="0" err="1" smtClean="0"/>
              <a:t>commoly</a:t>
            </a:r>
            <a:r>
              <a:rPr lang="en-US" dirty="0" smtClean="0"/>
              <a:t> in windows world, for example “.doc”, “.</a:t>
            </a:r>
            <a:r>
              <a:rPr lang="en-US" dirty="0" err="1" smtClean="0"/>
              <a:t>xls</a:t>
            </a:r>
            <a:r>
              <a:rPr lang="en-US" dirty="0" smtClean="0"/>
              <a:t>”, “.</a:t>
            </a:r>
            <a:r>
              <a:rPr lang="en-US" dirty="0" err="1" smtClean="0"/>
              <a:t>ppt</a:t>
            </a:r>
            <a:r>
              <a:rPr lang="en-US" dirty="0" smtClean="0"/>
              <a:t>”, “.</a:t>
            </a:r>
            <a:r>
              <a:rPr lang="en-US" dirty="0" err="1" smtClean="0"/>
              <a:t>dll</a:t>
            </a:r>
            <a:r>
              <a:rPr lang="en-US" dirty="0" smtClean="0"/>
              <a:t>”, and etc…</a:t>
            </a:r>
          </a:p>
          <a:p>
            <a:r>
              <a:rPr lang="en-US" dirty="0" smtClean="0"/>
              <a:t>In Linux there is no concept of File Extensions, because Linux refers to everything as either a human readable language file or a binary file.</a:t>
            </a:r>
          </a:p>
          <a:p>
            <a:r>
              <a:rPr lang="en-US" dirty="0" smtClean="0"/>
              <a:t>There are file extensions in Linux although they only pertain to applications running on Linux</a:t>
            </a:r>
            <a:endParaRPr lang="en-US" dirty="0"/>
          </a:p>
        </p:txBody>
      </p:sp>
      <p:sp>
        <p:nvSpPr>
          <p:cNvPr id="3" name="Title 2"/>
          <p:cNvSpPr>
            <a:spLocks noGrp="1"/>
          </p:cNvSpPr>
          <p:nvPr>
            <p:ph type="title"/>
          </p:nvPr>
        </p:nvSpPr>
        <p:spPr/>
        <p:txBody>
          <a:bodyPr/>
          <a:lstStyle/>
          <a:p>
            <a:r>
              <a:rPr lang="en-US" dirty="0" smtClean="0"/>
              <a:t>Linux &amp; File Extensions…</a:t>
            </a:r>
            <a:endParaRPr lang="en-US" dirty="0"/>
          </a:p>
        </p:txBody>
      </p:sp>
    </p:spTree>
    <p:extLst>
      <p:ext uri="{BB962C8B-B14F-4D97-AF65-F5344CB8AC3E}">
        <p14:creationId xmlns="" xmlns:p14="http://schemas.microsoft.com/office/powerpoint/2010/main" val="107153711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305800" cy="5486400"/>
          </a:xfrm>
        </p:spPr>
        <p:txBody>
          <a:bodyPr>
            <a:normAutofit fontScale="92500" lnSpcReduction="20000"/>
          </a:bodyPr>
          <a:lstStyle/>
          <a:p>
            <a:r>
              <a:rPr lang="en-US" b="1" dirty="0" smtClean="0"/>
              <a:t>Multipath:</a:t>
            </a:r>
            <a:r>
              <a:rPr lang="en-US" dirty="0" smtClean="0"/>
              <a:t> Multipath allows you to take devices coming from multiple paths (2 PORTS to 2 FILER PORTS).</a:t>
            </a:r>
          </a:p>
          <a:p>
            <a:endParaRPr lang="en-US" dirty="0" smtClean="0"/>
          </a:p>
          <a:p>
            <a:r>
              <a:rPr lang="en-US" dirty="0" smtClean="0"/>
              <a:t>Multipath notifies the </a:t>
            </a:r>
            <a:r>
              <a:rPr lang="en-US" dirty="0" err="1" smtClean="0"/>
              <a:t>linux</a:t>
            </a:r>
            <a:r>
              <a:rPr lang="en-US" dirty="0" smtClean="0"/>
              <a:t> kernel multiple paths to a single storage device for ex: </a:t>
            </a:r>
            <a:r>
              <a:rPr lang="en-US" dirty="0" err="1" smtClean="0"/>
              <a:t>sdX</a:t>
            </a:r>
            <a:r>
              <a:rPr lang="en-US" dirty="0" smtClean="0"/>
              <a:t> and it will display the device with an alias instead of </a:t>
            </a:r>
            <a:r>
              <a:rPr lang="en-US" dirty="0" err="1" smtClean="0"/>
              <a:t>sdX</a:t>
            </a:r>
            <a:r>
              <a:rPr lang="en-US" dirty="0" smtClean="0"/>
              <a:t> (as </a:t>
            </a:r>
            <a:r>
              <a:rPr lang="en-US" dirty="0" err="1" smtClean="0"/>
              <a:t>sdX</a:t>
            </a:r>
            <a:r>
              <a:rPr lang="en-US" dirty="0" smtClean="0"/>
              <a:t> deems that its only using a single path)</a:t>
            </a:r>
          </a:p>
          <a:p>
            <a:endParaRPr lang="en-US" dirty="0" smtClean="0"/>
          </a:p>
          <a:p>
            <a:r>
              <a:rPr lang="en-US" dirty="0" err="1" smtClean="0"/>
              <a:t>Opensource</a:t>
            </a:r>
            <a:r>
              <a:rPr lang="en-US" dirty="0" smtClean="0"/>
              <a:t>: Multipath (multipath is a service, service name: </a:t>
            </a:r>
            <a:r>
              <a:rPr lang="en-US" dirty="0" err="1" smtClean="0"/>
              <a:t>multipathd</a:t>
            </a:r>
            <a:r>
              <a:rPr lang="en-US" dirty="0" smtClean="0"/>
              <a:t>)</a:t>
            </a:r>
          </a:p>
          <a:p>
            <a:endParaRPr lang="en-US" dirty="0" smtClean="0"/>
          </a:p>
          <a:p>
            <a:r>
              <a:rPr lang="en-US" dirty="0" err="1" smtClean="0"/>
              <a:t>PaidSource</a:t>
            </a:r>
            <a:r>
              <a:rPr lang="en-US" dirty="0" smtClean="0"/>
              <a:t>: EMC </a:t>
            </a:r>
            <a:r>
              <a:rPr lang="en-US" dirty="0" err="1" smtClean="0"/>
              <a:t>PowerPath</a:t>
            </a:r>
            <a:r>
              <a:rPr lang="en-US" dirty="0" smtClean="0"/>
              <a:t>, </a:t>
            </a:r>
            <a:r>
              <a:rPr lang="en-US" dirty="0" err="1" smtClean="0"/>
              <a:t>NetApp</a:t>
            </a:r>
            <a:r>
              <a:rPr lang="en-US" dirty="0" smtClean="0"/>
              <a:t> MPIO</a:t>
            </a:r>
          </a:p>
          <a:p>
            <a:endParaRPr lang="en-US" dirty="0" smtClean="0"/>
          </a:p>
          <a:p>
            <a:r>
              <a:rPr lang="en-US" b="1" dirty="0" smtClean="0"/>
              <a:t>/etc/</a:t>
            </a:r>
            <a:r>
              <a:rPr lang="en-US" b="1" dirty="0" err="1" smtClean="0"/>
              <a:t>multipath.conf</a:t>
            </a:r>
            <a:r>
              <a:rPr lang="en-US" b="1" dirty="0" smtClean="0"/>
              <a:t> and multipath –</a:t>
            </a:r>
            <a:r>
              <a:rPr lang="en-US" b="1" dirty="0" err="1" smtClean="0"/>
              <a:t>ll</a:t>
            </a:r>
            <a:r>
              <a:rPr lang="en-US" b="1" dirty="0" smtClean="0"/>
              <a:t> (list)</a:t>
            </a:r>
            <a:endParaRPr lang="en-US" b="1" dirty="0"/>
          </a:p>
        </p:txBody>
      </p:sp>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321491"/>
          </a:xfrm>
        </p:spPr>
        <p:txBody>
          <a:bodyPr>
            <a:normAutofit fontScale="85000" lnSpcReduction="10000"/>
          </a:bodyPr>
          <a:lstStyle/>
          <a:p>
            <a:r>
              <a:rPr lang="en-US" dirty="0" smtClean="0"/>
              <a:t>If you want to rescan for a new </a:t>
            </a:r>
            <a:r>
              <a:rPr lang="en-US" dirty="0" err="1" smtClean="0"/>
              <a:t>lun</a:t>
            </a:r>
            <a:r>
              <a:rPr lang="en-US" dirty="0" smtClean="0"/>
              <a:t> that you attached, configure multipath and then “</a:t>
            </a:r>
            <a:r>
              <a:rPr lang="en-US" b="1" dirty="0" smtClean="0"/>
              <a:t>echo 1 &gt; /sys/class/</a:t>
            </a:r>
            <a:r>
              <a:rPr lang="en-US" b="1" dirty="0" err="1" smtClean="0"/>
              <a:t>fc_host</a:t>
            </a:r>
            <a:r>
              <a:rPr lang="en-US" b="1" dirty="0" smtClean="0"/>
              <a:t>/</a:t>
            </a:r>
            <a:r>
              <a:rPr lang="en-US" b="1" dirty="0" err="1" smtClean="0"/>
              <a:t>hostX</a:t>
            </a:r>
            <a:r>
              <a:rPr lang="en-US" b="1" dirty="0" smtClean="0"/>
              <a:t>/</a:t>
            </a:r>
            <a:r>
              <a:rPr lang="en-US" b="1" dirty="0" err="1" smtClean="0"/>
              <a:t>issue_lip</a:t>
            </a:r>
            <a:r>
              <a:rPr lang="en-US" dirty="0" smtClean="0"/>
              <a:t>”</a:t>
            </a:r>
          </a:p>
          <a:p>
            <a:endParaRPr lang="en-US" dirty="0" smtClean="0"/>
          </a:p>
          <a:p>
            <a:r>
              <a:rPr lang="en-US" dirty="0" smtClean="0"/>
              <a:t>services &amp; chkconfig</a:t>
            </a:r>
          </a:p>
          <a:p>
            <a:endParaRPr lang="en-US" dirty="0" smtClean="0"/>
          </a:p>
          <a:p>
            <a:r>
              <a:rPr lang="en-US" dirty="0" smtClean="0"/>
              <a:t>service: the service can be used to start, stop and restart a service.</a:t>
            </a:r>
          </a:p>
          <a:p>
            <a:endParaRPr lang="en-US" dirty="0" smtClean="0"/>
          </a:p>
          <a:p>
            <a:r>
              <a:rPr lang="en-US" b="1" dirty="0" smtClean="0"/>
              <a:t>service </a:t>
            </a:r>
            <a:r>
              <a:rPr lang="en-US" b="1" dirty="0" err="1" smtClean="0"/>
              <a:t>servicename</a:t>
            </a:r>
            <a:r>
              <a:rPr lang="en-US" b="1" dirty="0" smtClean="0"/>
              <a:t> start</a:t>
            </a:r>
            <a:r>
              <a:rPr lang="en-US" dirty="0" smtClean="0"/>
              <a:t> (stop/restart)</a:t>
            </a:r>
          </a:p>
          <a:p>
            <a:endParaRPr lang="en-US" dirty="0" smtClean="0"/>
          </a:p>
          <a:p>
            <a:r>
              <a:rPr lang="en-US" b="1" dirty="0" smtClean="0"/>
              <a:t>Windows Services: </a:t>
            </a:r>
            <a:r>
              <a:rPr lang="en-US" dirty="0" smtClean="0"/>
              <a:t>A service is nothing but an application that runs in the background of the operating system. A Service can restarted, stopped, started, enabled and/or disabled. (services.msc)</a:t>
            </a:r>
          </a:p>
          <a:p>
            <a:endParaRPr lang="en-US" b="1" dirty="0"/>
          </a:p>
        </p:txBody>
      </p:sp>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57200"/>
            <a:ext cx="9144000" cy="5715001"/>
          </a:xfrm>
        </p:spPr>
        <p:txBody>
          <a:bodyPr>
            <a:normAutofit fontScale="77500" lnSpcReduction="20000"/>
          </a:bodyPr>
          <a:lstStyle/>
          <a:p>
            <a:r>
              <a:rPr lang="en-US" dirty="0" smtClean="0"/>
              <a:t>Any custom applications (</a:t>
            </a:r>
            <a:r>
              <a:rPr lang="en-US" dirty="0" err="1" smtClean="0"/>
              <a:t>weblogic</a:t>
            </a:r>
            <a:r>
              <a:rPr lang="en-US" dirty="0" smtClean="0"/>
              <a:t>, </a:t>
            </a:r>
            <a:r>
              <a:rPr lang="en-US" dirty="0" err="1" smtClean="0"/>
              <a:t>websphere</a:t>
            </a:r>
            <a:r>
              <a:rPr lang="en-US" dirty="0" smtClean="0"/>
              <a:t>, databases, http server/</a:t>
            </a:r>
            <a:r>
              <a:rPr lang="en-US" dirty="0" err="1" smtClean="0"/>
              <a:t>webserver</a:t>
            </a:r>
            <a:r>
              <a:rPr lang="en-US" dirty="0" smtClean="0"/>
              <a:t>, backup agents, monitoring agents) running your server will always be created as services. One of the good things about using/creating services is that it enables you to start a service when a systems starts up.</a:t>
            </a:r>
          </a:p>
          <a:p>
            <a:endParaRPr lang="en-US" b="1" dirty="0" smtClean="0"/>
          </a:p>
          <a:p>
            <a:r>
              <a:rPr lang="en-US" b="1" dirty="0" smtClean="0"/>
              <a:t>chkconfig</a:t>
            </a:r>
            <a:r>
              <a:rPr lang="en-US" dirty="0" smtClean="0"/>
              <a:t>: the chkconfig command can be used to enable/disable a service during a system startup/reboot.</a:t>
            </a:r>
          </a:p>
          <a:p>
            <a:endParaRPr lang="en-US" dirty="0" smtClean="0"/>
          </a:p>
          <a:p>
            <a:r>
              <a:rPr lang="en-US" b="1" dirty="0" smtClean="0"/>
              <a:t>chkconfig --list </a:t>
            </a:r>
            <a:r>
              <a:rPr lang="en-US" dirty="0" smtClean="0"/>
              <a:t>(is used to list all services)</a:t>
            </a:r>
          </a:p>
          <a:p>
            <a:endParaRPr lang="en-US" dirty="0" smtClean="0"/>
          </a:p>
          <a:p>
            <a:r>
              <a:rPr lang="en-US" b="1" dirty="0" smtClean="0"/>
              <a:t>chkconfig </a:t>
            </a:r>
            <a:r>
              <a:rPr lang="en-US" b="1" dirty="0" err="1" smtClean="0"/>
              <a:t>servicename</a:t>
            </a:r>
            <a:r>
              <a:rPr lang="en-US" b="1" dirty="0" smtClean="0"/>
              <a:t> on</a:t>
            </a:r>
            <a:r>
              <a:rPr lang="en-US" dirty="0" smtClean="0"/>
              <a:t> (off to disable at reboot).</a:t>
            </a:r>
          </a:p>
          <a:p>
            <a:endParaRPr lang="en-US" dirty="0" smtClean="0"/>
          </a:p>
          <a:p>
            <a:r>
              <a:rPr lang="en-US" b="1" dirty="0" smtClean="0"/>
              <a:t>chkconfig </a:t>
            </a:r>
            <a:r>
              <a:rPr lang="en-US" b="1" dirty="0" err="1" smtClean="0"/>
              <a:t>sendmail</a:t>
            </a:r>
            <a:r>
              <a:rPr lang="en-US" b="1" dirty="0" smtClean="0"/>
              <a:t> --level  X on</a:t>
            </a:r>
          </a:p>
          <a:p>
            <a:endParaRPr lang="en-US" dirty="0" smtClean="0"/>
          </a:p>
          <a:p>
            <a:r>
              <a:rPr lang="en-US" b="1" dirty="0" smtClean="0"/>
              <a:t>chkconfig network off (homework)</a:t>
            </a:r>
          </a:p>
          <a:p>
            <a:endParaRPr lang="en-US" b="1" dirty="0" smtClean="0"/>
          </a:p>
          <a:p>
            <a:r>
              <a:rPr lang="en-US" b="1" dirty="0" smtClean="0"/>
              <a:t>Reboot</a:t>
            </a:r>
          </a:p>
          <a:p>
            <a:endParaRPr lang="en-US" b="1" dirty="0"/>
          </a:p>
        </p:txBody>
      </p:sp>
      <p:pic>
        <p:nvPicPr>
          <p:cNvPr id="4" name="Picture 3" descr="C:\Users\Digital Admin\Desktop\DT logo cleaned up.png"/>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0709"/>
            <a:ext cx="8229600" cy="5321491"/>
          </a:xfrm>
        </p:spPr>
        <p:txBody>
          <a:bodyPr>
            <a:normAutofit fontScale="77500" lnSpcReduction="20000"/>
          </a:bodyPr>
          <a:lstStyle/>
          <a:p>
            <a:r>
              <a:rPr lang="en-US" dirty="0" smtClean="0"/>
              <a:t>Remote console </a:t>
            </a:r>
            <a:r>
              <a:rPr lang="en-US" dirty="0" smtClean="0">
                <a:sym typeface="Wingdings"/>
              </a:rPr>
              <a:t></a:t>
            </a:r>
            <a:r>
              <a:rPr lang="en-US" dirty="0" smtClean="0"/>
              <a:t>chkconfig network on </a:t>
            </a:r>
            <a:r>
              <a:rPr lang="en-US" dirty="0" smtClean="0">
                <a:sym typeface="Wingdings"/>
              </a:rPr>
              <a:t></a:t>
            </a:r>
            <a:r>
              <a:rPr lang="en-US" dirty="0" smtClean="0"/>
              <a:t> service network start</a:t>
            </a:r>
            <a:r>
              <a:rPr lang="en-US" dirty="0" smtClean="0">
                <a:sym typeface="Wingdings"/>
              </a:rPr>
              <a:t></a:t>
            </a:r>
            <a:r>
              <a:rPr lang="en-US" dirty="0" smtClean="0"/>
              <a:t> and test </a:t>
            </a:r>
            <a:r>
              <a:rPr lang="en-US" dirty="0" err="1" smtClean="0"/>
              <a:t>ssh</a:t>
            </a:r>
            <a:r>
              <a:rPr lang="en-US" dirty="0" smtClean="0"/>
              <a:t> in to your server from your laptop using putty</a:t>
            </a:r>
          </a:p>
          <a:p>
            <a:endParaRPr lang="en-US" dirty="0" smtClean="0"/>
          </a:p>
          <a:p>
            <a:r>
              <a:rPr lang="en-US" b="1" dirty="0" smtClean="0"/>
              <a:t>chkconfig --list</a:t>
            </a:r>
          </a:p>
          <a:p>
            <a:endParaRPr lang="en-US" dirty="0" smtClean="0"/>
          </a:p>
          <a:p>
            <a:r>
              <a:rPr lang="en-US" b="1" dirty="0" smtClean="0"/>
              <a:t>chkconfig SERVICENAME off</a:t>
            </a:r>
          </a:p>
          <a:p>
            <a:endParaRPr lang="en-US" dirty="0" smtClean="0"/>
          </a:p>
          <a:p>
            <a:r>
              <a:rPr lang="en-US" b="1" dirty="0" smtClean="0"/>
              <a:t>chkconfig SERVICENAME on</a:t>
            </a:r>
          </a:p>
          <a:p>
            <a:endParaRPr lang="en-US" b="1" dirty="0" smtClean="0"/>
          </a:p>
          <a:p>
            <a:r>
              <a:rPr lang="en-US" b="1" dirty="0" smtClean="0"/>
              <a:t>service SERVICENAME stop</a:t>
            </a:r>
          </a:p>
          <a:p>
            <a:endParaRPr lang="en-US" b="1" dirty="0" smtClean="0"/>
          </a:p>
          <a:p>
            <a:r>
              <a:rPr lang="en-US" b="1" dirty="0" smtClean="0"/>
              <a:t>service SERVICENAME start</a:t>
            </a:r>
          </a:p>
          <a:p>
            <a:endParaRPr lang="en-US" b="1" dirty="0" smtClean="0"/>
          </a:p>
          <a:p>
            <a:r>
              <a:rPr lang="en-US" b="1" dirty="0" smtClean="0"/>
              <a:t>service SERVICENAME restart</a:t>
            </a:r>
          </a:p>
          <a:p>
            <a:endParaRPr lang="en-US" b="1" dirty="0" smtClean="0"/>
          </a:p>
          <a:p>
            <a:r>
              <a:rPr lang="en-US" b="1" dirty="0" smtClean="0"/>
              <a:t>service SERVICENAME status</a:t>
            </a:r>
          </a:p>
          <a:p>
            <a:endParaRPr lang="en-US" b="1" dirty="0"/>
          </a:p>
        </p:txBody>
      </p:sp>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0709"/>
            <a:ext cx="8229600" cy="5321491"/>
          </a:xfrm>
        </p:spPr>
        <p:txBody>
          <a:bodyPr>
            <a:normAutofit fontScale="85000" lnSpcReduction="20000"/>
          </a:bodyPr>
          <a:lstStyle/>
          <a:p>
            <a:r>
              <a:rPr lang="en-US" b="1" dirty="0" smtClean="0"/>
              <a:t>NFS</a:t>
            </a:r>
            <a:r>
              <a:rPr lang="en-US" dirty="0" smtClean="0"/>
              <a:t> (Network File System):</a:t>
            </a:r>
          </a:p>
          <a:p>
            <a:endParaRPr lang="en-US" dirty="0" smtClean="0"/>
          </a:p>
          <a:p>
            <a:r>
              <a:rPr lang="en-US" dirty="0" smtClean="0"/>
              <a:t>Network File System, is a UNIX/Linux/Windows based common file system and is used to share files/folders across a Network Path. It is based off of TCP/IP and NFS is also the name of the protocol.</a:t>
            </a:r>
          </a:p>
          <a:p>
            <a:endParaRPr lang="en-US" dirty="0" smtClean="0"/>
          </a:p>
          <a:p>
            <a:r>
              <a:rPr lang="en-US" dirty="0" smtClean="0"/>
              <a:t>NFS is file-based file system and NOT like a block-based file system (ext3, </a:t>
            </a:r>
            <a:r>
              <a:rPr lang="en-US" dirty="0" err="1" smtClean="0"/>
              <a:t>ntfs</a:t>
            </a:r>
            <a:r>
              <a:rPr lang="en-US" dirty="0" smtClean="0"/>
              <a:t>, </a:t>
            </a:r>
            <a:r>
              <a:rPr lang="en-US" dirty="0" err="1" smtClean="0"/>
              <a:t>jfs</a:t>
            </a:r>
            <a:r>
              <a:rPr lang="en-US" dirty="0" smtClean="0"/>
              <a:t>)</a:t>
            </a:r>
          </a:p>
          <a:p>
            <a:endParaRPr lang="en-US" dirty="0" smtClean="0"/>
          </a:p>
          <a:p>
            <a:r>
              <a:rPr lang="en-US" dirty="0" smtClean="0"/>
              <a:t>NFS is very similar to CIFS but NOT CIFS (Windows File sharing protocol, for example </a:t>
            </a:r>
            <a:r>
              <a:rPr lang="en-US" dirty="0" err="1" smtClean="0"/>
              <a:t>argos</a:t>
            </a:r>
            <a:r>
              <a:rPr lang="en-US" dirty="0" smtClean="0"/>
              <a:t>).</a:t>
            </a:r>
          </a:p>
          <a:p>
            <a:endParaRPr lang="en-US" dirty="0" smtClean="0"/>
          </a:p>
          <a:p>
            <a:r>
              <a:rPr lang="en-US" dirty="0" smtClean="0"/>
              <a:t>NFS is a service in </a:t>
            </a:r>
            <a:r>
              <a:rPr lang="en-US" dirty="0" err="1" smtClean="0"/>
              <a:t>linux</a:t>
            </a:r>
            <a:r>
              <a:rPr lang="en-US" dirty="0" smtClean="0"/>
              <a:t> (</a:t>
            </a:r>
            <a:r>
              <a:rPr lang="en-US" dirty="0" err="1" smtClean="0"/>
              <a:t>nfs</a:t>
            </a:r>
            <a:r>
              <a:rPr lang="en-US" dirty="0" smtClean="0"/>
              <a:t>).</a:t>
            </a:r>
          </a:p>
          <a:p>
            <a:endParaRPr lang="en-US" dirty="0" smtClean="0"/>
          </a:p>
          <a:p>
            <a:r>
              <a:rPr lang="en-US" dirty="0" smtClean="0"/>
              <a:t>NFS is based off of Server – Client Relationship.</a:t>
            </a:r>
            <a:endParaRPr lang="en-US" b="1" dirty="0"/>
          </a:p>
        </p:txBody>
      </p:sp>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229600" cy="5854891"/>
          </a:xfrm>
        </p:spPr>
        <p:txBody>
          <a:bodyPr>
            <a:normAutofit fontScale="70000" lnSpcReduction="20000"/>
          </a:bodyPr>
          <a:lstStyle/>
          <a:p>
            <a:r>
              <a:rPr lang="en-US" dirty="0" err="1" smtClean="0"/>
              <a:t>mkdir</a:t>
            </a:r>
            <a:r>
              <a:rPr lang="en-US" dirty="0" smtClean="0"/>
              <a:t> /opt/backup</a:t>
            </a:r>
          </a:p>
          <a:p>
            <a:r>
              <a:rPr lang="en-US" dirty="0" smtClean="0"/>
              <a:t>Edit /etc/exports and add the entry to share a folder on the NFS server</a:t>
            </a:r>
          </a:p>
          <a:p>
            <a:r>
              <a:rPr lang="en-US" dirty="0" smtClean="0"/>
              <a:t>/opt/backup	*(</a:t>
            </a:r>
            <a:r>
              <a:rPr lang="en-US" dirty="0" err="1" smtClean="0"/>
              <a:t>rw,no_root_squash</a:t>
            </a:r>
            <a:r>
              <a:rPr lang="en-US" dirty="0" smtClean="0"/>
              <a:t>)      #The * means all hosts, </a:t>
            </a:r>
            <a:r>
              <a:rPr lang="en-US" dirty="0" err="1" smtClean="0"/>
              <a:t>rw</a:t>
            </a:r>
            <a:r>
              <a:rPr lang="en-US" dirty="0" smtClean="0"/>
              <a:t> means read and write permissions, </a:t>
            </a:r>
            <a:r>
              <a:rPr lang="en-US" dirty="0" err="1" smtClean="0"/>
              <a:t>no_root_squash</a:t>
            </a:r>
            <a:r>
              <a:rPr lang="en-US" dirty="0" smtClean="0"/>
              <a:t> means that client can have root permissions to the share folder</a:t>
            </a:r>
          </a:p>
          <a:p>
            <a:r>
              <a:rPr lang="en-US" dirty="0" smtClean="0"/>
              <a:t>service </a:t>
            </a:r>
            <a:r>
              <a:rPr lang="en-US" dirty="0" err="1" smtClean="0"/>
              <a:t>nfs</a:t>
            </a:r>
            <a:r>
              <a:rPr lang="en-US" dirty="0" smtClean="0"/>
              <a:t> start (restart) (DO NOT RUN THIS AT WORK)</a:t>
            </a:r>
          </a:p>
          <a:p>
            <a:r>
              <a:rPr lang="en-US" dirty="0" smtClean="0"/>
              <a:t>IF YOU NEED TO ADD ANOTHER SHARED FOLDER THAN THE ONE YOU ADDED PREVIOUSLY FOLLOW THE STEPS BELOW DO NOT RESTART THE NFS SERVICE. IF YOU RESTART/STOP NFS ALL CLIENTS WILL GET DISCONNECTED.</a:t>
            </a:r>
          </a:p>
          <a:p>
            <a:r>
              <a:rPr lang="en-US" dirty="0" err="1" smtClean="0"/>
              <a:t>mkdir</a:t>
            </a:r>
            <a:r>
              <a:rPr lang="en-US" dirty="0" smtClean="0"/>
              <a:t> /opt/backup1</a:t>
            </a:r>
          </a:p>
          <a:p>
            <a:r>
              <a:rPr lang="en-US" dirty="0" smtClean="0"/>
              <a:t>Add a second entry (/opt/backup1) to share a folder on the NFS server in /etc/exports and run “</a:t>
            </a:r>
            <a:r>
              <a:rPr lang="en-US" dirty="0" err="1" smtClean="0"/>
              <a:t>exportfs</a:t>
            </a:r>
            <a:r>
              <a:rPr lang="en-US" dirty="0" smtClean="0"/>
              <a:t> –a”</a:t>
            </a:r>
          </a:p>
          <a:p>
            <a:r>
              <a:rPr lang="en-US" dirty="0" smtClean="0"/>
              <a:t>The </a:t>
            </a:r>
            <a:r>
              <a:rPr lang="en-US" dirty="0" err="1" smtClean="0"/>
              <a:t>exportfs</a:t>
            </a:r>
            <a:r>
              <a:rPr lang="en-US" dirty="0" smtClean="0"/>
              <a:t> command allows you to share the folders without restarting NFS daemon, if you restart NFS daemon constantly for every new addition of share you will cause the older shares to freeze. To get around this problem you run </a:t>
            </a:r>
            <a:r>
              <a:rPr lang="en-US" dirty="0" err="1" smtClean="0"/>
              <a:t>exportfs</a:t>
            </a:r>
            <a:r>
              <a:rPr lang="en-US" dirty="0" smtClean="0"/>
              <a:t>–a</a:t>
            </a:r>
          </a:p>
          <a:p>
            <a:r>
              <a:rPr lang="en-US" dirty="0" err="1" smtClean="0"/>
              <a:t>mkdir</a:t>
            </a:r>
            <a:r>
              <a:rPr lang="en-US" dirty="0" smtClean="0"/>
              <a:t> /LOCALMOUNTPOINT</a:t>
            </a:r>
          </a:p>
          <a:p>
            <a:r>
              <a:rPr lang="en-US" dirty="0" smtClean="0"/>
              <a:t>mount -t </a:t>
            </a:r>
            <a:r>
              <a:rPr lang="en-US" dirty="0" err="1" smtClean="0"/>
              <a:t>nfs</a:t>
            </a:r>
            <a:r>
              <a:rPr lang="en-US" dirty="0" smtClean="0"/>
              <a:t> SERVERNAME:/REMOTEMOUNTLOCATION /LOCALMOUNTPOINT</a:t>
            </a:r>
          </a:p>
          <a:p>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1"/>
            <a:ext cx="8229600" cy="5562600"/>
          </a:xfrm>
        </p:spPr>
        <p:txBody>
          <a:bodyPr>
            <a:normAutofit fontScale="77500" lnSpcReduction="20000"/>
          </a:bodyPr>
          <a:lstStyle/>
          <a:p>
            <a:r>
              <a:rPr lang="en-US" dirty="0" smtClean="0"/>
              <a:t>Bonding (Networking), </a:t>
            </a:r>
            <a:r>
              <a:rPr lang="en-US" dirty="0" err="1" smtClean="0"/>
              <a:t>traceroute</a:t>
            </a:r>
            <a:endParaRPr lang="en-US" dirty="0" smtClean="0"/>
          </a:p>
          <a:p>
            <a:endParaRPr lang="en-US" dirty="0" smtClean="0"/>
          </a:p>
          <a:p>
            <a:r>
              <a:rPr lang="en-US" dirty="0" err="1" smtClean="0"/>
              <a:t>traceroute</a:t>
            </a:r>
            <a:r>
              <a:rPr lang="en-US" dirty="0" smtClean="0"/>
              <a:t>: </a:t>
            </a:r>
            <a:r>
              <a:rPr lang="en-US" dirty="0" err="1" smtClean="0"/>
              <a:t>traceroute</a:t>
            </a:r>
            <a:r>
              <a:rPr lang="en-US" dirty="0" smtClean="0"/>
              <a:t> command can be used to display hops from your server to the destination.</a:t>
            </a:r>
          </a:p>
          <a:p>
            <a:endParaRPr lang="en-US" dirty="0" smtClean="0"/>
          </a:p>
          <a:p>
            <a:r>
              <a:rPr lang="en-US" dirty="0" err="1" smtClean="0"/>
              <a:t>traceroute</a:t>
            </a:r>
            <a:r>
              <a:rPr lang="en-US" dirty="0" smtClean="0"/>
              <a:t> can also be used to resolve network issues such as switch issues and gateway issues.</a:t>
            </a:r>
          </a:p>
          <a:p>
            <a:endParaRPr lang="en-US" dirty="0" smtClean="0"/>
          </a:p>
          <a:p>
            <a:r>
              <a:rPr lang="en-US" dirty="0" smtClean="0"/>
              <a:t>Networking: </a:t>
            </a:r>
            <a:br>
              <a:rPr lang="en-US" dirty="0" smtClean="0"/>
            </a:br>
            <a:r>
              <a:rPr lang="en-US" b="1" dirty="0" smtClean="0"/>
              <a:t>/etc/hosts:</a:t>
            </a:r>
          </a:p>
          <a:p>
            <a:endParaRPr lang="en-US" dirty="0" smtClean="0"/>
          </a:p>
          <a:p>
            <a:r>
              <a:rPr lang="en-US" dirty="0" smtClean="0"/>
              <a:t>This file contains IP Address and Host Name for Local Name Resolution, it is better to put the IP Address and the hostname of the server you connect to the most because it avoids your server contacting DNS every time it has to contact the server that was supposed to be in /etc/hosts.</a:t>
            </a:r>
          </a:p>
          <a:p>
            <a:endParaRPr lang="en-US" dirty="0" smtClean="0"/>
          </a:p>
          <a:p>
            <a:r>
              <a:rPr lang="en-US" dirty="0" smtClean="0"/>
              <a:t>c:\Windows\System32\drivers\etc\hosts &lt; -- WINDOWS</a:t>
            </a:r>
          </a:p>
          <a:p>
            <a:endParaRPr lang="en-US" dirty="0" smtClean="0"/>
          </a:p>
          <a:p>
            <a:endParaRPr lang="en-US" dirty="0" smtClean="0"/>
          </a:p>
        </p:txBody>
      </p:sp>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114799"/>
          <a:ext cx="9144000" cy="1447801"/>
        </p:xfrm>
        <a:graphic>
          <a:graphicData uri="http://schemas.openxmlformats.org/drawingml/2006/table">
            <a:tbl>
              <a:tblPr/>
              <a:tblGrid>
                <a:gridCol w="2362200"/>
                <a:gridCol w="1806845"/>
                <a:gridCol w="4974955"/>
              </a:tblGrid>
              <a:tr h="367050">
                <a:tc>
                  <a:txBody>
                    <a:bodyPr/>
                    <a:lstStyle/>
                    <a:p>
                      <a:pPr algn="l" fontAlgn="b"/>
                      <a:endParaRPr lang="en-US" sz="1600" b="0" i="0" u="none" strike="noStrike" dirty="0">
                        <a:solidFill>
                          <a:srgbClr val="000000"/>
                        </a:solidFill>
                        <a:latin typeface="Calibri"/>
                      </a:endParaRPr>
                    </a:p>
                  </a:txBody>
                  <a:tcPr marL="6204" marR="6204" marT="6204" marB="0" anchor="b">
                    <a:lnL>
                      <a:noFill/>
                    </a:lnL>
                    <a:lnR>
                      <a:noFill/>
                    </a:lnR>
                    <a:lnT>
                      <a:noFill/>
                    </a:lnT>
                    <a:lnB>
                      <a:noFill/>
                    </a:lnB>
                  </a:tcPr>
                </a:tc>
                <a:tc>
                  <a:txBody>
                    <a:bodyPr/>
                    <a:lstStyle/>
                    <a:p>
                      <a:pPr algn="l" fontAlgn="b"/>
                      <a:r>
                        <a:rPr lang="en-US" sz="1600" b="0" i="0" u="none" strike="noStrike">
                          <a:solidFill>
                            <a:srgbClr val="000000"/>
                          </a:solidFill>
                          <a:latin typeface="Calibri"/>
                        </a:rPr>
                        <a:t>Networking in Linux</a:t>
                      </a:r>
                    </a:p>
                  </a:txBody>
                  <a:tcPr marL="6204" marR="6204" marT="6204" marB="0" anchor="b">
                    <a:lnL>
                      <a:noFill/>
                    </a:lnL>
                    <a:lnR>
                      <a:noFill/>
                    </a:lnR>
                    <a:lnT>
                      <a:noFill/>
                    </a:lnT>
                    <a:lnB>
                      <a:noFill/>
                    </a:lnB>
                  </a:tcPr>
                </a:tc>
                <a:tc>
                  <a:txBody>
                    <a:bodyPr/>
                    <a:lstStyle/>
                    <a:p>
                      <a:pPr algn="l" fontAlgn="b"/>
                      <a:endParaRPr lang="en-US" sz="1600" b="0" i="0" u="none" strike="noStrike">
                        <a:solidFill>
                          <a:srgbClr val="000000"/>
                        </a:solidFill>
                        <a:latin typeface="Calibri"/>
                      </a:endParaRPr>
                    </a:p>
                  </a:txBody>
                  <a:tcPr marL="6204" marR="6204" marT="6204" marB="0" anchor="b">
                    <a:lnL>
                      <a:noFill/>
                    </a:lnL>
                    <a:lnR>
                      <a:noFill/>
                    </a:lnR>
                    <a:lnT>
                      <a:noFill/>
                    </a:lnT>
                    <a:lnB>
                      <a:noFill/>
                    </a:lnB>
                  </a:tcPr>
                </a:tc>
              </a:tr>
              <a:tr h="367050">
                <a:tc>
                  <a:txBody>
                    <a:bodyPr/>
                    <a:lstStyle/>
                    <a:p>
                      <a:pPr algn="l" fontAlgn="b"/>
                      <a:r>
                        <a:rPr lang="en-US" sz="1600" b="0" i="0" u="none" strike="noStrike" dirty="0">
                          <a:solidFill>
                            <a:srgbClr val="000000"/>
                          </a:solidFill>
                          <a:latin typeface="Calibri"/>
                        </a:rPr>
                        <a:t>Physical</a:t>
                      </a:r>
                    </a:p>
                  </a:txBody>
                  <a:tcPr marL="6204" marR="6204" marT="6204" marB="0" anchor="b">
                    <a:lnL>
                      <a:noFill/>
                    </a:lnL>
                    <a:lnR>
                      <a:noFill/>
                    </a:lnR>
                    <a:lnT>
                      <a:noFill/>
                    </a:lnT>
                    <a:lnB>
                      <a:noFill/>
                    </a:lnB>
                  </a:tcPr>
                </a:tc>
                <a:tc>
                  <a:txBody>
                    <a:bodyPr/>
                    <a:lstStyle/>
                    <a:p>
                      <a:pPr algn="l" fontAlgn="b"/>
                      <a:endParaRPr lang="en-US" sz="1600" b="0" i="0" u="none" strike="noStrike">
                        <a:solidFill>
                          <a:srgbClr val="000000"/>
                        </a:solidFill>
                        <a:latin typeface="Calibri"/>
                      </a:endParaRPr>
                    </a:p>
                  </a:txBody>
                  <a:tcPr marL="6204" marR="6204" marT="6204" marB="0" anchor="b">
                    <a:lnL>
                      <a:noFill/>
                    </a:lnL>
                    <a:lnR>
                      <a:noFill/>
                    </a:lnR>
                    <a:lnT>
                      <a:noFill/>
                    </a:lnT>
                    <a:lnB>
                      <a:noFill/>
                    </a:lnB>
                  </a:tcPr>
                </a:tc>
                <a:tc>
                  <a:txBody>
                    <a:bodyPr/>
                    <a:lstStyle/>
                    <a:p>
                      <a:pPr algn="l" fontAlgn="b"/>
                      <a:r>
                        <a:rPr lang="en-US" sz="1600" b="0" i="0" u="none" strike="noStrike" dirty="0">
                          <a:solidFill>
                            <a:srgbClr val="000000"/>
                          </a:solidFill>
                          <a:latin typeface="Calibri"/>
                        </a:rPr>
                        <a:t>Virtual</a:t>
                      </a:r>
                    </a:p>
                  </a:txBody>
                  <a:tcPr marL="6204" marR="6204" marT="6204" marB="0" anchor="b">
                    <a:lnL>
                      <a:noFill/>
                    </a:lnL>
                    <a:lnR>
                      <a:noFill/>
                    </a:lnR>
                    <a:lnT>
                      <a:noFill/>
                    </a:lnT>
                    <a:lnB>
                      <a:noFill/>
                    </a:lnB>
                  </a:tcPr>
                </a:tc>
              </a:tr>
              <a:tr h="713701">
                <a:tc>
                  <a:txBody>
                    <a:bodyPr/>
                    <a:lstStyle/>
                    <a:p>
                      <a:pPr algn="l" fontAlgn="b"/>
                      <a:r>
                        <a:rPr lang="en-US" sz="1600" b="0" i="0" u="none" strike="noStrike" dirty="0">
                          <a:solidFill>
                            <a:srgbClr val="000000"/>
                          </a:solidFill>
                          <a:latin typeface="Calibri"/>
                        </a:rPr>
                        <a:t>You would need to setup redundancy or bonding</a:t>
                      </a:r>
                    </a:p>
                  </a:txBody>
                  <a:tcPr marL="6204" marR="6204" marT="6204" marB="0" anchor="b">
                    <a:lnL>
                      <a:noFill/>
                    </a:lnL>
                    <a:lnR>
                      <a:noFill/>
                    </a:lnR>
                    <a:lnT>
                      <a:noFill/>
                    </a:lnT>
                    <a:lnB>
                      <a:noFill/>
                    </a:lnB>
                  </a:tcPr>
                </a:tc>
                <a:tc>
                  <a:txBody>
                    <a:bodyPr/>
                    <a:lstStyle/>
                    <a:p>
                      <a:pPr algn="l" fontAlgn="b"/>
                      <a:endParaRPr lang="en-US" sz="1600" b="0" i="0" u="none" strike="noStrike">
                        <a:solidFill>
                          <a:srgbClr val="000000"/>
                        </a:solidFill>
                        <a:latin typeface="Calibri"/>
                      </a:endParaRPr>
                    </a:p>
                  </a:txBody>
                  <a:tcPr marL="6204" marR="6204" marT="6204" marB="0" anchor="b">
                    <a:lnL>
                      <a:noFill/>
                    </a:lnL>
                    <a:lnR>
                      <a:noFill/>
                    </a:lnR>
                    <a:lnT>
                      <a:noFill/>
                    </a:lnT>
                    <a:lnB>
                      <a:noFill/>
                    </a:lnB>
                  </a:tcPr>
                </a:tc>
                <a:tc>
                  <a:txBody>
                    <a:bodyPr/>
                    <a:lstStyle/>
                    <a:p>
                      <a:pPr algn="l" fontAlgn="b"/>
                      <a:r>
                        <a:rPr lang="en-US" sz="1600" b="0" i="0" u="none" strike="noStrike" dirty="0">
                          <a:solidFill>
                            <a:srgbClr val="000000"/>
                          </a:solidFill>
                          <a:latin typeface="Calibri"/>
                        </a:rPr>
                        <a:t>Virtual Redundancy is not required as the physical adapters are bonded by </a:t>
                      </a:r>
                      <a:r>
                        <a:rPr lang="en-US" sz="1600" b="0" i="0" u="none" strike="noStrike" dirty="0" err="1">
                          <a:solidFill>
                            <a:srgbClr val="000000"/>
                          </a:solidFill>
                          <a:latin typeface="Calibri"/>
                        </a:rPr>
                        <a:t>Vmware</a:t>
                      </a:r>
                      <a:endParaRPr lang="en-US" sz="1600" b="0" i="0" u="none" strike="noStrike" dirty="0">
                        <a:solidFill>
                          <a:srgbClr val="000000"/>
                        </a:solidFill>
                        <a:latin typeface="Calibri"/>
                      </a:endParaRPr>
                    </a:p>
                  </a:txBody>
                  <a:tcPr marL="6204" marR="6204" marT="6204" marB="0" anchor="b">
                    <a:lnL>
                      <a:noFill/>
                    </a:lnL>
                    <a:lnR>
                      <a:noFill/>
                    </a:lnR>
                    <a:lnT>
                      <a:noFill/>
                    </a:lnT>
                    <a:lnB>
                      <a:noFill/>
                    </a:lnB>
                  </a:tcPr>
                </a:tc>
              </a:tr>
            </a:tbl>
          </a:graphicData>
        </a:graphic>
      </p:graphicFrame>
      <p:sp>
        <p:nvSpPr>
          <p:cNvPr id="6" name="TextBox 5"/>
          <p:cNvSpPr txBox="1"/>
          <p:nvPr/>
        </p:nvSpPr>
        <p:spPr>
          <a:xfrm>
            <a:off x="0" y="838200"/>
            <a:ext cx="8915400" cy="3416320"/>
          </a:xfrm>
          <a:prstGeom prst="rect">
            <a:avLst/>
          </a:prstGeom>
          <a:noFill/>
        </p:spPr>
        <p:txBody>
          <a:bodyPr wrap="square" rtlCol="0">
            <a:spAutoFit/>
          </a:bodyPr>
          <a:lstStyle/>
          <a:p>
            <a:r>
              <a:rPr lang="en-US" b="1" dirty="0" smtClean="0"/>
              <a:t>IPADDRESS	FQDN			ALIAS</a:t>
            </a:r>
          </a:p>
          <a:p>
            <a:r>
              <a:rPr lang="en-US" b="1" dirty="0" smtClean="0"/>
              <a:t>10.10.3.100	sonicwall.vmpro.com     </a:t>
            </a:r>
            <a:r>
              <a:rPr lang="en-US" b="1" dirty="0" err="1" smtClean="0"/>
              <a:t>sonicwall</a:t>
            </a:r>
            <a:endParaRPr lang="en-US" b="1" dirty="0" smtClean="0"/>
          </a:p>
          <a:p>
            <a:endParaRPr lang="en-US" b="1" dirty="0" smtClean="0"/>
          </a:p>
          <a:p>
            <a:r>
              <a:rPr lang="en-US" b="1" dirty="0" smtClean="0"/>
              <a:t>FQDN = Fully Qualified Domain Name</a:t>
            </a:r>
          </a:p>
          <a:p>
            <a:endParaRPr lang="en-US" b="1" dirty="0" smtClean="0"/>
          </a:p>
          <a:p>
            <a:r>
              <a:rPr lang="en-US" b="1" dirty="0" smtClean="0"/>
              <a:t>/etc/</a:t>
            </a:r>
            <a:r>
              <a:rPr lang="en-US" b="1" dirty="0" err="1" smtClean="0"/>
              <a:t>resolv.conf</a:t>
            </a:r>
            <a:r>
              <a:rPr lang="en-US" b="1" dirty="0" smtClean="0"/>
              <a:t>: All the </a:t>
            </a:r>
            <a:r>
              <a:rPr lang="en-US" b="1" dirty="0" err="1" smtClean="0"/>
              <a:t>dns</a:t>
            </a:r>
            <a:r>
              <a:rPr lang="en-US" b="1" dirty="0" smtClean="0"/>
              <a:t> servers are entered in to the /etc/</a:t>
            </a:r>
            <a:r>
              <a:rPr lang="en-US" b="1" dirty="0" err="1" smtClean="0"/>
              <a:t>resolv.conf</a:t>
            </a:r>
            <a:endParaRPr lang="en-US" b="1" dirty="0" smtClean="0"/>
          </a:p>
          <a:p>
            <a:endParaRPr lang="en-US" b="1" dirty="0" smtClean="0"/>
          </a:p>
          <a:p>
            <a:r>
              <a:rPr lang="en-US" dirty="0" smtClean="0"/>
              <a:t>This file is used to configure your name servers (</a:t>
            </a:r>
            <a:r>
              <a:rPr lang="en-US" dirty="0" err="1" smtClean="0"/>
              <a:t>ie</a:t>
            </a:r>
            <a:r>
              <a:rPr lang="en-US" dirty="0" smtClean="0"/>
              <a:t>: DNS Servers). The changes are LIVE no need to restart network.</a:t>
            </a:r>
          </a:p>
          <a:p>
            <a:pPr lvl="1"/>
            <a:r>
              <a:rPr lang="en-US" i="1" dirty="0" smtClean="0"/>
              <a:t>search vmpro.com</a:t>
            </a:r>
            <a:endParaRPr lang="en-US" dirty="0" smtClean="0"/>
          </a:p>
          <a:p>
            <a:pPr lvl="1"/>
            <a:r>
              <a:rPr lang="en-US" i="1" dirty="0" err="1" smtClean="0"/>
              <a:t>nameserver</a:t>
            </a:r>
            <a:r>
              <a:rPr lang="en-US" i="1" dirty="0" smtClean="0"/>
              <a:t> 10.30.1.5</a:t>
            </a:r>
            <a:endParaRPr lang="en-US" dirty="0" smtClean="0"/>
          </a:p>
          <a:p>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0709"/>
            <a:ext cx="8229600" cy="5321491"/>
          </a:xfrm>
        </p:spPr>
        <p:txBody>
          <a:bodyPr>
            <a:normAutofit/>
          </a:bodyPr>
          <a:lstStyle/>
          <a:p>
            <a:endParaRPr lang="en-US" dirty="0" smtClean="0"/>
          </a:p>
          <a:p>
            <a:endParaRPr lang="en-US" b="1" dirty="0" smtClean="0"/>
          </a:p>
          <a:p>
            <a:endParaRPr lang="en-US" dirty="0" smtClean="0"/>
          </a:p>
        </p:txBody>
      </p:sp>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
        <p:nvSpPr>
          <p:cNvPr id="5" name="TextBox 4"/>
          <p:cNvSpPr txBox="1"/>
          <p:nvPr/>
        </p:nvSpPr>
        <p:spPr>
          <a:xfrm>
            <a:off x="0" y="152400"/>
            <a:ext cx="6477000" cy="369332"/>
          </a:xfrm>
          <a:prstGeom prst="rect">
            <a:avLst/>
          </a:prstGeom>
          <a:noFill/>
        </p:spPr>
        <p:txBody>
          <a:bodyPr wrap="square" rtlCol="0">
            <a:spAutoFit/>
          </a:bodyPr>
          <a:lstStyle/>
          <a:p>
            <a:r>
              <a:rPr lang="en-US" b="1" dirty="0" smtClean="0"/>
              <a:t>/etc/</a:t>
            </a:r>
            <a:r>
              <a:rPr lang="en-US" b="1" dirty="0" err="1" smtClean="0"/>
              <a:t>sysconfig</a:t>
            </a:r>
            <a:r>
              <a:rPr lang="en-US" b="1" dirty="0" smtClean="0"/>
              <a:t>/network-scripts/</a:t>
            </a:r>
            <a:r>
              <a:rPr lang="en-US" b="1" dirty="0" err="1" smtClean="0"/>
              <a:t>ifcfg-ethX</a:t>
            </a:r>
            <a:endParaRPr lang="en-US" b="1" dirty="0" smtClean="0"/>
          </a:p>
        </p:txBody>
      </p:sp>
      <p:sp>
        <p:nvSpPr>
          <p:cNvPr id="6" name="TextBox 5"/>
          <p:cNvSpPr txBox="1"/>
          <p:nvPr/>
        </p:nvSpPr>
        <p:spPr>
          <a:xfrm>
            <a:off x="304800" y="838200"/>
            <a:ext cx="8534400" cy="5355312"/>
          </a:xfrm>
          <a:prstGeom prst="rect">
            <a:avLst/>
          </a:prstGeom>
          <a:noFill/>
        </p:spPr>
        <p:txBody>
          <a:bodyPr wrap="square" rtlCol="0">
            <a:spAutoFit/>
          </a:bodyPr>
          <a:lstStyle/>
          <a:p>
            <a:r>
              <a:rPr lang="en-US" dirty="0" smtClean="0"/>
              <a:t>DEVICE=</a:t>
            </a:r>
            <a:r>
              <a:rPr lang="en-US" dirty="0" err="1" smtClean="0"/>
              <a:t>ethX</a:t>
            </a:r>
            <a:r>
              <a:rPr lang="en-US" dirty="0" smtClean="0"/>
              <a:t>  </a:t>
            </a:r>
            <a:r>
              <a:rPr lang="en-US" dirty="0" smtClean="0">
                <a:sym typeface="Wingdings" pitchFamily="2" charset="2"/>
              </a:rPr>
              <a:t> Device Name </a:t>
            </a:r>
          </a:p>
          <a:p>
            <a:endParaRPr lang="en-US" dirty="0" smtClean="0"/>
          </a:p>
          <a:p>
            <a:r>
              <a:rPr lang="en-US" dirty="0" smtClean="0"/>
              <a:t>BOOTPROTO=none </a:t>
            </a:r>
            <a:r>
              <a:rPr lang="en-US" dirty="0" smtClean="0">
                <a:sym typeface="Wingdings" pitchFamily="2" charset="2"/>
              </a:rPr>
              <a:t> BOOTPROTO = </a:t>
            </a:r>
            <a:r>
              <a:rPr lang="en-US" dirty="0" err="1" smtClean="0">
                <a:sym typeface="Wingdings" pitchFamily="2" charset="2"/>
              </a:rPr>
              <a:t>dhcp</a:t>
            </a:r>
            <a:r>
              <a:rPr lang="en-US" dirty="0" smtClean="0">
                <a:sym typeface="Wingdings" pitchFamily="2" charset="2"/>
              </a:rPr>
              <a:t>, static, none (none is preferred as you don’t </a:t>
            </a:r>
            <a:r>
              <a:rPr lang="en-US" dirty="0" err="1" smtClean="0">
                <a:sym typeface="Wingdings" pitchFamily="2" charset="2"/>
              </a:rPr>
              <a:t>pxe</a:t>
            </a:r>
            <a:r>
              <a:rPr lang="en-US" dirty="0" smtClean="0">
                <a:sym typeface="Wingdings" pitchFamily="2" charset="2"/>
              </a:rPr>
              <a:t> boot repeatedly)</a:t>
            </a:r>
          </a:p>
          <a:p>
            <a:endParaRPr lang="en-US" dirty="0" smtClean="0"/>
          </a:p>
          <a:p>
            <a:r>
              <a:rPr lang="en-US" dirty="0" smtClean="0"/>
              <a:t>HWADDR=MAC_ADDRESS </a:t>
            </a:r>
            <a:r>
              <a:rPr lang="en-US" dirty="0" smtClean="0">
                <a:sym typeface="Wingdings" pitchFamily="2" charset="2"/>
              </a:rPr>
              <a:t> HWADDR = Hardware Address or Mac Address of the Interface</a:t>
            </a:r>
          </a:p>
          <a:p>
            <a:endParaRPr lang="en-US" dirty="0" smtClean="0"/>
          </a:p>
          <a:p>
            <a:r>
              <a:rPr lang="en-US" dirty="0" smtClean="0"/>
              <a:t>ONBOOT=yes </a:t>
            </a:r>
            <a:r>
              <a:rPr lang="en-US" dirty="0" smtClean="0">
                <a:sym typeface="Wingdings" pitchFamily="2" charset="2"/>
              </a:rPr>
              <a:t> ONBOOT = yes or no (yes is preferred because it will not enable the adapter if it is set to no during BOOT).</a:t>
            </a:r>
          </a:p>
          <a:p>
            <a:endParaRPr lang="en-US" dirty="0" smtClean="0"/>
          </a:p>
          <a:p>
            <a:r>
              <a:rPr lang="en-US" dirty="0" smtClean="0"/>
              <a:t>NETMASK=255.0.0.0 </a:t>
            </a:r>
            <a:r>
              <a:rPr lang="en-US" dirty="0" smtClean="0">
                <a:sym typeface="Wingdings" pitchFamily="2" charset="2"/>
              </a:rPr>
              <a:t> NETMASK = Subnet Mask of your network</a:t>
            </a:r>
          </a:p>
          <a:p>
            <a:endParaRPr lang="en-US" dirty="0" smtClean="0"/>
          </a:p>
          <a:p>
            <a:r>
              <a:rPr lang="en-US" dirty="0" smtClean="0"/>
              <a:t>IPADDR= IPADDRESS </a:t>
            </a:r>
            <a:r>
              <a:rPr lang="en-US" dirty="0" smtClean="0">
                <a:sym typeface="Wingdings" pitchFamily="2" charset="2"/>
              </a:rPr>
              <a:t> IP ADDR = IP Address of the interface.</a:t>
            </a:r>
          </a:p>
          <a:p>
            <a:endParaRPr lang="en-US" dirty="0" smtClean="0"/>
          </a:p>
          <a:p>
            <a:r>
              <a:rPr lang="en-US" dirty="0" smtClean="0"/>
              <a:t>GATEWAY=10.10.3.100 </a:t>
            </a:r>
            <a:r>
              <a:rPr lang="en-US" dirty="0" smtClean="0">
                <a:sym typeface="Wingdings" pitchFamily="2" charset="2"/>
              </a:rPr>
              <a:t> Gateway = Gateway address of the interface </a:t>
            </a:r>
          </a:p>
          <a:p>
            <a:endParaRPr lang="en-US" dirty="0" smtClean="0"/>
          </a:p>
          <a:p>
            <a:r>
              <a:rPr lang="en-US" dirty="0" smtClean="0"/>
              <a:t>TYPE=Ethernet</a:t>
            </a:r>
          </a:p>
          <a:p>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609602"/>
          <a:ext cx="8229600" cy="5334000"/>
        </p:xfrm>
        <a:graphic>
          <a:graphicData uri="http://schemas.openxmlformats.org/drawingml/2006/table">
            <a:tbl>
              <a:tblPr firstRow="1" bandRow="1">
                <a:tableStyleId>{5C22544A-7EE6-4342-B048-85BDC9FD1C3A}</a:tableStyleId>
              </a:tblPr>
              <a:tblGrid>
                <a:gridCol w="2743200"/>
                <a:gridCol w="2743200"/>
                <a:gridCol w="2743200"/>
              </a:tblGrid>
              <a:tr h="889000">
                <a:tc>
                  <a:txBody>
                    <a:bodyPr/>
                    <a:lstStyle/>
                    <a:p>
                      <a:pPr marL="0" marR="0">
                        <a:lnSpc>
                          <a:spcPct val="115000"/>
                        </a:lnSpc>
                        <a:spcBef>
                          <a:spcPts val="0"/>
                        </a:spcBef>
                        <a:spcAft>
                          <a:spcPts val="0"/>
                        </a:spcAft>
                      </a:pPr>
                      <a:r>
                        <a:rPr lang="en-US" sz="1800" dirty="0">
                          <a:solidFill>
                            <a:srgbClr val="000000"/>
                          </a:solidFill>
                          <a:latin typeface="Calibri"/>
                          <a:ea typeface="Times New Roman"/>
                          <a:cs typeface="Calibri"/>
                        </a:rPr>
                        <a:t>Network Settings</a:t>
                      </a:r>
                      <a:endParaRPr lang="en-US" sz="1800" dirty="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800" dirty="0">
                          <a:solidFill>
                            <a:srgbClr val="000000"/>
                          </a:solidFill>
                          <a:latin typeface="Calibri"/>
                          <a:ea typeface="Times New Roman"/>
                          <a:cs typeface="Calibri"/>
                        </a:rPr>
                        <a:t>Filename</a:t>
                      </a:r>
                      <a:endParaRPr lang="en-US" sz="1800" dirty="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800" dirty="0">
                          <a:solidFill>
                            <a:srgbClr val="000000"/>
                          </a:solidFill>
                          <a:latin typeface="Calibri"/>
                          <a:ea typeface="Times New Roman"/>
                          <a:cs typeface="Calibri"/>
                        </a:rPr>
                        <a:t> </a:t>
                      </a:r>
                      <a:endParaRPr lang="en-US" sz="1800" dirty="0">
                        <a:latin typeface="Calibri"/>
                        <a:ea typeface="Times New Roman"/>
                        <a:cs typeface="Times New Roman"/>
                      </a:endParaRPr>
                    </a:p>
                  </a:txBody>
                  <a:tcPr marL="68580" marR="68580" marT="0" marB="0" anchor="ctr">
                    <a:solidFill>
                      <a:schemeClr val="bg1"/>
                    </a:solidFill>
                  </a:tcPr>
                </a:tc>
              </a:tr>
              <a:tr h="889000">
                <a:tc>
                  <a:txBody>
                    <a:bodyPr/>
                    <a:lstStyle/>
                    <a:p>
                      <a:pPr marL="0" marR="0">
                        <a:lnSpc>
                          <a:spcPct val="115000"/>
                        </a:lnSpc>
                        <a:spcBef>
                          <a:spcPts val="0"/>
                        </a:spcBef>
                        <a:spcAft>
                          <a:spcPts val="0"/>
                        </a:spcAft>
                      </a:pPr>
                      <a:r>
                        <a:rPr lang="en-US" sz="1800" dirty="0">
                          <a:solidFill>
                            <a:srgbClr val="000000"/>
                          </a:solidFill>
                          <a:latin typeface="Calibri"/>
                          <a:ea typeface="Times New Roman"/>
                          <a:cs typeface="Calibri"/>
                        </a:rPr>
                        <a:t>IP</a:t>
                      </a:r>
                      <a:endParaRPr lang="en-US" sz="1800" dirty="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800">
                          <a:solidFill>
                            <a:srgbClr val="000000"/>
                          </a:solidFill>
                          <a:latin typeface="Calibri"/>
                          <a:ea typeface="Times New Roman"/>
                          <a:cs typeface="Calibri"/>
                        </a:rPr>
                        <a:t>cat /etc/sysconfig/network-scripts/ifcfg-ethX</a:t>
                      </a:r>
                      <a:endParaRPr lang="en-US" sz="180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800" dirty="0">
                          <a:solidFill>
                            <a:srgbClr val="000000"/>
                          </a:solidFill>
                          <a:latin typeface="Calibri"/>
                          <a:ea typeface="Times New Roman"/>
                          <a:cs typeface="Calibri"/>
                        </a:rPr>
                        <a:t> </a:t>
                      </a:r>
                      <a:endParaRPr lang="en-US" sz="1800" dirty="0">
                        <a:latin typeface="Calibri"/>
                        <a:ea typeface="Times New Roman"/>
                        <a:cs typeface="Times New Roman"/>
                      </a:endParaRPr>
                    </a:p>
                  </a:txBody>
                  <a:tcPr marL="68580" marR="68580" marT="0" marB="0" anchor="ctr">
                    <a:solidFill>
                      <a:srgbClr val="FF0000"/>
                    </a:solidFill>
                  </a:tcPr>
                </a:tc>
              </a:tr>
              <a:tr h="889000">
                <a:tc>
                  <a:txBody>
                    <a:bodyPr/>
                    <a:lstStyle/>
                    <a:p>
                      <a:pPr marL="0" marR="0">
                        <a:lnSpc>
                          <a:spcPct val="115000"/>
                        </a:lnSpc>
                        <a:spcBef>
                          <a:spcPts val="0"/>
                        </a:spcBef>
                        <a:spcAft>
                          <a:spcPts val="0"/>
                        </a:spcAft>
                      </a:pPr>
                      <a:r>
                        <a:rPr lang="en-US" sz="1800" dirty="0">
                          <a:solidFill>
                            <a:srgbClr val="000000"/>
                          </a:solidFill>
                          <a:latin typeface="Calibri"/>
                          <a:ea typeface="Times New Roman"/>
                          <a:cs typeface="Calibri"/>
                        </a:rPr>
                        <a:t>SUBNET MASK</a:t>
                      </a:r>
                      <a:endParaRPr lang="en-US" sz="1800" dirty="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800" dirty="0">
                          <a:solidFill>
                            <a:srgbClr val="000000"/>
                          </a:solidFill>
                          <a:latin typeface="Calibri"/>
                          <a:ea typeface="Times New Roman"/>
                          <a:cs typeface="Calibri"/>
                        </a:rPr>
                        <a:t>cat /etc/</a:t>
                      </a:r>
                      <a:r>
                        <a:rPr lang="en-US" sz="1800" dirty="0" err="1">
                          <a:solidFill>
                            <a:srgbClr val="000000"/>
                          </a:solidFill>
                          <a:latin typeface="Calibri"/>
                          <a:ea typeface="Times New Roman"/>
                          <a:cs typeface="Calibri"/>
                        </a:rPr>
                        <a:t>sysconfig</a:t>
                      </a:r>
                      <a:r>
                        <a:rPr lang="en-US" sz="1800" dirty="0">
                          <a:solidFill>
                            <a:srgbClr val="000000"/>
                          </a:solidFill>
                          <a:latin typeface="Calibri"/>
                          <a:ea typeface="Times New Roman"/>
                          <a:cs typeface="Calibri"/>
                        </a:rPr>
                        <a:t>/network-scripts/</a:t>
                      </a:r>
                      <a:r>
                        <a:rPr lang="en-US" sz="1800" dirty="0" err="1">
                          <a:solidFill>
                            <a:srgbClr val="000000"/>
                          </a:solidFill>
                          <a:latin typeface="Calibri"/>
                          <a:ea typeface="Times New Roman"/>
                          <a:cs typeface="Calibri"/>
                        </a:rPr>
                        <a:t>ifcfg-ethX</a:t>
                      </a:r>
                      <a:endParaRPr lang="en-US" sz="1800" dirty="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800" dirty="0">
                          <a:solidFill>
                            <a:srgbClr val="000000"/>
                          </a:solidFill>
                          <a:latin typeface="Calibri"/>
                          <a:ea typeface="Times New Roman"/>
                          <a:cs typeface="Calibri"/>
                        </a:rPr>
                        <a:t> </a:t>
                      </a:r>
                      <a:endParaRPr lang="en-US" sz="1800" dirty="0">
                        <a:latin typeface="Calibri"/>
                        <a:ea typeface="Times New Roman"/>
                        <a:cs typeface="Times New Roman"/>
                      </a:endParaRPr>
                    </a:p>
                  </a:txBody>
                  <a:tcPr marL="68580" marR="68580" marT="0" marB="0" anchor="ctr">
                    <a:solidFill>
                      <a:srgbClr val="FF0000"/>
                    </a:solidFill>
                  </a:tcPr>
                </a:tc>
              </a:tr>
              <a:tr h="889000">
                <a:tc>
                  <a:txBody>
                    <a:bodyPr/>
                    <a:lstStyle/>
                    <a:p>
                      <a:pPr marL="0" marR="0">
                        <a:lnSpc>
                          <a:spcPct val="115000"/>
                        </a:lnSpc>
                        <a:spcBef>
                          <a:spcPts val="0"/>
                        </a:spcBef>
                        <a:spcAft>
                          <a:spcPts val="0"/>
                        </a:spcAft>
                      </a:pPr>
                      <a:r>
                        <a:rPr lang="en-US" sz="1800">
                          <a:solidFill>
                            <a:srgbClr val="000000"/>
                          </a:solidFill>
                          <a:latin typeface="Calibri"/>
                          <a:ea typeface="Times New Roman"/>
                          <a:cs typeface="Calibri"/>
                        </a:rPr>
                        <a:t>GATEWAY</a:t>
                      </a:r>
                      <a:endParaRPr lang="en-US" sz="180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800" dirty="0">
                          <a:solidFill>
                            <a:srgbClr val="000000"/>
                          </a:solidFill>
                          <a:latin typeface="Calibri"/>
                          <a:ea typeface="Times New Roman"/>
                          <a:cs typeface="Calibri"/>
                        </a:rPr>
                        <a:t>cat /etc/</a:t>
                      </a:r>
                      <a:r>
                        <a:rPr lang="en-US" sz="1800" dirty="0" err="1">
                          <a:solidFill>
                            <a:srgbClr val="000000"/>
                          </a:solidFill>
                          <a:latin typeface="Calibri"/>
                          <a:ea typeface="Times New Roman"/>
                          <a:cs typeface="Calibri"/>
                        </a:rPr>
                        <a:t>sysconfig</a:t>
                      </a:r>
                      <a:r>
                        <a:rPr lang="en-US" sz="1800" dirty="0">
                          <a:solidFill>
                            <a:srgbClr val="000000"/>
                          </a:solidFill>
                          <a:latin typeface="Calibri"/>
                          <a:ea typeface="Times New Roman"/>
                          <a:cs typeface="Calibri"/>
                        </a:rPr>
                        <a:t>/network-scripts/</a:t>
                      </a:r>
                      <a:r>
                        <a:rPr lang="en-US" sz="1800" dirty="0" err="1">
                          <a:solidFill>
                            <a:srgbClr val="000000"/>
                          </a:solidFill>
                          <a:latin typeface="Calibri"/>
                          <a:ea typeface="Times New Roman"/>
                          <a:cs typeface="Calibri"/>
                        </a:rPr>
                        <a:t>ifcfg-ethX</a:t>
                      </a:r>
                      <a:endParaRPr lang="en-US" sz="1800" dirty="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800" dirty="0">
                          <a:solidFill>
                            <a:srgbClr val="000000"/>
                          </a:solidFill>
                          <a:latin typeface="Calibri"/>
                          <a:ea typeface="Times New Roman"/>
                          <a:cs typeface="Calibri"/>
                        </a:rPr>
                        <a:t> </a:t>
                      </a:r>
                      <a:endParaRPr lang="en-US" sz="1800" dirty="0">
                        <a:latin typeface="Calibri"/>
                        <a:ea typeface="Times New Roman"/>
                        <a:cs typeface="Times New Roman"/>
                      </a:endParaRPr>
                    </a:p>
                  </a:txBody>
                  <a:tcPr marL="68580" marR="68580" marT="0" marB="0" anchor="ctr">
                    <a:solidFill>
                      <a:srgbClr val="FF0000"/>
                    </a:solidFill>
                  </a:tcPr>
                </a:tc>
              </a:tr>
              <a:tr h="889000">
                <a:tc>
                  <a:txBody>
                    <a:bodyPr/>
                    <a:lstStyle/>
                    <a:p>
                      <a:pPr marL="0" marR="0">
                        <a:lnSpc>
                          <a:spcPct val="115000"/>
                        </a:lnSpc>
                        <a:spcBef>
                          <a:spcPts val="0"/>
                        </a:spcBef>
                        <a:spcAft>
                          <a:spcPts val="0"/>
                        </a:spcAft>
                      </a:pPr>
                      <a:r>
                        <a:rPr lang="en-US" sz="1800">
                          <a:solidFill>
                            <a:srgbClr val="000000"/>
                          </a:solidFill>
                          <a:latin typeface="Calibri"/>
                          <a:ea typeface="Times New Roman"/>
                          <a:cs typeface="Calibri"/>
                        </a:rPr>
                        <a:t>DNS</a:t>
                      </a:r>
                      <a:endParaRPr lang="en-US" sz="180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800" dirty="0">
                          <a:solidFill>
                            <a:srgbClr val="000000"/>
                          </a:solidFill>
                          <a:latin typeface="Calibri"/>
                          <a:ea typeface="Times New Roman"/>
                          <a:cs typeface="Calibri"/>
                        </a:rPr>
                        <a:t>cat /etc/</a:t>
                      </a:r>
                      <a:r>
                        <a:rPr lang="en-US" sz="1800" dirty="0" err="1">
                          <a:solidFill>
                            <a:srgbClr val="000000"/>
                          </a:solidFill>
                          <a:latin typeface="Calibri"/>
                          <a:ea typeface="Times New Roman"/>
                          <a:cs typeface="Calibri"/>
                        </a:rPr>
                        <a:t>resolv.conf</a:t>
                      </a:r>
                      <a:endParaRPr lang="en-US" sz="1800" dirty="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800" dirty="0">
                          <a:solidFill>
                            <a:srgbClr val="000000"/>
                          </a:solidFill>
                          <a:latin typeface="Calibri"/>
                          <a:ea typeface="Times New Roman"/>
                          <a:cs typeface="Calibri"/>
                        </a:rPr>
                        <a:t> </a:t>
                      </a:r>
                      <a:endParaRPr lang="en-US" sz="1800" dirty="0">
                        <a:latin typeface="Calibri"/>
                        <a:ea typeface="Times New Roman"/>
                        <a:cs typeface="Times New Roman"/>
                      </a:endParaRPr>
                    </a:p>
                  </a:txBody>
                  <a:tcPr marL="68580" marR="68580" marT="0" marB="0" anchor="ctr">
                    <a:solidFill>
                      <a:srgbClr val="33CC33"/>
                    </a:solidFill>
                  </a:tcPr>
                </a:tc>
              </a:tr>
              <a:tr h="889000">
                <a:tc>
                  <a:txBody>
                    <a:bodyPr/>
                    <a:lstStyle/>
                    <a:p>
                      <a:pPr marL="0" marR="0">
                        <a:lnSpc>
                          <a:spcPct val="115000"/>
                        </a:lnSpc>
                        <a:spcBef>
                          <a:spcPts val="0"/>
                        </a:spcBef>
                        <a:spcAft>
                          <a:spcPts val="0"/>
                        </a:spcAft>
                      </a:pPr>
                      <a:r>
                        <a:rPr lang="en-US" sz="1800">
                          <a:solidFill>
                            <a:srgbClr val="000000"/>
                          </a:solidFill>
                          <a:latin typeface="Calibri"/>
                          <a:ea typeface="Times New Roman"/>
                          <a:cs typeface="Calibri"/>
                        </a:rPr>
                        <a:t>HOSTNAME</a:t>
                      </a:r>
                      <a:endParaRPr lang="en-US" sz="180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800" dirty="0">
                          <a:solidFill>
                            <a:srgbClr val="000000"/>
                          </a:solidFill>
                          <a:latin typeface="Calibri"/>
                          <a:ea typeface="Times New Roman"/>
                          <a:cs typeface="Calibri"/>
                        </a:rPr>
                        <a:t>cat /etc/</a:t>
                      </a:r>
                      <a:r>
                        <a:rPr lang="en-US" sz="1800" dirty="0" err="1">
                          <a:solidFill>
                            <a:srgbClr val="000000"/>
                          </a:solidFill>
                          <a:latin typeface="Calibri"/>
                          <a:ea typeface="Times New Roman"/>
                          <a:cs typeface="Calibri"/>
                        </a:rPr>
                        <a:t>sysconfig</a:t>
                      </a:r>
                      <a:r>
                        <a:rPr lang="en-US" sz="1800" dirty="0">
                          <a:solidFill>
                            <a:srgbClr val="000000"/>
                          </a:solidFill>
                          <a:latin typeface="Calibri"/>
                          <a:ea typeface="Times New Roman"/>
                          <a:cs typeface="Calibri"/>
                        </a:rPr>
                        <a:t>/network</a:t>
                      </a:r>
                      <a:endParaRPr lang="en-US" sz="1800" dirty="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800" dirty="0">
                          <a:solidFill>
                            <a:srgbClr val="000000"/>
                          </a:solidFill>
                          <a:latin typeface="Calibri"/>
                          <a:ea typeface="Times New Roman"/>
                          <a:cs typeface="Calibri"/>
                        </a:rPr>
                        <a:t> </a:t>
                      </a:r>
                      <a:endParaRPr lang="en-US" sz="1800" dirty="0">
                        <a:latin typeface="Calibri"/>
                        <a:ea typeface="Times New Roman"/>
                        <a:cs typeface="Times New Roman"/>
                      </a:endParaRPr>
                    </a:p>
                  </a:txBody>
                  <a:tcPr marL="68580" marR="68580" marT="0" marB="0" anchor="ctr">
                    <a:solidFill>
                      <a:srgbClr val="FF0000"/>
                    </a:solidFill>
                  </a:tcPr>
                </a:tc>
              </a:tr>
            </a:tbl>
          </a:graphicData>
        </a:graphic>
      </p:graphicFrame>
      <p:pic>
        <p:nvPicPr>
          <p:cNvPr id="5" name="Picture 4"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18025226"/>
              </p:ext>
            </p:extLst>
          </p:nvPr>
        </p:nvGraphicFramePr>
        <p:xfrm>
          <a:off x="762000" y="1142996"/>
          <a:ext cx="7582551" cy="4220572"/>
        </p:xfrm>
        <a:graphic>
          <a:graphicData uri="http://schemas.openxmlformats.org/drawingml/2006/table">
            <a:tbl>
              <a:tblPr/>
              <a:tblGrid>
                <a:gridCol w="724551"/>
                <a:gridCol w="6858000"/>
              </a:tblGrid>
              <a:tr h="128425">
                <a:tc>
                  <a:txBody>
                    <a:bodyPr/>
                    <a:lstStyle/>
                    <a:p>
                      <a:r>
                        <a:rPr lang="en-US" sz="1600" dirty="0"/>
                        <a:t>.bz2 </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 file compressed using bzip2 . </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585">
                <a:tc>
                  <a:txBody>
                    <a:bodyPr/>
                    <a:lstStyle/>
                    <a:p>
                      <a:r>
                        <a:rPr lang="en-US" sz="1600"/>
                        <a:t>.c</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 file written in the C programming language.</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5142">
                <a:tc>
                  <a:txBody>
                    <a:bodyPr/>
                    <a:lstStyle/>
                    <a:p>
                      <a:r>
                        <a:rPr lang="en-US" sz="1600" dirty="0"/>
                        <a:t>.</a:t>
                      </a:r>
                      <a:r>
                        <a:rPr lang="en-US" sz="1600" dirty="0" err="1"/>
                        <a:t>conf</a:t>
                      </a:r>
                      <a:endParaRPr lang="en-US" sz="1600" dirty="0"/>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 configuration file. In some cases, "conf" is used in a file name, but not as an extension.</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585">
                <a:tc>
                  <a:txBody>
                    <a:bodyPr/>
                    <a:lstStyle/>
                    <a:p>
                      <a:r>
                        <a:rPr lang="en-US" sz="1600" dirty="0"/>
                        <a:t>.lock</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A lock file that prevents the use of another file.</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0824">
                <a:tc>
                  <a:txBody>
                    <a:bodyPr/>
                    <a:lstStyle/>
                    <a:p>
                      <a:r>
                        <a:rPr lang="en-US" sz="1600" dirty="0"/>
                        <a:t>.rpm </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A Red Hat package file. </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4346">
                <a:tc>
                  <a:txBody>
                    <a:bodyPr/>
                    <a:lstStyle/>
                    <a:p>
                      <a:r>
                        <a:rPr lang="en-US" sz="1600"/>
                        <a:t>.so</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 shared object (a library or module).</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8823">
                <a:tc>
                  <a:txBody>
                    <a:bodyPr/>
                    <a:lstStyle/>
                    <a:p>
                      <a:r>
                        <a:rPr lang="en-US" sz="1600" dirty="0"/>
                        <a:t>.tar </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 single file made of a collection of files archived using the tar command.</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222">
                <a:tc>
                  <a:txBody>
                    <a:bodyPr/>
                    <a:lstStyle/>
                    <a:p>
                      <a:r>
                        <a:rPr lang="en-US" sz="1600"/>
                        <a:t>.tar.gz</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 single file made of a collection of files archived using the tar command, then compressed used the gzip command. </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222">
                <a:tc>
                  <a:txBody>
                    <a:bodyPr/>
                    <a:lstStyle/>
                    <a:p>
                      <a:r>
                        <a:rPr lang="en-US" sz="1600"/>
                        <a:t>.tgz</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 single file made of a collection of files archived using the tar command, then compressed used the gzip command.</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585">
                <a:tc>
                  <a:txBody>
                    <a:bodyPr/>
                    <a:lstStyle/>
                    <a:p>
                      <a:r>
                        <a:rPr lang="en-US" sz="1600"/>
                        <a:t>.gz </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 file compressed using the gzip command. </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0266">
                <a:tc>
                  <a:txBody>
                    <a:bodyPr/>
                    <a:lstStyle/>
                    <a:p>
                      <a:r>
                        <a:rPr lang="en-US" sz="1600"/>
                        <a:t>.txt</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 plain ASCII text file</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505">
                <a:tc>
                  <a:txBody>
                    <a:bodyPr/>
                    <a:lstStyle/>
                    <a:p>
                      <a:r>
                        <a:rPr lang="en-US" sz="1600"/>
                        <a:t>.ps</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a PostScript file; formatted for printing </a:t>
                      </a:r>
                    </a:p>
                  </a:txBody>
                  <a:tcPr marL="7469" marR="7469" marT="3734" marB="3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itle 2"/>
          <p:cNvSpPr>
            <a:spLocks noGrp="1"/>
          </p:cNvSpPr>
          <p:nvPr>
            <p:ph type="title"/>
          </p:nvPr>
        </p:nvSpPr>
        <p:spPr/>
        <p:txBody>
          <a:bodyPr>
            <a:noAutofit/>
          </a:bodyPr>
          <a:lstStyle/>
          <a:p>
            <a:r>
              <a:rPr lang="en-US" sz="3200" dirty="0" smtClean="0"/>
              <a:t>Common Linux File Extensions Part: 1</a:t>
            </a:r>
            <a:endParaRPr lang="en-US" sz="3200" dirty="0"/>
          </a:p>
        </p:txBody>
      </p:sp>
      <p:sp>
        <p:nvSpPr>
          <p:cNvPr id="5" name="Rectangle 1">
            <a:hlinkClick r:id="rId2"/>
          </p:cNvPr>
          <p:cNvSpPr>
            <a:spLocks noChangeArrowheads="1"/>
          </p:cNvSpPr>
          <p:nvPr/>
        </p:nvSpPr>
        <p:spPr bwMode="auto">
          <a:xfrm>
            <a:off x="4473575" y="148113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 xmlns:p14="http://schemas.microsoft.com/office/powerpoint/2010/main" val="125477578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638800"/>
          </a:xfrm>
        </p:spPr>
        <p:txBody>
          <a:bodyPr>
            <a:normAutofit fontScale="77500" lnSpcReduction="20000"/>
          </a:bodyPr>
          <a:lstStyle/>
          <a:p>
            <a:r>
              <a:rPr lang="en-US" b="1" dirty="0" err="1" smtClean="0"/>
              <a:t>ethtool</a:t>
            </a:r>
            <a:r>
              <a:rPr lang="en-US" b="1" dirty="0" smtClean="0"/>
              <a:t> eth2 </a:t>
            </a:r>
            <a:r>
              <a:rPr lang="en-US" dirty="0" smtClean="0"/>
              <a:t>(Record the Link Detected Status)</a:t>
            </a:r>
          </a:p>
          <a:p>
            <a:endParaRPr lang="en-US" dirty="0" smtClean="0"/>
          </a:p>
          <a:p>
            <a:r>
              <a:rPr lang="en-US" b="1" dirty="0" err="1" smtClean="0"/>
              <a:t>ifconfig</a:t>
            </a:r>
            <a:r>
              <a:rPr lang="en-US" b="1" dirty="0" smtClean="0"/>
              <a:t> eth2</a:t>
            </a:r>
            <a:r>
              <a:rPr lang="en-US" dirty="0" smtClean="0"/>
              <a:t> (Note that there is no IP)</a:t>
            </a:r>
          </a:p>
          <a:p>
            <a:endParaRPr lang="en-US" dirty="0" smtClean="0"/>
          </a:p>
          <a:p>
            <a:r>
              <a:rPr lang="en-US" b="1" dirty="0" smtClean="0"/>
              <a:t>vi /etc/</a:t>
            </a:r>
            <a:r>
              <a:rPr lang="en-US" b="1" dirty="0" err="1" smtClean="0"/>
              <a:t>sysconfig</a:t>
            </a:r>
            <a:r>
              <a:rPr lang="en-US" b="1" dirty="0" smtClean="0"/>
              <a:t>/network-scripts/ifcfg-eth2</a:t>
            </a:r>
          </a:p>
          <a:p>
            <a:endParaRPr lang="en-US" dirty="0" smtClean="0"/>
          </a:p>
          <a:p>
            <a:r>
              <a:rPr lang="en-US" dirty="0" smtClean="0"/>
              <a:t>Edit the following lines:</a:t>
            </a:r>
          </a:p>
          <a:p>
            <a:endParaRPr lang="en-US" dirty="0" smtClean="0"/>
          </a:p>
          <a:p>
            <a:r>
              <a:rPr lang="en-US" dirty="0" smtClean="0"/>
              <a:t>BOOTPROTO=</a:t>
            </a:r>
            <a:r>
              <a:rPr lang="en-US" dirty="0" err="1" smtClean="0"/>
              <a:t>dhcp</a:t>
            </a:r>
            <a:r>
              <a:rPr lang="en-US" dirty="0" smtClean="0"/>
              <a:t> (change to none)</a:t>
            </a:r>
          </a:p>
          <a:p>
            <a:endParaRPr lang="en-US" dirty="0" smtClean="0"/>
          </a:p>
          <a:p>
            <a:r>
              <a:rPr lang="en-US" dirty="0" smtClean="0"/>
              <a:t>ONBOOT=no (change to yes)</a:t>
            </a:r>
          </a:p>
          <a:p>
            <a:endParaRPr lang="en-US" dirty="0" smtClean="0"/>
          </a:p>
          <a:p>
            <a:r>
              <a:rPr lang="en-US" dirty="0" smtClean="0"/>
              <a:t>Add the following lines:</a:t>
            </a:r>
          </a:p>
          <a:p>
            <a:endParaRPr lang="en-US" dirty="0" smtClean="0"/>
          </a:p>
          <a:p>
            <a:r>
              <a:rPr lang="en-US" dirty="0" smtClean="0"/>
              <a:t>NETMASK=255.255.0.0</a:t>
            </a:r>
          </a:p>
          <a:p>
            <a:endParaRPr lang="en-US" dirty="0" smtClean="0"/>
          </a:p>
          <a:p>
            <a:r>
              <a:rPr lang="en-US" dirty="0" smtClean="0"/>
              <a:t>IPADDR=172.35.1.X</a:t>
            </a:r>
          </a:p>
          <a:p>
            <a:endParaRPr lang="en-US" dirty="0" smtClean="0"/>
          </a:p>
          <a:p>
            <a:endParaRPr lang="en-US" dirty="0"/>
          </a:p>
        </p:txBody>
      </p:sp>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638800"/>
          </a:xfrm>
        </p:spPr>
        <p:txBody>
          <a:bodyPr>
            <a:normAutofit fontScale="62500" lnSpcReduction="20000"/>
          </a:bodyPr>
          <a:lstStyle/>
          <a:p>
            <a:r>
              <a:rPr lang="en-US" b="1" dirty="0" err="1" smtClean="0"/>
              <a:t>ifup</a:t>
            </a:r>
            <a:r>
              <a:rPr lang="en-US" b="1" dirty="0" smtClean="0"/>
              <a:t> eth2</a:t>
            </a:r>
          </a:p>
          <a:p>
            <a:endParaRPr lang="en-US" dirty="0" smtClean="0"/>
          </a:p>
          <a:p>
            <a:r>
              <a:rPr lang="en-US" b="1" dirty="0" err="1" smtClean="0"/>
              <a:t>ifconfig</a:t>
            </a:r>
            <a:r>
              <a:rPr lang="en-US" b="1" dirty="0" smtClean="0"/>
              <a:t> eth2 </a:t>
            </a:r>
            <a:r>
              <a:rPr lang="en-US" dirty="0" smtClean="0"/>
              <a:t>(Note now the new </a:t>
            </a:r>
            <a:r>
              <a:rPr lang="en-US" dirty="0" err="1" smtClean="0"/>
              <a:t>ip</a:t>
            </a:r>
            <a:r>
              <a:rPr lang="en-US" dirty="0" smtClean="0"/>
              <a:t> takes effect)</a:t>
            </a:r>
          </a:p>
          <a:p>
            <a:endParaRPr lang="en-US" dirty="0" smtClean="0"/>
          </a:p>
          <a:p>
            <a:r>
              <a:rPr lang="en-US" b="1" dirty="0" err="1" smtClean="0"/>
              <a:t>ethtool</a:t>
            </a:r>
            <a:r>
              <a:rPr lang="en-US" b="1" dirty="0" smtClean="0"/>
              <a:t> eth2 </a:t>
            </a:r>
            <a:r>
              <a:rPr lang="en-US" dirty="0" smtClean="0"/>
              <a:t>(Record the Link Detected Status)</a:t>
            </a:r>
          </a:p>
          <a:p>
            <a:endParaRPr lang="en-US" dirty="0" smtClean="0"/>
          </a:p>
          <a:p>
            <a:r>
              <a:rPr lang="en-US" dirty="0" err="1" smtClean="0"/>
              <a:t>ssh</a:t>
            </a:r>
            <a:r>
              <a:rPr lang="en-US" dirty="0" smtClean="0"/>
              <a:t> using the new </a:t>
            </a:r>
            <a:r>
              <a:rPr lang="en-US" dirty="0" err="1" smtClean="0"/>
              <a:t>ip</a:t>
            </a:r>
            <a:r>
              <a:rPr lang="en-US" dirty="0" smtClean="0"/>
              <a:t> of your clients address.</a:t>
            </a:r>
          </a:p>
          <a:p>
            <a:endParaRPr lang="en-US" dirty="0" smtClean="0"/>
          </a:p>
          <a:p>
            <a:r>
              <a:rPr lang="en-US" b="1" dirty="0" smtClean="0"/>
              <a:t>/etc/</a:t>
            </a:r>
            <a:r>
              <a:rPr lang="en-US" b="1" dirty="0" err="1" smtClean="0"/>
              <a:t>sysconfig</a:t>
            </a:r>
            <a:r>
              <a:rPr lang="en-US" b="1" dirty="0" smtClean="0"/>
              <a:t>/network</a:t>
            </a:r>
          </a:p>
          <a:p>
            <a:endParaRPr lang="en-US" dirty="0" smtClean="0"/>
          </a:p>
          <a:p>
            <a:r>
              <a:rPr lang="en-US" dirty="0" smtClean="0"/>
              <a:t>This file is used to configure the hostname for your </a:t>
            </a:r>
            <a:r>
              <a:rPr lang="en-US" dirty="0" err="1" smtClean="0"/>
              <a:t>linux</a:t>
            </a:r>
            <a:r>
              <a:rPr lang="en-US" dirty="0" smtClean="0"/>
              <a:t> server. (CHANGE AFFECTIVE INSTANTENOUSLY)</a:t>
            </a:r>
          </a:p>
          <a:p>
            <a:endParaRPr lang="en-US" dirty="0" smtClean="0"/>
          </a:p>
          <a:p>
            <a:r>
              <a:rPr lang="en-US" b="1" dirty="0" smtClean="0"/>
              <a:t>cat /proc/sys/kernel/hostname </a:t>
            </a:r>
          </a:p>
          <a:p>
            <a:endParaRPr lang="en-US" dirty="0" smtClean="0"/>
          </a:p>
          <a:p>
            <a:r>
              <a:rPr lang="en-US" b="1" dirty="0" smtClean="0"/>
              <a:t>/etc/</a:t>
            </a:r>
            <a:r>
              <a:rPr lang="en-US" b="1" dirty="0" err="1" smtClean="0"/>
              <a:t>nsswitch.conf</a:t>
            </a:r>
            <a:endParaRPr lang="en-US" b="1" dirty="0" smtClean="0"/>
          </a:p>
          <a:p>
            <a:endParaRPr lang="en-US" dirty="0" smtClean="0"/>
          </a:p>
          <a:p>
            <a:r>
              <a:rPr lang="en-US" dirty="0" smtClean="0"/>
              <a:t>/etc/</a:t>
            </a:r>
            <a:r>
              <a:rPr lang="en-US" dirty="0" err="1" smtClean="0"/>
              <a:t>nsswitch.conf</a:t>
            </a:r>
            <a:r>
              <a:rPr lang="en-US" dirty="0" smtClean="0"/>
              <a:t> can be modified to ensure the system uses either /etc/hosts as </a:t>
            </a:r>
            <a:r>
              <a:rPr lang="en-US" b="1" dirty="0" smtClean="0"/>
              <a:t>primary</a:t>
            </a:r>
            <a:r>
              <a:rPr lang="en-US" dirty="0" smtClean="0"/>
              <a:t>/secondary and DNS (BIND) as primary/</a:t>
            </a:r>
            <a:r>
              <a:rPr lang="en-US" b="1" dirty="0" smtClean="0"/>
              <a:t>secondary</a:t>
            </a:r>
            <a:r>
              <a:rPr lang="en-US" dirty="0" smtClean="0"/>
              <a:t>.</a:t>
            </a:r>
          </a:p>
          <a:p>
            <a:endParaRPr lang="en-US" dirty="0" smtClean="0"/>
          </a:p>
          <a:p>
            <a:r>
              <a:rPr lang="en-US" dirty="0" smtClean="0"/>
              <a:t>	</a:t>
            </a:r>
            <a:r>
              <a:rPr lang="en-US" b="1" dirty="0" smtClean="0"/>
              <a:t>hosts	files   </a:t>
            </a:r>
            <a:r>
              <a:rPr lang="en-US" b="1" dirty="0" err="1" smtClean="0"/>
              <a:t>dns</a:t>
            </a:r>
            <a:endParaRPr lang="en-US" b="1" dirty="0" smtClean="0"/>
          </a:p>
          <a:p>
            <a:endParaRPr lang="en-US" dirty="0"/>
          </a:p>
        </p:txBody>
      </p:sp>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638800"/>
          </a:xfrm>
        </p:spPr>
        <p:txBody>
          <a:bodyPr>
            <a:noAutofit/>
          </a:bodyPr>
          <a:lstStyle/>
          <a:p>
            <a:r>
              <a:rPr lang="en-US" sz="1400" b="1" dirty="0" smtClean="0"/>
              <a:t>Bonding:</a:t>
            </a:r>
          </a:p>
          <a:p>
            <a:endParaRPr lang="en-US" sz="1400" dirty="0" smtClean="0"/>
          </a:p>
          <a:p>
            <a:r>
              <a:rPr lang="en-US" sz="1400" dirty="0" smtClean="0"/>
              <a:t>What are the four types of bonding?</a:t>
            </a:r>
          </a:p>
          <a:p>
            <a:endParaRPr lang="en-US" sz="1400" dirty="0" smtClean="0"/>
          </a:p>
          <a:p>
            <a:r>
              <a:rPr lang="en-US" sz="1400" dirty="0" smtClean="0"/>
              <a:t>Mode 1 – Mode 4</a:t>
            </a:r>
          </a:p>
          <a:p>
            <a:endParaRPr lang="en-US" sz="1400" dirty="0" smtClean="0"/>
          </a:p>
          <a:p>
            <a:r>
              <a:rPr lang="en-US" sz="1400" dirty="0" smtClean="0"/>
              <a:t>Either in </a:t>
            </a:r>
            <a:r>
              <a:rPr lang="en-US" sz="1400" b="1" dirty="0" smtClean="0"/>
              <a:t>/etc/</a:t>
            </a:r>
            <a:r>
              <a:rPr lang="en-US" sz="1400" b="1" dirty="0" err="1" smtClean="0"/>
              <a:t>modprobe.conf</a:t>
            </a:r>
            <a:endParaRPr lang="en-US" sz="1400" b="1" dirty="0" smtClean="0"/>
          </a:p>
          <a:p>
            <a:endParaRPr lang="en-US" sz="1400" dirty="0" smtClean="0"/>
          </a:p>
          <a:p>
            <a:r>
              <a:rPr lang="en-US" sz="1400" b="1" dirty="0" smtClean="0"/>
              <a:t>/etc/</a:t>
            </a:r>
            <a:r>
              <a:rPr lang="en-US" sz="1400" b="1" dirty="0" err="1" smtClean="0"/>
              <a:t>sysconfig</a:t>
            </a:r>
            <a:r>
              <a:rPr lang="en-US" sz="1400" b="1" dirty="0" smtClean="0"/>
              <a:t>/network-scripts/</a:t>
            </a:r>
            <a:r>
              <a:rPr lang="en-US" sz="1400" b="1" dirty="0" err="1" smtClean="0"/>
              <a:t>ifcfg-bondX</a:t>
            </a:r>
            <a:endParaRPr lang="en-US" sz="1400" b="1" dirty="0" smtClean="0"/>
          </a:p>
          <a:p>
            <a:endParaRPr lang="en-US" sz="1400" dirty="0" smtClean="0"/>
          </a:p>
          <a:p>
            <a:r>
              <a:rPr lang="en-US" sz="1400" dirty="0" smtClean="0"/>
              <a:t>MTU: Maximum Transmission Unit - 1490 - 1500</a:t>
            </a:r>
          </a:p>
          <a:p>
            <a:endParaRPr lang="en-US" sz="1400" dirty="0" smtClean="0"/>
          </a:p>
          <a:p>
            <a:r>
              <a:rPr lang="en-US" sz="1400" dirty="0" smtClean="0"/>
              <a:t>&lt;1501 -- Multicast Broadcast Storm.</a:t>
            </a:r>
          </a:p>
          <a:p>
            <a:endParaRPr lang="en-US" sz="1400" u="sng" dirty="0" smtClean="0"/>
          </a:p>
          <a:p>
            <a:r>
              <a:rPr lang="en-US" sz="1400" u="sng" dirty="0" smtClean="0"/>
              <a:t>Mode 1</a:t>
            </a:r>
            <a:r>
              <a:rPr lang="en-US" sz="1400" dirty="0" smtClean="0"/>
              <a:t> is Active / Standby</a:t>
            </a:r>
          </a:p>
          <a:p>
            <a:endParaRPr lang="en-US" sz="1400" u="sng" dirty="0" smtClean="0"/>
          </a:p>
          <a:p>
            <a:r>
              <a:rPr lang="en-US" sz="1400" u="sng" dirty="0" smtClean="0"/>
              <a:t>Mode 2</a:t>
            </a:r>
            <a:r>
              <a:rPr lang="en-US" sz="1400" dirty="0" smtClean="0"/>
              <a:t> is </a:t>
            </a:r>
            <a:r>
              <a:rPr lang="en-US" sz="1400" dirty="0" err="1" smtClean="0"/>
              <a:t>XoR</a:t>
            </a:r>
            <a:r>
              <a:rPr lang="en-US" sz="1400" dirty="0" smtClean="0"/>
              <a:t> (</a:t>
            </a:r>
            <a:r>
              <a:rPr lang="en-US" sz="1400" dirty="0" err="1" smtClean="0"/>
              <a:t>Tx</a:t>
            </a:r>
            <a:r>
              <a:rPr lang="en-US" sz="1400" dirty="0" smtClean="0"/>
              <a:t> and Rx)</a:t>
            </a:r>
          </a:p>
          <a:p>
            <a:endParaRPr lang="en-US" sz="1400" u="sng" dirty="0" smtClean="0"/>
          </a:p>
          <a:p>
            <a:r>
              <a:rPr lang="en-US" sz="1400" u="sng" dirty="0" smtClean="0"/>
              <a:t>Mode 3</a:t>
            </a:r>
            <a:r>
              <a:rPr lang="en-US" sz="1400" dirty="0" smtClean="0"/>
              <a:t> is broadcast (mostly used in UDP configurations)</a:t>
            </a:r>
          </a:p>
          <a:p>
            <a:endParaRPr lang="en-US" sz="1400" u="sng" dirty="0" smtClean="0"/>
          </a:p>
          <a:p>
            <a:r>
              <a:rPr lang="en-US" sz="1400" u="sng" dirty="0" smtClean="0"/>
              <a:t>Mode 4</a:t>
            </a:r>
            <a:r>
              <a:rPr lang="en-US" sz="1400" dirty="0" smtClean="0"/>
              <a:t> it switches the MAC Address (Mac Address Spoofing) or also Active / Active.</a:t>
            </a:r>
          </a:p>
          <a:p>
            <a:endParaRPr lang="en-US" sz="1400" dirty="0"/>
          </a:p>
        </p:txBody>
      </p:sp>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racle VM Server Configuration- bonded and trunked network interfaces - Oracle Wiki"/>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0" y="0"/>
            <a:ext cx="9144000" cy="5715000"/>
          </a:xfrm>
          <a:prstGeom prst="rect">
            <a:avLst/>
          </a:prstGeom>
          <a:noFill/>
          <a:ln>
            <a:noFill/>
          </a:ln>
        </p:spPr>
      </p:pic>
      <p:pic>
        <p:nvPicPr>
          <p:cNvPr id="5" name="Picture 4" descr="C:\Users\Digital Admin\Desktop\DT logo cleaned up.png"/>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0709"/>
            <a:ext cx="8229600" cy="5473891"/>
          </a:xfrm>
        </p:spPr>
        <p:txBody>
          <a:bodyPr>
            <a:normAutofit fontScale="77500" lnSpcReduction="20000"/>
          </a:bodyPr>
          <a:lstStyle/>
          <a:p>
            <a:pPr algn="ctr"/>
            <a:r>
              <a:rPr lang="en-US" b="1" dirty="0" smtClean="0"/>
              <a:t>Configure Networking</a:t>
            </a:r>
            <a:endParaRPr lang="en-US" dirty="0" smtClean="0"/>
          </a:p>
          <a:p>
            <a:pPr>
              <a:buNone/>
            </a:pPr>
            <a:r>
              <a:rPr lang="en-US" dirty="0" smtClean="0"/>
              <a:t> </a:t>
            </a:r>
          </a:p>
          <a:p>
            <a:r>
              <a:rPr lang="en-US" b="1" dirty="0" smtClean="0"/>
              <a:t>WARNING: </a:t>
            </a:r>
            <a:r>
              <a:rPr lang="en-US" dirty="0" smtClean="0"/>
              <a:t>Beware of Baseboard Management Controllers (BMCs)</a:t>
            </a:r>
          </a:p>
          <a:p>
            <a:endParaRPr lang="en-US" dirty="0" smtClean="0"/>
          </a:p>
          <a:p>
            <a:r>
              <a:rPr lang="en-US" dirty="0" smtClean="0"/>
              <a:t>Baseboard Management Controllers (BMC) are increasingly shipped on </a:t>
            </a:r>
            <a:r>
              <a:rPr lang="en-US" dirty="0" err="1" smtClean="0"/>
              <a:t>rackmount</a:t>
            </a:r>
            <a:r>
              <a:rPr lang="en-US" dirty="0" smtClean="0"/>
              <a:t> servers. While these can be a great management tool, the versions that share the system's </a:t>
            </a:r>
            <a:r>
              <a:rPr lang="en-US" dirty="0" err="1" smtClean="0"/>
              <a:t>ethernet</a:t>
            </a:r>
            <a:r>
              <a:rPr lang="en-US" dirty="0" smtClean="0"/>
              <a:t> ports often don't react well with bonded interfaces.</a:t>
            </a:r>
            <a:br>
              <a:rPr lang="en-US" dirty="0" smtClean="0"/>
            </a:br>
            <a:r>
              <a:rPr lang="en-US" dirty="0" smtClean="0"/>
              <a:t>With the Broadcom </a:t>
            </a:r>
            <a:r>
              <a:rPr lang="en-US" dirty="0" err="1" smtClean="0"/>
              <a:t>NetXtreme</a:t>
            </a:r>
            <a:r>
              <a:rPr lang="en-US" dirty="0" smtClean="0"/>
              <a:t> II, you </a:t>
            </a:r>
            <a:r>
              <a:rPr lang="en-US" b="1" dirty="0" smtClean="0"/>
              <a:t>must</a:t>
            </a:r>
            <a:r>
              <a:rPr lang="en-US" dirty="0" smtClean="0"/>
              <a:t> disable the management firmware in order to enable bonding, less a broadcast storm occur on the connected switch.</a:t>
            </a:r>
            <a:br>
              <a:rPr lang="en-US" dirty="0" smtClean="0"/>
            </a:br>
            <a:r>
              <a:rPr lang="en-US" dirty="0" smtClean="0"/>
              <a:t/>
            </a:r>
            <a:br>
              <a:rPr lang="en-US" dirty="0" smtClean="0"/>
            </a:br>
            <a:r>
              <a:rPr lang="en-US" dirty="0" smtClean="0"/>
              <a:t>In the Broadcom case, a DOS utility "</a:t>
            </a:r>
            <a:r>
              <a:rPr lang="en-US" dirty="0" err="1" smtClean="0"/>
              <a:t>xdiag</a:t>
            </a:r>
            <a:r>
              <a:rPr lang="en-US" dirty="0" smtClean="0"/>
              <a:t>" is provided on the firmware update disk which can disable the management firmware (MF) code. If "</a:t>
            </a:r>
            <a:r>
              <a:rPr lang="en-US" dirty="0" err="1" smtClean="0"/>
              <a:t>xdiag</a:t>
            </a:r>
            <a:r>
              <a:rPr lang="en-US" dirty="0" smtClean="0"/>
              <a:t> -</a:t>
            </a:r>
            <a:r>
              <a:rPr lang="en-US" dirty="0" err="1" smtClean="0"/>
              <a:t>ver</a:t>
            </a:r>
            <a:r>
              <a:rPr lang="en-US" dirty="0" smtClean="0"/>
              <a:t>" shows "MF" active on a controller, you need to run "</a:t>
            </a:r>
            <a:r>
              <a:rPr lang="en-US" dirty="0" err="1" smtClean="0"/>
              <a:t>xdiag</a:t>
            </a:r>
            <a:r>
              <a:rPr lang="en-US" dirty="0" smtClean="0"/>
              <a:t> -c &lt;controller#&gt; -</a:t>
            </a:r>
            <a:r>
              <a:rPr lang="en-US" dirty="0" err="1" smtClean="0"/>
              <a:t>mfw</a:t>
            </a:r>
            <a:r>
              <a:rPr lang="en-US" dirty="0" smtClean="0"/>
              <a:t> 0" to disable it. </a:t>
            </a:r>
          </a:p>
          <a:p>
            <a:endParaRPr lang="en-US" dirty="0"/>
          </a:p>
        </p:txBody>
      </p:sp>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0709"/>
            <a:ext cx="8229600" cy="5473891"/>
          </a:xfrm>
        </p:spPr>
        <p:txBody>
          <a:bodyPr>
            <a:normAutofit fontScale="92500"/>
          </a:bodyPr>
          <a:lstStyle/>
          <a:p>
            <a:r>
              <a:rPr lang="en-US" dirty="0" smtClean="0"/>
              <a:t>see: </a:t>
            </a:r>
            <a:r>
              <a:rPr lang="en-US" dirty="0" smtClean="0">
                <a:hlinkClick r:id="rId2"/>
              </a:rPr>
              <a:t>Network Switch Configuration- bonding and </a:t>
            </a:r>
            <a:r>
              <a:rPr lang="en-US" dirty="0" err="1" smtClean="0">
                <a:hlinkClick r:id="rId2"/>
              </a:rPr>
              <a:t>trunking</a:t>
            </a:r>
            <a:r>
              <a:rPr lang="en-US" dirty="0" smtClean="0"/>
              <a:t/>
            </a:r>
            <a:br>
              <a:rPr lang="en-US" dirty="0" smtClean="0"/>
            </a:br>
            <a:r>
              <a:rPr lang="en-US" dirty="0" smtClean="0"/>
              <a:t/>
            </a:r>
            <a:br>
              <a:rPr lang="en-US" dirty="0" smtClean="0"/>
            </a:br>
            <a:r>
              <a:rPr lang="en-US" dirty="0" smtClean="0"/>
              <a:t>With the switch configured, the VM host systems can now be configured. These steps are valid for all RHEL derivatives (Oracle EL, Oracle VM Server, </a:t>
            </a:r>
            <a:r>
              <a:rPr lang="en-US" dirty="0" err="1" smtClean="0"/>
              <a:t>CentOS</a:t>
            </a:r>
            <a:r>
              <a:rPr lang="en-US" dirty="0" smtClean="0"/>
              <a:t>, etc). All relevant files are in the </a:t>
            </a:r>
            <a:r>
              <a:rPr lang="en-US" b="1" dirty="0" smtClean="0"/>
              <a:t>/etc/</a:t>
            </a:r>
            <a:r>
              <a:rPr lang="en-US" b="1" dirty="0" err="1" smtClean="0"/>
              <a:t>sysconfig</a:t>
            </a:r>
            <a:r>
              <a:rPr lang="en-US" b="1" dirty="0" smtClean="0"/>
              <a:t>/network-scripts/</a:t>
            </a:r>
            <a:r>
              <a:rPr lang="en-US" dirty="0" smtClean="0"/>
              <a:t> directory.</a:t>
            </a:r>
            <a:br>
              <a:rPr lang="en-US" dirty="0" smtClean="0"/>
            </a:br>
            <a:r>
              <a:rPr lang="en-US" dirty="0" smtClean="0"/>
              <a:t/>
            </a:r>
            <a:br>
              <a:rPr lang="en-US" dirty="0" smtClean="0"/>
            </a:br>
            <a:r>
              <a:rPr lang="en-US" dirty="0" err="1" smtClean="0"/>
              <a:t>Debian</a:t>
            </a:r>
            <a:r>
              <a:rPr lang="en-US" dirty="0" smtClean="0"/>
              <a:t> Linux and derivative (</a:t>
            </a:r>
            <a:r>
              <a:rPr lang="en-US" dirty="0" err="1" smtClean="0"/>
              <a:t>Ubuntu</a:t>
            </a:r>
            <a:r>
              <a:rPr lang="en-US" dirty="0" smtClean="0"/>
              <a:t>) users will want to look into the format of their distribution's /etc/network/interfaces file.</a:t>
            </a:r>
            <a:br>
              <a:rPr lang="en-US" dirty="0" smtClean="0"/>
            </a:br>
            <a:r>
              <a:rPr lang="en-US" dirty="0" smtClean="0"/>
              <a:t/>
            </a:r>
            <a:br>
              <a:rPr lang="en-US" dirty="0" smtClean="0"/>
            </a:br>
            <a:endParaRPr lang="en-US" dirty="0"/>
          </a:p>
        </p:txBody>
      </p:sp>
      <p:pic>
        <p:nvPicPr>
          <p:cNvPr id="4" name="Picture 3" descr="C:\Users\Digital Admin\Desktop\DT logo cleaned up.png"/>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0709"/>
            <a:ext cx="8229600" cy="5473891"/>
          </a:xfrm>
        </p:spPr>
        <p:txBody>
          <a:bodyPr>
            <a:normAutofit lnSpcReduction="10000"/>
          </a:bodyPr>
          <a:lstStyle/>
          <a:p>
            <a:r>
              <a:rPr lang="en-US" dirty="0" smtClean="0"/>
              <a:t>The end result is that the system will end up with a large group of interfaces: the physical interfaces (</a:t>
            </a:r>
            <a:r>
              <a:rPr lang="en-US" dirty="0" err="1" smtClean="0"/>
              <a:t>ethX</a:t>
            </a:r>
            <a:r>
              <a:rPr lang="en-US" dirty="0" smtClean="0"/>
              <a:t>: eth0, eth1, ...) bonding interfaces to aggregate the physical interfaces (</a:t>
            </a:r>
            <a:r>
              <a:rPr lang="en-US" dirty="0" err="1" smtClean="0"/>
              <a:t>bondX</a:t>
            </a:r>
            <a:r>
              <a:rPr lang="en-US" dirty="0" smtClean="0"/>
              <a:t>: bond0, bond1, ...) - also a VLAN trunk!. interfaces for each individual VLAN on the bonded trunk (</a:t>
            </a:r>
            <a:r>
              <a:rPr lang="en-US" dirty="0" err="1" smtClean="0"/>
              <a:t>bondX.</a:t>
            </a:r>
            <a:r>
              <a:rPr lang="en-US" b="1" dirty="0" err="1" smtClean="0"/>
              <a:t>vlan</a:t>
            </a:r>
            <a:r>
              <a:rPr lang="en-US" b="1" dirty="0" smtClean="0"/>
              <a:t>#</a:t>
            </a:r>
            <a:r>
              <a:rPr lang="en-US" dirty="0" smtClean="0"/>
              <a:t>: bond0.1, bond0.50) per-</a:t>
            </a:r>
            <a:r>
              <a:rPr lang="en-US" dirty="0" err="1" smtClean="0"/>
              <a:t>vlan</a:t>
            </a:r>
            <a:r>
              <a:rPr lang="en-US" dirty="0" smtClean="0"/>
              <a:t> bridges, these are the bridges that virtual machines will attach their native virtual interfaces (</a:t>
            </a:r>
            <a:r>
              <a:rPr lang="en-US" dirty="0" err="1" smtClean="0"/>
              <a:t>vifs</a:t>
            </a:r>
            <a:r>
              <a:rPr lang="en-US" dirty="0" smtClean="0"/>
              <a:t>) to, I have used the </a:t>
            </a:r>
            <a:r>
              <a:rPr lang="en-US" dirty="0" err="1" smtClean="0"/>
              <a:t>vlan</a:t>
            </a:r>
            <a:r>
              <a:rPr lang="en-US" dirty="0" smtClean="0"/>
              <a:t># convention for the bridge names (vlan1, vlan50, vlan51...) where interface vlan50 participates in </a:t>
            </a:r>
            <a:r>
              <a:rPr lang="en-US" dirty="0" err="1" smtClean="0"/>
              <a:t>vlan</a:t>
            </a:r>
            <a:r>
              <a:rPr lang="en-US" dirty="0" smtClean="0"/>
              <a:t> ID 50 placed on the trunk. </a:t>
            </a:r>
          </a:p>
          <a:p>
            <a:endParaRPr lang="en-US" dirty="0"/>
          </a:p>
        </p:txBody>
      </p:sp>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0709"/>
            <a:ext cx="8229600" cy="5473891"/>
          </a:xfrm>
        </p:spPr>
        <p:txBody>
          <a:bodyPr>
            <a:normAutofit fontScale="92500" lnSpcReduction="10000"/>
          </a:bodyPr>
          <a:lstStyle/>
          <a:p>
            <a:pPr algn="ctr"/>
            <a:r>
              <a:rPr lang="en-US" b="1" u="sng" dirty="0" smtClean="0"/>
              <a:t>Load Bonding Module</a:t>
            </a:r>
            <a:endParaRPr lang="en-US" dirty="0" smtClean="0"/>
          </a:p>
          <a:p>
            <a:endParaRPr lang="en-US" u="sng" dirty="0" smtClean="0"/>
          </a:p>
          <a:p>
            <a:r>
              <a:rPr lang="en-US" u="sng" dirty="0" smtClean="0"/>
              <a:t>By default, the bonding module only supports the creation of one bonding interface. The "options bonding </a:t>
            </a:r>
            <a:r>
              <a:rPr lang="en-US" u="sng" dirty="0" err="1" smtClean="0"/>
              <a:t>max_bonds</a:t>
            </a:r>
            <a:r>
              <a:rPr lang="en-US" u="sng" dirty="0" smtClean="0"/>
              <a:t>=#" is used to increase this value to whatever # is required, which will generally be between 1 and 4 depending on your site and needs.</a:t>
            </a:r>
            <a:br>
              <a:rPr lang="en-US" u="sng" dirty="0" smtClean="0"/>
            </a:br>
            <a:r>
              <a:rPr lang="en-US" u="sng" dirty="0" smtClean="0"/>
              <a:t/>
            </a:r>
            <a:br>
              <a:rPr lang="en-US" u="sng" dirty="0" smtClean="0"/>
            </a:br>
            <a:r>
              <a:rPr lang="en-US" dirty="0" smtClean="0"/>
              <a:t>Add the bonding module or Append the below lines to /etc/</a:t>
            </a:r>
            <a:r>
              <a:rPr lang="en-US" dirty="0" err="1" smtClean="0"/>
              <a:t>modprobe.conf</a:t>
            </a:r>
            <a:r>
              <a:rPr lang="en-US" dirty="0" smtClean="0"/>
              <a:t/>
            </a:r>
            <a:br>
              <a:rPr lang="en-US" dirty="0" smtClean="0"/>
            </a:br>
            <a:r>
              <a:rPr lang="en-US" dirty="0" smtClean="0"/>
              <a:t/>
            </a:r>
            <a:br>
              <a:rPr lang="en-US" dirty="0" smtClean="0"/>
            </a:br>
            <a:r>
              <a:rPr lang="en-US" dirty="0" smtClean="0"/>
              <a:t>			</a:t>
            </a:r>
            <a:r>
              <a:rPr lang="en-US" b="1" dirty="0" smtClean="0"/>
              <a:t>alias bond0 bonding</a:t>
            </a:r>
            <a:br>
              <a:rPr lang="en-US" b="1" dirty="0" smtClean="0"/>
            </a:br>
            <a:r>
              <a:rPr lang="en-US" b="1" dirty="0" smtClean="0"/>
              <a:t>			alias bond1 bonding</a:t>
            </a:r>
            <a:br>
              <a:rPr lang="en-US" b="1" dirty="0" smtClean="0"/>
            </a:br>
            <a:r>
              <a:rPr lang="en-US" b="1" dirty="0" smtClean="0"/>
              <a:t>			options bonding </a:t>
            </a:r>
            <a:r>
              <a:rPr lang="en-US" b="1" dirty="0" err="1" smtClean="0"/>
              <a:t>max_bonds</a:t>
            </a:r>
            <a:r>
              <a:rPr lang="en-US" b="1" dirty="0" smtClean="0"/>
              <a:t>=2</a:t>
            </a:r>
          </a:p>
          <a:p>
            <a:endParaRPr lang="en-US" dirty="0"/>
          </a:p>
        </p:txBody>
      </p:sp>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0709"/>
            <a:ext cx="8229600" cy="5473891"/>
          </a:xfrm>
        </p:spPr>
        <p:txBody>
          <a:bodyPr>
            <a:normAutofit fontScale="62500" lnSpcReduction="20000"/>
          </a:bodyPr>
          <a:lstStyle/>
          <a:p>
            <a:r>
              <a:rPr lang="en-US" b="1" dirty="0" smtClean="0"/>
              <a:t>Configure the bonding interface</a:t>
            </a:r>
            <a:endParaRPr lang="en-US" dirty="0" smtClean="0"/>
          </a:p>
          <a:p>
            <a:pPr lvl="0"/>
            <a:endParaRPr lang="en-US" dirty="0" smtClean="0"/>
          </a:p>
          <a:p>
            <a:pPr lvl="0"/>
            <a:r>
              <a:rPr lang="en-US" dirty="0" smtClean="0"/>
              <a:t>bond0 via </a:t>
            </a:r>
            <a:r>
              <a:rPr lang="en-US" b="1" dirty="0" smtClean="0"/>
              <a:t>/etc/</a:t>
            </a:r>
            <a:r>
              <a:rPr lang="en-US" b="1" dirty="0" err="1" smtClean="0"/>
              <a:t>sysconfig</a:t>
            </a:r>
            <a:r>
              <a:rPr lang="en-US" b="1" dirty="0" smtClean="0"/>
              <a:t>/network-scripts/ifcfg-bond0</a:t>
            </a:r>
          </a:p>
          <a:p>
            <a:pPr>
              <a:buNone/>
            </a:pPr>
            <a:r>
              <a:rPr lang="en-US" dirty="0" smtClean="0"/>
              <a:t> </a:t>
            </a:r>
            <a:br>
              <a:rPr lang="en-US" dirty="0" smtClean="0"/>
            </a:br>
            <a:r>
              <a:rPr lang="en-US" dirty="0" smtClean="0"/>
              <a:t># 802.3ad bonded link</a:t>
            </a:r>
            <a:br>
              <a:rPr lang="en-US" dirty="0" smtClean="0"/>
            </a:br>
            <a:endParaRPr lang="en-US" dirty="0" smtClean="0"/>
          </a:p>
          <a:p>
            <a:pPr>
              <a:buNone/>
            </a:pPr>
            <a:r>
              <a:rPr lang="en-US" dirty="0" smtClean="0"/>
              <a:t>	# switch po1: Gi1/1, Gi1/2</a:t>
            </a:r>
            <a:br>
              <a:rPr lang="en-US" dirty="0" smtClean="0"/>
            </a:br>
            <a:endParaRPr lang="en-US" dirty="0" smtClean="0"/>
          </a:p>
          <a:p>
            <a:pPr>
              <a:buNone/>
            </a:pPr>
            <a:r>
              <a:rPr lang="en-US" dirty="0" smtClean="0"/>
              <a:t>	</a:t>
            </a:r>
            <a:r>
              <a:rPr lang="en-US" b="1" dirty="0" smtClean="0"/>
              <a:t>DEVICE=bond0</a:t>
            </a:r>
            <a:br>
              <a:rPr lang="en-US" b="1" dirty="0" smtClean="0"/>
            </a:br>
            <a:endParaRPr lang="en-US" b="1" dirty="0" smtClean="0"/>
          </a:p>
          <a:p>
            <a:pPr>
              <a:buNone/>
            </a:pPr>
            <a:r>
              <a:rPr lang="en-US" b="1" dirty="0" smtClean="0"/>
              <a:t>	BOOTPROTO=none</a:t>
            </a:r>
            <a:br>
              <a:rPr lang="en-US" b="1" dirty="0" smtClean="0"/>
            </a:br>
            <a:endParaRPr lang="en-US" b="1" dirty="0" smtClean="0"/>
          </a:p>
          <a:p>
            <a:pPr>
              <a:buNone/>
            </a:pPr>
            <a:r>
              <a:rPr lang="en-US" b="1" dirty="0" smtClean="0"/>
              <a:t>	ONBOOT=yes</a:t>
            </a:r>
            <a:br>
              <a:rPr lang="en-US" b="1" dirty="0" smtClean="0"/>
            </a:br>
            <a:endParaRPr lang="en-US" b="1" dirty="0" smtClean="0"/>
          </a:p>
          <a:p>
            <a:pPr>
              <a:buNone/>
            </a:pPr>
            <a:r>
              <a:rPr lang="en-US" b="1" dirty="0" smtClean="0"/>
              <a:t>	BONDING_OPTS="mode=4 </a:t>
            </a:r>
            <a:r>
              <a:rPr lang="en-US" b="1" dirty="0" err="1" smtClean="0"/>
              <a:t>miimon</a:t>
            </a:r>
            <a:r>
              <a:rPr lang="en-US" b="1" dirty="0" smtClean="0"/>
              <a:t>=100"</a:t>
            </a:r>
          </a:p>
          <a:p>
            <a:pPr>
              <a:buNone/>
            </a:pPr>
            <a:endParaRPr lang="en-US" b="1" dirty="0" smtClean="0"/>
          </a:p>
          <a:p>
            <a:pPr>
              <a:buNone/>
            </a:pPr>
            <a:r>
              <a:rPr lang="en-US" b="1" dirty="0" smtClean="0"/>
              <a:t>	IPADDR=</a:t>
            </a:r>
            <a:r>
              <a:rPr lang="en-US" b="1" i="1" dirty="0" smtClean="0"/>
              <a:t>IPADDR_SAME_AS_INTERFACE_ETH0</a:t>
            </a:r>
            <a:endParaRPr lang="en-US" b="1" dirty="0" smtClean="0"/>
          </a:p>
          <a:p>
            <a:pPr>
              <a:buNone/>
            </a:pPr>
            <a:endParaRPr lang="en-US" b="1" dirty="0" smtClean="0"/>
          </a:p>
          <a:p>
            <a:pPr>
              <a:buNone/>
            </a:pPr>
            <a:r>
              <a:rPr lang="en-US" b="1" dirty="0" smtClean="0"/>
              <a:t>	NETMASK=255.0.0.0</a:t>
            </a:r>
          </a:p>
          <a:p>
            <a:pPr>
              <a:buNone/>
            </a:pPr>
            <a:endParaRPr lang="en-US" b="1" dirty="0" smtClean="0"/>
          </a:p>
          <a:p>
            <a:pPr>
              <a:buNone/>
            </a:pPr>
            <a:r>
              <a:rPr lang="en-US" b="1" dirty="0" smtClean="0"/>
              <a:t>	GATEWAY=10.10.3.100</a:t>
            </a:r>
          </a:p>
          <a:p>
            <a:endParaRPr lang="en-US" dirty="0" smtClean="0"/>
          </a:p>
          <a:p>
            <a:endParaRPr lang="en-US" dirty="0"/>
          </a:p>
        </p:txBody>
      </p:sp>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0709"/>
            <a:ext cx="8229600" cy="5473891"/>
          </a:xfrm>
        </p:spPr>
        <p:txBody>
          <a:bodyPr>
            <a:normAutofit fontScale="92500" lnSpcReduction="20000"/>
          </a:bodyPr>
          <a:lstStyle/>
          <a:p>
            <a:pPr algn="ctr"/>
            <a:r>
              <a:rPr lang="en-US" b="1" dirty="0" smtClean="0"/>
              <a:t>Configure the physical interfaces (eth0 and eth1) that are part of bond0:</a:t>
            </a:r>
            <a:endParaRPr lang="en-US" dirty="0" smtClean="0"/>
          </a:p>
          <a:p>
            <a:pPr lvl="0"/>
            <a:endParaRPr lang="en-US" dirty="0" smtClean="0"/>
          </a:p>
          <a:p>
            <a:pPr lvl="0"/>
            <a:r>
              <a:rPr lang="en-US" b="1" dirty="0" smtClean="0"/>
              <a:t>/etc/</a:t>
            </a:r>
            <a:r>
              <a:rPr lang="en-US" b="1" dirty="0" err="1" smtClean="0"/>
              <a:t>sysconfig</a:t>
            </a:r>
            <a:r>
              <a:rPr lang="en-US" b="1" dirty="0" smtClean="0"/>
              <a:t>/network-scripts/ifcfg-eth0</a:t>
            </a:r>
          </a:p>
          <a:p>
            <a:pPr lvl="0"/>
            <a:endParaRPr lang="en-US" dirty="0" smtClean="0"/>
          </a:p>
          <a:p>
            <a:pPr lvl="0"/>
            <a:r>
              <a:rPr lang="en-US" dirty="0" smtClean="0"/>
              <a:t>When you are done the </a:t>
            </a:r>
            <a:r>
              <a:rPr lang="en-US" dirty="0" err="1" smtClean="0"/>
              <a:t>the</a:t>
            </a:r>
            <a:r>
              <a:rPr lang="en-US" dirty="0" smtClean="0"/>
              <a:t> ifcfg-eth0 needs to look EXACTLY like below</a:t>
            </a:r>
          </a:p>
          <a:p>
            <a:pPr>
              <a:buNone/>
            </a:pPr>
            <a:r>
              <a:rPr lang="en-US" dirty="0" smtClean="0"/>
              <a:t/>
            </a:r>
            <a:br>
              <a:rPr lang="en-US" dirty="0" smtClean="0"/>
            </a:br>
            <a:r>
              <a:rPr lang="en-US" dirty="0" smtClean="0"/>
              <a:t>		</a:t>
            </a:r>
            <a:r>
              <a:rPr lang="en-US" b="1" dirty="0" smtClean="0"/>
              <a:t># First interface in bond0</a:t>
            </a:r>
            <a:br>
              <a:rPr lang="en-US" b="1" dirty="0" smtClean="0"/>
            </a:br>
            <a:r>
              <a:rPr lang="en-US" b="1" dirty="0" smtClean="0"/>
              <a:t>		DEVICE=eth0</a:t>
            </a:r>
            <a:br>
              <a:rPr lang="en-US" b="1" dirty="0" smtClean="0"/>
            </a:br>
            <a:r>
              <a:rPr lang="en-US" b="1" dirty="0" smtClean="0"/>
              <a:t>		BOOTPROTO=static</a:t>
            </a:r>
            <a:br>
              <a:rPr lang="en-US" b="1" dirty="0" smtClean="0"/>
            </a:br>
            <a:r>
              <a:rPr lang="en-US" b="1" dirty="0" smtClean="0"/>
              <a:t>		HWADDR=INTERFACE MAC ADDRESS</a:t>
            </a:r>
            <a:br>
              <a:rPr lang="en-US" b="1" dirty="0" smtClean="0"/>
            </a:br>
            <a:r>
              <a:rPr lang="en-US" b="1" dirty="0" smtClean="0"/>
              <a:t>		TYPE=Ethernet</a:t>
            </a:r>
            <a:br>
              <a:rPr lang="en-US" b="1" dirty="0" smtClean="0"/>
            </a:br>
            <a:r>
              <a:rPr lang="en-US" b="1" dirty="0" smtClean="0"/>
              <a:t>		ONBOOT=yes</a:t>
            </a:r>
            <a:br>
              <a:rPr lang="en-US" b="1" dirty="0" smtClean="0"/>
            </a:br>
            <a:r>
              <a:rPr lang="en-US" b="1" dirty="0" smtClean="0"/>
              <a:t>		MASTER=bond0</a:t>
            </a:r>
            <a:br>
              <a:rPr lang="en-US" b="1" dirty="0" smtClean="0"/>
            </a:br>
            <a:r>
              <a:rPr lang="en-US" b="1" dirty="0" smtClean="0"/>
              <a:t>		SLAVE=yes</a:t>
            </a:r>
          </a:p>
        </p:txBody>
      </p:sp>
      <p:pic>
        <p:nvPicPr>
          <p:cNvPr id="4" name="Picture 3" descr="C:\Users\Digital Admin\Desktop\DT logo cleaned up.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53200" y="0"/>
            <a:ext cx="2590800" cy="533400"/>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18027</TotalTime>
  <Words>9247</Words>
  <Application>Microsoft Office PowerPoint</Application>
  <PresentationFormat>On-screen Show (4:3)</PresentationFormat>
  <Paragraphs>1828</Paragraphs>
  <Slides>138</Slides>
  <Notes>13</Notes>
  <HiddenSlides>0</HiddenSlides>
  <MMClips>0</MMClips>
  <ScaleCrop>false</ScaleCrop>
  <HeadingPairs>
    <vt:vector size="4" baseType="variant">
      <vt:variant>
        <vt:lpstr>Theme</vt:lpstr>
      </vt:variant>
      <vt:variant>
        <vt:i4>1</vt:i4>
      </vt:variant>
      <vt:variant>
        <vt:lpstr>Slide Titles</vt:lpstr>
      </vt:variant>
      <vt:variant>
        <vt:i4>138</vt:i4>
      </vt:variant>
    </vt:vector>
  </HeadingPairs>
  <TitlesOfParts>
    <vt:vector size="139" baseType="lpstr">
      <vt:lpstr>Concourse</vt:lpstr>
      <vt:lpstr>Basics of Linux</vt:lpstr>
      <vt:lpstr>What is Linux ?</vt:lpstr>
      <vt:lpstr>Various Linux Distros…</vt:lpstr>
      <vt:lpstr>What is a Shell ?</vt:lpstr>
      <vt:lpstr>Types of Shells Part: 1</vt:lpstr>
      <vt:lpstr>Types of Shells Part: 2</vt:lpstr>
      <vt:lpstr>Linux Files and Directory Structure…</vt:lpstr>
      <vt:lpstr>Linux &amp; File Extensions…</vt:lpstr>
      <vt:lpstr>Common Linux File Extensions Part: 1</vt:lpstr>
      <vt:lpstr>Common Linux File Extensions Part: 2</vt:lpstr>
      <vt:lpstr>Red Hat Enterprise Linux Versions</vt:lpstr>
      <vt:lpstr>Red Hat Installation Methods</vt:lpstr>
      <vt:lpstr>Red Hat Installation</vt:lpstr>
      <vt:lpstr>Install from Satellite Server</vt:lpstr>
      <vt:lpstr>Install from Satellite Server</vt:lpstr>
      <vt:lpstr>Install from Satellite Server</vt:lpstr>
      <vt:lpstr>Install from Satellite Server</vt:lpstr>
      <vt:lpstr>Install from Satellite Server</vt:lpstr>
      <vt:lpstr>Install from Satellite Server</vt:lpstr>
      <vt:lpstr>Install from Satellite Server</vt:lpstr>
      <vt:lpstr>Install from Satellite Server</vt:lpstr>
      <vt:lpstr>Install from Satellite Server</vt:lpstr>
      <vt:lpstr>Configure NetApp</vt:lpstr>
      <vt:lpstr>Configure NetApp</vt:lpstr>
      <vt:lpstr>Configure NetApp</vt:lpstr>
      <vt:lpstr>Slide 26</vt:lpstr>
      <vt:lpstr>Slide 27</vt:lpstr>
      <vt:lpstr>Slide 28</vt:lpstr>
      <vt:lpstr>Slide 29</vt:lpstr>
      <vt:lpstr>Slide 30</vt:lpstr>
      <vt:lpstr>Inode</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Boot to runlevel 1</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Servers/Blades</dc:title>
  <dc:creator>Prasad Potluri</dc:creator>
  <cp:lastModifiedBy>MyBrain</cp:lastModifiedBy>
  <cp:revision>1076</cp:revision>
  <dcterms:created xsi:type="dcterms:W3CDTF">2010-11-25T00:27:36Z</dcterms:created>
  <dcterms:modified xsi:type="dcterms:W3CDTF">2017-03-01T01:45:58Z</dcterms:modified>
</cp:coreProperties>
</file>