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264" r:id="rId6"/>
    <p:sldId id="312" r:id="rId7"/>
    <p:sldId id="313" r:id="rId8"/>
    <p:sldId id="314" r:id="rId9"/>
    <p:sldId id="315" r:id="rId10"/>
    <p:sldId id="293" r:id="rId11"/>
    <p:sldId id="311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16" r:id="rId20"/>
    <p:sldId id="326" r:id="rId21"/>
    <p:sldId id="325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7E5"/>
    <a:srgbClr val="F77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>
        <p:scale>
          <a:sx n="89" d="100"/>
          <a:sy n="89" d="100"/>
        </p:scale>
        <p:origin x="53" y="-149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5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  <a:effectLst>
          <a:outerShdw blurRad="50800" dist="50800" dir="5400000" algn="ctr" rotWithShape="0">
            <a:srgbClr val="000000">
              <a:alpha val="41000"/>
            </a:srgbClr>
          </a:outerShdw>
        </a:effectLst>
      </c:spPr>
    </c:sideWall>
    <c:back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  <a:effectLst>
          <a:outerShdw blurRad="50800" dist="50800" dir="5400000" algn="ctr" rotWithShape="0">
            <a:srgbClr val="000000">
              <a:alpha val="41000"/>
            </a:srgbClr>
          </a:outerShdw>
        </a:effectLst>
      </c:spPr>
    </c:backWall>
    <c:plotArea>
      <c:layout>
        <c:manualLayout>
          <c:layoutTarget val="inner"/>
          <c:xMode val="edge"/>
          <c:yMode val="edge"/>
          <c:x val="6.2937062937062943E-2"/>
          <c:y val="3.7313432835820892E-2"/>
          <c:w val="0.74650349650349646"/>
          <c:h val="0.8059701492537313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9999FF"/>
            </a:solidFill>
            <a:ln w="15831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RNN</c:v>
                </c:pt>
                <c:pt idx="1">
                  <c:v>CNN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0.78</c:v>
                </c:pt>
                <c:pt idx="1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D-4B1F-8CFE-C9B93DDB0F8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rgbClr val="993366"/>
            </a:solidFill>
            <a:ln w="15831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RNN</c:v>
                </c:pt>
                <c:pt idx="1">
                  <c:v>CNN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0.66</c:v>
                </c:pt>
                <c:pt idx="1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8D-4B1F-8CFE-C9B93DDB0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828278352"/>
        <c:axId val="1"/>
        <c:axId val="0"/>
      </c:bar3DChart>
      <c:catAx>
        <c:axId val="828278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95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65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95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95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65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828278352"/>
        <c:crosses val="autoZero"/>
        <c:crossBetween val="between"/>
      </c:valAx>
      <c:spPr>
        <a:noFill/>
        <a:ln w="31662">
          <a:noFill/>
        </a:ln>
      </c:spPr>
    </c:plotArea>
    <c:legend>
      <c:legendPos val="r"/>
      <c:layout>
        <c:manualLayout>
          <c:xMode val="edge"/>
          <c:yMode val="edge"/>
          <c:x val="0.82867132867132864"/>
          <c:y val="0.41044776119402987"/>
          <c:w val="0.16433566433566432"/>
          <c:h val="0.18283582089552239"/>
        </c:manualLayout>
      </c:layout>
      <c:overlay val="0"/>
      <c:spPr>
        <a:noFill/>
        <a:ln w="3958">
          <a:solidFill>
            <a:srgbClr val="000000"/>
          </a:solidFill>
          <a:prstDash val="solid"/>
        </a:ln>
      </c:spPr>
      <c:txPr>
        <a:bodyPr/>
        <a:lstStyle/>
        <a:p>
          <a:pPr>
            <a:defRPr sz="1346" b="1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outerShdw blurRad="190500" algn="ctr" rotWithShape="0">
        <a:prstClr val="black">
          <a:alpha val="70000"/>
        </a:prstClr>
      </a:outerShdw>
    </a:effectLst>
  </c:spPr>
  <c:txPr>
    <a:bodyPr/>
    <a:lstStyle/>
    <a:p>
      <a:pPr>
        <a:defRPr sz="1465" b="1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5790685" y="1821889"/>
            <a:ext cx="6438238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Software Defect 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428365" y="4232778"/>
            <a:ext cx="5610509" cy="18162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Abdelrahman Khaled Mohamed</a:t>
            </a:r>
          </a:p>
          <a:p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Supervised by: </a:t>
            </a:r>
          </a:p>
          <a:p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	Dr. Abeer Hamdy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0" y="1289538"/>
            <a:ext cx="6438238" cy="4853291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0256" y="2784161"/>
            <a:ext cx="9775991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Types of defects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1FB77-1FF8-417B-B850-8996B63B16D0}"/>
              </a:ext>
            </a:extLst>
          </p:cNvPr>
          <p:cNvSpPr/>
          <p:nvPr/>
        </p:nvSpPr>
        <p:spPr>
          <a:xfrm>
            <a:off x="0" y="152400"/>
            <a:ext cx="1070316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166770-9817-4239-ACDD-D2B800D757CB}"/>
              </a:ext>
            </a:extLst>
          </p:cNvPr>
          <p:cNvSpPr/>
          <p:nvPr/>
        </p:nvSpPr>
        <p:spPr>
          <a:xfrm>
            <a:off x="10058400" y="152399"/>
            <a:ext cx="1137138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1">
            <a:extLst>
              <a:ext uri="{FF2B5EF4-FFF2-40B4-BE49-F238E27FC236}">
                <a16:creationId xmlns:a16="http://schemas.microsoft.com/office/drawing/2014/main" id="{5426DD93-FF18-4891-A309-19D5FD0351DF}"/>
              </a:ext>
            </a:extLst>
          </p:cNvPr>
          <p:cNvSpPr txBox="1">
            <a:spLocks/>
          </p:cNvSpPr>
          <p:nvPr/>
        </p:nvSpPr>
        <p:spPr>
          <a:xfrm>
            <a:off x="1505867" y="519333"/>
            <a:ext cx="9775991" cy="72424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Methodology Diagram</a:t>
            </a:r>
          </a:p>
        </p:txBody>
      </p:sp>
      <p:sp>
        <p:nvSpPr>
          <p:cNvPr id="5" name="Freeform 108">
            <a:extLst>
              <a:ext uri="{FF2B5EF4-FFF2-40B4-BE49-F238E27FC236}">
                <a16:creationId xmlns:a16="http://schemas.microsoft.com/office/drawing/2014/main" id="{89BC11FE-08EC-411F-97BB-AA00F600DB10}"/>
              </a:ext>
            </a:extLst>
          </p:cNvPr>
          <p:cNvSpPr/>
          <p:nvPr/>
        </p:nvSpPr>
        <p:spPr>
          <a:xfrm>
            <a:off x="896293" y="397243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2A73B-391B-4A0F-9AA8-BA215937BBF3}"/>
              </a:ext>
            </a:extLst>
          </p:cNvPr>
          <p:cNvSpPr/>
          <p:nvPr/>
        </p:nvSpPr>
        <p:spPr>
          <a:xfrm>
            <a:off x="11240846" y="152398"/>
            <a:ext cx="951154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2A390-D590-41ED-A575-EE215BAC25AC}"/>
              </a:ext>
            </a:extLst>
          </p:cNvPr>
          <p:cNvSpPr/>
          <p:nvPr/>
        </p:nvSpPr>
        <p:spPr>
          <a:xfrm>
            <a:off x="11650551" y="152399"/>
            <a:ext cx="54144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D73DE9-A601-4D96-979C-6ED0F01B8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" t="20158" r="3104" b="10449"/>
          <a:stretch/>
        </p:blipFill>
        <p:spPr>
          <a:xfrm>
            <a:off x="97172" y="2569136"/>
            <a:ext cx="11997656" cy="2647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DB4D7-62A1-4ED9-865E-8B45F842A95C}"/>
              </a:ext>
            </a:extLst>
          </p:cNvPr>
          <p:cNvSpPr txBox="1"/>
          <p:nvPr/>
        </p:nvSpPr>
        <p:spPr>
          <a:xfrm>
            <a:off x="3511425" y="5447492"/>
            <a:ext cx="64609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i="1" kern="1100" dirty="0">
                <a:latin typeface="Dubai" panose="020B0503030403030204" pitchFamily="34" charset="-78"/>
                <a:ea typeface="Rajdhani"/>
                <a:cs typeface="Dubai" panose="020B0503030403030204" pitchFamily="34" charset="-78"/>
                <a:sym typeface="Rajdhani"/>
              </a:rPr>
              <a:t>Overall software defect prediction workflow</a:t>
            </a:r>
            <a:endParaRPr lang="en-US" sz="2100" i="1" dirty="0">
              <a:latin typeface="Dubai" panose="020B0503030403030204" pitchFamily="34" charset="-78"/>
              <a:ea typeface="Rajdhani"/>
              <a:cs typeface="Dubai" panose="020B0503030403030204" pitchFamily="34" charset="-78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165368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0256" y="2784161"/>
            <a:ext cx="9775991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Types of defects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1FB77-1FF8-417B-B850-8996B63B16D0}"/>
              </a:ext>
            </a:extLst>
          </p:cNvPr>
          <p:cNvSpPr/>
          <p:nvPr/>
        </p:nvSpPr>
        <p:spPr>
          <a:xfrm>
            <a:off x="0" y="152400"/>
            <a:ext cx="1070316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166770-9817-4239-ACDD-D2B800D757CB}"/>
              </a:ext>
            </a:extLst>
          </p:cNvPr>
          <p:cNvSpPr/>
          <p:nvPr/>
        </p:nvSpPr>
        <p:spPr>
          <a:xfrm>
            <a:off x="10058400" y="152399"/>
            <a:ext cx="1137138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1">
            <a:extLst>
              <a:ext uri="{FF2B5EF4-FFF2-40B4-BE49-F238E27FC236}">
                <a16:creationId xmlns:a16="http://schemas.microsoft.com/office/drawing/2014/main" id="{5426DD93-FF18-4891-A309-19D5FD0351DF}"/>
              </a:ext>
            </a:extLst>
          </p:cNvPr>
          <p:cNvSpPr txBox="1">
            <a:spLocks/>
          </p:cNvSpPr>
          <p:nvPr/>
        </p:nvSpPr>
        <p:spPr>
          <a:xfrm>
            <a:off x="1505867" y="519333"/>
            <a:ext cx="9775991" cy="72424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Preprocessing</a:t>
            </a:r>
          </a:p>
        </p:txBody>
      </p:sp>
      <p:sp>
        <p:nvSpPr>
          <p:cNvPr id="5" name="Freeform 108">
            <a:extLst>
              <a:ext uri="{FF2B5EF4-FFF2-40B4-BE49-F238E27FC236}">
                <a16:creationId xmlns:a16="http://schemas.microsoft.com/office/drawing/2014/main" id="{89BC11FE-08EC-411F-97BB-AA00F600DB10}"/>
              </a:ext>
            </a:extLst>
          </p:cNvPr>
          <p:cNvSpPr/>
          <p:nvPr/>
        </p:nvSpPr>
        <p:spPr>
          <a:xfrm>
            <a:off x="896293" y="397243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2A73B-391B-4A0F-9AA8-BA215937BBF3}"/>
              </a:ext>
            </a:extLst>
          </p:cNvPr>
          <p:cNvSpPr/>
          <p:nvPr/>
        </p:nvSpPr>
        <p:spPr>
          <a:xfrm>
            <a:off x="11240846" y="152398"/>
            <a:ext cx="951154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2A390-D590-41ED-A575-EE215BAC25AC}"/>
              </a:ext>
            </a:extLst>
          </p:cNvPr>
          <p:cNvSpPr/>
          <p:nvPr/>
        </p:nvSpPr>
        <p:spPr>
          <a:xfrm>
            <a:off x="11650551" y="152399"/>
            <a:ext cx="54144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D11A393-B079-4B07-91B2-64590C72E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1" y="2771818"/>
            <a:ext cx="11667919" cy="2671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88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0256" y="2784161"/>
            <a:ext cx="9775991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Types of defects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1FB77-1FF8-417B-B850-8996B63B16D0}"/>
              </a:ext>
            </a:extLst>
          </p:cNvPr>
          <p:cNvSpPr/>
          <p:nvPr/>
        </p:nvSpPr>
        <p:spPr>
          <a:xfrm>
            <a:off x="0" y="152400"/>
            <a:ext cx="1070316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166770-9817-4239-ACDD-D2B800D757CB}"/>
              </a:ext>
            </a:extLst>
          </p:cNvPr>
          <p:cNvSpPr/>
          <p:nvPr/>
        </p:nvSpPr>
        <p:spPr>
          <a:xfrm>
            <a:off x="10058400" y="152399"/>
            <a:ext cx="1137138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1">
            <a:extLst>
              <a:ext uri="{FF2B5EF4-FFF2-40B4-BE49-F238E27FC236}">
                <a16:creationId xmlns:a16="http://schemas.microsoft.com/office/drawing/2014/main" id="{5426DD93-FF18-4891-A309-19D5FD0351DF}"/>
              </a:ext>
            </a:extLst>
          </p:cNvPr>
          <p:cNvSpPr txBox="1">
            <a:spLocks/>
          </p:cNvSpPr>
          <p:nvPr/>
        </p:nvSpPr>
        <p:spPr>
          <a:xfrm>
            <a:off x="1505867" y="519333"/>
            <a:ext cx="9775991" cy="72424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Abstract Syntax Tree</a:t>
            </a:r>
          </a:p>
        </p:txBody>
      </p:sp>
      <p:sp>
        <p:nvSpPr>
          <p:cNvPr id="5" name="Freeform 108">
            <a:extLst>
              <a:ext uri="{FF2B5EF4-FFF2-40B4-BE49-F238E27FC236}">
                <a16:creationId xmlns:a16="http://schemas.microsoft.com/office/drawing/2014/main" id="{89BC11FE-08EC-411F-97BB-AA00F600DB10}"/>
              </a:ext>
            </a:extLst>
          </p:cNvPr>
          <p:cNvSpPr/>
          <p:nvPr/>
        </p:nvSpPr>
        <p:spPr>
          <a:xfrm>
            <a:off x="896293" y="397243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2A73B-391B-4A0F-9AA8-BA215937BBF3}"/>
              </a:ext>
            </a:extLst>
          </p:cNvPr>
          <p:cNvSpPr/>
          <p:nvPr/>
        </p:nvSpPr>
        <p:spPr>
          <a:xfrm>
            <a:off x="11240846" y="152398"/>
            <a:ext cx="951154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2A390-D590-41ED-A575-EE215BAC25AC}"/>
              </a:ext>
            </a:extLst>
          </p:cNvPr>
          <p:cNvSpPr/>
          <p:nvPr/>
        </p:nvSpPr>
        <p:spPr>
          <a:xfrm>
            <a:off x="11650551" y="152399"/>
            <a:ext cx="54144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6A1EB9-B0A2-4281-A4F1-90AA900F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24" y="1749434"/>
            <a:ext cx="6063352" cy="4589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48ABCB-8ABC-4D42-AE8B-61011AE8AF99}"/>
              </a:ext>
            </a:extLst>
          </p:cNvPr>
          <p:cNvSpPr txBox="1"/>
          <p:nvPr/>
        </p:nvSpPr>
        <p:spPr>
          <a:xfrm>
            <a:off x="3930450" y="6338667"/>
            <a:ext cx="6461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Abstract syntax tree selected nodes</a:t>
            </a:r>
          </a:p>
        </p:txBody>
      </p:sp>
    </p:spTree>
    <p:extLst>
      <p:ext uri="{BB962C8B-B14F-4D97-AF65-F5344CB8AC3E}">
        <p14:creationId xmlns:p14="http://schemas.microsoft.com/office/powerpoint/2010/main" val="94714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0256" y="2784161"/>
            <a:ext cx="9775991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Types of defects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1FB77-1FF8-417B-B850-8996B63B16D0}"/>
              </a:ext>
            </a:extLst>
          </p:cNvPr>
          <p:cNvSpPr/>
          <p:nvPr/>
        </p:nvSpPr>
        <p:spPr>
          <a:xfrm>
            <a:off x="0" y="152400"/>
            <a:ext cx="1070316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166770-9817-4239-ACDD-D2B800D757CB}"/>
              </a:ext>
            </a:extLst>
          </p:cNvPr>
          <p:cNvSpPr/>
          <p:nvPr/>
        </p:nvSpPr>
        <p:spPr>
          <a:xfrm>
            <a:off x="10058400" y="152399"/>
            <a:ext cx="1137138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1">
            <a:extLst>
              <a:ext uri="{FF2B5EF4-FFF2-40B4-BE49-F238E27FC236}">
                <a16:creationId xmlns:a16="http://schemas.microsoft.com/office/drawing/2014/main" id="{5426DD93-FF18-4891-A309-19D5FD0351DF}"/>
              </a:ext>
            </a:extLst>
          </p:cNvPr>
          <p:cNvSpPr txBox="1">
            <a:spLocks/>
          </p:cNvSpPr>
          <p:nvPr/>
        </p:nvSpPr>
        <p:spPr>
          <a:xfrm>
            <a:off x="1505867" y="519333"/>
            <a:ext cx="9775991" cy="72424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Abstract Syntax Tree</a:t>
            </a:r>
          </a:p>
        </p:txBody>
      </p:sp>
      <p:sp>
        <p:nvSpPr>
          <p:cNvPr id="5" name="Freeform 108">
            <a:extLst>
              <a:ext uri="{FF2B5EF4-FFF2-40B4-BE49-F238E27FC236}">
                <a16:creationId xmlns:a16="http://schemas.microsoft.com/office/drawing/2014/main" id="{89BC11FE-08EC-411F-97BB-AA00F600DB10}"/>
              </a:ext>
            </a:extLst>
          </p:cNvPr>
          <p:cNvSpPr/>
          <p:nvPr/>
        </p:nvSpPr>
        <p:spPr>
          <a:xfrm>
            <a:off x="896293" y="397243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2A73B-391B-4A0F-9AA8-BA215937BBF3}"/>
              </a:ext>
            </a:extLst>
          </p:cNvPr>
          <p:cNvSpPr/>
          <p:nvPr/>
        </p:nvSpPr>
        <p:spPr>
          <a:xfrm>
            <a:off x="11240846" y="152398"/>
            <a:ext cx="951154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2A390-D590-41ED-A575-EE215BAC25AC}"/>
              </a:ext>
            </a:extLst>
          </p:cNvPr>
          <p:cNvSpPr/>
          <p:nvPr/>
        </p:nvSpPr>
        <p:spPr>
          <a:xfrm>
            <a:off x="11650551" y="152399"/>
            <a:ext cx="54144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E724F6-80CD-4F1E-A1F7-2041F69EB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03" y="1701463"/>
            <a:ext cx="7435793" cy="4791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41B1E42-044A-4D58-8389-2D3C135BC539}"/>
              </a:ext>
            </a:extLst>
          </p:cNvPr>
          <p:cNvSpPr txBox="1">
            <a:spLocks/>
          </p:cNvSpPr>
          <p:nvPr/>
        </p:nvSpPr>
        <p:spPr>
          <a:xfrm>
            <a:off x="7121988" y="555038"/>
            <a:ext cx="8540811" cy="6327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329881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02480" y="1646219"/>
            <a:ext cx="9775991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Types of defects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1FB77-1FF8-417B-B850-8996B63B16D0}"/>
              </a:ext>
            </a:extLst>
          </p:cNvPr>
          <p:cNvSpPr/>
          <p:nvPr/>
        </p:nvSpPr>
        <p:spPr>
          <a:xfrm>
            <a:off x="0" y="152400"/>
            <a:ext cx="1070316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166770-9817-4239-ACDD-D2B800D757CB}"/>
              </a:ext>
            </a:extLst>
          </p:cNvPr>
          <p:cNvSpPr/>
          <p:nvPr/>
        </p:nvSpPr>
        <p:spPr>
          <a:xfrm>
            <a:off x="10058400" y="152399"/>
            <a:ext cx="1137138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1">
            <a:extLst>
              <a:ext uri="{FF2B5EF4-FFF2-40B4-BE49-F238E27FC236}">
                <a16:creationId xmlns:a16="http://schemas.microsoft.com/office/drawing/2014/main" id="{5426DD93-FF18-4891-A309-19D5FD0351DF}"/>
              </a:ext>
            </a:extLst>
          </p:cNvPr>
          <p:cNvSpPr txBox="1">
            <a:spLocks/>
          </p:cNvSpPr>
          <p:nvPr/>
        </p:nvSpPr>
        <p:spPr>
          <a:xfrm>
            <a:off x="1505867" y="519333"/>
            <a:ext cx="9775991" cy="72424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Proposed CNN Architecture</a:t>
            </a:r>
          </a:p>
        </p:txBody>
      </p:sp>
      <p:sp>
        <p:nvSpPr>
          <p:cNvPr id="5" name="Freeform 108">
            <a:extLst>
              <a:ext uri="{FF2B5EF4-FFF2-40B4-BE49-F238E27FC236}">
                <a16:creationId xmlns:a16="http://schemas.microsoft.com/office/drawing/2014/main" id="{89BC11FE-08EC-411F-97BB-AA00F600DB10}"/>
              </a:ext>
            </a:extLst>
          </p:cNvPr>
          <p:cNvSpPr/>
          <p:nvPr/>
        </p:nvSpPr>
        <p:spPr>
          <a:xfrm>
            <a:off x="896293" y="397243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2A73B-391B-4A0F-9AA8-BA215937BBF3}"/>
              </a:ext>
            </a:extLst>
          </p:cNvPr>
          <p:cNvSpPr/>
          <p:nvPr/>
        </p:nvSpPr>
        <p:spPr>
          <a:xfrm>
            <a:off x="11240846" y="152398"/>
            <a:ext cx="951154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2A390-D590-41ED-A575-EE215BAC25AC}"/>
              </a:ext>
            </a:extLst>
          </p:cNvPr>
          <p:cNvSpPr/>
          <p:nvPr/>
        </p:nvSpPr>
        <p:spPr>
          <a:xfrm>
            <a:off x="11650551" y="152399"/>
            <a:ext cx="54144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DF80065-29A4-462C-8211-E4E32ACE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13178" r="11013" b="6400"/>
          <a:stretch/>
        </p:blipFill>
        <p:spPr bwMode="auto">
          <a:xfrm>
            <a:off x="368438" y="2132294"/>
            <a:ext cx="11455123" cy="3989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42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02480" y="1646219"/>
            <a:ext cx="9775991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Types of defects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1FB77-1FF8-417B-B850-8996B63B16D0}"/>
              </a:ext>
            </a:extLst>
          </p:cNvPr>
          <p:cNvSpPr/>
          <p:nvPr/>
        </p:nvSpPr>
        <p:spPr>
          <a:xfrm>
            <a:off x="0" y="152400"/>
            <a:ext cx="1070316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166770-9817-4239-ACDD-D2B800D757CB}"/>
              </a:ext>
            </a:extLst>
          </p:cNvPr>
          <p:cNvSpPr/>
          <p:nvPr/>
        </p:nvSpPr>
        <p:spPr>
          <a:xfrm>
            <a:off x="10058400" y="152399"/>
            <a:ext cx="1137138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1">
            <a:extLst>
              <a:ext uri="{FF2B5EF4-FFF2-40B4-BE49-F238E27FC236}">
                <a16:creationId xmlns:a16="http://schemas.microsoft.com/office/drawing/2014/main" id="{5426DD93-FF18-4891-A309-19D5FD0351DF}"/>
              </a:ext>
            </a:extLst>
          </p:cNvPr>
          <p:cNvSpPr txBox="1">
            <a:spLocks/>
          </p:cNvSpPr>
          <p:nvPr/>
        </p:nvSpPr>
        <p:spPr>
          <a:xfrm>
            <a:off x="1505867" y="519333"/>
            <a:ext cx="9775991" cy="72424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Proposed RNN Architecture</a:t>
            </a:r>
          </a:p>
        </p:txBody>
      </p:sp>
      <p:sp>
        <p:nvSpPr>
          <p:cNvPr id="5" name="Freeform 108">
            <a:extLst>
              <a:ext uri="{FF2B5EF4-FFF2-40B4-BE49-F238E27FC236}">
                <a16:creationId xmlns:a16="http://schemas.microsoft.com/office/drawing/2014/main" id="{89BC11FE-08EC-411F-97BB-AA00F600DB10}"/>
              </a:ext>
            </a:extLst>
          </p:cNvPr>
          <p:cNvSpPr/>
          <p:nvPr/>
        </p:nvSpPr>
        <p:spPr>
          <a:xfrm>
            <a:off x="896293" y="397243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2A73B-391B-4A0F-9AA8-BA215937BBF3}"/>
              </a:ext>
            </a:extLst>
          </p:cNvPr>
          <p:cNvSpPr/>
          <p:nvPr/>
        </p:nvSpPr>
        <p:spPr>
          <a:xfrm>
            <a:off x="11240846" y="152398"/>
            <a:ext cx="951154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2A390-D590-41ED-A575-EE215BAC25AC}"/>
              </a:ext>
            </a:extLst>
          </p:cNvPr>
          <p:cNvSpPr/>
          <p:nvPr/>
        </p:nvSpPr>
        <p:spPr>
          <a:xfrm>
            <a:off x="11650551" y="152399"/>
            <a:ext cx="54144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11F581-247A-4E86-9C2E-4EFCA9D11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" r="229"/>
          <a:stretch/>
        </p:blipFill>
        <p:spPr bwMode="auto">
          <a:xfrm>
            <a:off x="1505867" y="1737168"/>
            <a:ext cx="9052576" cy="4888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63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02480" y="1646219"/>
            <a:ext cx="9775991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Types of defects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1FB77-1FF8-417B-B850-8996B63B16D0}"/>
              </a:ext>
            </a:extLst>
          </p:cNvPr>
          <p:cNvSpPr/>
          <p:nvPr/>
        </p:nvSpPr>
        <p:spPr>
          <a:xfrm>
            <a:off x="0" y="152400"/>
            <a:ext cx="1070316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166770-9817-4239-ACDD-D2B800D757CB}"/>
              </a:ext>
            </a:extLst>
          </p:cNvPr>
          <p:cNvSpPr/>
          <p:nvPr/>
        </p:nvSpPr>
        <p:spPr>
          <a:xfrm>
            <a:off x="10058400" y="152399"/>
            <a:ext cx="1137138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1">
            <a:extLst>
              <a:ext uri="{FF2B5EF4-FFF2-40B4-BE49-F238E27FC236}">
                <a16:creationId xmlns:a16="http://schemas.microsoft.com/office/drawing/2014/main" id="{5426DD93-FF18-4891-A309-19D5FD0351DF}"/>
              </a:ext>
            </a:extLst>
          </p:cNvPr>
          <p:cNvSpPr txBox="1">
            <a:spLocks/>
          </p:cNvSpPr>
          <p:nvPr/>
        </p:nvSpPr>
        <p:spPr>
          <a:xfrm>
            <a:off x="1505867" y="519333"/>
            <a:ext cx="9775991" cy="72424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Diff. From Prev. Work </a:t>
            </a:r>
          </a:p>
        </p:txBody>
      </p:sp>
      <p:sp>
        <p:nvSpPr>
          <p:cNvPr id="5" name="Freeform 108">
            <a:extLst>
              <a:ext uri="{FF2B5EF4-FFF2-40B4-BE49-F238E27FC236}">
                <a16:creationId xmlns:a16="http://schemas.microsoft.com/office/drawing/2014/main" id="{89BC11FE-08EC-411F-97BB-AA00F600DB10}"/>
              </a:ext>
            </a:extLst>
          </p:cNvPr>
          <p:cNvSpPr/>
          <p:nvPr/>
        </p:nvSpPr>
        <p:spPr>
          <a:xfrm>
            <a:off x="896293" y="397243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2A73B-391B-4A0F-9AA8-BA215937BBF3}"/>
              </a:ext>
            </a:extLst>
          </p:cNvPr>
          <p:cNvSpPr/>
          <p:nvPr/>
        </p:nvSpPr>
        <p:spPr>
          <a:xfrm>
            <a:off x="11240846" y="152398"/>
            <a:ext cx="951154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2A390-D590-41ED-A575-EE215BAC25AC}"/>
              </a:ext>
            </a:extLst>
          </p:cNvPr>
          <p:cNvSpPr/>
          <p:nvPr/>
        </p:nvSpPr>
        <p:spPr>
          <a:xfrm>
            <a:off x="11650551" y="152399"/>
            <a:ext cx="54144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025AA1-103D-42B8-ABA7-7B96B02DB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47087"/>
              </p:ext>
            </p:extLst>
          </p:nvPr>
        </p:nvGraphicFramePr>
        <p:xfrm>
          <a:off x="2549503" y="1646220"/>
          <a:ext cx="7074787" cy="5118533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1667305">
                  <a:extLst>
                    <a:ext uri="{9D8B030D-6E8A-4147-A177-3AD203B41FA5}">
                      <a16:colId xmlns:a16="http://schemas.microsoft.com/office/drawing/2014/main" val="3266359982"/>
                    </a:ext>
                  </a:extLst>
                </a:gridCol>
                <a:gridCol w="1802494">
                  <a:extLst>
                    <a:ext uri="{9D8B030D-6E8A-4147-A177-3AD203B41FA5}">
                      <a16:colId xmlns:a16="http://schemas.microsoft.com/office/drawing/2014/main" val="1805498524"/>
                    </a:ext>
                  </a:extLst>
                </a:gridCol>
                <a:gridCol w="1802494">
                  <a:extLst>
                    <a:ext uri="{9D8B030D-6E8A-4147-A177-3AD203B41FA5}">
                      <a16:colId xmlns:a16="http://schemas.microsoft.com/office/drawing/2014/main" val="4269744518"/>
                    </a:ext>
                  </a:extLst>
                </a:gridCol>
                <a:gridCol w="1802494">
                  <a:extLst>
                    <a:ext uri="{9D8B030D-6E8A-4147-A177-3AD203B41FA5}">
                      <a16:colId xmlns:a16="http://schemas.microsoft.com/office/drawing/2014/main" val="1832552631"/>
                    </a:ext>
                  </a:extLst>
                </a:gridCol>
              </a:tblGrid>
              <a:tr h="58199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 dirty="0">
                          <a:effectLst/>
                        </a:rPr>
                        <a:t> 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700" kern="1100" dirty="0">
                          <a:effectLst/>
                        </a:rPr>
                        <a:t>Li’s CNN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700" kern="1100">
                          <a:effectLst/>
                        </a:rPr>
                        <a:t>Cong’s CNN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700" kern="1100">
                          <a:effectLst/>
                        </a:rPr>
                        <a:t>Improved CNN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extLst>
                  <a:ext uri="{0D108BD9-81ED-4DB2-BD59-A6C34878D82A}">
                    <a16:rowId xmlns:a16="http://schemas.microsoft.com/office/drawing/2014/main" val="1023889635"/>
                  </a:ext>
                </a:extLst>
              </a:tr>
              <a:tr h="58199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300" kern="1100" dirty="0">
                          <a:effectLst/>
                        </a:rPr>
                        <a:t>Convolutional layers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 dirty="0">
                          <a:effectLst/>
                        </a:rPr>
                        <a:t>1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 dirty="0">
                          <a:effectLst/>
                        </a:rPr>
                        <a:t>3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1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1141" marR="81141" marT="0" marB="0" anchor="ctr"/>
                </a:tc>
                <a:extLst>
                  <a:ext uri="{0D108BD9-81ED-4DB2-BD59-A6C34878D82A}">
                    <a16:rowId xmlns:a16="http://schemas.microsoft.com/office/drawing/2014/main" val="27260941"/>
                  </a:ext>
                </a:extLst>
              </a:tr>
              <a:tr h="49119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300" kern="1100" dirty="0">
                          <a:effectLst/>
                        </a:rPr>
                        <a:t>Dense layers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 dirty="0">
                          <a:effectLst/>
                        </a:rPr>
                        <a:t>1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 dirty="0">
                          <a:effectLst/>
                        </a:rPr>
                        <a:t>3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1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1141" marR="81141" marT="0" marB="0" anchor="ctr"/>
                </a:tc>
                <a:extLst>
                  <a:ext uri="{0D108BD9-81ED-4DB2-BD59-A6C34878D82A}">
                    <a16:rowId xmlns:a16="http://schemas.microsoft.com/office/drawing/2014/main" val="3557839984"/>
                  </a:ext>
                </a:extLst>
              </a:tr>
              <a:tr h="4450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300" kern="1100">
                          <a:effectLst/>
                        </a:rPr>
                        <a:t>MaxPooling layers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>
                          <a:effectLst/>
                        </a:rPr>
                        <a:t>1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>
                          <a:effectLst/>
                        </a:rPr>
                        <a:t>3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 dirty="0">
                          <a:effectLst/>
                        </a:rPr>
                        <a:t>4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extLst>
                  <a:ext uri="{0D108BD9-81ED-4DB2-BD59-A6C34878D82A}">
                    <a16:rowId xmlns:a16="http://schemas.microsoft.com/office/drawing/2014/main" val="2776986931"/>
                  </a:ext>
                </a:extLst>
              </a:tr>
              <a:tr h="58181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300" kern="1100">
                          <a:effectLst/>
                        </a:rPr>
                        <a:t>Activation functions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 dirty="0" err="1">
                          <a:effectLst/>
                        </a:rPr>
                        <a:t>ReLU</a:t>
                      </a:r>
                      <a:r>
                        <a:rPr lang="en-GB" sz="1400" kern="1100" dirty="0">
                          <a:effectLst/>
                        </a:rPr>
                        <a:t> + sigmoid (Last layer)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 dirty="0" err="1">
                          <a:effectLst/>
                        </a:rPr>
                        <a:t>ReLU</a:t>
                      </a:r>
                      <a:r>
                        <a:rPr lang="en-GB" sz="1400" kern="1100" dirty="0">
                          <a:effectLst/>
                        </a:rPr>
                        <a:t> + sigmoid (Last layer)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>
                          <a:effectLst/>
                        </a:rPr>
                        <a:t>ReLU + sigmoid (Last layer)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extLst>
                  <a:ext uri="{0D108BD9-81ED-4DB2-BD59-A6C34878D82A}">
                    <a16:rowId xmlns:a16="http://schemas.microsoft.com/office/drawing/2014/main" val="1831304421"/>
                  </a:ext>
                </a:extLst>
              </a:tr>
              <a:tr h="89136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300" kern="1100" dirty="0">
                          <a:effectLst/>
                        </a:rPr>
                        <a:t>Dropouts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 dirty="0">
                          <a:effectLst/>
                        </a:rPr>
                        <a:t>None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 dirty="0">
                          <a:effectLst/>
                        </a:rPr>
                        <a:t>Between dense layers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 dirty="0">
                          <a:effectLst/>
                        </a:rPr>
                        <a:t>Between dense layers (probability of 0.6)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extLst>
                  <a:ext uri="{0D108BD9-81ED-4DB2-BD59-A6C34878D82A}">
                    <a16:rowId xmlns:a16="http://schemas.microsoft.com/office/drawing/2014/main" val="3921690032"/>
                  </a:ext>
                </a:extLst>
              </a:tr>
              <a:tr h="2722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300" kern="1100">
                          <a:effectLst/>
                        </a:rPr>
                        <a:t>Regularization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 dirty="0">
                          <a:effectLst/>
                        </a:rPr>
                        <a:t>None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>
                          <a:effectLst/>
                        </a:rPr>
                        <a:t>L2 regularizations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>
                          <a:effectLst/>
                        </a:rPr>
                        <a:t>None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extLst>
                  <a:ext uri="{0D108BD9-81ED-4DB2-BD59-A6C34878D82A}">
                    <a16:rowId xmlns:a16="http://schemas.microsoft.com/office/drawing/2014/main" val="849325009"/>
                  </a:ext>
                </a:extLst>
              </a:tr>
              <a:tr h="73434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300" kern="1100">
                          <a:effectLst/>
                        </a:rPr>
                        <a:t>Optimizer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>
                          <a:effectLst/>
                        </a:rPr>
                        <a:t>Adam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>
                          <a:effectLst/>
                        </a:rPr>
                        <a:t>Adam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>
                          <a:effectLst/>
                        </a:rPr>
                        <a:t>Adam with learning rate 0.0001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extLst>
                  <a:ext uri="{0D108BD9-81ED-4DB2-BD59-A6C34878D82A}">
                    <a16:rowId xmlns:a16="http://schemas.microsoft.com/office/drawing/2014/main" val="1022216884"/>
                  </a:ext>
                </a:extLst>
              </a:tr>
              <a:tr h="4793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300" kern="1100">
                          <a:effectLst/>
                        </a:rPr>
                        <a:t>Loss function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 dirty="0">
                          <a:effectLst/>
                        </a:rPr>
                        <a:t>-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>
                          <a:effectLst/>
                        </a:rPr>
                        <a:t>Binary cross-entropy</a:t>
                      </a:r>
                      <a:endParaRPr lang="en-US" sz="14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400" kern="1100" dirty="0">
                          <a:effectLst/>
                        </a:rPr>
                        <a:t>Binary cross-entropy</a:t>
                      </a:r>
                      <a:endParaRPr lang="en-US" sz="14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41" marR="81141" marT="0" marB="0" anchor="ctr"/>
                </a:tc>
                <a:extLst>
                  <a:ext uri="{0D108BD9-81ED-4DB2-BD59-A6C34878D82A}">
                    <a16:rowId xmlns:a16="http://schemas.microsoft.com/office/drawing/2014/main" val="341159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90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6AEBB3-9E75-48B7-B7C9-0DE4010FE3AC}"/>
              </a:ext>
            </a:extLst>
          </p:cNvPr>
          <p:cNvGrpSpPr/>
          <p:nvPr/>
        </p:nvGrpSpPr>
        <p:grpSpPr>
          <a:xfrm>
            <a:off x="7902045" y="978841"/>
            <a:ext cx="4075512" cy="4900317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4">
              <a:extLst>
                <a:ext uri="{FF2B5EF4-FFF2-40B4-BE49-F238E27FC236}">
                  <a16:creationId xmlns:a16="http://schemas.microsoft.com/office/drawing/2014/main" id="{F8F33F1F-3165-4A87-A049-F5D6ED47BBCC}"/>
                </a:ext>
              </a:extLst>
            </p:cNvPr>
            <p:cNvSpPr/>
            <p:nvPr/>
          </p:nvSpPr>
          <p:spPr>
            <a:xfrm>
              <a:off x="1684786" y="2516290"/>
              <a:ext cx="702035" cy="687994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410EADD-A31D-49DB-9A16-61BBEED0EB33}"/>
              </a:ext>
            </a:extLst>
          </p:cNvPr>
          <p:cNvSpPr/>
          <p:nvPr/>
        </p:nvSpPr>
        <p:spPr>
          <a:xfrm>
            <a:off x="328473" y="6309549"/>
            <a:ext cx="11863527" cy="369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239356-61DB-4BA4-80B9-18BF8B4F859E}"/>
              </a:ext>
            </a:extLst>
          </p:cNvPr>
          <p:cNvSpPr/>
          <p:nvPr/>
        </p:nvSpPr>
        <p:spPr>
          <a:xfrm>
            <a:off x="7410763" y="1383407"/>
            <a:ext cx="596112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38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C2CB05-BAC2-4B4B-9957-76D80E68D486}"/>
              </a:ext>
            </a:extLst>
          </p:cNvPr>
          <p:cNvSpPr/>
          <p:nvPr/>
        </p:nvSpPr>
        <p:spPr>
          <a:xfrm>
            <a:off x="1273379" y="2434465"/>
            <a:ext cx="49107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9600" dirty="0">
                <a:solidFill>
                  <a:schemeClr val="accent4"/>
                </a:solidFill>
              </a:rPr>
              <a:t>Results</a:t>
            </a:r>
          </a:p>
        </p:txBody>
      </p:sp>
      <p:cxnSp>
        <p:nvCxnSpPr>
          <p:cNvPr id="23" name="Google Shape;177;p30">
            <a:extLst>
              <a:ext uri="{FF2B5EF4-FFF2-40B4-BE49-F238E27FC236}">
                <a16:creationId xmlns:a16="http://schemas.microsoft.com/office/drawing/2014/main" id="{A9BFB691-7ADD-4ADB-9AE4-DF6F5FB323C8}"/>
              </a:ext>
            </a:extLst>
          </p:cNvPr>
          <p:cNvCxnSpPr/>
          <p:nvPr/>
        </p:nvCxnSpPr>
        <p:spPr>
          <a:xfrm rot="10800000" flipH="1">
            <a:off x="2732116" y="4137664"/>
            <a:ext cx="3425700" cy="21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02480" y="1646219"/>
            <a:ext cx="9775991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Types of defects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1FB77-1FF8-417B-B850-8996B63B16D0}"/>
              </a:ext>
            </a:extLst>
          </p:cNvPr>
          <p:cNvSpPr/>
          <p:nvPr/>
        </p:nvSpPr>
        <p:spPr>
          <a:xfrm>
            <a:off x="0" y="152400"/>
            <a:ext cx="1070316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166770-9817-4239-ACDD-D2B800D757CB}"/>
              </a:ext>
            </a:extLst>
          </p:cNvPr>
          <p:cNvSpPr/>
          <p:nvPr/>
        </p:nvSpPr>
        <p:spPr>
          <a:xfrm>
            <a:off x="10058400" y="152399"/>
            <a:ext cx="1137138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1">
            <a:extLst>
              <a:ext uri="{FF2B5EF4-FFF2-40B4-BE49-F238E27FC236}">
                <a16:creationId xmlns:a16="http://schemas.microsoft.com/office/drawing/2014/main" id="{5426DD93-FF18-4891-A309-19D5FD0351DF}"/>
              </a:ext>
            </a:extLst>
          </p:cNvPr>
          <p:cNvSpPr txBox="1">
            <a:spLocks/>
          </p:cNvSpPr>
          <p:nvPr/>
        </p:nvSpPr>
        <p:spPr>
          <a:xfrm>
            <a:off x="1605721" y="589673"/>
            <a:ext cx="9775991" cy="72424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Comparison And Results</a:t>
            </a:r>
          </a:p>
        </p:txBody>
      </p:sp>
      <p:sp>
        <p:nvSpPr>
          <p:cNvPr id="5" name="Freeform 108">
            <a:extLst>
              <a:ext uri="{FF2B5EF4-FFF2-40B4-BE49-F238E27FC236}">
                <a16:creationId xmlns:a16="http://schemas.microsoft.com/office/drawing/2014/main" id="{89BC11FE-08EC-411F-97BB-AA00F600DB10}"/>
              </a:ext>
            </a:extLst>
          </p:cNvPr>
          <p:cNvSpPr/>
          <p:nvPr/>
        </p:nvSpPr>
        <p:spPr>
          <a:xfrm>
            <a:off x="896293" y="397243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2A73B-391B-4A0F-9AA8-BA215937BBF3}"/>
              </a:ext>
            </a:extLst>
          </p:cNvPr>
          <p:cNvSpPr/>
          <p:nvPr/>
        </p:nvSpPr>
        <p:spPr>
          <a:xfrm>
            <a:off x="11240846" y="152398"/>
            <a:ext cx="951154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2A390-D590-41ED-A575-EE215BAC25AC}"/>
              </a:ext>
            </a:extLst>
          </p:cNvPr>
          <p:cNvSpPr/>
          <p:nvPr/>
        </p:nvSpPr>
        <p:spPr>
          <a:xfrm>
            <a:off x="11650551" y="152399"/>
            <a:ext cx="54144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BB3A687-10DE-4FF8-B968-6E36BF438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720" y="3693170"/>
            <a:ext cx="200106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24">
            <a:extLst>
              <a:ext uri="{FF2B5EF4-FFF2-40B4-BE49-F238E27FC236}">
                <a16:creationId xmlns:a16="http://schemas.microsoft.com/office/drawing/2014/main" id="{908C36E5-51CC-4899-B768-2CB3430AE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317238"/>
              </p:ext>
            </p:extLst>
          </p:nvPr>
        </p:nvGraphicFramePr>
        <p:xfrm>
          <a:off x="2254191" y="2147456"/>
          <a:ext cx="7683617" cy="389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2362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02480" y="1646219"/>
            <a:ext cx="9775991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Types of defects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1FB77-1FF8-417B-B850-8996B63B16D0}"/>
              </a:ext>
            </a:extLst>
          </p:cNvPr>
          <p:cNvSpPr/>
          <p:nvPr/>
        </p:nvSpPr>
        <p:spPr>
          <a:xfrm>
            <a:off x="0" y="152400"/>
            <a:ext cx="1070316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166770-9817-4239-ACDD-D2B800D757CB}"/>
              </a:ext>
            </a:extLst>
          </p:cNvPr>
          <p:cNvSpPr/>
          <p:nvPr/>
        </p:nvSpPr>
        <p:spPr>
          <a:xfrm>
            <a:off x="10058400" y="152399"/>
            <a:ext cx="1137138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1">
            <a:extLst>
              <a:ext uri="{FF2B5EF4-FFF2-40B4-BE49-F238E27FC236}">
                <a16:creationId xmlns:a16="http://schemas.microsoft.com/office/drawing/2014/main" id="{5426DD93-FF18-4891-A309-19D5FD0351DF}"/>
              </a:ext>
            </a:extLst>
          </p:cNvPr>
          <p:cNvSpPr txBox="1">
            <a:spLocks/>
          </p:cNvSpPr>
          <p:nvPr/>
        </p:nvSpPr>
        <p:spPr>
          <a:xfrm>
            <a:off x="1605721" y="589673"/>
            <a:ext cx="9775991" cy="72424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Comparison And Results</a:t>
            </a:r>
          </a:p>
        </p:txBody>
      </p:sp>
      <p:sp>
        <p:nvSpPr>
          <p:cNvPr id="5" name="Freeform 108">
            <a:extLst>
              <a:ext uri="{FF2B5EF4-FFF2-40B4-BE49-F238E27FC236}">
                <a16:creationId xmlns:a16="http://schemas.microsoft.com/office/drawing/2014/main" id="{89BC11FE-08EC-411F-97BB-AA00F600DB10}"/>
              </a:ext>
            </a:extLst>
          </p:cNvPr>
          <p:cNvSpPr/>
          <p:nvPr/>
        </p:nvSpPr>
        <p:spPr>
          <a:xfrm>
            <a:off x="896293" y="397243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2A73B-391B-4A0F-9AA8-BA215937BBF3}"/>
              </a:ext>
            </a:extLst>
          </p:cNvPr>
          <p:cNvSpPr/>
          <p:nvPr/>
        </p:nvSpPr>
        <p:spPr>
          <a:xfrm>
            <a:off x="11240846" y="152398"/>
            <a:ext cx="951154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2A390-D590-41ED-A575-EE215BAC25AC}"/>
              </a:ext>
            </a:extLst>
          </p:cNvPr>
          <p:cNvSpPr/>
          <p:nvPr/>
        </p:nvSpPr>
        <p:spPr>
          <a:xfrm>
            <a:off x="11650551" y="152399"/>
            <a:ext cx="54144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door&#10;&#10;Description automatically generated">
            <a:extLst>
              <a:ext uri="{FF2B5EF4-FFF2-40B4-BE49-F238E27FC236}">
                <a16:creationId xmlns:a16="http://schemas.microsoft.com/office/drawing/2014/main" id="{EF75F2D2-F3C5-49D7-AE49-B640AC109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" t="5303" r="20007" b="2926"/>
          <a:stretch/>
        </p:blipFill>
        <p:spPr>
          <a:xfrm>
            <a:off x="1208004" y="2008342"/>
            <a:ext cx="9775992" cy="3848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8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0274" y="914642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Content</a:t>
            </a:r>
            <a:endParaRPr lang="ko-KR" altLang="en-US" sz="54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89AE8928-B1D8-4EFA-A124-1417A0170D7F}"/>
              </a:ext>
            </a:extLst>
          </p:cNvPr>
          <p:cNvSpPr txBox="1"/>
          <p:nvPr/>
        </p:nvSpPr>
        <p:spPr>
          <a:xfrm>
            <a:off x="703761" y="1946801"/>
            <a:ext cx="64612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300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ea typeface="Adobe Heiti Std R" panose="020B0400000000000000" pitchFamily="34" charset="-128"/>
                <a:cs typeface="Akhbar MT" pitchFamily="2" charset="-78"/>
              </a:rPr>
              <a:t>Software defect prediction definition.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300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ea typeface="Adobe Heiti Std R" panose="020B0400000000000000" pitchFamily="34" charset="-128"/>
                <a:cs typeface="Akhbar MT" pitchFamily="2" charset="-78"/>
              </a:rPr>
              <a:t>Types of defects.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300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ea typeface="Adobe Heiti Std R" panose="020B0400000000000000" pitchFamily="34" charset="-128"/>
                <a:cs typeface="Akhbar MT" pitchFamily="2" charset="-78"/>
              </a:rPr>
              <a:t>Problem statement.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300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ea typeface="Adobe Heiti Std R" panose="020B0400000000000000" pitchFamily="34" charset="-128"/>
                <a:cs typeface="Akhbar MT" pitchFamily="2" charset="-78"/>
              </a:rPr>
              <a:t>Motivation.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300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ea typeface="Adobe Heiti Std R" panose="020B0400000000000000" pitchFamily="34" charset="-128"/>
                <a:cs typeface="Akhbar MT" pitchFamily="2" charset="-78"/>
              </a:rPr>
              <a:t>Methodology:</a:t>
            </a:r>
          </a:p>
          <a:p>
            <a:pPr marL="1371600" lvl="1" indent="-311150">
              <a:spcBef>
                <a:spcPts val="0"/>
              </a:spcBef>
              <a:buClr>
                <a:schemeClr val="accent1">
                  <a:lumMod val="50000"/>
                </a:schemeClr>
              </a:buClr>
              <a:buSzPts val="1300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ea typeface="Adobe Heiti Std R" panose="020B0400000000000000" pitchFamily="34" charset="-128"/>
                <a:cs typeface="Akhbar MT" pitchFamily="2" charset="-78"/>
              </a:rPr>
              <a:t>Overall architecture.</a:t>
            </a:r>
          </a:p>
          <a:p>
            <a:pPr marL="1371600" lvl="1" indent="-311150">
              <a:spcBef>
                <a:spcPts val="0"/>
              </a:spcBef>
              <a:buClr>
                <a:schemeClr val="accent1">
                  <a:lumMod val="50000"/>
                </a:schemeClr>
              </a:buClr>
              <a:buSzPts val="1300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ea typeface="Adobe Heiti Std R" panose="020B0400000000000000" pitchFamily="34" charset="-128"/>
                <a:cs typeface="Akhbar MT" pitchFamily="2" charset="-78"/>
              </a:rPr>
              <a:t>Preprocessing workflow.</a:t>
            </a:r>
          </a:p>
          <a:p>
            <a:pPr marL="1371600" lvl="1" indent="-311150">
              <a:spcBef>
                <a:spcPts val="0"/>
              </a:spcBef>
              <a:buClr>
                <a:schemeClr val="accent1">
                  <a:lumMod val="50000"/>
                </a:schemeClr>
              </a:buClr>
              <a:buSzPts val="1300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uFill>
                  <a:noFill/>
                </a:uFill>
                <a:latin typeface="Abadi" panose="020B0604020202020204" pitchFamily="34" charset="0"/>
                <a:ea typeface="Adobe Heiti Std R" panose="020B0400000000000000" pitchFamily="34" charset="-128"/>
                <a:cs typeface="Akhbar MT" pitchFamily="2" charset="-78"/>
              </a:rPr>
              <a:t>Deep learning models architecture.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badi" panose="020B0604020202020204" pitchFamily="34" charset="0"/>
              <a:ea typeface="Adobe Heiti Std R" panose="020B0400000000000000" pitchFamily="34" charset="-128"/>
              <a:cs typeface="Akhbar MT" pitchFamily="2" charset="-78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300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ea typeface="Adobe Heiti Std R" panose="020B0400000000000000" pitchFamily="34" charset="-128"/>
                <a:cs typeface="Akhbar MT" pitchFamily="2" charset="-78"/>
              </a:rPr>
              <a:t>Results.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AutoNum type="arabicPeriod"/>
            </a:pPr>
            <a:endParaRPr lang="en-US" u="sng" dirty="0"/>
          </a:p>
        </p:txBody>
      </p:sp>
      <p:cxnSp>
        <p:nvCxnSpPr>
          <p:cNvPr id="176" name="Google Shape;177;p30">
            <a:extLst>
              <a:ext uri="{FF2B5EF4-FFF2-40B4-BE49-F238E27FC236}">
                <a16:creationId xmlns:a16="http://schemas.microsoft.com/office/drawing/2014/main" id="{D12E51DD-B537-4C37-BE35-0B747A4FB568}"/>
              </a:ext>
            </a:extLst>
          </p:cNvPr>
          <p:cNvCxnSpPr>
            <a:cxnSpLocks/>
          </p:cNvCxnSpPr>
          <p:nvPr/>
        </p:nvCxnSpPr>
        <p:spPr>
          <a:xfrm>
            <a:off x="879870" y="1647223"/>
            <a:ext cx="2631081" cy="9049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0" y="592851"/>
            <a:ext cx="6518593" cy="5832251"/>
            <a:chOff x="4594375" y="75486"/>
            <a:chExt cx="7514253" cy="6723078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06484" y="75486"/>
              <a:ext cx="5702144" cy="6723078"/>
              <a:chOff x="5269706" y="2450306"/>
              <a:chExt cx="1654493" cy="195072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9912249-D3F0-4F4F-9748-5ABDB17888FB}"/>
              </a:ext>
            </a:extLst>
          </p:cNvPr>
          <p:cNvSpPr/>
          <p:nvPr/>
        </p:nvSpPr>
        <p:spPr>
          <a:xfrm>
            <a:off x="6183637" y="2206508"/>
            <a:ext cx="5776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88B34-155E-4599-9420-C3B25A01009C}"/>
              </a:ext>
            </a:extLst>
          </p:cNvPr>
          <p:cNvSpPr txBox="1"/>
          <p:nvPr/>
        </p:nvSpPr>
        <p:spPr>
          <a:xfrm>
            <a:off x="7221630" y="3478532"/>
            <a:ext cx="64612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>
              <a:buClr>
                <a:srgbClr val="F3F3F3"/>
              </a:buClr>
              <a:buSzPts val="1300"/>
            </a:pPr>
            <a:r>
              <a:rPr lang="en-US" sz="2400" dirty="0">
                <a:solidFill>
                  <a:srgbClr val="F3F3F3"/>
                </a:solidFill>
                <a:latin typeface="Abadi" panose="020B0604020104020204" pitchFamily="34" charset="0"/>
              </a:rPr>
              <a:t>Do you have any questions?</a:t>
            </a: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</a:pP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5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6AEBB3-9E75-48B7-B7C9-0DE4010FE3AC}"/>
              </a:ext>
            </a:extLst>
          </p:cNvPr>
          <p:cNvGrpSpPr/>
          <p:nvPr/>
        </p:nvGrpSpPr>
        <p:grpSpPr>
          <a:xfrm>
            <a:off x="7902045" y="978841"/>
            <a:ext cx="4075512" cy="4900317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4">
              <a:extLst>
                <a:ext uri="{FF2B5EF4-FFF2-40B4-BE49-F238E27FC236}">
                  <a16:creationId xmlns:a16="http://schemas.microsoft.com/office/drawing/2014/main" id="{F8F33F1F-3165-4A87-A049-F5D6ED47BBCC}"/>
                </a:ext>
              </a:extLst>
            </p:cNvPr>
            <p:cNvSpPr/>
            <p:nvPr/>
          </p:nvSpPr>
          <p:spPr>
            <a:xfrm>
              <a:off x="1684786" y="2516290"/>
              <a:ext cx="702035" cy="687994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410EADD-A31D-49DB-9A16-61BBEED0EB33}"/>
              </a:ext>
            </a:extLst>
          </p:cNvPr>
          <p:cNvSpPr/>
          <p:nvPr/>
        </p:nvSpPr>
        <p:spPr>
          <a:xfrm>
            <a:off x="328473" y="6309549"/>
            <a:ext cx="11863527" cy="369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239356-61DB-4BA4-80B9-18BF8B4F859E}"/>
              </a:ext>
            </a:extLst>
          </p:cNvPr>
          <p:cNvSpPr/>
          <p:nvPr/>
        </p:nvSpPr>
        <p:spPr>
          <a:xfrm>
            <a:off x="7410763" y="1383407"/>
            <a:ext cx="596112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38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C2CB05-BAC2-4B4B-9957-76D80E68D486}"/>
              </a:ext>
            </a:extLst>
          </p:cNvPr>
          <p:cNvSpPr/>
          <p:nvPr/>
        </p:nvSpPr>
        <p:spPr>
          <a:xfrm>
            <a:off x="1381683" y="967908"/>
            <a:ext cx="47761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Software Defect Prediction</a:t>
            </a:r>
          </a:p>
          <a:p>
            <a:pPr algn="dist"/>
            <a:endParaRPr lang="en-US" sz="9600" dirty="0">
              <a:solidFill>
                <a:schemeClr val="accent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44C17F-F307-4367-8CD0-EF574C1005D0}"/>
              </a:ext>
            </a:extLst>
          </p:cNvPr>
          <p:cNvSpPr txBox="1"/>
          <p:nvPr/>
        </p:nvSpPr>
        <p:spPr>
          <a:xfrm>
            <a:off x="3968051" y="4700372"/>
            <a:ext cx="6461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</a:pPr>
            <a:r>
              <a:rPr lang="en-US" sz="2000" dirty="0">
                <a:solidFill>
                  <a:srgbClr val="6EA7E5"/>
                </a:solidFill>
                <a:latin typeface="Abadi" panose="020B0604020104020204" pitchFamily="34" charset="0"/>
              </a:rPr>
              <a:t>Generally speaking</a:t>
            </a:r>
          </a:p>
        </p:txBody>
      </p:sp>
      <p:cxnSp>
        <p:nvCxnSpPr>
          <p:cNvPr id="23" name="Google Shape;177;p30">
            <a:extLst>
              <a:ext uri="{FF2B5EF4-FFF2-40B4-BE49-F238E27FC236}">
                <a16:creationId xmlns:a16="http://schemas.microsoft.com/office/drawing/2014/main" id="{A9BFB691-7ADD-4ADB-9AE4-DF6F5FB323C8}"/>
              </a:ext>
            </a:extLst>
          </p:cNvPr>
          <p:cNvCxnSpPr/>
          <p:nvPr/>
        </p:nvCxnSpPr>
        <p:spPr>
          <a:xfrm rot="10800000" flipH="1">
            <a:off x="2732116" y="4700372"/>
            <a:ext cx="3425700" cy="21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0256" y="2784161"/>
            <a:ext cx="9775991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Types of defects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1FB77-1FF8-417B-B850-8996B63B16D0}"/>
              </a:ext>
            </a:extLst>
          </p:cNvPr>
          <p:cNvSpPr/>
          <p:nvPr/>
        </p:nvSpPr>
        <p:spPr>
          <a:xfrm>
            <a:off x="0" y="152400"/>
            <a:ext cx="1070316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166770-9817-4239-ACDD-D2B800D757CB}"/>
              </a:ext>
            </a:extLst>
          </p:cNvPr>
          <p:cNvSpPr/>
          <p:nvPr/>
        </p:nvSpPr>
        <p:spPr>
          <a:xfrm>
            <a:off x="10058400" y="152399"/>
            <a:ext cx="1137138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1">
            <a:extLst>
              <a:ext uri="{FF2B5EF4-FFF2-40B4-BE49-F238E27FC236}">
                <a16:creationId xmlns:a16="http://schemas.microsoft.com/office/drawing/2014/main" id="{5426DD93-FF18-4891-A309-19D5FD0351DF}"/>
              </a:ext>
            </a:extLst>
          </p:cNvPr>
          <p:cNvSpPr txBox="1">
            <a:spLocks/>
          </p:cNvSpPr>
          <p:nvPr/>
        </p:nvSpPr>
        <p:spPr>
          <a:xfrm>
            <a:off x="1336883" y="387085"/>
            <a:ext cx="9775991" cy="72424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Types Of Defects</a:t>
            </a:r>
          </a:p>
        </p:txBody>
      </p:sp>
      <p:sp>
        <p:nvSpPr>
          <p:cNvPr id="5" name="Freeform 108">
            <a:extLst>
              <a:ext uri="{FF2B5EF4-FFF2-40B4-BE49-F238E27FC236}">
                <a16:creationId xmlns:a16="http://schemas.microsoft.com/office/drawing/2014/main" id="{89BC11FE-08EC-411F-97BB-AA00F600DB10}"/>
              </a:ext>
            </a:extLst>
          </p:cNvPr>
          <p:cNvSpPr/>
          <p:nvPr/>
        </p:nvSpPr>
        <p:spPr>
          <a:xfrm>
            <a:off x="762596" y="276663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64E70-813A-48AF-AC23-BBA90B3505BF}"/>
              </a:ext>
            </a:extLst>
          </p:cNvPr>
          <p:cNvSpPr txBox="1"/>
          <p:nvPr/>
        </p:nvSpPr>
        <p:spPr>
          <a:xfrm>
            <a:off x="2467032" y="840438"/>
            <a:ext cx="6461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Include but are not limited to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2A73B-391B-4A0F-9AA8-BA215937BBF3}"/>
              </a:ext>
            </a:extLst>
          </p:cNvPr>
          <p:cNvSpPr/>
          <p:nvPr/>
        </p:nvSpPr>
        <p:spPr>
          <a:xfrm>
            <a:off x="11240846" y="152398"/>
            <a:ext cx="951154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2A390-D590-41ED-A575-EE215BAC25AC}"/>
              </a:ext>
            </a:extLst>
          </p:cNvPr>
          <p:cNvSpPr/>
          <p:nvPr/>
        </p:nvSpPr>
        <p:spPr>
          <a:xfrm>
            <a:off x="11650551" y="152399"/>
            <a:ext cx="54144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8F578-D544-4DF3-A848-108D902BA819}"/>
              </a:ext>
            </a:extLst>
          </p:cNvPr>
          <p:cNvSpPr/>
          <p:nvPr/>
        </p:nvSpPr>
        <p:spPr>
          <a:xfrm>
            <a:off x="2571206" y="4694957"/>
            <a:ext cx="19570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400" dirty="0">
                <a:solidFill>
                  <a:schemeClr val="accent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Logical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75ACA-58BD-47A5-A850-5E7B22F84B52}"/>
              </a:ext>
            </a:extLst>
          </p:cNvPr>
          <p:cNvSpPr/>
          <p:nvPr/>
        </p:nvSpPr>
        <p:spPr>
          <a:xfrm>
            <a:off x="2038130" y="2365008"/>
            <a:ext cx="18046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Syntax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E738D-E6F6-4C0B-9F18-8588D1469556}"/>
              </a:ext>
            </a:extLst>
          </p:cNvPr>
          <p:cNvSpPr txBox="1"/>
          <p:nvPr/>
        </p:nvSpPr>
        <p:spPr>
          <a:xfrm>
            <a:off x="2571206" y="5279732"/>
            <a:ext cx="6461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</a:pPr>
            <a:r>
              <a:rPr lang="en-US" sz="2000" dirty="0">
                <a:solidFill>
                  <a:srgbClr val="F77660"/>
                </a:solidFill>
                <a:latin typeface="Abadi" panose="020B0604020104020204" pitchFamily="34" charset="0"/>
              </a:rPr>
              <a:t>Unexpected behavior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6E774-49BD-445B-9AE5-CECA0CAD1E68}"/>
              </a:ext>
            </a:extLst>
          </p:cNvPr>
          <p:cNvSpPr txBox="1"/>
          <p:nvPr/>
        </p:nvSpPr>
        <p:spPr>
          <a:xfrm>
            <a:off x="2038130" y="2958250"/>
            <a:ext cx="6461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Grammatical mistakes</a:t>
            </a:r>
          </a:p>
        </p:txBody>
      </p:sp>
      <p:cxnSp>
        <p:nvCxnSpPr>
          <p:cNvPr id="106" name="Google Shape;177;p30">
            <a:extLst>
              <a:ext uri="{FF2B5EF4-FFF2-40B4-BE49-F238E27FC236}">
                <a16:creationId xmlns:a16="http://schemas.microsoft.com/office/drawing/2014/main" id="{83EA9927-FC49-421B-BE21-149B30A319CD}"/>
              </a:ext>
            </a:extLst>
          </p:cNvPr>
          <p:cNvCxnSpPr>
            <a:cxnSpLocks/>
          </p:cNvCxnSpPr>
          <p:nvPr/>
        </p:nvCxnSpPr>
        <p:spPr>
          <a:xfrm flipV="1">
            <a:off x="2536481" y="4998654"/>
            <a:ext cx="0" cy="742389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Google Shape;177;p30">
            <a:extLst>
              <a:ext uri="{FF2B5EF4-FFF2-40B4-BE49-F238E27FC236}">
                <a16:creationId xmlns:a16="http://schemas.microsoft.com/office/drawing/2014/main" id="{3B94432B-7B02-4AE2-9887-90DDEF5D6014}"/>
              </a:ext>
            </a:extLst>
          </p:cNvPr>
          <p:cNvCxnSpPr>
            <a:cxnSpLocks/>
          </p:cNvCxnSpPr>
          <p:nvPr/>
        </p:nvCxnSpPr>
        <p:spPr>
          <a:xfrm flipV="1">
            <a:off x="1927192" y="2686611"/>
            <a:ext cx="0" cy="742389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37A96BA-910B-499C-BB9C-FFA5C7A13A04}"/>
              </a:ext>
            </a:extLst>
          </p:cNvPr>
          <p:cNvSpPr/>
          <p:nvPr/>
        </p:nvSpPr>
        <p:spPr>
          <a:xfrm>
            <a:off x="1752957" y="5062926"/>
            <a:ext cx="8182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400" dirty="0">
                <a:solidFill>
                  <a:schemeClr val="accent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22FF2E-6C8F-4EB3-8453-CF788F4A7BD2}"/>
              </a:ext>
            </a:extLst>
          </p:cNvPr>
          <p:cNvSpPr/>
          <p:nvPr/>
        </p:nvSpPr>
        <p:spPr>
          <a:xfrm>
            <a:off x="1098992" y="2738311"/>
            <a:ext cx="8182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D23197-74B5-473B-B156-A6B30BC9EF21}"/>
              </a:ext>
            </a:extLst>
          </p:cNvPr>
          <p:cNvSpPr/>
          <p:nvPr/>
        </p:nvSpPr>
        <p:spPr>
          <a:xfrm>
            <a:off x="7395430" y="2647826"/>
            <a:ext cx="29952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Compilation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327CE-29C0-4343-8516-FD905F756551}"/>
              </a:ext>
            </a:extLst>
          </p:cNvPr>
          <p:cNvSpPr/>
          <p:nvPr/>
        </p:nvSpPr>
        <p:spPr>
          <a:xfrm>
            <a:off x="6561669" y="2937011"/>
            <a:ext cx="8182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03</a:t>
            </a:r>
          </a:p>
        </p:txBody>
      </p:sp>
      <p:cxnSp>
        <p:nvCxnSpPr>
          <p:cNvPr id="113" name="Google Shape;177;p30">
            <a:extLst>
              <a:ext uri="{FF2B5EF4-FFF2-40B4-BE49-F238E27FC236}">
                <a16:creationId xmlns:a16="http://schemas.microsoft.com/office/drawing/2014/main" id="{E9EF2A31-7E2F-4BBB-AC78-5ACC124BD9EE}"/>
              </a:ext>
            </a:extLst>
          </p:cNvPr>
          <p:cNvCxnSpPr>
            <a:cxnSpLocks/>
          </p:cNvCxnSpPr>
          <p:nvPr/>
        </p:nvCxnSpPr>
        <p:spPr>
          <a:xfrm flipV="1">
            <a:off x="7395430" y="2885311"/>
            <a:ext cx="0" cy="742389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14AD07-6CF3-42AD-A24A-A943099CD451}"/>
              </a:ext>
            </a:extLst>
          </p:cNvPr>
          <p:cNvSpPr txBox="1"/>
          <p:nvPr/>
        </p:nvSpPr>
        <p:spPr>
          <a:xfrm>
            <a:off x="7383866" y="3169173"/>
            <a:ext cx="3636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Compiler fail to compile piece of 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17B777-0AC1-46CD-A98F-A8B61B097ECA}"/>
              </a:ext>
            </a:extLst>
          </p:cNvPr>
          <p:cNvSpPr/>
          <p:nvPr/>
        </p:nvSpPr>
        <p:spPr>
          <a:xfrm>
            <a:off x="8299434" y="5248121"/>
            <a:ext cx="22767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Run time</a:t>
            </a:r>
          </a:p>
        </p:txBody>
      </p:sp>
      <p:cxnSp>
        <p:nvCxnSpPr>
          <p:cNvPr id="125" name="Google Shape;177;p30">
            <a:extLst>
              <a:ext uri="{FF2B5EF4-FFF2-40B4-BE49-F238E27FC236}">
                <a16:creationId xmlns:a16="http://schemas.microsoft.com/office/drawing/2014/main" id="{A1836E42-C941-4CDC-A69F-8CBA8C1FA131}"/>
              </a:ext>
            </a:extLst>
          </p:cNvPr>
          <p:cNvCxnSpPr>
            <a:cxnSpLocks/>
          </p:cNvCxnSpPr>
          <p:nvPr/>
        </p:nvCxnSpPr>
        <p:spPr>
          <a:xfrm flipV="1">
            <a:off x="8221706" y="5336249"/>
            <a:ext cx="0" cy="742389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7DAEDED-A485-4F37-8625-0E0CC9D83DF7}"/>
              </a:ext>
            </a:extLst>
          </p:cNvPr>
          <p:cNvSpPr/>
          <p:nvPr/>
        </p:nvSpPr>
        <p:spPr>
          <a:xfrm>
            <a:off x="7322927" y="5377371"/>
            <a:ext cx="8182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2158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0256" y="2784161"/>
            <a:ext cx="9775991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Types of defects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1FB77-1FF8-417B-B850-8996B63B16D0}"/>
              </a:ext>
            </a:extLst>
          </p:cNvPr>
          <p:cNvSpPr/>
          <p:nvPr/>
        </p:nvSpPr>
        <p:spPr>
          <a:xfrm>
            <a:off x="0" y="152400"/>
            <a:ext cx="1070316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166770-9817-4239-ACDD-D2B800D757CB}"/>
              </a:ext>
            </a:extLst>
          </p:cNvPr>
          <p:cNvSpPr/>
          <p:nvPr/>
        </p:nvSpPr>
        <p:spPr>
          <a:xfrm>
            <a:off x="10058400" y="152399"/>
            <a:ext cx="1137138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1">
            <a:extLst>
              <a:ext uri="{FF2B5EF4-FFF2-40B4-BE49-F238E27FC236}">
                <a16:creationId xmlns:a16="http://schemas.microsoft.com/office/drawing/2014/main" id="{5426DD93-FF18-4891-A309-19D5FD0351DF}"/>
              </a:ext>
            </a:extLst>
          </p:cNvPr>
          <p:cNvSpPr txBox="1">
            <a:spLocks/>
          </p:cNvSpPr>
          <p:nvPr/>
        </p:nvSpPr>
        <p:spPr>
          <a:xfrm>
            <a:off x="3686544" y="539831"/>
            <a:ext cx="9775991" cy="72424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Logical Error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2A73B-391B-4A0F-9AA8-BA215937BBF3}"/>
              </a:ext>
            </a:extLst>
          </p:cNvPr>
          <p:cNvSpPr/>
          <p:nvPr/>
        </p:nvSpPr>
        <p:spPr>
          <a:xfrm>
            <a:off x="11240846" y="152398"/>
            <a:ext cx="951154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2A390-D590-41ED-A575-EE215BAC25AC}"/>
              </a:ext>
            </a:extLst>
          </p:cNvPr>
          <p:cNvSpPr/>
          <p:nvPr/>
        </p:nvSpPr>
        <p:spPr>
          <a:xfrm>
            <a:off x="11650551" y="152399"/>
            <a:ext cx="54144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1B251A-F179-4C77-8D78-0D2786E2E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" y="2509816"/>
            <a:ext cx="11844252" cy="2437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06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61FB77-1FF8-417B-B850-8996B63B16D0}"/>
              </a:ext>
            </a:extLst>
          </p:cNvPr>
          <p:cNvSpPr/>
          <p:nvPr/>
        </p:nvSpPr>
        <p:spPr>
          <a:xfrm>
            <a:off x="0" y="152400"/>
            <a:ext cx="1070316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166770-9817-4239-ACDD-D2B800D757CB}"/>
              </a:ext>
            </a:extLst>
          </p:cNvPr>
          <p:cNvSpPr/>
          <p:nvPr/>
        </p:nvSpPr>
        <p:spPr>
          <a:xfrm>
            <a:off x="10058400" y="152399"/>
            <a:ext cx="1137138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1">
            <a:extLst>
              <a:ext uri="{FF2B5EF4-FFF2-40B4-BE49-F238E27FC236}">
                <a16:creationId xmlns:a16="http://schemas.microsoft.com/office/drawing/2014/main" id="{5426DD93-FF18-4891-A309-19D5FD0351DF}"/>
              </a:ext>
            </a:extLst>
          </p:cNvPr>
          <p:cNvSpPr txBox="1">
            <a:spLocks/>
          </p:cNvSpPr>
          <p:nvPr/>
        </p:nvSpPr>
        <p:spPr>
          <a:xfrm>
            <a:off x="3177258" y="539831"/>
            <a:ext cx="9775991" cy="72424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64E70-813A-48AF-AC23-BBA90B3505BF}"/>
              </a:ext>
            </a:extLst>
          </p:cNvPr>
          <p:cNvSpPr txBox="1"/>
          <p:nvPr/>
        </p:nvSpPr>
        <p:spPr>
          <a:xfrm>
            <a:off x="2267961" y="2288738"/>
            <a:ext cx="2448227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algn="ctr">
              <a:buClr>
                <a:srgbClr val="F3F3F3"/>
              </a:buClr>
              <a:buSzPts val="1300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40% of software developments’ budget spent on testing phase</a:t>
            </a:r>
          </a:p>
          <a:p>
            <a:pPr marL="146050"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2A73B-391B-4A0F-9AA8-BA215937BBF3}"/>
              </a:ext>
            </a:extLst>
          </p:cNvPr>
          <p:cNvSpPr/>
          <p:nvPr/>
        </p:nvSpPr>
        <p:spPr>
          <a:xfrm>
            <a:off x="11240846" y="152398"/>
            <a:ext cx="951154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2A390-D590-41ED-A575-EE215BAC25AC}"/>
              </a:ext>
            </a:extLst>
          </p:cNvPr>
          <p:cNvSpPr/>
          <p:nvPr/>
        </p:nvSpPr>
        <p:spPr>
          <a:xfrm>
            <a:off x="11650551" y="152399"/>
            <a:ext cx="54144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06281-0EB9-4A63-99FB-5C57AD1E19D8}"/>
              </a:ext>
            </a:extLst>
          </p:cNvPr>
          <p:cNvSpPr txBox="1"/>
          <p:nvPr/>
        </p:nvSpPr>
        <p:spPr>
          <a:xfrm>
            <a:off x="7840347" y="3218626"/>
            <a:ext cx="2348791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>
              <a:buClr>
                <a:srgbClr val="F3F3F3"/>
              </a:buClr>
              <a:buSzPts val="1300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Labor-intensive and impractical</a:t>
            </a:r>
          </a:p>
          <a:p>
            <a:pPr marL="146050"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12" name="Google Shape;177;p30">
            <a:extLst>
              <a:ext uri="{FF2B5EF4-FFF2-40B4-BE49-F238E27FC236}">
                <a16:creationId xmlns:a16="http://schemas.microsoft.com/office/drawing/2014/main" id="{F4B013B6-1317-475F-AF51-605D1138D008}"/>
              </a:ext>
            </a:extLst>
          </p:cNvPr>
          <p:cNvCxnSpPr>
            <a:cxnSpLocks/>
          </p:cNvCxnSpPr>
          <p:nvPr/>
        </p:nvCxnSpPr>
        <p:spPr>
          <a:xfrm flipV="1">
            <a:off x="3486294" y="3839145"/>
            <a:ext cx="0" cy="742389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Google Shape;177;p30">
            <a:extLst>
              <a:ext uri="{FF2B5EF4-FFF2-40B4-BE49-F238E27FC236}">
                <a16:creationId xmlns:a16="http://schemas.microsoft.com/office/drawing/2014/main" id="{968C9383-1670-4C14-9964-EBEC885930D4}"/>
              </a:ext>
            </a:extLst>
          </p:cNvPr>
          <p:cNvCxnSpPr>
            <a:cxnSpLocks/>
          </p:cNvCxnSpPr>
          <p:nvPr/>
        </p:nvCxnSpPr>
        <p:spPr>
          <a:xfrm flipV="1">
            <a:off x="8914740" y="4162241"/>
            <a:ext cx="0" cy="742389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D7D94-511F-405D-BA93-C42BCFA5A1C2}"/>
              </a:ext>
            </a:extLst>
          </p:cNvPr>
          <p:cNvSpPr/>
          <p:nvPr/>
        </p:nvSpPr>
        <p:spPr>
          <a:xfrm>
            <a:off x="2827535" y="4519910"/>
            <a:ext cx="1317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E0A7C-88CC-441F-804B-5EF360EF6BD5}"/>
              </a:ext>
            </a:extLst>
          </p:cNvPr>
          <p:cNvSpPr/>
          <p:nvPr/>
        </p:nvSpPr>
        <p:spPr>
          <a:xfrm>
            <a:off x="7595388" y="4952547"/>
            <a:ext cx="30315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Manual defect review</a:t>
            </a:r>
          </a:p>
          <a:p>
            <a:pPr algn="dist"/>
            <a:endParaRPr lang="en-US" sz="44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dist"/>
            <a:endParaRPr lang="en-US" sz="44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331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61FB77-1FF8-417B-B850-8996B63B16D0}"/>
              </a:ext>
            </a:extLst>
          </p:cNvPr>
          <p:cNvSpPr/>
          <p:nvPr/>
        </p:nvSpPr>
        <p:spPr>
          <a:xfrm>
            <a:off x="0" y="152400"/>
            <a:ext cx="1070316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166770-9817-4239-ACDD-D2B800D757CB}"/>
              </a:ext>
            </a:extLst>
          </p:cNvPr>
          <p:cNvSpPr/>
          <p:nvPr/>
        </p:nvSpPr>
        <p:spPr>
          <a:xfrm>
            <a:off x="10058400" y="152399"/>
            <a:ext cx="1137138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1">
            <a:extLst>
              <a:ext uri="{FF2B5EF4-FFF2-40B4-BE49-F238E27FC236}">
                <a16:creationId xmlns:a16="http://schemas.microsoft.com/office/drawing/2014/main" id="{5426DD93-FF18-4891-A309-19D5FD0351DF}"/>
              </a:ext>
            </a:extLst>
          </p:cNvPr>
          <p:cNvSpPr txBox="1">
            <a:spLocks/>
          </p:cNvSpPr>
          <p:nvPr/>
        </p:nvSpPr>
        <p:spPr>
          <a:xfrm>
            <a:off x="4404175" y="539831"/>
            <a:ext cx="9775991" cy="72424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Motivation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2A73B-391B-4A0F-9AA8-BA215937BBF3}"/>
              </a:ext>
            </a:extLst>
          </p:cNvPr>
          <p:cNvSpPr/>
          <p:nvPr/>
        </p:nvSpPr>
        <p:spPr>
          <a:xfrm>
            <a:off x="11240846" y="152398"/>
            <a:ext cx="951154" cy="1182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2A390-D590-41ED-A575-EE215BAC25AC}"/>
              </a:ext>
            </a:extLst>
          </p:cNvPr>
          <p:cNvSpPr/>
          <p:nvPr/>
        </p:nvSpPr>
        <p:spPr>
          <a:xfrm>
            <a:off x="11650551" y="152399"/>
            <a:ext cx="541449" cy="11821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Google Shape;177;p30">
            <a:extLst>
              <a:ext uri="{FF2B5EF4-FFF2-40B4-BE49-F238E27FC236}">
                <a16:creationId xmlns:a16="http://schemas.microsoft.com/office/drawing/2014/main" id="{F4B013B6-1317-475F-AF51-605D1138D008}"/>
              </a:ext>
            </a:extLst>
          </p:cNvPr>
          <p:cNvCxnSpPr>
            <a:cxnSpLocks/>
          </p:cNvCxnSpPr>
          <p:nvPr/>
        </p:nvCxnSpPr>
        <p:spPr>
          <a:xfrm flipV="1">
            <a:off x="2942284" y="2448995"/>
            <a:ext cx="0" cy="83821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D7D94-511F-405D-BA93-C42BCFA5A1C2}"/>
              </a:ext>
            </a:extLst>
          </p:cNvPr>
          <p:cNvSpPr/>
          <p:nvPr/>
        </p:nvSpPr>
        <p:spPr>
          <a:xfrm>
            <a:off x="3045370" y="2448995"/>
            <a:ext cx="3818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Reduce 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E0A7C-88CC-441F-804B-5EF360EF6BD5}"/>
              </a:ext>
            </a:extLst>
          </p:cNvPr>
          <p:cNvSpPr/>
          <p:nvPr/>
        </p:nvSpPr>
        <p:spPr>
          <a:xfrm>
            <a:off x="7444919" y="4512708"/>
            <a:ext cx="40551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Increase reliability </a:t>
            </a:r>
          </a:p>
          <a:p>
            <a:pPr algn="dist"/>
            <a:endParaRPr lang="en-US" sz="4400" dirty="0">
              <a:solidFill>
                <a:schemeClr val="accent1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6" name="Google Shape;177;p30">
            <a:extLst>
              <a:ext uri="{FF2B5EF4-FFF2-40B4-BE49-F238E27FC236}">
                <a16:creationId xmlns:a16="http://schemas.microsoft.com/office/drawing/2014/main" id="{AD20DFAC-D863-4400-88C3-7A0F24882AA3}"/>
              </a:ext>
            </a:extLst>
          </p:cNvPr>
          <p:cNvCxnSpPr>
            <a:cxnSpLocks/>
          </p:cNvCxnSpPr>
          <p:nvPr/>
        </p:nvCxnSpPr>
        <p:spPr>
          <a:xfrm flipV="1">
            <a:off x="7421769" y="4535858"/>
            <a:ext cx="0" cy="83821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7" name="Google Shape;10094;p57">
            <a:extLst>
              <a:ext uri="{FF2B5EF4-FFF2-40B4-BE49-F238E27FC236}">
                <a16:creationId xmlns:a16="http://schemas.microsoft.com/office/drawing/2014/main" id="{79092A82-0944-4B54-8222-603094A75DF9}"/>
              </a:ext>
            </a:extLst>
          </p:cNvPr>
          <p:cNvGrpSpPr/>
          <p:nvPr/>
        </p:nvGrpSpPr>
        <p:grpSpPr>
          <a:xfrm>
            <a:off x="1865159" y="2630335"/>
            <a:ext cx="974040" cy="929981"/>
            <a:chOff x="7390435" y="3680868"/>
            <a:chExt cx="372073" cy="355243"/>
          </a:xfrm>
        </p:grpSpPr>
        <p:sp>
          <p:nvSpPr>
            <p:cNvPr id="18" name="Google Shape;10095;p57">
              <a:extLst>
                <a:ext uri="{FF2B5EF4-FFF2-40B4-BE49-F238E27FC236}">
                  <a16:creationId xmlns:a16="http://schemas.microsoft.com/office/drawing/2014/main" id="{FB13C7AE-0CCE-48EC-B65E-79A22B9CE547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9" name="Google Shape;10096;p57">
              <a:extLst>
                <a:ext uri="{FF2B5EF4-FFF2-40B4-BE49-F238E27FC236}">
                  <a16:creationId xmlns:a16="http://schemas.microsoft.com/office/drawing/2014/main" id="{9C338957-EE43-484C-A1EC-9E9F55EEF35B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0" name="Google Shape;10097;p57">
              <a:extLst>
                <a:ext uri="{FF2B5EF4-FFF2-40B4-BE49-F238E27FC236}">
                  <a16:creationId xmlns:a16="http://schemas.microsoft.com/office/drawing/2014/main" id="{332E98CC-2A6A-417A-BF26-C02705E06E00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1" name="Google Shape;10098;p57">
              <a:extLst>
                <a:ext uri="{FF2B5EF4-FFF2-40B4-BE49-F238E27FC236}">
                  <a16:creationId xmlns:a16="http://schemas.microsoft.com/office/drawing/2014/main" id="{AFE0DACA-6ABA-414C-9C4D-35EBB06626D2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2" name="Google Shape;10099;p57">
              <a:extLst>
                <a:ext uri="{FF2B5EF4-FFF2-40B4-BE49-F238E27FC236}">
                  <a16:creationId xmlns:a16="http://schemas.microsoft.com/office/drawing/2014/main" id="{FA2ECB40-C8E4-4DE5-A47B-4E7020F6C0DD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3" name="Google Shape;10100;p57">
              <a:extLst>
                <a:ext uri="{FF2B5EF4-FFF2-40B4-BE49-F238E27FC236}">
                  <a16:creationId xmlns:a16="http://schemas.microsoft.com/office/drawing/2014/main" id="{655FC6DB-AC97-4CB8-90F6-E9CFC94E34C5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Google Shape;9857;p57">
            <a:extLst>
              <a:ext uri="{FF2B5EF4-FFF2-40B4-BE49-F238E27FC236}">
                <a16:creationId xmlns:a16="http://schemas.microsoft.com/office/drawing/2014/main" id="{BE8CE97D-D567-416C-BA35-63137BA06905}"/>
              </a:ext>
            </a:extLst>
          </p:cNvPr>
          <p:cNvGrpSpPr/>
          <p:nvPr/>
        </p:nvGrpSpPr>
        <p:grpSpPr>
          <a:xfrm>
            <a:off x="6478726" y="4605805"/>
            <a:ext cx="770120" cy="769268"/>
            <a:chOff x="5823294" y="2309751"/>
            <a:chExt cx="315327" cy="314978"/>
          </a:xfrm>
        </p:grpSpPr>
        <p:sp>
          <p:nvSpPr>
            <p:cNvPr id="25" name="Google Shape;9858;p57">
              <a:extLst>
                <a:ext uri="{FF2B5EF4-FFF2-40B4-BE49-F238E27FC236}">
                  <a16:creationId xmlns:a16="http://schemas.microsoft.com/office/drawing/2014/main" id="{81477C9C-E884-483A-AA6C-104F31E803D8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6" name="Google Shape;9859;p57">
              <a:extLst>
                <a:ext uri="{FF2B5EF4-FFF2-40B4-BE49-F238E27FC236}">
                  <a16:creationId xmlns:a16="http://schemas.microsoft.com/office/drawing/2014/main" id="{0F3CAC41-B15F-4164-B50B-DE3B5E0BCC84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7" name="Google Shape;9860;p57">
              <a:extLst>
                <a:ext uri="{FF2B5EF4-FFF2-40B4-BE49-F238E27FC236}">
                  <a16:creationId xmlns:a16="http://schemas.microsoft.com/office/drawing/2014/main" id="{E05FA149-BE62-4DA3-9DF0-EBF6E4AB8A86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8" name="Google Shape;9861;p57">
              <a:extLst>
                <a:ext uri="{FF2B5EF4-FFF2-40B4-BE49-F238E27FC236}">
                  <a16:creationId xmlns:a16="http://schemas.microsoft.com/office/drawing/2014/main" id="{90ABB234-AB5F-4D0C-A6CD-351A812CC71D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9" name="Google Shape;9862;p57">
              <a:extLst>
                <a:ext uri="{FF2B5EF4-FFF2-40B4-BE49-F238E27FC236}">
                  <a16:creationId xmlns:a16="http://schemas.microsoft.com/office/drawing/2014/main" id="{C5C7B29A-0E70-4308-B613-899243F4C451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0" name="Google Shape;9863;p57">
              <a:extLst>
                <a:ext uri="{FF2B5EF4-FFF2-40B4-BE49-F238E27FC236}">
                  <a16:creationId xmlns:a16="http://schemas.microsoft.com/office/drawing/2014/main" id="{C6FBB546-C975-4854-942B-AFB6025A5257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1" name="Google Shape;9864;p57">
              <a:extLst>
                <a:ext uri="{FF2B5EF4-FFF2-40B4-BE49-F238E27FC236}">
                  <a16:creationId xmlns:a16="http://schemas.microsoft.com/office/drawing/2014/main" id="{2ECEB628-4FEF-491D-80F1-A1183D883FFE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2" name="Google Shape;9865;p57">
              <a:extLst>
                <a:ext uri="{FF2B5EF4-FFF2-40B4-BE49-F238E27FC236}">
                  <a16:creationId xmlns:a16="http://schemas.microsoft.com/office/drawing/2014/main" id="{3B93FAC0-0B3D-4A77-ACBD-6E36420DF922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3" name="Google Shape;9866;p57">
              <a:extLst>
                <a:ext uri="{FF2B5EF4-FFF2-40B4-BE49-F238E27FC236}">
                  <a16:creationId xmlns:a16="http://schemas.microsoft.com/office/drawing/2014/main" id="{7C61ACC8-2B86-4985-B0DB-33095F25C6D2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4" name="Google Shape;9867;p57">
              <a:extLst>
                <a:ext uri="{FF2B5EF4-FFF2-40B4-BE49-F238E27FC236}">
                  <a16:creationId xmlns:a16="http://schemas.microsoft.com/office/drawing/2014/main" id="{128D3FFB-5C11-42E5-ABBB-B6AD6DBE38F1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5" name="Google Shape;9868;p57">
              <a:extLst>
                <a:ext uri="{FF2B5EF4-FFF2-40B4-BE49-F238E27FC236}">
                  <a16:creationId xmlns:a16="http://schemas.microsoft.com/office/drawing/2014/main" id="{A626B149-3972-402D-B2D8-D871D0F2709C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6" name="Google Shape;9869;p57">
              <a:extLst>
                <a:ext uri="{FF2B5EF4-FFF2-40B4-BE49-F238E27FC236}">
                  <a16:creationId xmlns:a16="http://schemas.microsoft.com/office/drawing/2014/main" id="{3BE6E86A-F8FD-4F44-9B1A-D66A390247A9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7" name="Google Shape;9870;p57">
              <a:extLst>
                <a:ext uri="{FF2B5EF4-FFF2-40B4-BE49-F238E27FC236}">
                  <a16:creationId xmlns:a16="http://schemas.microsoft.com/office/drawing/2014/main" id="{978CDC62-70CE-4446-AA63-E18DA363DEB7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8" name="Google Shape;9871;p57">
              <a:extLst>
                <a:ext uri="{FF2B5EF4-FFF2-40B4-BE49-F238E27FC236}">
                  <a16:creationId xmlns:a16="http://schemas.microsoft.com/office/drawing/2014/main" id="{BB16C578-B8D5-4ABF-856C-DB73B12178A4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9" name="Google Shape;9872;p57">
              <a:extLst>
                <a:ext uri="{FF2B5EF4-FFF2-40B4-BE49-F238E27FC236}">
                  <a16:creationId xmlns:a16="http://schemas.microsoft.com/office/drawing/2014/main" id="{510F7D38-8FF4-4BC4-A8A2-C7E71E41893D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0" name="Google Shape;9873;p57">
              <a:extLst>
                <a:ext uri="{FF2B5EF4-FFF2-40B4-BE49-F238E27FC236}">
                  <a16:creationId xmlns:a16="http://schemas.microsoft.com/office/drawing/2014/main" id="{04E82135-778B-4BD1-9E2C-F5E65C6BD298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1" name="Google Shape;9874;p57">
              <a:extLst>
                <a:ext uri="{FF2B5EF4-FFF2-40B4-BE49-F238E27FC236}">
                  <a16:creationId xmlns:a16="http://schemas.microsoft.com/office/drawing/2014/main" id="{A963E18B-23B4-4473-BF8E-629A354B4EBC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66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D61AA42-AD81-47E0-B6DA-1E32697B1D7E}"/>
              </a:ext>
            </a:extLst>
          </p:cNvPr>
          <p:cNvSpPr txBox="1">
            <a:spLocks/>
          </p:cNvSpPr>
          <p:nvPr/>
        </p:nvSpPr>
        <p:spPr>
          <a:xfrm>
            <a:off x="688650" y="1043749"/>
            <a:ext cx="9775991" cy="72424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latin typeface="Dubai Medium" panose="020B0603030403030204" pitchFamily="34" charset="-78"/>
                <a:cs typeface="Dubai Medium" panose="020B0603030403030204" pitchFamily="34" charset="-78"/>
              </a:rPr>
              <a:t>Previous Approaches </a:t>
            </a:r>
          </a:p>
        </p:txBody>
      </p:sp>
      <p:cxnSp>
        <p:nvCxnSpPr>
          <p:cNvPr id="347" name="Google Shape;143;p28">
            <a:extLst>
              <a:ext uri="{FF2B5EF4-FFF2-40B4-BE49-F238E27FC236}">
                <a16:creationId xmlns:a16="http://schemas.microsoft.com/office/drawing/2014/main" id="{4AABB3BB-6313-4818-B0C5-0F917106B696}"/>
              </a:ext>
            </a:extLst>
          </p:cNvPr>
          <p:cNvCxnSpPr>
            <a:cxnSpLocks/>
          </p:cNvCxnSpPr>
          <p:nvPr/>
        </p:nvCxnSpPr>
        <p:spPr>
          <a:xfrm>
            <a:off x="9384902" y="1145512"/>
            <a:ext cx="0" cy="5194998"/>
          </a:xfrm>
          <a:prstGeom prst="straightConnector1">
            <a:avLst/>
          </a:prstGeom>
          <a:noFill/>
          <a:ln w="571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8" name="Google Shape;152;p28">
            <a:extLst>
              <a:ext uri="{FF2B5EF4-FFF2-40B4-BE49-F238E27FC236}">
                <a16:creationId xmlns:a16="http://schemas.microsoft.com/office/drawing/2014/main" id="{03182D31-227F-4BE7-B650-027363F7E524}"/>
              </a:ext>
            </a:extLst>
          </p:cNvPr>
          <p:cNvCxnSpPr>
            <a:cxnSpLocks/>
          </p:cNvCxnSpPr>
          <p:nvPr/>
        </p:nvCxnSpPr>
        <p:spPr>
          <a:xfrm>
            <a:off x="9187356" y="2170829"/>
            <a:ext cx="408862" cy="0"/>
          </a:xfrm>
          <a:prstGeom prst="straightConnector1">
            <a:avLst/>
          </a:prstGeom>
          <a:noFill/>
          <a:ln w="571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44;p28">
            <a:extLst>
              <a:ext uri="{FF2B5EF4-FFF2-40B4-BE49-F238E27FC236}">
                <a16:creationId xmlns:a16="http://schemas.microsoft.com/office/drawing/2014/main" id="{941FF2EE-DCEC-4910-A380-9CE851ECF15E}"/>
              </a:ext>
            </a:extLst>
          </p:cNvPr>
          <p:cNvSpPr txBox="1"/>
          <p:nvPr/>
        </p:nvSpPr>
        <p:spPr>
          <a:xfrm>
            <a:off x="7073924" y="1857629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kern="1100" dirty="0">
                <a:solidFill>
                  <a:srgbClr val="F8F8F8"/>
                </a:solidFill>
                <a:latin typeface="Abadi" panose="020B0604020104020204" pitchFamily="34" charset="0"/>
                <a:ea typeface="Times New Roman" panose="02020603050405020304" pitchFamily="18" charset="0"/>
              </a:rPr>
              <a:t>H</a:t>
            </a:r>
            <a:r>
              <a:rPr lang="en-GB" sz="2200" kern="1100" dirty="0">
                <a:solidFill>
                  <a:srgbClr val="F8F8F8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and-crafted metrices </a:t>
            </a:r>
            <a:endParaRPr sz="2200" dirty="0">
              <a:solidFill>
                <a:srgbClr val="F8F8F8"/>
              </a:solidFill>
              <a:latin typeface="Abadi" panose="020B0604020104020204" pitchFamily="34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1" name="Google Shape;146;p28">
            <a:extLst>
              <a:ext uri="{FF2B5EF4-FFF2-40B4-BE49-F238E27FC236}">
                <a16:creationId xmlns:a16="http://schemas.microsoft.com/office/drawing/2014/main" id="{3BB7735C-B449-44B8-933D-324BC617C124}"/>
              </a:ext>
            </a:extLst>
          </p:cNvPr>
          <p:cNvSpPr txBox="1"/>
          <p:nvPr/>
        </p:nvSpPr>
        <p:spPr>
          <a:xfrm>
            <a:off x="9672205" y="2710741"/>
            <a:ext cx="2506024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kern="1100" dirty="0">
                <a:solidFill>
                  <a:srgbClr val="F8F8F8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Regular machine learning techniques</a:t>
            </a:r>
            <a:endParaRPr sz="2200" dirty="0">
              <a:solidFill>
                <a:srgbClr val="F8F8F8"/>
              </a:solidFill>
              <a:latin typeface="Abadi" panose="020B0604020104020204" pitchFamily="34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2" name="Google Shape;147;p28">
            <a:extLst>
              <a:ext uri="{FF2B5EF4-FFF2-40B4-BE49-F238E27FC236}">
                <a16:creationId xmlns:a16="http://schemas.microsoft.com/office/drawing/2014/main" id="{8D48C248-A54E-46BE-B55B-C24837CE8633}"/>
              </a:ext>
            </a:extLst>
          </p:cNvPr>
          <p:cNvSpPr txBox="1"/>
          <p:nvPr/>
        </p:nvSpPr>
        <p:spPr>
          <a:xfrm>
            <a:off x="6722347" y="3994176"/>
            <a:ext cx="2415277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kern="1100" dirty="0">
                <a:solidFill>
                  <a:srgbClr val="F8F8F8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Natural language processing </a:t>
            </a:r>
            <a:endParaRPr sz="2200" dirty="0">
              <a:solidFill>
                <a:srgbClr val="F8F8F8"/>
              </a:solidFill>
              <a:latin typeface="Abadi" panose="020B0604020104020204" pitchFamily="34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3" name="Google Shape;148;p28">
            <a:extLst>
              <a:ext uri="{FF2B5EF4-FFF2-40B4-BE49-F238E27FC236}">
                <a16:creationId xmlns:a16="http://schemas.microsoft.com/office/drawing/2014/main" id="{7C66E34C-5A87-4990-ADC2-62B8BD6ADBD3}"/>
              </a:ext>
            </a:extLst>
          </p:cNvPr>
          <p:cNvSpPr txBox="1"/>
          <p:nvPr/>
        </p:nvSpPr>
        <p:spPr>
          <a:xfrm>
            <a:off x="9672206" y="4927561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kern="1100" dirty="0">
                <a:solidFill>
                  <a:srgbClr val="F8F8F8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Deep learning techniques</a:t>
            </a:r>
            <a:endParaRPr sz="2200" dirty="0">
              <a:solidFill>
                <a:srgbClr val="F8F8F8"/>
              </a:solidFill>
              <a:latin typeface="Abadi" panose="020B0604020104020204" pitchFamily="34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cxnSp>
        <p:nvCxnSpPr>
          <p:cNvPr id="356" name="Google Shape;152;p28">
            <a:extLst>
              <a:ext uri="{FF2B5EF4-FFF2-40B4-BE49-F238E27FC236}">
                <a16:creationId xmlns:a16="http://schemas.microsoft.com/office/drawing/2014/main" id="{6403B7D7-5C0A-4EE5-AF81-1C556BBEE7D8}"/>
              </a:ext>
            </a:extLst>
          </p:cNvPr>
          <p:cNvCxnSpPr>
            <a:cxnSpLocks/>
          </p:cNvCxnSpPr>
          <p:nvPr/>
        </p:nvCxnSpPr>
        <p:spPr>
          <a:xfrm>
            <a:off x="9180471" y="3194497"/>
            <a:ext cx="408862" cy="0"/>
          </a:xfrm>
          <a:prstGeom prst="straightConnector1">
            <a:avLst/>
          </a:prstGeom>
          <a:noFill/>
          <a:ln w="571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152;p28">
            <a:extLst>
              <a:ext uri="{FF2B5EF4-FFF2-40B4-BE49-F238E27FC236}">
                <a16:creationId xmlns:a16="http://schemas.microsoft.com/office/drawing/2014/main" id="{124B2CA9-B593-469E-B98E-41ABC1F25F72}"/>
              </a:ext>
            </a:extLst>
          </p:cNvPr>
          <p:cNvCxnSpPr>
            <a:cxnSpLocks/>
          </p:cNvCxnSpPr>
          <p:nvPr/>
        </p:nvCxnSpPr>
        <p:spPr>
          <a:xfrm>
            <a:off x="9187356" y="4193789"/>
            <a:ext cx="408862" cy="0"/>
          </a:xfrm>
          <a:prstGeom prst="straightConnector1">
            <a:avLst/>
          </a:prstGeom>
          <a:noFill/>
          <a:ln w="571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152;p28">
            <a:extLst>
              <a:ext uri="{FF2B5EF4-FFF2-40B4-BE49-F238E27FC236}">
                <a16:creationId xmlns:a16="http://schemas.microsoft.com/office/drawing/2014/main" id="{09ADDED5-E8FC-4C5C-ADD8-4C0615D344B8}"/>
              </a:ext>
            </a:extLst>
          </p:cNvPr>
          <p:cNvCxnSpPr>
            <a:cxnSpLocks/>
          </p:cNvCxnSpPr>
          <p:nvPr/>
        </p:nvCxnSpPr>
        <p:spPr>
          <a:xfrm>
            <a:off x="9180471" y="5079988"/>
            <a:ext cx="408862" cy="0"/>
          </a:xfrm>
          <a:prstGeom prst="straightConnector1">
            <a:avLst/>
          </a:prstGeom>
          <a:noFill/>
          <a:ln w="571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E1D0DBF3-9202-40B7-B26B-1633A4E5C52C}"/>
              </a:ext>
            </a:extLst>
          </p:cNvPr>
          <p:cNvSpPr txBox="1"/>
          <p:nvPr/>
        </p:nvSpPr>
        <p:spPr>
          <a:xfrm>
            <a:off x="371409" y="4992913"/>
            <a:ext cx="64609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i="1" kern="1100" dirty="0">
                <a:solidFill>
                  <a:schemeClr val="bg1"/>
                </a:solidFill>
                <a:effectLst/>
                <a:latin typeface="Dubai" panose="020B0503030403030204" pitchFamily="34" charset="-78"/>
                <a:ea typeface="Times New Roman" panose="02020603050405020304" pitchFamily="18" charset="0"/>
                <a:cs typeface="Dubai" panose="020B0503030403030204" pitchFamily="34" charset="-78"/>
              </a:rPr>
              <a:t>Those approaches however do not sufficiently capture the syntax and different levels of semantics of source code </a:t>
            </a:r>
            <a:endParaRPr lang="en-US" sz="2100" i="1" dirty="0">
              <a:solidFill>
                <a:schemeClr val="bg1"/>
              </a:solidFill>
              <a:latin typeface="Dubai" panose="020B0503030403030204" pitchFamily="34" charset="-78"/>
              <a:ea typeface="Rajdhani"/>
              <a:cs typeface="Dubai" panose="020B0503030403030204" pitchFamily="34" charset="-78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187958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6AEBB3-9E75-48B7-B7C9-0DE4010FE3AC}"/>
              </a:ext>
            </a:extLst>
          </p:cNvPr>
          <p:cNvGrpSpPr/>
          <p:nvPr/>
        </p:nvGrpSpPr>
        <p:grpSpPr>
          <a:xfrm>
            <a:off x="7902045" y="978841"/>
            <a:ext cx="4075512" cy="4900317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4">
              <a:extLst>
                <a:ext uri="{FF2B5EF4-FFF2-40B4-BE49-F238E27FC236}">
                  <a16:creationId xmlns:a16="http://schemas.microsoft.com/office/drawing/2014/main" id="{F8F33F1F-3165-4A87-A049-F5D6ED47BBCC}"/>
                </a:ext>
              </a:extLst>
            </p:cNvPr>
            <p:cNvSpPr/>
            <p:nvPr/>
          </p:nvSpPr>
          <p:spPr>
            <a:xfrm>
              <a:off x="1684786" y="2516290"/>
              <a:ext cx="702035" cy="687994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410EADD-A31D-49DB-9A16-61BBEED0EB33}"/>
              </a:ext>
            </a:extLst>
          </p:cNvPr>
          <p:cNvSpPr/>
          <p:nvPr/>
        </p:nvSpPr>
        <p:spPr>
          <a:xfrm>
            <a:off x="328473" y="6309549"/>
            <a:ext cx="11863527" cy="369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239356-61DB-4BA4-80B9-18BF8B4F859E}"/>
              </a:ext>
            </a:extLst>
          </p:cNvPr>
          <p:cNvSpPr/>
          <p:nvPr/>
        </p:nvSpPr>
        <p:spPr>
          <a:xfrm>
            <a:off x="7410763" y="1383407"/>
            <a:ext cx="596112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38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C2CB05-BAC2-4B4B-9957-76D80E68D486}"/>
              </a:ext>
            </a:extLst>
          </p:cNvPr>
          <p:cNvSpPr/>
          <p:nvPr/>
        </p:nvSpPr>
        <p:spPr>
          <a:xfrm>
            <a:off x="304337" y="2434465"/>
            <a:ext cx="71977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9600" dirty="0">
                <a:solidFill>
                  <a:schemeClr val="accent4"/>
                </a:solidFill>
              </a:rPr>
              <a:t>Methodology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44C17F-F307-4367-8CD0-EF574C1005D0}"/>
              </a:ext>
            </a:extLst>
          </p:cNvPr>
          <p:cNvSpPr txBox="1"/>
          <p:nvPr/>
        </p:nvSpPr>
        <p:spPr>
          <a:xfrm>
            <a:off x="3968051" y="4453502"/>
            <a:ext cx="6461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</a:pPr>
            <a:r>
              <a:rPr lang="en-US" dirty="0">
                <a:solidFill>
                  <a:srgbClr val="6EA7E5"/>
                </a:solidFill>
                <a:latin typeface="Abadi" panose="020B0604020104020204" pitchFamily="34" charset="0"/>
              </a:rPr>
              <a:t>Generally speaking</a:t>
            </a:r>
          </a:p>
        </p:txBody>
      </p:sp>
      <p:cxnSp>
        <p:nvCxnSpPr>
          <p:cNvPr id="23" name="Google Shape;177;p30">
            <a:extLst>
              <a:ext uri="{FF2B5EF4-FFF2-40B4-BE49-F238E27FC236}">
                <a16:creationId xmlns:a16="http://schemas.microsoft.com/office/drawing/2014/main" id="{A9BFB691-7ADD-4ADB-9AE4-DF6F5FB323C8}"/>
              </a:ext>
            </a:extLst>
          </p:cNvPr>
          <p:cNvCxnSpPr/>
          <p:nvPr/>
        </p:nvCxnSpPr>
        <p:spPr>
          <a:xfrm rot="10800000" flipH="1">
            <a:off x="2732116" y="4349098"/>
            <a:ext cx="3425700" cy="21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9132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4770</TotalTime>
  <Words>302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Abadi</vt:lpstr>
      <vt:lpstr>Arial</vt:lpstr>
      <vt:lpstr>Dubai</vt:lpstr>
      <vt:lpstr>Dubai Medium</vt:lpstr>
      <vt:lpstr>Times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Abdelrahman160235</cp:lastModifiedBy>
  <cp:revision>148</cp:revision>
  <dcterms:created xsi:type="dcterms:W3CDTF">2018-04-24T17:14:44Z</dcterms:created>
  <dcterms:modified xsi:type="dcterms:W3CDTF">2020-08-16T13:44:51Z</dcterms:modified>
</cp:coreProperties>
</file>