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4" r:id="rId4"/>
    <p:sldId id="258" r:id="rId5"/>
    <p:sldId id="259" r:id="rId6"/>
    <p:sldId id="290" r:id="rId7"/>
    <p:sldId id="263" r:id="rId8"/>
    <p:sldId id="27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71" d="100"/>
          <a:sy n="71" d="100"/>
        </p:scale>
        <p:origin x="7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06C994-EE6A-4E46-8698-72D58DE59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5E756F5-6DED-4454-99C6-58F56AA2D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D20B1B3-2CD1-4183-883E-9E1BC2A3DA4B}"/>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5" name="Footer Placeholder 4">
            <a:extLst>
              <a:ext uri="{FF2B5EF4-FFF2-40B4-BE49-F238E27FC236}">
                <a16:creationId xmlns:a16="http://schemas.microsoft.com/office/drawing/2014/main" xmlns="" id="{20893BF2-C270-4425-BB4F-389F10D1DE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14D3772-7C18-4B7C-9310-20207F624AE3}"/>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575928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44B839-5612-438E-BFA2-49FC4A462F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50FB932-DFCE-46FB-9542-26A59B4AA0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1F5DB19-1C2D-4406-B770-44AE11B91422}"/>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5" name="Footer Placeholder 4">
            <a:extLst>
              <a:ext uri="{FF2B5EF4-FFF2-40B4-BE49-F238E27FC236}">
                <a16:creationId xmlns:a16="http://schemas.microsoft.com/office/drawing/2014/main" xmlns="" id="{556B77E0-C409-41A4-B6FE-997771A758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FC853E7-240F-40E9-8669-34E7E445C94C}"/>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777182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F0A777A-9815-453B-9DBA-715AFBD70B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7C0C8BF-1C03-44EF-AC1A-5EB6ECE6F6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8A4F88B-5A8D-43A4-B139-0D4C7A3EE314}"/>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5" name="Footer Placeholder 4">
            <a:extLst>
              <a:ext uri="{FF2B5EF4-FFF2-40B4-BE49-F238E27FC236}">
                <a16:creationId xmlns:a16="http://schemas.microsoft.com/office/drawing/2014/main" xmlns="" id="{63A5A6DA-E24F-4AA8-84CE-3C6C2D6BB4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28D2755-54E6-4883-BB60-5B1B43D45EDF}"/>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111271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769D6C-B84B-4C25-BD1D-110C3298D5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64F7390-5F72-4DF3-B4CB-FB233FA6D3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79E340-7261-4173-B0DE-5D4826F491FE}"/>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5" name="Footer Placeholder 4">
            <a:extLst>
              <a:ext uri="{FF2B5EF4-FFF2-40B4-BE49-F238E27FC236}">
                <a16:creationId xmlns:a16="http://schemas.microsoft.com/office/drawing/2014/main" xmlns="" id="{FBF7B619-3A26-44AE-83A1-E378D87094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27C4F85-8392-4875-95FF-65D3B7E929D7}"/>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42339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D9D140-3E47-4020-9CA3-64449B990B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560438A-36B2-4D88-B82B-97A8456E6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F53962C-07DE-4890-AE27-515AC076E3F2}"/>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5" name="Footer Placeholder 4">
            <a:extLst>
              <a:ext uri="{FF2B5EF4-FFF2-40B4-BE49-F238E27FC236}">
                <a16:creationId xmlns:a16="http://schemas.microsoft.com/office/drawing/2014/main" xmlns="" id="{02073267-A673-4DD2-820A-90793934EB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80F3A2E-8C84-4FB1-8A07-BC1114677082}"/>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81008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6B1ED8-EB8D-4FD7-B366-87C22A1818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E247557-F69C-41C9-85FF-39BE01D9CB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E5440EC-1CA8-4B8E-9611-E46DB0F8AA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162AAE4-F7C1-4A19-97AF-E7E59C95DE0B}"/>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6" name="Footer Placeholder 5">
            <a:extLst>
              <a:ext uri="{FF2B5EF4-FFF2-40B4-BE49-F238E27FC236}">
                <a16:creationId xmlns:a16="http://schemas.microsoft.com/office/drawing/2014/main" xmlns="" id="{209629FA-7EA1-46D0-ADFB-9AABA01180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F75A547-C937-450A-80E3-29CDBEB772EE}"/>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42054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7F6E4F-C306-48A7-8901-7429B19A06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5ADCC4B-8D84-4FBA-A7FB-3570BF4525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404EF85-E4A0-451A-8F80-1452EEFCB7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D9CD152-90F2-422D-8FD4-B4E0CF35A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9CDD186-26B9-447D-8267-D467434D39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DE96038-0F6F-4E1F-B8C6-9A5C2DCB34C9}"/>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8" name="Footer Placeholder 7">
            <a:extLst>
              <a:ext uri="{FF2B5EF4-FFF2-40B4-BE49-F238E27FC236}">
                <a16:creationId xmlns:a16="http://schemas.microsoft.com/office/drawing/2014/main" xmlns="" id="{2E052AC2-9660-4737-B756-E0122D5614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CED4E97C-506F-4CB3-A544-1EE018484E21}"/>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3126908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29353-A279-4826-8A4E-240B9D8BD7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6A768B5-D433-46DB-8F3E-46CB37D24A29}"/>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4" name="Footer Placeholder 3">
            <a:extLst>
              <a:ext uri="{FF2B5EF4-FFF2-40B4-BE49-F238E27FC236}">
                <a16:creationId xmlns:a16="http://schemas.microsoft.com/office/drawing/2014/main" xmlns="" id="{E9AC18BD-47D8-497B-8BAC-692732CAFE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C58AE23-5CF1-46D4-ACDC-0E04F2974280}"/>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69359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7D4503D-4D4E-47C5-BA2A-CFAA395F4785}"/>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3" name="Footer Placeholder 2">
            <a:extLst>
              <a:ext uri="{FF2B5EF4-FFF2-40B4-BE49-F238E27FC236}">
                <a16:creationId xmlns:a16="http://schemas.microsoft.com/office/drawing/2014/main" xmlns="" id="{441CFCEE-F357-4491-9042-D82C4A4FAA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43266809-97B1-440C-A279-BF6E578C8916}"/>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8868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3AE4D4-C077-43CB-BC70-7F2E78B48F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AD4C5F0-0921-4924-9746-5C83559AE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DD0823C-C679-4C2A-9C5C-FCAED0A06C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BED5AA3-EE89-4FF4-B57C-1C74B14FCE9B}"/>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6" name="Footer Placeholder 5">
            <a:extLst>
              <a:ext uri="{FF2B5EF4-FFF2-40B4-BE49-F238E27FC236}">
                <a16:creationId xmlns:a16="http://schemas.microsoft.com/office/drawing/2014/main" xmlns="" id="{2CB11DF0-5097-434A-A57A-15000242B2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7D37212-E1AB-44CC-AF9D-E69B37FE1AD0}"/>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1642822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B9D9FB-EC24-48EF-9171-A7918F641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DCEA944-8F9E-4D9D-B25D-434121247F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5ACFAC9-9E34-4FB8-813F-1F392F1B4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58FEA83-06F1-44E8-97DC-C9F55D28782A}"/>
              </a:ext>
            </a:extLst>
          </p:cNvPr>
          <p:cNvSpPr>
            <a:spLocks noGrp="1"/>
          </p:cNvSpPr>
          <p:nvPr>
            <p:ph type="dt" sz="half" idx="10"/>
          </p:nvPr>
        </p:nvSpPr>
        <p:spPr/>
        <p:txBody>
          <a:bodyPr/>
          <a:lstStyle/>
          <a:p>
            <a:fld id="{77424BD0-876A-4CBC-93DD-626869395C88}" type="datetimeFigureOut">
              <a:rPr lang="en-IN" smtClean="0"/>
              <a:t>03-10-2021</a:t>
            </a:fld>
            <a:endParaRPr lang="en-IN"/>
          </a:p>
        </p:txBody>
      </p:sp>
      <p:sp>
        <p:nvSpPr>
          <p:cNvPr id="6" name="Footer Placeholder 5">
            <a:extLst>
              <a:ext uri="{FF2B5EF4-FFF2-40B4-BE49-F238E27FC236}">
                <a16:creationId xmlns:a16="http://schemas.microsoft.com/office/drawing/2014/main" xmlns="" id="{A121DF21-BBCB-4A8B-977B-6E53ABF61B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DED60D1-3474-4698-8BC2-7171DA9A1784}"/>
              </a:ext>
            </a:extLst>
          </p:cNvPr>
          <p:cNvSpPr>
            <a:spLocks noGrp="1"/>
          </p:cNvSpPr>
          <p:nvPr>
            <p:ph type="sldNum" sz="quarter" idx="12"/>
          </p:nvPr>
        </p:nvSpPr>
        <p:spPr/>
        <p:txBody>
          <a:bodyPr/>
          <a:lstStyle/>
          <a:p>
            <a:fld id="{F86E90C8-46C5-44B9-8E0F-5CAB5BFAF6DB}" type="slidenum">
              <a:rPr lang="en-IN" smtClean="0"/>
              <a:t>‹#›</a:t>
            </a:fld>
            <a:endParaRPr lang="en-IN"/>
          </a:p>
        </p:txBody>
      </p:sp>
    </p:spTree>
    <p:extLst>
      <p:ext uri="{BB962C8B-B14F-4D97-AF65-F5344CB8AC3E}">
        <p14:creationId xmlns:p14="http://schemas.microsoft.com/office/powerpoint/2010/main" val="263958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606E7D-621C-4CC2-858B-F7DF35A590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7BFC301-8DFA-41BB-BA21-C78807143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0E5DFD8-4935-4F69-B692-6438C7302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24BD0-876A-4CBC-93DD-626869395C88}" type="datetimeFigureOut">
              <a:rPr lang="en-IN" smtClean="0"/>
              <a:t>03-10-2021</a:t>
            </a:fld>
            <a:endParaRPr lang="en-IN"/>
          </a:p>
        </p:txBody>
      </p:sp>
      <p:sp>
        <p:nvSpPr>
          <p:cNvPr id="5" name="Footer Placeholder 4">
            <a:extLst>
              <a:ext uri="{FF2B5EF4-FFF2-40B4-BE49-F238E27FC236}">
                <a16:creationId xmlns:a16="http://schemas.microsoft.com/office/drawing/2014/main" xmlns="" id="{D512D7E7-11BE-4C13-A8CD-072A48DCC2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CF581319-2C98-4A23-9C56-C5DD307F3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E90C8-46C5-44B9-8E0F-5CAB5BFAF6DB}" type="slidenum">
              <a:rPr lang="en-IN" smtClean="0"/>
              <a:t>‹#›</a:t>
            </a:fld>
            <a:endParaRPr lang="en-IN"/>
          </a:p>
        </p:txBody>
      </p:sp>
    </p:spTree>
    <p:extLst>
      <p:ext uri="{BB962C8B-B14F-4D97-AF65-F5344CB8AC3E}">
        <p14:creationId xmlns:p14="http://schemas.microsoft.com/office/powerpoint/2010/main" val="1570468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euskaditecnologia.com/cursos-de-big-data-y-serious-games-en-san-sebastian/serious-games/"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https://generacionxbox.com/analisis-de-its-quiz-time/"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hyperlink" Target="https://www.piqsels.com/en/public-domain-photo-frrjr" TargetMode="External"/><Relationship Id="rId7" Type="http://schemas.openxmlformats.org/officeDocument/2006/relationships/hyperlink" Target="https://www.flickr.com/photos/codepo8/7087270549/" TargetMode="External"/><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hyperlink" Target="https://pxhere.com/en/photo/561883" TargetMode="Externa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hyperlink" Target="https://www.universetoday.com/8027/soho-can-see-right-through-the-sun/" TargetMode="External"/><Relationship Id="rId7" Type="http://schemas.openxmlformats.org/officeDocument/2006/relationships/hyperlink" Target="https://phys.libretexts.org/TextMaps/General_Physics_TextMaps/Map:_University_Physics_(OpenStax)/Map:_University_Physics_III_(OpenStax)/10:__Nuclear_Physics/10.6:_Nuclear_Fusion" TargetMode="External"/><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hyperlink" Target="https://phys.libretexts.org/Courses/Lumen_Learning/Book:_Astronomy_Lab_(Lumen)/01:_Sunrise_Sunset_Moonrise_and_Moonset/1.02:_Daytime_Nighttime" TargetMode="External"/><Relationship Id="rId4" Type="http://schemas.openxmlformats.org/officeDocument/2006/relationships/image" Target="../media/image9.jpg"/><Relationship Id="rId9" Type="http://schemas.openxmlformats.org/officeDocument/2006/relationships/hyperlink" Target="https://courses.lumenlearning.com/astronomy/chapter/further-evolution-of-star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pace.stackexchange.com/questions/13162/how-did-astronauts-navigate-the-lunar-roving-vehicle-lrv-over-the-surface-of-t/13168" TargetMode="External"/><Relationship Id="rId7" Type="http://schemas.openxmlformats.org/officeDocument/2006/relationships/hyperlink" Target="http://sitn.hms.harvard.edu/flash/2019/photographing-darkest-objects-existence-first-image-black-hole/" TargetMode="Externa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hyperlink" Target="https://www.universetoday.com/65084/mars-polar-cap-mystery-solved/" TargetMode="Externa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xmlns="" id="{3842D1D5-8159-42EE-BA1F-9FDBE7EDA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9"/>
            <a:ext cx="12192000" cy="6864097"/>
          </a:xfrm>
          <a:prstGeom prst="rect">
            <a:avLst/>
          </a:prstGeom>
        </p:spPr>
      </p:pic>
    </p:spTree>
    <p:extLst>
      <p:ext uri="{BB962C8B-B14F-4D97-AF65-F5344CB8AC3E}">
        <p14:creationId xmlns:p14="http://schemas.microsoft.com/office/powerpoint/2010/main" val="24394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04E54A-59E6-4404-BE6E-E288366B20A8}"/>
              </a:ext>
            </a:extLst>
          </p:cNvPr>
          <p:cNvSpPr>
            <a:spLocks noGrp="1"/>
          </p:cNvSpPr>
          <p:nvPr>
            <p:ph type="title"/>
          </p:nvPr>
        </p:nvSpPr>
        <p:spPr>
          <a:xfrm>
            <a:off x="838200" y="674976"/>
            <a:ext cx="2634673" cy="914833"/>
          </a:xfrm>
        </p:spPr>
        <p:txBody>
          <a:bodyPr>
            <a:normAutofit/>
          </a:bodyPr>
          <a:lstStyle/>
          <a:p>
            <a:r>
              <a:rPr lang="en-IN" sz="4000" b="1" dirty="0" smtClean="0">
                <a:latin typeface="Times New Roman" panose="02020603050405020304" pitchFamily="18" charset="0"/>
                <a:cs typeface="Times New Roman" panose="02020603050405020304" pitchFamily="18" charset="0"/>
              </a:rPr>
              <a:t>INDEX:</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514C333-E2E8-48AA-B161-5BB03112464D}"/>
              </a:ext>
            </a:extLst>
          </p:cNvPr>
          <p:cNvSpPr>
            <a:spLocks noGrp="1"/>
          </p:cNvSpPr>
          <p:nvPr>
            <p:ph idx="1"/>
          </p:nvPr>
        </p:nvSpPr>
        <p:spPr>
          <a:xfrm>
            <a:off x="838200" y="1428444"/>
            <a:ext cx="10515600" cy="1707573"/>
          </a:xfrm>
        </p:spPr>
        <p:txBody>
          <a:bodyPr>
            <a:normAutofit/>
          </a:bodyPr>
          <a:lstStyle/>
          <a:p>
            <a:pPr marL="0" indent="0">
              <a:buNone/>
            </a:pPr>
            <a:r>
              <a:rPr lang="en-IN" sz="2000" dirty="0" smtClean="0">
                <a:latin typeface="Artifakt Element" panose="020B0503050000020004" pitchFamily="34" charset="0"/>
                <a:ea typeface="Artifakt Element" panose="020B0503050000020004" pitchFamily="34" charset="0"/>
                <a:cs typeface="Times New Roman" panose="02020603050405020304" pitchFamily="18" charset="0"/>
              </a:rPr>
              <a:t>1. </a:t>
            </a:r>
            <a:r>
              <a:rPr lang="en-US" sz="2000" dirty="0" smtClean="0">
                <a:latin typeface="Artifakt Element" panose="020B0503050000020004" pitchFamily="34" charset="0"/>
                <a:ea typeface="Artifakt Element" panose="020B0503050000020004" pitchFamily="34" charset="0"/>
                <a:cs typeface="Times New Roman" panose="02020603050405020304" pitchFamily="18" charset="0"/>
              </a:rPr>
              <a:t>So, how is our solution different?</a:t>
            </a:r>
            <a:endParaRPr lang="en-US" sz="2000" dirty="0">
              <a:latin typeface="Artifakt Element" panose="020B0503050000020004" pitchFamily="34" charset="0"/>
              <a:ea typeface="Artifakt Element" panose="020B0503050000020004" pitchFamily="34" charset="0"/>
              <a:cs typeface="Times New Roman" panose="02020603050405020304" pitchFamily="18" charset="0"/>
            </a:endParaRPr>
          </a:p>
          <a:p>
            <a:pPr marL="0" indent="0">
              <a:buNone/>
            </a:pPr>
            <a:r>
              <a:rPr lang="en-IN" sz="2000" dirty="0" smtClean="0">
                <a:latin typeface="Artifakt Element" panose="020B0503050000020004" pitchFamily="34" charset="0"/>
                <a:ea typeface="Artifakt Element" panose="020B0503050000020004" pitchFamily="34" charset="0"/>
                <a:cs typeface="Times New Roman" panose="02020603050405020304" pitchFamily="18" charset="0"/>
              </a:rPr>
              <a:t>2. Problem statement &amp; overview of our solution</a:t>
            </a:r>
          </a:p>
          <a:p>
            <a:pPr marL="0" indent="0">
              <a:buNone/>
            </a:pPr>
            <a:r>
              <a:rPr lang="en-IN" sz="2000" dirty="0" smtClean="0">
                <a:latin typeface="Artifakt Element" panose="020B0503050000020004" pitchFamily="34" charset="0"/>
                <a:ea typeface="Artifakt Element" panose="020B0503050000020004" pitchFamily="34" charset="0"/>
                <a:cs typeface="Times New Roman" panose="02020603050405020304" pitchFamily="18" charset="0"/>
              </a:rPr>
              <a:t>3. </a:t>
            </a:r>
            <a:r>
              <a:rPr lang="en-US" sz="2000" dirty="0">
                <a:latin typeface="Artifakt Element" panose="020B0503050000020004" pitchFamily="34" charset="0"/>
                <a:ea typeface="Artifakt Element" panose="020B0503050000020004" pitchFamily="34" charset="0"/>
              </a:rPr>
              <a:t>Future developments/ </a:t>
            </a:r>
            <a:r>
              <a:rPr lang="en-US" sz="2000" dirty="0" smtClean="0">
                <a:latin typeface="Artifakt Element" panose="020B0503050000020004" pitchFamily="34" charset="0"/>
                <a:ea typeface="Artifakt Element" panose="020B0503050000020004" pitchFamily="34" charset="0"/>
              </a:rPr>
              <a:t>plans</a:t>
            </a:r>
          </a:p>
          <a:p>
            <a:pPr marL="0" indent="0">
              <a:buNone/>
            </a:pPr>
            <a:r>
              <a:rPr lang="en-US" sz="2000" dirty="0" smtClean="0">
                <a:latin typeface="Artifakt Element" panose="020B0503050000020004" pitchFamily="34" charset="0"/>
                <a:ea typeface="Artifakt Element" panose="020B0503050000020004" pitchFamily="34" charset="0"/>
                <a:cs typeface="Times New Roman" panose="02020603050405020304" pitchFamily="18" charset="0"/>
              </a:rPr>
              <a:t>4. </a:t>
            </a:r>
            <a:r>
              <a:rPr lang="en-US" sz="2000" dirty="0" smtClean="0">
                <a:latin typeface="Artifakt Element" panose="020B0503050000020004" pitchFamily="34" charset="0"/>
                <a:ea typeface="Artifakt Element" panose="020B0503050000020004" pitchFamily="34" charset="0"/>
                <a:cs typeface="Times New Roman" panose="02020603050405020304" pitchFamily="18" charset="0"/>
              </a:rPr>
              <a:t>Submission links &amp; additional information</a:t>
            </a:r>
            <a:endParaRPr lang="en-IN" sz="2000" dirty="0">
              <a:latin typeface="Artifakt Element" panose="020B0503050000020004" pitchFamily="34" charset="0"/>
              <a:ea typeface="Artifakt Element" panose="020B05030500000200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xmlns="" id="{79BAEB99-0002-46F4-B308-F0FF0B139EA8}"/>
              </a:ext>
            </a:extLst>
          </p:cNvPr>
          <p:cNvSpPr txBox="1">
            <a:spLocks/>
          </p:cNvSpPr>
          <p:nvPr/>
        </p:nvSpPr>
        <p:spPr>
          <a:xfrm>
            <a:off x="838200" y="3429000"/>
            <a:ext cx="9393382" cy="8037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4000" b="0" i="0" strike="noStrike" kern="1200" cap="none" spc="0" normalizeH="0" noProof="0" dirty="0" smtClean="0">
                <a:ln>
                  <a:noFill/>
                </a:ln>
                <a:solidFill>
                  <a:prstClr val="black"/>
                </a:solidFill>
                <a:effectLst/>
                <a:uLnTx/>
                <a:uFillTx/>
                <a:latin typeface="Times New Roman" panose="02020603050405020304" pitchFamily="18" charset="0"/>
                <a:ea typeface="+mj-ea"/>
                <a:cs typeface="Times New Roman" panose="02020603050405020304" pitchFamily="18" charset="0"/>
              </a:rPr>
              <a:t>             </a:t>
            </a:r>
            <a:r>
              <a:rPr kumimoji="0" lang="en-IN" sz="4000" b="1" i="0" u="sng" strike="noStrike" kern="1200" cap="none" spc="0" normalizeH="0" baseline="0" noProof="0" dirty="0" smtClean="0">
                <a:ln>
                  <a:noFill/>
                </a:ln>
                <a:solidFill>
                  <a:prstClr val="black"/>
                </a:solidFill>
                <a:effectLst/>
                <a:uLnTx/>
                <a:uFillTx/>
                <a:latin typeface="Times New Roman" panose="02020603050405020304" pitchFamily="18" charset="0"/>
                <a:ea typeface="+mj-ea"/>
                <a:cs typeface="Times New Roman" panose="02020603050405020304" pitchFamily="18" charset="0"/>
              </a:rPr>
              <a:t>TEAM </a:t>
            </a:r>
            <a:r>
              <a:rPr kumimoji="0" lang="en-IN" sz="4000" b="1" i="0" u="sng"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NAME - SAGANISTS</a:t>
            </a:r>
          </a:p>
        </p:txBody>
      </p:sp>
      <p:sp>
        <p:nvSpPr>
          <p:cNvPr id="6" name="Subtitle 2">
            <a:extLst>
              <a:ext uri="{FF2B5EF4-FFF2-40B4-BE49-F238E27FC236}">
                <a16:creationId xmlns:a16="http://schemas.microsoft.com/office/drawing/2014/main" xmlns="" id="{6FEC8D7F-7957-4468-BBBC-9FBA74CAC7A6}"/>
              </a:ext>
            </a:extLst>
          </p:cNvPr>
          <p:cNvSpPr txBox="1">
            <a:spLocks/>
          </p:cNvSpPr>
          <p:nvPr/>
        </p:nvSpPr>
        <p:spPr>
          <a:xfrm>
            <a:off x="838200" y="4277676"/>
            <a:ext cx="8885381" cy="436274"/>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1200" b="0" i="0" strike="noStrike" kern="1200" cap="none" spc="0" normalizeH="0" baseline="0" noProof="0" dirty="0" smtClean="0">
                <a:ln>
                  <a:noFill/>
                </a:ln>
                <a:solidFill>
                  <a:prstClr val="black"/>
                </a:solidFill>
                <a:effectLst/>
                <a:uLnTx/>
                <a:uFillTx/>
                <a:latin typeface="Calibri" panose="020F0502020204030204"/>
                <a:ea typeface="+mn-ea"/>
                <a:cs typeface="+mn-cs"/>
              </a:rPr>
              <a:t>  TEAM MEMBERS:</a:t>
            </a:r>
            <a:endParaRPr kumimoji="0" lang="en-US" sz="11200" b="0" i="0"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7000" b="0" i="0" u="none" strike="noStrike" kern="1200" cap="none" spc="0" normalizeH="0" baseline="0" noProof="0" dirty="0" err="1">
                <a:ln>
                  <a:noFill/>
                </a:ln>
                <a:solidFill>
                  <a:prstClr val="black"/>
                </a:solidFill>
                <a:effectLst/>
                <a:uLnTx/>
                <a:uFillTx/>
                <a:latin typeface="Calibri" panose="020F0502020204030204"/>
                <a:ea typeface="+mn-ea"/>
                <a:cs typeface="+mn-cs"/>
              </a:rPr>
              <a:t>Ghurujayaraj</a:t>
            </a:r>
            <a:r>
              <a:rPr kumimoji="0" lang="en-US" sz="7000" b="0" i="0" u="none" strike="noStrike" kern="1200" cap="none" spc="0" normalizeH="0" baseline="0" noProof="0" dirty="0">
                <a:ln>
                  <a:noFill/>
                </a:ln>
                <a:solidFill>
                  <a:prstClr val="black"/>
                </a:solidFill>
                <a:effectLst/>
                <a:uLnTx/>
                <a:uFillTx/>
                <a:latin typeface="Calibri" panose="020F0502020204030204"/>
                <a:ea typeface="+mn-ea"/>
                <a:cs typeface="+mn-cs"/>
              </a:rPr>
              <a:t> – 2025 – SRM KTR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7000" b="0" i="0" u="none" strike="noStrike" kern="1200" cap="none" spc="0" normalizeH="0" baseline="0" noProof="0" dirty="0" err="1">
                <a:ln>
                  <a:noFill/>
                </a:ln>
                <a:solidFill>
                  <a:prstClr val="black"/>
                </a:solidFill>
                <a:effectLst/>
                <a:uLnTx/>
                <a:uFillTx/>
                <a:latin typeface="Calibri" panose="020F0502020204030204"/>
                <a:ea typeface="+mn-ea"/>
                <a:cs typeface="+mn-cs"/>
              </a:rPr>
              <a:t>Prajin</a:t>
            </a:r>
            <a:r>
              <a:rPr kumimoji="0" lang="en-US" sz="7000" b="0" i="0" u="none" strike="noStrike" kern="1200" cap="none" spc="0" normalizeH="0" baseline="0" noProof="0" dirty="0">
                <a:ln>
                  <a:noFill/>
                </a:ln>
                <a:solidFill>
                  <a:prstClr val="black"/>
                </a:solidFill>
                <a:effectLst/>
                <a:uLnTx/>
                <a:uFillTx/>
                <a:latin typeface="Calibri" panose="020F0502020204030204"/>
                <a:ea typeface="+mn-ea"/>
                <a:cs typeface="+mn-cs"/>
              </a:rPr>
              <a:t> Chopra – 2025 – SRM KTR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7000" b="0" i="0" u="none" strike="noStrike" kern="1200" cap="none" spc="0" normalizeH="0" baseline="0" noProof="0" dirty="0">
                <a:ln>
                  <a:noFill/>
                </a:ln>
                <a:solidFill>
                  <a:prstClr val="black"/>
                </a:solidFill>
                <a:effectLst/>
                <a:uLnTx/>
                <a:uFillTx/>
                <a:latin typeface="Calibri" panose="020F0502020204030204"/>
                <a:ea typeface="+mn-ea"/>
                <a:cs typeface="+mn-cs"/>
              </a:rPr>
              <a:t>Rasesh Gautam – 2025 – SRM KTR</a:t>
            </a:r>
            <a:endParaRPr kumimoji="0" lang="en-IN" sz="7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280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C27A9E-D8E9-429A-935C-14310574E4BE}"/>
              </a:ext>
            </a:extLst>
          </p:cNvPr>
          <p:cNvSpPr txBox="1">
            <a:spLocks/>
          </p:cNvSpPr>
          <p:nvPr/>
        </p:nvSpPr>
        <p:spPr>
          <a:xfrm>
            <a:off x="1243112" y="796749"/>
            <a:ext cx="11729884" cy="7581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1" i="0" u="sng"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SO, HOW IS OUR SOLUTION DIFFERENT?</a:t>
            </a:r>
          </a:p>
        </p:txBody>
      </p:sp>
      <p:sp>
        <p:nvSpPr>
          <p:cNvPr id="3" name="Subtitle 2">
            <a:extLst>
              <a:ext uri="{FF2B5EF4-FFF2-40B4-BE49-F238E27FC236}">
                <a16:creationId xmlns:a16="http://schemas.microsoft.com/office/drawing/2014/main" xmlns="" id="{99781CEB-7980-417D-9956-DB685CB8EA3E}"/>
              </a:ext>
            </a:extLst>
          </p:cNvPr>
          <p:cNvSpPr txBox="1">
            <a:spLocks/>
          </p:cNvSpPr>
          <p:nvPr/>
        </p:nvSpPr>
        <p:spPr>
          <a:xfrm>
            <a:off x="1457036" y="1863662"/>
            <a:ext cx="9144000" cy="165576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9600" b="0" i="0" u="none" strike="noStrike" kern="1200" cap="none" spc="0" normalizeH="0" baseline="0" noProof="0" dirty="0">
                <a:ln>
                  <a:noFill/>
                </a:ln>
                <a:effectLst/>
                <a:uLnTx/>
                <a:uFillTx/>
                <a:latin typeface="Calibri" panose="020F0502020204030204"/>
                <a:ea typeface="+mn-ea"/>
                <a:cs typeface="+mn-cs"/>
              </a:rPr>
              <a:t>There are more than 2.69 billion gamers in the world.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9600" b="0" i="0" u="none" strike="noStrike" kern="1200" cap="none" spc="0" normalizeH="0" baseline="0" noProof="0" dirty="0">
                <a:ln>
                  <a:noFill/>
                </a:ln>
                <a:effectLst/>
                <a:uLnTx/>
                <a:uFillTx/>
                <a:latin typeface="Calibri" panose="020F0502020204030204"/>
                <a:ea typeface="+mn-ea"/>
                <a:cs typeface="+mn-cs"/>
              </a:rPr>
              <a:t>According to the ESA, 67 percent of all American adults, those 18 years and up, play games, while 76 percent of kids, those under 18 years old, are gamers. Keeping in mind , the growing potential of gaming experience integrated with education , we have come up with a quiz based game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9600" b="0" i="0" u="none" strike="noStrike" kern="1200" cap="none" spc="0" normalizeH="0" baseline="0" noProof="0" dirty="0">
                <a:ln>
                  <a:noFill/>
                </a:ln>
                <a:effectLst/>
                <a:uLnTx/>
                <a:uFillTx/>
                <a:latin typeface="Calibri" panose="020F0502020204030204"/>
                <a:ea typeface="+mn-ea"/>
                <a:cs typeface="+mn-cs"/>
              </a:rPr>
              <a:t>The game which we aim to develop is a fully user interactive application.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9600" b="0" i="0" u="none" strike="noStrike" kern="1200" cap="none" spc="0" normalizeH="0" baseline="0" noProof="0" dirty="0">
                <a:ln>
                  <a:noFill/>
                </a:ln>
                <a:effectLst/>
                <a:uLnTx/>
                <a:uFillTx/>
                <a:latin typeface="Calibri" panose="020F0502020204030204"/>
                <a:ea typeface="+mn-ea"/>
                <a:cs typeface="+mn-cs"/>
              </a:rPr>
              <a:t>It provides its users with various gameplay options along with the ability to unlock various other elements in the game.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9600" b="0" i="0" u="none" strike="noStrike" kern="1200" cap="none" spc="0" normalizeH="0" baseline="0" noProof="0" dirty="0">
                <a:ln>
                  <a:noFill/>
                </a:ln>
                <a:effectLst/>
                <a:uLnTx/>
                <a:uFillTx/>
                <a:latin typeface="Calibri" panose="020F0502020204030204"/>
                <a:ea typeface="+mn-ea"/>
                <a:cs typeface="+mn-cs"/>
              </a:rPr>
              <a:t>The hook </a:t>
            </a:r>
            <a:r>
              <a:rPr kumimoji="0" lang="en-US" sz="9600" b="0" i="0" u="none" strike="noStrike" kern="1200" cap="none" spc="0" normalizeH="0" baseline="0" noProof="0" dirty="0" smtClean="0">
                <a:ln>
                  <a:noFill/>
                </a:ln>
                <a:effectLst/>
                <a:uLnTx/>
                <a:uFillTx/>
                <a:latin typeface="Calibri" panose="020F0502020204030204"/>
                <a:ea typeface="+mn-ea"/>
                <a:cs typeface="+mn-cs"/>
              </a:rPr>
              <a:t>for one of </a:t>
            </a:r>
            <a:r>
              <a:rPr kumimoji="0" lang="en-US" sz="9600" b="0" i="0" u="none" strike="noStrike" kern="1200" cap="none" spc="0" normalizeH="0" baseline="0" noProof="0" dirty="0">
                <a:ln>
                  <a:noFill/>
                </a:ln>
                <a:effectLst/>
                <a:uLnTx/>
                <a:uFillTx/>
                <a:latin typeface="Calibri" panose="020F0502020204030204"/>
                <a:ea typeface="+mn-ea"/>
                <a:cs typeface="+mn-cs"/>
              </a:rPr>
              <a:t>the </a:t>
            </a:r>
            <a:r>
              <a:rPr kumimoji="0" lang="en-US" sz="9600" b="0" i="0" u="none" strike="noStrike" kern="1200" cap="none" spc="0" normalizeH="0" baseline="0" noProof="0" dirty="0" smtClean="0">
                <a:ln>
                  <a:noFill/>
                </a:ln>
                <a:effectLst/>
                <a:uLnTx/>
                <a:uFillTx/>
                <a:latin typeface="Calibri" panose="020F0502020204030204"/>
                <a:ea typeface="+mn-ea"/>
                <a:cs typeface="+mn-cs"/>
              </a:rPr>
              <a:t>game modes </a:t>
            </a:r>
            <a:r>
              <a:rPr kumimoji="0" lang="en-US" sz="9600" b="0" i="0" u="none" strike="noStrike" kern="1200" cap="none" spc="0" normalizeH="0" baseline="0" noProof="0" dirty="0">
                <a:ln>
                  <a:noFill/>
                </a:ln>
                <a:effectLst/>
                <a:uLnTx/>
                <a:uFillTx/>
                <a:latin typeface="Calibri" panose="020F0502020204030204"/>
                <a:ea typeface="+mn-ea"/>
                <a:cs typeface="+mn-cs"/>
              </a:rPr>
              <a:t>is </a:t>
            </a:r>
            <a:r>
              <a:rPr kumimoji="0" lang="en-US" sz="9600" b="0" i="0" u="none" strike="noStrike" kern="1200" cap="none" spc="0" normalizeH="0" baseline="0" noProof="0" dirty="0" smtClean="0">
                <a:ln>
                  <a:noFill/>
                </a:ln>
                <a:effectLst/>
                <a:uLnTx/>
                <a:uFillTx/>
                <a:latin typeface="Calibri" panose="020F0502020204030204"/>
                <a:ea typeface="+mn-ea"/>
                <a:cs typeface="+mn-cs"/>
              </a:rPr>
              <a:t>racing simulation,</a:t>
            </a:r>
            <a:r>
              <a:rPr kumimoji="0" lang="en-US" sz="9600" b="0" i="0" u="none" strike="noStrike" kern="1200" cap="none" spc="0" normalizeH="0" noProof="0" dirty="0" smtClean="0">
                <a:ln>
                  <a:noFill/>
                </a:ln>
                <a:effectLst/>
                <a:uLnTx/>
                <a:uFillTx/>
                <a:latin typeface="Calibri" panose="020F0502020204030204"/>
                <a:ea typeface="+mn-ea"/>
                <a:cs typeface="+mn-cs"/>
              </a:rPr>
              <a:t> </a:t>
            </a:r>
            <a:r>
              <a:rPr kumimoji="0" lang="en-US" sz="9600" b="0" i="0" u="none" strike="noStrike" kern="1200" cap="none" spc="0" normalizeH="0" baseline="0" noProof="0" dirty="0" smtClean="0">
                <a:ln>
                  <a:noFill/>
                </a:ln>
                <a:effectLst/>
                <a:uLnTx/>
                <a:uFillTx/>
                <a:latin typeface="Calibri" panose="020F0502020204030204"/>
                <a:ea typeface="+mn-ea"/>
                <a:cs typeface="+mn-cs"/>
              </a:rPr>
              <a:t>faster </a:t>
            </a:r>
            <a:r>
              <a:rPr kumimoji="0" lang="en-US" sz="9600" b="0" i="0" u="none" strike="noStrike" kern="1200" cap="none" spc="0" normalizeH="0" baseline="0" noProof="0" dirty="0">
                <a:ln>
                  <a:noFill/>
                </a:ln>
                <a:effectLst/>
                <a:uLnTx/>
                <a:uFillTx/>
                <a:latin typeface="Calibri" panose="020F0502020204030204"/>
                <a:ea typeface="+mn-ea"/>
                <a:cs typeface="+mn-cs"/>
              </a:rPr>
              <a:t>a user answers the question , the faster his/her vehicle travels in order to complete the race.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8714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DD0222-161C-4E5B-B375-07F6C4270549}"/>
              </a:ext>
            </a:extLst>
          </p:cNvPr>
          <p:cNvSpPr txBox="1">
            <a:spLocks/>
          </p:cNvSpPr>
          <p:nvPr/>
        </p:nvSpPr>
        <p:spPr>
          <a:xfrm>
            <a:off x="108155" y="692728"/>
            <a:ext cx="11975689" cy="99767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kumimoji="0" lang="en-IN" sz="3800" b="1" i="0" u="sng" strike="noStrike" kern="1200" cap="none" spc="0" normalizeH="0" baseline="0" noProof="0" dirty="0" smtClean="0">
                <a:ln>
                  <a:noFill/>
                </a:ln>
                <a:solidFill>
                  <a:srgbClr val="FFC000"/>
                </a:solidFill>
                <a:effectLst/>
                <a:uLnTx/>
                <a:uFillTx/>
                <a:latin typeface="+mn-lt"/>
                <a:cs typeface="Times New Roman" panose="02020603050405020304" pitchFamily="18" charset="0"/>
              </a:rPr>
              <a:t>PROBLEM STATEMENT - </a:t>
            </a:r>
            <a:r>
              <a:rPr lang="en-US" sz="3800" b="1" u="sng" cap="all" dirty="0">
                <a:solidFill>
                  <a:srgbClr val="FFC000"/>
                </a:solidFill>
                <a:latin typeface="+mn-lt"/>
              </a:rPr>
              <a:t>UNLOCKING THE SECRETS OF THE SUN</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000" b="0" i="0" u="none" strike="noStrike" kern="1200" cap="none" spc="0" normalizeH="0" baseline="0" noProof="0" dirty="0" smtClean="0">
                <a:ln>
                  <a:noFill/>
                </a:ln>
                <a:solidFill>
                  <a:prstClr val="black"/>
                </a:solidFill>
                <a:effectLst/>
                <a:uLnTx/>
                <a:uFillTx/>
                <a:latin typeface="Times New Roman" panose="02020603050405020304" pitchFamily="18" charset="0"/>
                <a:ea typeface="+mj-ea"/>
                <a:cs typeface="Times New Roman" panose="02020603050405020304" pitchFamily="18" charset="0"/>
              </a:rPr>
              <a:t> </a:t>
            </a:r>
            <a:endParaRPr kumimoji="0" lang="en-IN" sz="4000" b="0" i="0" u="none" strike="noStrike" kern="1200" cap="none" spc="0" normalizeH="0" baseline="0" noProof="0" dirty="0">
              <a:ln>
                <a:noFill/>
              </a:ln>
              <a:solidFill>
                <a:prstClr val="black"/>
              </a:solidFill>
              <a:effectLst/>
              <a:uLnTx/>
              <a:uFillTx/>
              <a:latin typeface="Calibri Light" panose="020F0302020204030204"/>
              <a:ea typeface="+mj-ea"/>
              <a:cs typeface="+mj-cs"/>
            </a:endParaRPr>
          </a:p>
        </p:txBody>
      </p:sp>
      <p:sp>
        <p:nvSpPr>
          <p:cNvPr id="3" name="Subtitle 2">
            <a:extLst>
              <a:ext uri="{FF2B5EF4-FFF2-40B4-BE49-F238E27FC236}">
                <a16:creationId xmlns:a16="http://schemas.microsoft.com/office/drawing/2014/main" xmlns="" id="{D6265E8B-8136-4EFE-B522-6F0D3CE88A66}"/>
              </a:ext>
            </a:extLst>
          </p:cNvPr>
          <p:cNvSpPr txBox="1">
            <a:spLocks/>
          </p:cNvSpPr>
          <p:nvPr/>
        </p:nvSpPr>
        <p:spPr>
          <a:xfrm>
            <a:off x="327210" y="1713050"/>
            <a:ext cx="6616824" cy="462756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lang="en-IN" sz="4100" b="1" u="sng" dirty="0" smtClean="0">
                <a:solidFill>
                  <a:prstClr val="black"/>
                </a:solidFill>
                <a:latin typeface="Times New Roman" panose="02020603050405020304" pitchFamily="18" charset="0"/>
                <a:cs typeface="Times New Roman" panose="02020603050405020304" pitchFamily="18" charset="0"/>
              </a:rPr>
              <a:t>Overview</a:t>
            </a:r>
            <a:r>
              <a:rPr kumimoji="0" lang="en-IN" sz="4100" b="1" i="0" u="sng"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 </a:t>
            </a:r>
            <a:r>
              <a:rPr kumimoji="0" lang="en-IN" sz="4100" b="1" i="0"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of </a:t>
            </a:r>
            <a:r>
              <a:rPr kumimoji="0" lang="en-IN" sz="4100" b="1" i="0" u="sng" strike="noStrike" kern="1200" cap="none" spc="0" normalizeH="0" baseline="0" noProof="0" dirty="0" smtClean="0">
                <a:ln>
                  <a:noFill/>
                </a:ln>
                <a:solidFill>
                  <a:prstClr val="black"/>
                </a:solidFill>
                <a:effectLst/>
                <a:uLnTx/>
                <a:uFillTx/>
                <a:latin typeface="Times New Roman" panose="02020603050405020304" pitchFamily="18" charset="0"/>
                <a:cs typeface="Times New Roman" panose="02020603050405020304" pitchFamily="18" charset="0"/>
              </a:rPr>
              <a:t>our </a:t>
            </a:r>
            <a:r>
              <a:rPr kumimoji="0" lang="en-IN" sz="4100" b="1" i="0"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solution</a:t>
            </a:r>
            <a:r>
              <a:rPr lang="en-IN" sz="3600" b="1" u="sng" dirty="0">
                <a:solidFill>
                  <a:prstClr val="black"/>
                </a:solidFill>
                <a:latin typeface="Times New Roman" panose="02020603050405020304" pitchFamily="18" charset="0"/>
                <a:cs typeface="Times New Roman" panose="02020603050405020304" pitchFamily="18" charset="0"/>
              </a:rPr>
              <a:t>:</a:t>
            </a:r>
            <a:endParaRPr kumimoji="0" lang="en-IN" sz="3600" b="1" i="0"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None/>
              <a:tabLst/>
              <a:defRPr/>
            </a:pPr>
            <a:endPar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game focuses to develop a competitive spirit among the players and also at the same time provide some insights about space like why knowledge about space is important, how it affects everyone on the Earth and also some interesting crunchy space facts.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game would have a streak system in which as the user correctly answers the questions consecutively, he would score more points compared to his/ her previous questions and if the user breaks his/her streak then the user would continue from the same place but streak points would start from the start again and the previous points would be added with new points.</a:t>
            </a:r>
          </a:p>
          <a:p>
            <a:pPr marL="0" marR="0" lvl="0" indent="0" algn="l" defTabSz="914400" rtl="0" eaLnBrk="1" fontAlgn="auto" latinLnBrk="0" hangingPunct="1">
              <a:lnSpc>
                <a:spcPct val="90000"/>
              </a:lnSpc>
              <a:spcBef>
                <a:spcPts val="1000"/>
              </a:spcBef>
              <a:spcAft>
                <a:spcPts val="0"/>
              </a:spcAft>
              <a:buClrTx/>
              <a:buSzTx/>
              <a:buNone/>
              <a:tabLst/>
              <a:defRPr/>
            </a:pP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11" name="Picture 10">
            <a:extLst>
              <a:ext uri="{FF2B5EF4-FFF2-40B4-BE49-F238E27FC236}">
                <a16:creationId xmlns:a16="http://schemas.microsoft.com/office/drawing/2014/main" xmlns="" id="{C5C5AF19-2963-4B52-9968-78207AE9673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8345328" y="1922471"/>
            <a:ext cx="2956560" cy="1872288"/>
          </a:xfrm>
          <a:prstGeom prst="rect">
            <a:avLst/>
          </a:prstGeom>
        </p:spPr>
      </p:pic>
      <p:pic>
        <p:nvPicPr>
          <p:cNvPr id="14" name="Picture 13">
            <a:extLst>
              <a:ext uri="{FF2B5EF4-FFF2-40B4-BE49-F238E27FC236}">
                <a16:creationId xmlns:a16="http://schemas.microsoft.com/office/drawing/2014/main" xmlns="" id="{B0A0E2CB-197F-4107-AC2C-84FDEF9C8F96}"/>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8345328" y="4026831"/>
            <a:ext cx="3328512" cy="1872288"/>
          </a:xfrm>
          <a:prstGeom prst="rect">
            <a:avLst/>
          </a:prstGeom>
        </p:spPr>
      </p:pic>
    </p:spTree>
    <p:extLst>
      <p:ext uri="{BB962C8B-B14F-4D97-AF65-F5344CB8AC3E}">
        <p14:creationId xmlns:p14="http://schemas.microsoft.com/office/powerpoint/2010/main" val="11317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313B24C-75C9-4AF3-A915-0CE0A4BEBD65}"/>
              </a:ext>
            </a:extLst>
          </p:cNvPr>
          <p:cNvSpPr txBox="1"/>
          <p:nvPr/>
        </p:nvSpPr>
        <p:spPr>
          <a:xfrm>
            <a:off x="164629" y="688334"/>
            <a:ext cx="6835806" cy="596163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user would get 3 chances to continue the game if he/her answers wrong and after that user's game would end.</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 game round would go on for 3 minutes and after that, the person with the highest points on the leaderboard wins.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Each user who participates in the game would get some in-game coins according to his/ her final position in the game round and later could use those coins for buying in-game stuff like skins for rockets, up-gradation of the various parts of the rocket for its better performance during the game, etc.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These in-game purchases of stuff related to rockets would also help users understand a little bit about the functioning of the rockets and what are the various parts used in rockets and could also act as a gateway that could lead players to develop an interest in rockets and things related to them.</a:t>
            </a:r>
            <a:endPar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Picture 4">
            <a:extLst>
              <a:ext uri="{FF2B5EF4-FFF2-40B4-BE49-F238E27FC236}">
                <a16:creationId xmlns:a16="http://schemas.microsoft.com/office/drawing/2014/main" xmlns="" id="{772DF4E8-2FDE-46A6-896B-3715E89B9155}"/>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7863840" y="1198065"/>
            <a:ext cx="1936114" cy="1291452"/>
          </a:xfrm>
          <a:prstGeom prst="rect">
            <a:avLst/>
          </a:prstGeom>
        </p:spPr>
      </p:pic>
      <p:pic>
        <p:nvPicPr>
          <p:cNvPr id="7" name="Picture 6">
            <a:extLst>
              <a:ext uri="{FF2B5EF4-FFF2-40B4-BE49-F238E27FC236}">
                <a16:creationId xmlns:a16="http://schemas.microsoft.com/office/drawing/2014/main" xmlns="" id="{45390262-92E5-4253-8DA6-C7013167EAAB}"/>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7815897" y="2797460"/>
            <a:ext cx="2032000" cy="1524000"/>
          </a:xfrm>
          <a:prstGeom prst="rect">
            <a:avLst/>
          </a:prstGeom>
        </p:spPr>
      </p:pic>
      <p:pic>
        <p:nvPicPr>
          <p:cNvPr id="9" name="Picture 8">
            <a:extLst>
              <a:ext uri="{FF2B5EF4-FFF2-40B4-BE49-F238E27FC236}">
                <a16:creationId xmlns:a16="http://schemas.microsoft.com/office/drawing/2014/main" xmlns="" id="{49857E27-0E4A-4F52-9E96-3853D720F6F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xmlns="" r:id="rId7"/>
              </a:ext>
            </a:extLst>
          </a:blip>
          <a:stretch>
            <a:fillRect/>
          </a:stretch>
        </p:blipFill>
        <p:spPr>
          <a:xfrm>
            <a:off x="7815897" y="4555696"/>
            <a:ext cx="2192197" cy="1370123"/>
          </a:xfrm>
          <a:prstGeom prst="rect">
            <a:avLst/>
          </a:prstGeom>
        </p:spPr>
      </p:pic>
    </p:spTree>
    <p:extLst>
      <p:ext uri="{BB962C8B-B14F-4D97-AF65-F5344CB8AC3E}">
        <p14:creationId xmlns:p14="http://schemas.microsoft.com/office/powerpoint/2010/main" val="1765484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562EE3B-2BA4-4AC9-8BDE-7439CC57AA79}"/>
              </a:ext>
            </a:extLst>
          </p:cNvPr>
          <p:cNvSpPr txBox="1"/>
          <p:nvPr/>
        </p:nvSpPr>
        <p:spPr>
          <a:xfrm>
            <a:off x="533400" y="707679"/>
            <a:ext cx="11658600" cy="7048083"/>
          </a:xfrm>
          <a:prstGeom prst="rect">
            <a:avLst/>
          </a:prstGeom>
          <a:noFill/>
        </p:spPr>
        <p:txBody>
          <a:bodyPr wrap="square" rtlCol="0">
            <a:spAutoFit/>
          </a:bodyPr>
          <a:lstStyle/>
          <a:p>
            <a:r>
              <a:rPr lang="en-US" sz="2400" b="1" u="sng" dirty="0" smtClean="0"/>
              <a:t>Similar kind of questions (MCQs) </a:t>
            </a:r>
            <a:r>
              <a:rPr lang="en-US" sz="2400" b="1" u="sng" dirty="0"/>
              <a:t>would </a:t>
            </a:r>
            <a:r>
              <a:rPr lang="en-US" sz="2400" b="1" u="sng" dirty="0" smtClean="0"/>
              <a:t>be </a:t>
            </a:r>
            <a:r>
              <a:rPr lang="en-US" sz="2400" b="1" u="sng" dirty="0" smtClean="0"/>
              <a:t>used and </a:t>
            </a:r>
          </a:p>
          <a:p>
            <a:r>
              <a:rPr lang="en-US" sz="2400" b="1" u="sng" dirty="0" smtClean="0"/>
              <a:t>the options will have text and graphics </a:t>
            </a:r>
            <a:r>
              <a:rPr lang="en-US" sz="2400" b="1" u="sng" dirty="0" smtClean="0"/>
              <a:t>:</a:t>
            </a:r>
            <a:endParaRPr lang="en-US" sz="2400" b="1" u="sng" dirty="0"/>
          </a:p>
          <a:p>
            <a:r>
              <a:rPr lang="en-US" sz="2000" dirty="0"/>
              <a:t> </a:t>
            </a:r>
            <a:endParaRPr lang="en-US" sz="2000" dirty="0" smtClean="0"/>
          </a:p>
          <a:p>
            <a:r>
              <a:rPr lang="en-US" sz="2000" dirty="0" smtClean="0"/>
              <a:t>1</a:t>
            </a:r>
            <a:r>
              <a:rPr lang="en-US" sz="2000" dirty="0"/>
              <a:t>)   Our sun is made up of what?</a:t>
            </a:r>
          </a:p>
          <a:p>
            <a:r>
              <a:rPr lang="en-US" sz="2000" dirty="0"/>
              <a:t> 2)   What is the age of sun?</a:t>
            </a:r>
          </a:p>
          <a:p>
            <a:r>
              <a:rPr lang="en-US" sz="2000" dirty="0"/>
              <a:t> 3)   During fusion, hydrogen converted into?</a:t>
            </a:r>
          </a:p>
          <a:p>
            <a:r>
              <a:rPr lang="en-US" sz="2000" dirty="0"/>
              <a:t> 4)   What is the color of sun?</a:t>
            </a:r>
          </a:p>
          <a:p>
            <a:pPr marL="0" indent="0">
              <a:buNone/>
            </a:pPr>
            <a:r>
              <a:rPr lang="en-US" sz="2000" dirty="0"/>
              <a:t> 5)   what is the distance between earth and sun?</a:t>
            </a:r>
          </a:p>
          <a:p>
            <a:pPr marL="0" indent="0">
              <a:buNone/>
            </a:pPr>
            <a:r>
              <a:rPr lang="en-US" sz="1800" dirty="0"/>
              <a:t> 6)    </a:t>
            </a:r>
            <a:r>
              <a:rPr lang="en-IN" sz="2000" dirty="0"/>
              <a:t>How much mass the sun contains?</a:t>
            </a:r>
          </a:p>
          <a:p>
            <a:pPr marL="0" indent="0">
              <a:buNone/>
            </a:pPr>
            <a:r>
              <a:rPr lang="en-US" sz="2000" dirty="0"/>
              <a:t> 7)   The sun has how many layers?</a:t>
            </a:r>
          </a:p>
          <a:p>
            <a:pPr marL="0" indent="0">
              <a:buNone/>
            </a:pPr>
            <a:r>
              <a:rPr lang="en-US" sz="2000" dirty="0"/>
              <a:t> 8)   What happens in the core of the sun?</a:t>
            </a:r>
          </a:p>
          <a:p>
            <a:pPr marL="0" indent="0">
              <a:buNone/>
            </a:pPr>
            <a:r>
              <a:rPr lang="en-US" sz="2000" dirty="0"/>
              <a:t> 9)   Sun located in which place in our galaxy?</a:t>
            </a:r>
          </a:p>
          <a:p>
            <a:pPr marL="0" indent="0">
              <a:buNone/>
            </a:pPr>
            <a:r>
              <a:rPr lang="en-US" sz="2000" dirty="0"/>
              <a:t>10)  how old is the sun?</a:t>
            </a:r>
          </a:p>
          <a:p>
            <a:pPr marL="0" indent="0">
              <a:buNone/>
            </a:pPr>
            <a:r>
              <a:rPr lang="en-US" sz="2000" dirty="0"/>
              <a:t>11)  The nearest star of the solar system?</a:t>
            </a:r>
          </a:p>
          <a:p>
            <a:pPr marL="0" indent="0">
              <a:buNone/>
            </a:pPr>
            <a:r>
              <a:rPr lang="en-US" sz="2000" dirty="0"/>
              <a:t>12)  Why the fusion occurs in core of the sun?</a:t>
            </a:r>
            <a:endParaRPr lang="en-IN" sz="2000" dirty="0"/>
          </a:p>
          <a:p>
            <a:pPr marL="0" indent="0">
              <a:buNone/>
            </a:pPr>
            <a:r>
              <a:rPr lang="en-US" sz="2000" dirty="0"/>
              <a:t>13)  What is the core temperature of the sun?</a:t>
            </a:r>
          </a:p>
          <a:p>
            <a:pPr marL="457200" indent="-457200">
              <a:buAutoNum type="arabicParenR" startAt="14"/>
            </a:pPr>
            <a:r>
              <a:rPr lang="en-US" sz="2000" dirty="0"/>
              <a:t>Why the sun has a light source?</a:t>
            </a:r>
          </a:p>
          <a:p>
            <a:pPr marL="457200" indent="-457200">
              <a:buAutoNum type="arabicParenR" startAt="14"/>
            </a:pPr>
            <a:r>
              <a:rPr lang="en-US" sz="2000" dirty="0"/>
              <a:t>What is the origin of the sun?</a:t>
            </a:r>
          </a:p>
          <a:p>
            <a:r>
              <a:rPr lang="en-US" sz="2800" dirty="0"/>
              <a:t>                 </a:t>
            </a:r>
          </a:p>
          <a:p>
            <a:r>
              <a:rPr lang="en-US" sz="2800" dirty="0"/>
              <a:t>         </a:t>
            </a:r>
          </a:p>
          <a:p>
            <a:r>
              <a:rPr lang="en-US" sz="2800" dirty="0"/>
              <a:t>             </a:t>
            </a:r>
            <a:r>
              <a:rPr lang="en-US" sz="2000" dirty="0"/>
              <a:t>        </a:t>
            </a:r>
            <a:endParaRPr lang="en-US" sz="2800" dirty="0"/>
          </a:p>
        </p:txBody>
      </p:sp>
      <p:pic>
        <p:nvPicPr>
          <p:cNvPr id="4" name="Picture 3">
            <a:extLst>
              <a:ext uri="{FF2B5EF4-FFF2-40B4-BE49-F238E27FC236}">
                <a16:creationId xmlns:a16="http://schemas.microsoft.com/office/drawing/2014/main" xmlns="" id="{896637D3-9FB6-4DA0-8BA7-F5AEB4A64FC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7410151" y="707679"/>
            <a:ext cx="1930680" cy="1922957"/>
          </a:xfrm>
          <a:prstGeom prst="rect">
            <a:avLst/>
          </a:prstGeom>
        </p:spPr>
      </p:pic>
      <p:pic>
        <p:nvPicPr>
          <p:cNvPr id="7" name="Picture 6">
            <a:extLst>
              <a:ext uri="{FF2B5EF4-FFF2-40B4-BE49-F238E27FC236}">
                <a16:creationId xmlns:a16="http://schemas.microsoft.com/office/drawing/2014/main" xmlns="" id="{896D11B7-989C-4CE1-A3DC-8B52FA77135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a:off x="9987383" y="706301"/>
            <a:ext cx="1922957" cy="1922957"/>
          </a:xfrm>
          <a:prstGeom prst="rect">
            <a:avLst/>
          </a:prstGeom>
        </p:spPr>
      </p:pic>
      <p:pic>
        <p:nvPicPr>
          <p:cNvPr id="10" name="Picture 9">
            <a:extLst>
              <a:ext uri="{FF2B5EF4-FFF2-40B4-BE49-F238E27FC236}">
                <a16:creationId xmlns:a16="http://schemas.microsoft.com/office/drawing/2014/main" xmlns="" id="{1872A1E7-18D8-4756-AB84-A80ECE13317A}"/>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xmlns="" r:id="rId7"/>
              </a:ext>
            </a:extLst>
          </a:blip>
          <a:stretch>
            <a:fillRect/>
          </a:stretch>
        </p:blipFill>
        <p:spPr>
          <a:xfrm>
            <a:off x="8717022" y="2706188"/>
            <a:ext cx="2036865" cy="1855398"/>
          </a:xfrm>
          <a:prstGeom prst="rect">
            <a:avLst/>
          </a:prstGeom>
        </p:spPr>
      </p:pic>
      <p:pic>
        <p:nvPicPr>
          <p:cNvPr id="13" name="Picture 12">
            <a:extLst>
              <a:ext uri="{FF2B5EF4-FFF2-40B4-BE49-F238E27FC236}">
                <a16:creationId xmlns:a16="http://schemas.microsoft.com/office/drawing/2014/main" xmlns="" id="{FA5E5B0F-F292-4B17-B46A-03C328134D93}"/>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xmlns="" r:id="rId9"/>
              </a:ext>
            </a:extLst>
          </a:blip>
          <a:stretch>
            <a:fillRect/>
          </a:stretch>
        </p:blipFill>
        <p:spPr>
          <a:xfrm>
            <a:off x="7727558" y="4639894"/>
            <a:ext cx="4015795" cy="1746437"/>
          </a:xfrm>
          <a:prstGeom prst="rect">
            <a:avLst/>
          </a:prstGeom>
        </p:spPr>
      </p:pic>
    </p:spTree>
    <p:extLst>
      <p:ext uri="{BB962C8B-B14F-4D97-AF65-F5344CB8AC3E}">
        <p14:creationId xmlns:p14="http://schemas.microsoft.com/office/powerpoint/2010/main" val="125206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625CBB-F37D-4AB4-B642-C01882C3C416}"/>
              </a:ext>
            </a:extLst>
          </p:cNvPr>
          <p:cNvSpPr>
            <a:spLocks noGrp="1"/>
          </p:cNvSpPr>
          <p:nvPr>
            <p:ph type="title"/>
          </p:nvPr>
        </p:nvSpPr>
        <p:spPr/>
        <p:txBody>
          <a:bodyPr/>
          <a:lstStyle/>
          <a:p>
            <a:r>
              <a:rPr lang="en-US" b="1" dirty="0"/>
              <a:t> </a:t>
            </a:r>
            <a:r>
              <a:rPr lang="en-US" b="1" u="sng" dirty="0"/>
              <a:t>Future </a:t>
            </a:r>
            <a:r>
              <a:rPr lang="en-US" b="1" u="sng" dirty="0" smtClean="0"/>
              <a:t>developments/ plans</a:t>
            </a:r>
            <a:r>
              <a:rPr lang="en-US" b="1" dirty="0" smtClean="0"/>
              <a:t>:</a:t>
            </a:r>
            <a:endParaRPr lang="en-IN" b="1" dirty="0"/>
          </a:p>
        </p:txBody>
      </p:sp>
      <p:sp>
        <p:nvSpPr>
          <p:cNvPr id="3" name="Content Placeholder 2">
            <a:extLst>
              <a:ext uri="{FF2B5EF4-FFF2-40B4-BE49-F238E27FC236}">
                <a16:creationId xmlns:a16="http://schemas.microsoft.com/office/drawing/2014/main" xmlns="" id="{557F7D2A-0AA1-4549-8BD8-98E3CDDD82E3}"/>
              </a:ext>
            </a:extLst>
          </p:cNvPr>
          <p:cNvSpPr>
            <a:spLocks noGrp="1"/>
          </p:cNvSpPr>
          <p:nvPr>
            <p:ph idx="1"/>
          </p:nvPr>
        </p:nvSpPr>
        <p:spPr>
          <a:xfrm>
            <a:off x="838200" y="1825625"/>
            <a:ext cx="7897427" cy="4351338"/>
          </a:xfrm>
        </p:spPr>
        <p:txBody>
          <a:bodyPr>
            <a:normAutofit fontScale="77500" lnSpcReduction="20000"/>
          </a:bodyPr>
          <a:lstStyle/>
          <a:p>
            <a:r>
              <a:rPr lang="en-US" dirty="0"/>
              <a:t>We are planning to create a universe in our game in the future and expand it, where we would have various maps for different planets, different lunar vehicles to explore the planets, we would have an option of building nations on different planets and later on various planets could competing with each other. </a:t>
            </a:r>
          </a:p>
          <a:p>
            <a:r>
              <a:rPr lang="en-US" dirty="0"/>
              <a:t>We also want to create more and better simulations in the game for a better in-game experience for players.</a:t>
            </a:r>
          </a:p>
          <a:p>
            <a:r>
              <a:rPr lang="en-US" dirty="0"/>
              <a:t> We could also create various events happening in the game during different periods and incentivized players for them like snow skating on the north and south poles of Mars, Hill climbing, Giant attack in Olympus of Mars, etc.</a:t>
            </a:r>
          </a:p>
          <a:p>
            <a:r>
              <a:rPr lang="en-US" dirty="0"/>
              <a:t> As the player progresses in the game and increases his level, he could explore more things in space like various mysteries there, new dimensions of the world, or parallel universes.</a:t>
            </a:r>
            <a:endParaRPr lang="en-IN" dirty="0"/>
          </a:p>
        </p:txBody>
      </p:sp>
      <p:pic>
        <p:nvPicPr>
          <p:cNvPr id="5" name="Picture 4">
            <a:extLst>
              <a:ext uri="{FF2B5EF4-FFF2-40B4-BE49-F238E27FC236}">
                <a16:creationId xmlns:a16="http://schemas.microsoft.com/office/drawing/2014/main" xmlns="" id="{CE40503E-7E7C-4755-AFA0-94F2F8B170E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rot="10800000" flipV="1">
            <a:off x="9351977" y="1612716"/>
            <a:ext cx="1779788" cy="1334841"/>
          </a:xfrm>
          <a:prstGeom prst="rect">
            <a:avLst/>
          </a:prstGeom>
        </p:spPr>
      </p:pic>
      <p:pic>
        <p:nvPicPr>
          <p:cNvPr id="11" name="Picture 10">
            <a:extLst>
              <a:ext uri="{FF2B5EF4-FFF2-40B4-BE49-F238E27FC236}">
                <a16:creationId xmlns:a16="http://schemas.microsoft.com/office/drawing/2014/main" xmlns="" id="{C18E7A5C-A033-4C87-9770-4F3EBCB5AB40}"/>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xmlns="" r:id="rId5"/>
              </a:ext>
            </a:extLst>
          </a:blip>
          <a:stretch>
            <a:fillRect/>
          </a:stretch>
        </p:blipFill>
        <p:spPr>
          <a:xfrm flipV="1">
            <a:off x="9351977" y="3016250"/>
            <a:ext cx="1779788" cy="1423830"/>
          </a:xfrm>
          <a:prstGeom prst="rect">
            <a:avLst/>
          </a:prstGeom>
        </p:spPr>
      </p:pic>
      <p:pic>
        <p:nvPicPr>
          <p:cNvPr id="14" name="Picture 13">
            <a:extLst>
              <a:ext uri="{FF2B5EF4-FFF2-40B4-BE49-F238E27FC236}">
                <a16:creationId xmlns:a16="http://schemas.microsoft.com/office/drawing/2014/main" xmlns="" id="{6DF65F52-ADE8-4F2B-9E53-E67D8DAD6372}"/>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xmlns="" r:id="rId7"/>
              </a:ext>
            </a:extLst>
          </a:blip>
          <a:stretch>
            <a:fillRect/>
          </a:stretch>
        </p:blipFill>
        <p:spPr>
          <a:xfrm flipV="1">
            <a:off x="8735627" y="4508773"/>
            <a:ext cx="3012489" cy="1204996"/>
          </a:xfrm>
          <a:prstGeom prst="rect">
            <a:avLst/>
          </a:prstGeom>
        </p:spPr>
      </p:pic>
    </p:spTree>
    <p:extLst>
      <p:ext uri="{BB962C8B-B14F-4D97-AF65-F5344CB8AC3E}">
        <p14:creationId xmlns:p14="http://schemas.microsoft.com/office/powerpoint/2010/main" val="3060983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DAFFF7-0E16-4DB9-8C99-711D8869D379}"/>
              </a:ext>
            </a:extLst>
          </p:cNvPr>
          <p:cNvSpPr>
            <a:spLocks noGrp="1"/>
          </p:cNvSpPr>
          <p:nvPr>
            <p:ph type="title"/>
          </p:nvPr>
        </p:nvSpPr>
        <p:spPr>
          <a:xfrm>
            <a:off x="838200" y="681037"/>
            <a:ext cx="10515600" cy="831706"/>
          </a:xfrm>
        </p:spPr>
        <p:txBody>
          <a:bodyPr>
            <a:normAutofit/>
          </a:bodyPr>
          <a:lstStyle/>
          <a:p>
            <a:pPr algn="ctr"/>
            <a:r>
              <a:rPr lang="en-IN" sz="4000" b="1" u="sng" dirty="0">
                <a:solidFill>
                  <a:schemeClr val="accent1">
                    <a:lumMod val="50000"/>
                  </a:schemeClr>
                </a:solidFill>
                <a:latin typeface="Times New Roman" panose="02020603050405020304" pitchFamily="18" charset="0"/>
                <a:cs typeface="Times New Roman" panose="02020603050405020304" pitchFamily="18" charset="0"/>
              </a:rPr>
              <a:t>SUBMISSION LINKS</a:t>
            </a:r>
          </a:p>
        </p:txBody>
      </p:sp>
      <p:sp>
        <p:nvSpPr>
          <p:cNvPr id="3" name="Content Placeholder 2">
            <a:extLst>
              <a:ext uri="{FF2B5EF4-FFF2-40B4-BE49-F238E27FC236}">
                <a16:creationId xmlns:a16="http://schemas.microsoft.com/office/drawing/2014/main" xmlns="" id="{E39533F0-460E-43D8-BBEB-4E11451DB83A}"/>
              </a:ext>
            </a:extLst>
          </p:cNvPr>
          <p:cNvSpPr>
            <a:spLocks noGrp="1"/>
          </p:cNvSpPr>
          <p:nvPr>
            <p:ph idx="1"/>
          </p:nvPr>
        </p:nvSpPr>
        <p:spPr>
          <a:xfrm>
            <a:off x="838200" y="1512743"/>
            <a:ext cx="10515600" cy="4925002"/>
          </a:xfrm>
        </p:spPr>
        <p:txBody>
          <a:bodyPr/>
          <a:lstStyle/>
          <a:p>
            <a:r>
              <a:rPr lang="en-IN" dirty="0">
                <a:solidFill>
                  <a:srgbClr val="FF0000"/>
                </a:solidFill>
                <a:latin typeface="Times New Roman" panose="02020603050405020304" pitchFamily="18" charset="0"/>
                <a:cs typeface="Times New Roman" panose="02020603050405020304" pitchFamily="18" charset="0"/>
              </a:rPr>
              <a:t>GITHUB LINK –</a:t>
            </a:r>
          </a:p>
          <a:p>
            <a:pPr marL="0" indent="0">
              <a:buNone/>
            </a:pPr>
            <a:r>
              <a:rPr lang="en-IN" dirty="0">
                <a:latin typeface="Times New Roman" panose="02020603050405020304" pitchFamily="18" charset="0"/>
                <a:cs typeface="Times New Roman" panose="02020603050405020304" pitchFamily="18" charset="0"/>
              </a:rPr>
              <a:t> https://github.com/Ghurujayaraj05/NASA-Space-App---team-Saganist</a:t>
            </a:r>
          </a:p>
        </p:txBody>
      </p:sp>
    </p:spTree>
    <p:extLst>
      <p:ext uri="{BB962C8B-B14F-4D97-AF65-F5344CB8AC3E}">
        <p14:creationId xmlns:p14="http://schemas.microsoft.com/office/powerpoint/2010/main" val="398753660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709</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Artifakt Element</vt:lpstr>
      <vt:lpstr>Calibri</vt:lpstr>
      <vt:lpstr>Calibri Light</vt:lpstr>
      <vt:lpstr>Times New Roman</vt:lpstr>
      <vt:lpstr>1_Office Theme</vt:lpstr>
      <vt:lpstr>PowerPoint Presentation</vt:lpstr>
      <vt:lpstr>INDEX:</vt:lpstr>
      <vt:lpstr>PowerPoint Presentation</vt:lpstr>
      <vt:lpstr>PowerPoint Presentation</vt:lpstr>
      <vt:lpstr>PowerPoint Presentation</vt:lpstr>
      <vt:lpstr>PowerPoint Presentation</vt:lpstr>
      <vt:lpstr> Future developments/ plans:</vt:lpstr>
      <vt:lpstr>SUBMISSION 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Ghuru jayaraj</dc:creator>
  <cp:lastModifiedBy>hp</cp:lastModifiedBy>
  <cp:revision>13</cp:revision>
  <dcterms:created xsi:type="dcterms:W3CDTF">2021-10-02T08:51:43Z</dcterms:created>
  <dcterms:modified xsi:type="dcterms:W3CDTF">2021-10-03T16:17:35Z</dcterms:modified>
</cp:coreProperties>
</file>