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Quattrocento Sans"/>
      <p:regular r:id="rId18"/>
      <p:bold r:id="rId19"/>
      <p:italic r:id="rId20"/>
      <p:boldItalic r:id="rId21"/>
    </p:embeddedFont>
    <p:embeddedFont>
      <p:font typeface="Century Gothic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28">
          <p15:clr>
            <a:srgbClr val="A4A3A4"/>
          </p15:clr>
        </p15:guide>
        <p15:guide id="2" pos="3864">
          <p15:clr>
            <a:srgbClr val="A4A3A4"/>
          </p15:clr>
        </p15:guide>
        <p15:guide id="3" pos="7512">
          <p15:clr>
            <a:srgbClr val="A4A3A4"/>
          </p15:clr>
        </p15:guide>
        <p15:guide id="4" pos="144">
          <p15:clr>
            <a:srgbClr val="A4A3A4"/>
          </p15:clr>
        </p15:guide>
        <p15:guide id="5" orient="horz" pos="624">
          <p15:clr>
            <a:srgbClr val="A4A3A4"/>
          </p15:clr>
        </p15:guide>
        <p15:guide id="6" orient="horz" pos="4056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g03ZztnSZyuYhE0m2O6JE1dPys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28" orient="horz"/>
        <p:guide pos="3864"/>
        <p:guide pos="7512"/>
        <p:guide pos="144"/>
        <p:guide pos="624" orient="horz"/>
        <p:guide pos="405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italic.fntdata"/><Relationship Id="rId22" Type="http://schemas.openxmlformats.org/officeDocument/2006/relationships/font" Target="fonts/CenturyGothic-regular.fntdata"/><Relationship Id="rId21" Type="http://schemas.openxmlformats.org/officeDocument/2006/relationships/font" Target="fonts/QuattrocentoSans-boldItalic.fntdata"/><Relationship Id="rId24" Type="http://schemas.openxmlformats.org/officeDocument/2006/relationships/font" Target="fonts/CenturyGothic-italic.fntdata"/><Relationship Id="rId23" Type="http://schemas.openxmlformats.org/officeDocument/2006/relationships/font" Target="fonts/CenturyGothic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QuattrocentoSans-bold.fntdata"/><Relationship Id="rId18" Type="http://schemas.openxmlformats.org/officeDocument/2006/relationships/font" Target="fonts/Quattrocento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8128af15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8128af15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d8128af15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a3e07d14b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7a3e07d14b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7a3e07d14b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d67b962a3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d67b962a3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dd67b962a3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d7346b67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d7346b67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dd7346b67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d7d948288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d7d948288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dd7d948288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d7d948288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d7d948288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dd7d948288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7d18c7e9_1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d47d18c7e9_1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d47d18c7e9_1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  <a:defRPr b="0" i="0" sz="4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rive.google.com/file/d/1rl7zFOy949IloD8UiklxaJlPpRPstwVZ/view?usp=sharing" TargetMode="External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owid/covid-19-data/tree/master/public/data" TargetMode="External"/><Relationship Id="rId4" Type="http://schemas.openxmlformats.org/officeDocument/2006/relationships/hyperlink" Target="https://github.com/owid/covid-19-data/tree/master/public/data" TargetMode="External"/><Relationship Id="rId5" Type="http://schemas.openxmlformats.org/officeDocument/2006/relationships/hyperlink" Target="https://github.com/owid/covid-19-data/tree/master/public/dat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7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VBRw11aLk0IXPOynRKMSWmDIVDK8oH0d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8576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524000" y="3973286"/>
            <a:ext cx="91440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b="1" lang="en-US">
                <a:solidFill>
                  <a:schemeClr val="lt1"/>
                </a:solidFill>
              </a:rPr>
              <a:t>DE Project</a:t>
            </a:r>
            <a:br>
              <a:rPr lang="en-US">
                <a:solidFill>
                  <a:schemeClr val="lt1"/>
                </a:solidFill>
              </a:rPr>
            </a:br>
            <a:r>
              <a:rPr lang="en-US" sz="4000">
                <a:solidFill>
                  <a:schemeClr val="accent4"/>
                </a:solidFill>
              </a:rPr>
              <a:t>TEAM – A</a:t>
            </a:r>
            <a:endParaRPr sz="4000">
              <a:solidFill>
                <a:schemeClr val="accent4"/>
              </a:solidFill>
            </a:endParaRPr>
          </a:p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lang="en-US" sz="1800">
                <a:solidFill>
                  <a:schemeClr val="accent4"/>
                </a:solidFill>
              </a:rPr>
              <a:t>Ibrahim</a:t>
            </a:r>
            <a:endParaRPr sz="1800">
              <a:solidFill>
                <a:schemeClr val="accent4"/>
              </a:solidFill>
            </a:endParaRPr>
          </a:p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lang="en-US" sz="1800">
                <a:solidFill>
                  <a:schemeClr val="accent4"/>
                </a:solidFill>
              </a:rPr>
              <a:t>Ghayda</a:t>
            </a:r>
            <a:endParaRPr sz="1800">
              <a:solidFill>
                <a:schemeClr val="accent4"/>
              </a:solidFill>
            </a:endParaRPr>
          </a:p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lang="en-US" sz="1800">
                <a:solidFill>
                  <a:schemeClr val="accent4"/>
                </a:solidFill>
              </a:rPr>
              <a:t>Shrouq</a:t>
            </a:r>
            <a:endParaRPr sz="1800">
              <a:solidFill>
                <a:schemeClr val="accent4"/>
              </a:solidFill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lang="en-US" sz="1800">
                <a:solidFill>
                  <a:schemeClr val="accent4"/>
                </a:solidFill>
              </a:rPr>
              <a:t>Mawaddah</a:t>
            </a:r>
            <a:endParaRPr sz="1800">
              <a:solidFill>
                <a:schemeClr val="accent4"/>
              </a:solidFill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t/>
            </a:r>
            <a:endParaRPr sz="1800">
              <a:solidFill>
                <a:schemeClr val="accent4"/>
              </a:solidFill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4792319" y="991958"/>
            <a:ext cx="2607300" cy="2607300"/>
          </a:xfrm>
          <a:prstGeom prst="diamond">
            <a:avLst/>
          </a:pr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4325258" y="515257"/>
            <a:ext cx="3541500" cy="3541500"/>
          </a:xfrm>
          <a:prstGeom prst="diamond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descr="Icon of chart. " id="92" name="Google Shape;92;p1"/>
          <p:cNvGrpSpPr/>
          <p:nvPr/>
        </p:nvGrpSpPr>
        <p:grpSpPr>
          <a:xfrm>
            <a:off x="5850943" y="2124597"/>
            <a:ext cx="489947" cy="492670"/>
            <a:chOff x="2025650" y="4786313"/>
            <a:chExt cx="285750" cy="287338"/>
          </a:xfrm>
        </p:grpSpPr>
        <p:sp>
          <p:nvSpPr>
            <p:cNvPr id="93" name="Google Shape;93;p1"/>
            <p:cNvSpPr/>
            <p:nvPr/>
          </p:nvSpPr>
          <p:spPr>
            <a:xfrm>
              <a:off x="2025650" y="4786313"/>
              <a:ext cx="285750" cy="287338"/>
            </a:xfrm>
            <a:custGeom>
              <a:rect b="b" l="l" r="r" t="t"/>
              <a:pathLst>
                <a:path extrusionOk="0" h="903" w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2054225" y="4843463"/>
              <a:ext cx="200025" cy="73025"/>
            </a:xfrm>
            <a:custGeom>
              <a:rect b="b" l="l" r="r" t="t"/>
              <a:pathLst>
                <a:path extrusionOk="0" h="226" w="632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" name="Google Shape;198;p7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199" name="Google Shape;199;p7"/>
          <p:cNvSpPr txBox="1"/>
          <p:nvPr/>
        </p:nvSpPr>
        <p:spPr>
          <a:xfrm>
            <a:off x="228600" y="328950"/>
            <a:ext cx="117348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LSTM</a:t>
            </a: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00" name="Google Shape;200;p7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pic>
        <p:nvPicPr>
          <p:cNvPr descr="See the source image" id="201" name="Google Shape;201;p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3875" y="1020713"/>
            <a:ext cx="5349975" cy="534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8128af152_0_0"/>
          <p:cNvSpPr txBox="1"/>
          <p:nvPr/>
        </p:nvSpPr>
        <p:spPr>
          <a:xfrm>
            <a:off x="0" y="304800"/>
            <a:ext cx="12192000" cy="5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CA7A09"/>
                </a:solidFill>
              </a:rPr>
              <a:t>Future Work </a:t>
            </a:r>
            <a:endParaRPr b="1" sz="3000">
              <a:solidFill>
                <a:srgbClr val="CA7A0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CA7A0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1- </a:t>
            </a:r>
            <a:r>
              <a:rPr lang="en-US" sz="2600"/>
              <a:t>Gain more knowledge on </a:t>
            </a:r>
            <a:r>
              <a:rPr lang="en-US" sz="2600"/>
              <a:t>elasticsearch</a:t>
            </a:r>
            <a:r>
              <a:rPr lang="en-US" sz="2600"/>
              <a:t> and logstash so we can automate the update of the Kibana dashboard daily within our DAG</a:t>
            </a:r>
            <a:endParaRPr sz="2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2- We can make another </a:t>
            </a:r>
            <a:r>
              <a:rPr lang="en-US" sz="2600"/>
              <a:t>world map</a:t>
            </a:r>
            <a:r>
              <a:rPr lang="en-US" sz="2600"/>
              <a:t> for vaccination data and keep tracking it with the new cases. </a:t>
            </a:r>
            <a:endParaRPr sz="2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3- We notice that vaccination data began in Jordan in Jan 2021, and case data is increasing since March 2020. We need to wait two months or more for a more comprehensive and realistic Plot to clarify the effect of vaccinations in Jordan and how they help to reduce cases.</a:t>
            </a:r>
            <a:endParaRPr sz="2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4- Working on improving the model and adding more layers</a:t>
            </a:r>
            <a:endParaRPr sz="2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85763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9"/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214" name="Google Shape;214;p9"/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16" name="Google Shape;216;p9"/>
          <p:cNvSpPr txBox="1"/>
          <p:nvPr>
            <p:ph type="ctrTitle"/>
          </p:nvPr>
        </p:nvSpPr>
        <p:spPr>
          <a:xfrm>
            <a:off x="1524000" y="2930403"/>
            <a:ext cx="9144000" cy="997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Gothic"/>
              <a:buNone/>
            </a:pPr>
            <a:r>
              <a:rPr b="1" lang="en-US" sz="7200">
                <a:solidFill>
                  <a:schemeClr val="lt1"/>
                </a:solidFill>
              </a:rPr>
              <a:t>Thank You</a:t>
            </a:r>
            <a:endParaRPr sz="72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g7a3e07d14b_0_7"/>
          <p:cNvCxnSpPr/>
          <p:nvPr/>
        </p:nvCxnSpPr>
        <p:spPr>
          <a:xfrm>
            <a:off x="8105775" y="522898"/>
            <a:ext cx="4086300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cxnSp>
        <p:nvCxnSpPr>
          <p:cNvPr id="101" name="Google Shape;101;g7a3e07d14b_0_7"/>
          <p:cNvCxnSpPr/>
          <p:nvPr/>
        </p:nvCxnSpPr>
        <p:spPr>
          <a:xfrm>
            <a:off x="0" y="522898"/>
            <a:ext cx="4086300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102" name="Google Shape;102;g7a3e07d14b_0_7"/>
          <p:cNvSpPr txBox="1"/>
          <p:nvPr/>
        </p:nvSpPr>
        <p:spPr>
          <a:xfrm>
            <a:off x="228600" y="328950"/>
            <a:ext cx="117348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Sets and Goals </a:t>
            </a: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g7a3e07d14b_0_7"/>
          <p:cNvSpPr txBox="1"/>
          <p:nvPr/>
        </p:nvSpPr>
        <p:spPr>
          <a:xfrm>
            <a:off x="1039675" y="1438400"/>
            <a:ext cx="10798500" cy="4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C412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Sets:</a:t>
            </a:r>
            <a:endParaRPr sz="3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Quattrocento Sans"/>
              <a:buChar char="-"/>
            </a:pPr>
            <a:r>
              <a:rPr lang="en-US" sz="3200" u="sng"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Vaccination and</a:t>
            </a:r>
            <a:r>
              <a:rPr lang="en-US" u="sng">
                <a:hlinkClick r:id="rId4"/>
              </a:rPr>
              <a:t> </a:t>
            </a:r>
            <a:r>
              <a:rPr lang="en-US" sz="3200" u="sng">
                <a:latin typeface="Quattrocento Sans"/>
                <a:ea typeface="Quattrocento Sans"/>
                <a:cs typeface="Quattrocento Sans"/>
                <a:sym typeface="Quattrocento Sans"/>
                <a:hlinkClick r:id="rId5"/>
              </a:rPr>
              <a:t>Covid  Cases</a:t>
            </a:r>
            <a:endParaRPr sz="3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C412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Goals : </a:t>
            </a:r>
            <a:endParaRPr b="1" sz="3200">
              <a:solidFill>
                <a:srgbClr val="CC412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Char char="-"/>
            </a:pPr>
            <a:r>
              <a:rPr lang="en-US" sz="3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Visualization for total cases on the world on map </a:t>
            </a:r>
            <a:endParaRPr b="1" sz="3200">
              <a:solidFill>
                <a:srgbClr val="CC412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Char char="-"/>
            </a:pPr>
            <a:r>
              <a:rPr lang="en-US" sz="3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Building a forecasting model LSTM to predict the wave</a:t>
            </a:r>
            <a:endParaRPr sz="3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Char char="-"/>
            </a:pPr>
            <a:r>
              <a:rPr lang="en-US" sz="3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up-to-date data (daily prediction and visualization) </a:t>
            </a:r>
            <a:endParaRPr sz="3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/>
          <p:nvPr/>
        </p:nvSpPr>
        <p:spPr>
          <a:xfrm rot="5400000">
            <a:off x="8415300" y="1473775"/>
            <a:ext cx="3042600" cy="2798400"/>
          </a:xfrm>
          <a:prstGeom prst="roundRect">
            <a:avLst>
              <a:gd fmla="val 16667" name="adj"/>
            </a:avLst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10" name="Google Shape;110;p2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111" name="Google Shape;111;p2"/>
          <p:cNvSpPr txBox="1"/>
          <p:nvPr/>
        </p:nvSpPr>
        <p:spPr>
          <a:xfrm>
            <a:off x="228600" y="342900"/>
            <a:ext cx="117348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n-US" sz="23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Open-</a:t>
            </a:r>
            <a:r>
              <a:rPr b="1" lang="en-US" sz="23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</a:t>
            </a:r>
            <a:r>
              <a:rPr b="1" lang="en-US" sz="23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en-US" sz="23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Tools</a:t>
            </a:r>
            <a:br>
              <a:rPr lang="en-US" sz="23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3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12" name="Google Shape;112;p2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113" name="Google Shape;113;p2"/>
          <p:cNvSpPr/>
          <p:nvPr/>
        </p:nvSpPr>
        <p:spPr>
          <a:xfrm rot="5400000">
            <a:off x="1143575" y="1214650"/>
            <a:ext cx="2996100" cy="3326700"/>
          </a:xfrm>
          <a:prstGeom prst="roundRect">
            <a:avLst>
              <a:gd fmla="val 16667" name="adj"/>
            </a:avLst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4" name="Google Shape;114;p2"/>
          <p:cNvSpPr/>
          <p:nvPr/>
        </p:nvSpPr>
        <p:spPr>
          <a:xfrm rot="5400000">
            <a:off x="4669625" y="1582925"/>
            <a:ext cx="3153000" cy="2574900"/>
          </a:xfrm>
          <a:prstGeom prst="roundRect">
            <a:avLst>
              <a:gd fmla="val 16667" name="adj"/>
            </a:avLst>
          </a:prstGeom>
          <a:solidFill>
            <a:srgbClr val="CA7A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1640025" y="2429350"/>
            <a:ext cx="21699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Apache Airflow</a:t>
            </a:r>
            <a:endParaRPr sz="2100"/>
          </a:p>
        </p:txBody>
      </p:sp>
      <p:sp>
        <p:nvSpPr>
          <p:cNvPr id="116" name="Google Shape;116;p2"/>
          <p:cNvSpPr/>
          <p:nvPr/>
        </p:nvSpPr>
        <p:spPr>
          <a:xfrm>
            <a:off x="8688250" y="2429350"/>
            <a:ext cx="24216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ElasticSearch</a:t>
            </a:r>
            <a:br>
              <a:rPr b="1" lang="en-US" sz="19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1" lang="en-US" sz="19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and Kibana</a:t>
            </a:r>
            <a:endParaRPr sz="1700"/>
          </a:p>
        </p:txBody>
      </p:sp>
      <p:sp>
        <p:nvSpPr>
          <p:cNvPr id="117" name="Google Shape;117;p2"/>
          <p:cNvSpPr/>
          <p:nvPr/>
        </p:nvSpPr>
        <p:spPr>
          <a:xfrm>
            <a:off x="1883374" y="2891600"/>
            <a:ext cx="2421600" cy="1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-US" sz="3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Two DAGs: </a:t>
            </a:r>
            <a:br>
              <a:rPr b="1" baseline="30000" lang="en-US" sz="3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1" baseline="30000" lang="en-US" sz="3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ETL </a:t>
            </a:r>
            <a:br>
              <a:rPr b="1" baseline="30000" lang="en-US" sz="3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1" baseline="30000" lang="en-US" sz="3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LSTM </a:t>
            </a:r>
            <a:endParaRPr b="1" baseline="30000" sz="3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8758375" y="3348800"/>
            <a:ext cx="24987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</a:t>
            </a:r>
            <a:r>
              <a:rPr b="1" lang="en-US" sz="21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Data Visualisation </a:t>
            </a:r>
            <a:endParaRPr b="1" sz="21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- Dashboard </a:t>
            </a:r>
            <a:endParaRPr b="1" sz="21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Airflow Logo [ Download - Logo - icon ] png svg" id="119" name="Google Shape;11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350" y="1424996"/>
            <a:ext cx="896100" cy="896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lastic Kibana Logo PNG Transparent – Brands Logos" id="120" name="Google Shape;120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96512" y="1376727"/>
            <a:ext cx="1092775" cy="1092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e the source image" id="121" name="Google Shape;121;p2"/>
          <p:cNvPicPr preferRelativeResize="0"/>
          <p:nvPr/>
        </p:nvPicPr>
        <p:blipFill rotWithShape="1">
          <a:blip r:embed="rId5">
            <a:alphaModFix/>
          </a:blip>
          <a:srcRect b="39089" l="24885" r="29443" t="22118"/>
          <a:stretch/>
        </p:blipFill>
        <p:spPr>
          <a:xfrm>
            <a:off x="8910450" y="1520725"/>
            <a:ext cx="896100" cy="8000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e the source image" id="122" name="Google Shape;122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7738" y="1272600"/>
            <a:ext cx="1514074" cy="15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"/>
          <p:cNvSpPr/>
          <p:nvPr/>
        </p:nvSpPr>
        <p:spPr>
          <a:xfrm>
            <a:off x="5030650" y="2810350"/>
            <a:ext cx="24216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Postgres </a:t>
            </a:r>
            <a:endParaRPr sz="2300"/>
          </a:p>
        </p:txBody>
      </p:sp>
      <p:sp>
        <p:nvSpPr>
          <p:cNvPr id="124" name="Google Shape;124;p2"/>
          <p:cNvSpPr/>
          <p:nvPr/>
        </p:nvSpPr>
        <p:spPr>
          <a:xfrm>
            <a:off x="5126091" y="3455053"/>
            <a:ext cx="1752000" cy="1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</a:t>
            </a:r>
            <a:r>
              <a:rPr b="1" lang="en-US" sz="21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Storage</a:t>
            </a:r>
            <a:r>
              <a:rPr b="1" lang="en-US" sz="21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b="1" sz="21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See the source image" id="125" name="Google Shape;125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89975" y="4608150"/>
            <a:ext cx="5990900" cy="224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/>
          <p:nvPr/>
        </p:nvSpPr>
        <p:spPr>
          <a:xfrm>
            <a:off x="539925" y="3326175"/>
            <a:ext cx="3968700" cy="7410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LSTM </a:t>
            </a:r>
            <a:r>
              <a:rPr b="1" lang="en-US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forecasting </a:t>
            </a:r>
            <a:r>
              <a:rPr b="1" lang="en-US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model </a:t>
            </a:r>
            <a:endParaRPr b="1" sz="2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        on Air-Flow</a:t>
            </a:r>
            <a:endParaRPr b="1" sz="2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33" name="Google Shape;133;p3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134" name="Google Shape;134;p3"/>
          <p:cNvSpPr txBox="1"/>
          <p:nvPr/>
        </p:nvSpPr>
        <p:spPr>
          <a:xfrm>
            <a:off x="228600" y="190500"/>
            <a:ext cx="117348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</a:t>
            </a:r>
            <a:r>
              <a:rPr b="1"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pipeline</a:t>
            </a:r>
            <a:br>
              <a:rPr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35" name="Google Shape;135;p3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136" name="Google Shape;136;p3"/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</a:t>
            </a:r>
            <a:endParaRPr/>
          </a:p>
        </p:txBody>
      </p:sp>
      <p:sp>
        <p:nvSpPr>
          <p:cNvPr id="137" name="Google Shape;137;p3"/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Ingest COVID 19</a:t>
            </a:r>
            <a:br>
              <a:rPr b="1" lang="en-US" sz="19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1" lang="en-US" sz="19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data</a:t>
            </a:r>
            <a:endParaRPr b="1" sz="19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8" name="Google Shape;138;p3"/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rgbClr val="CA7A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7921625" y="3258525"/>
            <a:ext cx="3968700" cy="817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700">
                <a:solidFill>
                  <a:schemeClr val="lt1"/>
                </a:solidFill>
              </a:rPr>
              <a:t>Transformation and Feature Engineering on Airflow</a:t>
            </a:r>
            <a:endParaRPr b="1" sz="1700">
              <a:solidFill>
                <a:schemeClr val="lt1"/>
              </a:solidFill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1" name="Google Shape;141;p3"/>
          <p:cNvSpPr/>
          <p:nvPr/>
        </p:nvSpPr>
        <p:spPr>
          <a:xfrm>
            <a:off x="6943725" y="5154975"/>
            <a:ext cx="4297500" cy="7410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Generate Daily World map</a:t>
            </a:r>
            <a:br>
              <a:rPr b="1" lang="en-US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1" lang="en-US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simulation </a:t>
            </a:r>
            <a:endParaRPr b="1" sz="2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2" name="Google Shape;142;p3"/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rgbClr val="CA7A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3" name="Google Shape;143;p3"/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Update daily data</a:t>
            </a:r>
            <a:endParaRPr b="1" sz="1900"/>
          </a:p>
        </p:txBody>
      </p:sp>
      <p:sp>
        <p:nvSpPr>
          <p:cNvPr id="144" name="Google Shape;144;p3"/>
          <p:cNvSpPr/>
          <p:nvPr/>
        </p:nvSpPr>
        <p:spPr>
          <a:xfrm>
            <a:off x="4676375" y="1514425"/>
            <a:ext cx="939900" cy="939900"/>
          </a:xfrm>
          <a:prstGeom prst="ellipse">
            <a:avLst/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5" name="Google Shape;145;p3"/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rgbClr val="CA7A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6" name="Google Shape;146;p3"/>
          <p:cNvSpPr/>
          <p:nvPr/>
        </p:nvSpPr>
        <p:spPr>
          <a:xfrm>
            <a:off x="1587500" y="5231178"/>
            <a:ext cx="3660900" cy="741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1008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Loading cleaned data </a:t>
            </a:r>
            <a:br>
              <a:rPr b="1"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1"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         to Postgres  </a:t>
            </a:r>
            <a:endParaRPr b="1"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7" name="Google Shape;147;p3"/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descr="Icons of bar chart and line graph." id="148" name="Google Shape;148;p3"/>
          <p:cNvGrpSpPr/>
          <p:nvPr/>
        </p:nvGrpSpPr>
        <p:grpSpPr>
          <a:xfrm>
            <a:off x="4676386" y="5266998"/>
            <a:ext cx="350046" cy="457854"/>
            <a:chOff x="3986881" y="5326259"/>
            <a:chExt cx="289294" cy="378391"/>
          </a:xfrm>
        </p:grpSpPr>
        <p:sp>
          <p:nvSpPr>
            <p:cNvPr id="149" name="Google Shape;149;p3"/>
            <p:cNvSpPr/>
            <p:nvPr/>
          </p:nvSpPr>
          <p:spPr>
            <a:xfrm>
              <a:off x="3986881" y="5512563"/>
              <a:ext cx="287339" cy="192088"/>
            </a:xfrm>
            <a:custGeom>
              <a:rect b="b" l="l" r="r" t="t"/>
              <a:pathLst>
                <a:path extrusionOk="0" h="602" w="904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4023762" y="5326259"/>
              <a:ext cx="252414" cy="157163"/>
            </a:xfrm>
            <a:custGeom>
              <a:rect b="b" l="l" r="r" t="t"/>
              <a:pathLst>
                <a:path extrusionOk="0" h="497" w="7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descr="Icon of check box. " id="151" name="Google Shape;151;p3"/>
          <p:cNvSpPr/>
          <p:nvPr/>
        </p:nvSpPr>
        <p:spPr>
          <a:xfrm>
            <a:off x="7129621" y="1811496"/>
            <a:ext cx="345758" cy="345758"/>
          </a:xfrm>
          <a:custGeom>
            <a:rect b="b" l="l" r="r" t="t"/>
            <a:pathLst>
              <a:path extrusionOk="0" h="719" w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descr="Icon of graph. " id="152" name="Google Shape;152;p3"/>
          <p:cNvSpPr/>
          <p:nvPr/>
        </p:nvSpPr>
        <p:spPr>
          <a:xfrm>
            <a:off x="7877961" y="3531386"/>
            <a:ext cx="347679" cy="347679"/>
          </a:xfrm>
          <a:custGeom>
            <a:rect b="b" l="l" r="r" t="t"/>
            <a:pathLst>
              <a:path extrusionOk="0" h="903" w="904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descr="Icon of human being and gear. " id="153" name="Google Shape;153;p3"/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</p:grpSpPr>
        <p:sp>
          <p:nvSpPr>
            <p:cNvPr id="154" name="Google Shape;154;p3"/>
            <p:cNvSpPr/>
            <p:nvPr/>
          </p:nvSpPr>
          <p:spPr>
            <a:xfrm>
              <a:off x="6450013" y="5349875"/>
              <a:ext cx="182562" cy="238125"/>
            </a:xfrm>
            <a:custGeom>
              <a:rect b="b" l="l" r="r" t="t"/>
              <a:pathLst>
                <a:path extrusionOk="0" h="602" w="459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597650" y="5497513"/>
              <a:ext cx="131762" cy="133350"/>
            </a:xfrm>
            <a:custGeom>
              <a:rect b="b" l="l" r="r" t="t"/>
              <a:pathLst>
                <a:path extrusionOk="0" h="336" w="332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descr="Icon of gears. " id="156" name="Google Shape;156;p3"/>
          <p:cNvGrpSpPr/>
          <p:nvPr/>
        </p:nvGrpSpPr>
        <p:grpSpPr>
          <a:xfrm>
            <a:off x="4974350" y="1812459"/>
            <a:ext cx="343837" cy="343837"/>
            <a:chOff x="7613650" y="1387475"/>
            <a:chExt cx="284163" cy="284163"/>
          </a:xfrm>
        </p:grpSpPr>
        <p:sp>
          <p:nvSpPr>
            <p:cNvPr id="157" name="Google Shape;157;p3"/>
            <p:cNvSpPr/>
            <p:nvPr/>
          </p:nvSpPr>
          <p:spPr>
            <a:xfrm>
              <a:off x="7613650" y="1471613"/>
              <a:ext cx="200025" cy="200025"/>
            </a:xfrm>
            <a:custGeom>
              <a:rect b="b" l="l" r="r" t="t"/>
              <a:pathLst>
                <a:path extrusionOk="0" h="629" w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7781925" y="1387475"/>
              <a:ext cx="115888" cy="117475"/>
            </a:xfrm>
            <a:custGeom>
              <a:rect b="b" l="l" r="r" t="t"/>
              <a:pathLst>
                <a:path extrusionOk="0" h="369" w="362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descr="Icon of box and whisker chart. " id="159" name="Google Shape;159;p3"/>
          <p:cNvSpPr/>
          <p:nvPr/>
        </p:nvSpPr>
        <p:spPr>
          <a:xfrm>
            <a:off x="3967321" y="3532346"/>
            <a:ext cx="345758" cy="345758"/>
          </a:xfrm>
          <a:custGeom>
            <a:rect b="b" l="l" r="r" t="t"/>
            <a:pathLst>
              <a:path extrusionOk="0" h="898" w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gdd67b962a3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5800"/>
            <a:ext cx="11887204" cy="5645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gdd7346b67c_0_0"/>
          <p:cNvPicPr preferRelativeResize="0"/>
          <p:nvPr/>
        </p:nvPicPr>
        <p:blipFill rotWithShape="1">
          <a:blip r:embed="rId3">
            <a:alphaModFix/>
          </a:blip>
          <a:srcRect b="7590" l="0" r="0" t="9996"/>
          <a:stretch/>
        </p:blipFill>
        <p:spPr>
          <a:xfrm>
            <a:off x="0" y="700245"/>
            <a:ext cx="12192000" cy="565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gdd7d948288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275" y="0"/>
            <a:ext cx="8973691" cy="673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gdd7d948288_0_20" title="DEE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5425" y="237400"/>
            <a:ext cx="8647050" cy="648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" name="Google Shape;189;gd47d18c7e9_1_17"/>
          <p:cNvCxnSpPr/>
          <p:nvPr/>
        </p:nvCxnSpPr>
        <p:spPr>
          <a:xfrm>
            <a:off x="8105775" y="522898"/>
            <a:ext cx="4086300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190" name="Google Shape;190;gd47d18c7e9_1_17"/>
          <p:cNvSpPr txBox="1"/>
          <p:nvPr/>
        </p:nvSpPr>
        <p:spPr>
          <a:xfrm>
            <a:off x="228600" y="266700"/>
            <a:ext cx="117348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Kibana Analysis</a:t>
            </a: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91" name="Google Shape;191;gd47d18c7e9_1_17"/>
          <p:cNvCxnSpPr/>
          <p:nvPr/>
        </p:nvCxnSpPr>
        <p:spPr>
          <a:xfrm>
            <a:off x="0" y="522898"/>
            <a:ext cx="4086300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pic>
        <p:nvPicPr>
          <p:cNvPr id="192" name="Google Shape;192;gd47d18c7e9_1_17"/>
          <p:cNvPicPr preferRelativeResize="0"/>
          <p:nvPr/>
        </p:nvPicPr>
        <p:blipFill rotWithShape="1">
          <a:blip r:embed="rId3">
            <a:alphaModFix/>
          </a:blip>
          <a:srcRect b="5847" l="0" r="0" t="7782"/>
          <a:stretch/>
        </p:blipFill>
        <p:spPr>
          <a:xfrm>
            <a:off x="-118052" y="766175"/>
            <a:ext cx="12538651" cy="609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73">
      <a:dk1>
        <a:srgbClr val="000000"/>
      </a:dk1>
      <a:lt1>
        <a:srgbClr val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2021-04-24T15:34:44Z</dcterms:created>
  <dc:creator>Atef Mahmoud Yousef AlHyasat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