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26"/>
  </p:handoutMasterIdLst>
  <p:sldIdLst>
    <p:sldId id="266" r:id="rId2"/>
    <p:sldId id="267" r:id="rId3"/>
    <p:sldId id="268" r:id="rId4"/>
    <p:sldId id="269" r:id="rId5"/>
    <p:sldId id="273" r:id="rId6"/>
    <p:sldId id="289" r:id="rId7"/>
    <p:sldId id="290" r:id="rId8"/>
    <p:sldId id="291" r:id="rId9"/>
    <p:sldId id="27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2" r:id="rId18"/>
    <p:sldId id="299" r:id="rId19"/>
    <p:sldId id="303" r:id="rId20"/>
    <p:sldId id="304" r:id="rId21"/>
    <p:sldId id="305" r:id="rId22"/>
    <p:sldId id="275" r:id="rId23"/>
    <p:sldId id="288" r:id="rId24"/>
    <p:sldId id="284" r:id="rId25"/>
  </p:sldIdLst>
  <p:sldSz cx="12192000" cy="6858000"/>
  <p:notesSz cx="6796088" cy="9928225"/>
  <p:embeddedFontLs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8179"/>
    <a:srgbClr val="0E161F"/>
    <a:srgbClr val="523F3E"/>
    <a:srgbClr val="EFBF90"/>
    <a:srgbClr val="DA9B00"/>
    <a:srgbClr val="F0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71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544" y="0"/>
            <a:ext cx="2944971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4971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544" y="9430091"/>
            <a:ext cx="2944971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2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 smtClean="0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친절한 </a:t>
            </a:r>
            <a:r>
              <a:rPr lang="ko-KR" altLang="en-US" dirty="0" err="1" smtClean="0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2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89052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전체 사업 계획서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7" y="2968791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PROJECT </a:t>
            </a:r>
            <a:r>
              <a:rPr lang="ko-KR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이노이사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649" y="1214647"/>
            <a:ext cx="1925011" cy="1917121"/>
          </a:xfrm>
          <a:prstGeom prst="rect">
            <a:avLst/>
          </a:prstGeom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860391" y="4741756"/>
            <a:ext cx="6613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Made by 1</a:t>
            </a:r>
            <a:r>
              <a:rPr lang="ko-KR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조 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473916" y="5415997"/>
            <a:ext cx="267984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팀장 김기범</a:t>
            </a:r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latin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팀원 김승태 </a:t>
            </a:r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팀원 박일수 </a:t>
            </a:r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팀원 이준병</a:t>
            </a:r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latinLnBrk="1" hangingPunct="1">
              <a:defRPr/>
            </a:pP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1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21869" y="46295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각종 자료 조사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109" y="1099992"/>
            <a:ext cx="10075408" cy="546471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955120" y="1197723"/>
            <a:ext cx="6634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Google Trends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14" name="직사각형 1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21869" y="46295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각종 자료 조사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199635" y="1134061"/>
            <a:ext cx="10460551" cy="5305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280825" y="5604595"/>
            <a:ext cx="66481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왼쪽 수치는 특정 검색어가 검색된 횟수를 조회기간 내 최대 </a:t>
            </a:r>
            <a:r>
              <a:rPr lang="ko-KR" altLang="en-US" sz="2000" b="1" dirty="0" err="1" smtClean="0">
                <a:latin typeface="+mn-ea"/>
                <a:cs typeface="Arial" panose="020B0604020202020204" pitchFamily="34" charset="0"/>
              </a:rPr>
              <a:t>검색량을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100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으로 한 상대적 지표로 표기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18" name="직사각형 17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09" y="1134061"/>
            <a:ext cx="9274344" cy="448856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807863" y="1503873"/>
            <a:ext cx="5798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Naver </a:t>
            </a:r>
            <a:r>
              <a:rPr lang="en-US" altLang="ko-KR" sz="2000" b="1" dirty="0" err="1" smtClean="0">
                <a:latin typeface="+mn-ea"/>
                <a:cs typeface="Arial" panose="020B0604020202020204" pitchFamily="34" charset="0"/>
              </a:rPr>
              <a:t>DataLab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091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721869" y="46295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각종 자료 조사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244497" y="1124784"/>
            <a:ext cx="10585963" cy="5391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19" name="직사각형 18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66" y="1174589"/>
            <a:ext cx="6260172" cy="522568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934391" y="1841730"/>
            <a:ext cx="3464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공통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서울 사는 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20~30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대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271742" y="2761766"/>
            <a:ext cx="2523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새 직장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271742" y="3765737"/>
            <a:ext cx="3028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가족과 떨어져 지냄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4391" y="1335898"/>
            <a:ext cx="196839" cy="201185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8199371" y="1142336"/>
            <a:ext cx="5798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500" b="1" dirty="0" smtClean="0">
                <a:latin typeface="+mn-ea"/>
                <a:cs typeface="Arial" panose="020B0604020202020204" pitchFamily="34" charset="0"/>
              </a:rPr>
              <a:t>키워드</a:t>
            </a:r>
            <a:endParaRPr lang="en-US" altLang="ko-KR" sz="3500" b="1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4391" y="4537194"/>
            <a:ext cx="196839" cy="20118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8199371" y="4343632"/>
            <a:ext cx="5798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500" b="1" dirty="0" smtClean="0">
                <a:latin typeface="+mn-ea"/>
                <a:cs typeface="Arial" panose="020B0604020202020204" pitchFamily="34" charset="0"/>
              </a:rPr>
              <a:t>도달 범위</a:t>
            </a:r>
            <a:endParaRPr lang="en-US" altLang="ko-KR" sz="35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4390" y="5021827"/>
            <a:ext cx="3028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최대 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29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만 명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934389" y="5539492"/>
            <a:ext cx="34645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b="1" dirty="0" err="1" smtClean="0">
                <a:latin typeface="+mn-ea"/>
                <a:cs typeface="Arial" panose="020B0604020202020204" pitchFamily="34" charset="0"/>
              </a:rPr>
              <a:t>페이스북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b="1" dirty="0" err="1" smtClean="0">
                <a:latin typeface="+mn-ea"/>
                <a:cs typeface="Arial" panose="020B0604020202020204" pitchFamily="34" charset="0"/>
              </a:rPr>
              <a:t>인스타그램에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  <a:p>
            <a:pPr>
              <a:defRPr/>
            </a:pP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  일일 추산 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1,300~3,600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명 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271745" y="3246067"/>
            <a:ext cx="28689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cs typeface="Arial" panose="020B0604020202020204" pitchFamily="34" charset="0"/>
              </a:rPr>
              <a:t>- 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09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학번 이후 대학생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34389" y="2320561"/>
            <a:ext cx="2523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세부조건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6611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30" grpId="0"/>
      <p:bldP spid="32" grpId="0"/>
      <p:bldP spid="34" grpId="0"/>
      <p:bldP spid="35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120267" y="1282234"/>
            <a:ext cx="10745561" cy="526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721869" y="46295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각종 자료 조사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2525" y="2884909"/>
            <a:ext cx="108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69" y="2541403"/>
            <a:ext cx="4109812" cy="8636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69" y="1417384"/>
            <a:ext cx="3446098" cy="10065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50" y="1602537"/>
            <a:ext cx="4610100" cy="15997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12" y="3522545"/>
            <a:ext cx="6670260" cy="302049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20" name="직사각형 19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5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21869" y="46295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각종 자료 조사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199635" y="1134061"/>
            <a:ext cx="10460551" cy="5305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819292" y="6065663"/>
            <a:ext cx="39202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ea"/>
                <a:cs typeface="Arial" panose="020B0604020202020204" pitchFamily="34" charset="0"/>
              </a:rPr>
              <a:t>http://mjbi.mju.ac.kr/companies/moving_info</a:t>
            </a: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18" name="직사각형 17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578305" y="1313873"/>
            <a:ext cx="57987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 dirty="0" smtClean="0">
                <a:latin typeface="+mn-ea"/>
                <a:cs typeface="Arial" panose="020B0604020202020204" pitchFamily="34" charset="0"/>
              </a:rPr>
              <a:t>명지대 창업보육센터</a:t>
            </a:r>
            <a:endParaRPr lang="en-US" altLang="ko-KR" sz="3200" b="1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05" y="2147313"/>
            <a:ext cx="5593565" cy="352836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238811" y="3311076"/>
            <a:ext cx="4354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 smtClean="0">
                <a:latin typeface="+mn-ea"/>
                <a:cs typeface="Arial" panose="020B0604020202020204" pitchFamily="34" charset="0"/>
              </a:rPr>
              <a:t>- 5</a:t>
            </a: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평 </a:t>
            </a:r>
            <a:r>
              <a:rPr lang="en-US" altLang="ko-KR" sz="2400" b="1" dirty="0" smtClean="0">
                <a:latin typeface="+mn-ea"/>
                <a:cs typeface="Arial" panose="020B0604020202020204" pitchFamily="34" charset="0"/>
              </a:rPr>
              <a:t>-&gt; </a:t>
            </a: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월 임대료 </a:t>
            </a:r>
            <a:r>
              <a:rPr lang="en-US" altLang="ko-KR" sz="2400" b="1" dirty="0" smtClean="0">
                <a:latin typeface="+mn-ea"/>
                <a:cs typeface="Arial" panose="020B0604020202020204" pitchFamily="34" charset="0"/>
              </a:rPr>
              <a:t>125,000</a:t>
            </a: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원</a:t>
            </a:r>
            <a:endParaRPr lang="en-US" altLang="ko-KR" sz="24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38811" y="4457537"/>
            <a:ext cx="4354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보증금 </a:t>
            </a:r>
            <a:r>
              <a:rPr lang="en-US" altLang="ko-KR" sz="2400" b="1" dirty="0" smtClean="0">
                <a:latin typeface="+mn-ea"/>
                <a:cs typeface="Arial" panose="020B0604020202020204" pitchFamily="34" charset="0"/>
              </a:rPr>
              <a:t>-&gt;</a:t>
            </a: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400" b="1" dirty="0" smtClean="0">
                <a:latin typeface="+mn-ea"/>
                <a:cs typeface="Arial" panose="020B0604020202020204" pitchFamily="34" charset="0"/>
              </a:rPr>
              <a:t>2,000,000</a:t>
            </a: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원</a:t>
            </a:r>
            <a:endParaRPr lang="en-US" altLang="ko-KR" sz="2400" b="1" dirty="0" smtClean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41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21869" y="46295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각종 자료 조사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199635" y="1134061"/>
            <a:ext cx="10460551" cy="5305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503836" y="5862664"/>
            <a:ext cx="50177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ea"/>
                <a:cs typeface="Arial" panose="020B0604020202020204" pitchFamily="34" charset="0"/>
              </a:rPr>
              <a:t>http://</a:t>
            </a:r>
            <a:r>
              <a:rPr lang="en-US" altLang="ko-KR" sz="1400" dirty="0" smtClean="0">
                <a:latin typeface="+mn-ea"/>
                <a:cs typeface="Arial" panose="020B0604020202020204" pitchFamily="34" charset="0"/>
              </a:rPr>
              <a:t>domeggook.com/main/item/itemEvent.php?no=444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18" name="직사각형 17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701899" y="1684722"/>
            <a:ext cx="57987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 dirty="0" err="1" smtClean="0">
                <a:latin typeface="+mn-ea"/>
                <a:cs typeface="Arial" panose="020B0604020202020204" pitchFamily="34" charset="0"/>
              </a:rPr>
              <a:t>물품비</a:t>
            </a:r>
            <a:endParaRPr lang="en-US" altLang="ko-KR" sz="32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03836" y="2762564"/>
            <a:ext cx="4354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박스테이프 개당 </a:t>
            </a:r>
            <a:r>
              <a:rPr lang="en-US" altLang="ko-KR" sz="2400" b="1" dirty="0" smtClean="0">
                <a:latin typeface="+mn-ea"/>
                <a:cs typeface="Arial" panose="020B0604020202020204" pitchFamily="34" charset="0"/>
              </a:rPr>
              <a:t>400</a:t>
            </a: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원</a:t>
            </a:r>
            <a:endParaRPr lang="en-US" altLang="ko-KR" sz="24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03836" y="4416559"/>
            <a:ext cx="4354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이사박스 개당 </a:t>
            </a:r>
            <a:r>
              <a:rPr lang="en-US" altLang="ko-KR" sz="2400" b="1" dirty="0" smtClean="0">
                <a:latin typeface="+mn-ea"/>
                <a:cs typeface="Arial" panose="020B0604020202020204" pitchFamily="34" charset="0"/>
              </a:rPr>
              <a:t>1,000</a:t>
            </a: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원</a:t>
            </a:r>
            <a:endParaRPr lang="en-US" altLang="ko-KR" sz="24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80053" y="1648920"/>
            <a:ext cx="22152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b="1" dirty="0" err="1" smtClean="0">
                <a:latin typeface="+mn-ea"/>
                <a:cs typeface="Arial" panose="020B0604020202020204" pitchFamily="34" charset="0"/>
              </a:rPr>
              <a:t>배송비</a:t>
            </a:r>
            <a:endParaRPr lang="en-US" altLang="ko-KR" sz="3200" b="1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157" y="2489936"/>
            <a:ext cx="3042085" cy="172193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426193" y="4416560"/>
            <a:ext cx="4354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건당 </a:t>
            </a:r>
            <a:r>
              <a:rPr lang="en-US" altLang="ko-KR" sz="2400" b="1" dirty="0" smtClean="0">
                <a:latin typeface="+mn-ea"/>
                <a:cs typeface="Arial" panose="020B0604020202020204" pitchFamily="34" charset="0"/>
              </a:rPr>
              <a:t>2,000</a:t>
            </a: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원</a:t>
            </a:r>
            <a:endParaRPr lang="en-US" altLang="ko-KR" sz="24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77091" y="5862665"/>
            <a:ext cx="42356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ea"/>
                <a:cs typeface="Arial" panose="020B0604020202020204" pitchFamily="34" charset="0"/>
              </a:rPr>
              <a:t>http://www.cjkoreaexpress.co.kr/web/kr/index.asp</a:t>
            </a:r>
            <a:endParaRPr lang="en-US" altLang="ko-KR" sz="1400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03836" y="3588715"/>
            <a:ext cx="4354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b="1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400" b="1" dirty="0" err="1" smtClean="0">
                <a:latin typeface="+mn-ea"/>
                <a:cs typeface="Arial" panose="020B0604020202020204" pitchFamily="34" charset="0"/>
              </a:rPr>
              <a:t>커터칼</a:t>
            </a: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 개당 </a:t>
            </a:r>
            <a:r>
              <a:rPr lang="en-US" altLang="ko-KR" sz="2400" b="1" dirty="0" smtClean="0">
                <a:latin typeface="+mn-ea"/>
                <a:cs typeface="Arial" panose="020B0604020202020204" pitchFamily="34" charset="0"/>
              </a:rPr>
              <a:t>600</a:t>
            </a: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원</a:t>
            </a:r>
            <a:endParaRPr lang="en-US" altLang="ko-KR" sz="2400" b="1" dirty="0" smtClean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38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5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21869" y="46295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각종 자료 조사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161739" y="1068197"/>
            <a:ext cx="10460551" cy="5427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18" name="직사각형 17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64238" y="1865936"/>
            <a:ext cx="2311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손익계산서</a:t>
            </a:r>
            <a:endParaRPr lang="en-US" altLang="ko-KR" sz="2400" b="1" dirty="0" smtClean="0"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243361"/>
              </p:ext>
            </p:extLst>
          </p:nvPr>
        </p:nvGraphicFramePr>
        <p:xfrm>
          <a:off x="1600679" y="2651092"/>
          <a:ext cx="3178356" cy="31009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8295"/>
                <a:gridCol w="1130061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매출액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매출원가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</a:t>
                      </a:r>
                      <a:r>
                        <a:rPr lang="ko-KR" altLang="en-US" sz="1400" dirty="0" err="1" smtClean="0"/>
                        <a:t>당기상품매입액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매출총이익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</a:tr>
              <a:tr h="5193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판매 및 일반관리비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</a:t>
                      </a:r>
                      <a:r>
                        <a:rPr lang="ko-KR" altLang="en-US" sz="1400" dirty="0" smtClean="0"/>
                        <a:t>운임 및 발송제비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400" dirty="0" smtClean="0"/>
                    </a:p>
                  </a:txBody>
                  <a:tcPr/>
                </a:tc>
              </a:tr>
              <a:tr h="3881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smtClean="0"/>
                        <a:t>영업이익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</a:tr>
              <a:tr h="138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법인세차감전당기순이익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4. </a:t>
                      </a:r>
                      <a:r>
                        <a:rPr lang="ko-KR" altLang="en-US" sz="1600" dirty="0" err="1" smtClean="0"/>
                        <a:t>당기순이익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8031970" y="1865936"/>
            <a:ext cx="209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err="1" smtClean="0">
                <a:latin typeface="+mn-ea"/>
                <a:cs typeface="Arial" panose="020B0604020202020204" pitchFamily="34" charset="0"/>
              </a:rPr>
              <a:t>재무상태표</a:t>
            </a:r>
            <a:endParaRPr lang="en-US" altLang="ko-KR" sz="2400" b="1" dirty="0" smtClean="0"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399048"/>
              </p:ext>
            </p:extLst>
          </p:nvPr>
        </p:nvGraphicFramePr>
        <p:xfrm>
          <a:off x="6158945" y="2651092"/>
          <a:ext cx="5274923" cy="2468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56269"/>
                <a:gridCol w="1057626"/>
                <a:gridCol w="1356947"/>
                <a:gridCol w="219821"/>
                <a:gridCol w="984260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자산항목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부채항목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604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유동자산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400" dirty="0" smtClean="0"/>
                        <a:t>현금</a:t>
                      </a:r>
                      <a:endParaRPr lang="en-US" altLang="ko-KR" sz="1600" dirty="0" smtClean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 latinLnBrk="1"/>
                      <a:endParaRPr lang="en-US" altLang="ko-KR" sz="1600" dirty="0" smtClean="0"/>
                    </a:p>
                    <a:p>
                      <a:pPr algn="r" latinLnBrk="1"/>
                      <a:r>
                        <a:rPr lang="en-US" altLang="ko-KR" sz="1400" dirty="0" smtClean="0"/>
                        <a:t>400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유동부채</a:t>
                      </a:r>
                      <a:endParaRPr lang="en-US" altLang="ko-KR" sz="16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en-US" altLang="ko-KR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비유동부채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자본항목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92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비유동자산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6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주주자본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400" dirty="0" smtClean="0"/>
                        <a:t>자본금</a:t>
                      </a:r>
                      <a:endParaRPr lang="en-US" altLang="ko-KR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400" dirty="0" smtClean="0"/>
                    </a:p>
                    <a:p>
                      <a:pPr algn="r" latinLnBrk="1"/>
                      <a:r>
                        <a:rPr lang="en-US" altLang="ko-KR" sz="1400" dirty="0" smtClean="0"/>
                        <a:t>400</a:t>
                      </a:r>
                    </a:p>
                    <a:p>
                      <a:pPr algn="r" latinLnBrk="1"/>
                      <a:endParaRPr lang="en-US" altLang="ko-KR" sz="1400" dirty="0" smtClean="0"/>
                    </a:p>
                  </a:txBody>
                  <a:tcPr/>
                </a:tc>
              </a:tr>
              <a:tr h="1380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자산 합계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400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부채자본합계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400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807838" y="2327601"/>
            <a:ext cx="1680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 smtClean="0">
                <a:latin typeface="+mn-ea"/>
                <a:cs typeface="Arial" panose="020B0604020202020204" pitchFamily="34" charset="0"/>
              </a:rPr>
              <a:t>단위</a:t>
            </a:r>
            <a:r>
              <a:rPr lang="en-US" altLang="ko-KR" sz="1400" b="1" dirty="0" smtClean="0"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400" b="1" dirty="0" smtClean="0">
                <a:latin typeface="+mn-ea"/>
                <a:cs typeface="Arial" panose="020B0604020202020204" pitchFamily="34" charset="0"/>
              </a:rPr>
              <a:t>만 원</a:t>
            </a:r>
            <a:endParaRPr lang="en-US" altLang="ko-KR" sz="14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429700" y="2327600"/>
            <a:ext cx="1680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 smtClean="0">
                <a:latin typeface="+mn-ea"/>
                <a:cs typeface="Arial" panose="020B0604020202020204" pitchFamily="34" charset="0"/>
              </a:rPr>
              <a:t>단위</a:t>
            </a:r>
            <a:r>
              <a:rPr lang="en-US" altLang="ko-KR" sz="1400" b="1" dirty="0" smtClean="0"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400" b="1" dirty="0" smtClean="0">
                <a:latin typeface="+mn-ea"/>
                <a:cs typeface="Arial" panose="020B0604020202020204" pitchFamily="34" charset="0"/>
              </a:rPr>
              <a:t>만 원</a:t>
            </a:r>
            <a:endParaRPr lang="en-US" altLang="ko-KR" sz="14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15286" y="1188363"/>
            <a:ext cx="85999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Step 01. 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팀원 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4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명이 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100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만원씩 자본금 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400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만원으로 회사를 설립하다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1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5" grpId="0"/>
      <p:bldP spid="26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21869" y="46295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각종 자료 조사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161739" y="1068197"/>
            <a:ext cx="10460551" cy="5427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18" name="직사각형 17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64238" y="1865936"/>
            <a:ext cx="2311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손익계산서</a:t>
            </a:r>
            <a:endParaRPr lang="en-US" altLang="ko-KR" sz="2400" b="1" dirty="0" smtClean="0"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600679" y="2651092"/>
          <a:ext cx="3178356" cy="31009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8295"/>
                <a:gridCol w="1130061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매출액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매출원가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</a:t>
                      </a:r>
                      <a:r>
                        <a:rPr lang="ko-KR" altLang="en-US" sz="1400" dirty="0" err="1" smtClean="0"/>
                        <a:t>당기상품매입액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매출총이익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</a:tr>
              <a:tr h="5193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판매 및 일반관리비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</a:t>
                      </a:r>
                      <a:r>
                        <a:rPr lang="ko-KR" altLang="en-US" sz="1400" dirty="0" smtClean="0"/>
                        <a:t>운임 및 발송제비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400" dirty="0" smtClean="0"/>
                    </a:p>
                  </a:txBody>
                  <a:tcPr/>
                </a:tc>
              </a:tr>
              <a:tr h="3881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smtClean="0"/>
                        <a:t>영업이익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</a:tr>
              <a:tr h="138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법인세차감전당기순이익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4. </a:t>
                      </a:r>
                      <a:r>
                        <a:rPr lang="ko-KR" altLang="en-US" sz="1600" dirty="0" err="1" smtClean="0"/>
                        <a:t>당기순이익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8031970" y="1865936"/>
            <a:ext cx="209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err="1" smtClean="0">
                <a:latin typeface="+mn-ea"/>
                <a:cs typeface="Arial" panose="020B0604020202020204" pitchFamily="34" charset="0"/>
              </a:rPr>
              <a:t>재무상태표</a:t>
            </a:r>
            <a:endParaRPr lang="en-US" altLang="ko-KR" sz="2400" b="1" dirty="0" smtClean="0"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63899"/>
              </p:ext>
            </p:extLst>
          </p:nvPr>
        </p:nvGraphicFramePr>
        <p:xfrm>
          <a:off x="6158945" y="2651092"/>
          <a:ext cx="5274923" cy="2468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56269"/>
                <a:gridCol w="1057626"/>
                <a:gridCol w="1356947"/>
                <a:gridCol w="219821"/>
                <a:gridCol w="984260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자산항목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부채항목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604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유동자산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400" dirty="0" smtClean="0"/>
                        <a:t>현금</a:t>
                      </a:r>
                      <a:endParaRPr lang="en-US" altLang="ko-KR" sz="1600" dirty="0" smtClean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 latinLnBrk="1"/>
                      <a:endParaRPr lang="en-US" altLang="ko-KR" sz="1600" dirty="0" smtClean="0"/>
                    </a:p>
                    <a:p>
                      <a:pPr algn="r" latinLnBrk="1"/>
                      <a:r>
                        <a:rPr lang="en-US" altLang="ko-KR" sz="1400" dirty="0" smtClean="0"/>
                        <a:t>400-200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유동부채</a:t>
                      </a:r>
                      <a:endParaRPr lang="en-US" altLang="ko-KR" sz="16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en-US" altLang="ko-KR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비유동부채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604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자본항목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74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비유동자산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400" dirty="0" smtClean="0"/>
                        <a:t>투자와 기타자산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400" dirty="0" smtClean="0"/>
                    </a:p>
                    <a:p>
                      <a:pPr algn="r" latinLnBrk="1"/>
                      <a:r>
                        <a:rPr lang="en-US" altLang="ko-KR" sz="1400" dirty="0" smtClean="0"/>
                        <a:t>200</a:t>
                      </a:r>
                      <a:endParaRPr lang="en-US" altLang="ko-KR" sz="14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주주자본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400" dirty="0" smtClean="0"/>
                        <a:t>자본금</a:t>
                      </a:r>
                      <a:endParaRPr lang="en-US" altLang="ko-KR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400" dirty="0" smtClean="0"/>
                    </a:p>
                    <a:p>
                      <a:pPr algn="r" latinLnBrk="1"/>
                      <a:r>
                        <a:rPr lang="en-US" altLang="ko-KR" sz="1400" dirty="0" smtClean="0"/>
                        <a:t>400</a:t>
                      </a:r>
                    </a:p>
                    <a:p>
                      <a:pPr algn="r" latinLnBrk="1"/>
                      <a:endParaRPr lang="en-US" altLang="ko-KR" sz="1400" dirty="0" smtClean="0"/>
                    </a:p>
                  </a:txBody>
                  <a:tcPr/>
                </a:tc>
              </a:tr>
              <a:tr h="1380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자산 합계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400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부채자본합계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400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807838" y="2327601"/>
            <a:ext cx="1680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 smtClean="0">
                <a:latin typeface="+mn-ea"/>
                <a:cs typeface="Arial" panose="020B0604020202020204" pitchFamily="34" charset="0"/>
              </a:rPr>
              <a:t>단위</a:t>
            </a:r>
            <a:r>
              <a:rPr lang="en-US" altLang="ko-KR" sz="1400" b="1" dirty="0" smtClean="0"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400" b="1" dirty="0" smtClean="0">
                <a:latin typeface="+mn-ea"/>
                <a:cs typeface="Arial" panose="020B0604020202020204" pitchFamily="34" charset="0"/>
              </a:rPr>
              <a:t>만 원</a:t>
            </a:r>
            <a:endParaRPr lang="en-US" altLang="ko-KR" sz="14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429700" y="2327600"/>
            <a:ext cx="1680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 smtClean="0">
                <a:latin typeface="+mn-ea"/>
                <a:cs typeface="Arial" panose="020B0604020202020204" pitchFamily="34" charset="0"/>
              </a:rPr>
              <a:t>단위</a:t>
            </a:r>
            <a:r>
              <a:rPr lang="en-US" altLang="ko-KR" sz="1400" b="1" dirty="0" smtClean="0"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400" b="1" dirty="0" smtClean="0">
                <a:latin typeface="+mn-ea"/>
                <a:cs typeface="Arial" panose="020B0604020202020204" pitchFamily="34" charset="0"/>
              </a:rPr>
              <a:t>만 원</a:t>
            </a:r>
            <a:endParaRPr lang="en-US" altLang="ko-KR" sz="14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15286" y="1188363"/>
            <a:ext cx="85999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Step 02. 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창업보육센터에 보증금 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200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만원을 낸다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97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5" grpId="0"/>
      <p:bldP spid="26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21869" y="46295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각종 자료 조사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161739" y="1068197"/>
            <a:ext cx="10460551" cy="5427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18" name="직사각형 17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64238" y="1865936"/>
            <a:ext cx="2311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손익계산서</a:t>
            </a:r>
            <a:endParaRPr lang="en-US" altLang="ko-KR" sz="2400" b="1" dirty="0" smtClean="0"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538854"/>
              </p:ext>
            </p:extLst>
          </p:nvPr>
        </p:nvGraphicFramePr>
        <p:xfrm>
          <a:off x="1600679" y="2651092"/>
          <a:ext cx="3178356" cy="31009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8295"/>
                <a:gridCol w="1130061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매출액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매출원가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</a:t>
                      </a:r>
                      <a:r>
                        <a:rPr lang="ko-KR" altLang="en-US" sz="1400" dirty="0" err="1" smtClean="0"/>
                        <a:t>당기상품매입액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매출총이익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</a:tr>
              <a:tr h="5193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판매 및 일반관리비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</a:t>
                      </a:r>
                      <a:r>
                        <a:rPr lang="ko-KR" altLang="en-US" sz="1400" dirty="0" smtClean="0"/>
                        <a:t>운임 및 발송제비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</a:tr>
              <a:tr h="3881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smtClean="0"/>
                        <a:t>영업이익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</a:tr>
              <a:tr h="138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법인세차감전당기순이익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4. </a:t>
                      </a:r>
                      <a:r>
                        <a:rPr lang="ko-KR" altLang="en-US" sz="1600" dirty="0" err="1" smtClean="0"/>
                        <a:t>당기순이익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8031970" y="1865936"/>
            <a:ext cx="209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err="1" smtClean="0">
                <a:latin typeface="+mn-ea"/>
                <a:cs typeface="Arial" panose="020B0604020202020204" pitchFamily="34" charset="0"/>
              </a:rPr>
              <a:t>재무상태표</a:t>
            </a:r>
            <a:endParaRPr lang="en-US" altLang="ko-KR" sz="2400" b="1" dirty="0" smtClean="0"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787859"/>
              </p:ext>
            </p:extLst>
          </p:nvPr>
        </p:nvGraphicFramePr>
        <p:xfrm>
          <a:off x="6158945" y="2651092"/>
          <a:ext cx="5274923" cy="23164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56269"/>
                <a:gridCol w="1057626"/>
                <a:gridCol w="1356947"/>
                <a:gridCol w="219821"/>
                <a:gridCol w="984260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자산항목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부채항목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604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유동자산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400" dirty="0" smtClean="0"/>
                        <a:t>현금</a:t>
                      </a:r>
                      <a:endParaRPr lang="en-US" altLang="ko-KR" sz="1600" dirty="0" smtClean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 latinLnBrk="1"/>
                      <a:endParaRPr lang="en-US" altLang="ko-KR" sz="1400" dirty="0" smtClean="0"/>
                    </a:p>
                    <a:p>
                      <a:pPr algn="r" latinLnBrk="1"/>
                      <a:r>
                        <a:rPr lang="en-US" altLang="ko-KR" sz="1400" dirty="0" smtClean="0"/>
                        <a:t>200-12.5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유동부채</a:t>
                      </a:r>
                      <a:endParaRPr lang="en-US" altLang="ko-KR" sz="16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en-US" altLang="ko-KR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비유동부채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604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자본항목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81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비유동자산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400" dirty="0" smtClean="0"/>
                        <a:t>투자와 기타자산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600" dirty="0" smtClean="0"/>
                    </a:p>
                    <a:p>
                      <a:pPr algn="r" latinLnBrk="1"/>
                      <a:r>
                        <a:rPr lang="en-US" altLang="ko-KR" sz="1400" dirty="0" smtClean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주주자본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400" dirty="0" smtClean="0"/>
                        <a:t>자본금</a:t>
                      </a:r>
                      <a:endParaRPr lang="en-US" altLang="ko-KR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400" dirty="0" smtClean="0"/>
                    </a:p>
                    <a:p>
                      <a:pPr algn="r" latinLnBrk="1"/>
                      <a:r>
                        <a:rPr lang="en-US" altLang="ko-KR" sz="1400" dirty="0" smtClean="0"/>
                        <a:t>400-12.5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380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자산 합계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387.5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부채자본합계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387.5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807838" y="2327601"/>
            <a:ext cx="1680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 smtClean="0">
                <a:latin typeface="+mn-ea"/>
                <a:cs typeface="Arial" panose="020B0604020202020204" pitchFamily="34" charset="0"/>
              </a:rPr>
              <a:t>단위</a:t>
            </a:r>
            <a:r>
              <a:rPr lang="en-US" altLang="ko-KR" sz="1400" b="1" dirty="0" smtClean="0"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400" b="1" dirty="0" smtClean="0">
                <a:latin typeface="+mn-ea"/>
                <a:cs typeface="Arial" panose="020B0604020202020204" pitchFamily="34" charset="0"/>
              </a:rPr>
              <a:t>만 원</a:t>
            </a:r>
            <a:endParaRPr lang="en-US" altLang="ko-KR" sz="14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429700" y="2327600"/>
            <a:ext cx="1680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 smtClean="0">
                <a:latin typeface="+mn-ea"/>
                <a:cs typeface="Arial" panose="020B0604020202020204" pitchFamily="34" charset="0"/>
              </a:rPr>
              <a:t>단위</a:t>
            </a:r>
            <a:r>
              <a:rPr lang="en-US" altLang="ko-KR" sz="1400" b="1" dirty="0" smtClean="0"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400" b="1" dirty="0" smtClean="0">
                <a:latin typeface="+mn-ea"/>
                <a:cs typeface="Arial" panose="020B0604020202020204" pitchFamily="34" charset="0"/>
              </a:rPr>
              <a:t>만 원</a:t>
            </a:r>
            <a:endParaRPr lang="en-US" altLang="ko-KR" sz="14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15286" y="1188363"/>
            <a:ext cx="85999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cs typeface="Arial" panose="020B0604020202020204" pitchFamily="34" charset="0"/>
              </a:rPr>
              <a:t>Step 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03. </a:t>
            </a:r>
            <a:r>
              <a:rPr lang="ko-KR" altLang="en-US" sz="2000" b="1" dirty="0">
                <a:latin typeface="+mn-ea"/>
                <a:cs typeface="Arial" panose="020B0604020202020204" pitchFamily="34" charset="0"/>
              </a:rPr>
              <a:t>창업보육센터에 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월세 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12.5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만원을 </a:t>
            </a:r>
            <a:r>
              <a:rPr lang="ko-KR" altLang="en-US" sz="2000" b="1" dirty="0">
                <a:latin typeface="+mn-ea"/>
                <a:cs typeface="Arial" panose="020B0604020202020204" pitchFamily="34" charset="0"/>
              </a:rPr>
              <a:t>낸다</a:t>
            </a:r>
            <a:endParaRPr lang="en-US" altLang="ko-KR" sz="2000" b="1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28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5" grpId="0"/>
      <p:bldP spid="26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21869" y="46295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각종 자료 조사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161739" y="1068197"/>
            <a:ext cx="10460551" cy="5427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18" name="직사각형 17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64238" y="1865936"/>
            <a:ext cx="2311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손익계산서</a:t>
            </a:r>
            <a:endParaRPr lang="en-US" altLang="ko-KR" sz="2400" b="1" dirty="0" smtClean="0"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005059"/>
              </p:ext>
            </p:extLst>
          </p:nvPr>
        </p:nvGraphicFramePr>
        <p:xfrm>
          <a:off x="1600679" y="2651092"/>
          <a:ext cx="3178356" cy="31009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8295"/>
                <a:gridCol w="1130061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매출액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매출원가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</a:t>
                      </a:r>
                      <a:r>
                        <a:rPr lang="ko-KR" altLang="en-US" sz="1400" dirty="0" err="1" smtClean="0"/>
                        <a:t>당기상품매입액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400" dirty="0" smtClean="0"/>
                    </a:p>
                    <a:p>
                      <a:pPr algn="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매출총이익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/>
                </a:tc>
              </a:tr>
              <a:tr h="5193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판매 및 일반관리비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</a:t>
                      </a:r>
                      <a:r>
                        <a:rPr lang="ko-KR" altLang="en-US" sz="1400" dirty="0" smtClean="0"/>
                        <a:t>운임 및 발송제비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</a:tr>
              <a:tr h="3881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smtClean="0"/>
                        <a:t>영업이익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/>
                </a:tc>
              </a:tr>
              <a:tr h="138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법인세차감전당기순이익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4. </a:t>
                      </a:r>
                      <a:r>
                        <a:rPr lang="ko-KR" altLang="en-US" sz="1600" dirty="0" err="1" smtClean="0"/>
                        <a:t>당기순이익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-6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8031970" y="1865936"/>
            <a:ext cx="209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err="1" smtClean="0">
                <a:latin typeface="+mn-ea"/>
                <a:cs typeface="Arial" panose="020B0604020202020204" pitchFamily="34" charset="0"/>
              </a:rPr>
              <a:t>재무상태표</a:t>
            </a:r>
            <a:endParaRPr lang="en-US" altLang="ko-KR" sz="2400" b="1" dirty="0" smtClean="0"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50384"/>
              </p:ext>
            </p:extLst>
          </p:nvPr>
        </p:nvGraphicFramePr>
        <p:xfrm>
          <a:off x="6158945" y="2651092"/>
          <a:ext cx="5274923" cy="2529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56269"/>
                <a:gridCol w="1057626"/>
                <a:gridCol w="1356947"/>
                <a:gridCol w="219821"/>
                <a:gridCol w="984260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자산항목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부채항목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604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유동자산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400" dirty="0" smtClean="0"/>
                        <a:t>현금</a:t>
                      </a:r>
                      <a:endParaRPr lang="en-US" altLang="ko-KR" sz="1600" dirty="0" smtClean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 latinLnBrk="1"/>
                      <a:endParaRPr lang="en-US" altLang="ko-KR" sz="1400" dirty="0" smtClean="0"/>
                    </a:p>
                    <a:p>
                      <a:pPr algn="r" latinLnBrk="1"/>
                      <a:r>
                        <a:rPr lang="en-US" altLang="ko-KR" sz="1400" dirty="0" smtClean="0"/>
                        <a:t>187.5-6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유동부채</a:t>
                      </a:r>
                      <a:endParaRPr lang="en-US" altLang="ko-KR" sz="16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en-US" altLang="ko-KR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비유동부채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604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자본항목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81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비유동자산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400" dirty="0" smtClean="0"/>
                        <a:t>투자와 기타자산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600" dirty="0" smtClean="0"/>
                    </a:p>
                    <a:p>
                      <a:pPr algn="r" latinLnBrk="1"/>
                      <a:r>
                        <a:rPr lang="en-US" altLang="ko-KR" sz="1400" dirty="0" smtClean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주주자본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400" dirty="0" smtClean="0"/>
                        <a:t>자본금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  이월이익잉여금</a:t>
                      </a:r>
                      <a:endParaRPr lang="en-US" altLang="ko-KR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400" dirty="0" smtClean="0"/>
                    </a:p>
                    <a:p>
                      <a:pPr algn="r" latinLnBrk="1"/>
                      <a:r>
                        <a:rPr lang="en-US" altLang="ko-KR" sz="1400" dirty="0" smtClean="0"/>
                        <a:t>400-12.5</a:t>
                      </a:r>
                    </a:p>
                    <a:p>
                      <a:pPr algn="r" latinLnBrk="1"/>
                      <a:r>
                        <a:rPr lang="en-US" altLang="ko-KR" sz="1400" dirty="0" smtClean="0"/>
                        <a:t>-6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380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자산 합계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381.5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부채자본합계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381.5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807838" y="2327601"/>
            <a:ext cx="1680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 smtClean="0">
                <a:latin typeface="+mn-ea"/>
                <a:cs typeface="Arial" panose="020B0604020202020204" pitchFamily="34" charset="0"/>
              </a:rPr>
              <a:t>단위</a:t>
            </a:r>
            <a:r>
              <a:rPr lang="en-US" altLang="ko-KR" sz="1400" b="1" dirty="0" smtClean="0"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400" b="1" dirty="0" smtClean="0">
                <a:latin typeface="+mn-ea"/>
                <a:cs typeface="Arial" panose="020B0604020202020204" pitchFamily="34" charset="0"/>
              </a:rPr>
              <a:t>만 원</a:t>
            </a:r>
            <a:endParaRPr lang="en-US" altLang="ko-KR" sz="14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429700" y="2327600"/>
            <a:ext cx="1680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 smtClean="0">
                <a:latin typeface="+mn-ea"/>
                <a:cs typeface="Arial" panose="020B0604020202020204" pitchFamily="34" charset="0"/>
              </a:rPr>
              <a:t>단위</a:t>
            </a:r>
            <a:r>
              <a:rPr lang="en-US" altLang="ko-KR" sz="1400" b="1" dirty="0" smtClean="0"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400" b="1" dirty="0" smtClean="0">
                <a:latin typeface="+mn-ea"/>
                <a:cs typeface="Arial" panose="020B0604020202020204" pitchFamily="34" charset="0"/>
              </a:rPr>
              <a:t>만 원</a:t>
            </a:r>
            <a:endParaRPr lang="en-US" altLang="ko-KR" sz="14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15286" y="1188363"/>
            <a:ext cx="9091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cs typeface="Arial" panose="020B0604020202020204" pitchFamily="34" charset="0"/>
              </a:rPr>
              <a:t>Step 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04. 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현금 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6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만원으로 물품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이사박스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테이프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b="1" dirty="0" err="1" smtClean="0">
                <a:latin typeface="+mn-ea"/>
                <a:cs typeface="Arial" panose="020B0604020202020204" pitchFamily="34" charset="0"/>
              </a:rPr>
              <a:t>커터칼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) 30set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를 구입하다</a:t>
            </a:r>
            <a:endParaRPr lang="en-US" altLang="ko-KR" sz="2000" b="1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96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5" grpId="0"/>
      <p:bldP spid="26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2848050" y="614333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eaLnBrk="1" latinLnBrk="1" hangingPunct="1">
              <a:lnSpc>
                <a:spcPct val="90000"/>
              </a:lnSpc>
              <a:defRPr/>
            </a:pPr>
            <a:r>
              <a:rPr lang="en-US" altLang="ko-KR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Contents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948474" y="2269843"/>
            <a:ext cx="839105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∙</a:t>
            </a:r>
            <a:r>
              <a:rPr lang="en-US" altLang="ko-KR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ko-KR" altLang="en-US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선정 배경</a:t>
            </a:r>
            <a:endParaRPr lang="ko-KR" altLang="en-US" sz="44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90" y="83605"/>
            <a:ext cx="1925011" cy="1917121"/>
          </a:xfrm>
          <a:prstGeom prst="rect">
            <a:avLst/>
          </a:prstGeo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69268" y="3256871"/>
            <a:ext cx="73472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∙</a:t>
            </a:r>
            <a:r>
              <a:rPr lang="en-US" altLang="ko-KR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ko-KR" altLang="en-US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이노이사 프로세스</a:t>
            </a:r>
            <a:endParaRPr lang="ko-KR" altLang="en-US" sz="44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69268" y="4243899"/>
            <a:ext cx="66135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∙</a:t>
            </a:r>
            <a:r>
              <a:rPr lang="en-US" altLang="ko-KR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ko-KR" altLang="en-US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각종 자료 조사</a:t>
            </a:r>
            <a:endParaRPr lang="ko-KR" altLang="en-US" sz="44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969267" y="5225620"/>
            <a:ext cx="66135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∙</a:t>
            </a:r>
            <a:r>
              <a:rPr lang="en-US" altLang="ko-KR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ko-KR" altLang="en-US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정리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21869" y="46295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각종 자료 조사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161739" y="1068197"/>
            <a:ext cx="10460551" cy="5427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18" name="직사각형 17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64238" y="1865936"/>
            <a:ext cx="2311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손익계산서</a:t>
            </a:r>
            <a:endParaRPr lang="en-US" altLang="ko-KR" sz="2400" b="1" dirty="0" smtClean="0"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96906"/>
              </p:ext>
            </p:extLst>
          </p:nvPr>
        </p:nvGraphicFramePr>
        <p:xfrm>
          <a:off x="1600679" y="2651092"/>
          <a:ext cx="3178356" cy="31009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8295"/>
                <a:gridCol w="1130061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매출액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매출원가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</a:t>
                      </a:r>
                      <a:r>
                        <a:rPr lang="ko-KR" altLang="en-US" sz="1400" dirty="0" err="1" smtClean="0"/>
                        <a:t>당기상품매입액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400" dirty="0" smtClean="0"/>
                    </a:p>
                    <a:p>
                      <a:pPr algn="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매출총이익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1-6</a:t>
                      </a:r>
                      <a:endParaRPr lang="ko-KR" altLang="en-US" sz="1400" dirty="0"/>
                    </a:p>
                  </a:txBody>
                  <a:tcPr/>
                </a:tc>
              </a:tr>
              <a:tr h="5193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판매 및 일반관리비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</a:t>
                      </a:r>
                      <a:r>
                        <a:rPr lang="ko-KR" altLang="en-US" sz="1400" dirty="0" smtClean="0"/>
                        <a:t>운임 및 발송제비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</a:tr>
              <a:tr h="3881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smtClean="0"/>
                        <a:t>영업이익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/>
                </a:tc>
              </a:tr>
              <a:tr h="138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법인세차감전당기순이익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4. </a:t>
                      </a:r>
                      <a:r>
                        <a:rPr lang="ko-KR" altLang="en-US" sz="1600" dirty="0" err="1" smtClean="0"/>
                        <a:t>당기순이익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8031970" y="1865936"/>
            <a:ext cx="209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err="1" smtClean="0">
                <a:latin typeface="+mn-ea"/>
                <a:cs typeface="Arial" panose="020B0604020202020204" pitchFamily="34" charset="0"/>
              </a:rPr>
              <a:t>재무상태표</a:t>
            </a:r>
            <a:endParaRPr lang="en-US" altLang="ko-KR" sz="2400" b="1" dirty="0" smtClean="0"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18123"/>
              </p:ext>
            </p:extLst>
          </p:nvPr>
        </p:nvGraphicFramePr>
        <p:xfrm>
          <a:off x="6158945" y="2651092"/>
          <a:ext cx="5274923" cy="2529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56269"/>
                <a:gridCol w="1057626"/>
                <a:gridCol w="1356947"/>
                <a:gridCol w="219821"/>
                <a:gridCol w="984260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자산항목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부채항목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604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유동자산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400" dirty="0" smtClean="0"/>
                        <a:t>현금</a:t>
                      </a:r>
                      <a:endParaRPr lang="en-US" altLang="ko-KR" sz="1600" dirty="0" smtClean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 latinLnBrk="1"/>
                      <a:endParaRPr lang="en-US" altLang="ko-KR" sz="1400" dirty="0" smtClean="0"/>
                    </a:p>
                    <a:p>
                      <a:pPr algn="r" latinLnBrk="1"/>
                      <a:r>
                        <a:rPr lang="en-US" altLang="ko-KR" sz="1400" dirty="0" smtClean="0"/>
                        <a:t>181.5+1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유동부채</a:t>
                      </a:r>
                      <a:endParaRPr lang="en-US" altLang="ko-KR" sz="16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en-US" altLang="ko-KR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비유동부채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604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자본항목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81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비유동자산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400" dirty="0" smtClean="0"/>
                        <a:t>투자와 기타자산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600" dirty="0" smtClean="0"/>
                    </a:p>
                    <a:p>
                      <a:pPr algn="r" latinLnBrk="1"/>
                      <a:r>
                        <a:rPr lang="en-US" altLang="ko-KR" sz="1400" dirty="0" smtClean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주주자본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400" dirty="0" smtClean="0"/>
                        <a:t>자본금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  이월이익잉여금</a:t>
                      </a:r>
                      <a:endParaRPr lang="en-US" altLang="ko-KR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400" dirty="0" smtClean="0"/>
                    </a:p>
                    <a:p>
                      <a:pPr algn="r" latinLnBrk="1"/>
                      <a:r>
                        <a:rPr lang="en-US" altLang="ko-KR" sz="1400" dirty="0" smtClean="0"/>
                        <a:t>400-12.5</a:t>
                      </a:r>
                    </a:p>
                    <a:p>
                      <a:pPr algn="r" latinLnBrk="1"/>
                      <a:r>
                        <a:rPr lang="en-US" altLang="ko-KR" sz="1400" dirty="0" smtClean="0"/>
                        <a:t>-5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380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자산 합계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382.5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부채자본합계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382.5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807838" y="2327601"/>
            <a:ext cx="1680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 smtClean="0">
                <a:latin typeface="+mn-ea"/>
                <a:cs typeface="Arial" panose="020B0604020202020204" pitchFamily="34" charset="0"/>
              </a:rPr>
              <a:t>단위</a:t>
            </a:r>
            <a:r>
              <a:rPr lang="en-US" altLang="ko-KR" sz="1400" b="1" dirty="0" smtClean="0"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400" b="1" dirty="0" smtClean="0">
                <a:latin typeface="+mn-ea"/>
                <a:cs typeface="Arial" panose="020B0604020202020204" pitchFamily="34" charset="0"/>
              </a:rPr>
              <a:t>만 원</a:t>
            </a:r>
            <a:endParaRPr lang="en-US" altLang="ko-KR" sz="14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429700" y="2327600"/>
            <a:ext cx="1680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 smtClean="0">
                <a:latin typeface="+mn-ea"/>
                <a:cs typeface="Arial" panose="020B0604020202020204" pitchFamily="34" charset="0"/>
              </a:rPr>
              <a:t>단위</a:t>
            </a:r>
            <a:r>
              <a:rPr lang="en-US" altLang="ko-KR" sz="1400" b="1" dirty="0" smtClean="0"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400" b="1" dirty="0" smtClean="0">
                <a:latin typeface="+mn-ea"/>
                <a:cs typeface="Arial" panose="020B0604020202020204" pitchFamily="34" charset="0"/>
              </a:rPr>
              <a:t>만 원</a:t>
            </a:r>
            <a:endParaRPr lang="en-US" altLang="ko-KR" sz="14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15286" y="1188363"/>
            <a:ext cx="9091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cs typeface="Arial" panose="020B0604020202020204" pitchFamily="34" charset="0"/>
              </a:rPr>
              <a:t>Step 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05. 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거래 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건이 발생하다</a:t>
            </a:r>
            <a:endParaRPr lang="en-US" altLang="ko-KR" sz="2000" b="1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0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5" grpId="0"/>
      <p:bldP spid="26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21869" y="46295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각종 자료 조사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161739" y="1068197"/>
            <a:ext cx="10460551" cy="5427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18" name="직사각형 17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64238" y="1865936"/>
            <a:ext cx="2311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smtClean="0">
                <a:latin typeface="+mn-ea"/>
                <a:cs typeface="Arial" panose="020B0604020202020204" pitchFamily="34" charset="0"/>
              </a:rPr>
              <a:t>손익계산서</a:t>
            </a:r>
            <a:endParaRPr lang="en-US" altLang="ko-KR" sz="2400" b="1" dirty="0" smtClean="0"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76027"/>
              </p:ext>
            </p:extLst>
          </p:nvPr>
        </p:nvGraphicFramePr>
        <p:xfrm>
          <a:off x="1600679" y="2651092"/>
          <a:ext cx="3178356" cy="31009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8295"/>
                <a:gridCol w="1130061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매출액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매출원가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</a:t>
                      </a:r>
                      <a:r>
                        <a:rPr lang="ko-KR" altLang="en-US" sz="1400" dirty="0" err="1" smtClean="0"/>
                        <a:t>당기상품매입액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400" dirty="0" smtClean="0"/>
                    </a:p>
                    <a:p>
                      <a:pPr algn="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매출총이익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-5</a:t>
                      </a:r>
                      <a:endParaRPr lang="ko-KR" altLang="en-US" sz="1400" dirty="0"/>
                    </a:p>
                  </a:txBody>
                  <a:tcPr/>
                </a:tc>
              </a:tr>
              <a:tr h="5193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판매 및 일반관리비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 </a:t>
                      </a:r>
                      <a:r>
                        <a:rPr lang="ko-KR" altLang="en-US" sz="1400" dirty="0" smtClean="0"/>
                        <a:t>운임 및 발송제비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400" dirty="0" smtClean="0"/>
                    </a:p>
                    <a:p>
                      <a:pPr algn="r" latinLnBrk="1"/>
                      <a:r>
                        <a:rPr lang="en-US" altLang="ko-KR" sz="1400" dirty="0" smtClean="0"/>
                        <a:t>-0.2</a:t>
                      </a:r>
                      <a:endParaRPr lang="ko-KR" altLang="en-US" sz="1400" dirty="0"/>
                    </a:p>
                  </a:txBody>
                  <a:tcPr/>
                </a:tc>
              </a:tr>
              <a:tr h="3881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2. </a:t>
                      </a:r>
                      <a:r>
                        <a:rPr lang="ko-KR" altLang="en-US" sz="1600" dirty="0" smtClean="0"/>
                        <a:t>영업이익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-5.2</a:t>
                      </a:r>
                      <a:endParaRPr lang="ko-KR" altLang="en-US" sz="1400" dirty="0"/>
                    </a:p>
                  </a:txBody>
                  <a:tcPr/>
                </a:tc>
              </a:tr>
              <a:tr h="138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3.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법인세차감전당기순이익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-5.2</a:t>
                      </a:r>
                      <a:endParaRPr lang="ko-KR" alt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4. </a:t>
                      </a:r>
                      <a:r>
                        <a:rPr lang="ko-KR" altLang="en-US" sz="1600" dirty="0" err="1" smtClean="0"/>
                        <a:t>당기순이익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-5.2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8031970" y="1865936"/>
            <a:ext cx="209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 err="1" smtClean="0">
                <a:latin typeface="+mn-ea"/>
                <a:cs typeface="Arial" panose="020B0604020202020204" pitchFamily="34" charset="0"/>
              </a:rPr>
              <a:t>재무상태표</a:t>
            </a:r>
            <a:endParaRPr lang="en-US" altLang="ko-KR" sz="2400" b="1" dirty="0" smtClean="0">
              <a:latin typeface="+mn-ea"/>
              <a:cs typeface="Arial" panose="020B0604020202020204" pitchFamily="34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644473"/>
              </p:ext>
            </p:extLst>
          </p:nvPr>
        </p:nvGraphicFramePr>
        <p:xfrm>
          <a:off x="6158945" y="2651092"/>
          <a:ext cx="5274923" cy="2529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56269"/>
                <a:gridCol w="1057626"/>
                <a:gridCol w="1356947"/>
                <a:gridCol w="219821"/>
                <a:gridCol w="984260"/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자산항목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800" dirty="0" smtClean="0"/>
                        <a:t>부채항목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604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유동자산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400" dirty="0" smtClean="0"/>
                        <a:t>현금</a:t>
                      </a:r>
                      <a:endParaRPr lang="en-US" altLang="ko-KR" sz="1600" dirty="0" smtClean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r" latinLnBrk="1"/>
                      <a:endParaRPr lang="en-US" altLang="ko-KR" sz="1400" dirty="0" smtClean="0"/>
                    </a:p>
                    <a:p>
                      <a:pPr algn="r" latinLnBrk="1"/>
                      <a:r>
                        <a:rPr lang="en-US" altLang="ko-KR" sz="1400" dirty="0" smtClean="0"/>
                        <a:t>182.5-0.2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유동부채</a:t>
                      </a:r>
                      <a:endParaRPr lang="en-US" altLang="ko-KR" sz="16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en-US" altLang="ko-KR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비유동부채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6604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/>
                        <a:t>자본항목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81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비유동자산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400" dirty="0" smtClean="0"/>
                        <a:t>투자와 기타자산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600" dirty="0" smtClean="0"/>
                    </a:p>
                    <a:p>
                      <a:pPr algn="r" latinLnBrk="1"/>
                      <a:r>
                        <a:rPr lang="en-US" altLang="ko-KR" sz="1400" dirty="0" smtClean="0"/>
                        <a:t>200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주주자본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  </a:t>
                      </a:r>
                      <a:r>
                        <a:rPr lang="ko-KR" altLang="en-US" sz="1400" dirty="0" smtClean="0"/>
                        <a:t>자본금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  이월이익잉여금</a:t>
                      </a:r>
                      <a:endParaRPr lang="en-US" altLang="ko-KR" sz="1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400" dirty="0" smtClean="0"/>
                    </a:p>
                    <a:p>
                      <a:pPr algn="r" latinLnBrk="1"/>
                      <a:r>
                        <a:rPr lang="en-US" altLang="ko-KR" sz="1400" dirty="0" smtClean="0"/>
                        <a:t>387.5</a:t>
                      </a:r>
                    </a:p>
                    <a:p>
                      <a:pPr algn="r" latinLnBrk="1"/>
                      <a:r>
                        <a:rPr lang="en-US" altLang="ko-KR" sz="1400" dirty="0" smtClean="0"/>
                        <a:t>-5.2</a:t>
                      </a:r>
                      <a:endParaRPr lang="en-US" altLang="ko-KR" sz="1400" dirty="0" smtClean="0"/>
                    </a:p>
                  </a:txBody>
                  <a:tcPr/>
                </a:tc>
              </a:tr>
              <a:tr h="1380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자산 합계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382.3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부채자본합계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 smtClean="0"/>
                        <a:t>382.3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807838" y="2327601"/>
            <a:ext cx="1680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 smtClean="0">
                <a:latin typeface="+mn-ea"/>
                <a:cs typeface="Arial" panose="020B0604020202020204" pitchFamily="34" charset="0"/>
              </a:rPr>
              <a:t>단위</a:t>
            </a:r>
            <a:r>
              <a:rPr lang="en-US" altLang="ko-KR" sz="1400" b="1" dirty="0" smtClean="0"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400" b="1" dirty="0" smtClean="0">
                <a:latin typeface="+mn-ea"/>
                <a:cs typeface="Arial" panose="020B0604020202020204" pitchFamily="34" charset="0"/>
              </a:rPr>
              <a:t>만 원</a:t>
            </a:r>
            <a:endParaRPr lang="en-US" altLang="ko-KR" sz="14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429700" y="2327600"/>
            <a:ext cx="1680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 smtClean="0">
                <a:latin typeface="+mn-ea"/>
                <a:cs typeface="Arial" panose="020B0604020202020204" pitchFamily="34" charset="0"/>
              </a:rPr>
              <a:t>단위</a:t>
            </a:r>
            <a:r>
              <a:rPr lang="en-US" altLang="ko-KR" sz="1400" b="1" dirty="0" smtClean="0"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400" b="1" dirty="0" smtClean="0">
                <a:latin typeface="+mn-ea"/>
                <a:cs typeface="Arial" panose="020B0604020202020204" pitchFamily="34" charset="0"/>
              </a:rPr>
              <a:t>만 원</a:t>
            </a:r>
            <a:endParaRPr lang="en-US" altLang="ko-KR" sz="14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15286" y="1188363"/>
            <a:ext cx="9091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cs typeface="Arial" panose="020B0604020202020204" pitchFamily="34" charset="0"/>
              </a:rPr>
              <a:t>Step 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06. 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고객에게 물품 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1set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를 배송하다</a:t>
            </a:r>
            <a:endParaRPr lang="en-US" altLang="ko-KR" sz="2000" b="1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46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5" grpId="0"/>
      <p:bldP spid="26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226893" y="1282233"/>
            <a:ext cx="10349756" cy="5089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721869" y="4629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정리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53356" y="5249521"/>
            <a:ext cx="737616" cy="637661"/>
            <a:chOff x="286675" y="1057144"/>
            <a:chExt cx="737616" cy="637661"/>
          </a:xfrm>
        </p:grpSpPr>
        <p:sp>
          <p:nvSpPr>
            <p:cNvPr id="21" name="직사각형 20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2" y="5246360"/>
            <a:ext cx="623733" cy="6237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3827027"/>
            <a:ext cx="601962" cy="601962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099397" y="3169763"/>
            <a:ext cx="33297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기존 금액 그대로에 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/>
            </a:r>
            <a:br>
              <a:rPr lang="en-US" altLang="ko-KR" sz="2500" dirty="0" smtClean="0">
                <a:latin typeface="+mn-ea"/>
                <a:cs typeface="Arial" panose="020B0604020202020204" pitchFamily="34" charset="0"/>
              </a:rPr>
            </a:b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광고까지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50" y="1613350"/>
            <a:ext cx="1963171" cy="125321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333" y="1492192"/>
            <a:ext cx="1396536" cy="1396536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099397" y="2943657"/>
            <a:ext cx="77724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099397" y="4372240"/>
            <a:ext cx="36118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마케팅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고객관리 등 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번거로운 일에서 해방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!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6602683" y="3165350"/>
            <a:ext cx="38555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좀 더 안전하게 내 짐을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!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590044" y="4048810"/>
            <a:ext cx="331052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각종 이사물품 지원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!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6602683" y="4879430"/>
            <a:ext cx="2781531" cy="508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한 번에 이사 끝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!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6308220" y="1615620"/>
            <a:ext cx="0" cy="442281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120267" y="1282234"/>
            <a:ext cx="10745561" cy="5089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721869" y="4629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정리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53356" y="5249521"/>
            <a:ext cx="737616" cy="637661"/>
            <a:chOff x="286675" y="1057144"/>
            <a:chExt cx="737616" cy="637661"/>
          </a:xfrm>
        </p:grpSpPr>
        <p:sp>
          <p:nvSpPr>
            <p:cNvPr id="21" name="직사각형 20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2" y="5246360"/>
            <a:ext cx="623733" cy="6237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3827027"/>
            <a:ext cx="601962" cy="60196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947" y="1875225"/>
            <a:ext cx="196839" cy="20118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5917927" y="1681663"/>
            <a:ext cx="5798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500" b="1" dirty="0" smtClean="0">
                <a:latin typeface="+mn-ea"/>
                <a:cs typeface="Arial" panose="020B0604020202020204" pitchFamily="34" charset="0"/>
              </a:rPr>
              <a:t>왜 이노이사인가</a:t>
            </a:r>
            <a:r>
              <a:rPr lang="en-US" altLang="ko-KR" sz="3500" b="1" dirty="0" smtClean="0">
                <a:latin typeface="+mn-ea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15" y="2607119"/>
            <a:ext cx="4618109" cy="29814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42525" y="2884909"/>
            <a:ext cx="108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597730" y="2607119"/>
            <a:ext cx="57983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500" dirty="0" err="1" smtClean="0">
                <a:latin typeface="+mn-ea"/>
                <a:cs typeface="Arial" panose="020B0604020202020204" pitchFamily="34" charset="0"/>
              </a:rPr>
              <a:t>어플로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 간편하게 의뢰 할 수 있습니다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97730" y="4599772"/>
            <a:ext cx="5317481" cy="1392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고객에게 안심을 드립니다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- 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인부들의 프로필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평점 및 후기 제공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-  </a:t>
            </a:r>
            <a:r>
              <a:rPr lang="ko-KR" altLang="en-US" sz="2000" dirty="0" err="1" smtClean="0">
                <a:latin typeface="+mn-ea"/>
                <a:cs typeface="Arial" panose="020B0604020202020204" pitchFamily="34" charset="0"/>
              </a:rPr>
              <a:t>어플로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 내 짐의 실시간 정보 확인 가능</a:t>
            </a:r>
            <a:endParaRPr lang="en-US" altLang="ko-KR" sz="3000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97730" y="3387995"/>
            <a:ext cx="6399509" cy="992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한 번에 모든 것이 가능합니다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- 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집 구하기부터 청소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인테리어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및 가구 렌탈까지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20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946308" y="3729662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감사합니다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924206" y="2929577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 for your attention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464" y="1135165"/>
            <a:ext cx="1925011" cy="1917121"/>
          </a:xfrm>
          <a:prstGeom prst="rect">
            <a:avLst/>
          </a:prstGeo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88214" y="4771283"/>
            <a:ext cx="6613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Made by 1</a:t>
            </a: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조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473916" y="5415997"/>
            <a:ext cx="267984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팀장 김기범</a:t>
            </a:r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latin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팀원 김승태 </a:t>
            </a:r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팀원 박일수 </a:t>
            </a:r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팀원 이준병</a:t>
            </a:r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latinLnBrk="1" hangingPunct="1">
              <a:defRPr/>
            </a:pP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9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721802" y="4744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선정배경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02613" y="108422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9" y="985960"/>
            <a:ext cx="834190" cy="83419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157890" y="1296140"/>
            <a:ext cx="10620175" cy="4971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822" y="1844084"/>
            <a:ext cx="196839" cy="201185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6249802" y="1650522"/>
            <a:ext cx="5798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 b="1" dirty="0" smtClean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3500" b="1" dirty="0" smtClean="0">
                <a:latin typeface="+mn-ea"/>
                <a:cs typeface="Arial" panose="020B0604020202020204" pitchFamily="34" charset="0"/>
              </a:rPr>
              <a:t>인 가구 급증</a:t>
            </a:r>
            <a:endParaRPr lang="en-US" altLang="ko-KR" sz="3500" b="1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50504" y="1657158"/>
            <a:ext cx="14755878" cy="57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4350360" descr="EMB00002c68408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08" y="1721886"/>
            <a:ext cx="4609285" cy="352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772585" y="3974327"/>
            <a:ext cx="51972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en-US" altLang="ko-KR" sz="3000" dirty="0" smtClean="0">
                <a:latin typeface="+mn-ea"/>
                <a:cs typeface="Arial" panose="020B0604020202020204" pitchFamily="34" charset="0"/>
              </a:rPr>
              <a:t>’35</a:t>
            </a:r>
            <a:r>
              <a:rPr lang="ko-KR" altLang="en-US" sz="3000" dirty="0" smtClean="0">
                <a:latin typeface="+mn-ea"/>
                <a:cs typeface="Arial" panose="020B0604020202020204" pitchFamily="34" charset="0"/>
              </a:rPr>
              <a:t>년에는 </a:t>
            </a:r>
            <a:r>
              <a:rPr lang="en-US" altLang="ko-KR" sz="3000" dirty="0" smtClean="0">
                <a:latin typeface="+mn-ea"/>
                <a:cs typeface="Arial" panose="020B0604020202020204" pitchFamily="34" charset="0"/>
              </a:rPr>
              <a:t>3</a:t>
            </a:r>
            <a:r>
              <a:rPr lang="ko-KR" altLang="en-US" sz="3000" dirty="0" smtClean="0">
                <a:latin typeface="+mn-ea"/>
                <a:cs typeface="Arial" panose="020B0604020202020204" pitchFamily="34" charset="0"/>
              </a:rPr>
              <a:t>가구당 </a:t>
            </a:r>
            <a:r>
              <a:rPr lang="en-US" altLang="ko-KR" sz="3000" dirty="0" smtClean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3000" dirty="0" smtClean="0">
                <a:latin typeface="+mn-ea"/>
                <a:cs typeface="Arial" panose="020B0604020202020204" pitchFamily="34" charset="0"/>
              </a:rPr>
              <a:t>가구가</a:t>
            </a:r>
            <a:endParaRPr lang="en-US" altLang="ko-KR" sz="3000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30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3000" dirty="0" smtClean="0">
                <a:latin typeface="+mn-ea"/>
                <a:cs typeface="Arial" panose="020B0604020202020204" pitchFamily="34" charset="0"/>
              </a:rPr>
              <a:t>  1</a:t>
            </a:r>
            <a:r>
              <a:rPr lang="ko-KR" altLang="en-US" sz="3000" dirty="0" smtClean="0">
                <a:latin typeface="+mn-ea"/>
                <a:cs typeface="Arial" panose="020B0604020202020204" pitchFamily="34" charset="0"/>
              </a:rPr>
              <a:t>인 가구로 예측</a:t>
            </a:r>
            <a:endParaRPr lang="en-US" altLang="ko-KR" sz="30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50504" y="5830348"/>
            <a:ext cx="68968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dirty="0" smtClean="0">
                <a:latin typeface="+mn-ea"/>
                <a:cs typeface="Arial" panose="020B0604020202020204" pitchFamily="34" charset="0"/>
              </a:rPr>
              <a:t>*</a:t>
            </a:r>
            <a:r>
              <a:rPr lang="ko-KR" altLang="en-US" sz="1500" dirty="0" smtClean="0">
                <a:latin typeface="+mn-ea"/>
                <a:cs typeface="Arial" panose="020B0604020202020204" pitchFamily="34" charset="0"/>
              </a:rPr>
              <a:t>출처</a:t>
            </a:r>
            <a:r>
              <a:rPr lang="en-US" altLang="ko-KR" sz="1500" dirty="0" smtClean="0"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500" dirty="0" smtClean="0">
                <a:latin typeface="+mn-ea"/>
                <a:cs typeface="Arial" panose="020B0604020202020204" pitchFamily="34" charset="0"/>
              </a:rPr>
              <a:t>통계청</a:t>
            </a:r>
            <a:r>
              <a:rPr lang="en-US" altLang="ko-KR" sz="1500" dirty="0">
                <a:latin typeface="+mn-ea"/>
                <a:cs typeface="Arial" panose="020B0604020202020204" pitchFamily="34" charset="0"/>
              </a:rPr>
              <a:t>, BC</a:t>
            </a:r>
            <a:r>
              <a:rPr lang="ko-KR" altLang="en-US" sz="1500" dirty="0">
                <a:latin typeface="+mn-ea"/>
                <a:cs typeface="Arial" panose="020B0604020202020204" pitchFamily="34" charset="0"/>
              </a:rPr>
              <a:t>카드 ‘</a:t>
            </a:r>
            <a:r>
              <a:rPr lang="en-US" altLang="ko-KR" sz="1500" dirty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500" dirty="0" smtClean="0">
                <a:latin typeface="+mn-ea"/>
                <a:cs typeface="Arial" panose="020B0604020202020204" pitchFamily="34" charset="0"/>
              </a:rPr>
              <a:t>인 가구 소비 </a:t>
            </a:r>
            <a:r>
              <a:rPr lang="ko-KR" altLang="en-US" sz="1500" dirty="0" err="1" smtClean="0">
                <a:latin typeface="+mn-ea"/>
                <a:cs typeface="Arial" panose="020B0604020202020204" pitchFamily="34" charset="0"/>
              </a:rPr>
              <a:t>트렌드</a:t>
            </a:r>
            <a:r>
              <a:rPr lang="ko-KR" altLang="en-US" sz="15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500" dirty="0">
                <a:latin typeface="+mn-ea"/>
                <a:cs typeface="Arial" panose="020B0604020202020204" pitchFamily="34" charset="0"/>
              </a:rPr>
              <a:t>및 솔로이코노미의 성장’ 보고서</a:t>
            </a:r>
            <a:endParaRPr lang="en-US" altLang="ko-KR" sz="15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86612" y="2597774"/>
            <a:ext cx="60933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3000" dirty="0" smtClean="0">
                <a:latin typeface="+mn-ea"/>
                <a:cs typeface="Arial" panose="020B0604020202020204" pitchFamily="34" charset="0"/>
              </a:rPr>
              <a:t>- ‘15</a:t>
            </a:r>
            <a:r>
              <a:rPr lang="ko-KR" altLang="en-US" sz="3000" dirty="0">
                <a:latin typeface="+mn-ea"/>
                <a:cs typeface="Arial" panose="020B0604020202020204" pitchFamily="34" charset="0"/>
              </a:rPr>
              <a:t>년 </a:t>
            </a:r>
            <a:r>
              <a:rPr lang="en-US" altLang="ko-KR" sz="3000" dirty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3000" dirty="0">
                <a:latin typeface="+mn-ea"/>
                <a:cs typeface="Arial" panose="020B0604020202020204" pitchFamily="34" charset="0"/>
              </a:rPr>
              <a:t>인 가구</a:t>
            </a:r>
            <a:r>
              <a:rPr lang="en-US" altLang="ko-KR" sz="3000" dirty="0">
                <a:latin typeface="+mn-ea"/>
                <a:cs typeface="Arial" panose="020B0604020202020204" pitchFamily="34" charset="0"/>
              </a:rPr>
              <a:t>(27.2%)</a:t>
            </a:r>
            <a:r>
              <a:rPr lang="ko-KR" altLang="en-US" sz="3000" dirty="0">
                <a:latin typeface="+mn-ea"/>
                <a:cs typeface="Arial" panose="020B0604020202020204" pitchFamily="34" charset="0"/>
              </a:rPr>
              <a:t>가 최초로 </a:t>
            </a:r>
            <a:endParaRPr lang="en-US" altLang="ko-KR" sz="3000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3000" dirty="0">
                <a:latin typeface="+mn-ea"/>
                <a:cs typeface="Arial" panose="020B0604020202020204" pitchFamily="34" charset="0"/>
              </a:rPr>
              <a:t>  가장 주된 가구유형으로 등장</a:t>
            </a:r>
            <a:endParaRPr lang="en-US" altLang="ko-KR" sz="3000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319371" y="1143126"/>
            <a:ext cx="10585963" cy="5300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302613" y="108422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34" y="2099201"/>
            <a:ext cx="201185" cy="20118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9" y="985960"/>
            <a:ext cx="834190" cy="83419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184200" y="1871133"/>
            <a:ext cx="663406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500" b="1" dirty="0" smtClean="0">
                <a:latin typeface="+mn-ea"/>
                <a:cs typeface="Arial" panose="020B0604020202020204" pitchFamily="34" charset="0"/>
              </a:rPr>
              <a:t>왜 소형이사인가</a:t>
            </a:r>
            <a:r>
              <a:rPr lang="en-US" altLang="ko-KR" sz="3500" b="1" dirty="0" smtClean="0">
                <a:latin typeface="+mn-ea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21869" y="4629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선정배경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263" y="1254789"/>
            <a:ext cx="2729001" cy="1814786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00416"/>
              </p:ext>
            </p:extLst>
          </p:nvPr>
        </p:nvGraphicFramePr>
        <p:xfrm>
          <a:off x="1795613" y="2999398"/>
          <a:ext cx="9211692" cy="29472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35282"/>
                <a:gridCol w="1535282"/>
                <a:gridCol w="1535282"/>
                <a:gridCol w="1535282"/>
                <a:gridCol w="1535282"/>
                <a:gridCol w="1535282"/>
              </a:tblGrid>
              <a:tr h="5894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 smtClean="0"/>
                        <a:t>전출지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 smtClean="0"/>
                        <a:t>전입지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인 이상</a:t>
                      </a:r>
                      <a:endParaRPr lang="ko-KR" altLang="en-US" dirty="0"/>
                    </a:p>
                  </a:txBody>
                  <a:tcPr/>
                </a:tc>
              </a:tr>
              <a:tr h="5894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전국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전국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4,760,658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3,250,916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chemeClr val="accent5"/>
                          </a:solidFill>
                        </a:rPr>
                        <a:t>601,946</a:t>
                      </a:r>
                      <a:endParaRPr lang="ko-KR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907,796</a:t>
                      </a:r>
                      <a:endParaRPr lang="ko-KR" altLang="en-US" dirty="0"/>
                    </a:p>
                  </a:txBody>
                  <a:tcPr/>
                </a:tc>
              </a:tr>
              <a:tr h="5894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전국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978,123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670,285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chemeClr val="accent5"/>
                          </a:solidFill>
                        </a:rPr>
                        <a:t>121,093</a:t>
                      </a:r>
                      <a:endParaRPr lang="ko-KR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186,745</a:t>
                      </a:r>
                      <a:endParaRPr lang="ko-KR" altLang="en-US" dirty="0"/>
                    </a:p>
                  </a:txBody>
                  <a:tcPr/>
                </a:tc>
              </a:tr>
              <a:tr h="5894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627,112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379,006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chemeClr val="accent5"/>
                          </a:solidFill>
                        </a:rPr>
                        <a:t>92,536</a:t>
                      </a:r>
                      <a:endParaRPr lang="ko-KR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155,570</a:t>
                      </a:r>
                      <a:endParaRPr lang="ko-KR" altLang="en-US" dirty="0"/>
                    </a:p>
                  </a:txBody>
                  <a:tcPr/>
                </a:tc>
              </a:tr>
              <a:tr h="5894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서울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전국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1,032,191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681,407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solidFill>
                            <a:schemeClr val="accent5"/>
                          </a:solidFill>
                        </a:rPr>
                        <a:t>138,351</a:t>
                      </a:r>
                      <a:endParaRPr lang="ko-KR" altLang="en-US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212,433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67787" y="5999289"/>
            <a:ext cx="379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통계청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2015</a:t>
            </a:r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년 전입신고건수자료</a:t>
            </a:r>
            <a:endParaRPr lang="en-US" altLang="ko-KR" sz="12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http://kosis.kr/ups/ups_01List.jsp?pubcode=AD</a:t>
            </a:r>
          </a:p>
          <a:p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37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371601" y="1538317"/>
            <a:ext cx="10313174" cy="460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21869" y="46295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이노이사 프로세스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 rot="19616110">
            <a:off x="3044250" y="2961196"/>
            <a:ext cx="1703018" cy="4064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557" y="3883240"/>
            <a:ext cx="2176067" cy="13891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43" y="3897450"/>
            <a:ext cx="1377801" cy="137780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763403" y="1814873"/>
            <a:ext cx="24449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 b="1" dirty="0" smtClean="0">
                <a:latin typeface="+mn-ea"/>
                <a:cs typeface="Arial" panose="020B0604020202020204" pitchFamily="34" charset="0"/>
              </a:rPr>
              <a:t>이노이사</a:t>
            </a:r>
            <a:endParaRPr lang="en-US" altLang="ko-KR" sz="4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 rot="19532846">
            <a:off x="2858704" y="2615817"/>
            <a:ext cx="149605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 dirty="0" smtClean="0">
                <a:latin typeface="+mn-ea"/>
                <a:cs typeface="Arial" panose="020B0604020202020204" pitchFamily="34" charset="0"/>
              </a:rPr>
              <a:t>1. 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의뢰</a:t>
            </a:r>
            <a:endParaRPr lang="en-US" altLang="ko-KR" sz="25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7" name="오른쪽 화살표 36"/>
          <p:cNvSpPr/>
          <p:nvPr/>
        </p:nvSpPr>
        <p:spPr>
          <a:xfrm rot="2097568">
            <a:off x="7049924" y="2921662"/>
            <a:ext cx="1587952" cy="4064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2141130">
            <a:off x="7452203" y="2630989"/>
            <a:ext cx="133607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 dirty="0" smtClean="0">
                <a:latin typeface="+mn-ea"/>
                <a:cs typeface="Arial" panose="020B0604020202020204" pitchFamily="34" charset="0"/>
              </a:rPr>
              <a:t>2. 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선정</a:t>
            </a:r>
            <a:endParaRPr lang="en-US" altLang="ko-KR" sz="25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62333" y="5358202"/>
            <a:ext cx="104182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 smtClean="0">
                <a:latin typeface="+mn-ea"/>
                <a:cs typeface="Arial" panose="020B0604020202020204" pitchFamily="34" charset="0"/>
              </a:rPr>
              <a:t>고객</a:t>
            </a:r>
            <a:endParaRPr lang="en-US" altLang="ko-KR" sz="25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747689" y="5312352"/>
            <a:ext cx="373867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용달차 소유 개인 사업자</a:t>
            </a:r>
            <a:endParaRPr lang="en-US" altLang="ko-KR" sz="25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2" name="오른쪽 화살표 41"/>
          <p:cNvSpPr/>
          <p:nvPr/>
        </p:nvSpPr>
        <p:spPr>
          <a:xfrm>
            <a:off x="5840083" y="4383131"/>
            <a:ext cx="2018720" cy="5594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 rot="10800000">
            <a:off x="4017048" y="4383166"/>
            <a:ext cx="2018720" cy="5594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256894" y="3980802"/>
            <a:ext cx="13135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 dirty="0" smtClean="0">
                <a:latin typeface="+mn-ea"/>
                <a:cs typeface="Arial" panose="020B0604020202020204" pitchFamily="34" charset="0"/>
              </a:rPr>
              <a:t>3. 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연결</a:t>
            </a:r>
            <a:endParaRPr lang="en-US" altLang="ko-KR" sz="2500" b="1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270627" y="2465246"/>
            <a:ext cx="737616" cy="637661"/>
            <a:chOff x="286675" y="1057144"/>
            <a:chExt cx="737616" cy="637661"/>
          </a:xfrm>
        </p:grpSpPr>
        <p:sp>
          <p:nvSpPr>
            <p:cNvPr id="28" name="직사각형 27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9" y="2475370"/>
            <a:ext cx="579639" cy="57963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271509" y="1120170"/>
            <a:ext cx="10386203" cy="5437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21869" y="46295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이노이사 프로세스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33" y="1427319"/>
            <a:ext cx="179472" cy="18343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33" y="3375890"/>
            <a:ext cx="179472" cy="18343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637" y="5238554"/>
            <a:ext cx="1991053" cy="127100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949468" y="1266109"/>
            <a:ext cx="984610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500" b="1" dirty="0">
                <a:latin typeface="+mn-ea"/>
                <a:cs typeface="Arial" panose="020B0604020202020204" pitchFamily="34" charset="0"/>
              </a:rPr>
              <a:t>기본료 </a:t>
            </a:r>
            <a:r>
              <a:rPr lang="en-US" altLang="ko-KR" sz="25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6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만원 </a:t>
            </a:r>
            <a:r>
              <a:rPr lang="en-US" altLang="ko-KR" sz="2500" b="1" dirty="0">
                <a:latin typeface="+mn-ea"/>
                <a:cs typeface="Arial" panose="020B0604020202020204" pitchFamily="34" charset="0"/>
              </a:rPr>
              <a:t>= </a:t>
            </a:r>
            <a:r>
              <a:rPr lang="ko-KR" altLang="en-US" sz="2500" b="1" dirty="0">
                <a:latin typeface="+mn-ea"/>
                <a:cs typeface="Arial" panose="020B0604020202020204" pitchFamily="34" charset="0"/>
              </a:rPr>
              <a:t>용달차 </a:t>
            </a:r>
            <a:r>
              <a:rPr lang="en-US" altLang="ko-KR" sz="2500" b="1" dirty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2500" b="1" dirty="0">
                <a:latin typeface="+mn-ea"/>
                <a:cs typeface="Arial" panose="020B0604020202020204" pitchFamily="34" charset="0"/>
              </a:rPr>
              <a:t>대 </a:t>
            </a:r>
            <a:r>
              <a:rPr lang="en-US" altLang="ko-KR" sz="2500" b="1" dirty="0">
                <a:latin typeface="+mn-ea"/>
                <a:cs typeface="Arial" panose="020B0604020202020204" pitchFamily="34" charset="0"/>
              </a:rPr>
              <a:t>+ </a:t>
            </a:r>
            <a:r>
              <a:rPr lang="ko-KR" altLang="en-US" sz="2500" b="1" dirty="0">
                <a:latin typeface="+mn-ea"/>
                <a:cs typeface="Arial" panose="020B0604020202020204" pitchFamily="34" charset="0"/>
              </a:rPr>
              <a:t>인부 한 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명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운전만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) </a:t>
            </a:r>
            <a:r>
              <a:rPr lang="en-US" altLang="ko-KR" sz="1500" b="1" dirty="0" smtClean="0">
                <a:latin typeface="+mn-ea"/>
                <a:cs typeface="Arial" panose="020B0604020202020204" pitchFamily="34" charset="0"/>
              </a:rPr>
              <a:t>*15</a:t>
            </a:r>
            <a:r>
              <a:rPr lang="ko-KR" altLang="en-US" sz="1500" b="1" dirty="0" smtClean="0">
                <a:latin typeface="+mn-ea"/>
                <a:cs typeface="Arial" panose="020B0604020202020204" pitchFamily="34" charset="0"/>
              </a:rPr>
              <a:t>개 업체 평균 기본료 </a:t>
            </a:r>
            <a:r>
              <a:rPr lang="en-US" altLang="ko-KR" sz="1500" b="1" dirty="0">
                <a:latin typeface="+mn-ea"/>
                <a:cs typeface="Arial" panose="020B0604020202020204" pitchFamily="34" charset="0"/>
              </a:rPr>
              <a:t>5</a:t>
            </a:r>
            <a:r>
              <a:rPr lang="ko-KR" altLang="en-US" sz="1500" b="1" dirty="0" smtClean="0">
                <a:latin typeface="+mn-ea"/>
                <a:cs typeface="Arial" panose="020B0604020202020204" pitchFamily="34" charset="0"/>
              </a:rPr>
              <a:t>만원</a:t>
            </a:r>
            <a:endParaRPr lang="en-US" altLang="ko-KR" sz="2000" b="1" dirty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기본료는 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3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0km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기준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이후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10km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당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만원 추가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옵션 가능 → 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1.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인부가 짐 운반도 할 시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만원 추가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lvl="3">
              <a:lnSpc>
                <a:spcPct val="120000"/>
              </a:lnSpc>
              <a:defRPr/>
            </a:pPr>
            <a:r>
              <a:rPr lang="en-US" altLang="ko-KR" sz="2000" dirty="0">
                <a:latin typeface="+mn-ea"/>
                <a:cs typeface="Arial" panose="020B0604020202020204" pitchFamily="34" charset="0"/>
              </a:rPr>
              <a:t>	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 2.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인부 한 명 추가 시 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3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만원 추가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49467" y="3181002"/>
            <a:ext cx="732392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인부의 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프로필</a:t>
            </a:r>
            <a:r>
              <a:rPr lang="en-US" altLang="ko-KR" sz="2500" b="1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평점</a:t>
            </a:r>
            <a:r>
              <a:rPr lang="ko-KR" altLang="en-US" sz="2500" b="1" dirty="0">
                <a:latin typeface="+mn-ea"/>
                <a:cs typeface="Arial" panose="020B0604020202020204" pitchFamily="34" charset="0"/>
              </a:rPr>
              <a:t> 및 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후기</a:t>
            </a:r>
            <a:r>
              <a:rPr lang="ko-KR" altLang="en-US" sz="2500" b="1" dirty="0">
                <a:latin typeface="+mn-ea"/>
                <a:cs typeface="Arial" panose="020B0604020202020204" pitchFamily="34" charset="0"/>
              </a:rPr>
              <a:t> 제공</a:t>
            </a:r>
            <a:endParaRPr lang="en-US" altLang="ko-KR" sz="2500" b="1" dirty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프로필은 인부의 사진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이름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연락처 및 이사경력 제공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평점은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5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점 만점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후기 작성시 생필품 증정으로 참여 유도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33" y="5060784"/>
            <a:ext cx="179472" cy="183435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1949467" y="4865896"/>
            <a:ext cx="779838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내 짐의 </a:t>
            </a:r>
            <a:r>
              <a:rPr lang="ko-KR" altLang="en-US" sz="2500" b="1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실시간 위치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 파악 가능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‘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이노이사 드라이버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‘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버전 어플에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GPS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기능 부여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이노이사 </a:t>
            </a:r>
            <a:r>
              <a:rPr lang="ko-KR" altLang="en-US" sz="2000" dirty="0" err="1" smtClean="0">
                <a:latin typeface="+mn-ea"/>
                <a:cs typeface="Arial" panose="020B0604020202020204" pitchFamily="34" charset="0"/>
              </a:rPr>
              <a:t>어플로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 내 짐의 위치를 실시간으로 확인 가능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70627" y="2465246"/>
            <a:ext cx="737616" cy="637661"/>
            <a:chOff x="286675" y="1057144"/>
            <a:chExt cx="737616" cy="637661"/>
          </a:xfrm>
        </p:grpSpPr>
        <p:sp>
          <p:nvSpPr>
            <p:cNvPr id="31" name="직사각형 30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9" y="2475370"/>
            <a:ext cx="579639" cy="57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2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6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371601" y="1268082"/>
            <a:ext cx="10420708" cy="51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21869" y="46295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이노이사 프로세스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33" y="4774682"/>
            <a:ext cx="179472" cy="183435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1894092" y="4623444"/>
            <a:ext cx="63152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他 업체와의 </a:t>
            </a:r>
            <a:r>
              <a:rPr lang="ko-KR" altLang="en-US" sz="2500" b="1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제휴</a:t>
            </a:r>
            <a:endParaRPr lang="en-US" altLang="ko-KR" sz="2000" b="1" dirty="0" smtClean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직방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다방 등과의 제휴로 집 구하기부터 이사까지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‘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한 번에 서비스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’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를 제공</a:t>
            </a:r>
            <a:endParaRPr lang="en-US" altLang="ko-KR" sz="2000" dirty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237" y="4789764"/>
            <a:ext cx="1729030" cy="11037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210" y="4493943"/>
            <a:ext cx="1399565" cy="139956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34" y="1729408"/>
            <a:ext cx="179472" cy="18343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949468" y="1534520"/>
            <a:ext cx="77983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이사에 필요한 </a:t>
            </a:r>
            <a:r>
              <a:rPr lang="ko-KR" altLang="en-US" sz="2500" b="1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물품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 제공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박스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테이프 등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이사 시 필요한 물품들을 사전에 택배로 제공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33" y="3231774"/>
            <a:ext cx="179472" cy="183435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894092" y="3080536"/>
            <a:ext cx="6315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기타 </a:t>
            </a:r>
            <a:r>
              <a:rPr lang="ko-KR" altLang="en-US" sz="2500" b="1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서비스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 제공 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&lt;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외주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&gt;</a:t>
            </a: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청소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인테리어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가구렌탈 서비스 이용 가능</a:t>
            </a:r>
            <a:endParaRPr lang="en-US" altLang="ko-KR" sz="2000" dirty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270627" y="2465246"/>
            <a:ext cx="737616" cy="637661"/>
            <a:chOff x="286675" y="1057144"/>
            <a:chExt cx="737616" cy="637661"/>
          </a:xfrm>
        </p:grpSpPr>
        <p:sp>
          <p:nvSpPr>
            <p:cNvPr id="33" name="직사각형 32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9" y="2475370"/>
            <a:ext cx="579639" cy="57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5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347012" y="1306585"/>
            <a:ext cx="10313174" cy="5132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21869" y="46295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이노이사 프로세스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631" y="4242615"/>
            <a:ext cx="2533429" cy="161724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48" y="3994946"/>
            <a:ext cx="1802198" cy="180219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281146" y="1867897"/>
            <a:ext cx="24449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 b="1" dirty="0" smtClean="0">
                <a:latin typeface="+mn-ea"/>
                <a:cs typeface="Arial" panose="020B0604020202020204" pitchFamily="34" charset="0"/>
              </a:rPr>
              <a:t>이노이사</a:t>
            </a:r>
            <a:endParaRPr lang="en-US" altLang="ko-KR" sz="4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6" name="오른쪽 화살표 45"/>
          <p:cNvSpPr/>
          <p:nvPr/>
        </p:nvSpPr>
        <p:spPr>
          <a:xfrm rot="19428873">
            <a:off x="3445964" y="3019675"/>
            <a:ext cx="1874560" cy="5532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917722" y="4434922"/>
            <a:ext cx="1041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>
                <a:latin typeface="+mn-ea"/>
                <a:cs typeface="Arial" panose="020B0604020202020204" pitchFamily="34" charset="0"/>
              </a:rPr>
              <a:t>5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만원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0" name="오른쪽 화살표 29"/>
          <p:cNvSpPr/>
          <p:nvPr/>
        </p:nvSpPr>
        <p:spPr>
          <a:xfrm rot="12886578">
            <a:off x="7573207" y="3053041"/>
            <a:ext cx="1989966" cy="5391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2064535">
            <a:off x="8546357" y="2888934"/>
            <a:ext cx="10418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광고비</a:t>
            </a:r>
            <a:endParaRPr lang="en-US" altLang="ko-KR" sz="2000" b="1" dirty="0">
              <a:latin typeface="+mn-ea"/>
              <a:cs typeface="Arial" panose="020B0604020202020204" pitchFamily="34" charset="0"/>
            </a:endParaRPr>
          </a:p>
          <a:p>
            <a:pPr>
              <a:defRPr/>
            </a:pP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57" name="오른쪽 화살표 56"/>
          <p:cNvSpPr/>
          <p:nvPr/>
        </p:nvSpPr>
        <p:spPr>
          <a:xfrm>
            <a:off x="4912528" y="4775787"/>
            <a:ext cx="2849821" cy="4939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643200" y="5892863"/>
            <a:ext cx="403758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 smtClean="0">
                <a:latin typeface="+mn-ea"/>
                <a:cs typeface="Arial" panose="020B0604020202020204" pitchFamily="34" charset="0"/>
              </a:rPr>
              <a:t>* 1</a:t>
            </a:r>
            <a:r>
              <a:rPr lang="ko-KR" altLang="en-US" sz="1500" b="1" dirty="0" smtClean="0">
                <a:latin typeface="+mn-ea"/>
                <a:cs typeface="Arial" panose="020B0604020202020204" pitchFamily="34" charset="0"/>
              </a:rPr>
              <a:t>만원에 각종 이사 물품 및 정보 제공 </a:t>
            </a:r>
            <a:endParaRPr lang="en-US" altLang="ko-KR" sz="15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 rot="19370313">
            <a:off x="3481744" y="2569735"/>
            <a:ext cx="2049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b="1" dirty="0">
                <a:latin typeface="+mn-ea"/>
                <a:cs typeface="Arial" panose="020B0604020202020204" pitchFamily="34" charset="0"/>
              </a:rPr>
              <a:t>만원</a:t>
            </a:r>
            <a:endParaRPr lang="en-US" altLang="ko-KR" b="1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70627" y="2465246"/>
            <a:ext cx="737616" cy="637661"/>
            <a:chOff x="286675" y="1057144"/>
            <a:chExt cx="737616" cy="637661"/>
          </a:xfrm>
        </p:grpSpPr>
        <p:sp>
          <p:nvSpPr>
            <p:cNvPr id="31" name="직사각형 30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9" y="2475370"/>
            <a:ext cx="579639" cy="57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721869" y="46295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각종 자료 조사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244497" y="1316318"/>
            <a:ext cx="10585963" cy="51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24353000" descr="EMB00002c68409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704" y="1486314"/>
            <a:ext cx="4102567" cy="294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56161"/>
              </p:ext>
            </p:extLst>
          </p:nvPr>
        </p:nvGraphicFramePr>
        <p:xfrm>
          <a:off x="1523042" y="4860171"/>
          <a:ext cx="8673381" cy="1434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720"/>
                <a:gridCol w="4077922"/>
                <a:gridCol w="3486739"/>
              </a:tblGrid>
              <a:tr h="4235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파란이사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짐카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〮 스타마케팅으로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 인한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높은 인지도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〮 청소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인테리어 서비스 제공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〮 어플리케이션 견적 시스템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〮 인부들의 프로필 제공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〮 어플리케이션 부재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〮 소형이사만 운영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16" y="2179715"/>
            <a:ext cx="4785775" cy="1821338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17" name="직사각형 16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4957</TotalTime>
  <Words>1014</Words>
  <Application>Microsoft Office PowerPoint</Application>
  <PresentationFormat>와이드스크린</PresentationFormat>
  <Paragraphs>390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굴림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김기범</dc:creator>
  <cp:lastModifiedBy>GIBEOM KIM</cp:lastModifiedBy>
  <cp:revision>229</cp:revision>
  <cp:lastPrinted>2016-08-04T05:40:47Z</cp:lastPrinted>
  <dcterms:created xsi:type="dcterms:W3CDTF">2014-11-01T08:10:02Z</dcterms:created>
  <dcterms:modified xsi:type="dcterms:W3CDTF">2016-11-29T05:00:36Z</dcterms:modified>
</cp:coreProperties>
</file>