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handoutMasterIdLst>
    <p:handoutMasterId r:id="rId14"/>
  </p:handoutMasterIdLst>
  <p:sldIdLst>
    <p:sldId id="266" r:id="rId2"/>
    <p:sldId id="267" r:id="rId3"/>
    <p:sldId id="268" r:id="rId4"/>
    <p:sldId id="269" r:id="rId5"/>
    <p:sldId id="270" r:id="rId6"/>
    <p:sldId id="273" r:id="rId7"/>
    <p:sldId id="285" r:id="rId8"/>
    <p:sldId id="286" r:id="rId9"/>
    <p:sldId id="287" r:id="rId10"/>
    <p:sldId id="275" r:id="rId11"/>
    <p:sldId id="288" r:id="rId12"/>
    <p:sldId id="284" r:id="rId13"/>
  </p:sldIdLst>
  <p:sldSz cx="12192000" cy="6858000"/>
  <p:notesSz cx="6796088" cy="992822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8179"/>
    <a:srgbClr val="0E161F"/>
    <a:srgbClr val="523F3E"/>
    <a:srgbClr val="EFBF90"/>
    <a:srgbClr val="DA9B00"/>
    <a:srgbClr val="F0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711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544" y="0"/>
            <a:ext cx="2944971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E593A-6B44-487E-B64A-BF4872A4BE59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544" y="9430091"/>
            <a:ext cx="2944971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1E8CA-136D-40F0-9B6E-207DA0E2B8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55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288758" y="256674"/>
            <a:ext cx="11670631" cy="6344652"/>
          </a:xfrm>
          <a:prstGeom prst="roundRect">
            <a:avLst>
              <a:gd name="adj" fmla="val 40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 userDrawn="1"/>
        </p:nvSpPr>
        <p:spPr>
          <a:xfrm>
            <a:off x="288757" y="1054769"/>
            <a:ext cx="11670631" cy="5546557"/>
          </a:xfrm>
          <a:custGeom>
            <a:avLst/>
            <a:gdLst>
              <a:gd name="connsiteX0" fmla="*/ 0 w 11670631"/>
              <a:gd name="connsiteY0" fmla="*/ 0 h 5546557"/>
              <a:gd name="connsiteX1" fmla="*/ 11670631 w 11670631"/>
              <a:gd name="connsiteY1" fmla="*/ 0 h 5546557"/>
              <a:gd name="connsiteX2" fmla="*/ 11670631 w 11670631"/>
              <a:gd name="connsiteY2" fmla="*/ 300788 h 5546557"/>
              <a:gd name="connsiteX3" fmla="*/ 11670631 w 11670631"/>
              <a:gd name="connsiteY3" fmla="*/ 677778 h 5546557"/>
              <a:gd name="connsiteX4" fmla="*/ 11670631 w 11670631"/>
              <a:gd name="connsiteY4" fmla="*/ 5290106 h 5546557"/>
              <a:gd name="connsiteX5" fmla="*/ 11414180 w 11670631"/>
              <a:gd name="connsiteY5" fmla="*/ 5546557 h 5546557"/>
              <a:gd name="connsiteX6" fmla="*/ 256451 w 11670631"/>
              <a:gd name="connsiteY6" fmla="*/ 5546557 h 5546557"/>
              <a:gd name="connsiteX7" fmla="*/ 0 w 11670631"/>
              <a:gd name="connsiteY7" fmla="*/ 5290106 h 5546557"/>
              <a:gd name="connsiteX8" fmla="*/ 0 w 11670631"/>
              <a:gd name="connsiteY8" fmla="*/ 677778 h 5546557"/>
              <a:gd name="connsiteX9" fmla="*/ 0 w 11670631"/>
              <a:gd name="connsiteY9" fmla="*/ 300788 h 554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670631" h="5546557">
                <a:moveTo>
                  <a:pt x="0" y="0"/>
                </a:moveTo>
                <a:lnTo>
                  <a:pt x="11670631" y="0"/>
                </a:lnTo>
                <a:lnTo>
                  <a:pt x="11670631" y="300788"/>
                </a:lnTo>
                <a:lnTo>
                  <a:pt x="11670631" y="677778"/>
                </a:lnTo>
                <a:lnTo>
                  <a:pt x="11670631" y="5290106"/>
                </a:lnTo>
                <a:cubicBezTo>
                  <a:pt x="11670631" y="5431740"/>
                  <a:pt x="11555814" y="5546557"/>
                  <a:pt x="11414180" y="5546557"/>
                </a:cubicBezTo>
                <a:lnTo>
                  <a:pt x="256451" y="5546557"/>
                </a:lnTo>
                <a:cubicBezTo>
                  <a:pt x="114817" y="5546557"/>
                  <a:pt x="0" y="5431740"/>
                  <a:pt x="0" y="5290106"/>
                </a:cubicBezTo>
                <a:lnTo>
                  <a:pt x="0" y="677778"/>
                </a:lnTo>
                <a:lnTo>
                  <a:pt x="0" y="3007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 userDrawn="1"/>
        </p:nvSpPr>
        <p:spPr>
          <a:xfrm>
            <a:off x="280049" y="256674"/>
            <a:ext cx="786063" cy="6344652"/>
          </a:xfrm>
          <a:custGeom>
            <a:avLst/>
            <a:gdLst>
              <a:gd name="connsiteX0" fmla="*/ 256451 w 786063"/>
              <a:gd name="connsiteY0" fmla="*/ 0 h 6344652"/>
              <a:gd name="connsiteX1" fmla="*/ 786063 w 786063"/>
              <a:gd name="connsiteY1" fmla="*/ 0 h 6344652"/>
              <a:gd name="connsiteX2" fmla="*/ 786063 w 786063"/>
              <a:gd name="connsiteY2" fmla="*/ 6344652 h 6344652"/>
              <a:gd name="connsiteX3" fmla="*/ 256451 w 786063"/>
              <a:gd name="connsiteY3" fmla="*/ 6344652 h 6344652"/>
              <a:gd name="connsiteX4" fmla="*/ 0 w 786063"/>
              <a:gd name="connsiteY4" fmla="*/ 6088201 h 6344652"/>
              <a:gd name="connsiteX5" fmla="*/ 0 w 786063"/>
              <a:gd name="connsiteY5" fmla="*/ 256451 h 6344652"/>
              <a:gd name="connsiteX6" fmla="*/ 256451 w 786063"/>
              <a:gd name="connsiteY6" fmla="*/ 0 h 6344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6063" h="6344652">
                <a:moveTo>
                  <a:pt x="256451" y="0"/>
                </a:moveTo>
                <a:lnTo>
                  <a:pt x="786063" y="0"/>
                </a:lnTo>
                <a:lnTo>
                  <a:pt x="786063" y="6344652"/>
                </a:lnTo>
                <a:lnTo>
                  <a:pt x="256451" y="6344652"/>
                </a:lnTo>
                <a:cubicBezTo>
                  <a:pt x="114817" y="6344652"/>
                  <a:pt x="0" y="6229835"/>
                  <a:pt x="0" y="6088201"/>
                </a:cubicBezTo>
                <a:lnTo>
                  <a:pt x="0" y="256451"/>
                </a:lnTo>
                <a:cubicBezTo>
                  <a:pt x="0" y="114817"/>
                  <a:pt x="114817" y="0"/>
                  <a:pt x="256451" y="0"/>
                </a:cubicBezTo>
                <a:close/>
              </a:path>
            </a:pathLst>
          </a:custGeom>
          <a:solidFill>
            <a:srgbClr val="0E16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 userDrawn="1"/>
        </p:nvGrpSpPr>
        <p:grpSpPr>
          <a:xfrm>
            <a:off x="1254723" y="397042"/>
            <a:ext cx="4427621" cy="529390"/>
            <a:chOff x="7307180" y="397042"/>
            <a:chExt cx="4427621" cy="52939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7307180" y="397042"/>
              <a:ext cx="4427621" cy="529390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 rot="20380773">
              <a:off x="7498081" y="519777"/>
              <a:ext cx="243235" cy="313350"/>
              <a:chOff x="7467602" y="477782"/>
              <a:chExt cx="243235" cy="313350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467602" y="477782"/>
                <a:ext cx="232610" cy="232610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연결선 13"/>
              <p:cNvCxnSpPr/>
              <p:nvPr/>
            </p:nvCxnSpPr>
            <p:spPr>
              <a:xfrm>
                <a:off x="7647505" y="683156"/>
                <a:ext cx="63332" cy="107976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11303727" y="613846"/>
              <a:ext cx="243840" cy="132080"/>
              <a:chOff x="12697097" y="-113211"/>
              <a:chExt cx="418012" cy="226423"/>
            </a:xfrm>
          </p:grpSpPr>
          <p:cxnSp>
            <p:nvCxnSpPr>
              <p:cNvPr id="11" name="직선 연결선 10"/>
              <p:cNvCxnSpPr/>
              <p:nvPr/>
            </p:nvCxnSpPr>
            <p:spPr>
              <a:xfrm>
                <a:off x="12697097" y="-113211"/>
                <a:ext cx="209006" cy="217714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 flipH="1">
                <a:off x="12906103" y="-113211"/>
                <a:ext cx="209006" cy="226423"/>
              </a:xfrm>
              <a:prstGeom prst="line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5" name="직선 연결선 14"/>
          <p:cNvCxnSpPr/>
          <p:nvPr userDrawn="1"/>
        </p:nvCxnSpPr>
        <p:spPr>
          <a:xfrm>
            <a:off x="334590" y="105373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34590" y="174606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334590" y="243839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334590" y="3130729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334590" y="3823061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334590" y="4515393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334590" y="5207725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334590" y="5900057"/>
            <a:ext cx="687977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72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31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0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662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555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/>
          <p:cNvSpPr>
            <a:spLocks noGrp="1"/>
          </p:cNvSpPr>
          <p:nvPr>
            <p:ph type="pic" sz="quarter" idx="10"/>
          </p:nvPr>
        </p:nvSpPr>
        <p:spPr>
          <a:xfrm>
            <a:off x="1227138" y="1247775"/>
            <a:ext cx="4883150" cy="51022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58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50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0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68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9AFE30-CE99-44E2-887B-671B604A8DB1}" type="datetimeFigureOut">
              <a:rPr lang="ko-KR" altLang="en-US" smtClean="0"/>
              <a:t>2016-10-04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A87CF1-EAF7-409B-A6C1-6C428483A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leehyekang.com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7985760" y="6309360"/>
            <a:ext cx="4081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  <a:hlinkClick r:id="rId13"/>
              </a:rPr>
              <a:t>http://</a:t>
            </a:r>
            <a:r>
              <a:rPr lang="en-US" altLang="ko-KR" smtClean="0">
                <a:solidFill>
                  <a:schemeClr val="bg1"/>
                </a:solidFill>
                <a:hlinkClick r:id="rId13"/>
              </a:rPr>
              <a:t>leehyekang.com</a:t>
            </a:r>
            <a:r>
              <a:rPr lang="en-US" altLang="ko-KR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친절한 </a:t>
            </a:r>
            <a:r>
              <a:rPr lang="ko-KR" altLang="en-US" dirty="0" err="1" smtClean="0">
                <a:solidFill>
                  <a:schemeClr val="bg1"/>
                </a:solidFill>
              </a:rPr>
              <a:t>혜강씨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594"/>
            <a:ext cx="12223539" cy="68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860048" y="368905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사업 소개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837947" y="2968791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</a:t>
            </a:r>
            <a:r>
              <a:rPr lang="ko-KR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649" y="1214647"/>
            <a:ext cx="1925011" cy="1917121"/>
          </a:xfrm>
          <a:prstGeom prst="rect">
            <a:avLst/>
          </a:prstGeom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860391" y="4741756"/>
            <a:ext cx="66135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 </a:t>
            </a:r>
            <a:endParaRPr lang="ko-KR" altLang="en-US" sz="20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1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26894" y="1282234"/>
            <a:ext cx="10349756" cy="50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2099397" y="3166650"/>
            <a:ext cx="3951723" cy="508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기존 금액에다 광고까지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550" y="1613350"/>
            <a:ext cx="1963171" cy="125321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333" y="1492192"/>
            <a:ext cx="1396536" cy="1396536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2099397" y="2943657"/>
            <a:ext cx="777240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2099397" y="4023040"/>
            <a:ext cx="2613216" cy="508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No Show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방지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99397" y="4879430"/>
            <a:ext cx="3611886" cy="970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마케팅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결제 등 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 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번거로운 일에서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해방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02683" y="3165350"/>
            <a:ext cx="385554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좀 더 안전하게 내 짐을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590044" y="4048810"/>
            <a:ext cx="331052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각종 이사물품 지원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602683" y="4879430"/>
            <a:ext cx="2781531" cy="5084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한 번에 이사 끝</a:t>
            </a: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!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308220" y="1615620"/>
            <a:ext cx="0" cy="442281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58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  <p:bldP spid="34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120267" y="1282234"/>
            <a:ext cx="10745561" cy="5089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721869" y="4629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정리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253356" y="5249521"/>
            <a:ext cx="737616" cy="637661"/>
            <a:chOff x="286675" y="1057144"/>
            <a:chExt cx="737616" cy="637661"/>
          </a:xfrm>
        </p:grpSpPr>
        <p:sp>
          <p:nvSpPr>
            <p:cNvPr id="21" name="직사각형 2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2" y="5246360"/>
            <a:ext cx="623733" cy="62373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3827027"/>
            <a:ext cx="601962" cy="60196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947" y="1875225"/>
            <a:ext cx="196839" cy="201185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5917927" y="1681663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왜 이노이사인가</a:t>
            </a: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15" y="2607119"/>
            <a:ext cx="4618109" cy="29814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42525" y="2884909"/>
            <a:ext cx="108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597730" y="2607119"/>
            <a:ext cx="57983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 간편하게 의뢰 할 수 있습니다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97730" y="4599772"/>
            <a:ext cx="5317481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고객에게 안심을 드립니다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인부들의 프로필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평점 및 후기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내 짐의 실시간 정보 확인 가능</a:t>
            </a:r>
            <a:endParaRPr lang="en-US" altLang="ko-KR" sz="3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97730" y="3387995"/>
            <a:ext cx="6399509" cy="9925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25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500" dirty="0" smtClean="0">
                <a:latin typeface="+mn-ea"/>
                <a:cs typeface="Arial" panose="020B0604020202020204" pitchFamily="34" charset="0"/>
              </a:rPr>
              <a:t>한 번에 모든 것이 가능합니다</a:t>
            </a:r>
            <a:endParaRPr lang="en-US" altLang="ko-KR" sz="2500" dirty="0" smtClean="0">
              <a:latin typeface="+mn-ea"/>
              <a:cs typeface="Arial" panose="020B0604020202020204" pitchFamily="34" charset="0"/>
            </a:endParaRPr>
          </a:p>
          <a:p>
            <a:pPr lvl="1">
              <a:lnSpc>
                <a:spcPct val="13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집 구하기부터 청소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인테리어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및 가구 렌탈까지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1946308" y="3729662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algn="ctr" eaLnBrk="1" latinLnBrk="1" hangingPunct="1">
              <a:lnSpc>
                <a:spcPct val="90000"/>
              </a:lnSpc>
              <a:defRPr/>
            </a:pPr>
            <a:r>
              <a:rPr lang="ko-KR" altLang="en-US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감사합니다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2924206" y="2929577"/>
            <a:ext cx="661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 you for your attention</a:t>
            </a:r>
            <a:endParaRPr lang="ko-KR" altLang="en-US" sz="28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464" y="113516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88214" y="4771283"/>
            <a:ext cx="6613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Made by 1</a:t>
            </a: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조</a:t>
            </a: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473916" y="5415997"/>
            <a:ext cx="2679843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팀장 김기범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김승태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박일수 </a:t>
            </a:r>
            <a:endParaRPr lang="en-US" altLang="ko-KR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ko-KR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팀원 이준병</a:t>
            </a:r>
            <a:endParaRPr lang="en-US" altLang="ko-KR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latinLnBrk="1" hangingPunct="1">
              <a:defRPr/>
            </a:pPr>
            <a:endParaRPr lang="ko-KR" altLang="en-US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6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39"/>
          <p:cNvSpPr>
            <a:spLocks noChangeArrowheads="1"/>
          </p:cNvSpPr>
          <p:nvPr/>
        </p:nvSpPr>
        <p:spPr bwMode="auto">
          <a:xfrm>
            <a:off x="2848050" y="614333"/>
            <a:ext cx="8569325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/>
            </a:outerShdw>
          </a:effectLst>
        </p:spPr>
        <p:txBody>
          <a:bodyPr/>
          <a:lstStyle/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5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Contents</a:t>
            </a:r>
            <a:endParaRPr lang="en-US" altLang="ko-KR" sz="5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948474" y="2269843"/>
            <a:ext cx="839105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선정 배경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0" y="83605"/>
            <a:ext cx="1925011" cy="1917121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9268" y="3256871"/>
            <a:ext cx="734726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경쟁업체 조사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69268" y="4243899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이노이사 프로세스</a:t>
            </a:r>
            <a:endParaRPr lang="ko-KR" altLang="en-US" sz="4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69267" y="5225620"/>
            <a:ext cx="66135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4400" b="1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∙</a:t>
            </a:r>
            <a:r>
              <a:rPr lang="en-US" altLang="ko-KR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</a:t>
            </a:r>
            <a:r>
              <a:rPr lang="ko-KR" altLang="en-US" sz="4400" dirty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정리</a:t>
            </a:r>
            <a:endParaRPr lang="ko-KR" altLang="en-US" sz="5400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1721802" y="4744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선정배경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1157890" y="1296140"/>
            <a:ext cx="10620175" cy="4971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22" y="1844084"/>
            <a:ext cx="196839" cy="20118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6249802" y="1650522"/>
            <a:ext cx="57987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인 가구 급증</a:t>
            </a:r>
            <a:endParaRPr lang="en-US" altLang="ko-KR" sz="3500" b="1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350504" y="1657158"/>
            <a:ext cx="14755878" cy="576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24350360" descr="EMB00002c68408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08" y="1721886"/>
            <a:ext cx="4609285" cy="35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5772585" y="3974327"/>
            <a:ext cx="51972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’35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년에는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가구당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가구가</a:t>
            </a:r>
            <a:endParaRPr lang="en-US" altLang="ko-KR" sz="3000" dirty="0" smtClean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3000" dirty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  1</a:t>
            </a:r>
            <a:r>
              <a:rPr lang="ko-KR" altLang="en-US" sz="3000" dirty="0" smtClean="0">
                <a:latin typeface="+mn-ea"/>
                <a:cs typeface="Arial" panose="020B0604020202020204" pitchFamily="34" charset="0"/>
              </a:rPr>
              <a:t>인 가구로 예측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350504" y="5830348"/>
            <a:ext cx="689685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dirty="0" smtClean="0">
                <a:latin typeface="+mn-ea"/>
                <a:cs typeface="Arial" panose="020B0604020202020204" pitchFamily="34" charset="0"/>
              </a:rPr>
              <a:t>*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출처</a:t>
            </a:r>
            <a:r>
              <a:rPr lang="en-US" altLang="ko-KR" sz="1500" dirty="0" smtClean="0">
                <a:latin typeface="+mn-ea"/>
                <a:cs typeface="Arial" panose="020B0604020202020204" pitchFamily="34" charset="0"/>
              </a:rPr>
              <a:t>: 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통계청</a:t>
            </a:r>
            <a:r>
              <a:rPr lang="en-US" altLang="ko-KR" sz="1500" dirty="0">
                <a:latin typeface="+mn-ea"/>
                <a:cs typeface="Arial" panose="020B0604020202020204" pitchFamily="34" charset="0"/>
              </a:rPr>
              <a:t>, BC</a:t>
            </a:r>
            <a:r>
              <a:rPr lang="ko-KR" altLang="en-US" sz="1500" dirty="0">
                <a:latin typeface="+mn-ea"/>
                <a:cs typeface="Arial" panose="020B0604020202020204" pitchFamily="34" charset="0"/>
              </a:rPr>
              <a:t>카드 ‘</a:t>
            </a:r>
            <a:r>
              <a:rPr lang="en-US" altLang="ko-KR" sz="15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인 가구 소비 </a:t>
            </a:r>
            <a:r>
              <a:rPr lang="ko-KR" altLang="en-US" sz="1500" dirty="0" err="1" smtClean="0">
                <a:latin typeface="+mn-ea"/>
                <a:cs typeface="Arial" panose="020B0604020202020204" pitchFamily="34" charset="0"/>
              </a:rPr>
              <a:t>트렌드</a:t>
            </a:r>
            <a:r>
              <a:rPr lang="ko-KR" altLang="en-US" sz="1500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1500" dirty="0">
                <a:latin typeface="+mn-ea"/>
                <a:cs typeface="Arial" panose="020B0604020202020204" pitchFamily="34" charset="0"/>
              </a:rPr>
              <a:t>및 솔로이코노미의 성장’ 보고서</a:t>
            </a:r>
            <a:endParaRPr lang="en-US" altLang="ko-KR" sz="1500" dirty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6612" y="2597774"/>
            <a:ext cx="60933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3000" dirty="0" smtClean="0">
                <a:latin typeface="+mn-ea"/>
                <a:cs typeface="Arial" panose="020B0604020202020204" pitchFamily="34" charset="0"/>
              </a:rPr>
              <a:t>- ‘15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년 </a:t>
            </a:r>
            <a:r>
              <a:rPr lang="en-US" altLang="ko-KR" sz="3000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인 가구</a:t>
            </a:r>
            <a:r>
              <a:rPr lang="en-US" altLang="ko-KR" sz="3000" dirty="0">
                <a:latin typeface="+mn-ea"/>
                <a:cs typeface="Arial" panose="020B0604020202020204" pitchFamily="34" charset="0"/>
              </a:rPr>
              <a:t>(27.2%)</a:t>
            </a:r>
            <a:r>
              <a:rPr lang="ko-KR" altLang="en-US" sz="3000" dirty="0">
                <a:latin typeface="+mn-ea"/>
                <a:cs typeface="Arial" panose="020B0604020202020204" pitchFamily="34" charset="0"/>
              </a:rPr>
              <a:t>가 최초로 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3000" dirty="0">
                <a:latin typeface="+mn-ea"/>
                <a:cs typeface="Arial" panose="020B0604020202020204" pitchFamily="34" charset="0"/>
              </a:rPr>
              <a:t>  가장 주된 가구유형으로 등장</a:t>
            </a:r>
            <a:endParaRPr lang="en-US" altLang="ko-KR" sz="3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0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15855" y="1195660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8" name="그룹 77"/>
          <p:cNvGrpSpPr/>
          <p:nvPr/>
        </p:nvGrpSpPr>
        <p:grpSpPr>
          <a:xfrm>
            <a:off x="302613" y="1084225"/>
            <a:ext cx="737616" cy="637661"/>
            <a:chOff x="286675" y="1057144"/>
            <a:chExt cx="737616" cy="637661"/>
          </a:xfrm>
        </p:grpSpPr>
        <p:sp>
          <p:nvSpPr>
            <p:cNvPr id="74" name="직사각형 73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193" y="1913631"/>
            <a:ext cx="201185" cy="20118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9" y="985960"/>
            <a:ext cx="834190" cy="83419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5854259" y="1685563"/>
            <a:ext cx="663406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 b="1" dirty="0" smtClean="0">
                <a:latin typeface="+mn-ea"/>
                <a:cs typeface="Arial" panose="020B0604020202020204" pitchFamily="34" charset="0"/>
              </a:rPr>
              <a:t>왜 소형이사인가</a:t>
            </a:r>
            <a:r>
              <a:rPr lang="en-US" altLang="ko-KR" sz="3500" b="1" dirty="0" smtClean="0">
                <a:latin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403913" y="2890239"/>
            <a:ext cx="6397905" cy="2252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기존 이사업체들의 문제점</a:t>
            </a:r>
            <a:endParaRPr lang="en-US" altLang="ko-K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-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한국소지자원 이사관련 피해조사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(‘15.01~’16.06)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위 이사화물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파손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및 훼손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452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건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64.8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%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위 이사화물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분실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73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건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10.5</a:t>
            </a:r>
            <a:r>
              <a:rPr lang="en-US" altLang="ko-KR" sz="2400" b="1" dirty="0" smtClean="0">
                <a:latin typeface="+mn-ea"/>
                <a:cs typeface="Arial" panose="020B0604020202020204" pitchFamily="34" charset="0"/>
              </a:rPr>
              <a:t>%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위 계약 불이행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63</a:t>
            </a:r>
            <a:r>
              <a:rPr lang="ko-KR" altLang="en-US" sz="2000" dirty="0">
                <a:latin typeface="+mn-ea"/>
                <a:cs typeface="Arial" panose="020B0604020202020204" pitchFamily="34" charset="0"/>
              </a:rPr>
              <a:t>건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(</a:t>
            </a:r>
            <a:r>
              <a:rPr lang="en-US" altLang="ko-KR" sz="2400" b="1" dirty="0">
                <a:latin typeface="+mn-ea"/>
                <a:cs typeface="Arial" panose="020B0604020202020204" pitchFamily="34" charset="0"/>
              </a:rPr>
              <a:t>9.1%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)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21869" y="462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선정배경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21" y="2779755"/>
            <a:ext cx="4001409" cy="26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7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림 83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3" y="3844901"/>
            <a:ext cx="601962" cy="601962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721869" y="4629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경쟁업체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48" name="그룹 47"/>
          <p:cNvGrpSpPr/>
          <p:nvPr/>
        </p:nvGrpSpPr>
        <p:grpSpPr>
          <a:xfrm>
            <a:off x="270627" y="2465246"/>
            <a:ext cx="737616" cy="637661"/>
            <a:chOff x="286675" y="1057144"/>
            <a:chExt cx="737616" cy="637661"/>
          </a:xfrm>
        </p:grpSpPr>
        <p:sp>
          <p:nvSpPr>
            <p:cNvPr id="49" name="직사각형 48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69" y="2475370"/>
            <a:ext cx="579639" cy="579639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1244497" y="1316318"/>
            <a:ext cx="10585963" cy="513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24353000" descr="EMB00002c68409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704" y="1486314"/>
            <a:ext cx="4102567" cy="294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456161"/>
              </p:ext>
            </p:extLst>
          </p:nvPr>
        </p:nvGraphicFramePr>
        <p:xfrm>
          <a:off x="1523042" y="4860171"/>
          <a:ext cx="8673381" cy="143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20"/>
                <a:gridCol w="4077922"/>
                <a:gridCol w="3486739"/>
              </a:tblGrid>
              <a:tr h="42354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파란이사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짐카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장점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스타마케팅으로</a:t>
                      </a:r>
                      <a:r>
                        <a:rPr lang="ko-KR" altLang="en-US" baseline="0" dirty="0" smtClean="0">
                          <a:solidFill>
                            <a:schemeClr val="tx1"/>
                          </a:solidFill>
                        </a:rPr>
                        <a:t> 인한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높은 인지도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청소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인테리어 서비스 제공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어플리케이션 견적 시스템</a:t>
                      </a:r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인부들의 프로필 제공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단점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어플리케이션 부재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〮 소형이사만 운영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116" y="2179715"/>
            <a:ext cx="4785775" cy="18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538317"/>
            <a:ext cx="10313174" cy="4601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sp>
        <p:nvSpPr>
          <p:cNvPr id="25" name="오른쪽 화살표 24"/>
          <p:cNvSpPr/>
          <p:nvPr/>
        </p:nvSpPr>
        <p:spPr>
          <a:xfrm rot="19616110">
            <a:off x="3044250" y="2961196"/>
            <a:ext cx="1703018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57" y="3883240"/>
            <a:ext cx="2176067" cy="13891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43" y="3897450"/>
            <a:ext cx="1377801" cy="137780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4763403" y="1814873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 rot="19532846">
            <a:off x="2858704" y="2615817"/>
            <a:ext cx="149605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의뢰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 rot="2097568">
            <a:off x="7049924" y="2921662"/>
            <a:ext cx="1587952" cy="4064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 rot="2141130">
            <a:off x="7452203" y="2630989"/>
            <a:ext cx="13360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2.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선정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262333" y="5358202"/>
            <a:ext cx="104182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smtClean="0">
                <a:latin typeface="+mn-ea"/>
                <a:cs typeface="Arial" panose="020B0604020202020204" pitchFamily="34" charset="0"/>
              </a:rPr>
              <a:t>고객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747689" y="5312352"/>
            <a:ext cx="373867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용달차 소유 개인 사업자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5840083" y="4383131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 rot="10800000">
            <a:off x="4017048" y="4383166"/>
            <a:ext cx="2018720" cy="55948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56894" y="3980802"/>
            <a:ext cx="13135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3.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연결</a:t>
            </a:r>
            <a:endParaRPr lang="en-US" altLang="ko-KR" sz="2500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271509" y="1120170"/>
            <a:ext cx="10386203" cy="54379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1325776"/>
            <a:ext cx="179472" cy="18343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3138966"/>
            <a:ext cx="179472" cy="18343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637" y="5238554"/>
            <a:ext cx="1991053" cy="127100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9468" y="1164566"/>
            <a:ext cx="9846106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기본료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9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만원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=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용달차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1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대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+ 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인부 한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명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운전만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) 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*15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개 업체 평균 기본료 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8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기본료는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기준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이후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10km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당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옵션 가능 → 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1.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인부가 짐 운반도 할 시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lvl="3">
              <a:lnSpc>
                <a:spcPct val="120000"/>
              </a:lnSpc>
              <a:defRPr/>
            </a:pPr>
            <a:r>
              <a:rPr lang="en-US" altLang="ko-KR" sz="2000" dirty="0">
                <a:latin typeface="+mn-ea"/>
                <a:cs typeface="Arial" panose="020B0604020202020204" pitchFamily="34" charset="0"/>
              </a:rPr>
              <a:t>	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 2.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인부 한 명 추가 시 </a:t>
            </a:r>
            <a:r>
              <a:rPr lang="en-US" altLang="ko-KR" sz="2000" dirty="0">
                <a:latin typeface="+mn-ea"/>
                <a:cs typeface="Arial" panose="020B0604020202020204" pitchFamily="34" charset="0"/>
              </a:rPr>
              <a:t>3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만원 추가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49467" y="2944078"/>
            <a:ext cx="732392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인부의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프로필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평점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및 </a:t>
            </a:r>
            <a:r>
              <a:rPr lang="ko-KR" altLang="en-US" sz="2500" b="1" dirty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후기</a:t>
            </a:r>
            <a:r>
              <a:rPr lang="ko-KR" altLang="en-US" sz="2500" b="1" dirty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500" b="1" dirty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프로필은 인부의 사진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이름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연락처 및 이사경력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평점은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점 만점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후기 작성시 생필품 증정으로 참여 유도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4635086"/>
            <a:ext cx="179472" cy="18343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>
          <a:xfrm>
            <a:off x="1949467" y="4440198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용달차에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GPS</a:t>
            </a: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장착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이노이사 </a:t>
            </a:r>
            <a:r>
              <a:rPr lang="ko-KR" altLang="en-US" sz="2000" dirty="0" err="1" smtClean="0">
                <a:latin typeface="+mn-ea"/>
                <a:cs typeface="Arial" panose="020B0604020202020204" pitchFamily="34" charset="0"/>
              </a:rPr>
              <a:t>어플로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내 짐의 상태와 위치를 실시간으로 확인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5796424"/>
            <a:ext cx="179472" cy="1834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49467" y="5601536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err="1" smtClean="0">
                <a:latin typeface="+mn-ea"/>
                <a:cs typeface="Arial" panose="020B0604020202020204" pitchFamily="34" charset="0"/>
              </a:rPr>
              <a:t>적재물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배상책임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보험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기본 보상한도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5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백 만원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옵션으로 최대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2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천 만원까지 가능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/>
      <p:bldP spid="3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71601" y="1268082"/>
            <a:ext cx="10420708" cy="5124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2756588"/>
            <a:ext cx="179472" cy="18343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5171560"/>
            <a:ext cx="179472" cy="18343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>
          <a:xfrm>
            <a:off x="1894092" y="5020322"/>
            <a:ext cx="63152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他 업체와의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제휴</a:t>
            </a:r>
            <a:endParaRPr lang="en-US" altLang="ko-KR" sz="2000" b="1" dirty="0" smtClean="0">
              <a:solidFill>
                <a:srgbClr val="FF0000"/>
              </a:solidFill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직방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다방 등과의 제휴로 집 구하기부터 이사까지 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‘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한 번에 서비스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’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를 제공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237" y="4932710"/>
            <a:ext cx="1729030" cy="1103744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949468" y="2569500"/>
            <a:ext cx="7323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No Show? </a:t>
            </a:r>
            <a:r>
              <a:rPr lang="en-US" altLang="ko-KR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No</a:t>
            </a: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2500" b="1" dirty="0">
                <a:latin typeface="+mn-ea"/>
                <a:cs typeface="Arial" panose="020B0604020202020204" pitchFamily="34" charset="0"/>
              </a:rPr>
              <a:t>N</a:t>
            </a:r>
            <a:r>
              <a:rPr lang="en-US" altLang="ko-KR" sz="2500" b="1" dirty="0" smtClean="0">
                <a:latin typeface="+mn-ea"/>
                <a:cs typeface="Arial" panose="020B0604020202020204" pitchFamily="34" charset="0"/>
              </a:rPr>
              <a:t>o Show!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총 결제금액의 </a:t>
            </a:r>
            <a:r>
              <a:rPr lang="en-US" altLang="ko-KR" sz="2000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30%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 사전결제로 노쇼 방지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10" y="4636889"/>
            <a:ext cx="1399565" cy="13995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4" y="1729408"/>
            <a:ext cx="179472" cy="18343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1949468" y="1534520"/>
            <a:ext cx="7798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이사에 필요한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물품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박스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테이프 등 이사 시 필요한 물품들을 사전에 택배로 제공</a:t>
            </a:r>
            <a:endParaRPr lang="en-US" altLang="ko-KR" sz="2000" dirty="0" smtClean="0">
              <a:latin typeface="+mn-ea"/>
              <a:cs typeface="Arial" panose="020B0604020202020204" pitchFamily="34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133" y="3888455"/>
            <a:ext cx="179472" cy="183435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1894092" y="3737217"/>
            <a:ext cx="6315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기타 </a:t>
            </a:r>
            <a:r>
              <a:rPr lang="ko-KR" altLang="en-US" sz="2500" b="1" dirty="0" smtClean="0">
                <a:solidFill>
                  <a:srgbClr val="FF0000"/>
                </a:solidFill>
                <a:latin typeface="+mn-ea"/>
                <a:cs typeface="Arial" panose="020B0604020202020204" pitchFamily="34" charset="0"/>
              </a:rPr>
              <a:t>서비스</a:t>
            </a:r>
            <a:r>
              <a:rPr lang="ko-KR" altLang="en-US" sz="2500" b="1" dirty="0" smtClean="0">
                <a:latin typeface="+mn-ea"/>
                <a:cs typeface="Arial" panose="020B0604020202020204" pitchFamily="34" charset="0"/>
              </a:rPr>
              <a:t> 제공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(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외주</a:t>
            </a: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Tx/>
              <a:buChar char="-"/>
              <a:defRPr/>
            </a:pP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청소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인테리어</a:t>
            </a:r>
            <a:r>
              <a:rPr lang="en-US" altLang="ko-KR" sz="2000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2000" dirty="0" smtClean="0">
                <a:latin typeface="+mn-ea"/>
                <a:cs typeface="Arial" panose="020B0604020202020204" pitchFamily="34" charset="0"/>
              </a:rPr>
              <a:t>가구렌탈 서비스 이용 가능</a:t>
            </a:r>
            <a:endParaRPr lang="en-US" altLang="ko-KR" sz="2000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6" grpId="0"/>
      <p:bldP spid="25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직사각형 86"/>
          <p:cNvSpPr/>
          <p:nvPr/>
        </p:nvSpPr>
        <p:spPr>
          <a:xfrm>
            <a:off x="1347012" y="1306585"/>
            <a:ext cx="10313174" cy="5132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21869" y="46295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이노이사 </a:t>
            </a:r>
            <a:r>
              <a:rPr lang="ko-KR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프로세스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77" y="980683"/>
            <a:ext cx="834190" cy="8341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1" y="5269775"/>
            <a:ext cx="623733" cy="623733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48769" y="3839137"/>
            <a:ext cx="737616" cy="637661"/>
            <a:chOff x="286675" y="1057144"/>
            <a:chExt cx="737616" cy="637661"/>
          </a:xfrm>
        </p:grpSpPr>
        <p:sp>
          <p:nvSpPr>
            <p:cNvPr id="31" name="직사각형 30"/>
            <p:cNvSpPr/>
            <p:nvPr/>
          </p:nvSpPr>
          <p:spPr>
            <a:xfrm>
              <a:off x="286675" y="1057144"/>
              <a:ext cx="75474" cy="637661"/>
            </a:xfrm>
            <a:prstGeom prst="rect">
              <a:avLst/>
            </a:prstGeom>
            <a:solidFill>
              <a:srgbClr val="DA9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286675" y="1057144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286675" y="1694805"/>
              <a:ext cx="737616" cy="0"/>
            </a:xfrm>
            <a:prstGeom prst="line">
              <a:avLst/>
            </a:prstGeom>
            <a:ln w="12700">
              <a:solidFill>
                <a:srgbClr val="DA9B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93" y="3819548"/>
            <a:ext cx="601962" cy="6019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76" y="2489936"/>
            <a:ext cx="579639" cy="579639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50" y="4047204"/>
            <a:ext cx="2533429" cy="161724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711" y="4042567"/>
            <a:ext cx="1802198" cy="1802198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281146" y="1867897"/>
            <a:ext cx="24449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000" b="1" dirty="0" smtClean="0">
                <a:latin typeface="+mn-ea"/>
                <a:cs typeface="Arial" panose="020B0604020202020204" pitchFamily="34" charset="0"/>
              </a:rPr>
              <a:t>이노이사</a:t>
            </a:r>
            <a:endParaRPr lang="en-US" altLang="ko-KR" sz="4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46" name="오른쪽 화살표 45"/>
          <p:cNvSpPr/>
          <p:nvPr/>
        </p:nvSpPr>
        <p:spPr>
          <a:xfrm rot="19428873">
            <a:off x="3445964" y="3019675"/>
            <a:ext cx="1874560" cy="5532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17722" y="4434922"/>
            <a:ext cx="1041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latin typeface="+mn-ea"/>
                <a:cs typeface="Arial" panose="020B0604020202020204" pitchFamily="34" charset="0"/>
              </a:rPr>
              <a:t>8</a:t>
            </a: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0" name="오른쪽 화살표 29"/>
          <p:cNvSpPr/>
          <p:nvPr/>
        </p:nvSpPr>
        <p:spPr>
          <a:xfrm rot="12886578">
            <a:off x="7640036" y="3177145"/>
            <a:ext cx="2014394" cy="5391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 rot="2064535">
            <a:off x="8564560" y="3124679"/>
            <a:ext cx="10418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smtClean="0">
                <a:latin typeface="+mn-ea"/>
                <a:cs typeface="Arial" panose="020B0604020202020204" pitchFamily="34" charset="0"/>
              </a:rPr>
              <a:t>만원</a:t>
            </a:r>
            <a:endParaRPr lang="en-US" altLang="ko-KR" sz="20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57" name="오른쪽 화살표 56"/>
          <p:cNvSpPr/>
          <p:nvPr/>
        </p:nvSpPr>
        <p:spPr>
          <a:xfrm rot="10800000">
            <a:off x="4912528" y="4775787"/>
            <a:ext cx="2849821" cy="4939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578174" y="5919797"/>
            <a:ext cx="40375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*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만원에 이사보험</a:t>
            </a:r>
            <a:r>
              <a:rPr lang="en-US" altLang="ko-KR" sz="1500" b="1" dirty="0" smtClean="0">
                <a:latin typeface="+mn-ea"/>
                <a:cs typeface="Arial" panose="020B0604020202020204" pitchFamily="34" charset="0"/>
              </a:rPr>
              <a:t>,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각종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물품 및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정보 </a:t>
            </a:r>
            <a:r>
              <a:rPr lang="ko-KR" altLang="en-US" sz="1500" b="1" dirty="0" smtClean="0">
                <a:latin typeface="+mn-ea"/>
                <a:cs typeface="Arial" panose="020B0604020202020204" pitchFamily="34" charset="0"/>
              </a:rPr>
              <a:t>제공 </a:t>
            </a:r>
            <a:endParaRPr lang="en-US" altLang="ko-KR" sz="1500" b="1" dirty="0" smtClean="0">
              <a:latin typeface="+mn-ea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 rot="19370313">
            <a:off x="3481744" y="2569735"/>
            <a:ext cx="2049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dirty="0" smtClean="0">
                <a:latin typeface="+mn-ea"/>
                <a:cs typeface="Arial" panose="020B0604020202020204" pitchFamily="34" charset="0"/>
              </a:rPr>
              <a:t>광고비</a:t>
            </a:r>
            <a:endParaRPr lang="en-US" altLang="ko-KR" b="1" dirty="0" smtClean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457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맑은 고딕</vt:lpstr>
      <vt:lpstr>굴림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김기범</dc:creator>
  <cp:lastModifiedBy>GIBEOM KIM</cp:lastModifiedBy>
  <cp:revision>188</cp:revision>
  <cp:lastPrinted>2016-08-04T05:40:47Z</cp:lastPrinted>
  <dcterms:created xsi:type="dcterms:W3CDTF">2014-11-01T08:10:02Z</dcterms:created>
  <dcterms:modified xsi:type="dcterms:W3CDTF">2016-10-04T09:48:25Z</dcterms:modified>
</cp:coreProperties>
</file>