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8"/>
  </p:handoutMasterIdLst>
  <p:sldIdLst>
    <p:sldId id="266" r:id="rId2"/>
    <p:sldId id="267" r:id="rId3"/>
    <p:sldId id="268" r:id="rId4"/>
    <p:sldId id="269" r:id="rId5"/>
    <p:sldId id="270" r:id="rId6"/>
    <p:sldId id="277" r:id="rId7"/>
    <p:sldId id="279" r:id="rId8"/>
    <p:sldId id="280" r:id="rId9"/>
    <p:sldId id="276" r:id="rId10"/>
    <p:sldId id="281" r:id="rId11"/>
    <p:sldId id="273" r:id="rId12"/>
    <p:sldId id="274" r:id="rId13"/>
    <p:sldId id="282" r:id="rId14"/>
    <p:sldId id="283" r:id="rId15"/>
    <p:sldId id="275" r:id="rId16"/>
    <p:sldId id="284" r:id="rId17"/>
  </p:sldIdLst>
  <p:sldSz cx="12192000" cy="6858000"/>
  <p:notesSz cx="6796088" cy="9928225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8905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Mileage System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2968791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SIBANG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9" y="121464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60391" y="4795690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Rex Kim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6497227" y="1892284"/>
            <a:ext cx="1037838" cy="10378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546490" y="1950173"/>
            <a:ext cx="939312" cy="939312"/>
          </a:xfrm>
          <a:prstGeom prst="flowChartConnector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4916385" y="1937214"/>
            <a:ext cx="959614" cy="9596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-252" r="21651" b="252"/>
          <a:stretch/>
        </p:blipFill>
        <p:spPr>
          <a:xfrm>
            <a:off x="4952332" y="1960090"/>
            <a:ext cx="897812" cy="897812"/>
          </a:xfrm>
          <a:prstGeom prst="flowChartConnector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3318387" y="1953558"/>
            <a:ext cx="975392" cy="975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0" t="211" r="4780" b="-211"/>
          <a:stretch/>
        </p:blipFill>
        <p:spPr>
          <a:xfrm>
            <a:off x="3369239" y="2015797"/>
            <a:ext cx="873688" cy="873688"/>
          </a:xfrm>
          <a:prstGeom prst="flowChartConnector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3467289" y="4984947"/>
            <a:ext cx="654465" cy="654465"/>
          </a:xfrm>
          <a:prstGeom prst="flowChartConnector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9" y="1919962"/>
            <a:ext cx="972827" cy="972827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2610921" y="2376246"/>
            <a:ext cx="5981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473054" y="1204154"/>
            <a:ext cx="232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&lt;User Scenario 1&gt;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0" y="4825765"/>
            <a:ext cx="972827" cy="9728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53" y="4145882"/>
            <a:ext cx="964813" cy="97282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473053" y="3635246"/>
            <a:ext cx="232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&lt;User Scenario 2&gt;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56438" y="5921054"/>
            <a:ext cx="1183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54050" y="4745634"/>
            <a:ext cx="644035" cy="373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654050" y="5650302"/>
            <a:ext cx="644035" cy="345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614174" y="4693179"/>
            <a:ext cx="49744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적극적으로 활용하려는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는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다른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에게서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양도 받거나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SIBANG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구입할 수 있다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301027" y="2377352"/>
            <a:ext cx="5981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865995" y="2376246"/>
            <a:ext cx="5981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617283" y="1668224"/>
            <a:ext cx="4463081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1700 Mileages 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가진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가 있다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SIBANG Money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$2500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를 역 송금해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200,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SIBANG Call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에서 누적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$50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를 넘겨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100,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총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300 Mileages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를 얻었다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2000 Mileages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로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$20 Reward Gift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로 바꾼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SIBANG Food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$20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를 할인 받았다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89725" y="2949427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1700 Mileages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30894" y="2949427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200 Mileages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25492" y="2948915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00 Mileages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40188" y="2933630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$20 Gift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483955"/>
            <a:ext cx="10313174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27" y="1840699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1593127" y="2489936"/>
            <a:ext cx="10067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SIBANG Mileages expire after 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months of account inactivity.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1581" y="1665102"/>
            <a:ext cx="6634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Terms &amp; Conditions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&amp; 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593127" y="3199598"/>
            <a:ext cx="830387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what denominations are Reward Gifts available?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2,000 Mileages = $20 Rewards Gift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5,000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Mileages =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$50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Rewards Gift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10,000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Mileages =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$100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Rewards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Gift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030183" y="4281449"/>
            <a:ext cx="948906" cy="547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042781" y="4078049"/>
            <a:ext cx="47109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일정 이상의 포인트를 </a:t>
            </a:r>
            <a:endParaRPr lang="en-US" altLang="ko-KR" sz="28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쌓아야만 쓸 수 있는 </a:t>
            </a:r>
            <a:r>
              <a:rPr lang="en-US" altLang="ko-KR" sz="2800" dirty="0" smtClean="0">
                <a:latin typeface="+mn-ea"/>
                <a:cs typeface="Arial" panose="020B0604020202020204" pitchFamily="34" charset="0"/>
              </a:rPr>
              <a:t>System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4632737" y="1483955"/>
            <a:ext cx="7052037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49" y="1817532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030398" y="2313218"/>
            <a:ext cx="684033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Reservations typically earn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Dining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 to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1,000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Point reservations are available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select restaurants and times.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reservations are designated by a "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1,000-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Mileages" </a:t>
            </a: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located under certain reservation timeslots,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may not be available during holidays or in conjunction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other offers or promotions.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addition, there must be two (2) or more people dining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order for you to earn the 1,000 Dining Mileages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reservation, and each person seated must order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minimum of one main (or the equivalent)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91545" y="1656515"/>
            <a:ext cx="663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Food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Terms &amp;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524881" y="2156616"/>
            <a:ext cx="2967021" cy="29670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665716" y="2313218"/>
            <a:ext cx="2685349" cy="2685349"/>
          </a:xfrm>
          <a:prstGeom prst="flowChartConnector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&amp; 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4632737" y="1483955"/>
            <a:ext cx="7052037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49" y="1817532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030398" y="2313218"/>
            <a:ext cx="6704079" cy="2643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SIBANG Mileages can be accrued by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taking on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SIBANG Call designated cars.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Reservations earn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over accumulative $50.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SIBANG Mileages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awarded to registered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SIBANG members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when you make and honor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made through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sibang.com.au,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or our related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sites and apps. 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1545" y="1656515"/>
            <a:ext cx="663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Call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&amp; 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47577" y="2084629"/>
            <a:ext cx="2953511" cy="295351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-252" r="21651" b="252"/>
          <a:stretch/>
        </p:blipFill>
        <p:spPr>
          <a:xfrm>
            <a:off x="1542523" y="2179735"/>
            <a:ext cx="2763297" cy="276329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37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4632737" y="1483955"/>
            <a:ext cx="7052037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49" y="1817532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030398" y="2313218"/>
            <a:ext cx="6789038" cy="3013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SIBANG Mileages can be accrued by making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remittance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on SIBANG Money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earn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Mileages over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$1000 and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Mileages over $2000.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Please note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are eligible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 receive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 deal.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If you make a remittance on SIBANG Money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$2500, you would earn 200 Mileages.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1545" y="1656515"/>
            <a:ext cx="663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Food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&amp; 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04479" y="2200238"/>
            <a:ext cx="2910868" cy="2910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0" t="211" r="4780" b="-211"/>
          <a:stretch/>
        </p:blipFill>
        <p:spPr>
          <a:xfrm>
            <a:off x="1766173" y="2356351"/>
            <a:ext cx="2607351" cy="26073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8402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20267" y="1282234"/>
            <a:ext cx="10745561" cy="50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6" y="1913376"/>
            <a:ext cx="4286848" cy="34475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2970439" y="2492711"/>
            <a:ext cx="937340" cy="937340"/>
          </a:xfrm>
          <a:prstGeom prst="flowChartConnector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062" y="1712191"/>
            <a:ext cx="196839" cy="2011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067042" y="1518629"/>
            <a:ext cx="57987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Why we start </a:t>
            </a:r>
          </a:p>
          <a:p>
            <a:pPr>
              <a:defRPr/>
            </a:pPr>
            <a:r>
              <a:rPr lang="en-US" altLang="ko-KR" sz="3200" b="1" dirty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3600" b="1" dirty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Mileage </a:t>
            </a:r>
            <a:r>
              <a:rPr lang="en-US" altLang="ko-KR" sz="36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System </a:t>
            </a:r>
            <a:r>
              <a:rPr lang="en-US" altLang="ko-KR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Now</a:t>
            </a: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?</a:t>
            </a:r>
            <a:endParaRPr lang="en-US" altLang="ko-KR" sz="280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1246" y="2984178"/>
            <a:ext cx="4512774" cy="999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 Mileage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가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SIBANG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을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 적극적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으로 사용하게끔 유도함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00481" y="4205087"/>
            <a:ext cx="4605748" cy="1479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SIBANG Series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를 늘리고 있는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 지금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이야말로 </a:t>
            </a: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Mileage 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정책을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 도입하기에 적기임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46308" y="372966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24206" y="2929577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4" y="113516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8214" y="477128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</a:t>
            </a:r>
            <a:r>
              <a:rPr lang="en-US" altLang="ko-KR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</a:t>
            </a:r>
            <a:r>
              <a:rPr lang="en-US" altLang="ko-KR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Rex Kim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848050" y="614333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69267" y="2208287"/>
            <a:ext cx="8391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Why we start the Mileage System?</a:t>
            </a:r>
            <a:endParaRPr lang="ko-KR" altLang="en-US" sz="4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0" y="8360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268" y="3256871"/>
            <a:ext cx="7347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SIBANG’s </a:t>
            </a:r>
            <a:r>
              <a:rPr lang="en-US" altLang="ko-K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Mileage System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69268" y="4243899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36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Terms &amp; Conditions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69267" y="5225620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Summary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Why we start the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466701"/>
            <a:ext cx="10620175" cy="4476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22" y="1844084"/>
            <a:ext cx="196839" cy="20118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49802" y="1650522"/>
            <a:ext cx="5798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SIBANG </a:t>
            </a:r>
            <a:r>
              <a:rPr lang="en-US" altLang="ko-KR" sz="3200" b="1" dirty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latform </a:t>
            </a: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구축이</a:t>
            </a:r>
            <a:r>
              <a:rPr lang="en-US" altLang="ko-KR" sz="2800" b="1" dirty="0">
                <a:latin typeface="+mn-ea"/>
                <a:cs typeface="Arial" panose="020B0604020202020204" pitchFamily="34" charset="0"/>
              </a:rPr>
              <a:t> </a:t>
            </a:r>
            <a:endParaRPr lang="en-US" altLang="ko-KR" sz="2800" b="1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우리의 목표</a:t>
            </a:r>
            <a:endParaRPr lang="en-US" altLang="ko-KR" sz="28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8665" y="2857488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 SIBANG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이라는 </a:t>
            </a: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Platform 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안에서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 다양한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거래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가 이뤄지도록 유도해야 함 </a:t>
            </a:r>
            <a:endParaRPr lang="en-US" altLang="ko-KR" sz="2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38665" y="4056972"/>
            <a:ext cx="5524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 SIBANG 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안에서 거래할수록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이득</a:t>
            </a: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임을</a:t>
            </a:r>
            <a:endParaRPr lang="en-US" altLang="ko-KR" sz="24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400" dirty="0" smtClean="0">
                <a:latin typeface="+mn-ea"/>
                <a:cs typeface="Arial" panose="020B0604020202020204" pitchFamily="34" charset="0"/>
              </a:rPr>
              <a:t> 소비자에게 각인시킬 필요가 있음 </a:t>
            </a:r>
            <a:endParaRPr lang="en-US" altLang="ko-KR" sz="24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4" y="1820150"/>
            <a:ext cx="4628966" cy="37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5342009" y="1483955"/>
            <a:ext cx="6342765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40" y="1852711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805595" y="3086802"/>
            <a:ext cx="51507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Mileage</a:t>
            </a: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는 고객의 </a:t>
            </a: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지속거래</a:t>
            </a: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를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유인하는 마케팅 기법 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9724" y="2084780"/>
            <a:ext cx="3307331" cy="319246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1727789" y="2194029"/>
            <a:ext cx="2971200" cy="2971200"/>
          </a:xfrm>
          <a:prstGeom prst="flowChartConnector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31106" y="1624643"/>
            <a:ext cx="66340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Why we start </a:t>
            </a:r>
          </a:p>
          <a:p>
            <a:pPr>
              <a:defRPr/>
            </a:pP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36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Mileage System</a:t>
            </a:r>
            <a:r>
              <a:rPr lang="en-US" altLang="ko-KR" sz="3200" b="1" dirty="0" smtClean="0">
                <a:latin typeface="Arial" panose="020B0604020202020204" pitchFamily="34" charset="0"/>
                <a:ea typeface="나눔바른고딕 Light" panose="020B0603020101020101" pitchFamily="50" charset="-127"/>
                <a:cs typeface="Arial" panose="020B0604020202020204" pitchFamily="34" charset="0"/>
              </a:rPr>
              <a:t>?</a:t>
            </a:r>
            <a:endParaRPr lang="en-US" altLang="ko-KR" sz="28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1106" y="4364295"/>
            <a:ext cx="57294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SIBANG</a:t>
            </a: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을 지속적으로 사용하는 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800" b="1" dirty="0" smtClean="0">
                <a:latin typeface="+mn-ea"/>
                <a:cs typeface="Arial" panose="020B0604020202020204" pitchFamily="34" charset="0"/>
              </a:rPr>
              <a:t>충성고객</a:t>
            </a:r>
            <a:r>
              <a:rPr lang="ko-KR" altLang="en-US" sz="2800" dirty="0" smtClean="0">
                <a:latin typeface="+mn-ea"/>
                <a:cs typeface="Arial" panose="020B0604020202020204" pitchFamily="34" charset="0"/>
              </a:rPr>
              <a:t>을 양성하기 위함</a:t>
            </a:r>
            <a:endParaRPr lang="en-US" altLang="ko-KR" sz="28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1869" y="462951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Why we start the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731038" y="1087301"/>
            <a:ext cx="1863047" cy="18630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819471" y="1189314"/>
            <a:ext cx="1686180" cy="1686180"/>
          </a:xfrm>
          <a:prstGeom prst="flowChartConnector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090651" y="2912335"/>
            <a:ext cx="1774614" cy="17746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-252" r="21651" b="252"/>
          <a:stretch/>
        </p:blipFill>
        <p:spPr>
          <a:xfrm>
            <a:off x="1184144" y="2947272"/>
            <a:ext cx="1660324" cy="1660324"/>
          </a:xfrm>
          <a:prstGeom prst="flowChartConnector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669478" y="4737369"/>
            <a:ext cx="1836173" cy="18361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0" t="211" r="4780" b="-211"/>
          <a:stretch/>
        </p:blipFill>
        <p:spPr>
          <a:xfrm>
            <a:off x="1765206" y="4833097"/>
            <a:ext cx="1644715" cy="1644715"/>
          </a:xfrm>
          <a:prstGeom prst="flowChartConnector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4568412" y="3232526"/>
            <a:ext cx="796146" cy="796146"/>
          </a:xfrm>
          <a:prstGeom prst="flowChartConnector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08" y="2795855"/>
            <a:ext cx="1669488" cy="16694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7391264" y="3232526"/>
            <a:ext cx="796146" cy="796146"/>
          </a:xfrm>
          <a:prstGeom prst="flowChartConnector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8806924" y="1084225"/>
            <a:ext cx="1863047" cy="18630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895357" y="1190185"/>
            <a:ext cx="1686180" cy="1686180"/>
          </a:xfrm>
          <a:prstGeom prst="flowChartConnector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958971" y="2857364"/>
            <a:ext cx="1774614" cy="17746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-252" r="21651" b="252"/>
          <a:stretch/>
        </p:blipFill>
        <p:spPr>
          <a:xfrm>
            <a:off x="10052464" y="2892301"/>
            <a:ext cx="1660324" cy="1660324"/>
          </a:xfrm>
          <a:prstGeom prst="flowChartConnector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827862" y="4605200"/>
            <a:ext cx="1836173" cy="18361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0" t="211" r="4780" b="-211"/>
          <a:stretch/>
        </p:blipFill>
        <p:spPr>
          <a:xfrm>
            <a:off x="8923590" y="4700928"/>
            <a:ext cx="1644715" cy="1644715"/>
          </a:xfrm>
          <a:prstGeom prst="flowChartConnector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594085" y="2590800"/>
            <a:ext cx="844565" cy="64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87410" y="4097622"/>
            <a:ext cx="844565" cy="64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140291" y="3799642"/>
            <a:ext cx="12488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91940" y="4145882"/>
            <a:ext cx="1046710" cy="687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469516" y="3639291"/>
            <a:ext cx="12488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187410" y="2610646"/>
            <a:ext cx="733458" cy="59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61658" y="4613426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공유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가능하게 해서 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User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가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지속적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으로 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SIBANG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을 사용하도록 유도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59" y="2784076"/>
            <a:ext cx="1669488" cy="16694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2950547" y="3220747"/>
            <a:ext cx="796146" cy="796146"/>
          </a:xfrm>
          <a:prstGeom prst="flowChartConnector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120267" y="4561889"/>
            <a:ext cx="2480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지급방식은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가지 방안이 있음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3827537" y="3920163"/>
            <a:ext cx="844565" cy="64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803813" y="2629209"/>
            <a:ext cx="733458" cy="59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4947626" y="4145882"/>
            <a:ext cx="796146" cy="796146"/>
          </a:xfrm>
          <a:prstGeom prst="flowChartConnector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687025" y="5140729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건당 지급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4953106" y="1669100"/>
            <a:ext cx="796146" cy="796146"/>
          </a:xfrm>
          <a:prstGeom prst="flowChartConnector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456193" y="2558531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사용금액의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일정 비율 지급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97121"/>
              </p:ext>
            </p:extLst>
          </p:nvPr>
        </p:nvGraphicFramePr>
        <p:xfrm>
          <a:off x="6393658" y="3690946"/>
          <a:ext cx="5398650" cy="166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60"/>
                <a:gridCol w="2142698"/>
                <a:gridCol w="2544792"/>
              </a:tblGrid>
              <a:tr h="4463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고객입장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기업입장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0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dirty="0" smtClean="0"/>
                        <a:t>Mileage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관리가 편함</a:t>
                      </a:r>
                      <a:endParaRPr lang="ko-KR" altLang="en-US" sz="1400" dirty="0"/>
                    </a:p>
                  </a:txBody>
                  <a:tcPr/>
                </a:tc>
              </a:tr>
              <a:tr h="60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많이 결제해도 </a:t>
                      </a:r>
                      <a:r>
                        <a:rPr lang="en-US" altLang="ko-KR" sz="1400" dirty="0" smtClean="0"/>
                        <a:t>Merit</a:t>
                      </a:r>
                      <a:r>
                        <a:rPr lang="ko-KR" altLang="en-US" sz="1400" dirty="0" smtClean="0"/>
                        <a:t>가 없음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결제금액이 낮아질 수 있음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6260"/>
              </p:ext>
            </p:extLst>
          </p:nvPr>
        </p:nvGraphicFramePr>
        <p:xfrm>
          <a:off x="6393658" y="1459018"/>
          <a:ext cx="5162391" cy="164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60"/>
                <a:gridCol w="2246868"/>
                <a:gridCol w="2204363"/>
              </a:tblGrid>
              <a:tr h="4253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고객입장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기업입장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0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쓴 만큼 받으니 합리적임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  <a:tr h="609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Mileage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관리에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손이 많이 감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아래쪽 화살표 17"/>
          <p:cNvSpPr/>
          <p:nvPr/>
        </p:nvSpPr>
        <p:spPr>
          <a:xfrm>
            <a:off x="10027734" y="5115814"/>
            <a:ext cx="362310" cy="4658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69713" y="5605273"/>
            <a:ext cx="29225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보완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금액별로 차등을 줌</a:t>
            </a:r>
            <a:endParaRPr lang="en-US" altLang="ko-KR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dirty="0" smtClean="0">
                <a:latin typeface="+mn-ea"/>
                <a:cs typeface="Arial" panose="020B0604020202020204" pitchFamily="34" charset="0"/>
              </a:rPr>
              <a:t>) 50</a:t>
            </a: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달러 </a:t>
            </a:r>
            <a:r>
              <a:rPr lang="en-US" altLang="ko-KR" dirty="0" smtClean="0">
                <a:latin typeface="+mn-ea"/>
                <a:cs typeface="Arial" panose="020B0604020202020204" pitchFamily="34" charset="0"/>
              </a:rPr>
              <a:t>/ 100</a:t>
            </a: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달러 이상</a:t>
            </a:r>
            <a:endParaRPr lang="en-US" altLang="ko-KR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9020088" y="4797088"/>
            <a:ext cx="255411" cy="2374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25706" y="1073433"/>
            <a:ext cx="1863047" cy="18630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014140" y="1178522"/>
            <a:ext cx="1686180" cy="1686180"/>
          </a:xfrm>
          <a:prstGeom prst="flowChartConnector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199635" y="2808793"/>
            <a:ext cx="1774614" cy="17746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-252" r="21651" b="252"/>
          <a:stretch/>
        </p:blipFill>
        <p:spPr>
          <a:xfrm>
            <a:off x="1293128" y="2843730"/>
            <a:ext cx="1660324" cy="1660324"/>
          </a:xfrm>
          <a:prstGeom prst="flowChartConnector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778462" y="4633827"/>
            <a:ext cx="1836173" cy="18361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0" t="211" r="4780" b="-211"/>
          <a:stretch/>
        </p:blipFill>
        <p:spPr>
          <a:xfrm>
            <a:off x="1874190" y="4729555"/>
            <a:ext cx="1644715" cy="1644715"/>
          </a:xfrm>
          <a:prstGeom prst="flowChartConnector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4677396" y="3128984"/>
            <a:ext cx="796146" cy="796146"/>
          </a:xfrm>
          <a:prstGeom prst="flowChartConnector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0" y="2916786"/>
            <a:ext cx="1229096" cy="122909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703069" y="2487258"/>
            <a:ext cx="844565" cy="64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249275" y="3696100"/>
            <a:ext cx="12488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500924" y="4042340"/>
            <a:ext cx="1046710" cy="687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735802" y="2426512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&lt;User&gt;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7309204" y="3270667"/>
            <a:ext cx="726071" cy="5127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27972" y="4254112"/>
            <a:ext cx="28787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건당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금액별로 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차등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을 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Mileage System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을 도입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69779" y="2788812"/>
            <a:ext cx="38379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일정 금액을 넘긴 고객에게만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마일리지를 지급하면 돼서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관리가 편함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69779" y="3932387"/>
            <a:ext cx="36343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+mn-ea"/>
                <a:cs typeface="Arial" panose="020B0604020202020204" pitchFamily="34" charset="0"/>
              </a:rPr>
              <a:t>-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일정 금액을 넘기기 위해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추가 결제를 하는 고객 발생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69779" y="2147775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&lt;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기대효과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&gt;</a:t>
            </a:r>
            <a:endParaRPr lang="en-US" altLang="ko-KR" sz="2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5342009" y="1483955"/>
            <a:ext cx="6342765" cy="4778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1" y="1852709"/>
            <a:ext cx="201185" cy="201185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5657830" y="2437484"/>
            <a:ext cx="520206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유효기간은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8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고객의 마일리지 회수와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 -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非활성 고객의 데이터를 정리하기 위함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59724" y="2084780"/>
            <a:ext cx="3307331" cy="319246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1727789" y="2194029"/>
            <a:ext cx="2971200" cy="2971200"/>
          </a:xfrm>
          <a:prstGeom prst="flowChartConnector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5" name="직사각형 24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2487258"/>
            <a:ext cx="579639" cy="57963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776225" y="1660915"/>
            <a:ext cx="6634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Terms &amp; Conditions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57830" y="3825045"/>
            <a:ext cx="614623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는 일정 이상 쌓아야만 사용 가능 </a:t>
            </a: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8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고객의 마일리지 회수와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  -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고객이 마일리지를 쉽게 못 쓰게 하기 위함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57830" y="5212606"/>
            <a:ext cx="404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Mileage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양도 및 구매 가능</a:t>
            </a:r>
            <a:endParaRPr lang="en-US" altLang="ko-KR" sz="28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5520906" y="1283977"/>
            <a:ext cx="6297282" cy="52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01" y="3385856"/>
            <a:ext cx="178048" cy="18712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036549" y="3248583"/>
            <a:ext cx="6312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Call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47525" y="3843803"/>
            <a:ext cx="507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누적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금액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당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 Mileages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지급 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01" y="4652012"/>
            <a:ext cx="178048" cy="18712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036549" y="4514739"/>
            <a:ext cx="6312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Money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76165" y="4976404"/>
            <a:ext cx="50755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 $1000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이상 송금 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100 Mileages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지급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 $2000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이상 송금 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Mileages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지급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누적금액이 아닌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회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송금 시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1869" y="462951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SIBANG’s Mileage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01" y="1682259"/>
            <a:ext cx="178048" cy="18712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036549" y="1544986"/>
            <a:ext cx="6312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SIBANG Food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58501" y="2125199"/>
            <a:ext cx="50755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한 테이블 당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 Mileages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지급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레스토랑 별로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하게 지급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559724" y="2084780"/>
            <a:ext cx="3307331" cy="319246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r="17757"/>
          <a:stretch/>
        </p:blipFill>
        <p:spPr>
          <a:xfrm>
            <a:off x="1727789" y="2194029"/>
            <a:ext cx="2971200" cy="2971200"/>
          </a:xfrm>
          <a:prstGeom prst="flowChartConnector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8" name="직사각형 4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739</Words>
  <Application>Microsoft Office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굴림</vt:lpstr>
      <vt:lpstr>나눔바른고딕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GIBEOM KIM</cp:lastModifiedBy>
  <cp:revision>119</cp:revision>
  <cp:lastPrinted>2016-08-04T05:40:47Z</cp:lastPrinted>
  <dcterms:created xsi:type="dcterms:W3CDTF">2014-11-01T08:10:02Z</dcterms:created>
  <dcterms:modified xsi:type="dcterms:W3CDTF">2016-08-09T09:10:17Z</dcterms:modified>
</cp:coreProperties>
</file>