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04" r:id="rId4"/>
    <p:sldId id="310" r:id="rId5"/>
    <p:sldId id="331" r:id="rId6"/>
    <p:sldId id="353" r:id="rId7"/>
    <p:sldId id="352" r:id="rId8"/>
    <p:sldId id="346" r:id="rId9"/>
    <p:sldId id="349" r:id="rId10"/>
    <p:sldId id="350" r:id="rId11"/>
    <p:sldId id="285" r:id="rId12"/>
    <p:sldId id="286" r:id="rId13"/>
    <p:sldId id="287" r:id="rId14"/>
    <p:sldId id="354" r:id="rId15"/>
    <p:sldId id="334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4" r:id="rId26"/>
    <p:sldId id="344" r:id="rId27"/>
    <p:sldId id="337" r:id="rId28"/>
  </p:sldIdLst>
  <p:sldSz cx="9144000" cy="6858000" type="screen4x3"/>
  <p:notesSz cx="9928225" cy="6797675"/>
  <p:embeddedFontLst>
    <p:embeddedFont>
      <p:font typeface="HY견고딕" panose="02030600000101010101" pitchFamily="18" charset="-127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 ExtraBold" panose="020B0600000101010101" pitchFamily="50" charset="-12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C"/>
    <a:srgbClr val="FF0066"/>
    <a:srgbClr val="0000FF"/>
    <a:srgbClr val="1DB4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 autoAdjust="0"/>
    <p:restoredTop sz="98656" autoAdjust="0"/>
  </p:normalViewPr>
  <p:slideViewPr>
    <p:cSldViewPr>
      <p:cViewPr varScale="1">
        <p:scale>
          <a:sx n="115" d="100"/>
          <a:sy n="115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/>
              <a:t> /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6750000" imgH="1165000" progId="">
                  <p:embed/>
                </p:oleObj>
              </mc:Choice>
              <mc:Fallback>
                <p:oleObj name="Image" r:id="rId14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1484785"/>
            <a:ext cx="6019800" cy="898046"/>
          </a:xfrm>
        </p:spPr>
        <p:txBody>
          <a:bodyPr/>
          <a:lstStyle/>
          <a:p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Vani" pitchFamily="34" charset="0"/>
              </a:rPr>
              <a:t>주제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Vani" pitchFamily="34" charset="0"/>
              </a:rPr>
              <a:t>: 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Vani" pitchFamily="34" charset="0"/>
              </a:rPr>
              <a:t>내과 관리 시스템</a:t>
            </a:r>
            <a:endParaRPr lang="en-US" altLang="ko-KR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Van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228184" y="4077073"/>
            <a:ext cx="2716948" cy="1872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2400" b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 </a:t>
            </a:r>
            <a:r>
              <a:rPr lang="en-US" altLang="ko-KR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altLang="ko-KR" sz="24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2018101019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황인찬</a:t>
            </a:r>
            <a:endParaRPr lang="en-US" altLang="ko-KR" sz="2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2018101013</a:t>
            </a:r>
            <a:r>
              <a:rPr lang="ko-KR" altLang="en-US" sz="2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최호준</a:t>
            </a:r>
            <a:endParaRPr lang="en-US" altLang="ko-KR" sz="2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2020100011</a:t>
            </a:r>
            <a:r>
              <a:rPr lang="ko-KR" altLang="en-US" sz="2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김남규</a:t>
            </a:r>
            <a:endParaRPr lang="en-US" altLang="ko-KR" sz="2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2020101013 </a:t>
            </a:r>
            <a:r>
              <a:rPr lang="ko-KR" altLang="en-US" sz="2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김영록</a:t>
            </a:r>
            <a:endParaRPr lang="en-US" altLang="ko-KR" sz="2400" b="1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3265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Vani" pitchFamily="34" charset="0"/>
              </a:rPr>
              <a:t>DBP</a:t>
            </a:r>
          </a:p>
          <a:p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Vani" pitchFamily="34" charset="0"/>
              </a:rPr>
              <a:t>과제 프로젝트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베이스 설계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9E8C3-06D3-EC85-58D3-E12F669B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628800"/>
            <a:ext cx="875439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62038" y="3833162"/>
            <a:ext cx="8214418" cy="2260134"/>
            <a:chOff x="467544" y="1556792"/>
            <a:chExt cx="6912768" cy="2260134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6912768" cy="1756078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235337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개발도구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467544" y="2276870"/>
            <a:ext cx="3816424" cy="1268189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blackWhite">
          <a:xfrm>
            <a:off x="539552" y="1772815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환경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D99E1-8264-3709-50AD-E6718F2F2DB8}"/>
              </a:ext>
            </a:extLst>
          </p:cNvPr>
          <p:cNvSpPr txBox="1"/>
          <p:nvPr/>
        </p:nvSpPr>
        <p:spPr>
          <a:xfrm>
            <a:off x="672108" y="2524191"/>
            <a:ext cx="34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DB 11g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.NET Framework 4.8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11A516-84BE-85F5-13F9-5642FBFAC86C}"/>
              </a:ext>
            </a:extLst>
          </p:cNvPr>
          <p:cNvGrpSpPr/>
          <p:nvPr/>
        </p:nvGrpSpPr>
        <p:grpSpPr>
          <a:xfrm>
            <a:off x="4666928" y="1750658"/>
            <a:ext cx="4009528" cy="1800819"/>
            <a:chOff x="4450904" y="1456209"/>
            <a:chExt cx="4009528" cy="1800819"/>
          </a:xfrm>
        </p:grpSpPr>
        <p:grpSp>
          <p:nvGrpSpPr>
            <p:cNvPr id="31" name="그룹 30"/>
            <p:cNvGrpSpPr/>
            <p:nvPr/>
          </p:nvGrpSpPr>
          <p:grpSpPr>
            <a:xfrm>
              <a:off x="4450904" y="1456209"/>
              <a:ext cx="4009528" cy="1800819"/>
              <a:chOff x="467544" y="1528217"/>
              <a:chExt cx="4464496" cy="1540743"/>
            </a:xfrm>
          </p:grpSpPr>
          <p:sp>
            <p:nvSpPr>
              <p:cNvPr id="32" name="AutoShape 3"/>
              <p:cNvSpPr>
                <a:spLocks noChangeArrowheads="1"/>
              </p:cNvSpPr>
              <p:nvPr/>
            </p:nvSpPr>
            <p:spPr bwMode="auto">
              <a:xfrm>
                <a:off x="467544" y="1983924"/>
                <a:ext cx="4464496" cy="1085036"/>
              </a:xfrm>
              <a:prstGeom prst="roundRect">
                <a:avLst>
                  <a:gd name="adj" fmla="val 13745"/>
                </a:avLst>
              </a:prstGeom>
              <a:solidFill>
                <a:schemeClr val="bg1">
                  <a:alpha val="31000"/>
                </a:schemeClr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1"/>
                <a:endPara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AutoShape 5"/>
              <p:cNvSpPr>
                <a:spLocks noChangeArrowheads="1"/>
              </p:cNvSpPr>
              <p:nvPr/>
            </p:nvSpPr>
            <p:spPr bwMode="blackWhite">
              <a:xfrm>
                <a:off x="539552" y="1528217"/>
                <a:ext cx="2664296" cy="625551"/>
              </a:xfrm>
              <a:prstGeom prst="roundRect">
                <a:avLst>
                  <a:gd name="adj" fmla="val 9106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ko-KR" altLang="en-US" sz="280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사용 언어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BB31B4-34E0-D63F-2C02-622A49F779DC}"/>
                </a:ext>
              </a:extLst>
            </p:cNvPr>
            <p:cNvSpPr txBox="1"/>
            <p:nvPr/>
          </p:nvSpPr>
          <p:spPr>
            <a:xfrm>
              <a:off x="4716016" y="2229742"/>
              <a:ext cx="3407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Oracle SQL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PL/SQL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5DABC0-04B3-7E6E-322E-567267A3D5F2}"/>
              </a:ext>
            </a:extLst>
          </p:cNvPr>
          <p:cNvSpPr txBox="1"/>
          <p:nvPr/>
        </p:nvSpPr>
        <p:spPr>
          <a:xfrm>
            <a:off x="695028" y="467694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Visual Studio 2022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DA# Modeler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CASE Studio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SQL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062529-A5C7-610D-0606-6DB5D2C2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1628800"/>
            <a:ext cx="8820472" cy="45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1F253-FFEC-D61D-CC99-31A2120F6F02}"/>
              </a:ext>
            </a:extLst>
          </p:cNvPr>
          <p:cNvSpPr txBox="1"/>
          <p:nvPr/>
        </p:nvSpPr>
        <p:spPr>
          <a:xfrm>
            <a:off x="377534" y="1412776"/>
            <a:ext cx="8388932" cy="492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9.17 ~ 9.18</a:t>
            </a:r>
            <a:r>
              <a:rPr lang="en-US" altLang="ko-KR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첫 회의 진행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및 주제에 대한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기능도 선정</a:t>
            </a:r>
            <a:endParaRPr lang="en-US" altLang="ko-KR" sz="7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9.19 ~ 9.29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흐름도 및 업무 문서 리스트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</a:t>
            </a:r>
            <a:endParaRPr lang="en-US" altLang="ko-KR" sz="7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9.30 ~ 10.7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엔티티 리스트 작성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CRUD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매트릭스를 통한 상관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10.8 ~ 10.12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물리적 데이터 모델링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작성</a:t>
            </a:r>
            <a:endParaRPr lang="en-US" altLang="ko-KR" sz="7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10.13 ~ 10.19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용어사전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도메인 기술서 작성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분담 </a:t>
            </a:r>
            <a:endParaRPr lang="en-US" altLang="ko-KR" sz="7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10.20 ~ 11.30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분담된 업무 시행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회의를 통해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12.15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회의 및 발표 </a:t>
            </a:r>
            <a:r>
              <a:rPr lang="ko-KR" altLang="en-US" sz="20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작성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(MainForm)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AC03D-FB7E-D8AD-42EA-A88BE014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6" y="1424397"/>
            <a:ext cx="7670919" cy="374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접수 및 진료 접수 목록 조회가 주요 기능인 메인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부가 기능들로 연결되는 다양한 방법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키 입력 등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 </a:t>
            </a:r>
          </a:p>
        </p:txBody>
      </p:sp>
    </p:spTree>
    <p:extLst>
      <p:ext uri="{BB962C8B-B14F-4D97-AF65-F5344CB8AC3E}">
        <p14:creationId xmlns:p14="http://schemas.microsoft.com/office/powerpoint/2010/main" val="1911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환자 등록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(PatientRegistrationForm)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등록을 위한 모달 다이얼로그형 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D9CA80-77C3-3C54-9BE7-60962ADF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44" y="1790471"/>
            <a:ext cx="4925112" cy="3277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환자 검색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(PatientSearchForm)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검색을 위한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환자명으로 검색 할 수 있는 필터 기능 제공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7B988-4555-E2CF-283E-EB376C53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8" y="1142143"/>
            <a:ext cx="7698603" cy="407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6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수납 관리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(PaymentManagementForm)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수납 대상 조회 및 상태 변경을 위한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수납 상태 및 기간으로 검색 할 수 있는 필터 기능 제공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A5FE8-075A-C683-6186-356EF621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9146"/>
            <a:ext cx="5042234" cy="3868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14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 기록 조회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(ViewDiagnosisRecordsForm)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 기록 목록을 조회할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환자명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및 기간으로 검색할 수 있는 필터 기능 제공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2CD1E-02AE-5A5D-AFA2-9A9CFD50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748289" cy="3963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93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639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 기록 상세 조회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(ViewDetailedDiagnosisRecord)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상세한 진료 기록을 조회할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21BE9-43ED-80E6-2304-59425563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45" y="1124744"/>
            <a:ext cx="5935710" cy="4114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43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620960" y="1446944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724795" y="4112669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655127" y="3509342"/>
            <a:ext cx="4422003" cy="57708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170094" y="238173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요구분석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752600" y="184359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기능 설명 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예상 흐름도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941053" y="13054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664653" y="1309313"/>
            <a:ext cx="381000" cy="519245"/>
            <a:chOff x="2078" y="1387"/>
            <a:chExt cx="1615" cy="2201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400226" y="1905740"/>
            <a:ext cx="381000" cy="519245"/>
            <a:chOff x="2078" y="1387"/>
            <a:chExt cx="1615" cy="2201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781226" y="2471628"/>
            <a:ext cx="381000" cy="519245"/>
            <a:chOff x="2078" y="1387"/>
            <a:chExt cx="1615" cy="2201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074668" y="2989082"/>
            <a:ext cx="381000" cy="519245"/>
            <a:chOff x="2078" y="1387"/>
            <a:chExt cx="1615" cy="2201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14655" y="3564871"/>
            <a:ext cx="355600" cy="519245"/>
            <a:chOff x="2078" y="1387"/>
            <a:chExt cx="1615" cy="2201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45274" y="462685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77149" y="4115348"/>
            <a:ext cx="381000" cy="519245"/>
            <a:chOff x="2078" y="1387"/>
            <a:chExt cx="1615" cy="2201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045002" y="51306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주요 기능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677313" y="4981343"/>
            <a:ext cx="381000" cy="519245"/>
            <a:chOff x="2078" y="1387"/>
            <a:chExt cx="1615" cy="2201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600196" y="56525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 시연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221555" y="5583422"/>
            <a:ext cx="381000" cy="519245"/>
            <a:chOff x="2078" y="1387"/>
            <a:chExt cx="1615" cy="2201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936071" y="618059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 사항 및 개발 후기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AutoShape 50"/>
          <p:cNvSpPr>
            <a:spLocks noChangeArrowheads="1"/>
          </p:cNvSpPr>
          <p:nvPr/>
        </p:nvSpPr>
        <p:spPr bwMode="gray">
          <a:xfrm>
            <a:off x="2490582" y="29530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설계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</a:p>
        </p:txBody>
      </p:sp>
      <p:grpSp>
        <p:nvGrpSpPr>
          <p:cNvPr id="79" name="Group 81"/>
          <p:cNvGrpSpPr>
            <a:grpSpLocks/>
          </p:cNvGrpSpPr>
          <p:nvPr/>
        </p:nvGrpSpPr>
        <p:grpSpPr bwMode="auto">
          <a:xfrm>
            <a:off x="486853" y="6091422"/>
            <a:ext cx="355600" cy="519245"/>
            <a:chOff x="2078" y="1387"/>
            <a:chExt cx="1615" cy="2201"/>
          </a:xfrm>
        </p:grpSpPr>
        <p:sp>
          <p:nvSpPr>
            <p:cNvPr id="8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6" name="Group 74"/>
          <p:cNvGrpSpPr>
            <a:grpSpLocks/>
          </p:cNvGrpSpPr>
          <p:nvPr/>
        </p:nvGrpSpPr>
        <p:grpSpPr bwMode="auto">
          <a:xfrm>
            <a:off x="2007249" y="4561536"/>
            <a:ext cx="381000" cy="519245"/>
            <a:chOff x="2078" y="1387"/>
            <a:chExt cx="1615" cy="2201"/>
          </a:xfrm>
        </p:grpSpPr>
        <p:sp>
          <p:nvSpPr>
            <p:cNvPr id="8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Oval 77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Oval 7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Oval 7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Oval 8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70E11-B2DD-7BC5-56BE-59C10E9B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7" y="1067740"/>
            <a:ext cx="4524837" cy="289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21AA24-8093-019B-DCD5-0692B6FA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78" y="1268760"/>
            <a:ext cx="4678415" cy="2955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데스크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정보 관리 폼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(Disease·Medicine·TreatmentDataManagementForm)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진료를 위한 기초 정보들을 조회하고 관리할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파일로부터 정보를 업데이트 할 수 있는 기능 제공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DB29E8-69FC-B99A-7B39-4F2007A8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685" y="2667563"/>
            <a:ext cx="3956629" cy="26177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93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진료실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(MainForm)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 기록 작성이 주요 기능인 메인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부가 기능들로 연결되는 다양한 방법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키 입력 등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14D2F-0F50-DB56-4297-75B35913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93" y="1124744"/>
            <a:ext cx="5953215" cy="4132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52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진료실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 대기 조회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(ViewDiagnosisRegistrations)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 대기를 조회할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행을 빠르게 두 번 클릭하면 메인 폼으로 환자 정보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 정보를 불러옴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53868-0587-3C87-4D7A-B10CF4BF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02" y="1196752"/>
            <a:ext cx="5343995" cy="4036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35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진료실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환자 검색 폼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(PatientSearchForm)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환자를 검색할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진료실 앱에서는 단순 검색 용도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15F6E-D1EB-0799-D12E-C040AFE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7200800" cy="3811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82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진료실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9F4-CC43-6F0C-7C7C-A94F199B912C}"/>
              </a:ext>
            </a:extLst>
          </p:cNvPr>
          <p:cNvSpPr txBox="1"/>
          <p:nvPr/>
        </p:nvSpPr>
        <p:spPr>
          <a:xfrm>
            <a:off x="191108" y="5433603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처방 폼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(AddMedicinePrescriptionForm·AddTreatmentPrescriptionForm)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8761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 기록에 대한 처방을 추가하기 위한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약품 추가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행위 추가를 누르면 메인 폼으로 작성한 처방 정보를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A9E7F-9502-B2DF-582D-36CB0280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1555"/>
            <a:ext cx="3277057" cy="2676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F09ADD-0047-0F28-BD8B-A2DBE36F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32856"/>
            <a:ext cx="3315163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67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진료실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AB1B-46F0-ABF2-D028-3EE698D52285}"/>
              </a:ext>
            </a:extLst>
          </p:cNvPr>
          <p:cNvSpPr txBox="1"/>
          <p:nvPr/>
        </p:nvSpPr>
        <p:spPr>
          <a:xfrm>
            <a:off x="323528" y="5743801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진료를 위한 기초 정보들을 조회할 수 있는 모달 다이얼로그형 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처방 약품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행위 추가 폼의 검색 버튼과 연계 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해당하는 행을 빠르게 두 번 클릭하면 추가 폼으로 정보를 불러들여옴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E7454-E47C-A734-8559-D523FA1D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" y="1124744"/>
            <a:ext cx="4311506" cy="2756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CDAE29-6ACA-E0DC-45A5-249234C3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375" y="1402394"/>
            <a:ext cx="4786002" cy="303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79F02-A1D4-05CB-7C5A-63696D644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49" y="2424662"/>
            <a:ext cx="4104455" cy="2709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8CC2D6-A843-66C8-8A98-4DCE3E8FFAD6}"/>
              </a:ext>
            </a:extLst>
          </p:cNvPr>
          <p:cNvSpPr txBox="1"/>
          <p:nvPr/>
        </p:nvSpPr>
        <p:spPr>
          <a:xfrm>
            <a:off x="191108" y="5373216"/>
            <a:ext cx="862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정보 검색 폼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(Disease·Medicine·TreatmentDataSearchForm)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44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시연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53C8FA-2214-89FA-035A-22BD524A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9" y="2141872"/>
            <a:ext cx="949370" cy="912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B064AC-FD4E-F800-C22D-148452CB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9" y="3024294"/>
            <a:ext cx="885470" cy="945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908F42-CE2A-FCA0-1621-C07FE282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32" y="2134375"/>
            <a:ext cx="719433" cy="859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B760F-8321-2A5B-9847-E55D292A953E}"/>
              </a:ext>
            </a:extLst>
          </p:cNvPr>
          <p:cNvSpPr txBox="1"/>
          <p:nvPr/>
        </p:nvSpPr>
        <p:spPr>
          <a:xfrm>
            <a:off x="323528" y="1628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파일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EEB3DA-2355-961A-5F58-17706B6C0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68" y="4117279"/>
            <a:ext cx="918503" cy="10081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0E30F5-2F8E-2559-A735-7E3AC6B17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5272873"/>
            <a:ext cx="967669" cy="1104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82457E-C5D3-B678-C664-02646D8DF1AF}"/>
              </a:ext>
            </a:extLst>
          </p:cNvPr>
          <p:cNvSpPr txBox="1"/>
          <p:nvPr/>
        </p:nvSpPr>
        <p:spPr>
          <a:xfrm>
            <a:off x="4321180" y="163187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 파일</a:t>
            </a:r>
            <a:endParaRPr lang="en-US" altLang="ko-KR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AC7A52-A5E7-8110-5551-25CD49BC6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236" y="3172769"/>
            <a:ext cx="762584" cy="9043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67223D-2447-8102-7CEE-D0321F8EF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4832" y="4154412"/>
            <a:ext cx="762583" cy="8587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9A2204-40BA-1C23-93B1-4CBF641B38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4832" y="5226123"/>
            <a:ext cx="767478" cy="9122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DC1D93-E658-2642-5676-A7998366B43E}"/>
              </a:ext>
            </a:extLst>
          </p:cNvPr>
          <p:cNvSpPr txBox="1"/>
          <p:nvPr/>
        </p:nvSpPr>
        <p:spPr>
          <a:xfrm>
            <a:off x="1739280" y="227687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프론트 데스크 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119E8-4A79-72AB-FCCA-737F31AD215D}"/>
              </a:ext>
            </a:extLst>
          </p:cNvPr>
          <p:cNvSpPr txBox="1"/>
          <p:nvPr/>
        </p:nvSpPr>
        <p:spPr>
          <a:xfrm>
            <a:off x="1739280" y="325972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진료실 앱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E3ED9-8682-B1EB-E169-948889BD209C}"/>
              </a:ext>
            </a:extLst>
          </p:cNvPr>
          <p:cNvSpPr txBox="1"/>
          <p:nvPr/>
        </p:nvSpPr>
        <p:spPr>
          <a:xfrm>
            <a:off x="1739280" y="4386590"/>
            <a:ext cx="225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ClinicHelper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공용 모듈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2EB3E2-878B-E787-7535-8FBD3D159F82}"/>
              </a:ext>
            </a:extLst>
          </p:cNvPr>
          <p:cNvSpPr txBox="1"/>
          <p:nvPr/>
        </p:nvSpPr>
        <p:spPr>
          <a:xfrm>
            <a:off x="1773054" y="5655973"/>
            <a:ext cx="243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DataAccess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모듈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4AE399-ACE1-D2F0-6E04-FD1D8F44C87E}"/>
              </a:ext>
            </a:extLst>
          </p:cNvPr>
          <p:cNvSpPr txBox="1"/>
          <p:nvPr/>
        </p:nvSpPr>
        <p:spPr>
          <a:xfrm>
            <a:off x="5694645" y="2348880"/>
            <a:ext cx="290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구축 및 샘플 데이터 쿼리 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FC58D7-2558-AB43-CF43-36CB90413830}"/>
              </a:ext>
            </a:extLst>
          </p:cNvPr>
          <p:cNvSpPr txBox="1"/>
          <p:nvPr/>
        </p:nvSpPr>
        <p:spPr>
          <a:xfrm>
            <a:off x="5721428" y="3388088"/>
            <a:ext cx="290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의약품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62048D-7897-6031-514C-9499BD25A23F}"/>
              </a:ext>
            </a:extLst>
          </p:cNvPr>
          <p:cNvSpPr txBox="1"/>
          <p:nvPr/>
        </p:nvSpPr>
        <p:spPr>
          <a:xfrm>
            <a:off x="5724128" y="4386590"/>
            <a:ext cx="290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C7F57-E5D3-82FD-C3A4-D4FF9663823F}"/>
              </a:ext>
            </a:extLst>
          </p:cNvPr>
          <p:cNvSpPr txBox="1"/>
          <p:nvPr/>
        </p:nvSpPr>
        <p:spPr>
          <a:xfrm>
            <a:off x="5724128" y="5497211"/>
            <a:ext cx="290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행위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5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 사항 및 개발 후기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39FAB7-0C0E-8EBF-E9DA-BCD8B8632112}"/>
              </a:ext>
            </a:extLst>
          </p:cNvPr>
          <p:cNvGrpSpPr/>
          <p:nvPr/>
        </p:nvGrpSpPr>
        <p:grpSpPr>
          <a:xfrm>
            <a:off x="107504" y="3754457"/>
            <a:ext cx="8930580" cy="2616168"/>
            <a:chOff x="107504" y="3902832"/>
            <a:chExt cx="8930580" cy="261616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467544" y="4538079"/>
              <a:ext cx="8136904" cy="1980921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</a:t>
              </a:r>
              <a:r>
                <a:rPr lang="ko-KR" altLang="en-US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구축 뿐만 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아니라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en-US" altLang="ko-KR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NETFramework</a:t>
              </a:r>
              <a:r>
                <a:rPr lang="ko-KR" altLang="en-US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통해 </a:t>
              </a:r>
              <a:r>
                <a:rPr lang="en-US" altLang="ko-KR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r>
                <a:rPr lang="ko-KR" altLang="en-US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연동하여 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하나의 프로그램을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들어 본 좋은 경험</a:t>
              </a:r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팀원들과 매 주 개발을 주제로 소통하면서 </a:t>
              </a:r>
              <a:r>
                <a:rPr lang="ko-KR" altLang="en-US" sz="1600" b="0" i="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커뮤니케이션 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능력도 향상</a:t>
              </a:r>
              <a:endPara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 기회에는 </a:t>
              </a:r>
              <a:r>
                <a:rPr lang="en-US" altLang="ko-KR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 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환경 등 더 다양한 환경에서의 </a:t>
              </a:r>
              <a:r>
                <a:rPr lang="en-US" altLang="ko-KR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Oracle</a:t>
              </a:r>
              <a:r>
                <a:rPr lang="ko-KR" altLang="en-US" sz="1600" b="0" i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데이터베이스  프로그래밍 경험을 쌓아보고 싶음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7504" y="4293096"/>
              <a:ext cx="8930580" cy="1728192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 z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5046" tIns="687324" rIns="665046" bIns="234696" numCol="1" spcCol="1270" anchor="t" anchorCtr="0">
              <a:noAutofit/>
            </a:bodyPr>
            <a:lstStyle/>
            <a:p>
              <a:pPr marL="285750" lvl="1" indent="-285750" defTabSz="1289050" latinLnBrk="1">
                <a:spcAft>
                  <a:spcPct val="15000"/>
                </a:spcAft>
                <a:buFontTx/>
                <a:buChar char="••"/>
              </a:pP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blackWhite">
            <a:xfrm>
              <a:off x="548189" y="390283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후기</a:t>
              </a:r>
              <a:endPara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F5DE2E-657D-A181-448B-EE7B3410A649}"/>
              </a:ext>
            </a:extLst>
          </p:cNvPr>
          <p:cNvGrpSpPr/>
          <p:nvPr/>
        </p:nvGrpSpPr>
        <p:grpSpPr>
          <a:xfrm>
            <a:off x="107504" y="1421727"/>
            <a:ext cx="8496944" cy="1949965"/>
            <a:chOff x="107504" y="1556792"/>
            <a:chExt cx="8496944" cy="1949965"/>
          </a:xfrm>
        </p:grpSpPr>
        <p:sp>
          <p:nvSpPr>
            <p:cNvPr id="15" name="직사각형 14"/>
            <p:cNvSpPr/>
            <p:nvPr/>
          </p:nvSpPr>
          <p:spPr>
            <a:xfrm>
              <a:off x="107504" y="1755840"/>
              <a:ext cx="8496944" cy="1601152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 z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5046" tIns="687324" rIns="665046" bIns="234696" numCol="1" spcCol="1270" anchor="t" anchorCtr="0">
              <a:noAutofit/>
            </a:bodyPr>
            <a:lstStyle/>
            <a:p>
              <a:pPr marL="285750" lvl="1" indent="-285750" defTabSz="1289050" latinLnBrk="1">
                <a:spcAft>
                  <a:spcPct val="15000"/>
                </a:spcAft>
                <a:buChar char="••"/>
              </a:pP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458907" y="2138605"/>
              <a:ext cx="8136904" cy="136815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latinLnBrk="1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blackWhite">
            <a:xfrm>
              <a:off x="548189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보완 사항</a:t>
              </a:r>
              <a:endPara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17F100-4761-3101-81C5-5BE99C420C28}"/>
                </a:ext>
              </a:extLst>
            </p:cNvPr>
            <p:cNvSpPr txBox="1"/>
            <p:nvPr/>
          </p:nvSpPr>
          <p:spPr>
            <a:xfrm>
              <a:off x="539552" y="2265033"/>
              <a:ext cx="7128791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프런트와 진료실 앱 간 중복된 폼을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재활용</a:t>
              </a:r>
              <a:r>
                <a:rPr lang="ko-KR" altLang="en-US" sz="1600"/>
                <a:t> 할 수 있는 방안 모색</a:t>
              </a:r>
              <a:endParaRPr lang="en-US" altLang="ko-KR" sz="16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공용 모듈 </a:t>
              </a:r>
              <a:r>
                <a:rPr lang="en-US" altLang="ko-KR" sz="1600"/>
                <a:t>ClinicHelper.Utils</a:t>
              </a:r>
              <a:r>
                <a:rPr lang="ko-KR" altLang="en-US" sz="1600"/>
                <a:t> 의 </a:t>
              </a:r>
              <a:r>
                <a:rPr lang="en-US" altLang="ko-KR" sz="1600"/>
                <a:t>Database </a:t>
              </a:r>
              <a:r>
                <a:rPr lang="ko-KR" altLang="en-US" sz="1600"/>
                <a:t>연결</a:t>
              </a:r>
              <a:r>
                <a:rPr lang="en-US" altLang="ko-KR" sz="1600"/>
                <a:t> </a:t>
              </a:r>
              <a:r>
                <a:rPr lang="ko-KR" altLang="en-US" sz="1600"/>
                <a:t>관련 중복 코드 리팩토링</a:t>
              </a:r>
              <a:endParaRPr lang="en-US" altLang="ko-KR" sz="16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버튼에 아이콘 등을 추가하여 사용자에게 더 나은 경험을 줄 수 있는 여지</a:t>
              </a:r>
              <a:endParaRPr lang="en-US" altLang="ko-KR" sz="1600"/>
            </a:p>
          </p:txBody>
        </p:sp>
      </p:grp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(1/2)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3D5258-5D2B-BA77-C7DB-729F87F0968F}"/>
              </a:ext>
            </a:extLst>
          </p:cNvPr>
          <p:cNvGrpSpPr/>
          <p:nvPr/>
        </p:nvGrpSpPr>
        <p:grpSpPr>
          <a:xfrm>
            <a:off x="1115616" y="2259359"/>
            <a:ext cx="6912768" cy="1301156"/>
            <a:chOff x="539552" y="1695796"/>
            <a:chExt cx="6912768" cy="1301156"/>
          </a:xfrm>
        </p:grpSpPr>
        <p:sp>
          <p:nvSpPr>
            <p:cNvPr id="6" name="TextBox 5"/>
            <p:cNvSpPr txBox="1"/>
            <p:nvPr/>
          </p:nvSpPr>
          <p:spPr>
            <a:xfrm>
              <a:off x="712382" y="2376203"/>
              <a:ext cx="64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 defTabSz="1466850" latinLnBrk="1">
                <a:spcAft>
                  <a:spcPct val="15000"/>
                </a:spcAft>
                <a:buFont typeface="Arial" pitchFamily="34" charset="0"/>
                <a:buChar char="•"/>
              </a:pPr>
              <a:r>
                <a:rPr lang="ko-KR" altLang="en-US" sz="2400" spc="20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의원급 진료기관을 위한 전산 프로그램 개발 </a:t>
              </a:r>
              <a:endParaRPr lang="en-US" altLang="ko-KR" sz="2400" spc="2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B6BB63A-5CCD-88A0-F09A-DD5F972C7D69}"/>
                </a:ext>
              </a:extLst>
            </p:cNvPr>
            <p:cNvGrpSpPr/>
            <p:nvPr/>
          </p:nvGrpSpPr>
          <p:grpSpPr>
            <a:xfrm>
              <a:off x="539552" y="1695796"/>
              <a:ext cx="6912768" cy="1301156"/>
              <a:chOff x="539552" y="1695796"/>
              <a:chExt cx="6912768" cy="1301156"/>
            </a:xfrm>
          </p:grpSpPr>
          <p:sp>
            <p:nvSpPr>
              <p:cNvPr id="14" name="AutoShape 3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6912768" cy="864096"/>
              </a:xfrm>
              <a:prstGeom prst="roundRect">
                <a:avLst>
                  <a:gd name="adj" fmla="val 13745"/>
                </a:avLst>
              </a:prstGeom>
              <a:solidFill>
                <a:schemeClr val="bg1">
                  <a:alpha val="31000"/>
                </a:schemeClr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eaLnBrk="0" hangingPunct="0"/>
                <a:endParaRPr lang="en-US" altLang="ko-KR" sz="1400" dirty="0">
                  <a:latin typeface="Verdana" pitchFamily="34" charset="0"/>
                  <a:ea typeface="굴림" charset="-127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blackWhite">
              <a:xfrm>
                <a:off x="683568" y="1695796"/>
                <a:ext cx="1656184" cy="563563"/>
              </a:xfrm>
              <a:prstGeom prst="roundRect">
                <a:avLst>
                  <a:gd name="adj" fmla="val 9106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ko-KR" altLang="en-US" sz="2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</a:t>
                </a:r>
                <a:endParaRPr lang="en-US" altLang="ko-KR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25182" y="4207180"/>
            <a:ext cx="8280920" cy="195812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(2/2)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4207180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3966" y="3655701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17" y="4437112"/>
            <a:ext cx="8061073" cy="1644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환자 정보 및 진료 기록 관리</a:t>
            </a:r>
            <a:endParaRPr lang="en-US" altLang="ko-KR" sz="1600" spc="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프런트와 진료실 간 빠른 정보 교환</a:t>
            </a:r>
            <a:endParaRPr lang="en-US" altLang="ko-KR" sz="1600" spc="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진료를 위한 기초 정보들의 손쉬운 관리</a:t>
            </a:r>
            <a:endParaRPr lang="en-US" altLang="ko-KR" sz="1600" spc="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도움이 될 수 있는 통계자료 제공</a:t>
            </a:r>
            <a:endParaRPr lang="en-US" altLang="ko-KR" sz="1600" spc="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4086" y="1861641"/>
            <a:ext cx="8136904" cy="1495351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672290" cy="829236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동기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89" y="2060848"/>
            <a:ext cx="7776864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1600" spc="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동네 내과에 방문했을 때 정보입력을 수기로 </a:t>
            </a: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했던 경험</a:t>
            </a:r>
            <a:endParaRPr lang="en-US" altLang="ko-KR" sz="1600" spc="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defTabSz="1466850" latinLnBrk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등록 과정을 효율적으로 진행 할 수 있는 </a:t>
            </a:r>
            <a:r>
              <a:rPr lang="ko-KR" altLang="en-US" sz="1600" spc="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개발하면 좋을 것 </a:t>
            </a:r>
            <a:r>
              <a:rPr lang="ko-KR" altLang="en-US" sz="1600" spc="200">
                <a:latin typeface="나눔스퀘어" panose="020B0600000101010101" pitchFamily="50" charset="-127"/>
                <a:ea typeface="나눔스퀘어" panose="020B0600000101010101" pitchFamily="50" charset="-127"/>
              </a:rPr>
              <a:t>같다는 생각이 동기가 됨</a:t>
            </a:r>
            <a:endParaRPr lang="en-US" altLang="ko-KR" sz="1600" spc="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466850" latinLnBrk="1">
              <a:spcAft>
                <a:spcPct val="15000"/>
              </a:spcAft>
            </a:pPr>
            <a:r>
              <a:rPr lang="ko-KR" altLang="en-US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b="1" spc="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기능</a:t>
            </a:r>
            <a:r>
              <a:rPr lang="en-US" altLang="ko-KR" b="1" spc="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b="1" spc="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34F912-7EF8-5CDF-3512-52FFD16FB984}"/>
              </a:ext>
            </a:extLst>
          </p:cNvPr>
          <p:cNvGrpSpPr/>
          <p:nvPr/>
        </p:nvGrpSpPr>
        <p:grpSpPr>
          <a:xfrm>
            <a:off x="395536" y="1490415"/>
            <a:ext cx="8352928" cy="5040560"/>
            <a:chOff x="395536" y="1196752"/>
            <a:chExt cx="8352928" cy="50405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F2982-8EBB-1E71-F025-DC4A660ACE0F}"/>
                </a:ext>
              </a:extLst>
            </p:cNvPr>
            <p:cNvSpPr/>
            <p:nvPr/>
          </p:nvSpPr>
          <p:spPr bwMode="auto">
            <a:xfrm>
              <a:off x="395536" y="1556793"/>
              <a:ext cx="8352928" cy="468051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298CD1A-9BB0-BEAF-5192-05637F7BC64F}"/>
                </a:ext>
              </a:extLst>
            </p:cNvPr>
            <p:cNvSpPr/>
            <p:nvPr/>
          </p:nvSpPr>
          <p:spPr bwMode="auto">
            <a:xfrm>
              <a:off x="3635896" y="1196752"/>
              <a:ext cx="1751112" cy="4847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ClinicHelper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E87BFC0-EBE8-DAFD-7816-A469A0C9E14D}"/>
                </a:ext>
              </a:extLst>
            </p:cNvPr>
            <p:cNvGrpSpPr/>
            <p:nvPr/>
          </p:nvGrpSpPr>
          <p:grpSpPr>
            <a:xfrm>
              <a:off x="539552" y="1711900"/>
              <a:ext cx="2448273" cy="4401740"/>
              <a:chOff x="395536" y="1786552"/>
              <a:chExt cx="2028018" cy="441281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F4D61A6-84F6-C8F3-C9E3-7E5CB0F9766B}"/>
                  </a:ext>
                </a:extLst>
              </p:cNvPr>
              <p:cNvSpPr/>
              <p:nvPr/>
            </p:nvSpPr>
            <p:spPr bwMode="auto">
              <a:xfrm>
                <a:off x="395536" y="2075540"/>
                <a:ext cx="2028018" cy="4123830"/>
              </a:xfrm>
              <a:prstGeom prst="roundRect">
                <a:avLst>
                  <a:gd name="adj" fmla="val 629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C3E189B9-3C46-730A-8C33-3BEA2B9D8E9A}"/>
                  </a:ext>
                </a:extLst>
              </p:cNvPr>
              <p:cNvSpPr/>
              <p:nvPr/>
            </p:nvSpPr>
            <p:spPr bwMode="auto">
              <a:xfrm>
                <a:off x="509444" y="1786552"/>
                <a:ext cx="1800200" cy="43204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FrontDeskApp</a:t>
                </a:r>
                <a:endParaRPr kumimoji="0" lang="en-US" altLang="ko-KR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B58AC-F8D9-4E6F-DD5C-75AB0BA89CD7}"/>
                  </a:ext>
                </a:extLst>
              </p:cNvPr>
              <p:cNvSpPr txBox="1"/>
              <p:nvPr/>
            </p:nvSpPr>
            <p:spPr>
              <a:xfrm>
                <a:off x="514264" y="2281333"/>
                <a:ext cx="1909290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환자 정보 관리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등록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삭제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진료 접수 관리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진료 접수 생성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접수 내역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기초 정보 관리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질병 정보 관리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의약품 정보 관리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의료 행위 정보 관리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진료 기록 조회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수납 관리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수납 대상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수납 상태 변경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 통계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FCD1EE0-D1E2-76E0-46BF-BB7CC02F7AD3}"/>
                </a:ext>
              </a:extLst>
            </p:cNvPr>
            <p:cNvGrpSpPr/>
            <p:nvPr/>
          </p:nvGrpSpPr>
          <p:grpSpPr>
            <a:xfrm>
              <a:off x="6156177" y="1711900"/>
              <a:ext cx="2448273" cy="4525412"/>
              <a:chOff x="395536" y="1786552"/>
              <a:chExt cx="2028018" cy="453680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5F0613D3-3E96-F1E9-B434-42639A0B2B46}"/>
                  </a:ext>
                </a:extLst>
              </p:cNvPr>
              <p:cNvSpPr/>
              <p:nvPr/>
            </p:nvSpPr>
            <p:spPr bwMode="auto">
              <a:xfrm>
                <a:off x="395536" y="2075540"/>
                <a:ext cx="2028018" cy="4123830"/>
              </a:xfrm>
              <a:prstGeom prst="roundRect">
                <a:avLst>
                  <a:gd name="adj" fmla="val 629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D45F86B-1234-D982-0622-19C9F5B0E67E}"/>
                  </a:ext>
                </a:extLst>
              </p:cNvPr>
              <p:cNvSpPr/>
              <p:nvPr/>
            </p:nvSpPr>
            <p:spPr bwMode="auto">
              <a:xfrm>
                <a:off x="810376" y="1786552"/>
                <a:ext cx="1198338" cy="43204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DoctorApp</a:t>
                </a:r>
                <a:endParaRPr kumimoji="0" lang="en-US" altLang="ko-KR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56F289-590F-4E13-2046-E94B808550DB}"/>
                  </a:ext>
                </a:extLst>
              </p:cNvPr>
              <p:cNvSpPr txBox="1"/>
              <p:nvPr/>
            </p:nvSpPr>
            <p:spPr>
              <a:xfrm>
                <a:off x="514263" y="2281333"/>
                <a:ext cx="1909290" cy="404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환자 정보 조회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진료 대기 조회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선택하여 진료 개시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endParaRPr lang="en-US" altLang="ko-KR" sz="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기초 정보 조회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질병 정보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의약품 정보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의료 행위 정보 조회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endParaRPr lang="en-US" altLang="ko-KR" sz="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 진료 기록 조회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진료 기록 작성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처방 약품 정보 작성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처방 행위 정보 작성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46250" lvl="1"/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수납 정보 생성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진료 기록 작성 시 자동으로 생성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83BAC8D-29EE-3186-4B68-6A490CAA8402}"/>
                </a:ext>
              </a:extLst>
            </p:cNvPr>
            <p:cNvGrpSpPr/>
            <p:nvPr/>
          </p:nvGrpSpPr>
          <p:grpSpPr>
            <a:xfrm>
              <a:off x="3359325" y="2364713"/>
              <a:ext cx="2448273" cy="3078862"/>
              <a:chOff x="395536" y="1786552"/>
              <a:chExt cx="2028018" cy="308661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45A40570-5C5D-A058-F7A1-03B5EFB2ED83}"/>
                  </a:ext>
                </a:extLst>
              </p:cNvPr>
              <p:cNvSpPr/>
              <p:nvPr/>
            </p:nvSpPr>
            <p:spPr bwMode="auto">
              <a:xfrm>
                <a:off x="395536" y="2075541"/>
                <a:ext cx="2028018" cy="2797621"/>
              </a:xfrm>
              <a:prstGeom prst="roundRect">
                <a:avLst>
                  <a:gd name="adj" fmla="val 629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7FA65BA-0503-EC2D-4526-5C15EE03BFFB}"/>
                  </a:ext>
                </a:extLst>
              </p:cNvPr>
              <p:cNvSpPr/>
              <p:nvPr/>
            </p:nvSpPr>
            <p:spPr bwMode="auto">
              <a:xfrm>
                <a:off x="810376" y="1786552"/>
                <a:ext cx="1198338" cy="43204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공용 모듈</a:t>
                </a:r>
                <a:endParaRPr kumimoji="0" lang="en-US" altLang="ko-KR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52DFC5-45B9-1213-AB41-3F510D9E3610}"/>
                  </a:ext>
                </a:extLst>
              </p:cNvPr>
              <p:cNvSpPr txBox="1"/>
              <p:nvPr/>
            </p:nvSpPr>
            <p:spPr>
              <a:xfrm>
                <a:off x="514263" y="2281333"/>
                <a:ext cx="1909290" cy="259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DB</a:t>
                </a: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연결 제공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DatabaseManager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연결 및 쿼리 재사용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 구조체 공유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PatientData,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DiagnosisRecord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등 다수의 구조체를 공유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8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일부 공용 함수 제공</a:t>
                </a:r>
                <a:endPara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3200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주민번호 관련 함수 등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1466850" latinLnBrk="1">
              <a:spcAft>
                <a:spcPct val="15000"/>
              </a:spcAft>
            </a:pPr>
            <a:r>
              <a:rPr lang="ko-KR" altLang="en-US" b="1" spc="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사용 예상 흐름도</a:t>
            </a:r>
            <a:endParaRPr lang="ko-KR" altLang="en-US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B12D94-D40B-B3AF-ED9C-B8C8E02CE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60"/>
          <a:stretch/>
        </p:blipFill>
        <p:spPr bwMode="auto">
          <a:xfrm>
            <a:off x="827584" y="1700807"/>
            <a:ext cx="7344816" cy="39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F9E49FB-B36D-32E4-A639-7A4A2D3F3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5" b="10101"/>
          <a:stretch/>
        </p:blipFill>
        <p:spPr bwMode="auto">
          <a:xfrm>
            <a:off x="971600" y="1413031"/>
            <a:ext cx="6912768" cy="51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3CDF7BD-0920-6A49-8CB4-D1F597C5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pPr lvl="1" defTabSz="1466850" latinLnBrk="1">
              <a:spcAft>
                <a:spcPct val="15000"/>
              </a:spcAft>
            </a:pPr>
            <a:r>
              <a:rPr lang="ko-KR" altLang="en-US" b="1" spc="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사용 예상 흐름도</a:t>
            </a:r>
            <a:endParaRPr lang="ko-KR" altLang="en-US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요구분석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D179A6-51B1-126B-FFE6-FFC4FF90E392}"/>
              </a:ext>
            </a:extLst>
          </p:cNvPr>
          <p:cNvGrpSpPr/>
          <p:nvPr/>
        </p:nvGrpSpPr>
        <p:grpSpPr>
          <a:xfrm>
            <a:off x="504000" y="2276872"/>
            <a:ext cx="8136000" cy="2178924"/>
            <a:chOff x="467544" y="1988840"/>
            <a:chExt cx="8136000" cy="2178924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467544" y="2520419"/>
              <a:ext cx="8136000" cy="1647345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프런트와 진료실간의 원활한 환자 정보 및 진료 기록 공유 필요</a:t>
              </a:r>
              <a:endParaRPr lang="en-US" altLang="ko-KR" spc="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손쉽게 진료 기록과 수납 정보를 </a:t>
              </a:r>
              <a:r>
                <a:rPr lang="ko-KR" altLang="en-US" spc="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가져올 </a:t>
              </a:r>
              <a:r>
                <a:rPr lang="ko-KR" altLang="en-US" spc="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 있어야 함</a:t>
              </a:r>
              <a:endParaRPr lang="en-US" altLang="ko-KR" spc="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진료를 위한 기초 정보들의 효율적인 관리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blackWhite">
            <a:xfrm>
              <a:off x="635028" y="1988840"/>
              <a:ext cx="2928860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요구 분석</a:t>
              </a:r>
              <a:endPara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5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베이스 설계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 </a:t>
            </a:r>
            <a:r>
              <a:rPr lang="en-US" altLang="ko-KR" sz="28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9AF998-1E46-8B65-B66C-11AB76E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6" y="3419476"/>
            <a:ext cx="19048" cy="19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4E4C4D-77AA-15CC-1C47-7A9FA3F7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40768"/>
            <a:ext cx="6096000" cy="5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970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6325</TotalTime>
  <Words>947</Words>
  <Application>Microsoft Office PowerPoint</Application>
  <PresentationFormat>화면 슬라이드 쇼(4:3)</PresentationFormat>
  <Paragraphs>187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나눔스퀘어 ExtraBold</vt:lpstr>
      <vt:lpstr>맑은 고딕</vt:lpstr>
      <vt:lpstr>Verdana</vt:lpstr>
      <vt:lpstr>나눔스퀘어 Bold</vt:lpstr>
      <vt:lpstr>HY견고딕</vt:lpstr>
      <vt:lpstr>나눔스퀘어</vt:lpstr>
      <vt:lpstr>Arial</vt:lpstr>
      <vt:lpstr>Times New Roman</vt:lpstr>
      <vt:lpstr>Wingdings</vt:lpstr>
      <vt:lpstr>cdb2004c042l</vt:lpstr>
      <vt:lpstr>Image</vt:lpstr>
      <vt:lpstr>주제:  내과 관리 시스템</vt:lpstr>
      <vt:lpstr>목차</vt:lpstr>
      <vt:lpstr>프로젝트 개요 (1/2)</vt:lpstr>
      <vt:lpstr>프로젝트 개요 (2/2)</vt:lpstr>
      <vt:lpstr>시스템 전체 기능·설명</vt:lpstr>
      <vt:lpstr>시스템 사용 예상 흐름도</vt:lpstr>
      <vt:lpstr>시스템 사용 예상 흐름도</vt:lpstr>
      <vt:lpstr>시스템 요구분석</vt:lpstr>
      <vt:lpstr>데이터 베이스 설계 (논리 ERD)</vt:lpstr>
      <vt:lpstr>데이터 베이스 설계 (물리 ERD)</vt:lpstr>
      <vt:lpstr>개발 환경</vt:lpstr>
      <vt:lpstr>역할 분담</vt:lpstr>
      <vt:lpstr>개발 일정</vt:lpstr>
      <vt:lpstr>시스템 주요 기능 (데스크)</vt:lpstr>
      <vt:lpstr>시스템 주요 기능 (데스크)</vt:lpstr>
      <vt:lpstr>시스템 주요 기능 (데스크)</vt:lpstr>
      <vt:lpstr>시스템 주요 기능 (데스크)</vt:lpstr>
      <vt:lpstr>시스템 주요 기능 (데스크)</vt:lpstr>
      <vt:lpstr>시스템 주요 기능 (데스크)</vt:lpstr>
      <vt:lpstr>시스템 주요 기능 (데스크)</vt:lpstr>
      <vt:lpstr>시스템 주요 기능 (진료실)</vt:lpstr>
      <vt:lpstr>시스템 주요 기능 (진료실)</vt:lpstr>
      <vt:lpstr>시스템 주요 기능 (진료실)</vt:lpstr>
      <vt:lpstr>시스템 주요 기능 (진료실)</vt:lpstr>
      <vt:lpstr>시스템 주요 기능 (진료실)</vt:lpstr>
      <vt:lpstr>솔루션 시연</vt:lpstr>
      <vt:lpstr>보완 사항 및 개발 후기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김영록</cp:lastModifiedBy>
  <cp:revision>1015</cp:revision>
  <cp:lastPrinted>2018-06-01T07:06:01Z</cp:lastPrinted>
  <dcterms:created xsi:type="dcterms:W3CDTF">2009-05-26T07:01:49Z</dcterms:created>
  <dcterms:modified xsi:type="dcterms:W3CDTF">2022-12-17T08:55:16Z</dcterms:modified>
</cp:coreProperties>
</file>