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</p:sldIdLst>
  <p:sldSz cx="14400213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565"/>
    <a:srgbClr val="A41818"/>
    <a:srgbClr val="F8CCCC"/>
    <a:srgbClr val="95E1F9"/>
    <a:srgbClr val="D65858"/>
    <a:srgbClr val="F09494"/>
    <a:srgbClr val="FEE9CE"/>
    <a:srgbClr val="FFFFFF"/>
    <a:srgbClr val="FDEDED"/>
    <a:srgbClr val="B8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571308"/>
            <a:ext cx="12240181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042853"/>
            <a:ext cx="1080016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6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1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11175"/>
            <a:ext cx="3105046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11175"/>
            <a:ext cx="913513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FF64235-79A7-6CA0-C0D3-D53F356C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8" y="525497"/>
            <a:ext cx="12420184" cy="511175"/>
          </a:xfrm>
        </p:spPr>
        <p:txBody>
          <a:bodyPr>
            <a:noAutofit/>
          </a:bodyPr>
          <a:lstStyle>
            <a:lvl1pPr>
              <a:defRPr sz="2362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563BC-A242-9350-C179-07D25AEA54D7}"/>
              </a:ext>
            </a:extLst>
          </p:cNvPr>
          <p:cNvSpPr/>
          <p:nvPr userDrawn="1"/>
        </p:nvSpPr>
        <p:spPr>
          <a:xfrm flipH="1">
            <a:off x="637835" y="1119903"/>
            <a:ext cx="150028" cy="395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79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646C7B-8CB6-37F6-8B19-96BCE2AE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35" y="1795007"/>
            <a:ext cx="12774239" cy="7450640"/>
          </a:xfrm>
        </p:spPr>
        <p:txBody>
          <a:bodyPr/>
          <a:lstStyle>
            <a:lvl1pPr>
              <a:defRPr sz="1417"/>
            </a:lvl1pPr>
            <a:lvl2pPr>
              <a:defRPr sz="1181"/>
            </a:lvl2pPr>
            <a:lvl3pPr>
              <a:defRPr sz="1181"/>
            </a:lvl3pPr>
            <a:lvl4pPr>
              <a:defRPr sz="1181"/>
            </a:lvl4pPr>
            <a:lvl5pPr>
              <a:defRPr sz="1181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8976670-F6A1-4778-8BAE-A5219668D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7863" y="1119903"/>
            <a:ext cx="12366184" cy="396854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4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5041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393635"/>
            <a:ext cx="12420184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425250"/>
            <a:ext cx="12420184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6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555875"/>
            <a:ext cx="6120091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555875"/>
            <a:ext cx="6120091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11177"/>
            <a:ext cx="12420184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353628"/>
            <a:ext cx="6091964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507105"/>
            <a:ext cx="6091964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353628"/>
            <a:ext cx="612196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507105"/>
            <a:ext cx="612196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9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0080"/>
            <a:ext cx="4644444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382397"/>
            <a:ext cx="7290108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880360"/>
            <a:ext cx="4644444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1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0080"/>
            <a:ext cx="4644444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382397"/>
            <a:ext cx="7290108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880360"/>
            <a:ext cx="4644444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11177"/>
            <a:ext cx="12420184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555875"/>
            <a:ext cx="12420184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898892"/>
            <a:ext cx="324004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83464-1FFC-4FBC-92AC-53382378322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898892"/>
            <a:ext cx="486007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898892"/>
            <a:ext cx="324004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6185-8A05-43EE-9F62-77A2F67D8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7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mhyojin0438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7" name="Rectangle 411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99852" cy="960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6ABECA-35A6-B341-84C6-FA148BAAC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414" y="7163140"/>
            <a:ext cx="12510626" cy="14009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200" b="1">
                <a:solidFill>
                  <a:srgbClr val="C00000"/>
                </a:solidFill>
              </a:rPr>
              <a:t>신규 몬스터 제안서</a:t>
            </a:r>
          </a:p>
        </p:txBody>
      </p:sp>
      <p:grpSp>
        <p:nvGrpSpPr>
          <p:cNvPr id="4128" name="Group 412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18540"/>
            <a:ext cx="14396612" cy="2560321"/>
            <a:chOff x="-305" y="3144820"/>
            <a:chExt cx="9182100" cy="1551136"/>
          </a:xfrm>
        </p:grpSpPr>
        <p:sp useBgFill="1"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6" name="Freeform: Shape 412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3E70A287-6C2B-3BCF-2547-C678C7B8C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414" y="6413099"/>
            <a:ext cx="11122484" cy="678123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600" b="1"/>
              <a:t>&lt;</a:t>
            </a:r>
            <a:r>
              <a:rPr lang="ko-KR" altLang="en-US" sz="2600" b="1"/>
              <a:t>테일즈 데몬 슬레이어</a:t>
            </a:r>
            <a:r>
              <a:rPr lang="en-US" altLang="ko-KR" sz="2600" b="1"/>
              <a:t>&gt;</a:t>
            </a:r>
            <a:endParaRPr lang="ko-KR" altLang="en-US" sz="2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41430-1075-A381-3347-14486C91839A}"/>
              </a:ext>
            </a:extLst>
          </p:cNvPr>
          <p:cNvSpPr txBox="1"/>
          <p:nvPr/>
        </p:nvSpPr>
        <p:spPr>
          <a:xfrm>
            <a:off x="5692506" y="7965015"/>
            <a:ext cx="189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3"/>
                </a:solidFill>
              </a:rPr>
              <a:t>시작일</a:t>
            </a:r>
            <a:r>
              <a:rPr lang="en-US" altLang="ko-KR" sz="1400">
                <a:solidFill>
                  <a:schemeClr val="accent3"/>
                </a:solidFill>
              </a:rPr>
              <a:t>: 2023-02-20</a:t>
            </a:r>
          </a:p>
          <a:p>
            <a:r>
              <a:rPr lang="ko-KR" altLang="en-US" sz="1400">
                <a:solidFill>
                  <a:schemeClr val="accent3"/>
                </a:solidFill>
              </a:rPr>
              <a:t>마감일</a:t>
            </a:r>
            <a:r>
              <a:rPr lang="en-US" altLang="ko-KR" sz="1400">
                <a:solidFill>
                  <a:schemeClr val="accent3"/>
                </a:solidFill>
              </a:rPr>
              <a:t>: 2023-02-26</a:t>
            </a:r>
            <a:endParaRPr lang="ko-KR" altLang="en-US"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07F3C-44A7-9800-A71F-EDE061B52B93}"/>
              </a:ext>
            </a:extLst>
          </p:cNvPr>
          <p:cNvSpPr txBox="1"/>
          <p:nvPr/>
        </p:nvSpPr>
        <p:spPr>
          <a:xfrm>
            <a:off x="10176283" y="8074225"/>
            <a:ext cx="5173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작성자</a:t>
            </a:r>
            <a:r>
              <a:rPr lang="en-US" altLang="ko-KR" sz="2000"/>
              <a:t>: </a:t>
            </a:r>
            <a:r>
              <a:rPr lang="ko-KR" altLang="en-US" sz="2000"/>
              <a:t>김효진</a:t>
            </a:r>
            <a:endParaRPr lang="en-US" altLang="ko-KR" sz="2000"/>
          </a:p>
          <a:p>
            <a:r>
              <a:rPr lang="en-US" altLang="ko-KR" sz="2000">
                <a:hlinkClick r:id="rId2"/>
              </a:rPr>
              <a:t>Email: kimhyojin0438@gmail.com</a:t>
            </a:r>
            <a:endParaRPr lang="en-US" altLang="ko-KR" sz="2000"/>
          </a:p>
          <a:p>
            <a:r>
              <a:rPr lang="en-US" altLang="ko-KR" sz="2000"/>
              <a:t>C.P.: 010-2126-2138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652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FA1CF-8FFC-C829-C954-E77D4A64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241" y="3581400"/>
            <a:ext cx="1896060" cy="2073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/>
              <a:t>1.</a:t>
            </a:r>
            <a:r>
              <a:rPr lang="ko-KR" altLang="en-US" sz="1400" b="1"/>
              <a:t> 도감 시스템 이란</a:t>
            </a:r>
            <a:r>
              <a:rPr lang="en-US" altLang="ko-KR" sz="1400" b="1"/>
              <a:t>? </a:t>
            </a:r>
          </a:p>
          <a:p>
            <a:pPr marL="0" indent="0">
              <a:buNone/>
            </a:pPr>
            <a:r>
              <a:rPr lang="en-US" altLang="ko-KR" sz="1200"/>
              <a:t> </a:t>
            </a:r>
            <a:r>
              <a:rPr lang="en-US" altLang="ko-KR" sz="1200">
                <a:solidFill>
                  <a:schemeClr val="accent3"/>
                </a:solidFill>
              </a:rPr>
              <a:t>- </a:t>
            </a:r>
            <a:r>
              <a:rPr lang="ko-KR" altLang="en-US" sz="1200">
                <a:solidFill>
                  <a:schemeClr val="accent3"/>
                </a:solidFill>
              </a:rPr>
              <a:t>정의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1200">
                <a:solidFill>
                  <a:schemeClr val="accent3"/>
                </a:solidFill>
              </a:rPr>
              <a:t> - </a:t>
            </a:r>
            <a:r>
              <a:rPr lang="ko-KR" altLang="en-US" sz="1200">
                <a:solidFill>
                  <a:schemeClr val="accent3"/>
                </a:solidFill>
              </a:rPr>
              <a:t>진입 방식 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1200">
                <a:solidFill>
                  <a:schemeClr val="accent3"/>
                </a:solidFill>
              </a:rPr>
              <a:t> - </a:t>
            </a:r>
            <a:r>
              <a:rPr lang="ko-KR" altLang="en-US" sz="1200">
                <a:solidFill>
                  <a:schemeClr val="accent3"/>
                </a:solidFill>
              </a:rPr>
              <a:t>기획 의도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1200">
                <a:solidFill>
                  <a:schemeClr val="accent3"/>
                </a:solidFill>
              </a:rPr>
              <a:t> - </a:t>
            </a:r>
            <a:r>
              <a:rPr lang="ko-KR" altLang="en-US" sz="1200">
                <a:solidFill>
                  <a:schemeClr val="accent3"/>
                </a:solidFill>
              </a:rPr>
              <a:t>진행 흐름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ko-KR" altLang="en-US" sz="14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065216-6479-E92C-BA91-3417FED6EFAE}"/>
              </a:ext>
            </a:extLst>
          </p:cNvPr>
          <p:cNvSpPr txBox="1">
            <a:spLocks/>
          </p:cNvSpPr>
          <p:nvPr/>
        </p:nvSpPr>
        <p:spPr>
          <a:xfrm>
            <a:off x="6185820" y="3581400"/>
            <a:ext cx="2324685" cy="242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/>
              <a:t>2. </a:t>
            </a:r>
            <a:r>
              <a:rPr lang="ko-KR" altLang="en-US" sz="1400" b="1"/>
              <a:t>도감 시스템 규칙</a:t>
            </a:r>
            <a:endParaRPr lang="en-US" altLang="ko-KR" sz="1400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/>
              <a:t> </a:t>
            </a:r>
            <a:r>
              <a:rPr lang="en-US" altLang="ko-KR" sz="1200">
                <a:solidFill>
                  <a:schemeClr val="accent3"/>
                </a:solidFill>
              </a:rPr>
              <a:t>- </a:t>
            </a:r>
            <a:r>
              <a:rPr lang="ko-KR" altLang="en-US" sz="1200">
                <a:solidFill>
                  <a:schemeClr val="accent3"/>
                </a:solidFill>
              </a:rPr>
              <a:t>도감의 종류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 - </a:t>
            </a:r>
            <a:r>
              <a:rPr lang="ko-KR" altLang="en-US" sz="1200">
                <a:solidFill>
                  <a:schemeClr val="accent3"/>
                </a:solidFill>
              </a:rPr>
              <a:t>도감 단계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- </a:t>
            </a:r>
            <a:r>
              <a:rPr lang="ko-KR" altLang="en-US" sz="1200">
                <a:solidFill>
                  <a:schemeClr val="accent3"/>
                </a:solidFill>
              </a:rPr>
              <a:t>소환수 도감 상세 설명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1200">
                <a:solidFill>
                  <a:schemeClr val="accent3"/>
                </a:solidFill>
              </a:rPr>
              <a:t>- </a:t>
            </a:r>
            <a:r>
              <a:rPr lang="ko-KR" altLang="en-US" sz="1200">
                <a:solidFill>
                  <a:schemeClr val="accent3"/>
                </a:solidFill>
              </a:rPr>
              <a:t>수집 도감 상세 설명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- </a:t>
            </a:r>
            <a:r>
              <a:rPr lang="ko-KR" altLang="en-US" sz="1200">
                <a:solidFill>
                  <a:schemeClr val="accent3"/>
                </a:solidFill>
              </a:rPr>
              <a:t>몬스터 도감 상세 설명</a:t>
            </a:r>
            <a:endParaRPr lang="en-US" altLang="ko-KR" sz="1200">
              <a:solidFill>
                <a:schemeClr val="accent3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1CFD9F1-74DD-5A2A-C27B-A7F5FD49823D}"/>
              </a:ext>
            </a:extLst>
          </p:cNvPr>
          <p:cNvSpPr txBox="1">
            <a:spLocks/>
          </p:cNvSpPr>
          <p:nvPr/>
        </p:nvSpPr>
        <p:spPr>
          <a:xfrm>
            <a:off x="9486985" y="3581400"/>
            <a:ext cx="2324685" cy="242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/>
              <a:t>3. </a:t>
            </a:r>
            <a:r>
              <a:rPr lang="ko-KR" altLang="en-US" sz="1400" b="1"/>
              <a:t>도감 시스템 </a:t>
            </a:r>
            <a:r>
              <a:rPr lang="en-US" altLang="ko-KR" sz="1400" b="1"/>
              <a:t>UI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 - UI </a:t>
            </a:r>
            <a:r>
              <a:rPr lang="ko-KR" altLang="en-US" sz="1200">
                <a:solidFill>
                  <a:schemeClr val="accent3"/>
                </a:solidFill>
              </a:rPr>
              <a:t>플로우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- </a:t>
            </a:r>
            <a:r>
              <a:rPr lang="ko-KR" altLang="en-US" sz="1200">
                <a:solidFill>
                  <a:schemeClr val="accent3"/>
                </a:solidFill>
              </a:rPr>
              <a:t>도감 선택 화면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 - </a:t>
            </a:r>
            <a:r>
              <a:rPr lang="ko-KR" altLang="en-US" sz="1200">
                <a:solidFill>
                  <a:schemeClr val="accent3"/>
                </a:solidFill>
              </a:rPr>
              <a:t>도감 메인화면 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 - </a:t>
            </a:r>
            <a:r>
              <a:rPr lang="ko-KR" altLang="en-US" sz="1200">
                <a:solidFill>
                  <a:schemeClr val="accent3"/>
                </a:solidFill>
              </a:rPr>
              <a:t>도감 목록 구성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 - </a:t>
            </a:r>
            <a:r>
              <a:rPr lang="ko-KR" altLang="en-US" sz="1200">
                <a:solidFill>
                  <a:schemeClr val="accent3"/>
                </a:solidFill>
              </a:rPr>
              <a:t>각 도감 별 상세 설명</a:t>
            </a:r>
            <a:endParaRPr lang="ko-KR" altLang="en-US" sz="14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F21716-EB45-8FC1-9E79-84D0204B9FD1}"/>
              </a:ext>
            </a:extLst>
          </p:cNvPr>
          <p:cNvCxnSpPr>
            <a:cxnSpLocks/>
          </p:cNvCxnSpPr>
          <p:nvPr/>
        </p:nvCxnSpPr>
        <p:spPr>
          <a:xfrm>
            <a:off x="514350" y="3321050"/>
            <a:ext cx="112299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8386EC-D518-7721-6E09-1586F5FAB8FD}"/>
              </a:ext>
            </a:extLst>
          </p:cNvPr>
          <p:cNvCxnSpPr>
            <a:cxnSpLocks/>
          </p:cNvCxnSpPr>
          <p:nvPr/>
        </p:nvCxnSpPr>
        <p:spPr>
          <a:xfrm>
            <a:off x="514350" y="6448424"/>
            <a:ext cx="109918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4ED6C0A9-48CF-2E29-CA40-AD00C4CB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32" y="527306"/>
            <a:ext cx="12420184" cy="511175"/>
          </a:xfrm>
        </p:spPr>
        <p:txBody>
          <a:bodyPr>
            <a:normAutofit/>
          </a:bodyPr>
          <a:lstStyle/>
          <a:p>
            <a:r>
              <a:rPr lang="en-US" altLang="ko-KR" sz="2360" b="1"/>
              <a:t>INDEX</a:t>
            </a:r>
            <a:endParaRPr lang="ko-KR" altLang="en-US" sz="2360" b="1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FAAC6BCF-E5A7-B4E9-2E92-2A0D848561D2}"/>
              </a:ext>
            </a:extLst>
          </p:cNvPr>
          <p:cNvSpPr/>
          <p:nvPr/>
        </p:nvSpPr>
        <p:spPr>
          <a:xfrm>
            <a:off x="11249191" y="9527"/>
            <a:ext cx="3151022" cy="9591673"/>
          </a:xfrm>
          <a:prstGeom prst="parallelogram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050DFEF-FA3C-FF62-0AAA-1B6EFE01F144}"/>
              </a:ext>
            </a:extLst>
          </p:cNvPr>
          <p:cNvSpPr txBox="1">
            <a:spLocks/>
          </p:cNvSpPr>
          <p:nvPr/>
        </p:nvSpPr>
        <p:spPr>
          <a:xfrm>
            <a:off x="928980" y="3581400"/>
            <a:ext cx="2246020" cy="207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/>
              <a:t>0.</a:t>
            </a:r>
            <a:r>
              <a:rPr lang="ko-KR" altLang="en-US" sz="1400" b="1"/>
              <a:t> 문서 소개</a:t>
            </a:r>
            <a:endParaRPr lang="en-US" altLang="ko-KR" sz="1400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</a:t>
            </a:r>
            <a:r>
              <a:rPr lang="en-US" altLang="ko-KR" sz="1200">
                <a:solidFill>
                  <a:schemeClr val="accent3"/>
                </a:solidFill>
              </a:rPr>
              <a:t>- &lt;</a:t>
            </a:r>
            <a:r>
              <a:rPr lang="ko-KR" altLang="en-US" sz="1200">
                <a:solidFill>
                  <a:schemeClr val="accent3"/>
                </a:solidFill>
              </a:rPr>
              <a:t>서머너즈워</a:t>
            </a:r>
            <a:r>
              <a:rPr lang="en-US" altLang="ko-KR" sz="1200">
                <a:solidFill>
                  <a:schemeClr val="accent3"/>
                </a:solidFill>
              </a:rPr>
              <a:t>: </a:t>
            </a:r>
            <a:r>
              <a:rPr lang="ko-KR" altLang="en-US" sz="1200">
                <a:solidFill>
                  <a:schemeClr val="accent3"/>
                </a:solidFill>
              </a:rPr>
              <a:t>크로니클</a:t>
            </a:r>
            <a:r>
              <a:rPr lang="en-US" altLang="ko-KR" sz="1200">
                <a:solidFill>
                  <a:schemeClr val="accent3"/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 - </a:t>
            </a:r>
            <a:r>
              <a:rPr lang="ko-KR" altLang="en-US" sz="1200">
                <a:solidFill>
                  <a:schemeClr val="accent3"/>
                </a:solidFill>
              </a:rPr>
              <a:t>해당 문서에서 다루는 내용</a:t>
            </a:r>
            <a:endParaRPr lang="en-US" altLang="ko-KR" sz="12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accent3"/>
                </a:solidFill>
              </a:rPr>
              <a:t>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206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0E97-1E37-A01C-398A-D78DFAEA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28" y="525497"/>
            <a:ext cx="12420184" cy="511175"/>
          </a:xfrm>
        </p:spPr>
        <p:txBody>
          <a:bodyPr/>
          <a:lstStyle/>
          <a:p>
            <a:r>
              <a:rPr lang="en-US" altLang="ko-KR" b="1"/>
              <a:t>1. </a:t>
            </a:r>
            <a:r>
              <a:rPr lang="ko-KR" altLang="en-US" b="1"/>
              <a:t>도감 시스템이란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A4A3FBB9-84A7-0A6F-2249-39D9272D1628}"/>
              </a:ext>
            </a:extLst>
          </p:cNvPr>
          <p:cNvSpPr txBox="1">
            <a:spLocks/>
          </p:cNvSpPr>
          <p:nvPr/>
        </p:nvSpPr>
        <p:spPr>
          <a:xfrm>
            <a:off x="787863" y="1114702"/>
            <a:ext cx="12366184" cy="396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280160" rtl="0" eaLnBrk="1" latinLnBrk="1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/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490E42B1-C509-D63B-69DB-CDE992ACE44A}"/>
              </a:ext>
            </a:extLst>
          </p:cNvPr>
          <p:cNvSpPr txBox="1">
            <a:spLocks/>
          </p:cNvSpPr>
          <p:nvPr/>
        </p:nvSpPr>
        <p:spPr>
          <a:xfrm>
            <a:off x="787863" y="1905010"/>
            <a:ext cx="10333199" cy="681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latinLnBrk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소환수 중복 획득에 대한 행위를 격려하여 </a:t>
            </a:r>
            <a:r>
              <a:rPr lang="en-US" altLang="ko-KR" sz="1400" b="1" kern="10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BM </a:t>
            </a:r>
            <a:r>
              <a:rPr lang="ko-KR" altLang="en-US" sz="1400" b="1" kern="10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유도 </a:t>
            </a:r>
            <a:r>
              <a:rPr lang="ko-KR" altLang="en-US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r>
              <a:rPr lang="ko-KR" altLang="en-US" sz="1400" b="1" kern="10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소환수 도감 </a:t>
            </a:r>
          </a:p>
          <a:p>
            <a:pPr marL="0" lvl="0" indent="0" algn="just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소환수 도감은 소환수의 경우 메인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BM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가챠로 </a:t>
            </a:r>
            <a:r>
              <a:rPr lang="ko-KR" altLang="en-US" sz="12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획득해야하기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때문에 구매 욕구 자극이 필요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도감의 보상으로 특정 능력치 상승을 설계하여 이미 획득한 소환수가 나왔을 때의 박탈감과 상실감을 </a:t>
            </a:r>
            <a:r>
              <a:rPr lang="ko-KR" altLang="en-US" sz="12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달래주고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캐릭터 성장에 대한 욕심이 있는 과금 유저들에게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BM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추진하도록 유도함</a:t>
            </a:r>
            <a:endParaRPr lang="en-US" altLang="ko-KR" sz="1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-US" altLang="ko-KR" sz="1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-US" altLang="ko-KR" sz="1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성취감 유발하여 반복 </a:t>
            </a:r>
            <a:r>
              <a:rPr lang="ko-KR" altLang="en-US" sz="1400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 유도</a:t>
            </a:r>
            <a:r>
              <a:rPr lang="en-US" altLang="ko-KR" sz="1400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kern="10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컨텐츠 소모 속도</a:t>
            </a:r>
            <a:r>
              <a:rPr lang="ko-KR" altLang="en-US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늦추는 장치</a:t>
            </a:r>
            <a:r>
              <a:rPr lang="en-US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수집 아이템 도감</a:t>
            </a:r>
            <a:r>
              <a:rPr lang="en-US" altLang="ko-KR" sz="140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몬스터 도감 </a:t>
            </a:r>
          </a:p>
          <a:p>
            <a:pPr marL="0" lvl="0" indent="0" algn="just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단순히 플레이어에게 반복 행위를 요구하는 것이 아닌 성장에 필요한 소모성 아이템을 보상으로 제공함으로써 반복 작업을 통해 컨텐츠 소모 속도를 느리게 한다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 제작 아이템과 몬스터 사냥은 누구나 쉽게 접근할 수 있지만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최고 보상 수준에 도달하기엔 시간을 쏟아부어야 함으로 일부 플레이 타임이 연장에 기여할 것으로 예상함 </a:t>
            </a:r>
            <a:endParaRPr lang="en-US" altLang="ko-KR" sz="1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-US" altLang="ko-KR" sz="1400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-US" altLang="ko-KR" sz="1400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400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단계적으로 보상을 획득할 수 있는 설정</a:t>
            </a:r>
            <a:r>
              <a:rPr lang="en-US" altLang="ko-KR" sz="1400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kern="1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 동기 부여</a:t>
            </a:r>
            <a:r>
              <a:rPr lang="en-US" altLang="ko-KR" sz="1400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400" b="1" kern="1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ALL</a:t>
            </a:r>
            <a:endParaRPr lang="en-US" altLang="ko-KR" sz="1400" b="1" kern="10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서머너즈워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크로니클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에선 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390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여종의 소환수와 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90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종의 수집 아이템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950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 이상의 몬스터가 존재하는 게임이다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많은 몬스터와 리소스를 보유하고 있기 때문에 무작정 플레이 타임을 늘리자고 너무 과한 목표를 주면 오히려 유저들의 이탈을 우려할 수 있고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그렇다고 이 리소스들을 쉽게 도감에 등록해버리면 컨텐츠 소모 속도 가중 우려가 있어 단계별로 보상을 설계했을 거라 예상함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보상을 점진적으로 제공함으로써 플레이어들이 쉽게 지치지 않고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꾸준히 이어갈 수 있게끔 해주는 동력을 제공하는 셈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220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5608</TotalTime>
  <Words>337</Words>
  <Application>Microsoft Office PowerPoint</Application>
  <PresentationFormat>사용자 지정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신규 몬스터 제안서</vt:lpstr>
      <vt:lpstr>INDEX</vt:lpstr>
      <vt:lpstr>1. 도감 시스템이란?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서머너즈 워 크로니클</dc:title>
  <dc:creator>김 효진</dc:creator>
  <cp:lastModifiedBy>김 효진</cp:lastModifiedBy>
  <cp:revision>1017</cp:revision>
  <dcterms:created xsi:type="dcterms:W3CDTF">2023-01-14T12:15:57Z</dcterms:created>
  <dcterms:modified xsi:type="dcterms:W3CDTF">2023-03-08T14:47:43Z</dcterms:modified>
</cp:coreProperties>
</file>