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8" r:id="rId9"/>
    <p:sldId id="292" r:id="rId10"/>
    <p:sldId id="289" r:id="rId11"/>
    <p:sldId id="290" r:id="rId12"/>
    <p:sldId id="291" r:id="rId13"/>
    <p:sldId id="295" r:id="rId14"/>
    <p:sldId id="293" r:id="rId15"/>
    <p:sldId id="294" r:id="rId16"/>
    <p:sldId id="297" r:id="rId17"/>
    <p:sldId id="296" r:id="rId18"/>
    <p:sldId id="29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2B8"/>
    <a:srgbClr val="0C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1CF0-D1CC-41E9-98E4-ED3C8A538DB4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CBB11-72CE-47F4-A1E7-63ABCD65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8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CBB11-72CE-47F4-A1E7-63ABCD65D2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CBB11-72CE-47F4-A1E7-63ABCD65D26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3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DEAA-536C-9FA7-E517-CABE76F8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F7C44-BB1A-6F4F-DCAD-04158335E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7405A-CB32-8B1D-F451-CF197202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1916C-13AF-01B7-D5DF-748ADF71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DB780F-B202-DDC5-E944-A1CB1DCE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4A5-9C7F-1B49-D462-EB6B772F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63F4D4-1045-9B19-8E86-C90D6684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5A056-D98C-A9C4-0A4A-7CB07E23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FA558-DC17-7BE5-46DE-AF17A4A4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D179-239B-6424-B1DB-5F83F14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8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8E3A8C-632A-DA68-B2C1-34F0CB7DC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00E611-2D41-5DA8-4D48-1370A058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A0360-5B87-0246-CB5C-EB8A489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9D5D7-7432-DF07-C408-6BA26354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7D478-FCD6-40E8-E0E6-2EDCAC36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6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F2829-C8C8-22A9-55C8-A5AEFF1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FB85D-DFDC-1552-86F9-59C0B1A1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9B03C-245F-2298-35E7-93DC88A0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1FC0A-931A-31A3-1096-99C8EBAB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A1FB0-8CF5-F1C0-3DEE-5D03FEF8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5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6142F-1A2B-1FC6-DBA1-F39741B0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71B12-4CD3-6C15-4F49-4378E4F3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FC2EE-6808-D9DB-0CE5-C19DFFC6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C26DA-2465-8E12-A5DB-9D0CF942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C5DB9-F5C9-7596-4331-3683E087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9E20-78DC-C461-0F09-C2488A2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C1B67-0727-2AE6-3035-CB9B1D57E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660B7F-EE31-3CE8-C03B-7B6BEE50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6DED06-1844-FFAD-AF51-EED0B3F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B6C043-5C76-BCE7-487A-A54F6A98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9488DF-D5E1-2209-20F4-19AE3B82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4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2B37-CBB3-21CC-B705-378A9123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AAB10F-3F6C-84EA-D7A8-062595CC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81F689-A947-25E8-5324-88AA1700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6F812B-B200-8B79-C725-18DDA3E2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7AAF8B-D379-E2C0-F6CA-EDFDC6E5C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262138-BAC8-692D-87B8-958B415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1DA755-41A7-39D2-6A5A-4D6CC6B5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06A4B3-FEA6-7816-2FD0-23A70248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7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CCD25-81B4-8FDD-F947-A8B89D62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BDD92E-EB08-8982-C88A-3B7DA882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75B4B0-2849-F531-7F18-456F7E62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E105BE-A12A-ED8B-E67D-18D0AF38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611724-DE38-FD7D-F998-48771054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6AF6DA-5C4D-303E-A8F7-DA31D55B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6F6663-236A-7124-D135-D01B613C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9DED-6AAE-FEA0-8E6A-12F50371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86516-1ACC-BC9E-2232-2DB25CE9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FD8724-77E4-467C-9A92-A26DE649F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5AFBC7-0B88-8EB4-081B-DFF6A605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2CC25-0FA9-A27A-6CAF-A9D49D7E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01FB7-4F69-6B85-014C-F494B6B9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69D3-172C-C610-899C-314784FC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5E3EE-F918-2357-8D93-B1651FF7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F5A72-99E9-97BC-C9DD-BEC2E7B9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8A8089-3910-8348-2F50-F1887931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B1DDFB-3E2F-BC18-B5ED-A6CE6EA2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3104AB-D9F3-18B4-A26A-6BAB5EC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D94B80-8D99-89CC-1307-0FF710C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088B-2FB5-7DBA-0F8C-B51158B0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8B3ED-EB8D-FC61-B30A-3DE2697ED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97B09-EB4A-41D8-B74C-3C4F3DBA0ABF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57AD-389D-CEA9-2EF3-7BB76DE2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56E1D-1A12-AC79-5AB3-0813468C0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_7TBZCKjTno?si=6o6U33Nzj4HUZ96g" TargetMode="External"/><Relationship Id="rId3" Type="http://schemas.openxmlformats.org/officeDocument/2006/relationships/hyperlink" Target="https://github.com/celsocrivelaro/senac-paradigmas/tree/main/funcional-clojure" TargetMode="External"/><Relationship Id="rId7" Type="http://schemas.openxmlformats.org/officeDocument/2006/relationships/hyperlink" Target="https://youtu.be/sw3T3kmtd3g?si=Mqkj0z1nqXuffiW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9ts19cWvYdg?si=F8wki3gQfWdib2RW" TargetMode="External"/><Relationship Id="rId5" Type="http://schemas.openxmlformats.org/officeDocument/2006/relationships/hyperlink" Target="https://clojure.org/guides/learn/clojure" TargetMode="External"/><Relationship Id="rId4" Type="http://schemas.openxmlformats.org/officeDocument/2006/relationships/hyperlink" Target="https://onecompiler.com/clojure" TargetMode="External"/><Relationship Id="rId9" Type="http://schemas.openxmlformats.org/officeDocument/2006/relationships/hyperlink" Target="https://github.com/GiPaiva/QueryBuild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117FE6-F35F-6C04-0B80-1559F2086C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46A63D-DEB4-EA73-08A5-D4EDF2F44D9F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gradFill flip="none" rotWithShape="1">
            <a:gsLst>
              <a:gs pos="25000">
                <a:schemeClr val="accent4"/>
              </a:gs>
              <a:gs pos="50000">
                <a:schemeClr val="bg1">
                  <a:lumMod val="85000"/>
                </a:schemeClr>
              </a:gs>
              <a:gs pos="7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BD2E3A-36F3-B80C-0541-28E2A71C4F1B}"/>
              </a:ext>
            </a:extLst>
          </p:cNvPr>
          <p:cNvSpPr txBox="1"/>
          <p:nvPr/>
        </p:nvSpPr>
        <p:spPr>
          <a:xfrm>
            <a:off x="4459534" y="2772363"/>
            <a:ext cx="327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err="1">
                <a:solidFill>
                  <a:schemeClr val="accent6"/>
                </a:solidFill>
              </a:rPr>
              <a:t>Clo</a:t>
            </a:r>
            <a:r>
              <a:rPr lang="pt-BR" sz="7200" b="1" dirty="0" err="1">
                <a:solidFill>
                  <a:schemeClr val="bg1"/>
                </a:solidFill>
              </a:rPr>
              <a:t>ju</a:t>
            </a:r>
            <a:r>
              <a:rPr lang="pt-BR" sz="7200" b="1" dirty="0" err="1">
                <a:solidFill>
                  <a:schemeClr val="accent4"/>
                </a:solidFill>
              </a:rPr>
              <a:t>re</a:t>
            </a:r>
            <a:endParaRPr lang="pt-BR" sz="7200" b="1" dirty="0">
              <a:solidFill>
                <a:schemeClr val="accent4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7DDC7-0CEE-7F6F-3482-BBB5ABA58C41}"/>
              </a:ext>
            </a:extLst>
          </p:cNvPr>
          <p:cNvSpPr txBox="1"/>
          <p:nvPr/>
        </p:nvSpPr>
        <p:spPr>
          <a:xfrm>
            <a:off x="4187948" y="3817089"/>
            <a:ext cx="36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Paradigmas da Programação EP2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E977A7-DD91-911B-B1AD-04FF3DA0976F}"/>
              </a:ext>
            </a:extLst>
          </p:cNvPr>
          <p:cNvSpPr txBox="1"/>
          <p:nvPr/>
        </p:nvSpPr>
        <p:spPr>
          <a:xfrm>
            <a:off x="79780" y="6102182"/>
            <a:ext cx="3289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Giovanna Paiva Alves</a:t>
            </a:r>
          </a:p>
          <a:p>
            <a:r>
              <a:rPr lang="pt-BR" sz="1400" dirty="0">
                <a:solidFill>
                  <a:schemeClr val="bg1"/>
                </a:solidFill>
              </a:rPr>
              <a:t>Matheus Sanchez Duda</a:t>
            </a:r>
          </a:p>
        </p:txBody>
      </p:sp>
    </p:spTree>
    <p:extLst>
      <p:ext uri="{BB962C8B-B14F-4D97-AF65-F5344CB8AC3E}">
        <p14:creationId xmlns:p14="http://schemas.microsoft.com/office/powerpoint/2010/main" val="309632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96627-B389-24C5-6616-AFAAEBDF8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8E049E6-5BD3-40D9-B35B-2366BBDAEC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DB60D50-F31F-8865-736F-5308AC6BD6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038AD68E-B2DC-EB25-45E5-FDEB614B1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E0D372-CBA6-0C5D-537B-CF95E857C39A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3711AE-2967-CA2E-1538-000C89BF8857}"/>
              </a:ext>
            </a:extLst>
          </p:cNvPr>
          <p:cNvSpPr txBox="1"/>
          <p:nvPr/>
        </p:nvSpPr>
        <p:spPr>
          <a:xfrm>
            <a:off x="825383" y="224548"/>
            <a:ext cx="4630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Entrada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420907-0680-757B-3A70-6C75295017D0}"/>
              </a:ext>
            </a:extLst>
          </p:cNvPr>
          <p:cNvSpPr txBox="1"/>
          <p:nvPr/>
        </p:nvSpPr>
        <p:spPr>
          <a:xfrm>
            <a:off x="7247628" y="88561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Código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711753-3F54-285F-B1FE-8863365844DA}"/>
              </a:ext>
            </a:extLst>
          </p:cNvPr>
          <p:cNvSpPr txBox="1"/>
          <p:nvPr/>
        </p:nvSpPr>
        <p:spPr>
          <a:xfrm>
            <a:off x="1514244" y="1399599"/>
            <a:ext cx="4356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Sendo o WHERE opcional, pode ser passado tanto um função de condicional ‘E’ quanto ‘OU’, até mesmo as duas juntas. </a:t>
            </a:r>
          </a:p>
          <a:p>
            <a:r>
              <a:rPr lang="pt-BR" b="1" dirty="0"/>
              <a:t>Assim como pode deixar como nulo (</a:t>
            </a:r>
            <a:r>
              <a:rPr lang="pt-BR" b="1" dirty="0" err="1"/>
              <a:t>nil</a:t>
            </a:r>
            <a:r>
              <a:rPr lang="pt-BR" b="1" dirty="0"/>
              <a:t>), ou seja, sem filtro.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C0E5672-54C4-C5AF-FA97-E9ECD34B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1C57829-EF8E-63AA-20E8-ED3D05B8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11612">
            <a:off x="10208176" y="5037594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DCCF497-6F0A-3239-1684-4F16C1C5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61913">
            <a:off x="10955961" y="3949529"/>
            <a:ext cx="675465" cy="6754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46A3CA-80B0-99CC-0F38-08614D92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77173">
            <a:off x="10158518" y="3088601"/>
            <a:ext cx="675465" cy="6754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B9D9DB8-E253-224A-6F46-BFE9A391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92385">
            <a:off x="11059010" y="2292907"/>
            <a:ext cx="675465" cy="6754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2C5E0B4-6998-4B06-4D5B-FA588EE9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88669">
            <a:off x="10158516" y="1539334"/>
            <a:ext cx="675465" cy="67546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FF9E048-FDA8-3975-C572-B7AEB212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27455">
            <a:off x="10659769" y="705135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6B05C9-AA47-F9FD-1B72-42F7661A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148" b="45073"/>
          <a:stretch/>
        </p:blipFill>
        <p:spPr>
          <a:xfrm>
            <a:off x="1584349" y="3672019"/>
            <a:ext cx="4313647" cy="52214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10D819-95F6-DB37-D558-5A0D7489C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995" y="3640399"/>
            <a:ext cx="4401266" cy="168671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80420A5-22D3-12C6-E65B-CB105630B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49" y="4405857"/>
            <a:ext cx="4313646" cy="92125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E82EB51-7234-DB88-614F-1B551603B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427" y="5674355"/>
            <a:ext cx="7239250" cy="64444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F40EB41-24B8-E9F4-611E-CEDE213F1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091" y="693854"/>
            <a:ext cx="3514908" cy="233267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3169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E7798-B484-70E1-873B-35E66CF3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6AF2E9-2424-6EDD-35F7-7A7FBD3A77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CEE6911-720F-E969-D672-CDF5E2861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C6E6E7B9-B3FD-2146-9C0A-F7C614186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1B315C1-4070-D10A-323E-E19EB1D430FB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D0B140-47DE-1252-D0EF-AB55D7382100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Junção de partes da Query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524FB6-CFC1-17FB-9735-D11F292BACA4}"/>
              </a:ext>
            </a:extLst>
          </p:cNvPr>
          <p:cNvSpPr txBox="1"/>
          <p:nvPr/>
        </p:nvSpPr>
        <p:spPr>
          <a:xfrm>
            <a:off x="7626860" y="1265475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95ED91-3977-479D-EE84-06E9E192F63C}"/>
              </a:ext>
            </a:extLst>
          </p:cNvPr>
          <p:cNvSpPr txBox="1"/>
          <p:nvPr/>
        </p:nvSpPr>
        <p:spPr>
          <a:xfrm>
            <a:off x="2039212" y="2326251"/>
            <a:ext cx="396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função juntar-campos é para juntar realmente os campos e para tratar em caso de não fornecer os campos, significando que a consulta é para retornar todos os campos da tabela (*). Utilizando a função </a:t>
            </a:r>
            <a:r>
              <a:rPr lang="pt-BR" b="1" dirty="0" err="1"/>
              <a:t>reduce</a:t>
            </a:r>
            <a:r>
              <a:rPr lang="pt-BR" b="1" dirty="0"/>
              <a:t> para isso.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D790E9-5AB6-4D6E-18DA-C0421421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90E0D7F-D518-01A6-0E42-4012E148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1367300-8EA0-00E4-F832-23E8E498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63889">
            <a:off x="11023497" y="5085613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94B08CE-025A-31BE-BD5C-52F1E3B1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79149">
            <a:off x="10226054" y="4224685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BADF2B2-20D0-005A-CDDC-D8906DFD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361">
            <a:off x="11126546" y="3428991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DFB4E53-C6E4-28FF-0248-73F390E8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90645">
            <a:off x="10226052" y="2675418"/>
            <a:ext cx="675465" cy="6754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A8655F9-7BEF-711E-B369-1A6339B8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29431">
            <a:off x="10727305" y="1841219"/>
            <a:ext cx="675465" cy="6754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C702D1-9083-06F7-822B-DA58405D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135"/>
          <a:stretch>
            <a:fillRect/>
          </a:stretch>
        </p:blipFill>
        <p:spPr>
          <a:xfrm>
            <a:off x="6739286" y="1859202"/>
            <a:ext cx="4261909" cy="27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6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5DFD6-B017-172F-F047-3E8C113BC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E0E37E-DC91-2D92-F600-8885C8D0D1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1F61E51-E96B-5304-921C-9BA20CD22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6B8FA905-46CB-26E3-5FEF-1E37C793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5736DD-5911-6630-627E-F75A8451EC09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EFA697-8DEA-29EE-FBB5-85871E50661B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Funções Auxiliares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5CC41F-C1C6-08FE-0627-055D2F09E3A6}"/>
              </a:ext>
            </a:extLst>
          </p:cNvPr>
          <p:cNvSpPr txBox="1"/>
          <p:nvPr/>
        </p:nvSpPr>
        <p:spPr>
          <a:xfrm>
            <a:off x="7614714" y="863025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B21D95-BC41-60E7-0F27-D5F5C9F8B34B}"/>
              </a:ext>
            </a:extLst>
          </p:cNvPr>
          <p:cNvSpPr txBox="1"/>
          <p:nvPr/>
        </p:nvSpPr>
        <p:spPr>
          <a:xfrm>
            <a:off x="956516" y="1671098"/>
            <a:ext cx="5362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Essas são as funções auxiliares  que são funções puras para padronizar valores e listas no estilo/sintaxe SQL.</a:t>
            </a:r>
          </a:p>
          <a:p>
            <a:endParaRPr lang="pt-BR" b="1" dirty="0"/>
          </a:p>
          <a:p>
            <a:r>
              <a:rPr lang="pt-BR" b="1" dirty="0"/>
              <a:t>Na primeira, </a:t>
            </a:r>
            <a:r>
              <a:rPr lang="pt-BR" b="1" dirty="0" err="1"/>
              <a:t>strings</a:t>
            </a:r>
            <a:r>
              <a:rPr lang="pt-BR" b="1" dirty="0"/>
              <a:t> ganham aspas duplas ("texto"), números e booleanos ficam como estão (20, </a:t>
            </a:r>
            <a:r>
              <a:rPr lang="pt-BR" b="1" dirty="0" err="1"/>
              <a:t>true</a:t>
            </a:r>
            <a:r>
              <a:rPr lang="pt-BR" b="1" dirty="0"/>
              <a:t>), e qualquer outra coisa vira </a:t>
            </a:r>
            <a:r>
              <a:rPr lang="pt-BR" b="1" dirty="0" err="1"/>
              <a:t>string</a:t>
            </a:r>
            <a:r>
              <a:rPr lang="pt-BR" b="1" dirty="0"/>
              <a:t> com aspas simples ('verde’), assim que uma Query precisa tratar esses dados.</a:t>
            </a:r>
          </a:p>
          <a:p>
            <a:endParaRPr lang="pt-BR" b="1" dirty="0"/>
          </a:p>
          <a:p>
            <a:r>
              <a:rPr lang="pt-BR" b="1" dirty="0"/>
              <a:t>Já a segunda, formata uma lista de valores.</a:t>
            </a:r>
          </a:p>
          <a:p>
            <a:r>
              <a:rPr lang="pt-BR" b="1" dirty="0"/>
              <a:t>Exemplo: (formatar-lista [10 20 30]) → "(10, 20, 30)".</a:t>
            </a:r>
          </a:p>
          <a:p>
            <a:r>
              <a:rPr lang="pt-BR" b="1" dirty="0"/>
              <a:t>Usa </a:t>
            </a:r>
            <a:r>
              <a:rPr lang="pt-BR" b="1" dirty="0" err="1"/>
              <a:t>reduce</a:t>
            </a:r>
            <a:r>
              <a:rPr lang="pt-BR" b="1" dirty="0"/>
              <a:t> para construir a </a:t>
            </a:r>
            <a:r>
              <a:rPr lang="pt-BR" b="1" dirty="0" err="1"/>
              <a:t>string</a:t>
            </a:r>
            <a:r>
              <a:rPr lang="pt-BR" b="1" dirty="0"/>
              <a:t>, chamando formatar-valor em cada elemento.</a:t>
            </a:r>
          </a:p>
          <a:p>
            <a:endParaRPr lang="pt-BR" b="1" dirty="0"/>
          </a:p>
          <a:p>
            <a:r>
              <a:rPr lang="pt-BR" b="1" dirty="0"/>
              <a:t>São puras porque não alteram nada fora delas, nem dependem de variáveis externas.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BC5BB1-FF2C-CE2B-3B13-2DA2AAB6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5DBC8F-0E71-3262-34E9-7148772D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80517D-014B-D722-0CB4-68978937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10538">
            <a:off x="11460826" y="619740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F562A7E-0DC7-FD3A-4EE0-8502043C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25798">
            <a:off x="10615963" y="5336970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C05799-AA4A-2AD0-8C51-D6C1F472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1010">
            <a:off x="11369784" y="4541022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89D8848-05EC-F0CA-3595-3404E792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7294">
            <a:off x="10428972" y="3745381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C126B8-910C-7343-4AF8-6F6C343C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6080">
            <a:off x="11020586" y="2945251"/>
            <a:ext cx="675465" cy="6754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96176C-390D-2C73-5DE0-295877C9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463" y="1430919"/>
            <a:ext cx="4916569" cy="474569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61784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D9FE-54F1-E227-79D2-CF5FC40FB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84865A-1E6A-BBD4-0E44-33B0663F46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8101BC-3FD9-3E0B-362F-B738832ED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89790009-72E3-FC76-073C-600EA2ED8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B55DD0-C1FB-8CFF-9368-081C53565409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85878-54EA-3105-1174-5CBC2CEFD0C5}"/>
              </a:ext>
            </a:extLst>
          </p:cNvPr>
          <p:cNvSpPr txBox="1"/>
          <p:nvPr/>
        </p:nvSpPr>
        <p:spPr>
          <a:xfrm>
            <a:off x="825383" y="224548"/>
            <a:ext cx="4630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Comparadores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7466CD-1D5E-D195-8254-8FEF2B2DFE0E}"/>
              </a:ext>
            </a:extLst>
          </p:cNvPr>
          <p:cNvSpPr txBox="1"/>
          <p:nvPr/>
        </p:nvSpPr>
        <p:spPr>
          <a:xfrm>
            <a:off x="8614221" y="1721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46B101-20D9-99C5-E7C2-23B219CFA944}"/>
              </a:ext>
            </a:extLst>
          </p:cNvPr>
          <p:cNvSpPr txBox="1"/>
          <p:nvPr/>
        </p:nvSpPr>
        <p:spPr>
          <a:xfrm>
            <a:off x="1564173" y="1028343"/>
            <a:ext cx="56040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Os comparadores são as funções cheias de </a:t>
            </a:r>
            <a:r>
              <a:rPr lang="pt-BR" b="1" dirty="0" err="1"/>
              <a:t>ifs</a:t>
            </a:r>
            <a:r>
              <a:rPr lang="pt-BR" b="1" dirty="0"/>
              <a:t>.</a:t>
            </a:r>
          </a:p>
          <a:p>
            <a:endParaRPr lang="pt-BR" b="1" dirty="0"/>
          </a:p>
          <a:p>
            <a:r>
              <a:rPr lang="pt-BR" b="1" dirty="0"/>
              <a:t>A função compara, recebe o campo que seria o campo a qual quer fazer a comparação mesmo, devolvendo uma função que espera o retorno do tipo da comparação (</a:t>
            </a:r>
            <a:r>
              <a:rPr lang="pt-BR" b="1" dirty="0" err="1"/>
              <a:t>igual_a</a:t>
            </a:r>
            <a:r>
              <a:rPr lang="pt-BR" b="1" dirty="0"/>
              <a:t>, </a:t>
            </a:r>
            <a:r>
              <a:rPr lang="pt-BR" b="1" dirty="0" err="1"/>
              <a:t>maior_que</a:t>
            </a:r>
            <a:r>
              <a:rPr lang="pt-BR" b="1" dirty="0"/>
              <a:t>, </a:t>
            </a:r>
            <a:r>
              <a:rPr lang="pt-BR" b="1" dirty="0" err="1"/>
              <a:t>menor_que</a:t>
            </a:r>
            <a:r>
              <a:rPr lang="pt-BR" b="1" dirty="0"/>
              <a:t>,...) e o valor que quer comparar por exemplo</a:t>
            </a:r>
          </a:p>
          <a:p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Primeira chama - Campo= “idade”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Segunda chama - Tipo= </a:t>
            </a:r>
            <a:r>
              <a:rPr lang="pt-BR" b="1" dirty="0" err="1"/>
              <a:t>maior_que</a:t>
            </a:r>
            <a:r>
              <a:rPr lang="pt-BR" b="1" dirty="0"/>
              <a:t>, Valor=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Retorno =  “idade” &gt; 20</a:t>
            </a:r>
          </a:p>
          <a:p>
            <a:endParaRPr lang="pt-BR" b="1" dirty="0"/>
          </a:p>
          <a:p>
            <a:r>
              <a:rPr lang="pt-BR" b="1" dirty="0"/>
              <a:t>Os </a:t>
            </a:r>
            <a:r>
              <a:rPr lang="pt-BR" b="1" dirty="0" err="1"/>
              <a:t>ifs</a:t>
            </a:r>
            <a:r>
              <a:rPr lang="pt-BR" b="1" dirty="0"/>
              <a:t>, ficam um dentro do outro por conta de:</a:t>
            </a:r>
          </a:p>
          <a:p>
            <a:r>
              <a:rPr lang="pt-BR" b="1" dirty="0"/>
              <a:t>Se (alguma coisa), faça isso, senão se (essa outra alguma coisa), faça isso e assim por diante. Caso ele não ache um correspondente ele retorna ERRO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04E24E-E414-BF9C-75A7-DFC36891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0B062E-795E-CC53-00ED-75BCC967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DF95996-4A5E-CB99-3C7B-893233B1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10538">
            <a:off x="11460826" y="619740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3B0131B-4009-74F5-10A9-A7024406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25798">
            <a:off x="10587681" y="5587800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E1E8267-9A7B-7477-6F90-587D9ACD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44858">
            <a:off x="11358441" y="4961748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D1887B-BA52-3E5F-47E5-56D869A1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93962">
            <a:off x="10551807" y="4383751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E946459-5B2C-8E6A-97BF-1B40D7BD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6080">
            <a:off x="11059887" y="3467347"/>
            <a:ext cx="675465" cy="6754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429D667-6C06-1787-DB66-161F93914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45" y="575795"/>
            <a:ext cx="4674179" cy="360544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8A2F73-656D-D095-5562-EE2F36FAF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40" y="4264218"/>
            <a:ext cx="4673983" cy="235551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79739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FBA83-368B-F1FB-9EE1-96CFF6E58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FBDB7E-0285-0A71-2027-64F32ECD1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1FC784-56D1-6EC3-B7FB-237367D3E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B059B1A4-FD88-41C6-BED8-E25E11DE4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DDA12E-1305-5517-C296-B591D001845D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E5298B-DCE2-FE0E-EF3A-E68303A155B9}"/>
              </a:ext>
            </a:extLst>
          </p:cNvPr>
          <p:cNvSpPr txBox="1"/>
          <p:nvPr/>
        </p:nvSpPr>
        <p:spPr>
          <a:xfrm>
            <a:off x="825383" y="224548"/>
            <a:ext cx="4630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Comparadores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CDC9EF-EF66-2660-95F1-42F08C696D22}"/>
              </a:ext>
            </a:extLst>
          </p:cNvPr>
          <p:cNvSpPr txBox="1"/>
          <p:nvPr/>
        </p:nvSpPr>
        <p:spPr>
          <a:xfrm>
            <a:off x="8614221" y="1721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321359-D376-F57F-7374-0524E6594EB6}"/>
              </a:ext>
            </a:extLst>
          </p:cNvPr>
          <p:cNvSpPr txBox="1"/>
          <p:nvPr/>
        </p:nvSpPr>
        <p:spPr>
          <a:xfrm>
            <a:off x="1661003" y="896239"/>
            <a:ext cx="50727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Já na segunda função utilizei o </a:t>
            </a:r>
            <a:r>
              <a:rPr lang="pt-BR" b="1" dirty="0" err="1"/>
              <a:t>cond</a:t>
            </a:r>
            <a:r>
              <a:rPr lang="pt-BR" b="1" dirty="0"/>
              <a:t>, que é um </a:t>
            </a:r>
            <a:r>
              <a:rPr lang="pt-BR" b="1" dirty="0" err="1"/>
              <a:t>if</a:t>
            </a:r>
            <a:r>
              <a:rPr lang="pt-BR" b="1" dirty="0"/>
              <a:t> comprimido, lembrando bastante o switch/case.</a:t>
            </a:r>
          </a:p>
          <a:p>
            <a:endParaRPr lang="pt-BR" b="1" dirty="0"/>
          </a:p>
          <a:p>
            <a:r>
              <a:rPr lang="pt-BR" b="1" dirty="0"/>
              <a:t>A função comparador recebe um valor e verifica se ele é um mapa primeiro, por exemplo:</a:t>
            </a:r>
          </a:p>
          <a:p>
            <a:endParaRPr lang="pt-BR" b="1" dirty="0"/>
          </a:p>
          <a:p>
            <a:r>
              <a:rPr lang="pt-BR" b="1" dirty="0"/>
              <a:t>{:campo :nome , :</a:t>
            </a:r>
            <a:r>
              <a:rPr lang="pt-BR" b="1" dirty="0" err="1"/>
              <a:t>igual_a</a:t>
            </a:r>
            <a:r>
              <a:rPr lang="pt-BR" b="1" dirty="0"/>
              <a:t> “Giovanna”}</a:t>
            </a:r>
          </a:p>
          <a:p>
            <a:endParaRPr lang="pt-BR" b="1" dirty="0"/>
          </a:p>
          <a:p>
            <a:r>
              <a:rPr lang="pt-BR" b="1" dirty="0"/>
              <a:t>Após isso cria a variável q1 que chama a função compara enviando o argumento e retornando a função que espera o tipo e o valor</a:t>
            </a:r>
          </a:p>
          <a:p>
            <a:endParaRPr lang="pt-BR" b="1" dirty="0"/>
          </a:p>
          <a:p>
            <a:r>
              <a:rPr lang="pt-BR" b="1" dirty="0"/>
              <a:t>Utilizando o </a:t>
            </a:r>
            <a:r>
              <a:rPr lang="pt-BR" b="1" dirty="0" err="1"/>
              <a:t>cond</a:t>
            </a:r>
            <a:r>
              <a:rPr lang="pt-BR" b="1" dirty="0"/>
              <a:t> (condições), que funciona assim:</a:t>
            </a:r>
          </a:p>
          <a:p>
            <a:r>
              <a:rPr lang="pt-BR" b="1" dirty="0"/>
              <a:t> condição 		valor se verdadeiro</a:t>
            </a:r>
          </a:p>
          <a:p>
            <a:r>
              <a:rPr lang="pt-BR" b="1" dirty="0"/>
              <a:t>(:</a:t>
            </a:r>
            <a:r>
              <a:rPr lang="pt-BR" b="1" dirty="0" err="1"/>
              <a:t>igual_a</a:t>
            </a:r>
            <a:r>
              <a:rPr lang="pt-BR" b="1" dirty="0"/>
              <a:t> </a:t>
            </a:r>
            <a:r>
              <a:rPr lang="pt-BR" b="1" dirty="0" err="1"/>
              <a:t>comp</a:t>
            </a:r>
            <a:r>
              <a:rPr lang="pt-BR" b="1" dirty="0"/>
              <a:t>)         (q1 :</a:t>
            </a:r>
            <a:r>
              <a:rPr lang="pt-BR" b="1" dirty="0" err="1"/>
              <a:t>igual_a</a:t>
            </a:r>
            <a:r>
              <a:rPr lang="pt-BR" b="1" dirty="0"/>
              <a:t> (:</a:t>
            </a:r>
            <a:r>
              <a:rPr lang="pt-BR" b="1" dirty="0" err="1"/>
              <a:t>igual_a</a:t>
            </a:r>
            <a:r>
              <a:rPr lang="pt-BR" b="1" dirty="0"/>
              <a:t> </a:t>
            </a:r>
            <a:r>
              <a:rPr lang="pt-BR" b="1" dirty="0" err="1"/>
              <a:t>comp</a:t>
            </a:r>
            <a:r>
              <a:rPr lang="pt-BR" b="1" dirty="0"/>
              <a:t>))</a:t>
            </a:r>
          </a:p>
          <a:p>
            <a:r>
              <a:rPr lang="pt-BR" b="1" dirty="0"/>
              <a:t>Verifica se tem o tipo :</a:t>
            </a:r>
            <a:r>
              <a:rPr lang="pt-BR" b="1" dirty="0" err="1"/>
              <a:t>igual_a</a:t>
            </a:r>
            <a:r>
              <a:rPr lang="pt-BR" b="1" dirty="0"/>
              <a:t> no mapa </a:t>
            </a:r>
            <a:r>
              <a:rPr lang="pt-BR" b="1" dirty="0" err="1"/>
              <a:t>comp</a:t>
            </a:r>
            <a:r>
              <a:rPr lang="pt-BR" b="1" dirty="0"/>
              <a:t>, caso sim, chama q1, enviando o tipo e o valor desse tipo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F5CC57-FE56-AF7F-1194-1BBBDF3A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EE70E7-6382-3143-3B71-43539072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A346A8-530E-C366-7B5D-01118AB0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10538">
            <a:off x="11460826" y="619740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D2BF43-108D-ED82-68A4-C912DB60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25798">
            <a:off x="10587681" y="5587800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B4109D8-7131-C75B-532A-4E109C1B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44858">
            <a:off x="11358441" y="4961748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65AA221-9D2B-5E79-CFDE-38E56FB6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93962">
            <a:off x="10551807" y="4383751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6951459-730C-162E-1B05-C7AA89D0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6080">
            <a:off x="11059887" y="3467347"/>
            <a:ext cx="675465" cy="6754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B29D1FC-A47D-138A-C48B-9FAA1223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45" y="575795"/>
            <a:ext cx="4674179" cy="360544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070A65-746F-2617-4975-9F57D868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40" y="4264218"/>
            <a:ext cx="4673983" cy="235551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4146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3ABAB-1BF5-19BA-E073-B49050BB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FF9635-504A-3FA0-ACBE-6460779AFF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CDFB0F-1172-7234-10C1-82D921FC3F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89E7581A-45E5-8D72-FB1D-C34026A8E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7B6F2E7-7EDF-C23B-37FD-5124941D8219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900553-4F44-3354-C0C4-E9D5A834F181}"/>
              </a:ext>
            </a:extLst>
          </p:cNvPr>
          <p:cNvSpPr txBox="1"/>
          <p:nvPr/>
        </p:nvSpPr>
        <p:spPr>
          <a:xfrm>
            <a:off x="825382" y="224548"/>
            <a:ext cx="6299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Função das condições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AEC485-A857-8B44-2441-10AD62F64425}"/>
              </a:ext>
            </a:extLst>
          </p:cNvPr>
          <p:cNvSpPr txBox="1"/>
          <p:nvPr/>
        </p:nvSpPr>
        <p:spPr>
          <a:xfrm>
            <a:off x="8254136" y="632065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9354EC-94C1-79D7-692F-4A2C50196886}"/>
              </a:ext>
            </a:extLst>
          </p:cNvPr>
          <p:cNvSpPr txBox="1"/>
          <p:nvPr/>
        </p:nvSpPr>
        <p:spPr>
          <a:xfrm>
            <a:off x="1029566" y="1126957"/>
            <a:ext cx="59393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Agora vamos para a parte onde defino se será um condição do tipo AND ou OR</a:t>
            </a:r>
          </a:p>
          <a:p>
            <a:endParaRPr lang="pt-BR" b="1" dirty="0"/>
          </a:p>
          <a:p>
            <a:r>
              <a:rPr lang="pt-BR" b="1" dirty="0"/>
              <a:t>Essas funções são chamadas na entrada</a:t>
            </a:r>
          </a:p>
          <a:p>
            <a:r>
              <a:rPr lang="pt-BR" b="1" dirty="0"/>
              <a:t>Elas recebem uma lista (ou mapa) de condições e, apesar de terem nomes diferentes, funcionam do mesmo jeito.</a:t>
            </a:r>
          </a:p>
          <a:p>
            <a:endParaRPr lang="pt-BR" b="1" dirty="0"/>
          </a:p>
          <a:p>
            <a:r>
              <a:rPr lang="pt-BR" b="1" dirty="0"/>
              <a:t>Pra facilitar, a gente criou duas funções “prontas”: uma que já usa AND e outra que já usa OR. Assim não precisamos ficar repetindo o código toda hora.</a:t>
            </a:r>
          </a:p>
          <a:p>
            <a:r>
              <a:rPr lang="pt-BR" b="1" dirty="0"/>
              <a:t>Criando assim funções especializadas, sendo característica de uma função parcial.</a:t>
            </a:r>
          </a:p>
          <a:p>
            <a:endParaRPr lang="pt-BR" b="1" dirty="0"/>
          </a:p>
          <a:p>
            <a:r>
              <a:rPr lang="pt-BR" b="1" dirty="0"/>
              <a:t>Essas funções chamam o combinador, que é quem realmente junta cada condição. Dentro dele, usamos o </a:t>
            </a:r>
            <a:r>
              <a:rPr lang="pt-BR" b="1" dirty="0" err="1"/>
              <a:t>reduce</a:t>
            </a:r>
            <a:r>
              <a:rPr lang="pt-BR" b="1" dirty="0"/>
              <a:t> para ir construindo o texto final pedacinho por pedacinho, sempre chamando também a função comparador pra formatar cada condição.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B99256-2524-38A1-1F96-DDE11B73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90C1A36-5DA8-508D-5049-742733AE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DFBE40-CBE1-9E96-C1A2-9C16F8CD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10538">
            <a:off x="11460826" y="619740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89E3050-3BE7-6275-08E0-1A92BFDE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25798">
            <a:off x="10541266" y="5705277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3B673C4-9970-8A76-429B-03475425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1010">
            <a:off x="11212716" y="5656494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028BB9-8602-2492-4F50-62143268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72631">
            <a:off x="10749311" y="4691349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AEF1981-EA01-20E1-2D73-11F6E026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1297">
            <a:off x="11302375" y="3729432"/>
            <a:ext cx="675465" cy="67546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A435DFF-F12C-5C27-B4C6-A0EB7DA3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75" y="1185313"/>
            <a:ext cx="4996678" cy="49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0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46677-01E8-93E5-EDDF-06DA33F2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0D7D0B-959F-07F0-12AF-2F625F9A72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9BC63DB-8F21-9758-BA6F-0141206AFF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22DEF747-7534-61F7-7D4C-9D30704FB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27833E-E1C4-63E3-8FA8-98799C65A76D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E19CD6-316D-3C49-DEBC-C550EAA8A3F7}"/>
              </a:ext>
            </a:extLst>
          </p:cNvPr>
          <p:cNvSpPr txBox="1"/>
          <p:nvPr/>
        </p:nvSpPr>
        <p:spPr>
          <a:xfrm>
            <a:off x="1897725" y="976881"/>
            <a:ext cx="87737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arvore da chamada das funções fica:</a:t>
            </a:r>
          </a:p>
          <a:p>
            <a:endParaRPr lang="pt-BR" b="1" dirty="0"/>
          </a:p>
          <a:p>
            <a:r>
              <a:rPr lang="pt-BR" b="1" dirty="0"/>
              <a:t>(</a:t>
            </a:r>
            <a:r>
              <a:rPr lang="pt-BR" b="1" dirty="0" err="1"/>
              <a:t>def</a:t>
            </a:r>
            <a:r>
              <a:rPr lang="pt-BR" b="1" dirty="0"/>
              <a:t> q1 (criar-query "</a:t>
            </a:r>
            <a:r>
              <a:rPr lang="pt-BR" b="1" dirty="0" err="1"/>
              <a:t>usuario</a:t>
            </a:r>
            <a:r>
              <a:rPr lang="pt-BR" b="1" dirty="0"/>
              <a:t>"))</a:t>
            </a:r>
          </a:p>
          <a:p>
            <a:pPr lvl="3"/>
            <a:r>
              <a:rPr lang="pt-BR" b="1" dirty="0"/>
              <a:t>└─&gt; retorna </a:t>
            </a:r>
            <a:r>
              <a:rPr lang="pt-BR" b="1" dirty="0" err="1"/>
              <a:t>fn</a:t>
            </a:r>
            <a:r>
              <a:rPr lang="pt-BR" b="1" dirty="0"/>
              <a:t> [campos-lista]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(</a:t>
            </a:r>
            <a:r>
              <a:rPr lang="pt-BR" b="1" dirty="0" err="1"/>
              <a:t>def</a:t>
            </a:r>
            <a:r>
              <a:rPr lang="pt-BR" b="1" dirty="0"/>
              <a:t> q1-campos (q1 ["nome" "idade"]))</a:t>
            </a:r>
          </a:p>
          <a:p>
            <a:r>
              <a:rPr lang="pt-BR" b="1" dirty="0"/>
              <a:t>		└─&gt; retorna </a:t>
            </a:r>
            <a:r>
              <a:rPr lang="pt-BR" b="1" dirty="0" err="1"/>
              <a:t>fn</a:t>
            </a:r>
            <a:r>
              <a:rPr lang="pt-BR" b="1" dirty="0"/>
              <a:t> [</a:t>
            </a:r>
            <a:r>
              <a:rPr lang="pt-BR" b="1" dirty="0" err="1"/>
              <a:t>where</a:t>
            </a:r>
            <a:r>
              <a:rPr lang="pt-BR" b="1" dirty="0"/>
              <a:t>]</a:t>
            </a:r>
          </a:p>
          <a:p>
            <a:endParaRPr lang="pt-BR" b="1" dirty="0"/>
          </a:p>
          <a:p>
            <a:r>
              <a:rPr lang="pt-BR" b="1" dirty="0"/>
              <a:t>(</a:t>
            </a:r>
            <a:r>
              <a:rPr lang="pt-BR" b="1" dirty="0" err="1"/>
              <a:t>def</a:t>
            </a:r>
            <a:r>
              <a:rPr lang="pt-BR" b="1" dirty="0"/>
              <a:t> q1-final (q1-campos {:campo :idade :</a:t>
            </a:r>
            <a:r>
              <a:rPr lang="pt-BR" b="1" dirty="0" err="1"/>
              <a:t>maior_ou_igual</a:t>
            </a:r>
            <a:r>
              <a:rPr lang="pt-BR" b="1" dirty="0"/>
              <a:t> 20}))</a:t>
            </a:r>
          </a:p>
          <a:p>
            <a:r>
              <a:rPr lang="pt-BR" b="1" dirty="0"/>
              <a:t>		└─&gt; junta-campos(["nome", "idade"]) </a:t>
            </a:r>
          </a:p>
          <a:p>
            <a:r>
              <a:rPr lang="pt-BR" b="1" dirty="0"/>
              <a:t>			└─&gt; cria </a:t>
            </a:r>
            <a:r>
              <a:rPr lang="pt-BR" b="1" dirty="0" err="1"/>
              <a:t>string</a:t>
            </a:r>
            <a:r>
              <a:rPr lang="pt-BR" b="1" dirty="0"/>
              <a:t> final:</a:t>
            </a:r>
          </a:p>
          <a:p>
            <a:r>
              <a:rPr lang="pt-BR" b="1" dirty="0"/>
              <a:t>			"SELECT nome, idade FROM </a:t>
            </a:r>
            <a:r>
              <a:rPr lang="pt-BR" b="1" dirty="0" err="1"/>
              <a:t>usuario</a:t>
            </a:r>
            <a:r>
              <a:rPr lang="pt-BR" b="1" dirty="0"/>
              <a:t> WHERE idade &gt; 20“</a:t>
            </a:r>
          </a:p>
          <a:p>
            <a:endParaRPr lang="pt-BR" b="1" dirty="0"/>
          </a:p>
          <a:p>
            <a:r>
              <a:rPr lang="pt-BR" b="1" dirty="0"/>
              <a:t>ou</a:t>
            </a:r>
          </a:p>
          <a:p>
            <a:endParaRPr lang="pt-BR" b="1" dirty="0"/>
          </a:p>
          <a:p>
            <a:r>
              <a:rPr lang="pt-BR" b="1" dirty="0"/>
              <a:t>(</a:t>
            </a:r>
            <a:r>
              <a:rPr lang="pt-BR" b="1" dirty="0" err="1"/>
              <a:t>def</a:t>
            </a:r>
            <a:r>
              <a:rPr lang="pt-BR" b="1" dirty="0"/>
              <a:t> q1-final (q1-campos(</a:t>
            </a:r>
            <a:r>
              <a:rPr lang="pt-BR" b="1" dirty="0" err="1"/>
              <a:t>nill</a:t>
            </a:r>
            <a:r>
              <a:rPr lang="pt-BR" b="1" dirty="0"/>
              <a:t>))</a:t>
            </a:r>
          </a:p>
          <a:p>
            <a:pPr lvl="4"/>
            <a:r>
              <a:rPr lang="pt-BR" b="1" dirty="0"/>
              <a:t>└─&gt; junta-campos(["nome", "idade"]) =&gt; "nome, idade"</a:t>
            </a:r>
          </a:p>
          <a:p>
            <a:pPr lvl="5"/>
            <a:r>
              <a:rPr lang="pt-BR" b="1" dirty="0"/>
              <a:t>	└─&gt; cria </a:t>
            </a:r>
            <a:r>
              <a:rPr lang="pt-BR" b="1" dirty="0" err="1"/>
              <a:t>string</a:t>
            </a:r>
            <a:r>
              <a:rPr lang="pt-BR" b="1" dirty="0"/>
              <a:t> final:</a:t>
            </a:r>
          </a:p>
          <a:p>
            <a:pPr lvl="5"/>
            <a:r>
              <a:rPr lang="pt-BR" b="1" dirty="0"/>
              <a:t>      	"SELECT nome, idade FROM </a:t>
            </a:r>
            <a:r>
              <a:rPr lang="pt-BR" b="1" dirty="0" err="1"/>
              <a:t>usuario</a:t>
            </a:r>
            <a:r>
              <a:rPr lang="pt-BR" b="1" dirty="0"/>
              <a:t>"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4541ED-0A5A-8A15-DE91-C8BC54CD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41D629-465C-DCB0-E96B-E284258B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73E2E76-0874-4F3A-1501-2A02384D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10538">
            <a:off x="11460826" y="619740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9366934-8878-E306-3100-902A449F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25798">
            <a:off x="10541266" y="5705277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CBCE02E-2329-420A-E616-083B3B69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1010">
            <a:off x="11212716" y="5656494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A13C529-E597-AE7A-9E47-CC26D7F7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72631">
            <a:off x="10749311" y="4691349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12E7438-4111-90DE-D1C0-9E5F98A5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1297">
            <a:off x="11302375" y="3729432"/>
            <a:ext cx="675465" cy="6754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199444-72F1-B7A7-4A78-DD62BA1782B2}"/>
              </a:ext>
            </a:extLst>
          </p:cNvPr>
          <p:cNvSpPr txBox="1"/>
          <p:nvPr/>
        </p:nvSpPr>
        <p:spPr>
          <a:xfrm>
            <a:off x="825382" y="224548"/>
            <a:ext cx="6299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Árvore de chamadas</a:t>
            </a:r>
          </a:p>
        </p:txBody>
      </p:sp>
    </p:spTree>
    <p:extLst>
      <p:ext uri="{BB962C8B-B14F-4D97-AF65-F5344CB8AC3E}">
        <p14:creationId xmlns:p14="http://schemas.microsoft.com/office/powerpoint/2010/main" val="1420018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46A1C-F4A4-013E-EF32-7B30A9FB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66FF82-385E-2D84-075F-923EEAB7E1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9C90D8-2E67-A592-F786-C5D15C5299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17710253-330E-635F-BC2B-BDF216D3B2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B8E29FD-0222-4199-C013-2F0225363C09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E9D241-F089-8C28-89C9-985E8CC6D35D}"/>
              </a:ext>
            </a:extLst>
          </p:cNvPr>
          <p:cNvSpPr txBox="1"/>
          <p:nvPr/>
        </p:nvSpPr>
        <p:spPr>
          <a:xfrm>
            <a:off x="813093" y="-37585"/>
            <a:ext cx="629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Árvore de chamadas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C205D3-2CFC-3981-AB5B-47BADC7A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C7915D-6E66-79BC-84F0-89DA400A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1FF90B-7C28-C454-FF1F-1E50A3A0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10538">
            <a:off x="11460826" y="619740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A6F734-04C1-7B4C-B729-FB9581C3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25798">
            <a:off x="10541266" y="5705277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22A50F-F4B5-1BC9-B810-DDE839B4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1010">
            <a:off x="11212716" y="5656494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9CF67BA-7D6B-E541-D1C8-69DD89D4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39954">
            <a:off x="10850206" y="5152282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D8FD85-113A-2B34-7BEA-29807FC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88513">
            <a:off x="11284174" y="4409721"/>
            <a:ext cx="675465" cy="6754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3E73ED4-1C96-08AD-8069-D7F8761452E4}"/>
              </a:ext>
            </a:extLst>
          </p:cNvPr>
          <p:cNvSpPr txBox="1"/>
          <p:nvPr/>
        </p:nvSpPr>
        <p:spPr>
          <a:xfrm>
            <a:off x="1137802" y="445989"/>
            <a:ext cx="98311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(</a:t>
            </a:r>
            <a:r>
              <a:rPr lang="pt-BR" sz="800" b="1" dirty="0" err="1"/>
              <a:t>def</a:t>
            </a:r>
            <a:r>
              <a:rPr lang="pt-BR" sz="800" b="1" dirty="0"/>
              <a:t> q1 (criar-query "</a:t>
            </a:r>
            <a:r>
              <a:rPr lang="pt-BR" sz="800" b="1" dirty="0" err="1"/>
              <a:t>usuario</a:t>
            </a:r>
            <a:r>
              <a:rPr lang="pt-BR" sz="800" b="1" dirty="0"/>
              <a:t>")</a:t>
            </a:r>
          </a:p>
          <a:p>
            <a:r>
              <a:rPr lang="pt-BR" sz="800" b="1" dirty="0"/>
              <a:t>                            └─&gt; retorna </a:t>
            </a:r>
            <a:r>
              <a:rPr lang="pt-BR" sz="800" b="1" dirty="0" err="1"/>
              <a:t>fn</a:t>
            </a:r>
            <a:r>
              <a:rPr lang="pt-BR" sz="800" b="1" dirty="0"/>
              <a:t> [campos-lista]</a:t>
            </a:r>
          </a:p>
          <a:p>
            <a:endParaRPr lang="pt-BR" sz="800" b="1" dirty="0"/>
          </a:p>
          <a:p>
            <a:r>
              <a:rPr lang="pt-BR" sz="800" b="1" dirty="0"/>
              <a:t>(</a:t>
            </a:r>
            <a:r>
              <a:rPr lang="pt-BR" sz="800" b="1" dirty="0" err="1"/>
              <a:t>def</a:t>
            </a:r>
            <a:r>
              <a:rPr lang="pt-BR" sz="800" b="1" dirty="0"/>
              <a:t> q1-campos (q1 ["nome" "idade"]))</a:t>
            </a:r>
          </a:p>
          <a:p>
            <a:r>
              <a:rPr lang="pt-BR" sz="800" b="1" dirty="0"/>
              <a:t>                                       └─&gt; retorna </a:t>
            </a:r>
            <a:r>
              <a:rPr lang="pt-BR" sz="800" b="1" dirty="0" err="1"/>
              <a:t>fn</a:t>
            </a:r>
            <a:r>
              <a:rPr lang="pt-BR" sz="800" b="1" dirty="0"/>
              <a:t> [</a:t>
            </a:r>
            <a:r>
              <a:rPr lang="pt-BR" sz="800" b="1" dirty="0" err="1"/>
              <a:t>where</a:t>
            </a:r>
            <a:r>
              <a:rPr lang="pt-BR" sz="800" b="1" dirty="0"/>
              <a:t>]</a:t>
            </a:r>
            <a:endParaRPr lang="pt-BR" b="1" dirty="0"/>
          </a:p>
          <a:p>
            <a:endParaRPr lang="pt-BR" b="1" dirty="0"/>
          </a:p>
          <a:p>
            <a:r>
              <a:rPr lang="pt-BR" sz="1600" b="1" dirty="0"/>
              <a:t>(</a:t>
            </a:r>
            <a:r>
              <a:rPr lang="pt-BR" sz="1600" b="1" dirty="0" err="1"/>
              <a:t>def</a:t>
            </a:r>
            <a:r>
              <a:rPr lang="pt-BR" sz="1600" b="1" dirty="0"/>
              <a:t> q1-final (q1-campos</a:t>
            </a:r>
          </a:p>
          <a:p>
            <a:r>
              <a:rPr lang="pt-BR" sz="1600" b="1" dirty="0"/>
              <a:t>                       (</a:t>
            </a:r>
            <a:r>
              <a:rPr lang="pt-BR" sz="1600" b="1" dirty="0" err="1"/>
              <a:t>e_s</a:t>
            </a:r>
            <a:r>
              <a:rPr lang="pt-BR" sz="1600" b="1" dirty="0"/>
              <a:t> [{:campo :nome :</a:t>
            </a:r>
            <a:r>
              <a:rPr lang="pt-BR" sz="1600" b="1" dirty="0" err="1"/>
              <a:t>igual_a</a:t>
            </a:r>
            <a:r>
              <a:rPr lang="pt-BR" sz="1600" b="1" dirty="0"/>
              <a:t> "Giovanna"}</a:t>
            </a:r>
          </a:p>
          <a:p>
            <a:r>
              <a:rPr lang="pt-BR" sz="1600" b="1" dirty="0"/>
              <a:t>                             {:campo :idade :</a:t>
            </a:r>
            <a:r>
              <a:rPr lang="pt-BR" sz="1600" b="1" dirty="0" err="1"/>
              <a:t>maior_ou_igual</a:t>
            </a:r>
            <a:r>
              <a:rPr lang="pt-BR" sz="1600" b="1" dirty="0"/>
              <a:t> 20}</a:t>
            </a:r>
          </a:p>
          <a:p>
            <a:r>
              <a:rPr lang="pt-BR" sz="1600" b="1" dirty="0"/>
              <a:t>                             (</a:t>
            </a:r>
            <a:r>
              <a:rPr lang="pt-BR" sz="1600" b="1" dirty="0" err="1"/>
              <a:t>ou_s</a:t>
            </a:r>
            <a:r>
              <a:rPr lang="pt-BR" sz="1600" b="1" dirty="0"/>
              <a:t> [{:campo :matriculada :</a:t>
            </a:r>
            <a:r>
              <a:rPr lang="pt-BR" sz="1600" b="1" dirty="0" err="1"/>
              <a:t>igual_a</a:t>
            </a:r>
            <a:r>
              <a:rPr lang="pt-BR" sz="1600" b="1" dirty="0"/>
              <a:t> </a:t>
            </a:r>
            <a:r>
              <a:rPr lang="pt-BR" sz="1600" b="1" dirty="0" err="1"/>
              <a:t>true</a:t>
            </a:r>
            <a:r>
              <a:rPr lang="pt-BR" sz="1600" b="1" dirty="0"/>
              <a:t>}</a:t>
            </a:r>
          </a:p>
          <a:p>
            <a:r>
              <a:rPr lang="pt-BR" sz="1600" b="1" dirty="0"/>
              <a:t>                                    {:campo :status :</a:t>
            </a:r>
            <a:r>
              <a:rPr lang="pt-BR" sz="1600" b="1" dirty="0" err="1"/>
              <a:t>igual_a</a:t>
            </a:r>
            <a:r>
              <a:rPr lang="pt-BR" sz="1600" b="1" dirty="0"/>
              <a:t> "</a:t>
            </a:r>
            <a:r>
              <a:rPr lang="pt-BR" sz="1600" b="1" dirty="0" err="1"/>
              <a:t>quase_la</a:t>
            </a:r>
            <a:r>
              <a:rPr lang="pt-BR" sz="1600" b="1" dirty="0"/>
              <a:t>"}</a:t>
            </a:r>
          </a:p>
          <a:p>
            <a:endParaRPr lang="pt-BR" sz="1600" b="1" dirty="0"/>
          </a:p>
          <a:p>
            <a:r>
              <a:rPr lang="pt-BR" sz="1600" b="1" dirty="0" err="1"/>
              <a:t>condicoes</a:t>
            </a:r>
            <a:r>
              <a:rPr lang="pt-BR" sz="1600" b="1" dirty="0"/>
              <a:t> =[ 	{:campo :nome :</a:t>
            </a:r>
            <a:r>
              <a:rPr lang="pt-BR" sz="1600" b="1" dirty="0" err="1"/>
              <a:t>igual_a</a:t>
            </a:r>
            <a:r>
              <a:rPr lang="pt-BR" sz="1600" b="1" dirty="0"/>
              <a:t> "Giovanna"}</a:t>
            </a:r>
          </a:p>
          <a:p>
            <a:r>
              <a:rPr lang="pt-BR" sz="1600" b="1" dirty="0"/>
              <a:t>		{:campo :idade :</a:t>
            </a:r>
            <a:r>
              <a:rPr lang="pt-BR" sz="1600" b="1" dirty="0" err="1"/>
              <a:t>maior_ou_igual</a:t>
            </a:r>
            <a:r>
              <a:rPr lang="pt-BR" sz="1600" b="1" dirty="0"/>
              <a:t> 20}</a:t>
            </a:r>
          </a:p>
          <a:p>
            <a:pPr lvl="1"/>
            <a:r>
              <a:rPr lang="pt-BR" sz="1600" b="1" dirty="0"/>
              <a:t>                             	(</a:t>
            </a:r>
            <a:r>
              <a:rPr lang="pt-BR" sz="1600" b="1" dirty="0" err="1"/>
              <a:t>ou_s</a:t>
            </a:r>
            <a:r>
              <a:rPr lang="pt-BR" sz="1600" b="1" dirty="0"/>
              <a:t> [{:campo :matriculada :</a:t>
            </a:r>
            <a:r>
              <a:rPr lang="pt-BR" sz="1600" b="1" dirty="0" err="1"/>
              <a:t>igual_a</a:t>
            </a:r>
            <a:r>
              <a:rPr lang="pt-BR" sz="1600" b="1" dirty="0"/>
              <a:t> </a:t>
            </a:r>
            <a:r>
              <a:rPr lang="pt-BR" sz="1600" b="1" dirty="0" err="1"/>
              <a:t>true</a:t>
            </a:r>
            <a:r>
              <a:rPr lang="pt-BR" sz="1600" b="1" dirty="0"/>
              <a:t>}</a:t>
            </a:r>
          </a:p>
          <a:p>
            <a:pPr lvl="1"/>
            <a:r>
              <a:rPr lang="pt-BR" sz="1600" b="1" dirty="0"/>
              <a:t>		               {:campo :status :</a:t>
            </a:r>
            <a:r>
              <a:rPr lang="pt-BR" sz="1600" b="1" dirty="0" err="1"/>
              <a:t>igual_a</a:t>
            </a:r>
            <a:r>
              <a:rPr lang="pt-BR" sz="1600" b="1" dirty="0"/>
              <a:t> "</a:t>
            </a:r>
            <a:r>
              <a:rPr lang="pt-BR" sz="1600" b="1" dirty="0" err="1"/>
              <a:t>quase_la</a:t>
            </a:r>
            <a:r>
              <a:rPr lang="pt-BR" sz="1600" b="1" dirty="0"/>
              <a:t>"}	])]</a:t>
            </a:r>
          </a:p>
          <a:p>
            <a:r>
              <a:rPr lang="pt-BR" sz="1600" b="1" dirty="0" err="1"/>
              <a:t>e_s</a:t>
            </a:r>
            <a:r>
              <a:rPr lang="pt-BR" sz="1600" b="1" dirty="0"/>
              <a:t>(</a:t>
            </a:r>
            <a:r>
              <a:rPr lang="pt-BR" sz="1600" b="1" dirty="0" err="1"/>
              <a:t>condicoes</a:t>
            </a:r>
            <a:r>
              <a:rPr lang="pt-BR" sz="1600" b="1" dirty="0"/>
              <a:t>)</a:t>
            </a:r>
          </a:p>
          <a:p>
            <a:r>
              <a:rPr lang="pt-BR" sz="1600" b="1" dirty="0"/>
              <a:t>└─&gt; combinar-com-</a:t>
            </a:r>
            <a:r>
              <a:rPr lang="pt-BR" sz="1600" b="1" dirty="0" err="1"/>
              <a:t>and</a:t>
            </a:r>
            <a:r>
              <a:rPr lang="pt-BR" sz="1600" b="1" dirty="0"/>
              <a:t>(</a:t>
            </a:r>
            <a:r>
              <a:rPr lang="pt-BR" sz="1600" b="1" dirty="0" err="1"/>
              <a:t>condicoes</a:t>
            </a:r>
            <a:r>
              <a:rPr lang="pt-BR" sz="1600" b="1" dirty="0"/>
              <a:t>)</a:t>
            </a:r>
          </a:p>
          <a:p>
            <a:r>
              <a:rPr lang="pt-BR" sz="1600" b="1" dirty="0"/>
              <a:t>      └─&gt; combinador(" AND ")(</a:t>
            </a:r>
            <a:r>
              <a:rPr lang="pt-BR" sz="1600" b="1" dirty="0" err="1"/>
              <a:t>condicoes</a:t>
            </a:r>
            <a:r>
              <a:rPr lang="pt-BR" sz="1600" b="1" dirty="0"/>
              <a:t>)</a:t>
            </a:r>
          </a:p>
          <a:p>
            <a:r>
              <a:rPr lang="pt-BR" sz="1600" b="1" dirty="0"/>
              <a:t>            └─&gt; </a:t>
            </a:r>
            <a:r>
              <a:rPr lang="pt-BR" sz="1600" b="1" dirty="0" err="1"/>
              <a:t>reduce</a:t>
            </a:r>
            <a:r>
              <a:rPr lang="pt-BR" sz="1600" b="1" dirty="0"/>
              <a:t> sobre cada </a:t>
            </a:r>
            <a:r>
              <a:rPr lang="pt-BR" sz="1600" b="1" dirty="0" err="1"/>
              <a:t>condicao</a:t>
            </a:r>
            <a:r>
              <a:rPr lang="pt-BR" sz="1600" b="1" dirty="0"/>
              <a:t>    --&gt; (quando chegasse no </a:t>
            </a:r>
            <a:r>
              <a:rPr lang="pt-BR" sz="1600" b="1" dirty="0" err="1"/>
              <a:t>ou_s</a:t>
            </a:r>
            <a:r>
              <a:rPr lang="pt-BR" sz="1600" b="1" dirty="0"/>
              <a:t>)</a:t>
            </a:r>
          </a:p>
          <a:p>
            <a:r>
              <a:rPr lang="pt-BR" sz="1600" b="1" dirty="0"/>
              <a:t>                  └─&gt; processar-</a:t>
            </a:r>
            <a:r>
              <a:rPr lang="pt-BR" sz="1600" b="1" dirty="0" err="1"/>
              <a:t>condicao</a:t>
            </a:r>
            <a:r>
              <a:rPr lang="pt-BR" sz="1600" b="1" dirty="0"/>
              <a:t>(</a:t>
            </a:r>
            <a:r>
              <a:rPr lang="pt-BR" sz="1600" b="1" dirty="0" err="1"/>
              <a:t>cond</a:t>
            </a:r>
            <a:r>
              <a:rPr lang="pt-BR" sz="1600" b="1" dirty="0"/>
              <a:t>)	 	└─&gt; </a:t>
            </a:r>
            <a:r>
              <a:rPr lang="pt-BR" sz="1600" b="1" dirty="0" err="1"/>
              <a:t>ou_s</a:t>
            </a:r>
            <a:r>
              <a:rPr lang="pt-BR" sz="1600" b="1" dirty="0"/>
              <a:t>(</a:t>
            </a:r>
            <a:r>
              <a:rPr lang="pt-BR" sz="1600" b="1" dirty="0" err="1"/>
              <a:t>condicoes</a:t>
            </a:r>
            <a:r>
              <a:rPr lang="pt-BR" sz="1600" b="1" dirty="0"/>
              <a:t>)</a:t>
            </a:r>
          </a:p>
          <a:p>
            <a:r>
              <a:rPr lang="pt-BR" sz="1600" b="1" dirty="0"/>
              <a:t>                        └─&gt; comparador(</a:t>
            </a:r>
            <a:r>
              <a:rPr lang="pt-BR" sz="1600" b="1" dirty="0" err="1"/>
              <a:t>cond</a:t>
            </a:r>
            <a:r>
              <a:rPr lang="pt-BR" sz="1600" b="1" dirty="0"/>
              <a:t>)		           └─&gt; combinar-com-</a:t>
            </a:r>
            <a:r>
              <a:rPr lang="pt-BR" sz="1600" b="1" dirty="0" err="1"/>
              <a:t>or</a:t>
            </a:r>
            <a:r>
              <a:rPr lang="pt-BR" sz="1600" b="1" dirty="0"/>
              <a:t>(</a:t>
            </a:r>
            <a:r>
              <a:rPr lang="pt-BR" sz="1600" b="1" dirty="0" err="1"/>
              <a:t>condicoes</a:t>
            </a:r>
            <a:r>
              <a:rPr lang="pt-BR" sz="1600" b="1" dirty="0"/>
              <a:t>)</a:t>
            </a:r>
          </a:p>
          <a:p>
            <a:r>
              <a:rPr lang="pt-BR" sz="1600" b="1" dirty="0"/>
              <a:t>                              └─&gt; compara(campo)			└─&gt; combinador(" OR ")(</a:t>
            </a:r>
            <a:r>
              <a:rPr lang="pt-BR" sz="1600" b="1" dirty="0" err="1"/>
              <a:t>condicoes</a:t>
            </a:r>
            <a:r>
              <a:rPr lang="pt-BR" sz="1600" b="1" dirty="0"/>
              <a:t>)</a:t>
            </a:r>
          </a:p>
          <a:p>
            <a:r>
              <a:rPr lang="pt-BR" sz="1600" b="1" dirty="0"/>
              <a:t>                                    └─&gt; retorna </a:t>
            </a:r>
            <a:r>
              <a:rPr lang="pt-BR" sz="1600" b="1" dirty="0" err="1"/>
              <a:t>fn</a:t>
            </a:r>
            <a:r>
              <a:rPr lang="pt-BR" sz="1600" b="1" dirty="0"/>
              <a:t> [tipo valor]		            └─&gt; </a:t>
            </a:r>
            <a:r>
              <a:rPr lang="pt-BR" sz="1600" b="1" dirty="0" err="1"/>
              <a:t>reduce</a:t>
            </a:r>
            <a:r>
              <a:rPr lang="pt-BR" sz="1600" b="1" dirty="0"/>
              <a:t> sobre cada </a:t>
            </a:r>
            <a:r>
              <a:rPr lang="pt-BR" sz="1600" b="1" dirty="0" err="1"/>
              <a:t>condicao</a:t>
            </a:r>
            <a:endParaRPr lang="pt-BR" sz="1600" b="1" dirty="0"/>
          </a:p>
          <a:p>
            <a:r>
              <a:rPr lang="pt-BR" sz="1600" b="1" dirty="0"/>
              <a:t>                                    	└─&gt; chama </a:t>
            </a:r>
            <a:r>
              <a:rPr lang="pt-BR" sz="1600" b="1" dirty="0" err="1"/>
              <a:t>fn</a:t>
            </a:r>
            <a:r>
              <a:rPr lang="pt-BR" sz="1600" b="1" dirty="0"/>
              <a:t> com tipo e valor			(seguindo o mesmo curso de AND)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4149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598F2-57A2-978A-96C9-E2A5E17E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B9AE526-83B5-9514-E142-748B854B32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6C2DEA-8208-1B0B-BF4A-CC78BA7796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98D81497-A3B4-62A6-6AC7-9765CDF6A2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9250AF-3808-E5E8-9D1D-D23CABE5D72A}"/>
              </a:ext>
            </a:extLst>
          </p:cNvPr>
          <p:cNvSpPr txBox="1"/>
          <p:nvPr/>
        </p:nvSpPr>
        <p:spPr>
          <a:xfrm>
            <a:off x="5689453" y="70230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0AAA02-C56E-A79B-7D71-ECA194DF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33937E-7833-9781-FC1E-0D043A4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3588">
            <a:off x="10275712" y="617367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2E3283-9914-EA28-DB5D-5C50B7EB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10538">
            <a:off x="11460826" y="619740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AFE40A-1DD2-3867-3C18-C7CDFC03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25798">
            <a:off x="10541266" y="5705277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BD76F79-FCA3-C415-7230-A4D7261A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1010">
            <a:off x="11212716" y="5656494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C701C1-35B7-04A0-DF6C-6BFBCFE8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72631">
            <a:off x="10868406" y="5219337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4A14113-33BF-FFCD-E621-E3E661E4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1297">
            <a:off x="11509374" y="5060140"/>
            <a:ext cx="675465" cy="6754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C26B503-3823-9B54-7288-8463D2BEBAD8}"/>
              </a:ext>
            </a:extLst>
          </p:cNvPr>
          <p:cNvSpPr txBox="1"/>
          <p:nvPr/>
        </p:nvSpPr>
        <p:spPr>
          <a:xfrm>
            <a:off x="1193652" y="653465"/>
            <a:ext cx="34888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https://github.com/celsocrivelaro/senac-paradigmas/tree/main/funcional-clojure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https://onecompiler.com/clojure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5"/>
              </a:rPr>
              <a:t>https://clojure.org/guides/learn/clojure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6"/>
              </a:rPr>
              <a:t>https://youtu.be/9ts19cWvYdg?si=F8wki3gQfWdib2RW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7"/>
              </a:rPr>
              <a:t>https://youtu.be/sw3T3kmtd3g?si=Mqkj0z1nqXuffiWP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8"/>
              </a:rPr>
              <a:t>https://youtu.be/_7TBZCKjTno?si=6o6U33Nzj4HUZ96g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E2A982-0700-5C20-BCF4-61015F5C6567}"/>
              </a:ext>
            </a:extLst>
          </p:cNvPr>
          <p:cNvSpPr txBox="1"/>
          <p:nvPr/>
        </p:nvSpPr>
        <p:spPr>
          <a:xfrm>
            <a:off x="7711817" y="2130726"/>
            <a:ext cx="325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9"/>
              </a:rPr>
              <a:t>https://github.com/GiPaiva/QueryBuilder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2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85BD1-3638-11EA-984C-A44DA1F2C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EFAF29-CF14-C0E8-3013-78824FE2E7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79B4EF4-9646-9F78-9223-52138A030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AF3582D6-DC1B-FE94-DE27-B7A0B472C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5017A8-94A2-5D9A-C464-1D0F6BDF0F83}"/>
              </a:ext>
            </a:extLst>
          </p:cNvPr>
          <p:cNvSpPr txBox="1"/>
          <p:nvPr/>
        </p:nvSpPr>
        <p:spPr>
          <a:xfrm>
            <a:off x="4985359" y="64094"/>
            <a:ext cx="222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Introdução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760917-BEAB-4771-55AF-6BA0948A62CB}"/>
              </a:ext>
            </a:extLst>
          </p:cNvPr>
          <p:cNvSpPr txBox="1"/>
          <p:nvPr/>
        </p:nvSpPr>
        <p:spPr>
          <a:xfrm>
            <a:off x="1263041" y="1493826"/>
            <a:ext cx="966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Desta vez iremos falar sobre algumas </a:t>
            </a:r>
            <a:r>
              <a:rPr lang="pt-BR" b="1" dirty="0">
                <a:solidFill>
                  <a:schemeClr val="accent6"/>
                </a:solidFill>
              </a:rPr>
              <a:t>funções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/>
              <a:t>da que podemos fazer em </a:t>
            </a:r>
            <a:r>
              <a:rPr lang="pt-BR" b="1" dirty="0" err="1">
                <a:solidFill>
                  <a:schemeClr val="accent6"/>
                </a:solidFill>
              </a:rPr>
              <a:t>Clo</a:t>
            </a:r>
            <a:r>
              <a:rPr lang="pt-BR" b="1" dirty="0" err="1">
                <a:solidFill>
                  <a:schemeClr val="bg1"/>
                </a:solidFill>
              </a:rPr>
              <a:t>ju</a:t>
            </a:r>
            <a:r>
              <a:rPr lang="pt-BR" b="1" dirty="0" err="1">
                <a:solidFill>
                  <a:schemeClr val="accent4"/>
                </a:solidFill>
              </a:rPr>
              <a:t>re</a:t>
            </a:r>
            <a:r>
              <a:rPr lang="pt-BR" b="1" dirty="0"/>
              <a:t>, e mostrar uma aplicação com elas, </a:t>
            </a:r>
            <a:r>
              <a:rPr lang="pt-BR" b="1" dirty="0">
                <a:solidFill>
                  <a:schemeClr val="accent4"/>
                </a:solidFill>
              </a:rPr>
              <a:t>criando uma Query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/>
              <a:t>Função pura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Função de alto ordem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Função parcial/</a:t>
            </a:r>
            <a:r>
              <a:rPr lang="pt-BR" b="1" dirty="0" err="1"/>
              <a:t>currying</a:t>
            </a:r>
            <a:endParaRPr lang="pt-BR" b="1" dirty="0"/>
          </a:p>
          <a:p>
            <a:pPr marL="285750" indent="-285750">
              <a:buFontTx/>
              <a:buChar char="-"/>
            </a:pPr>
            <a:r>
              <a:rPr lang="pt-BR" b="1" dirty="0"/>
              <a:t>Função</a:t>
            </a:r>
          </a:p>
          <a:p>
            <a:pPr marL="742950" lvl="1" indent="-285750">
              <a:buFontTx/>
              <a:buChar char="-"/>
            </a:pPr>
            <a:r>
              <a:rPr lang="pt-BR" b="1" dirty="0"/>
              <a:t>Map</a:t>
            </a:r>
          </a:p>
          <a:p>
            <a:pPr marL="742950" lvl="1" indent="-285750">
              <a:buFontTx/>
              <a:buChar char="-"/>
            </a:pPr>
            <a:r>
              <a:rPr lang="pt-BR" b="1" dirty="0" err="1"/>
              <a:t>Reduce</a:t>
            </a:r>
            <a:endParaRPr lang="pt-BR" b="1" dirty="0"/>
          </a:p>
          <a:p>
            <a:pPr marL="742950" lvl="1" indent="-285750">
              <a:buFontTx/>
              <a:buChar char="-"/>
            </a:pPr>
            <a:r>
              <a:rPr lang="pt-BR" b="1" dirty="0"/>
              <a:t>Filter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B10112-7FDE-EC59-DC2E-BF7E19CC21C6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CA1F6E3-3DF0-13E1-4721-80AAD1E0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41" y="145308"/>
            <a:ext cx="675465" cy="6754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C01CB38-F83B-1D95-D948-B1D4FCE9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9355">
            <a:off x="10123208" y="-939337"/>
            <a:ext cx="675465" cy="6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8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E39A9-8287-14A5-791F-4CCB031D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C44B1C-9D3C-248B-5D4F-054E9B8881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100C56-33AD-5C45-68ED-DFDFA5CA91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91C2A6DF-913D-889C-2B07-6C043EF2A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589E10-8725-264B-9E04-75CD99553132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088FE5-F7C8-3049-3A5C-13580A151955}"/>
              </a:ext>
            </a:extLst>
          </p:cNvPr>
          <p:cNvSpPr txBox="1"/>
          <p:nvPr/>
        </p:nvSpPr>
        <p:spPr>
          <a:xfrm>
            <a:off x="1376927" y="793014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Função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CF6BD4-3BE9-C3FB-6B8D-8B16DCC8DB92}"/>
              </a:ext>
            </a:extLst>
          </p:cNvPr>
          <p:cNvSpPr txBox="1"/>
          <p:nvPr/>
        </p:nvSpPr>
        <p:spPr>
          <a:xfrm>
            <a:off x="3448164" y="2085364"/>
            <a:ext cx="6738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função pura é a qual já conhecemos. </a:t>
            </a:r>
          </a:p>
          <a:p>
            <a:r>
              <a:rPr lang="pt-BR" b="1" dirty="0"/>
              <a:t>A função padrão. </a:t>
            </a:r>
          </a:p>
          <a:p>
            <a:r>
              <a:rPr lang="pt-BR" b="1" dirty="0"/>
              <a:t>Onde recebe argumento e utiliza-os, retornando o resultado da tarefa que foi designada a ela.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Não podendo alterar uma variável global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Nem chamar uma função (a menos que essa função também seja pura)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B3F996-7801-D6BE-1D8B-818ADE963140}"/>
              </a:ext>
            </a:extLst>
          </p:cNvPr>
          <p:cNvSpPr txBox="1"/>
          <p:nvPr/>
        </p:nvSpPr>
        <p:spPr>
          <a:xfrm>
            <a:off x="3448164" y="1494615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Pura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070A37-DD2F-BFF6-1EA6-29109F1A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17146">
            <a:off x="10851515" y="1310779"/>
            <a:ext cx="675465" cy="6754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1C4258-0886-8786-2FEE-4279EF40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86560">
            <a:off x="10153309" y="203836"/>
            <a:ext cx="675465" cy="6754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CBB065-3EE2-0BCE-E203-4ED854E4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10474">
            <a:off x="10918128" y="-641540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73CB4FD-EADA-0BDD-B0FF-F308FCF7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17" y="4174403"/>
            <a:ext cx="4734917" cy="16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4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962E0-2BA9-B09E-E310-F0B9C2BE3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155B05-F2E9-346E-C4BE-A1130832DE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2D66D1-7FFD-A093-F679-4E29AD1F26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FAF761F4-FBD1-27A8-9C30-E7BE760E3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23DF575-97B6-8867-F838-F03DB562149F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6FEA92-E1DE-E9F4-1EBC-AB9BC564C3C9}"/>
              </a:ext>
            </a:extLst>
          </p:cNvPr>
          <p:cNvSpPr txBox="1"/>
          <p:nvPr/>
        </p:nvSpPr>
        <p:spPr>
          <a:xfrm>
            <a:off x="1376927" y="793014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Função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9F0BF4-8D4E-1F20-B310-E81E084263A8}"/>
              </a:ext>
            </a:extLst>
          </p:cNvPr>
          <p:cNvSpPr txBox="1"/>
          <p:nvPr/>
        </p:nvSpPr>
        <p:spPr>
          <a:xfrm>
            <a:off x="2954678" y="2153204"/>
            <a:ext cx="673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função de alta ordem é uma função que delega tarefas para outra função. </a:t>
            </a:r>
          </a:p>
          <a:p>
            <a:r>
              <a:rPr lang="pt-BR" b="1" dirty="0"/>
              <a:t>Ela pode receber e retornar funções.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8A2B9B-C49C-851C-3A5C-08B095AB5172}"/>
              </a:ext>
            </a:extLst>
          </p:cNvPr>
          <p:cNvSpPr txBox="1"/>
          <p:nvPr/>
        </p:nvSpPr>
        <p:spPr>
          <a:xfrm>
            <a:off x="2954678" y="1562455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Alta Ordem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7B4E7AC-AB59-0580-CA07-A7BD37D6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683778">
            <a:off x="10779946" y="2435661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C4A796E-72DF-CB3C-2CF2-1AC7F70E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08865">
            <a:off x="10081740" y="1328718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0C36D6-186F-0D97-4128-3747A8B0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10474">
            <a:off x="10829525" y="240653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7D8DA73-B407-8E27-A505-40CC581A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10474">
            <a:off x="10032082" y="-620275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A367867-FF21-714D-F8F3-A4A63F4B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78" y="3607179"/>
            <a:ext cx="6738331" cy="18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1F7A-2704-AD9C-C852-E7FE2728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FD36FE-887A-F6BD-8EE6-B353E21252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7D48F2-674B-295E-2E95-52ADB6ACB5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EA5F3482-01D1-465B-5D47-4E2164420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68FA18-2C8C-B180-6ABD-575284493872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A18090-AA07-F2E6-5CF8-DD868CAAF3CB}"/>
              </a:ext>
            </a:extLst>
          </p:cNvPr>
          <p:cNvSpPr txBox="1"/>
          <p:nvPr/>
        </p:nvSpPr>
        <p:spPr>
          <a:xfrm>
            <a:off x="1376927" y="793014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Função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8C36C-F693-A3A7-B8A3-9E4BFA838A9C}"/>
              </a:ext>
            </a:extLst>
          </p:cNvPr>
          <p:cNvSpPr txBox="1"/>
          <p:nvPr/>
        </p:nvSpPr>
        <p:spPr>
          <a:xfrm>
            <a:off x="2821177" y="2149575"/>
            <a:ext cx="673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função parcial é uma função que manda os argumentos de forma parcelada.</a:t>
            </a:r>
          </a:p>
          <a:p>
            <a:r>
              <a:rPr lang="pt-BR" b="1" dirty="0"/>
              <a:t>Não mandando todos os argumentos de uma vez</a:t>
            </a:r>
          </a:p>
          <a:p>
            <a:r>
              <a:rPr lang="pt-BR" b="1" dirty="0"/>
              <a:t>É mais usada quando queremos formar coisas especificas.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099D92-C8B7-1531-21D1-2349B3ADFA37}"/>
              </a:ext>
            </a:extLst>
          </p:cNvPr>
          <p:cNvSpPr txBox="1"/>
          <p:nvPr/>
        </p:nvSpPr>
        <p:spPr>
          <a:xfrm>
            <a:off x="2821177" y="1558826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Parcial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A829303-DCC9-808F-27BA-7F50BBC4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28268">
            <a:off x="10887163" y="3195584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CA3254-FDBD-C993-6848-00770A85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16296">
            <a:off x="10188957" y="2088641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3A2661-6E27-8BB2-5D96-D827038C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36742" y="1000576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617C952-6DB8-0EF8-D61B-B6CE3135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1962">
            <a:off x="10139299" y="139648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58F9E5-9500-BCA5-8CE6-FF5661F4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82025">
            <a:off x="11039791" y="-656046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B2F1F1E-49B8-A0E6-7B19-9F469C9A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876" y="3508097"/>
            <a:ext cx="4275594" cy="14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F637F-63F9-1767-B4AE-894A644E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A89733-8461-3BF9-56E2-BBF1D5CF9B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9526BD-A008-ECF0-63D5-C7CFAD5657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4F87DF4A-583F-3493-80C0-0F804B05C1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4056F6-A5DE-A0CA-D876-DE0BBE40DA8D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453AAE-A6D3-2329-A255-0108D9E8D01D}"/>
              </a:ext>
            </a:extLst>
          </p:cNvPr>
          <p:cNvSpPr txBox="1"/>
          <p:nvPr/>
        </p:nvSpPr>
        <p:spPr>
          <a:xfrm>
            <a:off x="1376927" y="793014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Função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A1D2AE-9244-2BB8-11C0-89AD1E8F0CF4}"/>
              </a:ext>
            </a:extLst>
          </p:cNvPr>
          <p:cNvSpPr txBox="1"/>
          <p:nvPr/>
        </p:nvSpPr>
        <p:spPr>
          <a:xfrm>
            <a:off x="1312543" y="2147230"/>
            <a:ext cx="4936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função </a:t>
            </a:r>
            <a:r>
              <a:rPr lang="pt-BR" b="1" dirty="0" err="1"/>
              <a:t>currying</a:t>
            </a:r>
            <a:r>
              <a:rPr lang="pt-BR" b="1" dirty="0"/>
              <a:t>, é muito parecida com a de parcial, recebendo argumentos parcelados.</a:t>
            </a:r>
          </a:p>
          <a:p>
            <a:r>
              <a:rPr lang="pt-BR" b="1" dirty="0"/>
              <a:t>Assim como ela também é muito parecida com função de alta ordem. Isto se deve, pois, </a:t>
            </a:r>
            <a:r>
              <a:rPr lang="pt-BR" b="1" dirty="0">
                <a:solidFill>
                  <a:schemeClr val="accent4"/>
                </a:solidFill>
              </a:rPr>
              <a:t>toda função </a:t>
            </a:r>
            <a:r>
              <a:rPr lang="pt-BR" b="1" dirty="0" err="1">
                <a:solidFill>
                  <a:schemeClr val="accent4"/>
                </a:solidFill>
              </a:rPr>
              <a:t>currying</a:t>
            </a:r>
            <a:r>
              <a:rPr lang="pt-BR" b="1" dirty="0">
                <a:solidFill>
                  <a:schemeClr val="accent4"/>
                </a:solidFill>
              </a:rPr>
              <a:t> é de alta ordem </a:t>
            </a:r>
            <a:r>
              <a:rPr lang="pt-BR" b="1" dirty="0">
                <a:solidFill>
                  <a:schemeClr val="accent6"/>
                </a:solidFill>
              </a:rPr>
              <a:t>mas nem todas função de alta ordem é </a:t>
            </a:r>
            <a:r>
              <a:rPr lang="pt-BR" b="1" dirty="0" err="1">
                <a:solidFill>
                  <a:schemeClr val="accent6"/>
                </a:solidFill>
              </a:rPr>
              <a:t>currying</a:t>
            </a:r>
            <a:r>
              <a:rPr lang="pt-BR" b="1" dirty="0"/>
              <a:t>.</a:t>
            </a:r>
          </a:p>
          <a:p>
            <a:r>
              <a:rPr lang="pt-BR" b="1" dirty="0"/>
              <a:t>Pois, ambas retorna funções, colocando função dentro de função, até que chegue ao </a:t>
            </a:r>
            <a:r>
              <a:rPr lang="pt-BR" b="1" dirty="0" err="1"/>
              <a:t>return</a:t>
            </a:r>
            <a:r>
              <a:rPr lang="pt-BR" b="1" dirty="0"/>
              <a:t> principal.</a:t>
            </a:r>
          </a:p>
          <a:p>
            <a:r>
              <a:rPr lang="pt-BR" b="1" dirty="0"/>
              <a:t>Vai armazenando assim as informações até chamar a principal.</a:t>
            </a:r>
          </a:p>
          <a:p>
            <a:r>
              <a:rPr lang="pt-BR" b="1" dirty="0"/>
              <a:t>Transformar uma função que poderia receber três parâmetros de uma vez em uma sequência de funções unárias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CCC739-3358-D303-37C5-213543679113}"/>
              </a:ext>
            </a:extLst>
          </p:cNvPr>
          <p:cNvSpPr txBox="1"/>
          <p:nvPr/>
        </p:nvSpPr>
        <p:spPr>
          <a:xfrm>
            <a:off x="2753898" y="1562455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/>
              <a:t>Currying</a:t>
            </a:r>
            <a:endParaRPr lang="pt-BR" sz="32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6C153E-EAB2-5B83-3B15-54134860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391949">
            <a:off x="10853811" y="3972168"/>
            <a:ext cx="675465" cy="6754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FE3E2B-3C36-2E28-12A3-D225DFA3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155605" y="2865225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BF40ED9-2A8A-0C77-A213-3F493325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8474">
            <a:off x="10903390" y="1777160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C9E419E-5DE6-77B6-E9A9-71CD6F25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70646">
            <a:off x="10105947" y="916232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66660B3-FA3B-4CDC-84D9-D344D647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502489">
            <a:off x="11006439" y="120538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A2F86FB-3429-0346-E254-42493EA5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97747">
            <a:off x="10105945" y="-633035"/>
            <a:ext cx="675465" cy="6754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B521CE6-73E0-6163-ECA6-0686D6D7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15" y="2700692"/>
            <a:ext cx="340090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09F1-1CDC-96ED-9215-FCB0715D8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025E53-0857-105A-A7BD-6ADFD59A61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E6C9175-F940-F0D4-FB29-A13045E6D0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CF77D1E4-AB30-58CD-E85E-9C170FA61A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7F0506-2754-9BDA-E6EE-413D247E8577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A15560-9F7C-5E09-5E54-119E84EEEF6F}"/>
              </a:ext>
            </a:extLst>
          </p:cNvPr>
          <p:cNvSpPr txBox="1"/>
          <p:nvPr/>
        </p:nvSpPr>
        <p:spPr>
          <a:xfrm>
            <a:off x="1376927" y="793014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Função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134172-52D9-7D21-D0C1-3FF4A14D5CAD}"/>
              </a:ext>
            </a:extLst>
          </p:cNvPr>
          <p:cNvSpPr txBox="1"/>
          <p:nvPr/>
        </p:nvSpPr>
        <p:spPr>
          <a:xfrm>
            <a:off x="2183174" y="1716516"/>
            <a:ext cx="98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901BA9-35D8-1869-D409-787EBF1E9C60}"/>
              </a:ext>
            </a:extLst>
          </p:cNvPr>
          <p:cNvSpPr txBox="1"/>
          <p:nvPr/>
        </p:nvSpPr>
        <p:spPr>
          <a:xfrm>
            <a:off x="1547131" y="2269572"/>
            <a:ext cx="119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Filter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FDC14A-A5EC-C77C-66BF-0DB416001682}"/>
              </a:ext>
            </a:extLst>
          </p:cNvPr>
          <p:cNvSpPr txBox="1"/>
          <p:nvPr/>
        </p:nvSpPr>
        <p:spPr>
          <a:xfrm>
            <a:off x="1877818" y="2854347"/>
            <a:ext cx="159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/>
              <a:t>Reduce</a:t>
            </a:r>
            <a:endParaRPr lang="pt-BR" sz="32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EE8101-C6A9-A903-866B-4B0C3084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12491">
            <a:off x="10856765" y="4785046"/>
            <a:ext cx="675465" cy="6754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0286DC-7E87-8FE9-5973-E137D597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27790">
            <a:off x="10158559" y="3678103"/>
            <a:ext cx="675465" cy="6754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BCCBAE5-B6BC-3FEB-AEAE-FFF54481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778091">
            <a:off x="10906344" y="2590038"/>
            <a:ext cx="675465" cy="6754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733159-EE56-A3A7-CDD4-2C0AF78B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93351">
            <a:off x="10108901" y="1729110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D9ED5CB-71D6-3148-E950-91CA2850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08563">
            <a:off x="11009393" y="933416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73D0ED1-24C5-3576-0EDC-0EDB57F1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4847">
            <a:off x="10108899" y="179843"/>
            <a:ext cx="675465" cy="6754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50C385E-BAFE-7D51-0450-33E0AFE3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43633">
            <a:off x="10610152" y="-654356"/>
            <a:ext cx="675465" cy="6754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91D2E0C-9B29-E28E-2FCA-6642F886F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09" y="2133274"/>
            <a:ext cx="5553850" cy="8573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E40A0D3-162E-5BD9-BE94-5E0884F098F7}"/>
              </a:ext>
            </a:extLst>
          </p:cNvPr>
          <p:cNvSpPr txBox="1"/>
          <p:nvPr/>
        </p:nvSpPr>
        <p:spPr>
          <a:xfrm>
            <a:off x="1877818" y="3784248"/>
            <a:ext cx="8446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Essas três funções, não as funções raiz, já são nativas da linguagem, e que ajudam a criar funções.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Map </a:t>
            </a:r>
            <a:r>
              <a:rPr lang="pt-BR" b="1" dirty="0"/>
              <a:t>– funciona como uma espécie de for </a:t>
            </a:r>
            <a:r>
              <a:rPr lang="pt-BR" b="1" dirty="0" err="1"/>
              <a:t>each</a:t>
            </a:r>
            <a:r>
              <a:rPr lang="pt-BR" b="1" dirty="0"/>
              <a:t> dentro de uma lista de coisas.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Filter </a:t>
            </a:r>
            <a:r>
              <a:rPr lang="pt-BR" b="1" dirty="0"/>
              <a:t>– por tradução literal, filtra o que você precisa de dentro de uma lista, como por exemplo apenas os números pares.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6"/>
                </a:solidFill>
              </a:rPr>
              <a:t>Reduce</a:t>
            </a:r>
            <a:r>
              <a:rPr lang="pt-BR" b="1" dirty="0">
                <a:solidFill>
                  <a:schemeClr val="accent6"/>
                </a:solidFill>
              </a:rPr>
              <a:t> </a:t>
            </a:r>
            <a:r>
              <a:rPr lang="pt-BR" b="1" dirty="0"/>
              <a:t>– é o famoso concatenar, onde você tem um acumulador, que seria a </a:t>
            </a:r>
            <a:r>
              <a:rPr lang="pt-BR" b="1" dirty="0" err="1"/>
              <a:t>string</a:t>
            </a:r>
            <a:r>
              <a:rPr lang="pt-BR" b="1" dirty="0"/>
              <a:t>/lista/... que já tem, e quer </a:t>
            </a:r>
            <a:r>
              <a:rPr lang="pt-BR" b="1" dirty="0" err="1"/>
              <a:t>acrecentar</a:t>
            </a:r>
            <a:r>
              <a:rPr lang="pt-BR" b="1" dirty="0"/>
              <a:t> mais coisas. </a:t>
            </a:r>
          </a:p>
        </p:txBody>
      </p:sp>
    </p:spTree>
    <p:extLst>
      <p:ext uri="{BB962C8B-B14F-4D97-AF65-F5344CB8AC3E}">
        <p14:creationId xmlns:p14="http://schemas.microsoft.com/office/powerpoint/2010/main" val="111982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D0261-B1E2-628B-17C6-FD8FB6FF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800D79-CA65-C59D-FCD9-94733ECCE2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68B05C-BA5B-5521-1542-4626E45C78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755B2C3C-1180-09F7-11AE-4A6C138D7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E4C7DC3-63DD-ECCF-9785-B9420B1CD79B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652B9A-D9D7-5DD0-9ABA-D08A0601FED9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Construindo uma Query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AC3E73-9E87-BF63-0ED7-2081092B18F6}"/>
              </a:ext>
            </a:extLst>
          </p:cNvPr>
          <p:cNvSpPr txBox="1"/>
          <p:nvPr/>
        </p:nvSpPr>
        <p:spPr>
          <a:xfrm>
            <a:off x="2941582" y="1603258"/>
            <a:ext cx="271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99C627-3F73-4F76-5EA2-DA13A5F9F86E}"/>
              </a:ext>
            </a:extLst>
          </p:cNvPr>
          <p:cNvSpPr txBox="1"/>
          <p:nvPr/>
        </p:nvSpPr>
        <p:spPr>
          <a:xfrm>
            <a:off x="7336384" y="1515723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Entrada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513903-B3E4-F9D3-B872-2B128ADC5664}"/>
              </a:ext>
            </a:extLst>
          </p:cNvPr>
          <p:cNvSpPr txBox="1"/>
          <p:nvPr/>
        </p:nvSpPr>
        <p:spPr>
          <a:xfrm>
            <a:off x="4984656" y="4349259"/>
            <a:ext cx="261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Saída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AD232A-09BE-58A9-7B1D-E5E62579F2F4}"/>
              </a:ext>
            </a:extLst>
          </p:cNvPr>
          <p:cNvSpPr txBox="1"/>
          <p:nvPr/>
        </p:nvSpPr>
        <p:spPr>
          <a:xfrm>
            <a:off x="3544321" y="2211138"/>
            <a:ext cx="2551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Query </a:t>
            </a:r>
            <a:r>
              <a:rPr lang="pt-BR" b="1" dirty="0" err="1"/>
              <a:t>Builder</a:t>
            </a:r>
            <a:r>
              <a:rPr lang="pt-BR" b="1" dirty="0"/>
              <a:t> para </a:t>
            </a:r>
            <a:r>
              <a:rPr lang="pt-BR" b="1" dirty="0" err="1"/>
              <a:t>Clojure</a:t>
            </a:r>
            <a:r>
              <a:rPr lang="pt-BR" b="1" dirty="0"/>
              <a:t> em que o usuário possa ir incluindo aos poucos detalhes das query e este fazer um </a:t>
            </a:r>
            <a:r>
              <a:rPr lang="pt-BR" b="1" dirty="0" err="1"/>
              <a:t>select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3DB28B-4EEE-00F1-1776-8336DDE5AB0D}"/>
              </a:ext>
            </a:extLst>
          </p:cNvPr>
          <p:cNvSpPr txBox="1"/>
          <p:nvPr/>
        </p:nvSpPr>
        <p:spPr>
          <a:xfrm>
            <a:off x="3790222" y="5025710"/>
            <a:ext cx="743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SELECT * FROM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 = Giovanna AND </a:t>
            </a:r>
            <a:r>
              <a:rPr lang="en-US" dirty="0" err="1">
                <a:solidFill>
                  <a:schemeClr val="tx1"/>
                </a:solidFill>
              </a:rPr>
              <a:t>idade</a:t>
            </a:r>
            <a:r>
              <a:rPr lang="en-US" dirty="0">
                <a:solidFill>
                  <a:schemeClr val="tx1"/>
                </a:solidFill>
              </a:rPr>
              <a:t> &gt;= 20 AND (</a:t>
            </a:r>
            <a:r>
              <a:rPr lang="en-US" dirty="0" err="1">
                <a:solidFill>
                  <a:schemeClr val="tx1"/>
                </a:solidFill>
              </a:rPr>
              <a:t>matriculada</a:t>
            </a:r>
            <a:r>
              <a:rPr lang="en-US" dirty="0">
                <a:solidFill>
                  <a:schemeClr val="tx1"/>
                </a:solidFill>
              </a:rPr>
              <a:t> = true OR status = </a:t>
            </a:r>
            <a:r>
              <a:rPr lang="en-US" dirty="0" err="1">
                <a:solidFill>
                  <a:schemeClr val="tx1"/>
                </a:solidFill>
              </a:rPr>
              <a:t>quase_lá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2ED8744-7B4D-708A-E224-24077F30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12491">
            <a:off x="10825814" y="5437176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CD73872-421B-F4C9-5B2E-E55A24D9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27790">
            <a:off x="10127608" y="4330233"/>
            <a:ext cx="675465" cy="6754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D079E90-CD53-24D5-208E-12D46870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78091">
            <a:off x="10875393" y="3242168"/>
            <a:ext cx="675465" cy="6754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161DFFF-C356-45C3-9950-28CB718F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93351">
            <a:off x="10077950" y="2381240"/>
            <a:ext cx="675465" cy="6754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8DEADF3-14C2-EC05-787F-1432D041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8563">
            <a:off x="10978442" y="1585546"/>
            <a:ext cx="675465" cy="67546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C068226-1264-0A73-E3AC-E0B5CBDE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4847">
            <a:off x="10077948" y="831973"/>
            <a:ext cx="675465" cy="67546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D018F88-3BB7-20C9-BC7E-692B8628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43633">
            <a:off x="10579201" y="-2226"/>
            <a:ext cx="675465" cy="67546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E42B482-6D96-C387-791E-E879314D0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63" y="2060971"/>
            <a:ext cx="5039475" cy="19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C6B2-F39A-4497-BDA4-ADAB5A7D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FDF0AB-B1EF-39FA-D8AF-867618324F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085105-B887-8D1F-E6B8-264B1B9B1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">
                <a:schemeClr val="accent4"/>
              </a:gs>
              <a:gs pos="77000">
                <a:schemeClr val="bg1">
                  <a:lumMod val="85000"/>
                </a:schemeClr>
              </a:gs>
              <a:gs pos="22000">
                <a:schemeClr val="bg1">
                  <a:lumMod val="85000"/>
                </a:schemeClr>
              </a:gs>
              <a:gs pos="95000">
                <a:schemeClr val="accent6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6DA45C45-7BA0-5206-5A3E-CB0E39F980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3BAFE8-7F90-5307-E475-EB0B3CF9C9BA}"/>
              </a:ext>
            </a:extLst>
          </p:cNvPr>
          <p:cNvSpPr txBox="1"/>
          <p:nvPr/>
        </p:nvSpPr>
        <p:spPr>
          <a:xfrm>
            <a:off x="0" y="64094"/>
            <a:ext cx="81309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L</a:t>
            </a:r>
          </a:p>
          <a:p>
            <a:pPr algn="ctr"/>
            <a:r>
              <a:rPr lang="pt-BR" sz="6000" b="1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</a:rPr>
              <a:t>U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R</a:t>
            </a:r>
          </a:p>
          <a:p>
            <a:pPr algn="ctr"/>
            <a:r>
              <a:rPr lang="pt-BR" sz="6000" b="1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981066-72F6-EF38-73B7-2022E28F90C3}"/>
              </a:ext>
            </a:extLst>
          </p:cNvPr>
          <p:cNvSpPr txBox="1"/>
          <p:nvPr/>
        </p:nvSpPr>
        <p:spPr>
          <a:xfrm>
            <a:off x="825383" y="224548"/>
            <a:ext cx="4630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Entrada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204663-0224-5CB0-5C58-9DE711560A00}"/>
              </a:ext>
            </a:extLst>
          </p:cNvPr>
          <p:cNvSpPr txBox="1"/>
          <p:nvPr/>
        </p:nvSpPr>
        <p:spPr>
          <a:xfrm>
            <a:off x="4782992" y="2893593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Código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4B15E9-BBEA-948F-0E87-A2F00C52E607}"/>
              </a:ext>
            </a:extLst>
          </p:cNvPr>
          <p:cNvSpPr txBox="1"/>
          <p:nvPr/>
        </p:nvSpPr>
        <p:spPr>
          <a:xfrm>
            <a:off x="1472303" y="1022830"/>
            <a:ext cx="8155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entrada foi o ponta pé para a criação da primeira função.</a:t>
            </a:r>
          </a:p>
          <a:p>
            <a:endParaRPr lang="pt-BR" b="1" dirty="0"/>
          </a:p>
          <a:p>
            <a:r>
              <a:rPr lang="pt-BR" b="1" dirty="0"/>
              <a:t>Com a entrada já conseguimos visualizar o que seria uma função </a:t>
            </a:r>
            <a:r>
              <a:rPr lang="pt-BR" b="1" dirty="0" err="1"/>
              <a:t>currying</a:t>
            </a:r>
            <a:r>
              <a:rPr lang="pt-BR" b="1" dirty="0"/>
              <a:t>, onde mandamos um valor e a função nos devolve outra função.</a:t>
            </a:r>
          </a:p>
          <a:p>
            <a:endParaRPr lang="pt-BR" b="1" dirty="0"/>
          </a:p>
          <a:p>
            <a:r>
              <a:rPr lang="pt-BR" b="1" dirty="0"/>
              <a:t>Tabela -&gt; campos -&gt; condições(a parte do Where)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36CB7D-5D81-E5EE-4F8E-CC735535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6313">
            <a:off x="10906382" y="6144537"/>
            <a:ext cx="675465" cy="675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6B8479B-0087-B629-A99C-58DD37BA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11612">
            <a:off x="10208176" y="5037594"/>
            <a:ext cx="675465" cy="675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6F29AED-9273-A597-B1B7-EBE89499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61913">
            <a:off x="10955961" y="3949529"/>
            <a:ext cx="675465" cy="6754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721DE7B-26F0-A9C3-8C3B-4063A5D0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77173">
            <a:off x="10158518" y="3088601"/>
            <a:ext cx="675465" cy="6754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7732630-66FA-B8A5-2465-58573243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92385">
            <a:off x="11059010" y="2292907"/>
            <a:ext cx="675465" cy="6754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005ECA9-1B8C-DEA2-959A-B53F2DCC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88669">
            <a:off x="10158516" y="1539334"/>
            <a:ext cx="675465" cy="67546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39547CB-75AA-056D-A60F-D0C65C3F6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27455">
            <a:off x="10659769" y="705135"/>
            <a:ext cx="675465" cy="6754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880343-7ACD-A050-A691-BF24E9BA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148" b="45073"/>
          <a:stretch/>
        </p:blipFill>
        <p:spPr>
          <a:xfrm>
            <a:off x="1584349" y="3672019"/>
            <a:ext cx="4313647" cy="52214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73F605-4753-F6FA-B166-FAFC34F3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995" y="3640399"/>
            <a:ext cx="4401266" cy="168671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1074E1D-12CA-9535-B239-A5AE402DB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49" y="4405857"/>
            <a:ext cx="4313646" cy="92125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988F2D9-AE70-15A7-E882-E1C242DDC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427" y="5674355"/>
            <a:ext cx="7239250" cy="64444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777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1703</Words>
  <Application>Microsoft Office PowerPoint</Application>
  <PresentationFormat>Widescreen</PresentationFormat>
  <Paragraphs>294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Giovanna Paiva</dc:creator>
  <cp:lastModifiedBy>Giovanna Paiva Alves</cp:lastModifiedBy>
  <cp:revision>8</cp:revision>
  <dcterms:created xsi:type="dcterms:W3CDTF">2025-08-17T19:28:27Z</dcterms:created>
  <dcterms:modified xsi:type="dcterms:W3CDTF">2025-10-17T17:38:46Z</dcterms:modified>
</cp:coreProperties>
</file>