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72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32B8"/>
    <a:srgbClr val="0C14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91" d="100"/>
          <a:sy n="91" d="100"/>
        </p:scale>
        <p:origin x="7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21CF0-D1CC-41E9-98E4-ED3C8A538DB4}" type="datetimeFigureOut">
              <a:rPr lang="pt-BR" smtClean="0"/>
              <a:t>12/10/2025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ACBB11-72CE-47F4-A1E7-63ABCD65D26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2481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5DEAA-536C-9FA7-E517-CABE76F82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CF7C44-BB1A-6F4F-DCAD-04158335E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97405A-CB32-8B1D-F451-CF1972027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71916C-13AF-01B7-D5DF-748ADF71E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DB780F-B202-DDC5-E944-A1CB1DCE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28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234A5-9C7F-1B49-D462-EB6B772F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63F4D4-1045-9B19-8E86-C90D66847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05A056-D98C-A9C4-0A4A-7CB07E23E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7FA558-DC17-7BE5-46DE-AF17A4A4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31D179-239B-6424-B1DB-5F83F14F8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118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48E3A8C-632A-DA68-B2C1-34F0CB7DC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500E611-2D41-5DA8-4D48-1370A0586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4A0360-5B87-0246-CB5C-EB8A489A6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269D5D7-7432-DF07-C408-6BA26354D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37D478-FCD6-40E8-E0E6-2EDCAC36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867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F2829-C8C8-22A9-55C8-A5AEFF17B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7FB85D-DFDC-1552-86F9-59C0B1A1C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F9B03C-245F-2298-35E7-93DC88A0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71FC0A-931A-31A3-1096-99C8EBAB0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2A1FB0-8CF5-F1C0-3DEE-5D03FEF8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57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B6142F-1A2B-1FC6-DBA1-F39741B08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371B12-4CD3-6C15-4F49-4378E4F3C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3FC2EE-6808-D9DB-0CE5-C19DFFC6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9C26DA-2465-8E12-A5DB-9D0CF9426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6C5DB9-F5C9-7596-4331-3683E0870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59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A9E20-78DC-C461-0F09-C2488A21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8C1B67-0727-2AE6-3035-CB9B1D57E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660B7F-EE31-3CE8-C03B-7B6BEE50D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6DED06-1844-FFAD-AF51-EED0B3FC9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12/10/2025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8B6C043-5C76-BCE7-487A-A54F6A98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9488DF-D5E1-2209-20F4-19AE3B82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9045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2B37-CBB3-21CC-B705-378A9123A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CAAB10F-3F6C-84EA-D7A8-062595CCA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81F689-A947-25E8-5324-88AA1700F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26F812B-B200-8B79-C725-18DDA3E2B7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F7AAF8B-D379-E2C0-F6CA-EDFDC6E5C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5262138-BAC8-692D-87B8-958B41527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12/10/2025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E1DA755-41A7-39D2-6A5A-4D6CC6B53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906A4B3-FEA6-7816-2FD0-23A70248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79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CCD25-81B4-8FDD-F947-A8B89D626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BDD92E-EB08-8982-C88A-3B7DA882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12/10/2025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75B4B0-2849-F531-7F18-456F7E62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CE105BE-A12A-ED8B-E67D-18D0AF383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73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1611724-DE38-FD7D-F998-487710547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12/10/2025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6AF6DA-5C4D-303E-A8F7-DA31D55B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6F6663-236A-7124-D135-D01B613CB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55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79DED-6AAE-FEA0-8E6A-12F50371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286516-1ACC-BC9E-2232-2DB25CE90D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FD8724-77E4-467C-9A92-A26DE649F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35AFBC7-0B88-8EB4-081B-DFF6A605E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12/10/2025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92CC25-0FA9-A27A-6CAF-A9D49D7E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401FB7-4F69-6B85-014C-F494B6B9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935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A69D3-172C-C610-899C-314784FC9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15E3EE-F918-2357-8D93-B1651FF7CE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B1F5A72-99E9-97BC-C9DD-BEC2E7B94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8A8089-3910-8348-2F50-F1887931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97B09-EB4A-41D8-B74C-3C4F3DBA0ABF}" type="datetimeFigureOut">
              <a:rPr lang="pt-BR" smtClean="0"/>
              <a:t>12/10/2025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B1DDFB-3E2F-BC18-B5ED-A6CE6EA2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3104AB-D9F3-18B4-A26A-6BAB5EC7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9715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1D94B80-8D99-89CC-1307-0FF710C5C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57088B-2FB5-7DBA-0F8C-B51158B03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08B3ED-EB8D-FC61-B30A-3DE2697ED5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F97B09-EB4A-41D8-B74C-3C4F3DBA0ABF}" type="datetimeFigureOut">
              <a:rPr lang="pt-BR" smtClean="0"/>
              <a:t>12/10/2025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6157AD-389D-CEA9-2EF3-7BB76DE22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B56E1D-1A12-AC79-5AB3-0813468C0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E670EA-5ABE-4E1D-9E47-B8CE348BC5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085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4117FE6-F35F-6C04-0B80-1559F2086C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Darth Vader 4K Ultra HD Sci-Fi Star Wars Wallpaper – Dark Side Icon by  joeycola91">
            <a:extLst>
              <a:ext uri="{FF2B5EF4-FFF2-40B4-BE49-F238E27FC236}">
                <a16:creationId xmlns:a16="http://schemas.microsoft.com/office/drawing/2014/main" id="{5C3E3B49-775E-143E-9EAC-CAEB9FDFB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3BD2E3A-36F3-B80C-0541-28E2A71C4F1B}"/>
              </a:ext>
            </a:extLst>
          </p:cNvPr>
          <p:cNvSpPr txBox="1"/>
          <p:nvPr/>
        </p:nvSpPr>
        <p:spPr>
          <a:xfrm>
            <a:off x="3275557" y="2828835"/>
            <a:ext cx="22734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dirty="0">
                <a:solidFill>
                  <a:schemeClr val="bg1"/>
                </a:solidFill>
              </a:rPr>
              <a:t>Dart</a:t>
            </a:r>
            <a:endParaRPr lang="pt-BR" sz="7200" b="1" dirty="0">
              <a:solidFill>
                <a:srgbClr val="FF0000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4A7DDC7-0CEE-7F6F-3482-BBB5ABA58C41}"/>
              </a:ext>
            </a:extLst>
          </p:cNvPr>
          <p:cNvSpPr txBox="1"/>
          <p:nvPr/>
        </p:nvSpPr>
        <p:spPr>
          <a:xfrm>
            <a:off x="4187948" y="3817089"/>
            <a:ext cx="3615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Paradigmas da Programação EP2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0E977A7-DD91-911B-B1AD-04FF3DA0976F}"/>
              </a:ext>
            </a:extLst>
          </p:cNvPr>
          <p:cNvSpPr txBox="1"/>
          <p:nvPr/>
        </p:nvSpPr>
        <p:spPr>
          <a:xfrm>
            <a:off x="79780" y="6102182"/>
            <a:ext cx="3289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</a:rPr>
              <a:t>Giovanna Paiva Alves</a:t>
            </a:r>
          </a:p>
          <a:p>
            <a:r>
              <a:rPr lang="pt-BR" sz="1400" dirty="0">
                <a:solidFill>
                  <a:schemeClr val="bg1"/>
                </a:solidFill>
              </a:rPr>
              <a:t>Matheus Sanchez Duda</a:t>
            </a:r>
          </a:p>
        </p:txBody>
      </p: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DB83E1E6-3224-65DB-4218-766976E1B502}"/>
              </a:ext>
            </a:extLst>
          </p:cNvPr>
          <p:cNvSpPr/>
          <p:nvPr/>
        </p:nvSpPr>
        <p:spPr>
          <a:xfrm rot="2221581">
            <a:off x="4431061" y="5221356"/>
            <a:ext cx="3834429" cy="186411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BB1EC68-CF5F-F2A2-B5CE-E88DFF2A8B0E}"/>
              </a:ext>
            </a:extLst>
          </p:cNvPr>
          <p:cNvSpPr txBox="1"/>
          <p:nvPr/>
        </p:nvSpPr>
        <p:spPr>
          <a:xfrm>
            <a:off x="5061604" y="2828835"/>
            <a:ext cx="35411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7200" b="1" dirty="0">
                <a:solidFill>
                  <a:srgbClr val="FF0000"/>
                </a:solidFill>
              </a:rPr>
              <a:t>h</a:t>
            </a:r>
            <a:r>
              <a:rPr lang="pt-BR" sz="7200" b="1" dirty="0">
                <a:solidFill>
                  <a:schemeClr val="bg1"/>
                </a:solidFill>
              </a:rPr>
              <a:t> </a:t>
            </a:r>
            <a:r>
              <a:rPr lang="pt-BR" sz="7200" b="1" dirty="0">
                <a:solidFill>
                  <a:srgbClr val="FF0000"/>
                </a:solidFill>
              </a:rPr>
              <a:t>Vader</a:t>
            </a:r>
            <a:endParaRPr lang="pt-BR" sz="7200" dirty="0"/>
          </a:p>
        </p:txBody>
      </p:sp>
    </p:spTree>
    <p:extLst>
      <p:ext uri="{BB962C8B-B14F-4D97-AF65-F5344CB8AC3E}">
        <p14:creationId xmlns:p14="http://schemas.microsoft.com/office/powerpoint/2010/main" val="3096323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2F039-58C1-3C3F-7DC4-60A953E38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DDAFE82-3951-F7CA-7418-A69F3DA3A37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BF5A2780-B45C-8352-EC35-1F802FC4A3F2}"/>
              </a:ext>
            </a:extLst>
          </p:cNvPr>
          <p:cNvSpPr/>
          <p:nvPr/>
        </p:nvSpPr>
        <p:spPr>
          <a:xfrm>
            <a:off x="293166" y="0"/>
            <a:ext cx="1258014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1000">
                <a:schemeClr val="accent3">
                  <a:lumMod val="50000"/>
                  <a:alpha val="14000"/>
                </a:schemeClr>
              </a:gs>
              <a:gs pos="27000">
                <a:schemeClr val="accent3">
                  <a:lumMod val="75000"/>
                  <a:alpha val="20000"/>
                </a:schemeClr>
              </a:gs>
              <a:gs pos="13000">
                <a:schemeClr val="accent6">
                  <a:lumMod val="75000"/>
                </a:schemeClr>
              </a:gs>
              <a:gs pos="61000">
                <a:schemeClr val="tx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CB2F4BD-062A-47E1-F440-1401BE86EABA}"/>
              </a:ext>
            </a:extLst>
          </p:cNvPr>
          <p:cNvSpPr txBox="1"/>
          <p:nvPr/>
        </p:nvSpPr>
        <p:spPr>
          <a:xfrm>
            <a:off x="825383" y="224548"/>
            <a:ext cx="46304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Construindo uma Query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21E841B-E489-67F4-7329-554D059362FC}"/>
              </a:ext>
            </a:extLst>
          </p:cNvPr>
          <p:cNvSpPr txBox="1"/>
          <p:nvPr/>
        </p:nvSpPr>
        <p:spPr>
          <a:xfrm>
            <a:off x="7626860" y="582067"/>
            <a:ext cx="23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5F119C4-37FD-36E0-41E3-2B07F103083D}"/>
              </a:ext>
            </a:extLst>
          </p:cNvPr>
          <p:cNvSpPr txBox="1"/>
          <p:nvPr/>
        </p:nvSpPr>
        <p:spPr>
          <a:xfrm>
            <a:off x="1074082" y="2395349"/>
            <a:ext cx="39605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Na parte de WHERE mandamos duas funções sendo opcional, pois o Where é opcional.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Nessas fazemos o adicionar AND ou OR na query com o que temos, verificando os comparadores, que é uma função.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8925201-5BB8-BC2B-A14B-06E1D5A65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522" y="1303730"/>
            <a:ext cx="3303443" cy="284817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42DFBBB4-C81C-8BFA-D3B0-55BBD9A43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294" y="3147530"/>
            <a:ext cx="3520310" cy="310517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759FA3F-EE53-C497-516C-4CF39B70A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775" y="4557024"/>
            <a:ext cx="3675123" cy="4373158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885274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3CD2C-99A4-89D1-BEAF-3B26CA0C0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CB92984-80D2-6E44-7F70-6DCE18A1D1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1B16E938-E91B-1B84-2742-2520B66B999E}"/>
              </a:ext>
            </a:extLst>
          </p:cNvPr>
          <p:cNvSpPr/>
          <p:nvPr/>
        </p:nvSpPr>
        <p:spPr>
          <a:xfrm>
            <a:off x="0" y="0"/>
            <a:ext cx="12580144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1000">
                <a:schemeClr val="accent5">
                  <a:lumMod val="50000"/>
                  <a:alpha val="14000"/>
                </a:schemeClr>
              </a:gs>
              <a:gs pos="27000">
                <a:schemeClr val="accent5">
                  <a:lumMod val="75000"/>
                  <a:alpha val="20000"/>
                </a:schemeClr>
              </a:gs>
              <a:gs pos="13000">
                <a:srgbClr val="8832B8"/>
              </a:gs>
              <a:gs pos="61000">
                <a:schemeClr val="tx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BAB9D0D-5185-8885-75E0-1B4DA2027705}"/>
              </a:ext>
            </a:extLst>
          </p:cNvPr>
          <p:cNvSpPr txBox="1"/>
          <p:nvPr/>
        </p:nvSpPr>
        <p:spPr>
          <a:xfrm>
            <a:off x="825383" y="224548"/>
            <a:ext cx="46304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Construindo uma Query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E042B9-2B05-4BF1-6BAD-2BB789D43284}"/>
              </a:ext>
            </a:extLst>
          </p:cNvPr>
          <p:cNvSpPr txBox="1"/>
          <p:nvPr/>
        </p:nvSpPr>
        <p:spPr>
          <a:xfrm>
            <a:off x="5533054" y="947823"/>
            <a:ext cx="23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68B1BBF-E9A2-F419-E2B7-8CD3A832A005}"/>
              </a:ext>
            </a:extLst>
          </p:cNvPr>
          <p:cNvSpPr txBox="1"/>
          <p:nvPr/>
        </p:nvSpPr>
        <p:spPr>
          <a:xfrm>
            <a:off x="1074082" y="2395349"/>
            <a:ext cx="396055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Depois de pegar as informações que preciso e colocar um tópicos,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tabela, campo e </a:t>
            </a:r>
            <a:r>
              <a:rPr lang="pt-BR" b="1" dirty="0" err="1">
                <a:solidFill>
                  <a:schemeClr val="bg1"/>
                </a:solidFill>
              </a:rPr>
              <a:t>where</a:t>
            </a:r>
            <a:r>
              <a:rPr lang="pt-BR" b="1" dirty="0">
                <a:solidFill>
                  <a:schemeClr val="bg1"/>
                </a:solidFill>
              </a:rPr>
              <a:t>, 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eu junto essa informações em uma query só.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F033DEC-48CC-5E35-0C09-024FE609D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4389" y="195891"/>
            <a:ext cx="4187611" cy="6662109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259979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85BD1-3638-11EA-984C-A44DA1F2C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2EFAF29-CF14-C0E8-3013-78824FE2E7E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350A0D6-E509-6C00-60D2-EA4AD564F0E5}"/>
              </a:ext>
            </a:extLst>
          </p:cNvPr>
          <p:cNvSpPr/>
          <p:nvPr/>
        </p:nvSpPr>
        <p:spPr>
          <a:xfrm>
            <a:off x="0" y="7144"/>
            <a:ext cx="12580144" cy="6858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41000">
                <a:srgbClr val="200000">
                  <a:alpha val="14000"/>
                </a:srgbClr>
              </a:gs>
              <a:gs pos="27000">
                <a:srgbClr val="400000">
                  <a:alpha val="20000"/>
                </a:srgbClr>
              </a:gs>
              <a:gs pos="13000">
                <a:srgbClr val="800000"/>
              </a:gs>
              <a:gs pos="61000">
                <a:schemeClr val="tx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802EB2C-0C38-35E1-05EB-5F75216EEB08}"/>
              </a:ext>
            </a:extLst>
          </p:cNvPr>
          <p:cNvSpPr txBox="1"/>
          <p:nvPr/>
        </p:nvSpPr>
        <p:spPr>
          <a:xfrm>
            <a:off x="212291" y="-139610"/>
            <a:ext cx="19359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Dart</a:t>
            </a:r>
            <a:endParaRPr lang="pt-BR" sz="4400" b="1" dirty="0">
              <a:solidFill>
                <a:srgbClr val="FF0000"/>
              </a:solidFill>
            </a:endParaRPr>
          </a:p>
        </p:txBody>
      </p:sp>
      <p:sp>
        <p:nvSpPr>
          <p:cNvPr id="8" name="Fluxograma: Terminação 7">
            <a:extLst>
              <a:ext uri="{FF2B5EF4-FFF2-40B4-BE49-F238E27FC236}">
                <a16:creationId xmlns:a16="http://schemas.microsoft.com/office/drawing/2014/main" id="{B757318C-AE90-AF17-3274-3A0380742549}"/>
              </a:ext>
            </a:extLst>
          </p:cNvPr>
          <p:cNvSpPr/>
          <p:nvPr/>
        </p:nvSpPr>
        <p:spPr>
          <a:xfrm>
            <a:off x="-294039" y="507303"/>
            <a:ext cx="12780078" cy="122528"/>
          </a:xfrm>
          <a:prstGeom prst="flowChartTerminator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glow rad="1397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AutoShape 6" descr="Lord Darth Vader PNG Transparent Images Free Download | Vector Files |  Pngtree">
            <a:extLst>
              <a:ext uri="{FF2B5EF4-FFF2-40B4-BE49-F238E27FC236}">
                <a16:creationId xmlns:a16="http://schemas.microsoft.com/office/drawing/2014/main" id="{AF3582D6-DC1B-FE94-DE27-B7A0B472CA5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17526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95017A8-94A2-5D9A-C464-1D0F6BDF0F83}"/>
              </a:ext>
            </a:extLst>
          </p:cNvPr>
          <p:cNvSpPr txBox="1"/>
          <p:nvPr/>
        </p:nvSpPr>
        <p:spPr>
          <a:xfrm>
            <a:off x="4985359" y="769441"/>
            <a:ext cx="22212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Introdução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4760917-BEAB-4771-55AF-6BA0948A62CB}"/>
              </a:ext>
            </a:extLst>
          </p:cNvPr>
          <p:cNvSpPr txBox="1"/>
          <p:nvPr/>
        </p:nvSpPr>
        <p:spPr>
          <a:xfrm>
            <a:off x="1263041" y="1493826"/>
            <a:ext cx="96659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Desta vez iremos falar sobre algumas </a:t>
            </a:r>
            <a:r>
              <a:rPr lang="pt-BR" b="1" dirty="0">
                <a:solidFill>
                  <a:srgbClr val="FF0000"/>
                </a:solidFill>
              </a:rPr>
              <a:t>funções</a:t>
            </a:r>
            <a:r>
              <a:rPr lang="pt-BR" b="1" dirty="0">
                <a:solidFill>
                  <a:schemeClr val="bg1"/>
                </a:solidFill>
              </a:rPr>
              <a:t> da que podemos fazer em </a:t>
            </a:r>
            <a:r>
              <a:rPr lang="pt-BR" b="1" dirty="0">
                <a:solidFill>
                  <a:srgbClr val="FF0000"/>
                </a:solidFill>
              </a:rPr>
              <a:t>Dart</a:t>
            </a:r>
            <a:r>
              <a:rPr lang="pt-BR" b="1" dirty="0">
                <a:solidFill>
                  <a:schemeClr val="bg1"/>
                </a:solidFill>
              </a:rPr>
              <a:t>, e mostrar uma aplicação com elas, </a:t>
            </a:r>
            <a:r>
              <a:rPr lang="pt-BR" b="1" dirty="0">
                <a:solidFill>
                  <a:srgbClr val="FF0000"/>
                </a:solidFill>
              </a:rPr>
              <a:t>criando uma Query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bg1"/>
                </a:solidFill>
              </a:rPr>
              <a:t>Função pura</a:t>
            </a: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bg1"/>
                </a:solidFill>
              </a:rPr>
              <a:t>Função de alto ordem</a:t>
            </a: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bg1"/>
                </a:solidFill>
              </a:rPr>
              <a:t>Função parcial/</a:t>
            </a:r>
            <a:r>
              <a:rPr lang="pt-BR" b="1" dirty="0" err="1">
                <a:solidFill>
                  <a:schemeClr val="bg1"/>
                </a:solidFill>
              </a:rPr>
              <a:t>currying</a:t>
            </a:r>
            <a:endParaRPr lang="pt-B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bg1"/>
                </a:solidFill>
              </a:rPr>
              <a:t>Função</a:t>
            </a:r>
          </a:p>
          <a:p>
            <a:pPr marL="742950" lvl="1" indent="-285750">
              <a:buFontTx/>
              <a:buChar char="-"/>
            </a:pPr>
            <a:r>
              <a:rPr lang="pt-BR" b="1" dirty="0">
                <a:solidFill>
                  <a:schemeClr val="bg1"/>
                </a:solidFill>
              </a:rPr>
              <a:t>Map</a:t>
            </a:r>
          </a:p>
          <a:p>
            <a:pPr marL="742950" lvl="1" indent="-285750">
              <a:buFontTx/>
              <a:buChar char="-"/>
            </a:pPr>
            <a:r>
              <a:rPr lang="pt-BR" b="1" dirty="0" err="1">
                <a:solidFill>
                  <a:schemeClr val="bg1"/>
                </a:solidFill>
              </a:rPr>
              <a:t>Reduce</a:t>
            </a:r>
            <a:endParaRPr lang="pt-BR" b="1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pt-BR" b="1" dirty="0">
                <a:solidFill>
                  <a:schemeClr val="bg1"/>
                </a:solidFill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3234482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74091-E8F3-DDB9-341B-FC4552C78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BF01B8B-242B-7E31-93F8-0CA5EF3169D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CA17C36-D1F4-7FF9-268A-3420F74CCD6B}"/>
              </a:ext>
            </a:extLst>
          </p:cNvPr>
          <p:cNvSpPr/>
          <p:nvPr/>
        </p:nvSpPr>
        <p:spPr>
          <a:xfrm>
            <a:off x="0" y="0"/>
            <a:ext cx="1258014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1000">
                <a:schemeClr val="accent3">
                  <a:lumMod val="50000"/>
                  <a:alpha val="14000"/>
                </a:schemeClr>
              </a:gs>
              <a:gs pos="27000">
                <a:schemeClr val="accent3">
                  <a:lumMod val="75000"/>
                  <a:alpha val="20000"/>
                </a:schemeClr>
              </a:gs>
              <a:gs pos="13000">
                <a:schemeClr val="accent6">
                  <a:lumMod val="75000"/>
                </a:schemeClr>
              </a:gs>
              <a:gs pos="61000">
                <a:schemeClr val="tx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980A6B8-FCBE-58E4-0ED1-BFF9165CD4C9}"/>
              </a:ext>
            </a:extLst>
          </p:cNvPr>
          <p:cNvSpPr txBox="1"/>
          <p:nvPr/>
        </p:nvSpPr>
        <p:spPr>
          <a:xfrm>
            <a:off x="825384" y="224548"/>
            <a:ext cx="2394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Função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59F6580-F9CD-015B-3C00-E61DAB21977E}"/>
              </a:ext>
            </a:extLst>
          </p:cNvPr>
          <p:cNvSpPr txBox="1"/>
          <p:nvPr/>
        </p:nvSpPr>
        <p:spPr>
          <a:xfrm>
            <a:off x="2896621" y="1516898"/>
            <a:ext cx="6738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 função pura é a qual já conhecemos. </a:t>
            </a:r>
          </a:p>
          <a:p>
            <a:r>
              <a:rPr lang="pt-BR" b="1" dirty="0">
                <a:solidFill>
                  <a:schemeClr val="bg1"/>
                </a:solidFill>
              </a:rPr>
              <a:t>A função padrão. </a:t>
            </a:r>
          </a:p>
          <a:p>
            <a:r>
              <a:rPr lang="pt-BR" b="1" dirty="0">
                <a:solidFill>
                  <a:schemeClr val="bg1"/>
                </a:solidFill>
              </a:rPr>
              <a:t>Onde recebe argumento e utiliza-os, retornando o resultado da tarefa que foi designada a ela.</a:t>
            </a: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bg1"/>
                </a:solidFill>
              </a:rPr>
              <a:t>Não podendo alterar uma variável global</a:t>
            </a: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bg1"/>
                </a:solidFill>
              </a:rPr>
              <a:t>Nem chamar uma função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A809052-4B93-62B1-2C87-47AA6C498885}"/>
              </a:ext>
            </a:extLst>
          </p:cNvPr>
          <p:cNvSpPr txBox="1"/>
          <p:nvPr/>
        </p:nvSpPr>
        <p:spPr>
          <a:xfrm>
            <a:off x="2896621" y="926149"/>
            <a:ext cx="23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Pura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842927B-69F2-670B-989A-E92A1F83C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285" y="3498292"/>
            <a:ext cx="5401429" cy="175284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316842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71ABF-2C74-2A05-A772-A86F3A801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3F6D117-34FD-3FE0-D841-ACBD5515AD7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BAC0472-3756-879A-7A2C-1DD6F8CA6FD1}"/>
              </a:ext>
            </a:extLst>
          </p:cNvPr>
          <p:cNvSpPr/>
          <p:nvPr/>
        </p:nvSpPr>
        <p:spPr>
          <a:xfrm>
            <a:off x="0" y="0"/>
            <a:ext cx="12580144" cy="6858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41000">
                <a:srgbClr val="200000">
                  <a:alpha val="14000"/>
                </a:srgbClr>
              </a:gs>
              <a:gs pos="27000">
                <a:srgbClr val="400000">
                  <a:alpha val="20000"/>
                </a:srgbClr>
              </a:gs>
              <a:gs pos="13000">
                <a:srgbClr val="800000"/>
              </a:gs>
              <a:gs pos="61000">
                <a:schemeClr val="tx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0F12CF0-3A11-994F-9DC7-47573818F13A}"/>
              </a:ext>
            </a:extLst>
          </p:cNvPr>
          <p:cNvSpPr txBox="1"/>
          <p:nvPr/>
        </p:nvSpPr>
        <p:spPr>
          <a:xfrm>
            <a:off x="825384" y="224548"/>
            <a:ext cx="2394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Função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388C504-5643-DCC2-59C0-8F3A1E0CB0E3}"/>
              </a:ext>
            </a:extLst>
          </p:cNvPr>
          <p:cNvSpPr txBox="1"/>
          <p:nvPr/>
        </p:nvSpPr>
        <p:spPr>
          <a:xfrm>
            <a:off x="2896621" y="1516898"/>
            <a:ext cx="6738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 função de alta ordem é uma função que delega tarefas para outra função. </a:t>
            </a:r>
          </a:p>
          <a:p>
            <a:r>
              <a:rPr lang="pt-BR" b="1" dirty="0">
                <a:solidFill>
                  <a:schemeClr val="bg1"/>
                </a:solidFill>
              </a:rPr>
              <a:t>Ela pode receber e retornar funções.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2AC6D7D-EECA-2436-3AC7-0EFB4B7203BF}"/>
              </a:ext>
            </a:extLst>
          </p:cNvPr>
          <p:cNvSpPr txBox="1"/>
          <p:nvPr/>
        </p:nvSpPr>
        <p:spPr>
          <a:xfrm>
            <a:off x="2896621" y="926149"/>
            <a:ext cx="23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Alta Ordem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DFAC91C-A41E-F418-707A-52C3E746F5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352"/>
          <a:stretch>
            <a:fillRect/>
          </a:stretch>
        </p:blipFill>
        <p:spPr>
          <a:xfrm>
            <a:off x="2972821" y="4522962"/>
            <a:ext cx="7453932" cy="1240231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8D3297D-1B33-1F80-F0F5-86CBA91E6F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22"/>
          <a:stretch>
            <a:fillRect/>
          </a:stretch>
        </p:blipFill>
        <p:spPr>
          <a:xfrm>
            <a:off x="2972821" y="2530482"/>
            <a:ext cx="7466909" cy="179703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62381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937B5-64E6-50B7-EF49-914D61A59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D1A8F2F-34C4-FA8A-1B9F-86776646259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D4C4EBCA-5719-78A7-FE4A-43D746A075C6}"/>
              </a:ext>
            </a:extLst>
          </p:cNvPr>
          <p:cNvSpPr/>
          <p:nvPr/>
        </p:nvSpPr>
        <p:spPr>
          <a:xfrm>
            <a:off x="0" y="0"/>
            <a:ext cx="12580144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1000">
                <a:schemeClr val="accent5">
                  <a:lumMod val="50000"/>
                  <a:alpha val="14000"/>
                </a:schemeClr>
              </a:gs>
              <a:gs pos="27000">
                <a:schemeClr val="accent5">
                  <a:lumMod val="75000"/>
                  <a:alpha val="20000"/>
                </a:schemeClr>
              </a:gs>
              <a:gs pos="13000">
                <a:srgbClr val="8832B8"/>
              </a:gs>
              <a:gs pos="61000">
                <a:schemeClr val="tx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3382BDFB-5ED2-38A1-341B-D7EF57B9E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6865" y="2903620"/>
            <a:ext cx="4258269" cy="3181794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2EF71112-4A29-981B-B3C2-D8D2DA5E0870}"/>
              </a:ext>
            </a:extLst>
          </p:cNvPr>
          <p:cNvSpPr txBox="1"/>
          <p:nvPr/>
        </p:nvSpPr>
        <p:spPr>
          <a:xfrm>
            <a:off x="825384" y="224548"/>
            <a:ext cx="2394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Função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F0421F7-42CE-1611-F526-49EC926E49DF}"/>
              </a:ext>
            </a:extLst>
          </p:cNvPr>
          <p:cNvSpPr txBox="1"/>
          <p:nvPr/>
        </p:nvSpPr>
        <p:spPr>
          <a:xfrm>
            <a:off x="2896621" y="1516898"/>
            <a:ext cx="67383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 função parcial é uma função que manda os argumentos de forma parcelada.</a:t>
            </a:r>
          </a:p>
          <a:p>
            <a:r>
              <a:rPr lang="pt-BR" b="1" dirty="0">
                <a:solidFill>
                  <a:schemeClr val="bg1"/>
                </a:solidFill>
              </a:rPr>
              <a:t>Não mandando todos os argumentos de uma vez</a:t>
            </a:r>
          </a:p>
          <a:p>
            <a:r>
              <a:rPr lang="pt-BR" b="1" dirty="0">
                <a:solidFill>
                  <a:schemeClr val="bg1"/>
                </a:solidFill>
              </a:rPr>
              <a:t>É mais usada quando queremos formar coisas especificas.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7B01855-1D1C-77FB-D001-2ED5C3A2895D}"/>
              </a:ext>
            </a:extLst>
          </p:cNvPr>
          <p:cNvSpPr txBox="1"/>
          <p:nvPr/>
        </p:nvSpPr>
        <p:spPr>
          <a:xfrm>
            <a:off x="2896621" y="926149"/>
            <a:ext cx="23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Parcial</a:t>
            </a:r>
          </a:p>
        </p:txBody>
      </p:sp>
    </p:spTree>
    <p:extLst>
      <p:ext uri="{BB962C8B-B14F-4D97-AF65-F5344CB8AC3E}">
        <p14:creationId xmlns:p14="http://schemas.microsoft.com/office/powerpoint/2010/main" val="206163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D99D8-928E-8E10-D4E3-6493B87E2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45B9E2-466D-58DB-6CFD-6D2B3A04260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D813F58-8BC3-288D-34A4-F6998E1AF3C4}"/>
              </a:ext>
            </a:extLst>
          </p:cNvPr>
          <p:cNvSpPr/>
          <p:nvPr/>
        </p:nvSpPr>
        <p:spPr>
          <a:xfrm>
            <a:off x="0" y="0"/>
            <a:ext cx="12580144" cy="6858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41000">
                <a:srgbClr val="200000">
                  <a:alpha val="14000"/>
                </a:srgbClr>
              </a:gs>
              <a:gs pos="27000">
                <a:srgbClr val="400000">
                  <a:alpha val="20000"/>
                </a:srgbClr>
              </a:gs>
              <a:gs pos="13000">
                <a:srgbClr val="800000"/>
              </a:gs>
              <a:gs pos="61000">
                <a:schemeClr val="tx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BD020BA-C760-5EEE-E242-14E91FE9733D}"/>
              </a:ext>
            </a:extLst>
          </p:cNvPr>
          <p:cNvSpPr txBox="1"/>
          <p:nvPr/>
        </p:nvSpPr>
        <p:spPr>
          <a:xfrm>
            <a:off x="825384" y="224548"/>
            <a:ext cx="2394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Função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05BFDAF-8864-6838-7D67-049CABD010F7}"/>
              </a:ext>
            </a:extLst>
          </p:cNvPr>
          <p:cNvSpPr txBox="1"/>
          <p:nvPr/>
        </p:nvSpPr>
        <p:spPr>
          <a:xfrm>
            <a:off x="2896621" y="1510924"/>
            <a:ext cx="33421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A função </a:t>
            </a:r>
            <a:r>
              <a:rPr lang="pt-BR" b="1" dirty="0" err="1">
                <a:solidFill>
                  <a:schemeClr val="bg1"/>
                </a:solidFill>
              </a:rPr>
              <a:t>currying</a:t>
            </a:r>
            <a:r>
              <a:rPr lang="pt-BR" b="1" dirty="0">
                <a:solidFill>
                  <a:schemeClr val="bg1"/>
                </a:solidFill>
              </a:rPr>
              <a:t>, é muito parecida com a de parcial, recebendo argumentos parcelados.</a:t>
            </a:r>
          </a:p>
          <a:p>
            <a:r>
              <a:rPr lang="pt-BR" b="1" dirty="0">
                <a:solidFill>
                  <a:schemeClr val="bg1"/>
                </a:solidFill>
              </a:rPr>
              <a:t>Porem nesse caso, ela retorna funções, colocando função dentro de função, até que chegue ao </a:t>
            </a:r>
            <a:r>
              <a:rPr lang="pt-BR" b="1" dirty="0" err="1">
                <a:solidFill>
                  <a:schemeClr val="bg1"/>
                </a:solidFill>
              </a:rPr>
              <a:t>return</a:t>
            </a:r>
            <a:r>
              <a:rPr lang="pt-BR" b="1" dirty="0">
                <a:solidFill>
                  <a:schemeClr val="bg1"/>
                </a:solidFill>
              </a:rPr>
              <a:t> principal.</a:t>
            </a:r>
          </a:p>
          <a:p>
            <a:r>
              <a:rPr lang="pt-BR" b="1" dirty="0">
                <a:solidFill>
                  <a:schemeClr val="bg1"/>
                </a:solidFill>
              </a:rPr>
              <a:t>Vai armazenando assim as informações até chamar a principal.</a:t>
            </a:r>
          </a:p>
          <a:p>
            <a:r>
              <a:rPr lang="pt-BR" b="1" dirty="0">
                <a:solidFill>
                  <a:schemeClr val="bg1"/>
                </a:solidFill>
              </a:rPr>
              <a:t>Transformar uma função que poderia receber três parâmetros de uma vez em uma sequência de funções unárias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9E0C28-FF20-F3D7-C38D-B8E5E1561BB6}"/>
              </a:ext>
            </a:extLst>
          </p:cNvPr>
          <p:cNvSpPr txBox="1"/>
          <p:nvPr/>
        </p:nvSpPr>
        <p:spPr>
          <a:xfrm>
            <a:off x="2896621" y="926149"/>
            <a:ext cx="23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solidFill>
                  <a:schemeClr val="bg1"/>
                </a:solidFill>
              </a:rPr>
              <a:t>Currying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22B6EC5-C91D-EE03-29CC-7F5F42C8C5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873" y="2042511"/>
            <a:ext cx="5608976" cy="277297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061032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64D60-D0F1-16AB-BBED-C6A7C32C8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0D3DF19-A0FE-C9BD-E63A-A96A7FD533F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222DBDBE-B858-C8FF-B690-D7147A264088}"/>
              </a:ext>
            </a:extLst>
          </p:cNvPr>
          <p:cNvSpPr/>
          <p:nvPr/>
        </p:nvSpPr>
        <p:spPr>
          <a:xfrm>
            <a:off x="0" y="0"/>
            <a:ext cx="1258014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1000">
                <a:schemeClr val="accent3">
                  <a:lumMod val="50000"/>
                  <a:alpha val="14000"/>
                </a:schemeClr>
              </a:gs>
              <a:gs pos="27000">
                <a:schemeClr val="accent3">
                  <a:lumMod val="75000"/>
                  <a:alpha val="20000"/>
                </a:schemeClr>
              </a:gs>
              <a:gs pos="13000">
                <a:schemeClr val="accent6">
                  <a:lumMod val="75000"/>
                </a:schemeClr>
              </a:gs>
              <a:gs pos="61000">
                <a:schemeClr val="tx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187452A-FBE9-C026-A7C5-93CC46E7604F}"/>
              </a:ext>
            </a:extLst>
          </p:cNvPr>
          <p:cNvSpPr txBox="1"/>
          <p:nvPr/>
        </p:nvSpPr>
        <p:spPr>
          <a:xfrm>
            <a:off x="825384" y="224548"/>
            <a:ext cx="23940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Função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C479AE4-A3B7-5603-FC40-1761E155A133}"/>
              </a:ext>
            </a:extLst>
          </p:cNvPr>
          <p:cNvSpPr txBox="1"/>
          <p:nvPr/>
        </p:nvSpPr>
        <p:spPr>
          <a:xfrm>
            <a:off x="3701936" y="609268"/>
            <a:ext cx="98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A1AD130-DDA8-08FA-FFF7-8310FC542388}"/>
              </a:ext>
            </a:extLst>
          </p:cNvPr>
          <p:cNvSpPr txBox="1"/>
          <p:nvPr/>
        </p:nvSpPr>
        <p:spPr>
          <a:xfrm>
            <a:off x="3494762" y="2643845"/>
            <a:ext cx="11962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530D09F-5BCE-2BFA-A250-E3C2AB91C2A5}"/>
              </a:ext>
            </a:extLst>
          </p:cNvPr>
          <p:cNvSpPr txBox="1"/>
          <p:nvPr/>
        </p:nvSpPr>
        <p:spPr>
          <a:xfrm>
            <a:off x="3091223" y="4609997"/>
            <a:ext cx="1599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 err="1">
                <a:solidFill>
                  <a:schemeClr val="bg1"/>
                </a:solidFill>
              </a:rPr>
              <a:t>Reduce</a:t>
            </a:r>
            <a:endParaRPr lang="pt-BR" sz="3200" b="1" dirty="0">
              <a:solidFill>
                <a:schemeClr val="bg1"/>
              </a:solidFill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776F397-E8CC-0856-2226-0A98714483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42"/>
          <a:stretch>
            <a:fillRect/>
          </a:stretch>
        </p:blipFill>
        <p:spPr>
          <a:xfrm>
            <a:off x="4744345" y="769001"/>
            <a:ext cx="5196667" cy="1429098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4349B221-89A7-2FCD-9E29-F7ED348BF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162" y="2739953"/>
            <a:ext cx="5191850" cy="1562318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FDFB0D63-BD33-BA30-A7E7-177336ED03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4345" y="4844125"/>
            <a:ext cx="5174003" cy="122423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895819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4370D-1850-C7EE-982E-A9D272FA3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17FE07A-BB1E-B2BE-F550-864ECA4273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B1365F6-4996-3707-AEBD-A3E32129D824}"/>
              </a:ext>
            </a:extLst>
          </p:cNvPr>
          <p:cNvSpPr/>
          <p:nvPr/>
        </p:nvSpPr>
        <p:spPr>
          <a:xfrm>
            <a:off x="0" y="0"/>
            <a:ext cx="12580144" cy="685800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41000">
                <a:srgbClr val="200000">
                  <a:alpha val="14000"/>
                </a:srgbClr>
              </a:gs>
              <a:gs pos="27000">
                <a:srgbClr val="400000">
                  <a:alpha val="20000"/>
                </a:srgbClr>
              </a:gs>
              <a:gs pos="13000">
                <a:srgbClr val="800000"/>
              </a:gs>
              <a:gs pos="61000">
                <a:schemeClr val="tx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031A7D2-2446-7F67-2020-AD1FFB4BC05A}"/>
              </a:ext>
            </a:extLst>
          </p:cNvPr>
          <p:cNvSpPr txBox="1"/>
          <p:nvPr/>
        </p:nvSpPr>
        <p:spPr>
          <a:xfrm>
            <a:off x="825383" y="224548"/>
            <a:ext cx="46304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Construindo uma Query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709E57C-9BAC-57F5-5237-16B326A387C5}"/>
              </a:ext>
            </a:extLst>
          </p:cNvPr>
          <p:cNvSpPr txBox="1"/>
          <p:nvPr/>
        </p:nvSpPr>
        <p:spPr>
          <a:xfrm>
            <a:off x="2941582" y="1603258"/>
            <a:ext cx="27167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Objetivo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F02C3DE-40B5-F411-2D20-09BFA48A5E05}"/>
              </a:ext>
            </a:extLst>
          </p:cNvPr>
          <p:cNvSpPr txBox="1"/>
          <p:nvPr/>
        </p:nvSpPr>
        <p:spPr>
          <a:xfrm>
            <a:off x="7774560" y="1594191"/>
            <a:ext cx="23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Entrada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A9B3B64-570C-B131-55C7-453EA13E7180}"/>
              </a:ext>
            </a:extLst>
          </p:cNvPr>
          <p:cNvSpPr txBox="1"/>
          <p:nvPr/>
        </p:nvSpPr>
        <p:spPr>
          <a:xfrm>
            <a:off x="4984656" y="4349259"/>
            <a:ext cx="26108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Saída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6501D4-9E05-7B16-F531-B4B7CAA2AB94}"/>
              </a:ext>
            </a:extLst>
          </p:cNvPr>
          <p:cNvSpPr txBox="1"/>
          <p:nvPr/>
        </p:nvSpPr>
        <p:spPr>
          <a:xfrm>
            <a:off x="3544321" y="2211138"/>
            <a:ext cx="25516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Query </a:t>
            </a:r>
            <a:r>
              <a:rPr lang="pt-BR" b="1" dirty="0" err="1">
                <a:solidFill>
                  <a:schemeClr val="bg1"/>
                </a:solidFill>
              </a:rPr>
              <a:t>Builder</a:t>
            </a:r>
            <a:r>
              <a:rPr lang="pt-BR" b="1" dirty="0">
                <a:solidFill>
                  <a:schemeClr val="bg1"/>
                </a:solidFill>
              </a:rPr>
              <a:t> para </a:t>
            </a:r>
            <a:r>
              <a:rPr lang="pt-BR" b="1" dirty="0" err="1">
                <a:solidFill>
                  <a:schemeClr val="bg1"/>
                </a:solidFill>
              </a:rPr>
              <a:t>Clojure</a:t>
            </a:r>
            <a:r>
              <a:rPr lang="pt-BR" b="1" dirty="0">
                <a:solidFill>
                  <a:schemeClr val="bg1"/>
                </a:solidFill>
              </a:rPr>
              <a:t> em que o usuário possa ir incluindo aos poucos detalhes das query e este fazer um </a:t>
            </a:r>
            <a:r>
              <a:rPr lang="pt-BR" b="1" dirty="0" err="1">
                <a:solidFill>
                  <a:schemeClr val="bg1"/>
                </a:solidFill>
              </a:rPr>
              <a:t>select</a:t>
            </a:r>
            <a:endParaRPr lang="pt-BR" b="1" dirty="0">
              <a:solidFill>
                <a:schemeClr val="bg1"/>
              </a:solidFill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823E361-9187-0FA9-03E1-F556BD0A0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147" y="2178966"/>
            <a:ext cx="4364889" cy="2170561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3FCEF225-15D1-AC1C-2940-4AACABF6E85D}"/>
              </a:ext>
            </a:extLst>
          </p:cNvPr>
          <p:cNvSpPr txBox="1"/>
          <p:nvPr/>
        </p:nvSpPr>
        <p:spPr>
          <a:xfrm>
            <a:off x="3790222" y="5025710"/>
            <a:ext cx="7436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SELECT * FROM </a:t>
            </a:r>
            <a:r>
              <a:rPr lang="en-US" dirty="0" err="1"/>
              <a:t>usuario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WHERE </a:t>
            </a:r>
            <a:r>
              <a:rPr lang="en-US" dirty="0" err="1"/>
              <a:t>nome</a:t>
            </a:r>
            <a:r>
              <a:rPr lang="en-US" dirty="0"/>
              <a:t> = Giovanna AND </a:t>
            </a:r>
            <a:r>
              <a:rPr lang="en-US" dirty="0" err="1"/>
              <a:t>idade</a:t>
            </a:r>
            <a:r>
              <a:rPr lang="en-US" dirty="0"/>
              <a:t> &gt;= 20 AND id IN [10, 20, 30] AND (</a:t>
            </a:r>
            <a:r>
              <a:rPr lang="en-US" dirty="0" err="1"/>
              <a:t>matriculada</a:t>
            </a:r>
            <a:r>
              <a:rPr lang="en-US" dirty="0"/>
              <a:t> = true OR status = </a:t>
            </a:r>
            <a:r>
              <a:rPr lang="en-US" dirty="0" err="1"/>
              <a:t>quase_lá</a:t>
            </a:r>
            <a:r>
              <a:rPr lang="en-US" dirty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1184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C9C7B-908F-AADF-DB62-3C844AF36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D0027EBE-5EB3-B239-379B-4DFFE29C41D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FDD42D5-4ABB-9D08-E5D0-034909EBDBAB}"/>
              </a:ext>
            </a:extLst>
          </p:cNvPr>
          <p:cNvSpPr/>
          <p:nvPr/>
        </p:nvSpPr>
        <p:spPr>
          <a:xfrm>
            <a:off x="0" y="0"/>
            <a:ext cx="12580144" cy="6858000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41000">
                <a:schemeClr val="accent5">
                  <a:lumMod val="50000"/>
                  <a:alpha val="14000"/>
                </a:schemeClr>
              </a:gs>
              <a:gs pos="27000">
                <a:schemeClr val="accent5">
                  <a:lumMod val="75000"/>
                  <a:alpha val="20000"/>
                </a:schemeClr>
              </a:gs>
              <a:gs pos="13000">
                <a:srgbClr val="8832B8"/>
              </a:gs>
              <a:gs pos="61000">
                <a:schemeClr val="tx1"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1543D3-F443-B0AE-D1C3-510A0B973318}"/>
              </a:ext>
            </a:extLst>
          </p:cNvPr>
          <p:cNvSpPr txBox="1"/>
          <p:nvPr/>
        </p:nvSpPr>
        <p:spPr>
          <a:xfrm>
            <a:off x="825383" y="224548"/>
            <a:ext cx="463040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Construindo uma Query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A292A59-9347-F0A7-D59D-CDFCEFAD2BCC}"/>
              </a:ext>
            </a:extLst>
          </p:cNvPr>
          <p:cNvSpPr txBox="1"/>
          <p:nvPr/>
        </p:nvSpPr>
        <p:spPr>
          <a:xfrm>
            <a:off x="7629468" y="43381"/>
            <a:ext cx="23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>
                <a:solidFill>
                  <a:schemeClr val="bg1"/>
                </a:solidFill>
              </a:rPr>
              <a:t>Código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557FC40-7263-94D3-D6D1-C0E8CF20C503}"/>
              </a:ext>
            </a:extLst>
          </p:cNvPr>
          <p:cNvSpPr txBox="1"/>
          <p:nvPr/>
        </p:nvSpPr>
        <p:spPr>
          <a:xfrm>
            <a:off x="825383" y="1895646"/>
            <a:ext cx="25516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Usando funções:</a:t>
            </a: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bg1"/>
                </a:solidFill>
              </a:rPr>
              <a:t>Puras</a:t>
            </a: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bg1"/>
                </a:solidFill>
              </a:rPr>
              <a:t>Parciais</a:t>
            </a: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bg1"/>
                </a:solidFill>
              </a:rPr>
              <a:t>Alta Ordem</a:t>
            </a:r>
          </a:p>
          <a:p>
            <a:pPr marL="285750" indent="-285750">
              <a:buFontTx/>
              <a:buChar char="-"/>
            </a:pPr>
            <a:r>
              <a:rPr lang="pt-BR" b="1" dirty="0" err="1">
                <a:solidFill>
                  <a:schemeClr val="bg1"/>
                </a:solidFill>
              </a:rPr>
              <a:t>Currying</a:t>
            </a:r>
            <a:endParaRPr lang="pt-B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bg1"/>
                </a:solidFill>
              </a:rPr>
              <a:t>Map</a:t>
            </a:r>
          </a:p>
          <a:p>
            <a:pPr marL="285750" indent="-285750">
              <a:buFontTx/>
              <a:buChar char="-"/>
            </a:pPr>
            <a:r>
              <a:rPr lang="pt-BR" b="1" dirty="0" err="1">
                <a:solidFill>
                  <a:schemeClr val="bg1"/>
                </a:solidFill>
              </a:rPr>
              <a:t>Reduce</a:t>
            </a:r>
            <a:endParaRPr lang="pt-BR" b="1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pt-BR" b="1" dirty="0">
                <a:solidFill>
                  <a:schemeClr val="bg1"/>
                </a:solidFill>
              </a:rPr>
              <a:t>Filter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9FEE363-AF14-1217-0BE4-ACD8F7B3D397}"/>
              </a:ext>
            </a:extLst>
          </p:cNvPr>
          <p:cNvSpPr txBox="1"/>
          <p:nvPr/>
        </p:nvSpPr>
        <p:spPr>
          <a:xfrm>
            <a:off x="3240823" y="1317064"/>
            <a:ext cx="250049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Primeiro pensei na </a:t>
            </a:r>
            <a:r>
              <a:rPr lang="pt-BR" b="1" dirty="0" err="1">
                <a:solidFill>
                  <a:schemeClr val="bg1"/>
                </a:solidFill>
              </a:rPr>
              <a:t>main</a:t>
            </a:r>
            <a:r>
              <a:rPr lang="pt-BR" b="1" dirty="0">
                <a:solidFill>
                  <a:schemeClr val="bg1"/>
                </a:solidFill>
              </a:rPr>
              <a:t>, como que seria a chamada das funções para juntar as partes. Me levando a criação do </a:t>
            </a:r>
            <a:r>
              <a:rPr lang="pt-BR" b="1" dirty="0" err="1">
                <a:solidFill>
                  <a:schemeClr val="bg1"/>
                </a:solidFill>
              </a:rPr>
              <a:t>busca_tabela</a:t>
            </a:r>
            <a:r>
              <a:rPr lang="pt-BR" b="1" dirty="0">
                <a:solidFill>
                  <a:schemeClr val="bg1"/>
                </a:solidFill>
              </a:rPr>
              <a:t>.</a:t>
            </a:r>
          </a:p>
          <a:p>
            <a:endParaRPr lang="pt-BR" b="1" dirty="0">
              <a:solidFill>
                <a:schemeClr val="bg1"/>
              </a:solidFill>
            </a:endParaRPr>
          </a:p>
          <a:p>
            <a:r>
              <a:rPr lang="pt-BR" b="1" dirty="0">
                <a:solidFill>
                  <a:schemeClr val="bg1"/>
                </a:solidFill>
              </a:rPr>
              <a:t>Essa função retorna uma função.</a:t>
            </a:r>
          </a:p>
          <a:p>
            <a:r>
              <a:rPr lang="pt-BR" b="1" dirty="0">
                <a:solidFill>
                  <a:schemeClr val="bg1"/>
                </a:solidFill>
              </a:rPr>
              <a:t>Para que eu coloque os campos.</a:t>
            </a:r>
          </a:p>
          <a:p>
            <a:r>
              <a:rPr lang="pt-BR" b="1" dirty="0">
                <a:solidFill>
                  <a:schemeClr val="bg1"/>
                </a:solidFill>
              </a:rPr>
              <a:t>Depois vem mais uma função onde eu coloco a parte do WHERE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78EFDA3C-1789-093D-53AC-9926DD21A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687" y="612198"/>
            <a:ext cx="3837442" cy="2435426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8099C42-5C57-42FB-777D-65708CB3A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312" y="1671098"/>
            <a:ext cx="4334269" cy="2417442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C6B4E977-65A2-B8C9-3FC7-DCB6AD8CB6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0687" y="4219810"/>
            <a:ext cx="3424280" cy="250692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5672007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1204</TotalTime>
  <Words>425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Giovanna Paiva</dc:creator>
  <cp:lastModifiedBy>Giovanna Paiva Alves</cp:lastModifiedBy>
  <cp:revision>3</cp:revision>
  <dcterms:created xsi:type="dcterms:W3CDTF">2025-08-17T19:28:27Z</dcterms:created>
  <dcterms:modified xsi:type="dcterms:W3CDTF">2025-10-13T01:45:53Z</dcterms:modified>
</cp:coreProperties>
</file>