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57" r:id="rId5"/>
    <p:sldId id="262" r:id="rId6"/>
    <p:sldId id="263" r:id="rId7"/>
    <p:sldId id="265" r:id="rId8"/>
    <p:sldId id="272" r:id="rId9"/>
    <p:sldId id="276" r:id="rId10"/>
    <p:sldId id="264" r:id="rId11"/>
    <p:sldId id="273" r:id="rId12"/>
    <p:sldId id="278" r:id="rId13"/>
    <p:sldId id="266" r:id="rId14"/>
    <p:sldId id="274" r:id="rId15"/>
    <p:sldId id="279" r:id="rId16"/>
    <p:sldId id="267" r:id="rId17"/>
    <p:sldId id="277" r:id="rId18"/>
    <p:sldId id="268" r:id="rId19"/>
    <p:sldId id="281" r:id="rId20"/>
    <p:sldId id="269" r:id="rId21"/>
    <p:sldId id="283" r:id="rId22"/>
    <p:sldId id="270" r:id="rId23"/>
    <p:sldId id="285" r:id="rId24"/>
    <p:sldId id="2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B881-882F-F8CD-AC44-4E18B3D6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37EEA-EE1E-9936-F74A-CADC69A3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4A986-C051-38E4-DB05-132AE12C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65B8A-C54D-2FD4-3ED8-538CB12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BCCF8-547C-D8BC-8055-BF9A8990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6DC0C-4F23-36DF-0A9B-75D1F61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D68661-6A1E-7591-64EA-4909022E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53A68-6FA0-0EA2-9660-AE3318F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F1AA9-4E08-2B87-795A-E593469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30CB8-C3DB-E395-90CA-070B490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4BECD-9928-8870-691A-7FEC3767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297FD-98F2-0184-4292-92F247E5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02A54-1D48-707C-A6F4-3546A6D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A24B-94EF-B3C2-6568-47037B2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2E0B-F8D6-DD57-697E-A7335F0A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75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841E-83D1-178C-99F4-D9070CD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25084-506F-F60D-188F-7E7C216F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FF3A6-DB46-EE75-E186-923BB45A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D65CE-964D-DA87-4549-B7946E78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28BD9-A49E-F458-C4FD-32BB2970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7FB22-5683-0B59-43B6-3FABB42F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A2483-D521-A74C-6C5F-F356AE2E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1F687-9625-C6F0-53C0-BDBC33F9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23369-DC0F-1EBF-C964-0EC263D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051EB-0315-5A67-1BAD-8913902E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956E-1455-4FB8-F990-AED605E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D34CD-ED8D-B473-E5F5-4E0E554D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61F07E-658D-9BC7-AFBB-3BAABD8B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06720-7ABA-7B35-5935-97BCFFB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D7032-1CDF-59D9-9C7C-9E77387E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9AA43-3F5A-12EF-0BB0-D56AD37D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B134B-B18B-172C-ACCE-66CA788C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833A8-BC94-C6D7-5F31-8EDF0139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37361-5321-2256-136A-6FA33265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DCB733-41A4-93BD-EAF4-4E7DF7BE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497C97-23F8-3913-6A8E-D7EDBD37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DE587A-FFE5-636F-D429-35415DC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F80A06-58D3-2CDF-5D14-FA65623A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5C063D-3A51-F4E5-8FB9-C040EC5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D3653-2D36-8369-18B6-69CE89CD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30256C-9019-C99A-57A1-D5492D44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063407-6006-9572-6657-3C47C6F8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F17348-2252-9A3E-D6DE-AAB1EB3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598AB-E2E0-1CBA-4340-266CAF8F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D167BD-2E07-BA16-E81F-1B4126D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BAB02-A208-F50B-E206-3C39F2FE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5781-498A-0C8C-E6B9-E81781C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2B038-74E8-00B6-E3A5-C40B08A6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0FF0B3-6960-CDE1-7FD9-4CD66B64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4CEDFC-213A-C83C-3857-B8FC3C53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87713-A39C-2B39-7526-962CF2CF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9472A-74F4-D69B-42C9-1B88C2F5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996A-2388-18DB-2DF5-D10EB45E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4EB6C-E994-B665-E0F9-7AAB8340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5A33A-CB1A-86EC-EF23-3986AEDE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A89BA-DCB1-6403-AFEE-9562501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FC80-8869-1F27-F19C-10C49B0D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F896D-BDC7-6EA7-D224-37A1818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5E990-CAA6-A8CC-273B-562C87C5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1616C-4848-2D94-4898-54F8E8D0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A7FDA-EE91-B0F4-4871-EF7D1AED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2D4D0-A77E-8A4F-1218-D606F937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F325E-C77C-34B4-4311-C85CECB5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7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compiler.io/view/57mkKEiJX3J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06EB-DD1C-E1E6-AAB0-2C458C4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007" y="1130308"/>
            <a:ext cx="10119986" cy="2471730"/>
          </a:xfrm>
        </p:spPr>
        <p:txBody>
          <a:bodyPr>
            <a:normAutofit/>
          </a:bodyPr>
          <a:lstStyle/>
          <a:p>
            <a:r>
              <a:rPr lang="pt-BR" sz="5400" dirty="0"/>
              <a:t>/(</a:t>
            </a:r>
            <a:r>
              <a:rPr lang="pt-BR" sz="5400" dirty="0" err="1"/>
              <a:t>Regex</a:t>
            </a:r>
            <a:r>
              <a:rPr lang="pt-BR" sz="5400" dirty="0"/>
              <a:t>)|(Expressões\</a:t>
            </a:r>
            <a:r>
              <a:rPr lang="pt-BR" sz="5400" dirty="0" err="1"/>
              <a:t>sRegulares</a:t>
            </a:r>
            <a:r>
              <a:rPr lang="pt-BR" sz="5400" dirty="0"/>
              <a:t>)/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C6AE45-9093-86DB-3810-6165E1874A44}"/>
              </a:ext>
            </a:extLst>
          </p:cNvPr>
          <p:cNvSpPr txBox="1">
            <a:spLocks/>
          </p:cNvSpPr>
          <p:nvPr/>
        </p:nvSpPr>
        <p:spPr>
          <a:xfrm>
            <a:off x="12192000" y="1960559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</p:spTree>
    <p:extLst>
      <p:ext uri="{BB962C8B-B14F-4D97-AF65-F5344CB8AC3E}">
        <p14:creationId xmlns:p14="http://schemas.microsoft.com/office/powerpoint/2010/main" val="45667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EFB3A0-00A5-5331-9B51-46E892DC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Aceitar formatos comuns como 10:30, 10 30, às 10, permitindo maior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330371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48"/>
            <a:ext cx="10984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/(?:às\s+)?(\d{1,2}(?:[\s:](\d{2}))?(?:\s*[hH]((ora)?s?)(\s)?)?(\d{2})?(?:\s*[mM]((inuto)?s?)?)?)/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(?:às\s+)? </a:t>
            </a:r>
            <a:r>
              <a:rPr lang="pt-BR" dirty="0"/>
              <a:t>– Para pegar o caso de “às 10...”, sendo “às” opcional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(\d{1,2}(?:[\s:](\d{2}))? </a:t>
            </a:r>
            <a:r>
              <a:rPr lang="pt-BR" dirty="0"/>
              <a:t>–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Para o caso “10:00”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(?:\s*[</a:t>
            </a:r>
            <a:r>
              <a:rPr lang="pt-BR" dirty="0" err="1">
                <a:solidFill>
                  <a:schemeClr val="accent5"/>
                </a:solidFill>
              </a:rPr>
              <a:t>hH</a:t>
            </a:r>
            <a:r>
              <a:rPr lang="pt-BR" dirty="0">
                <a:solidFill>
                  <a:schemeClr val="accent5"/>
                </a:solidFill>
              </a:rPr>
              <a:t>]((ora)?s?)(\s)?)?(\d{2})?(?:\s*[mM]((</a:t>
            </a:r>
            <a:r>
              <a:rPr lang="pt-BR" dirty="0" err="1">
                <a:solidFill>
                  <a:schemeClr val="accent5"/>
                </a:solidFill>
              </a:rPr>
              <a:t>inuto</a:t>
            </a:r>
            <a:r>
              <a:rPr lang="pt-BR" dirty="0">
                <a:solidFill>
                  <a:schemeClr val="accent5"/>
                </a:solidFill>
              </a:rPr>
              <a:t>)?s?)?)?) </a:t>
            </a:r>
          </a:p>
          <a:p>
            <a:pPr marL="0" indent="0">
              <a:buNone/>
            </a:pPr>
            <a:r>
              <a:rPr lang="pt-BR" dirty="0"/>
              <a:t>- Para o caso “10h30m”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28287" y="361512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</p:spTree>
    <p:extLst>
      <p:ext uri="{BB962C8B-B14F-4D97-AF65-F5344CB8AC3E}">
        <p14:creationId xmlns:p14="http://schemas.microsoft.com/office/powerpoint/2010/main" val="126142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41438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499FC-6FBD-D62E-D324-C2510FF0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def</a:t>
            </a:r>
            <a:r>
              <a:rPr lang="pt-BR" sz="1200" dirty="0"/>
              <a:t> </a:t>
            </a:r>
            <a:r>
              <a:rPr lang="pt-BR" sz="1200" dirty="0" err="1"/>
              <a:t>extrair_horario</a:t>
            </a:r>
            <a:r>
              <a:rPr lang="pt-BR" sz="1200" dirty="0"/>
              <a:t>(</a:t>
            </a:r>
            <a:r>
              <a:rPr lang="pt-BR" sz="1200" dirty="0" err="1"/>
              <a:t>horario_texto</a:t>
            </a:r>
            <a:r>
              <a:rPr lang="pt-BR" sz="1200" dirty="0"/>
              <a:t>)
    </a:t>
            </a:r>
            <a:r>
              <a:rPr lang="pt-BR" sz="1200" dirty="0" err="1"/>
              <a:t>return</a:t>
            </a:r>
            <a:r>
              <a:rPr lang="pt-BR" sz="1200" dirty="0"/>
              <a:t> “00:00” </a:t>
            </a:r>
            <a:r>
              <a:rPr lang="pt-BR" sz="1200" dirty="0" err="1"/>
              <a:t>if</a:t>
            </a:r>
            <a:r>
              <a:rPr lang="pt-BR" sz="1200" dirty="0"/>
              <a:t> !</a:t>
            </a:r>
            <a:r>
              <a:rPr lang="pt-BR" sz="1200" dirty="0" err="1"/>
              <a:t>horario_texto</a:t>
            </a:r>
            <a:r>
              <a:rPr lang="pt-BR" sz="1200" dirty="0"/>
              <a:t>
    </a:t>
            </a:r>
            <a:r>
              <a:rPr lang="pt-BR" sz="1200" dirty="0" err="1"/>
              <a:t>horario_texto</a:t>
            </a:r>
            <a:r>
              <a:rPr lang="pt-BR" sz="1200" dirty="0"/>
              <a:t> = </a:t>
            </a:r>
            <a:r>
              <a:rPr lang="pt-BR" sz="1200" dirty="0" err="1"/>
              <a:t>horario_texto.gsub</a:t>
            </a:r>
            <a:r>
              <a:rPr lang="pt-BR" sz="1200" dirty="0"/>
              <a:t>(‘às’, ‘’).strip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horario_texto.include</a:t>
            </a:r>
            <a:r>
              <a:rPr lang="pt-BR" sz="1200" dirty="0"/>
              <a:t>?(‘:’)
      hora, minuto = </a:t>
            </a:r>
            <a:r>
              <a:rPr lang="pt-BR" sz="1200" dirty="0" err="1"/>
              <a:t>horario_texto.split</a:t>
            </a:r>
            <a:r>
              <a:rPr lang="pt-BR" sz="1200" dirty="0"/>
              <a:t>(‘:’)
      minuto = </a:t>
            </a:r>
            <a:r>
              <a:rPr lang="pt-BR" sz="1200" dirty="0" err="1"/>
              <a:t>minuto.gsub</a:t>
            </a:r>
            <a:r>
              <a:rPr lang="pt-BR" sz="1200" dirty="0"/>
              <a:t>(/[^\d].*/, ‘’) </a:t>
            </a:r>
            <a:r>
              <a:rPr lang="pt-BR" sz="1200" dirty="0" err="1"/>
              <a:t>if</a:t>
            </a:r>
            <a:r>
              <a:rPr lang="pt-BR" sz="1200" dirty="0"/>
              <a:t> minuto
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horario_texto.include</a:t>
            </a:r>
            <a:r>
              <a:rPr lang="pt-BR" sz="1200" dirty="0"/>
              <a:t>?(‘ ‘)
      partes = </a:t>
            </a:r>
            <a:r>
              <a:rPr lang="pt-BR" sz="1200" dirty="0" err="1"/>
              <a:t>horario_texto.split</a:t>
            </a:r>
            <a:r>
              <a:rPr lang="pt-BR" sz="1200" dirty="0"/>
              <a:t>
      hora = partes[0]
      minuto = </a:t>
            </a:r>
            <a:r>
              <a:rPr lang="pt-BR" sz="1200" dirty="0" err="1"/>
              <a:t>partes.length</a:t>
            </a:r>
            <a:r>
              <a:rPr lang="pt-BR" sz="1200" dirty="0"/>
              <a:t> &gt; 1 &amp;&amp; partes[1] =~ /^\d+$/ ? Partes[1] : “00”
    </a:t>
            </a:r>
            <a:r>
              <a:rPr lang="pt-BR" sz="1200" dirty="0" err="1"/>
              <a:t>else</a:t>
            </a:r>
            <a:r>
              <a:rPr lang="pt-BR" sz="1200" dirty="0"/>
              <a:t>
      hora = </a:t>
            </a:r>
            <a:r>
              <a:rPr lang="pt-BR" sz="1200" dirty="0" err="1"/>
              <a:t>horario_texto.gsub</a:t>
            </a:r>
            <a:r>
              <a:rPr lang="pt-BR" sz="1200" dirty="0"/>
              <a:t>(‘horas’, ‘’).</a:t>
            </a:r>
            <a:r>
              <a:rPr lang="pt-BR" sz="1200" dirty="0" err="1"/>
              <a:t>gsub</a:t>
            </a:r>
            <a:r>
              <a:rPr lang="pt-BR" sz="1200" dirty="0"/>
              <a:t>(‘hora’, ‘’).strip
      minuto = “00”
    </a:t>
            </a:r>
            <a:r>
              <a:rPr lang="pt-BR" sz="1200" dirty="0" err="1"/>
              <a:t>end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921488-61EA-212C-5BA4-92F1491D48F9}"/>
              </a:ext>
            </a:extLst>
          </p:cNvPr>
          <p:cNvSpPr txBox="1"/>
          <p:nvPr/>
        </p:nvSpPr>
        <p:spPr>
          <a:xfrm>
            <a:off x="6097606" y="1825624"/>
            <a:ext cx="6094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hora = </a:t>
            </a:r>
            <a:r>
              <a:rPr lang="pt-BR" sz="1200" dirty="0" err="1"/>
              <a:t>hora.gsub</a:t>
            </a:r>
            <a:r>
              <a:rPr lang="pt-BR" sz="1200" dirty="0"/>
              <a:t>(/[^\d]/, ‘’)
    </a:t>
            </a:r>
            <a:r>
              <a:rPr lang="pt-BR" sz="1200" dirty="0" err="1"/>
              <a:t>format</a:t>
            </a:r>
            <a:r>
              <a:rPr lang="pt-BR" sz="1200" dirty="0"/>
              <a:t>(“%02d:%02d”, </a:t>
            </a:r>
            <a:r>
              <a:rPr lang="pt-BR" sz="1200" dirty="0" err="1"/>
              <a:t>hora.to_i</a:t>
            </a:r>
            <a:r>
              <a:rPr lang="pt-BR" sz="1200" dirty="0"/>
              <a:t>, </a:t>
            </a:r>
            <a:r>
              <a:rPr lang="pt-BR" sz="1200" dirty="0" err="1"/>
              <a:t>minuto.to_i</a:t>
            </a:r>
            <a:r>
              <a:rPr lang="pt-BR" sz="1200" dirty="0"/>
              <a:t>)
  </a:t>
            </a:r>
            <a:r>
              <a:rPr lang="pt-BR" sz="1200" dirty="0" err="1"/>
              <a:t>end</a:t>
            </a:r>
            <a:endParaRPr lang="pt-BR" sz="12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96CAAA7-6855-6FF1-3F1B-C51445ECE4C4}"/>
              </a:ext>
            </a:extLst>
          </p:cNvPr>
          <p:cNvCxnSpPr/>
          <p:nvPr/>
        </p:nvCxnSpPr>
        <p:spPr>
          <a:xfrm>
            <a:off x="4108617" y="2824579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2E3B3C-6C94-5322-B46D-A8EC7032E76A}"/>
              </a:ext>
            </a:extLst>
          </p:cNvPr>
          <p:cNvSpPr txBox="1"/>
          <p:nvPr/>
        </p:nvSpPr>
        <p:spPr>
          <a:xfrm>
            <a:off x="4463724" y="2670690"/>
            <a:ext cx="374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Retira o “ás” do horário, para poder fazer as verificações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340C62F-A639-6CE6-2462-D5732B751370}"/>
              </a:ext>
            </a:extLst>
          </p:cNvPr>
          <p:cNvCxnSpPr/>
          <p:nvPr/>
        </p:nvCxnSpPr>
        <p:spPr>
          <a:xfrm>
            <a:off x="2942841" y="342603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783D0D-4CA3-0AAB-04F1-5967D3E1325E}"/>
              </a:ext>
            </a:extLst>
          </p:cNvPr>
          <p:cNvSpPr txBox="1"/>
          <p:nvPr/>
        </p:nvSpPr>
        <p:spPr>
          <a:xfrm>
            <a:off x="3297948" y="325171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“:”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C2FF44-187E-FE19-246D-150DA83D3EFC}"/>
              </a:ext>
            </a:extLst>
          </p:cNvPr>
          <p:cNvCxnSpPr/>
          <p:nvPr/>
        </p:nvCxnSpPr>
        <p:spPr>
          <a:xfrm>
            <a:off x="3104119" y="4283333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340221-6890-4DE3-B65B-01110F60F048}"/>
              </a:ext>
            </a:extLst>
          </p:cNvPr>
          <p:cNvSpPr txBox="1"/>
          <p:nvPr/>
        </p:nvSpPr>
        <p:spPr>
          <a:xfrm>
            <a:off x="3459226" y="4109014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“ ”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D8FFF80-C2DB-C4E9-7748-F457C0D3EDD9}"/>
              </a:ext>
            </a:extLst>
          </p:cNvPr>
          <p:cNvCxnSpPr/>
          <p:nvPr/>
        </p:nvCxnSpPr>
        <p:spPr>
          <a:xfrm>
            <a:off x="4815828" y="574962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C07ACA-0108-C3AE-D2AA-63C0382516DB}"/>
              </a:ext>
            </a:extLst>
          </p:cNvPr>
          <p:cNvSpPr txBox="1"/>
          <p:nvPr/>
        </p:nvSpPr>
        <p:spPr>
          <a:xfrm>
            <a:off x="5170935" y="557530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tem as palavras horas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457AB8-0026-48B6-B316-C93513D0F353}"/>
              </a:ext>
            </a:extLst>
          </p:cNvPr>
          <p:cNvCxnSpPr/>
          <p:nvPr/>
        </p:nvCxnSpPr>
        <p:spPr>
          <a:xfrm>
            <a:off x="5625176" y="5159903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ADDA1B-5835-DAC2-0F79-141B5A920F06}"/>
              </a:ext>
            </a:extLst>
          </p:cNvPr>
          <p:cNvSpPr txBox="1"/>
          <p:nvPr/>
        </p:nvSpPr>
        <p:spPr>
          <a:xfrm>
            <a:off x="5980283" y="4985584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Se não tiver minutos, coloca “00”</a:t>
            </a:r>
          </a:p>
        </p:txBody>
      </p:sp>
    </p:spTree>
    <p:extLst>
      <p:ext uri="{BB962C8B-B14F-4D97-AF65-F5344CB8AC3E}">
        <p14:creationId xmlns:p14="http://schemas.microsoft.com/office/powerpoint/2010/main" val="163099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5E6B61-F114-D4DF-F4F1-BC96071E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Pegar o nome da pessoa baseado em uma palavra que geralmente vem antes de um nome, verificando se a próxima palavra começa com letra maiúscula. Além de usar conectivo “e” para pegar mais de um nome.</a:t>
            </a:r>
          </a:p>
        </p:txBody>
      </p:sp>
    </p:spTree>
    <p:extLst>
      <p:ext uri="{BB962C8B-B14F-4D97-AF65-F5344CB8AC3E}">
        <p14:creationId xmlns:p14="http://schemas.microsoft.com/office/powerpoint/2010/main" val="210992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/(?:</a:t>
            </a:r>
            <a:r>
              <a:rPr lang="pt-BR" dirty="0" err="1">
                <a:solidFill>
                  <a:schemeClr val="accent5"/>
                </a:solidFill>
              </a:rPr>
              <a:t>com|para</a:t>
            </a:r>
            <a:r>
              <a:rPr lang="pt-BR" dirty="0">
                <a:solidFill>
                  <a:schemeClr val="accent5"/>
                </a:solidFill>
              </a:rPr>
              <a:t>)\s+([A-Z][a-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-Ú]+(?:\</a:t>
            </a:r>
            <a:r>
              <a:rPr lang="pt-BR" dirty="0" err="1">
                <a:solidFill>
                  <a:schemeClr val="accent5"/>
                </a:solidFill>
              </a:rPr>
              <a:t>s+e</a:t>
            </a:r>
            <a:r>
              <a:rPr lang="pt-BR" dirty="0">
                <a:solidFill>
                  <a:schemeClr val="accent5"/>
                </a:solidFill>
              </a:rPr>
              <a:t>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-Ú]+|\s+[A-Z][a-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-Ú]+)*)/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</a:t>
            </a:r>
            <a:r>
              <a:rPr lang="pt-BR" dirty="0" err="1">
                <a:solidFill>
                  <a:schemeClr val="accent5"/>
                </a:solidFill>
              </a:rPr>
              <a:t>com|para</a:t>
            </a:r>
            <a:r>
              <a:rPr lang="pt-BR" dirty="0">
                <a:solidFill>
                  <a:schemeClr val="accent5"/>
                </a:solidFill>
              </a:rPr>
              <a:t>)\s+</a:t>
            </a:r>
            <a:r>
              <a:rPr lang="pt-BR" dirty="0"/>
              <a:t> - Para achar o nome com base “com Fulaninho” ou “para Ciclano”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-Ú]+(?:\</a:t>
            </a:r>
            <a:r>
              <a:rPr lang="pt-BR" dirty="0" err="1">
                <a:solidFill>
                  <a:schemeClr val="accent5"/>
                </a:solidFill>
              </a:rPr>
              <a:t>s+e</a:t>
            </a:r>
            <a:r>
              <a:rPr lang="pt-BR" dirty="0">
                <a:solidFill>
                  <a:schemeClr val="accent5"/>
                </a:solidFill>
              </a:rPr>
              <a:t>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-Ú]+|\s+[A-Z][a-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-Ú]+)*) </a:t>
            </a:r>
            <a:r>
              <a:rPr lang="pt-BR" dirty="0"/>
              <a:t>– Para pegar nomes a primeira letra é maiúscula e o resto minúsculas com a possibilidade de ter acentos. Podendo pegar mais de um nome, vendo pelo conectivo “e”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04198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</p:spTree>
    <p:extLst>
      <p:ext uri="{BB962C8B-B14F-4D97-AF65-F5344CB8AC3E}">
        <p14:creationId xmlns:p14="http://schemas.microsoft.com/office/powerpoint/2010/main" val="41194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41437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54291-F557-1D7E-F303-D8A8E6DF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extrair_pessoas</a:t>
            </a:r>
            <a:r>
              <a:rPr lang="pt-BR" sz="2000" dirty="0"/>
              <a:t>(texto)
    match = </a:t>
            </a:r>
            <a:r>
              <a:rPr lang="pt-BR" sz="2000" dirty="0" err="1"/>
              <a:t>texto.match</a:t>
            </a:r>
            <a:r>
              <a:rPr lang="pt-BR" sz="2000" dirty="0"/>
              <a:t>(@regex_pessoas)
    </a:t>
            </a:r>
            <a:r>
              <a:rPr lang="pt-BR" sz="2000" dirty="0" err="1"/>
              <a:t>if</a:t>
            </a:r>
            <a:r>
              <a:rPr lang="pt-BR" sz="2000" dirty="0"/>
              <a:t> match
      </a:t>
            </a:r>
            <a:r>
              <a:rPr lang="pt-BR" sz="2000" dirty="0" err="1"/>
              <a:t>pessoas_texto</a:t>
            </a:r>
            <a:r>
              <a:rPr lang="pt-BR" sz="2000" dirty="0"/>
              <a:t> = match[1]
      pessoas = </a:t>
            </a:r>
            <a:r>
              <a:rPr lang="pt-BR" sz="2000" dirty="0" err="1"/>
              <a:t>pessoas_texto.split</a:t>
            </a:r>
            <a:r>
              <a:rPr lang="pt-BR" sz="2000" dirty="0"/>
              <a:t>(/\</a:t>
            </a:r>
            <a:r>
              <a:rPr lang="pt-BR" sz="2000" dirty="0" err="1"/>
              <a:t>s+e</a:t>
            </a:r>
            <a:r>
              <a:rPr lang="pt-BR" sz="2000" dirty="0"/>
              <a:t>\s+|\s*,\s*/)
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pessoas.map</a:t>
            </a:r>
            <a:r>
              <a:rPr lang="pt-BR" sz="2000" dirty="0"/>
              <a:t>(&amp;:strip).</a:t>
            </a:r>
            <a:r>
              <a:rPr lang="pt-BR" sz="2000" dirty="0" err="1"/>
              <a:t>reject</a:t>
            </a:r>
            <a:r>
              <a:rPr lang="pt-BR" sz="2000" dirty="0"/>
              <a:t>(&amp;:</a:t>
            </a:r>
            <a:r>
              <a:rPr lang="pt-BR" sz="2000" dirty="0" err="1"/>
              <a:t>empty</a:t>
            </a:r>
            <a:r>
              <a:rPr lang="pt-BR" sz="2000" dirty="0"/>
              <a:t>?)
    </a:t>
            </a:r>
            <a:r>
              <a:rPr lang="pt-BR" sz="2000" dirty="0" err="1"/>
              <a:t>end</a:t>
            </a:r>
            <a:r>
              <a:rPr lang="pt-BR" sz="2000" dirty="0"/>
              <a:t>
    </a:t>
            </a:r>
            <a:r>
              <a:rPr lang="pt-BR" sz="2000" dirty="0" err="1"/>
              <a:t>nil</a:t>
            </a:r>
            <a:r>
              <a:rPr lang="pt-BR" sz="2000" dirty="0"/>
              <a:t>
  </a:t>
            </a:r>
            <a:r>
              <a:rPr lang="pt-BR" sz="2000" dirty="0" err="1"/>
              <a:t>end</a:t>
            </a:r>
            <a:endParaRPr lang="pt-BR" sz="20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F63E3BD-48F7-C0AB-32D1-27BA8927F8E3}"/>
              </a:ext>
            </a:extLst>
          </p:cNvPr>
          <p:cNvCxnSpPr/>
          <p:nvPr/>
        </p:nvCxnSpPr>
        <p:spPr>
          <a:xfrm>
            <a:off x="5463898" y="243825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FB1C8F-4A9A-AB2C-B281-71EE7D895921}"/>
              </a:ext>
            </a:extLst>
          </p:cNvPr>
          <p:cNvSpPr txBox="1"/>
          <p:nvPr/>
        </p:nvSpPr>
        <p:spPr>
          <a:xfrm>
            <a:off x="5819005" y="226393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Chama o </a:t>
            </a:r>
            <a:r>
              <a:rPr lang="pt-BR" sz="1400" dirty="0" err="1">
                <a:solidFill>
                  <a:schemeClr val="accent6"/>
                </a:solidFill>
              </a:rPr>
              <a:t>regex</a:t>
            </a:r>
            <a:r>
              <a:rPr lang="pt-BR" sz="1400" dirty="0">
                <a:solidFill>
                  <a:schemeClr val="accent6"/>
                </a:solidFill>
              </a:rPr>
              <a:t> de pessoas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6779768-719B-671C-3969-50D56AF3DDD6}"/>
              </a:ext>
            </a:extLst>
          </p:cNvPr>
          <p:cNvCxnSpPr/>
          <p:nvPr/>
        </p:nvCxnSpPr>
        <p:spPr>
          <a:xfrm>
            <a:off x="6273245" y="401388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AF7ED5-60AA-7106-521B-ADC041B09E15}"/>
              </a:ext>
            </a:extLst>
          </p:cNvPr>
          <p:cNvSpPr txBox="1"/>
          <p:nvPr/>
        </p:nvSpPr>
        <p:spPr>
          <a:xfrm>
            <a:off x="6628352" y="3839562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Coloca em um </a:t>
            </a:r>
            <a:r>
              <a:rPr lang="pt-BR" sz="1400" dirty="0" err="1">
                <a:solidFill>
                  <a:schemeClr val="accent6"/>
                </a:solidFill>
              </a:rPr>
              <a:t>array</a:t>
            </a:r>
            <a:endParaRPr lang="pt-BR" sz="1400" dirty="0">
              <a:solidFill>
                <a:schemeClr val="accent6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E0028C7-E2AB-2E3C-6FD7-ACCAD23339A4}"/>
              </a:ext>
            </a:extLst>
          </p:cNvPr>
          <p:cNvCxnSpPr/>
          <p:nvPr/>
        </p:nvCxnSpPr>
        <p:spPr>
          <a:xfrm>
            <a:off x="1525171" y="478771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E8ED94-71F0-A580-C9F2-4361071CB15F}"/>
              </a:ext>
            </a:extLst>
          </p:cNvPr>
          <p:cNvSpPr txBox="1"/>
          <p:nvPr/>
        </p:nvSpPr>
        <p:spPr>
          <a:xfrm>
            <a:off x="1880278" y="461339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Ou devolve </a:t>
            </a:r>
            <a:r>
              <a:rPr lang="pt-BR" sz="1400" dirty="0" err="1">
                <a:solidFill>
                  <a:schemeClr val="accent6"/>
                </a:solidFill>
              </a:rPr>
              <a:t>None</a:t>
            </a:r>
            <a:endParaRPr lang="pt-B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6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A16FBA-A9AF-7A20-8E31-3AD2C78B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ação foi pensada em verbos, porém, já pré-definidos, sendo os mais usados nas mensagens </a:t>
            </a:r>
          </a:p>
          <a:p>
            <a:pPr marL="0" indent="0">
              <a:buNone/>
            </a:pPr>
            <a:r>
              <a:rPr lang="pt-BR" dirty="0"/>
              <a:t>Agendar, marcar, ligar...</a:t>
            </a:r>
          </a:p>
        </p:txBody>
      </p:sp>
    </p:spTree>
    <p:extLst>
      <p:ext uri="{BB962C8B-B14F-4D97-AF65-F5344CB8AC3E}">
        <p14:creationId xmlns:p14="http://schemas.microsoft.com/office/powerpoint/2010/main" val="4380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</a:t>
            </a:r>
            <a:r>
              <a:rPr lang="pt-BR" dirty="0" err="1">
                <a:solidFill>
                  <a:schemeClr val="accent5"/>
                </a:solidFill>
              </a:rPr>
              <a:t>agendar|marcar|ligar|reunir|reunião</a:t>
            </a:r>
            <a:r>
              <a:rPr lang="pt-BR" dirty="0">
                <a:solidFill>
                  <a:schemeClr val="accent5"/>
                </a:solidFill>
              </a:rPr>
              <a:t>|\</a:t>
            </a:r>
            <a:r>
              <a:rPr lang="pt-BR" dirty="0" err="1">
                <a:solidFill>
                  <a:schemeClr val="accent5"/>
                </a:solidFill>
              </a:rPr>
              <a:t>w+r</a:t>
            </a:r>
            <a:r>
              <a:rPr lang="pt-BR" dirty="0">
                <a:solidFill>
                  <a:schemeClr val="accent5"/>
                </a:solidFill>
              </a:rPr>
              <a:t>)\b/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5"/>
                </a:solidFill>
              </a:rPr>
              <a:t>agendar|marcar|ligar|reunir|reunião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-  Palavras que geralmente aparecem</a:t>
            </a: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|\</a:t>
            </a:r>
            <a:r>
              <a:rPr lang="pt-BR" dirty="0" err="1">
                <a:solidFill>
                  <a:schemeClr val="accent5"/>
                </a:solidFill>
              </a:rPr>
              <a:t>w+r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– Como ação é um verbo, e verbo termina com a letra 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40331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Ação</a:t>
            </a:r>
          </a:p>
        </p:txBody>
      </p:sp>
    </p:spTree>
    <p:extLst>
      <p:ext uri="{BB962C8B-B14F-4D97-AF65-F5344CB8AC3E}">
        <p14:creationId xmlns:p14="http://schemas.microsoft.com/office/powerpoint/2010/main" val="395307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Tag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EE76A-BF0E-EF64-18B1-69B7892B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Utilizou-se o # como identificador</a:t>
            </a:r>
          </a:p>
        </p:txBody>
      </p:sp>
    </p:spTree>
    <p:extLst>
      <p:ext uri="{BB962C8B-B14F-4D97-AF65-F5344CB8AC3E}">
        <p14:creationId xmlns:p14="http://schemas.microsoft.com/office/powerpoint/2010/main" val="17566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/(#\w+)/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é achada </a:t>
            </a:r>
            <a:r>
              <a:rPr lang="pt-BR" dirty="0" err="1"/>
              <a:t>apartir</a:t>
            </a:r>
            <a:r>
              <a:rPr lang="pt-BR" dirty="0"/>
              <a:t> do “#” , ou seja após o </a:t>
            </a:r>
            <a:r>
              <a:rPr lang="pt-BR" dirty="0" err="1"/>
              <a:t>caracter</a:t>
            </a:r>
            <a:r>
              <a:rPr lang="pt-BR" dirty="0"/>
              <a:t> tem mais palavras, ou pelo menos uma letra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2980110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62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6C2406F-93DE-51C3-1FE7-738D2F707F06}"/>
              </a:ext>
            </a:extLst>
          </p:cNvPr>
          <p:cNvSpPr txBox="1">
            <a:spLocks/>
          </p:cNvSpPr>
          <p:nvPr/>
        </p:nvSpPr>
        <p:spPr>
          <a:xfrm>
            <a:off x="-4890370" y="1806546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0403070-5F06-68DC-5CA0-6489A04B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0" y="2617773"/>
            <a:ext cx="19149165" cy="811227"/>
          </a:xfrm>
        </p:spPr>
        <p:txBody>
          <a:bodyPr anchor="ctr">
            <a:normAutofit/>
          </a:bodyPr>
          <a:lstStyle/>
          <a:p>
            <a:pPr algn="l"/>
            <a:r>
              <a:rPr lang="pt-BR" sz="3200" dirty="0"/>
              <a:t>Para filtrar e extrair dados corretamente, muitas linguagens de programação utilizam </a:t>
            </a:r>
            <a:r>
              <a:rPr lang="pt-BR" sz="3200" dirty="0">
                <a:solidFill>
                  <a:schemeClr val="accent4"/>
                </a:solidFill>
              </a:rPr>
              <a:t>Expressões Regulares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1962FC-96B8-7722-D0A8-67606FA0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de </a:t>
            </a:r>
            <a:r>
              <a:rPr lang="pt-BR" dirty="0" err="1"/>
              <a:t>regex</a:t>
            </a:r>
            <a:r>
              <a:rPr lang="pt-BR" dirty="0"/>
              <a:t> de </a:t>
            </a:r>
            <a:r>
              <a:rPr lang="pt-BR" dirty="0" err="1"/>
              <a:t>email</a:t>
            </a:r>
            <a:r>
              <a:rPr lang="pt-BR" dirty="0"/>
              <a:t>, é preciso verificar que pode ter letras, números, “.”, “_”, antes do “@”. Após o caractere especial tem o identificador do e-mail, de qual domínio ele é, alguns “.com”, outros “.</a:t>
            </a:r>
            <a:r>
              <a:rPr lang="pt-BR" dirty="0" err="1"/>
              <a:t>com.br</a:t>
            </a:r>
            <a:r>
              <a:rPr lang="pt-BR" dirty="0"/>
              <a:t>”, “.</a:t>
            </a:r>
            <a:r>
              <a:rPr lang="pt-BR" dirty="0" err="1"/>
              <a:t>sp.edu</a:t>
            </a:r>
            <a:r>
              <a:rPr lang="pt-BR" dirty="0"/>
              <a:t>”....</a:t>
            </a:r>
          </a:p>
        </p:txBody>
      </p:sp>
    </p:spTree>
    <p:extLst>
      <p:ext uri="{BB962C8B-B14F-4D97-AF65-F5344CB8AC3E}">
        <p14:creationId xmlns:p14="http://schemas.microsoft.com/office/powerpoint/2010/main" val="149603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/([a-zA-Z0-9_.+-]+@[a-zA-Z0-9-]+\.[a-zA-Z0-9-.]+)/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[a-zA-Z0-9_.+-]+ </a:t>
            </a:r>
            <a:r>
              <a:rPr lang="pt-BR" dirty="0"/>
              <a:t>- A primeira parte do e-mail, onde pode contar letras, números, “.”, “_”, mas tem que conter pelo menos uma coisa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@[a-zA-Z0-9-]+\.[a-zA-Z0-9-.]+)/ </a:t>
            </a:r>
            <a:r>
              <a:rPr lang="pt-BR" dirty="0"/>
              <a:t>- Última parte, que fica após o “@”, tendo o domínio, empresa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2992154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70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URL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42304E-D58E-F370-42A1-A77643E6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de </a:t>
            </a:r>
            <a:r>
              <a:rPr lang="pt-BR" dirty="0" err="1"/>
              <a:t>regex</a:t>
            </a:r>
            <a:r>
              <a:rPr lang="pt-BR" dirty="0"/>
              <a:t> URL, visa procurar com base em “</a:t>
            </a:r>
            <a:r>
              <a:rPr lang="pt-BR" dirty="0" err="1"/>
              <a:t>httpl</a:t>
            </a:r>
            <a:r>
              <a:rPr lang="pt-BR" dirty="0"/>
              <a:t>:”, “</a:t>
            </a:r>
            <a:r>
              <a:rPr lang="pt-BR" dirty="0" err="1"/>
              <a:t>www</a:t>
            </a:r>
            <a:r>
              <a:rPr lang="pt-BR" dirty="0"/>
              <a:t>”, “.com”...</a:t>
            </a:r>
          </a:p>
        </p:txBody>
      </p:sp>
    </p:spTree>
    <p:extLst>
      <p:ext uri="{BB962C8B-B14F-4D97-AF65-F5344CB8AC3E}">
        <p14:creationId xmlns:p14="http://schemas.microsoft.com/office/powerpoint/2010/main" val="182988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398" y="1493488"/>
            <a:ext cx="9884401" cy="46834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/(https?:\/\/[^\s]+)|((www.)?\w+.com)/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/(https?:\/\/[^\s]+) </a:t>
            </a:r>
            <a:r>
              <a:rPr lang="pt-BR" dirty="0"/>
              <a:t>– Uma URL geralmente começa com “https://”, quando copiada dos sites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((www.)?\w+.com)/ </a:t>
            </a:r>
            <a:r>
              <a:rPr lang="pt-BR" dirty="0"/>
              <a:t>- Outra variação de link, é o “</a:t>
            </a:r>
            <a:r>
              <a:rPr lang="pt-BR" dirty="0" err="1"/>
              <a:t>www</a:t>
            </a:r>
            <a:r>
              <a:rPr lang="pt-BR" dirty="0"/>
              <a:t>”, ou até mesmo o apenas o nome do site com “.com”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16243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29357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C86E-6C15-ABFE-2B31-876A922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CE60F-3734-3739-F57B-2199AA45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https://www.mycompiler.io/view/57mkKEiJX3J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Tá vendo que ele ficou de uma cor diferente? Dessa vez, não foi eu, o PowerPoint tem o seu próprio </a:t>
            </a:r>
            <a:r>
              <a:rPr lang="pt-BR" dirty="0" err="1"/>
              <a:t>Regex</a:t>
            </a:r>
            <a:r>
              <a:rPr lang="pt-BR" dirty="0"/>
              <a:t>, que identifica um link/URL e já cria o link além de mostrar que tem uma referência, que é diferente de um texto comum 😉</a:t>
            </a:r>
          </a:p>
        </p:txBody>
      </p:sp>
    </p:spTree>
    <p:extLst>
      <p:ext uri="{BB962C8B-B14F-4D97-AF65-F5344CB8AC3E}">
        <p14:creationId xmlns:p14="http://schemas.microsoft.com/office/powerpoint/2010/main" val="20708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06EB-DD1C-E1E6-AAB0-2C458C4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74583" y="2617773"/>
            <a:ext cx="19149165" cy="811227"/>
          </a:xfrm>
        </p:spPr>
        <p:txBody>
          <a:bodyPr anchor="ctr">
            <a:normAutofit/>
          </a:bodyPr>
          <a:lstStyle/>
          <a:p>
            <a:pPr algn="l"/>
            <a:r>
              <a:rPr lang="pt-BR" sz="3200" dirty="0"/>
              <a:t>Para filtrar e extrair dados corretamente, muitas linguagens de programação utilizam </a:t>
            </a:r>
            <a:r>
              <a:rPr lang="pt-BR" sz="3200" dirty="0">
                <a:solidFill>
                  <a:schemeClr val="accent4"/>
                </a:solidFill>
              </a:rPr>
              <a:t>Expressões Regulares</a:t>
            </a:r>
            <a:r>
              <a:rPr lang="pt-BR" sz="3200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6C2406F-93DE-51C3-1FE7-738D2F707F06}"/>
              </a:ext>
            </a:extLst>
          </p:cNvPr>
          <p:cNvSpPr txBox="1">
            <a:spLocks/>
          </p:cNvSpPr>
          <p:nvPr/>
        </p:nvSpPr>
        <p:spPr>
          <a:xfrm>
            <a:off x="-4890370" y="1806546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</p:spTree>
    <p:extLst>
      <p:ext uri="{BB962C8B-B14F-4D97-AF65-F5344CB8AC3E}">
        <p14:creationId xmlns:p14="http://schemas.microsoft.com/office/powerpoint/2010/main" val="29974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DB2A1-85F8-184E-71DB-740D5913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AEF0C-FF47-5B22-ED90-F373A19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Regex</a:t>
            </a:r>
            <a:endParaRPr lang="pt-BR" dirty="0"/>
          </a:p>
          <a:p>
            <a:r>
              <a:rPr lang="pt-BR" dirty="0"/>
              <a:t>A modelagem
A teoria envolvida e as escolhas
Explicação básica do código e funções</a:t>
            </a:r>
          </a:p>
        </p:txBody>
      </p:sp>
    </p:spTree>
    <p:extLst>
      <p:ext uri="{BB962C8B-B14F-4D97-AF65-F5344CB8AC3E}">
        <p14:creationId xmlns:p14="http://schemas.microsoft.com/office/powerpoint/2010/main" val="368768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9347-215F-2009-D963-FFBA3F9C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D1E79-1274-AAB0-F6B4-91C261A9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48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Como achar informações dentro de mensagens de forma rápida?</a:t>
            </a:r>
          </a:p>
          <a:p>
            <a:endParaRPr lang="pt-BR" dirty="0"/>
          </a:p>
          <a:p>
            <a:r>
              <a:rPr lang="pt-BR" dirty="0"/>
              <a:t>Expressões Regulares são muito úteis para validar e extrair padrões em textos de forma eficiente.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Regex</a:t>
            </a:r>
            <a:r>
              <a:rPr lang="pt-BR" dirty="0"/>
              <a:t> pode encontrar um número de telefone escondido em um parágrafo inteiro em segundos.</a:t>
            </a:r>
          </a:p>
        </p:txBody>
      </p:sp>
      <p:pic>
        <p:nvPicPr>
          <p:cNvPr id="1026" name="Picture 2" descr="Demystifying the Regex · GitHub">
            <a:extLst>
              <a:ext uri="{FF2B5EF4-FFF2-40B4-BE49-F238E27FC236}">
                <a16:creationId xmlns:a16="http://schemas.microsoft.com/office/drawing/2014/main" id="{80A1D241-1BBD-BB45-D16F-5B9A24614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/>
          <a:stretch/>
        </p:blipFill>
        <p:spPr bwMode="auto">
          <a:xfrm>
            <a:off x="8050307" y="365124"/>
            <a:ext cx="4141694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D83CE8-7F7A-E901-4AFA-70894D7F1646}"/>
              </a:ext>
            </a:extLst>
          </p:cNvPr>
          <p:cNvSpPr txBox="1"/>
          <p:nvPr/>
        </p:nvSpPr>
        <p:spPr>
          <a:xfrm>
            <a:off x="8116238" y="45522"/>
            <a:ext cx="400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4E41"/>
                </a:solidFill>
              </a:rPr>
              <a:t>Tabela </a:t>
            </a:r>
            <a:r>
              <a:rPr lang="pt-BR" dirty="0" err="1">
                <a:solidFill>
                  <a:srgbClr val="CC4E41"/>
                </a:solidFill>
              </a:rPr>
              <a:t>Regex</a:t>
            </a:r>
            <a:r>
              <a:rPr lang="pt-BR" dirty="0">
                <a:solidFill>
                  <a:srgbClr val="CC4E41"/>
                </a:solidFill>
              </a:rPr>
              <a:t> de </a:t>
            </a:r>
            <a:r>
              <a:rPr lang="pt-BR" dirty="0" err="1">
                <a:solidFill>
                  <a:srgbClr val="CC4E41"/>
                </a:solidFill>
              </a:rPr>
              <a:t>Cheat</a:t>
            </a:r>
            <a:r>
              <a:rPr lang="pt-BR" dirty="0">
                <a:solidFill>
                  <a:srgbClr val="CC4E41"/>
                </a:solidFill>
              </a:rPr>
              <a:t> </a:t>
            </a:r>
            <a:r>
              <a:rPr lang="pt-BR" dirty="0" err="1">
                <a:solidFill>
                  <a:srgbClr val="CC4E41"/>
                </a:solidFill>
              </a:rPr>
              <a:t>Sheet</a:t>
            </a:r>
            <a:r>
              <a:rPr lang="pt-BR" dirty="0">
                <a:solidFill>
                  <a:srgbClr val="CC4E41"/>
                </a:solidFill>
              </a:rPr>
              <a:t> utilizada</a:t>
            </a:r>
          </a:p>
        </p:txBody>
      </p:sp>
    </p:spTree>
    <p:extLst>
      <p:ext uri="{BB962C8B-B14F-4D97-AF65-F5344CB8AC3E}">
        <p14:creationId xmlns:p14="http://schemas.microsoft.com/office/powerpoint/2010/main" val="287257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9347-215F-2009-D963-FFBA3F9C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gestão de listas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D1E79-1274-AAB0-F6B4-91C261A9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Reconhecer padrões de</a:t>
            </a:r>
          </a:p>
          <a:p>
            <a:pPr lvl="1"/>
            <a:r>
              <a:rPr lang="pt-BR" dirty="0"/>
              <a:t>Data</a:t>
            </a:r>
          </a:p>
          <a:p>
            <a:pPr lvl="1"/>
            <a:r>
              <a:rPr lang="pt-BR" dirty="0"/>
              <a:t>Hora</a:t>
            </a:r>
          </a:p>
          <a:p>
            <a:pPr lvl="1"/>
            <a:r>
              <a:rPr lang="pt-BR" dirty="0"/>
              <a:t>Pessoa</a:t>
            </a:r>
          </a:p>
          <a:p>
            <a:pPr lvl="1"/>
            <a:r>
              <a:rPr lang="pt-BR" dirty="0"/>
              <a:t>Ação</a:t>
            </a:r>
          </a:p>
          <a:p>
            <a:pPr lvl="1"/>
            <a:r>
              <a:rPr lang="pt-BR" dirty="0" err="1"/>
              <a:t>Tag</a:t>
            </a:r>
            <a:endParaRPr lang="pt-BR" dirty="0"/>
          </a:p>
          <a:p>
            <a:pPr lvl="1"/>
            <a:r>
              <a:rPr lang="pt-BR" dirty="0" err="1"/>
              <a:t>Email</a:t>
            </a:r>
            <a:endParaRPr lang="pt-BR" dirty="0"/>
          </a:p>
          <a:p>
            <a:pPr lvl="1"/>
            <a:r>
              <a:rPr lang="pt-B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5185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C9DEEC-954E-E40B-EA42-432D99CA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incluídos diferentes formatos (28 de Fevereiro, 30/01, hoje, etc.), para abranger tanto datas formais quanto expressões do dia a dia. Criando a data relativa e a data numérica para o </a:t>
            </a:r>
            <a:r>
              <a:rPr lang="pt-BR" dirty="0" err="1"/>
              <a:t>regex</a:t>
            </a:r>
            <a:r>
              <a:rPr lang="pt-BR" dirty="0"/>
              <a:t> ficar mais entendível.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Houve a utilização da biblioteca “date” para pegar a data atual e criar um base para o amanhã e depois de amanhã.</a:t>
            </a:r>
          </a:p>
        </p:txBody>
      </p:sp>
    </p:spTree>
    <p:extLst>
      <p:ext uri="{BB962C8B-B14F-4D97-AF65-F5344CB8AC3E}">
        <p14:creationId xmlns:p14="http://schemas.microsoft.com/office/powerpoint/2010/main" val="23945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393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</a:t>
            </a:r>
            <a:r>
              <a:rPr lang="pt-BR" dirty="0" err="1">
                <a:solidFill>
                  <a:schemeClr val="accent5"/>
                </a:solidFill>
              </a:rPr>
              <a:t>hoje|amanhã|depois</a:t>
            </a:r>
            <a:r>
              <a:rPr lang="pt-BR" dirty="0">
                <a:solidFill>
                  <a:schemeClr val="accent5"/>
                </a:solidFill>
              </a:rPr>
              <a:t>\</a:t>
            </a:r>
            <a:r>
              <a:rPr lang="pt-BR" dirty="0" err="1">
                <a:solidFill>
                  <a:schemeClr val="accent5"/>
                </a:solidFill>
              </a:rPr>
              <a:t>s+de</a:t>
            </a:r>
            <a:r>
              <a:rPr lang="pt-BR" dirty="0">
                <a:solidFill>
                  <a:schemeClr val="accent5"/>
                </a:solidFill>
              </a:rPr>
              <a:t>\</a:t>
            </a:r>
            <a:r>
              <a:rPr lang="pt-BR" dirty="0" err="1">
                <a:solidFill>
                  <a:schemeClr val="accent5"/>
                </a:solidFill>
              </a:rPr>
              <a:t>s+amanhã</a:t>
            </a:r>
            <a:r>
              <a:rPr lang="pt-BR" dirty="0">
                <a:solidFill>
                  <a:schemeClr val="accent5"/>
                </a:solidFill>
              </a:rPr>
              <a:t>)\b/</a:t>
            </a:r>
          </a:p>
          <a:p>
            <a:pPr marL="0" indent="0">
              <a:buNone/>
            </a:pPr>
            <a:r>
              <a:rPr lang="pt-BR" dirty="0"/>
              <a:t>- Para casos de “hoje”, “amanhã”, “depois de amanhã”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/\b(?:dia\s+)?(\d{1,2})[\/\s]+(?:de\s+)?(?!dia)([</a:t>
            </a:r>
            <a:r>
              <a:rPr lang="pt-BR" dirty="0" err="1">
                <a:solidFill>
                  <a:schemeClr val="accent5"/>
                </a:solidFill>
              </a:rPr>
              <a:t>a-zç</a:t>
            </a:r>
            <a:r>
              <a:rPr lang="pt-BR" dirty="0">
                <a:solidFill>
                  <a:schemeClr val="accent5"/>
                </a:solidFill>
              </a:rPr>
              <a:t>]+|\d{1,2})[\/\s]+(?:de\s+)?(\d{2,4})?\b/</a:t>
            </a: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(?:dia\s+)? </a:t>
            </a:r>
            <a:r>
              <a:rPr lang="pt-BR" dirty="0"/>
              <a:t>– Para pegar casos como “dia 31”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(?!dia) </a:t>
            </a:r>
            <a:r>
              <a:rPr lang="pt-BR" dirty="0"/>
              <a:t>– Por conta de conflitos com “00 dia 31”, não pode ter o número depois “dia”, “?!” significa que não pode ter a palavra naquela parte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(\d{1,2}) </a:t>
            </a:r>
            <a:r>
              <a:rPr lang="pt-BR" dirty="0"/>
              <a:t>–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Pegar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a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data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([</a:t>
            </a:r>
            <a:r>
              <a:rPr lang="pt-BR" dirty="0" err="1">
                <a:solidFill>
                  <a:schemeClr val="accent5"/>
                </a:solidFill>
              </a:rPr>
              <a:t>a-zç</a:t>
            </a:r>
            <a:r>
              <a:rPr lang="pt-BR" dirty="0">
                <a:solidFill>
                  <a:schemeClr val="accent5"/>
                </a:solidFill>
              </a:rPr>
              <a:t>]+|\d{1,2})</a:t>
            </a:r>
            <a:r>
              <a:rPr lang="pt-BR" dirty="0"/>
              <a:t> – Pegar a </a:t>
            </a:r>
            <a:r>
              <a:rPr lang="pt-BR" dirty="0" err="1"/>
              <a:t>string</a:t>
            </a:r>
            <a:r>
              <a:rPr lang="pt-BR" dirty="0"/>
              <a:t> ou numero do mês</a:t>
            </a:r>
            <a:r>
              <a:rPr lang="pt-BR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[\/\s] </a:t>
            </a:r>
            <a:r>
              <a:rPr lang="pt-BR" dirty="0"/>
              <a:t>– Aceitar tanto “/” quanto “ “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(\d{2,4})?  </a:t>
            </a:r>
            <a:r>
              <a:rPr lang="pt-BR" dirty="0"/>
              <a:t>- Pegar o ano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(?:de\s+)? </a:t>
            </a:r>
            <a:r>
              <a:rPr lang="pt-BR" dirty="0"/>
              <a:t>– Caso tenha um de entre dia,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mês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ano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04199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0567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77571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B04A6-981A-3BCF-1B01-16676952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94" y="1438721"/>
            <a:ext cx="10515600" cy="505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def</a:t>
            </a:r>
            <a:r>
              <a:rPr lang="pt-BR" sz="1200" dirty="0"/>
              <a:t> </a:t>
            </a:r>
            <a:r>
              <a:rPr lang="pt-BR" sz="1200" dirty="0" err="1"/>
              <a:t>extrair_data</a:t>
            </a:r>
            <a:r>
              <a:rPr lang="pt-BR" sz="1200" dirty="0"/>
              <a:t>(texto)
    hoje = </a:t>
            </a:r>
            <a:r>
              <a:rPr lang="pt-BR" sz="1200" dirty="0" err="1"/>
              <a:t>Date.today</a:t>
            </a:r>
            <a:r>
              <a:rPr lang="pt-BR" sz="1200" dirty="0"/>
              <a:t>
    </a:t>
            </a:r>
            <a:r>
              <a:rPr lang="pt-BR" sz="1200" dirty="0" err="1"/>
              <a:t>match_relativa</a:t>
            </a:r>
            <a:r>
              <a:rPr lang="pt-BR" sz="1200" dirty="0"/>
              <a:t> = </a:t>
            </a:r>
            <a:r>
              <a:rPr lang="pt-BR" sz="1200" dirty="0" err="1"/>
              <a:t>texto.match</a:t>
            </a:r>
            <a:r>
              <a:rPr lang="pt-BR" sz="1200" dirty="0"/>
              <a:t>(@regex_data_relativa)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match_relativa</a:t>
            </a:r>
            <a:r>
              <a:rPr lang="pt-BR" sz="1200" dirty="0"/>
              <a:t>
      termo = </a:t>
            </a:r>
            <a:r>
              <a:rPr lang="pt-BR" sz="1200" dirty="0" err="1"/>
              <a:t>match_relativa</a:t>
            </a:r>
            <a:r>
              <a:rPr lang="pt-BR" sz="1200" dirty="0"/>
              <a:t>[1].</a:t>
            </a:r>
            <a:r>
              <a:rPr lang="pt-BR" sz="1200" dirty="0" err="1"/>
              <a:t>downcase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?(‘hoje’)
  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hoje.strftime</a:t>
            </a:r>
            <a:r>
              <a:rPr lang="pt-BR" sz="1200" dirty="0"/>
              <a:t>(‘%d/%m/%Y’)
  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?(‘amanhã’) &amp;&amp; !</a:t>
            </a:r>
            <a:r>
              <a:rPr lang="pt-BR" sz="1200" dirty="0" err="1"/>
              <a:t>termo.include</a:t>
            </a:r>
            <a:r>
              <a:rPr lang="pt-BR" sz="1200" dirty="0"/>
              <a:t>?(‘depois’)
        </a:t>
            </a:r>
            <a:r>
              <a:rPr lang="pt-BR" sz="1200" dirty="0" err="1"/>
              <a:t>return</a:t>
            </a:r>
            <a:r>
              <a:rPr lang="pt-BR" sz="1200" dirty="0"/>
              <a:t> (hoje + 1).</a:t>
            </a:r>
            <a:r>
              <a:rPr lang="pt-BR" sz="1200" dirty="0" err="1"/>
              <a:t>strftime</a:t>
            </a:r>
            <a:r>
              <a:rPr lang="pt-BR" sz="1200" dirty="0"/>
              <a:t>(‘%d/%m/%Y’)
  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?(‘depois’) &amp;&amp; </a:t>
            </a:r>
            <a:r>
              <a:rPr lang="pt-BR" sz="1200" dirty="0" err="1"/>
              <a:t>termo.include</a:t>
            </a:r>
            <a:r>
              <a:rPr lang="pt-BR" sz="1200" dirty="0"/>
              <a:t>?(‘amanhã’)
        </a:t>
            </a:r>
            <a:r>
              <a:rPr lang="pt-BR" sz="1200" dirty="0" err="1"/>
              <a:t>return</a:t>
            </a:r>
            <a:r>
              <a:rPr lang="pt-BR" sz="1200" dirty="0"/>
              <a:t> (hoje + 2).</a:t>
            </a:r>
            <a:r>
              <a:rPr lang="pt-BR" sz="1200" dirty="0" err="1"/>
              <a:t>strftime</a:t>
            </a:r>
            <a:r>
              <a:rPr lang="pt-BR" sz="1200" dirty="0"/>
              <a:t>(‘%d/%m/%Y’)
  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match_numerica</a:t>
            </a:r>
            <a:r>
              <a:rPr lang="pt-BR" sz="1200" dirty="0"/>
              <a:t> = </a:t>
            </a:r>
            <a:r>
              <a:rPr lang="pt-BR" sz="1200" dirty="0" err="1"/>
              <a:t>texto.match</a:t>
            </a:r>
            <a:r>
              <a:rPr lang="pt-BR" sz="1200" dirty="0"/>
              <a:t>(@regex_data_numerica)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match_numerica</a:t>
            </a:r>
            <a:r>
              <a:rPr lang="pt-BR" sz="1200" dirty="0"/>
              <a:t>
      dia = </a:t>
            </a:r>
            <a:r>
              <a:rPr lang="pt-BR" sz="1200" dirty="0" err="1"/>
              <a:t>match_numerica</a:t>
            </a:r>
            <a:r>
              <a:rPr lang="pt-BR" sz="1200" dirty="0"/>
              <a:t>[1].</a:t>
            </a:r>
            <a:r>
              <a:rPr lang="pt-BR" sz="1200" dirty="0" err="1"/>
              <a:t>to_i</a:t>
            </a:r>
            <a:r>
              <a:rPr lang="pt-BR" sz="1200" dirty="0"/>
              <a:t>
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5C2AFF-F5C5-E308-5AF8-9A1C9DA0CDC0}"/>
              </a:ext>
            </a:extLst>
          </p:cNvPr>
          <p:cNvSpPr txBox="1"/>
          <p:nvPr/>
        </p:nvSpPr>
        <p:spPr>
          <a:xfrm>
            <a:off x="6095999" y="1438721"/>
            <a:ext cx="609439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</a:t>
            </a:r>
            <a:r>
              <a:rPr lang="pt-BR" sz="1200" dirty="0" err="1"/>
              <a:t>mês_texto</a:t>
            </a:r>
            <a:r>
              <a:rPr lang="pt-BR" sz="1200" dirty="0"/>
              <a:t> = </a:t>
            </a:r>
            <a:r>
              <a:rPr lang="pt-BR" sz="1200" dirty="0" err="1"/>
              <a:t>match_numerica</a:t>
            </a:r>
            <a:r>
              <a:rPr lang="pt-BR" sz="1200" dirty="0"/>
              <a:t>[2].</a:t>
            </a:r>
            <a:r>
              <a:rPr lang="pt-BR" sz="1200" dirty="0" err="1"/>
              <a:t>downcase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mês_texto</a:t>
            </a:r>
            <a:r>
              <a:rPr lang="pt-BR" sz="1200" dirty="0"/>
              <a:t> =~ /^\d+$/
        mês = </a:t>
            </a:r>
            <a:r>
              <a:rPr lang="pt-BR" sz="1200" dirty="0" err="1"/>
              <a:t>mês_texto.to_i</a:t>
            </a:r>
            <a:r>
              <a:rPr lang="pt-BR" sz="1200" dirty="0"/>
              <a:t>
      </a:t>
            </a:r>
            <a:r>
              <a:rPr lang="pt-BR" sz="1200" dirty="0" err="1"/>
              <a:t>else</a:t>
            </a:r>
            <a:r>
              <a:rPr lang="pt-BR" sz="1200" dirty="0"/>
              <a:t>
        mês = </a:t>
            </a:r>
            <a:r>
              <a:rPr lang="pt-BR" sz="1200" dirty="0" err="1"/>
              <a:t>hoje.month</a:t>
            </a:r>
            <a:r>
              <a:rPr lang="pt-BR" sz="1200" dirty="0"/>
              <a:t>
        @meses.each do |</a:t>
            </a:r>
            <a:r>
              <a:rPr lang="pt-BR" sz="1200" dirty="0" err="1"/>
              <a:t>nome_mes</a:t>
            </a:r>
            <a:r>
              <a:rPr lang="pt-BR" sz="1200" dirty="0"/>
              <a:t>, </a:t>
            </a:r>
            <a:r>
              <a:rPr lang="pt-BR" sz="1200" dirty="0" err="1"/>
              <a:t>num_mes</a:t>
            </a:r>
            <a:r>
              <a:rPr lang="pt-BR" sz="1200" dirty="0"/>
              <a:t>|
    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nome_mes.include</a:t>
            </a:r>
            <a:r>
              <a:rPr lang="pt-BR" sz="1200" dirty="0"/>
              <a:t>?(</a:t>
            </a:r>
            <a:r>
              <a:rPr lang="pt-BR" sz="1200" dirty="0" err="1"/>
              <a:t>mês_texto</a:t>
            </a:r>
            <a:r>
              <a:rPr lang="pt-BR" sz="1200" dirty="0"/>
              <a:t>) || </a:t>
            </a:r>
            <a:r>
              <a:rPr lang="pt-BR" sz="1200" dirty="0" err="1"/>
              <a:t>mês_texto.include</a:t>
            </a:r>
            <a:r>
              <a:rPr lang="pt-BR" sz="1200" dirty="0"/>
              <a:t>?(</a:t>
            </a:r>
            <a:r>
              <a:rPr lang="pt-BR" sz="1200" dirty="0" err="1"/>
              <a:t>nome_mes</a:t>
            </a:r>
            <a:r>
              <a:rPr lang="pt-BR" sz="1200" dirty="0"/>
              <a:t>)
            mês = </a:t>
            </a:r>
            <a:r>
              <a:rPr lang="pt-BR" sz="1200" dirty="0" err="1"/>
              <a:t>num_mes</a:t>
            </a:r>
            <a:r>
              <a:rPr lang="pt-BR" sz="1200" dirty="0"/>
              <a:t>
            break
          </a:t>
            </a:r>
            <a:r>
              <a:rPr lang="pt-BR" sz="1200" dirty="0" err="1"/>
              <a:t>end</a:t>
            </a:r>
            <a:r>
              <a:rPr lang="pt-BR" sz="1200" dirty="0"/>
              <a:t>
  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match_numerica</a:t>
            </a:r>
            <a:r>
              <a:rPr lang="pt-BR" sz="1200" dirty="0"/>
              <a:t>[3]
        </a:t>
            </a:r>
            <a:r>
              <a:rPr lang="pt-BR" sz="1200" dirty="0" err="1"/>
              <a:t>ano_texto</a:t>
            </a:r>
            <a:r>
              <a:rPr lang="pt-BR" sz="1200" dirty="0"/>
              <a:t> = </a:t>
            </a:r>
            <a:r>
              <a:rPr lang="pt-BR" sz="1200" dirty="0" err="1"/>
              <a:t>match_numerica</a:t>
            </a:r>
            <a:r>
              <a:rPr lang="pt-BR" sz="1200" dirty="0"/>
              <a:t>[3]
  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ano_texto.length</a:t>
            </a:r>
            <a:r>
              <a:rPr lang="pt-BR" sz="1200" dirty="0"/>
              <a:t> == 2
          ano = “20#{</a:t>
            </a:r>
            <a:r>
              <a:rPr lang="pt-BR" sz="1200" dirty="0" err="1"/>
              <a:t>ano_texto</a:t>
            </a:r>
            <a:r>
              <a:rPr lang="pt-BR" sz="1200" dirty="0"/>
              <a:t>}”.</a:t>
            </a:r>
            <a:r>
              <a:rPr lang="pt-BR" sz="1200" dirty="0" err="1"/>
              <a:t>to_i</a:t>
            </a:r>
            <a:r>
              <a:rPr lang="pt-BR" sz="1200" dirty="0"/>
              <a:t>
        </a:t>
            </a:r>
            <a:r>
              <a:rPr lang="pt-BR" sz="1200" dirty="0" err="1"/>
              <a:t>else</a:t>
            </a:r>
            <a:r>
              <a:rPr lang="pt-BR" sz="1200" dirty="0"/>
              <a:t>
          ano = </a:t>
            </a:r>
            <a:r>
              <a:rPr lang="pt-BR" sz="1200" dirty="0" err="1"/>
              <a:t>ano_texto.to_i</a:t>
            </a:r>
            <a:r>
              <a:rPr lang="pt-BR" sz="1200" dirty="0"/>
              <a:t>
  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else</a:t>
            </a:r>
            <a:r>
              <a:rPr lang="pt-BR" sz="1200" dirty="0"/>
              <a:t>
        ano = </a:t>
            </a:r>
            <a:r>
              <a:rPr lang="pt-BR" sz="1200" dirty="0" err="1"/>
              <a:t>hoje.year</a:t>
            </a:r>
            <a:r>
              <a:rPr lang="pt-BR" sz="1200" dirty="0"/>
              <a:t>
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format</a:t>
            </a:r>
            <a:r>
              <a:rPr lang="pt-BR" sz="1200" dirty="0"/>
              <a:t>(“%02d/%02d/%d”, dia, mês, ano)
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hoje.strftime</a:t>
            </a:r>
            <a:r>
              <a:rPr lang="pt-BR" sz="1200" dirty="0"/>
              <a:t>(‘%d/%m/%Y’)
  </a:t>
            </a:r>
            <a:r>
              <a:rPr lang="pt-BR" sz="1200" dirty="0" err="1"/>
              <a:t>end</a:t>
            </a:r>
            <a:endParaRPr lang="pt-BR" sz="1200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71FEE95-DAE1-2DB3-EBF7-93EC07FB80E0}"/>
              </a:ext>
            </a:extLst>
          </p:cNvPr>
          <p:cNvCxnSpPr/>
          <p:nvPr/>
        </p:nvCxnSpPr>
        <p:spPr>
          <a:xfrm>
            <a:off x="2516576" y="3320250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5B60C79-5F58-4E99-5E46-942049E86729}"/>
              </a:ext>
            </a:extLst>
          </p:cNvPr>
          <p:cNvCxnSpPr/>
          <p:nvPr/>
        </p:nvCxnSpPr>
        <p:spPr>
          <a:xfrm>
            <a:off x="838200" y="249610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AD5F7BB-628B-440C-3E40-4E93CC6BB13B}"/>
              </a:ext>
            </a:extLst>
          </p:cNvPr>
          <p:cNvCxnSpPr/>
          <p:nvPr/>
        </p:nvCxnSpPr>
        <p:spPr>
          <a:xfrm>
            <a:off x="838200" y="5729056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611F70-5DB1-8DB0-4670-079AB34EC571}"/>
              </a:ext>
            </a:extLst>
          </p:cNvPr>
          <p:cNvSpPr txBox="1"/>
          <p:nvPr/>
        </p:nvSpPr>
        <p:spPr>
          <a:xfrm>
            <a:off x="1193307" y="232178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data relativa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E3B7D0-D126-7780-98E0-4E8E74D35C8D}"/>
              </a:ext>
            </a:extLst>
          </p:cNvPr>
          <p:cNvSpPr txBox="1"/>
          <p:nvPr/>
        </p:nvSpPr>
        <p:spPr>
          <a:xfrm>
            <a:off x="2863798" y="3166361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Se encontrar, descobrir qual é essa data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7ABCE3-6EBF-22BF-8B4C-90D5CA47BD47}"/>
              </a:ext>
            </a:extLst>
          </p:cNvPr>
          <p:cNvSpPr txBox="1"/>
          <p:nvPr/>
        </p:nvSpPr>
        <p:spPr>
          <a:xfrm>
            <a:off x="1193306" y="5575167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Chama o </a:t>
            </a:r>
            <a:r>
              <a:rPr lang="pt-BR" sz="1400" dirty="0" err="1">
                <a:solidFill>
                  <a:schemeClr val="accent6"/>
                </a:solidFill>
              </a:rPr>
              <a:t>Regex</a:t>
            </a:r>
            <a:r>
              <a:rPr lang="pt-BR" sz="1400" dirty="0">
                <a:solidFill>
                  <a:schemeClr val="accent6"/>
                </a:solidFill>
              </a:rPr>
              <a:t> e verifica como está a data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75F0C7-23A6-6D1F-7E47-652D2A1B1AF1}"/>
              </a:ext>
            </a:extLst>
          </p:cNvPr>
          <p:cNvSpPr txBox="1"/>
          <p:nvPr/>
        </p:nvSpPr>
        <p:spPr>
          <a:xfrm>
            <a:off x="9981898" y="579591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Normaliza a data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0A223F-6CD9-11FA-9EF8-A18BC2DA12B4}"/>
              </a:ext>
            </a:extLst>
          </p:cNvPr>
          <p:cNvCxnSpPr/>
          <p:nvPr/>
        </p:nvCxnSpPr>
        <p:spPr>
          <a:xfrm>
            <a:off x="9609425" y="594980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741FDF-1C6A-9C6D-307D-4E02ABD3320E}"/>
              </a:ext>
            </a:extLst>
          </p:cNvPr>
          <p:cNvSpPr txBox="1"/>
          <p:nvPr/>
        </p:nvSpPr>
        <p:spPr>
          <a:xfrm>
            <a:off x="8607250" y="6341141"/>
            <a:ext cx="374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Caso não encontre nenhuma data, retorna data do dia atual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07CC656-0EF7-0361-6FFD-FFC2A9F235ED}"/>
              </a:ext>
            </a:extLst>
          </p:cNvPr>
          <p:cNvCxnSpPr/>
          <p:nvPr/>
        </p:nvCxnSpPr>
        <p:spPr>
          <a:xfrm>
            <a:off x="8234777" y="6495030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E8F7D9-5547-F386-1997-87F7D6942AE6}"/>
              </a:ext>
            </a:extLst>
          </p:cNvPr>
          <p:cNvSpPr txBox="1"/>
          <p:nvPr/>
        </p:nvSpPr>
        <p:spPr>
          <a:xfrm>
            <a:off x="9573434" y="232178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Busca no dicionário de meses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27FFC-4FAC-1A92-BAFE-31C05F66AD41}"/>
              </a:ext>
            </a:extLst>
          </p:cNvPr>
          <p:cNvCxnSpPr/>
          <p:nvPr/>
        </p:nvCxnSpPr>
        <p:spPr>
          <a:xfrm>
            <a:off x="9200961" y="247567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/(Regex)|(Expressões\sRegulares)/</vt:lpstr>
      <vt:lpstr>Para filtrar e extrair dados corretamente, muitas linguagens de programação utilizam Expressões Regulares.</vt:lpstr>
      <vt:lpstr>Para filtrar e extrair dados corretamente, muitas linguagens de programação utilizam Expressões Regulares.</vt:lpstr>
      <vt:lpstr>Sumário </vt:lpstr>
      <vt:lpstr>Introdução</vt:lpstr>
      <vt:lpstr>Sistema de gestão de listas</vt:lpstr>
      <vt:lpstr>Modelagem de </vt:lpstr>
      <vt:lpstr>Regex de </vt:lpstr>
      <vt:lpstr>Função de </vt:lpstr>
      <vt:lpstr>Modelagem de </vt:lpstr>
      <vt:lpstr>Regex de </vt:lpstr>
      <vt:lpstr>Função de </vt:lpstr>
      <vt:lpstr>Modelagem de </vt:lpstr>
      <vt:lpstr>Regex de </vt:lpstr>
      <vt:lpstr>Função de </vt:lpstr>
      <vt:lpstr>Modelagem de </vt:lpstr>
      <vt:lpstr>Regex de </vt:lpstr>
      <vt:lpstr>Modelagem de </vt:lpstr>
      <vt:lpstr>Regex de </vt:lpstr>
      <vt:lpstr>Modelagem de </vt:lpstr>
      <vt:lpstr>Regex de </vt:lpstr>
      <vt:lpstr>Modelagem de </vt:lpstr>
      <vt:lpstr>Regex de 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Giovanna Paiva</dc:creator>
  <cp:lastModifiedBy>Giovanna Paiva</cp:lastModifiedBy>
  <cp:revision>25</cp:revision>
  <dcterms:created xsi:type="dcterms:W3CDTF">2025-03-29T18:06:48Z</dcterms:created>
  <dcterms:modified xsi:type="dcterms:W3CDTF">2025-03-31T20:13:55Z</dcterms:modified>
</cp:coreProperties>
</file>