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28803600" cy="36004500"/>
  <p:notesSz cx="6858000" cy="9144000"/>
  <p:embeddedFontLst>
    <p:embeddedFont>
      <p:font typeface="Arial Bold" panose="020B0704020202020204" pitchFamily="34" charset="0"/>
      <p:regular r:id="rId6"/>
      <p:bold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11E6C-AB2E-1365-CA60-0F6D22A2DDDB}" v="22" dt="2025-07-18T20:35:45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0" d="100"/>
          <a:sy n="20" d="100"/>
        </p:scale>
        <p:origin x="3000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.morais@portodesantos.gov.br" userId="S::urn:spo:guest#ana.morais@portodesantos.gov.br::" providerId="AD" clId="Web-{94F11E6C-AB2E-1365-CA60-0F6D22A2DDDB}"/>
    <pc:docChg chg="modSld">
      <pc:chgData name="ana.morais@portodesantos.gov.br" userId="S::urn:spo:guest#ana.morais@portodesantos.gov.br::" providerId="AD" clId="Web-{94F11E6C-AB2E-1365-CA60-0F6D22A2DDDB}" dt="2025-07-18T20:35:45.252" v="10" actId="20577"/>
      <pc:docMkLst>
        <pc:docMk/>
      </pc:docMkLst>
      <pc:sldChg chg="delSp modSp">
        <pc:chgData name="ana.morais@portodesantos.gov.br" userId="S::urn:spo:guest#ana.morais@portodesantos.gov.br::" providerId="AD" clId="Web-{94F11E6C-AB2E-1365-CA60-0F6D22A2DDDB}" dt="2025-07-18T20:35:45.252" v="10" actId="20577"/>
        <pc:sldMkLst>
          <pc:docMk/>
          <pc:sldMk cId="0" sldId="256"/>
        </pc:sldMkLst>
        <pc:spChg chg="mod">
          <ac:chgData name="ana.morais@portodesantos.gov.br" userId="S::urn:spo:guest#ana.morais@portodesantos.gov.br::" providerId="AD" clId="Web-{94F11E6C-AB2E-1365-CA60-0F6D22A2DDDB}" dt="2025-07-18T20:33:40.342" v="6" actId="20577"/>
          <ac:spMkLst>
            <pc:docMk/>
            <pc:sldMk cId="0" sldId="256"/>
            <ac:spMk id="46" creationId="{00000000-0000-0000-0000-000000000000}"/>
          </ac:spMkLst>
        </pc:spChg>
        <pc:spChg chg="mod">
          <ac:chgData name="ana.morais@portodesantos.gov.br" userId="S::urn:spo:guest#ana.morais@portodesantos.gov.br::" providerId="AD" clId="Web-{94F11E6C-AB2E-1365-CA60-0F6D22A2DDDB}" dt="2025-07-18T20:35:45.252" v="10" actId="20577"/>
          <ac:spMkLst>
            <pc:docMk/>
            <pc:sldMk cId="0" sldId="256"/>
            <ac:spMk id="53" creationId="{00000000-0000-0000-0000-000000000000}"/>
          </ac:spMkLst>
        </pc:spChg>
        <pc:spChg chg="del">
          <ac:chgData name="ana.morais@portodesantos.gov.br" userId="S::urn:spo:guest#ana.morais@portodesantos.gov.br::" providerId="AD" clId="Web-{94F11E6C-AB2E-1365-CA60-0F6D22A2DDDB}" dt="2025-07-18T20:35:09.485" v="7"/>
          <ac:spMkLst>
            <pc:docMk/>
            <pc:sldMk cId="0" sldId="256"/>
            <ac:spMk id="60" creationId="{291E47CF-26CB-B2E5-7295-1D849A1BBE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53226" y="0"/>
            <a:ext cx="32921873" cy="3127578"/>
          </a:xfrm>
          <a:custGeom>
            <a:avLst/>
            <a:gdLst/>
            <a:ahLst/>
            <a:cxnLst/>
            <a:rect l="l" t="t" r="r" b="b"/>
            <a:pathLst>
              <a:path w="32921873" h="3127578">
                <a:moveTo>
                  <a:pt x="0" y="0"/>
                </a:moveTo>
                <a:lnTo>
                  <a:pt x="32921873" y="0"/>
                </a:lnTo>
                <a:lnTo>
                  <a:pt x="32921873" y="3127578"/>
                </a:lnTo>
                <a:lnTo>
                  <a:pt x="0" y="3127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810195" y="5697307"/>
            <a:ext cx="13285051" cy="665177"/>
            <a:chOff x="0" y="0"/>
            <a:chExt cx="17739089" cy="8881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739106" cy="888161"/>
            </a:xfrm>
            <a:custGeom>
              <a:avLst/>
              <a:gdLst/>
              <a:ahLst/>
              <a:cxnLst/>
              <a:rect l="l" t="t" r="r" b="b"/>
              <a:pathLst>
                <a:path w="17739106" h="888161">
                  <a:moveTo>
                    <a:pt x="0" y="0"/>
                  </a:moveTo>
                  <a:lnTo>
                    <a:pt x="17739106" y="0"/>
                  </a:lnTo>
                  <a:lnTo>
                    <a:pt x="17739106" y="888161"/>
                  </a:lnTo>
                  <a:lnTo>
                    <a:pt x="0" y="888161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42875"/>
              <a:ext cx="17739089" cy="1031064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RESUMO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0768" y="17402942"/>
            <a:ext cx="13285050" cy="665231"/>
            <a:chOff x="0" y="0"/>
            <a:chExt cx="17739088" cy="8882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39106" cy="888294"/>
            </a:xfrm>
            <a:custGeom>
              <a:avLst/>
              <a:gdLst/>
              <a:ahLst/>
              <a:cxnLst/>
              <a:rect l="l" t="t" r="r" b="b"/>
              <a:pathLst>
                <a:path w="17739106" h="888294">
                  <a:moveTo>
                    <a:pt x="0" y="0"/>
                  </a:moveTo>
                  <a:lnTo>
                    <a:pt x="17739106" y="0"/>
                  </a:lnTo>
                  <a:lnTo>
                    <a:pt x="17739106" y="888294"/>
                  </a:lnTo>
                  <a:lnTo>
                    <a:pt x="0" y="88829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42875"/>
              <a:ext cx="17739088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OBJETIVOS E JUSTIFICATIVA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670873" y="5672545"/>
            <a:ext cx="13212816" cy="665231"/>
            <a:chOff x="0" y="0"/>
            <a:chExt cx="17642636" cy="88826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642636" cy="888234"/>
            </a:xfrm>
            <a:custGeom>
              <a:avLst/>
              <a:gdLst/>
              <a:ahLst/>
              <a:cxnLst/>
              <a:rect l="l" t="t" r="r" b="b"/>
              <a:pathLst>
                <a:path w="17642636" h="888234">
                  <a:moveTo>
                    <a:pt x="0" y="0"/>
                  </a:moveTo>
                  <a:lnTo>
                    <a:pt x="17642636" y="0"/>
                  </a:lnTo>
                  <a:lnTo>
                    <a:pt x="17642636" y="888234"/>
                  </a:lnTo>
                  <a:lnTo>
                    <a:pt x="0" y="88823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42875"/>
              <a:ext cx="17642636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RESULTADOS E DISCUSSÕES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743355" y="29238559"/>
            <a:ext cx="13140334" cy="665231"/>
            <a:chOff x="0" y="0"/>
            <a:chExt cx="17545853" cy="88826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545872" cy="888234"/>
            </a:xfrm>
            <a:custGeom>
              <a:avLst/>
              <a:gdLst/>
              <a:ahLst/>
              <a:cxnLst/>
              <a:rect l="l" t="t" r="r" b="b"/>
              <a:pathLst>
                <a:path w="17545872" h="888234">
                  <a:moveTo>
                    <a:pt x="0" y="0"/>
                  </a:moveTo>
                  <a:lnTo>
                    <a:pt x="17545872" y="0"/>
                  </a:lnTo>
                  <a:lnTo>
                    <a:pt x="17545872" y="888234"/>
                  </a:lnTo>
                  <a:lnTo>
                    <a:pt x="0" y="88823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42875"/>
              <a:ext cx="17545853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REFERÊNCIAS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99371" y="9703689"/>
            <a:ext cx="13285051" cy="665231"/>
            <a:chOff x="0" y="0"/>
            <a:chExt cx="17739089" cy="88826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7739106" cy="888234"/>
            </a:xfrm>
            <a:custGeom>
              <a:avLst/>
              <a:gdLst/>
              <a:ahLst/>
              <a:cxnLst/>
              <a:rect l="l" t="t" r="r" b="b"/>
              <a:pathLst>
                <a:path w="17739106" h="888234">
                  <a:moveTo>
                    <a:pt x="0" y="0"/>
                  </a:moveTo>
                  <a:lnTo>
                    <a:pt x="17739106" y="0"/>
                  </a:lnTo>
                  <a:lnTo>
                    <a:pt x="17739106" y="888234"/>
                  </a:lnTo>
                  <a:lnTo>
                    <a:pt x="0" y="88823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42875"/>
              <a:ext cx="17739089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INTRODUÇÃO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670873" y="9787329"/>
            <a:ext cx="13194897" cy="5484091"/>
            <a:chOff x="0" y="0"/>
            <a:chExt cx="17399013" cy="7396416"/>
          </a:xfrm>
        </p:grpSpPr>
        <p:grpSp>
          <p:nvGrpSpPr>
            <p:cNvPr id="27" name="Group 27"/>
            <p:cNvGrpSpPr>
              <a:grpSpLocks noChangeAspect="1"/>
            </p:cNvGrpSpPr>
            <p:nvPr/>
          </p:nvGrpSpPr>
          <p:grpSpPr>
            <a:xfrm>
              <a:off x="0" y="660057"/>
              <a:ext cx="10162824" cy="6188766"/>
              <a:chOff x="0" y="0"/>
              <a:chExt cx="7946476" cy="4839096"/>
            </a:xfrm>
          </p:grpSpPr>
          <p:sp>
            <p:nvSpPr>
              <p:cNvPr id="28" name="Freeform 28" descr="Gráfico de barras no Excel"/>
              <p:cNvSpPr/>
              <p:nvPr/>
            </p:nvSpPr>
            <p:spPr>
              <a:xfrm>
                <a:off x="0" y="0"/>
                <a:ext cx="7946517" cy="4839081"/>
              </a:xfrm>
              <a:custGeom>
                <a:avLst/>
                <a:gdLst/>
                <a:ahLst/>
                <a:cxnLst/>
                <a:rect l="l" t="t" r="r" b="b"/>
                <a:pathLst>
                  <a:path w="7946517" h="4839081">
                    <a:moveTo>
                      <a:pt x="0" y="0"/>
                    </a:moveTo>
                    <a:lnTo>
                      <a:pt x="7946517" y="0"/>
                    </a:lnTo>
                    <a:lnTo>
                      <a:pt x="7946517" y="4839081"/>
                    </a:lnTo>
                    <a:lnTo>
                      <a:pt x="0" y="483908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9" name="Group 29"/>
            <p:cNvGrpSpPr>
              <a:grpSpLocks noChangeAspect="1"/>
            </p:cNvGrpSpPr>
            <p:nvPr/>
          </p:nvGrpSpPr>
          <p:grpSpPr>
            <a:xfrm>
              <a:off x="11756203" y="1003475"/>
              <a:ext cx="5642810" cy="5642810"/>
              <a:chOff x="0" y="0"/>
              <a:chExt cx="4412204" cy="4412204"/>
            </a:xfrm>
          </p:grpSpPr>
          <p:sp>
            <p:nvSpPr>
              <p:cNvPr id="30" name="Freeform 30" descr="Fundação CENEP | Centro de Excelência Portuária de Santos - Escola do Porto"/>
              <p:cNvSpPr/>
              <p:nvPr/>
            </p:nvSpPr>
            <p:spPr>
              <a:xfrm>
                <a:off x="0" y="0"/>
                <a:ext cx="4412234" cy="4412234"/>
              </a:xfrm>
              <a:custGeom>
                <a:avLst/>
                <a:gdLst/>
                <a:ahLst/>
                <a:cxnLst/>
                <a:rect l="l" t="t" r="r" b="b"/>
                <a:pathLst>
                  <a:path w="4412234" h="4412234">
                    <a:moveTo>
                      <a:pt x="0" y="0"/>
                    </a:moveTo>
                    <a:lnTo>
                      <a:pt x="4412234" y="0"/>
                    </a:lnTo>
                    <a:lnTo>
                      <a:pt x="4412234" y="4412234"/>
                    </a:lnTo>
                    <a:lnTo>
                      <a:pt x="0" y="441223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0" y="-47625"/>
              <a:ext cx="10162824" cy="551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255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Gráfico 1 – Título...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6879161"/>
              <a:ext cx="10162824" cy="50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2"/>
                </a:lnSpc>
              </a:pPr>
              <a:r>
                <a:rPr lang="en-US" sz="230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Fonte: Exemplo (2025)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1756203" y="78993"/>
              <a:ext cx="5642810" cy="551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69"/>
                </a:lnSpc>
              </a:pPr>
              <a:r>
                <a:rPr lang="en-US" sz="255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Figura 1 – Título...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1756203" y="6894011"/>
              <a:ext cx="5642810" cy="502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62"/>
                </a:lnSpc>
              </a:pPr>
              <a:r>
                <a:rPr lang="en-US" sz="230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Fonte: Exemplo (2025)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 rot="5400000">
            <a:off x="-1474884" y="-1914663"/>
            <a:ext cx="8393540" cy="3829326"/>
            <a:chOff x="0" y="0"/>
            <a:chExt cx="789615" cy="36024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89615" cy="360240"/>
            </a:xfrm>
            <a:custGeom>
              <a:avLst/>
              <a:gdLst/>
              <a:ahLst/>
              <a:cxnLst/>
              <a:rect l="l" t="t" r="r" b="b"/>
              <a:pathLst>
                <a:path w="789615" h="360240">
                  <a:moveTo>
                    <a:pt x="586415" y="0"/>
                  </a:moveTo>
                  <a:cubicBezTo>
                    <a:pt x="698639" y="0"/>
                    <a:pt x="789615" y="80643"/>
                    <a:pt x="789615" y="180120"/>
                  </a:cubicBezTo>
                  <a:cubicBezTo>
                    <a:pt x="789615" y="279598"/>
                    <a:pt x="698639" y="360240"/>
                    <a:pt x="586415" y="360240"/>
                  </a:cubicBezTo>
                  <a:lnTo>
                    <a:pt x="203200" y="360240"/>
                  </a:lnTo>
                  <a:cubicBezTo>
                    <a:pt x="90976" y="360240"/>
                    <a:pt x="0" y="279598"/>
                    <a:pt x="0" y="180120"/>
                  </a:cubicBezTo>
                  <a:cubicBezTo>
                    <a:pt x="0" y="806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104775"/>
              <a:ext cx="789615" cy="465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287730" y="276174"/>
            <a:ext cx="2868313" cy="3183717"/>
          </a:xfrm>
          <a:custGeom>
            <a:avLst/>
            <a:gdLst/>
            <a:ahLst/>
            <a:cxnLst/>
            <a:rect l="l" t="t" r="r" b="b"/>
            <a:pathLst>
              <a:path w="2868313" h="3183717">
                <a:moveTo>
                  <a:pt x="0" y="0"/>
                </a:moveTo>
                <a:lnTo>
                  <a:pt x="2868313" y="0"/>
                </a:lnTo>
                <a:lnTo>
                  <a:pt x="2868313" y="3183716"/>
                </a:lnTo>
                <a:lnTo>
                  <a:pt x="0" y="3183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560" t="-20899" r="-29101" b="-21143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9" name="Group 39"/>
          <p:cNvGrpSpPr/>
          <p:nvPr/>
        </p:nvGrpSpPr>
        <p:grpSpPr>
          <a:xfrm rot="5400000">
            <a:off x="2615157" y="-3308435"/>
            <a:ext cx="8393540" cy="3548991"/>
            <a:chOff x="0" y="0"/>
            <a:chExt cx="789615" cy="33386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89615" cy="333868"/>
            </a:xfrm>
            <a:custGeom>
              <a:avLst/>
              <a:gdLst/>
              <a:ahLst/>
              <a:cxnLst/>
              <a:rect l="l" t="t" r="r" b="b"/>
              <a:pathLst>
                <a:path w="789615" h="333868">
                  <a:moveTo>
                    <a:pt x="586415" y="0"/>
                  </a:moveTo>
                  <a:cubicBezTo>
                    <a:pt x="698639" y="0"/>
                    <a:pt x="789615" y="74739"/>
                    <a:pt x="789615" y="166934"/>
                  </a:cubicBezTo>
                  <a:cubicBezTo>
                    <a:pt x="789615" y="259129"/>
                    <a:pt x="698639" y="333868"/>
                    <a:pt x="586415" y="333868"/>
                  </a:cubicBezTo>
                  <a:lnTo>
                    <a:pt x="203200" y="333868"/>
                  </a:lnTo>
                  <a:cubicBezTo>
                    <a:pt x="90976" y="333868"/>
                    <a:pt x="0" y="259129"/>
                    <a:pt x="0" y="166934"/>
                  </a:cubicBezTo>
                  <a:cubicBezTo>
                    <a:pt x="0" y="7473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A5E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04775"/>
              <a:ext cx="789615" cy="438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5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>
            <a:off x="22166874" y="728603"/>
            <a:ext cx="3443975" cy="1266860"/>
          </a:xfrm>
          <a:custGeom>
            <a:avLst/>
            <a:gdLst/>
            <a:ahLst/>
            <a:cxnLst/>
            <a:rect l="l" t="t" r="r" b="b"/>
            <a:pathLst>
              <a:path w="3443975" h="1266860">
                <a:moveTo>
                  <a:pt x="0" y="0"/>
                </a:moveTo>
                <a:lnTo>
                  <a:pt x="3443974" y="0"/>
                </a:lnTo>
                <a:lnTo>
                  <a:pt x="3443974" y="1266861"/>
                </a:lnTo>
                <a:lnTo>
                  <a:pt x="0" y="12668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782" r="-208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Freeform 43"/>
          <p:cNvSpPr/>
          <p:nvPr/>
        </p:nvSpPr>
        <p:spPr>
          <a:xfrm>
            <a:off x="25917028" y="369766"/>
            <a:ext cx="1966661" cy="1984535"/>
          </a:xfrm>
          <a:custGeom>
            <a:avLst/>
            <a:gdLst/>
            <a:ahLst/>
            <a:cxnLst/>
            <a:rect l="l" t="t" r="r" b="b"/>
            <a:pathLst>
              <a:path w="1966661" h="1984535">
                <a:moveTo>
                  <a:pt x="0" y="0"/>
                </a:moveTo>
                <a:lnTo>
                  <a:pt x="1966661" y="0"/>
                </a:lnTo>
                <a:lnTo>
                  <a:pt x="1966661" y="1984535"/>
                </a:lnTo>
                <a:lnTo>
                  <a:pt x="0" y="19845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508" t="-21907" r="-21295" b="-22583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4" name="TextBox 44"/>
          <p:cNvSpPr txBox="1"/>
          <p:nvPr/>
        </p:nvSpPr>
        <p:spPr>
          <a:xfrm>
            <a:off x="6432687" y="2805705"/>
            <a:ext cx="15934625" cy="27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6"/>
              </a:lnSpc>
            </a:pPr>
            <a:r>
              <a:rPr lang="en-US" sz="4793" b="1">
                <a:solidFill>
                  <a:srgbClr val="00A5ED"/>
                </a:solidFill>
                <a:latin typeface="Arial Bold"/>
                <a:ea typeface="Arial Bold"/>
                <a:cs typeface="Arial Bold"/>
                <a:sym typeface="Arial Bold"/>
              </a:rPr>
              <a:t>TÍTULO DO TRABALHO (E, SE HOUVER,  SUBTÍTULO)</a:t>
            </a:r>
          </a:p>
          <a:p>
            <a:pPr algn="ctr">
              <a:lnSpc>
                <a:spcPts val="4481"/>
              </a:lnSpc>
            </a:pPr>
            <a:r>
              <a:rPr lang="en-US" sz="3395">
                <a:solidFill>
                  <a:srgbClr val="022E5C"/>
                </a:solidFill>
                <a:latin typeface="Arial"/>
                <a:ea typeface="Arial"/>
                <a:cs typeface="Arial"/>
                <a:sym typeface="Arial"/>
              </a:rPr>
              <a:t>Autor¹  Autor²  Autor³  Autor⁴  Autor⁵</a:t>
            </a:r>
          </a:p>
          <a:p>
            <a:pPr algn="ctr">
              <a:lnSpc>
                <a:spcPts val="4217"/>
              </a:lnSpc>
            </a:pPr>
            <a:r>
              <a:rPr lang="en-US" sz="3195">
                <a:solidFill>
                  <a:srgbClr val="022E5C"/>
                </a:solidFill>
                <a:latin typeface="Arial"/>
                <a:ea typeface="Arial"/>
                <a:cs typeface="Arial"/>
                <a:sym typeface="Arial"/>
              </a:rPr>
              <a:t>(Instituição)</a:t>
            </a:r>
          </a:p>
          <a:p>
            <a:pPr algn="ctr">
              <a:lnSpc>
                <a:spcPts val="3163"/>
              </a:lnSpc>
            </a:pPr>
            <a:r>
              <a:rPr lang="en-US" sz="2396">
                <a:solidFill>
                  <a:srgbClr val="022E5C"/>
                </a:solidFill>
                <a:latin typeface="Arial"/>
                <a:ea typeface="Arial"/>
                <a:cs typeface="Arial"/>
                <a:sym typeface="Arial"/>
              </a:rPr>
              <a:t>(¹e-mail@xxxx.xxx.xx; ²e-mail@xxxx.xxx.xx; ³e-mail@xxxx.xxx.xx; ⁴e-mail@xxxx.xxx.xx; ⁵e-mail@xxxx.xxx.xx)</a:t>
            </a:r>
          </a:p>
          <a:p>
            <a:pPr algn="ctr">
              <a:lnSpc>
                <a:spcPts val="3163"/>
              </a:lnSpc>
            </a:pPr>
            <a:endParaRPr lang="en-US" sz="2396">
              <a:solidFill>
                <a:srgbClr val="022E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802552" y="35264696"/>
            <a:ext cx="13194897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5"/>
              </a:lnSpc>
            </a:pPr>
            <a:r>
              <a:rPr lang="en-US" sz="2396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“O conteúdo expresso no trabalho é de inteira responsabilidade do(s) autor(es)”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07224" y="6495888"/>
            <a:ext cx="13285050" cy="299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/>
                <a:cs typeface="Arial"/>
              </a:rPr>
              <a:t>O resumo deve ser conciso e claro, contendo o objetivo do trabalho, o método utilizado e os resultados esperados ou alcançados. Ele deve ser seguido por três a cinco palavras-chave que representem o conteúdo do trabalho, auxiliando sua busca e indexação.</a:t>
            </a:r>
          </a:p>
          <a:p>
            <a:pPr algn="just">
              <a:lnSpc>
                <a:spcPts val="4601"/>
              </a:lnSpc>
            </a:pPr>
            <a:endParaRPr lang="en-US" sz="319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757796" y="18163423"/>
            <a:ext cx="1328802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Descrever os objetivos do trabalho e a justificativa para a realização da pesquisa, explicando por que o estudo é importante e quais lacunas ele pretende preencher na literatura ou prática profissional.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4743355" y="6456871"/>
            <a:ext cx="13194897" cy="265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7"/>
              </a:lnSpc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4217"/>
              </a:lnSpc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Os resultados obtidos durante a pesquisa devem ser apresentados de forma objetiva e precisa, seguidos das discussões do alcance do trabalho em relação à literatura existente e aos objetivos da pesquisa.</a:t>
            </a:r>
          </a:p>
          <a:p>
            <a:pPr algn="just">
              <a:lnSpc>
                <a:spcPts val="4217"/>
              </a:lnSpc>
            </a:pPr>
            <a:endParaRPr lang="en-US" sz="320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14816510" y="30008565"/>
            <a:ext cx="13067179" cy="4433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99"/>
              </a:lnSpc>
            </a:pP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Apresentar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principais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pesquisa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seguindo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diretrizes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 ABNT 6023.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Seguem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alguns</a:t>
            </a:r>
            <a:r>
              <a:rPr lang="en-US" sz="21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exemplos:</a:t>
            </a:r>
            <a:endParaRPr lang="en-US" sz="2150" dirty="0" err="1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ts val="2899"/>
              </a:lnSpc>
            </a:pP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BRASIL. </a:t>
            </a:r>
            <a:r>
              <a:rPr lang="en-US" sz="219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Lei n° 12.305, de 02 de agosto de 2010</a:t>
            </a: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Institui a Política Nacional de Resíduos Sólidos; altera a Lei no 9.605, de 12 de fevereiro de 1998; e dá outras providências. Brasília, DF: Presidência da República, 2010. Disponível em: https://www.planalto.gov.br/ccivil_03/_ato2007-2010/2010/lei/l12305.htm. Acesso em: 27 set. 2023.</a:t>
            </a:r>
          </a:p>
          <a:p>
            <a:pPr algn="l">
              <a:lnSpc>
                <a:spcPts val="2899"/>
              </a:lnSpc>
            </a:pP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BALLOU, R. H. </a:t>
            </a:r>
            <a:r>
              <a:rPr lang="en-US" sz="219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Gerenciamento da cadeia de suprimentos/logística empresarial.</a:t>
            </a: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5ª ed. Porto Alegre/SC: Bookman, 2006.</a:t>
            </a:r>
          </a:p>
          <a:p>
            <a:pPr algn="l">
              <a:lnSpc>
                <a:spcPts val="2899"/>
              </a:lnSpc>
            </a:pP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MARTINS, P. G.; ALT, P. R. C. </a:t>
            </a:r>
            <a:r>
              <a:rPr lang="en-US" sz="219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Administração de materiais e recursos patrimoniais</a:t>
            </a: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3. ed. São Paulo: Saraiva, 2009.</a:t>
            </a:r>
          </a:p>
          <a:p>
            <a:pPr algn="l">
              <a:lnSpc>
                <a:spcPts val="2899"/>
              </a:lnSpc>
            </a:pP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NOVAES, A. G. </a:t>
            </a:r>
            <a:r>
              <a:rPr lang="en-US" sz="219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Logística e Gerenciamento da Cadeia de Distribuição: </a:t>
            </a:r>
            <a:r>
              <a:rPr lang="en-US" sz="21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estratégia, avaliação e operação. 5. ed. São Paulo: Atlas, 2021.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96398" y="10464170"/>
            <a:ext cx="13285051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introdução deve apresentar o contexto do trabalho, explicando o problema de pesquisa e a relevância do estudo dentro da área acadêmica e/ou corporativa.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5586349" y="151158"/>
            <a:ext cx="2451156" cy="192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0"/>
              </a:lnSpc>
            </a:pPr>
            <a:r>
              <a:rPr lang="en-US" sz="27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INSERIR </a:t>
            </a:r>
          </a:p>
          <a:p>
            <a:pPr algn="ctr">
              <a:lnSpc>
                <a:spcPts val="3830"/>
              </a:lnSpc>
            </a:pPr>
            <a:r>
              <a:rPr lang="en-US" sz="273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LOGO DA INSTITUIÇÃO DE ENSINO</a:t>
            </a: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id="{ED30E618-BFF3-37F9-D968-191F3DD186FE}"/>
              </a:ext>
            </a:extLst>
          </p:cNvPr>
          <p:cNvGrpSpPr/>
          <p:nvPr/>
        </p:nvGrpSpPr>
        <p:grpSpPr>
          <a:xfrm>
            <a:off x="796398" y="25495448"/>
            <a:ext cx="13285050" cy="665231"/>
            <a:chOff x="0" y="0"/>
            <a:chExt cx="17739088" cy="888261"/>
          </a:xfrm>
        </p:grpSpPr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B847078E-4D9E-0B65-26FA-7E6C1596D362}"/>
                </a:ext>
              </a:extLst>
            </p:cNvPr>
            <p:cNvSpPr/>
            <p:nvPr/>
          </p:nvSpPr>
          <p:spPr>
            <a:xfrm>
              <a:off x="0" y="0"/>
              <a:ext cx="17739106" cy="888294"/>
            </a:xfrm>
            <a:custGeom>
              <a:avLst/>
              <a:gdLst/>
              <a:ahLst/>
              <a:cxnLst/>
              <a:rect l="l" t="t" r="r" b="b"/>
              <a:pathLst>
                <a:path w="17739106" h="888294">
                  <a:moveTo>
                    <a:pt x="0" y="0"/>
                  </a:moveTo>
                  <a:lnTo>
                    <a:pt x="17739106" y="0"/>
                  </a:lnTo>
                  <a:lnTo>
                    <a:pt x="17739106" y="888294"/>
                  </a:lnTo>
                  <a:lnTo>
                    <a:pt x="0" y="88829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F6AB66E6-7094-8FFF-F775-33DABC3FF423}"/>
                </a:ext>
              </a:extLst>
            </p:cNvPr>
            <p:cNvSpPr txBox="1"/>
            <p:nvPr/>
          </p:nvSpPr>
          <p:spPr>
            <a:xfrm>
              <a:off x="0" y="-142875"/>
              <a:ext cx="17739088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PROCEDIMENTOS METODOLÓGICOS</a:t>
              </a:r>
            </a:p>
          </p:txBody>
        </p:sp>
      </p:grpSp>
      <p:sp>
        <p:nvSpPr>
          <p:cNvPr id="59" name="TextBox 47">
            <a:extLst>
              <a:ext uri="{FF2B5EF4-FFF2-40B4-BE49-F238E27FC236}">
                <a16:creationId xmlns:a16="http://schemas.microsoft.com/office/drawing/2014/main" id="{E8100601-F1C0-A47F-ECDB-93C3F11452A5}"/>
              </a:ext>
            </a:extLst>
          </p:cNvPr>
          <p:cNvSpPr txBox="1"/>
          <p:nvPr/>
        </p:nvSpPr>
        <p:spPr>
          <a:xfrm>
            <a:off x="793425" y="26278269"/>
            <a:ext cx="13288023" cy="196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Descrever os métodos e técnicas utilizados na pesquisa, definindo objeto de estudo, amostra e processo de coleta e análise dos dados.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Group 9">
            <a:extLst>
              <a:ext uri="{FF2B5EF4-FFF2-40B4-BE49-F238E27FC236}">
                <a16:creationId xmlns:a16="http://schemas.microsoft.com/office/drawing/2014/main" id="{846E9097-D80D-6B5D-4DA6-E63411E6A48F}"/>
              </a:ext>
            </a:extLst>
          </p:cNvPr>
          <p:cNvGrpSpPr/>
          <p:nvPr/>
        </p:nvGrpSpPr>
        <p:grpSpPr>
          <a:xfrm>
            <a:off x="14696211" y="23999150"/>
            <a:ext cx="13212816" cy="665231"/>
            <a:chOff x="0" y="0"/>
            <a:chExt cx="17642636" cy="888261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5826BC28-D91A-79DD-B953-7C091CCE03C5}"/>
                </a:ext>
              </a:extLst>
            </p:cNvPr>
            <p:cNvSpPr/>
            <p:nvPr/>
          </p:nvSpPr>
          <p:spPr>
            <a:xfrm>
              <a:off x="0" y="0"/>
              <a:ext cx="17642636" cy="888234"/>
            </a:xfrm>
            <a:custGeom>
              <a:avLst/>
              <a:gdLst/>
              <a:ahLst/>
              <a:cxnLst/>
              <a:rect l="l" t="t" r="r" b="b"/>
              <a:pathLst>
                <a:path w="17642636" h="888234">
                  <a:moveTo>
                    <a:pt x="0" y="0"/>
                  </a:moveTo>
                  <a:lnTo>
                    <a:pt x="17642636" y="0"/>
                  </a:lnTo>
                  <a:lnTo>
                    <a:pt x="17642636" y="888234"/>
                  </a:lnTo>
                  <a:lnTo>
                    <a:pt x="0" y="888234"/>
                  </a:lnTo>
                  <a:close/>
                </a:path>
              </a:pathLst>
            </a:custGeom>
            <a:solidFill>
              <a:srgbClr val="022E5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TextBox 11">
              <a:extLst>
                <a:ext uri="{FF2B5EF4-FFF2-40B4-BE49-F238E27FC236}">
                  <a16:creationId xmlns:a16="http://schemas.microsoft.com/office/drawing/2014/main" id="{06818881-EAB1-18D6-CFDD-10150322F9C5}"/>
                </a:ext>
              </a:extLst>
            </p:cNvPr>
            <p:cNvSpPr txBox="1"/>
            <p:nvPr/>
          </p:nvSpPr>
          <p:spPr>
            <a:xfrm>
              <a:off x="0" y="-142875"/>
              <a:ext cx="17642636" cy="1031136"/>
            </a:xfrm>
            <a:prstGeom prst="rect">
              <a:avLst/>
            </a:prstGeom>
          </p:spPr>
          <p:txBody>
            <a:bodyPr lIns="50726" tIns="50726" rIns="50726" bIns="50726" rtlCol="0" anchor="t"/>
            <a:lstStyle/>
            <a:p>
              <a:pPr algn="ctr">
                <a:lnSpc>
                  <a:spcPts val="4601"/>
                </a:lnSpc>
              </a:pPr>
              <a:r>
                <a:rPr lang="en-US" sz="3195" b="1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CONSIDERAÇÕES FINAIS</a:t>
              </a:r>
            </a:p>
          </p:txBody>
        </p:sp>
      </p:grpSp>
      <p:sp>
        <p:nvSpPr>
          <p:cNvPr id="64" name="TextBox 50">
            <a:extLst>
              <a:ext uri="{FF2B5EF4-FFF2-40B4-BE49-F238E27FC236}">
                <a16:creationId xmlns:a16="http://schemas.microsoft.com/office/drawing/2014/main" id="{F0E4EFBD-E7F9-CAD7-B9EB-A20E02AB0DE2}"/>
              </a:ext>
            </a:extLst>
          </p:cNvPr>
          <p:cNvSpPr txBox="1"/>
          <p:nvPr/>
        </p:nvSpPr>
        <p:spPr>
          <a:xfrm>
            <a:off x="14768693" y="24783476"/>
            <a:ext cx="13194897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As considerações finais devem sintetizar as principais conclusões do trabalho, refletindo sobre suas contribuições para o campo de estudo e apontando possíveis direções para futuras pesquisas.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B68053DDC6F5F42849EA04C02D6A94C" ma:contentTypeVersion="3" ma:contentTypeDescription="Crie um novo documento." ma:contentTypeScope="" ma:versionID="3d158b3eeb653e3de280c92778711aae">
  <xsd:schema xmlns:xsd="http://www.w3.org/2001/XMLSchema" xmlns:xs="http://www.w3.org/2001/XMLSchema" xmlns:p="http://schemas.microsoft.com/office/2006/metadata/properties" xmlns:ns2="9accfe0f-d42c-48a5-8181-33a88060095a" targetNamespace="http://schemas.microsoft.com/office/2006/metadata/properties" ma:root="true" ma:fieldsID="eefdefaf5c1b5f88a739e2d8c3af1366" ns2:_="">
    <xsd:import namespace="9accfe0f-d42c-48a5-8181-33a8806009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cfe0f-d42c-48a5-8181-33a8806009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6361DA-452C-4CB6-9F75-19EF628210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0E19BE-8A42-44DB-824D-DDE9011AA6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E8FD50-C444-48B1-B785-75515BE98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ccfe0f-d42c-48a5-8181-33a8806009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542</Words>
  <Application>Microsoft Office PowerPoint</Application>
  <PresentationFormat>Personalizados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E-Poster CNIT</dc:title>
  <dc:creator>Giovana Escrivão</dc:creator>
  <cp:lastModifiedBy>Giovana Escrivão</cp:lastModifiedBy>
  <cp:revision>10</cp:revision>
  <dcterms:created xsi:type="dcterms:W3CDTF">2006-08-16T00:00:00Z</dcterms:created>
  <dcterms:modified xsi:type="dcterms:W3CDTF">2025-07-18T20:35:54Z</dcterms:modified>
  <dc:identifier>DAGsNdkGMqI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0x010100FB68053DDC6F5F42849EA04C02D6A94C</vt:lpwstr>
  </property>
</Properties>
</file>