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5"/>
  </p:notesMasterIdLst>
  <p:sldIdLst>
    <p:sldId id="258" r:id="rId2"/>
    <p:sldId id="260" r:id="rId3"/>
    <p:sldId id="261" r:id="rId4"/>
  </p:sldIdLst>
  <p:sldSz cx="12192000" cy="6858000"/>
  <p:notesSz cx="6858000" cy="9144000"/>
  <p:embeddedFontLst>
    <p:embeddedFont>
      <p:font typeface="나눔고딕" panose="020D0604000000000000" pitchFamily="50" charset="-127"/>
      <p:regular r:id="rId6"/>
      <p:bold r:id="rId7"/>
    </p:embeddedFont>
    <p:embeddedFont>
      <p:font typeface="나눔스퀘어" panose="020B0600000101010101" pitchFamily="50" charset="-127"/>
      <p:regular r:id="rId8"/>
    </p:embeddedFont>
    <p:embeddedFont>
      <p:font typeface="나눔스퀘어 Bold" panose="020B0600000101010101" pitchFamily="50" charset="-127"/>
      <p:bold r:id="rId9"/>
    </p:embeddedFont>
    <p:embeddedFont>
      <p:font typeface="나눔스퀘어 ExtraBold" panose="020B0600000101010101" pitchFamily="50" charset="-127"/>
      <p:bold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2F"/>
    <a:srgbClr val="D0CECE"/>
    <a:srgbClr val="8DBABD"/>
    <a:srgbClr val="634EEA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21699" y="404373"/>
            <a:ext cx="1610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Pytorch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26918D-B682-7EDF-42DB-54218E455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850" y="2933700"/>
            <a:ext cx="462915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0B65FF-6444-BFF6-4CAA-738C3A6FD60D}"/>
              </a:ext>
            </a:extLst>
          </p:cNvPr>
          <p:cNvSpPr txBox="1"/>
          <p:nvPr/>
        </p:nvSpPr>
        <p:spPr>
          <a:xfrm>
            <a:off x="1069803" y="1376261"/>
            <a:ext cx="97205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learning framework</a:t>
            </a:r>
          </a:p>
          <a:p>
            <a:pPr lvl="1"/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Computational graphs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를 쉽게 구성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계산할 수 있게 도와준다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GPU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에서 효율적으로 실행할 수 있다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Computational graphs</a:t>
            </a:r>
          </a:p>
          <a:p>
            <a:pPr lvl="1"/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수학적 표현을 나타내는 데 사용하는 그래프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sz="200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forward propagation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순서대로 수식을 계산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sz="200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backward propagation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역방향으로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gradients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를 계산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	 chain rule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을 따른다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88D3D5-71AE-B8D5-AD50-023AA5344AF0}"/>
              </a:ext>
            </a:extLst>
          </p:cNvPr>
          <p:cNvSpPr txBox="1"/>
          <p:nvPr/>
        </p:nvSpPr>
        <p:spPr>
          <a:xfrm>
            <a:off x="8497647" y="2195036"/>
            <a:ext cx="3047629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에 대한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Y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의 미분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</a:p>
          <a:p>
            <a:pPr algn="ctr"/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d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에 대한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Y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의 미분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*a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에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대한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d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의 미분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a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Y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미치는 영향</a:t>
            </a:r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55586C-8303-807F-FE68-92C02D0984EF}"/>
              </a:ext>
            </a:extLst>
          </p:cNvPr>
          <p:cNvSpPr txBox="1"/>
          <p:nvPr/>
        </p:nvSpPr>
        <p:spPr>
          <a:xfrm>
            <a:off x="6971841" y="6574559"/>
            <a:ext cx="6099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/>
              <a:t>https://www.geeksforgeeks.org/computational-graphs-in-deep-learning/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9308EA0-88E5-EAA5-B713-D855AC410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782" y="4352586"/>
            <a:ext cx="4912485" cy="24188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8D6992-1C6E-5948-D1D2-7CBC911EC92D}"/>
              </a:ext>
            </a:extLst>
          </p:cNvPr>
          <p:cNvSpPr txBox="1"/>
          <p:nvPr/>
        </p:nvSpPr>
        <p:spPr>
          <a:xfrm>
            <a:off x="3510874" y="6574558"/>
            <a:ext cx="12459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accent1">
                    <a:lumMod val="75000"/>
                  </a:schemeClr>
                </a:solidFill>
              </a:rPr>
              <a:t>CS231n 4</a:t>
            </a:r>
            <a:r>
              <a:rPr lang="ko-KR" altLang="en-US" sz="1200">
                <a:solidFill>
                  <a:schemeClr val="accent1">
                    <a:lumMod val="75000"/>
                  </a:schemeClr>
                </a:solidFill>
              </a:rPr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88000" y="404373"/>
            <a:ext cx="1478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SRCNN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0B65FF-6444-BFF6-4CAA-738C3A6FD60D}"/>
              </a:ext>
            </a:extLst>
          </p:cNvPr>
          <p:cNvSpPr txBox="1"/>
          <p:nvPr/>
        </p:nvSpPr>
        <p:spPr>
          <a:xfrm>
            <a:off x="187525" y="1337350"/>
            <a:ext cx="6573198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SRCNN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구현 단계</a:t>
            </a:r>
            <a:endParaRPr lang="en-US" altLang="ko-KR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ko-KR" altLang="en-US" sz="200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입력 데이터 정의하기</a:t>
            </a:r>
            <a:endParaRPr lang="en-US" altLang="ko-KR" sz="2000">
              <a:solidFill>
                <a:srgbClr val="C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1371600" lvl="2" indent="-457200">
              <a:buFont typeface="+mj-ea"/>
              <a:buAutoNum type="circleNumDbPlain"/>
            </a:pP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Training: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원본 이미지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(label)</a:t>
            </a:r>
          </a:p>
          <a:p>
            <a:pPr marL="1371600" lvl="2" indent="-457200">
              <a:buFont typeface="+mj-ea"/>
              <a:buAutoNum type="circleNumDbPlain"/>
            </a:pP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Training: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원본 이미지의 저해상도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sub-images</a:t>
            </a:r>
          </a:p>
          <a:p>
            <a:pPr marL="1371600" lvl="2" indent="-457200">
              <a:buFont typeface="+mj-ea"/>
              <a:buAutoNum type="circleNumDbPlain"/>
            </a:pP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Test: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원본 이미지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1371600" lvl="2" indent="-457200">
              <a:buFont typeface="+mj-ea"/>
              <a:buAutoNum type="circleNumDbPlain"/>
            </a:pP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Test: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저해상도 이미지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lvl="2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데이터를 사용하기 위한 사전 작업들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…</a:t>
            </a:r>
          </a:p>
          <a:p>
            <a:pPr lvl="2"/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Train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데이터와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validation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데이터 분할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lvl="2"/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Dataset, Data Loaders</a:t>
            </a:r>
          </a:p>
          <a:p>
            <a:pPr marL="1371600" lvl="2" indent="-457200">
              <a:buFont typeface="+mj-ea"/>
              <a:buAutoNum type="circleNumDbPlain"/>
            </a:pPr>
            <a:endParaRPr lang="en-US" altLang="ko-KR" sz="2000">
              <a:solidFill>
                <a:srgbClr val="C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ko-KR" altLang="en-US" sz="200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모델 구성하기</a:t>
            </a:r>
            <a:endParaRPr lang="en-US" altLang="ko-KR" sz="2000">
              <a:solidFill>
                <a:srgbClr val="C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lvl="2"/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Conv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레이어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, forward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구현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lvl="2"/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nn.Conv2d():</a:t>
            </a:r>
          </a:p>
          <a:p>
            <a:pPr lvl="2"/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3d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컨볼루션 연산인데 왜 함수는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2d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인가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?</a:t>
            </a:r>
          </a:p>
          <a:p>
            <a:pPr lvl="2"/>
            <a:r>
              <a:rPr lang="en-US" altLang="ko-KR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channel </a:t>
            </a:r>
            <a:r>
              <a:rPr lang="ko-KR" altLang="en-US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차원에서는 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fully connected</a:t>
            </a:r>
            <a:r>
              <a:rPr lang="ko-KR" altLang="en-US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이고 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x</a:t>
            </a:r>
            <a:r>
              <a:rPr lang="ko-KR" altLang="en-US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축과 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y</a:t>
            </a:r>
            <a:r>
              <a:rPr lang="ko-KR" altLang="en-US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축을 따라 슬라이딩하기 때문</a:t>
            </a:r>
            <a:endParaRPr lang="en-US" altLang="ko-KR">
              <a:solidFill>
                <a:schemeClr val="accent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3074" name="Picture 2" descr="이미지">
            <a:extLst>
              <a:ext uri="{FF2B5EF4-FFF2-40B4-BE49-F238E27FC236}">
                <a16:creationId xmlns:a16="http://schemas.microsoft.com/office/drawing/2014/main" id="{2C3CC4CA-1DED-5F97-7D71-6F3525D12A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9" t="11967" r="106" b="27604"/>
          <a:stretch/>
        </p:blipFill>
        <p:spPr bwMode="auto">
          <a:xfrm>
            <a:off x="6659361" y="696760"/>
            <a:ext cx="5532639" cy="297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이미지">
            <a:extLst>
              <a:ext uri="{FF2B5EF4-FFF2-40B4-BE49-F238E27FC236}">
                <a16:creationId xmlns:a16="http://schemas.microsoft.com/office/drawing/2014/main" id="{C23E3B54-BCCD-F9ED-9C95-AC0C90A3BB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5" t="71745" r="21591" b="2845"/>
          <a:stretch/>
        </p:blipFill>
        <p:spPr bwMode="auto">
          <a:xfrm>
            <a:off x="7462682" y="3672873"/>
            <a:ext cx="4610910" cy="151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66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88000" y="404373"/>
            <a:ext cx="1478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SRCNN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0B65FF-6444-BFF6-4CAA-738C3A6FD60D}"/>
              </a:ext>
            </a:extLst>
          </p:cNvPr>
          <p:cNvSpPr txBox="1"/>
          <p:nvPr/>
        </p:nvSpPr>
        <p:spPr>
          <a:xfrm>
            <a:off x="1069803" y="1376261"/>
            <a:ext cx="9720572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SRCNN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구현 단계</a:t>
            </a:r>
            <a:endParaRPr lang="en-US" altLang="ko-KR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914400" lvl="1" indent="-457200">
              <a:buFont typeface="+mj-lt"/>
              <a:buAutoNum type="arabicParenR" startAt="3"/>
            </a:pPr>
            <a:r>
              <a:rPr lang="en-US" altLang="ko-KR" sz="200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Training</a:t>
            </a:r>
          </a:p>
          <a:p>
            <a:pPr lvl="2"/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준비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1371600" lvl="2" indent="-457200">
              <a:buFont typeface="+mj-ea"/>
              <a:buAutoNum type="circleNumDbPlain"/>
            </a:pP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Batch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size,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epochs,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learning rate</a:t>
            </a:r>
          </a:p>
          <a:p>
            <a:pPr marL="1371600" lvl="2" indent="-457200">
              <a:buFont typeface="+mj-ea"/>
              <a:buAutoNum type="circleNumDbPlain"/>
            </a:pP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Optimizer,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loss function</a:t>
            </a:r>
          </a:p>
          <a:p>
            <a:pPr marL="1371600" lvl="2" indent="-457200">
              <a:buFont typeface="+mj-ea"/>
              <a:buAutoNum type="circleNumDbPlain"/>
            </a:pP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PSNR, SSIM…</a:t>
            </a:r>
          </a:p>
          <a:p>
            <a:pPr marL="914400" lvl="1" indent="-457200">
              <a:buFont typeface="+mj-ea"/>
              <a:buAutoNum type="arabicParenR" startAt="3"/>
            </a:pP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lvl="2"/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Train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함수와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validate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함수 구현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lvl="2"/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Validation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은 하이퍼파라미터를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tuning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하기 위함이므로 역전파를 하거나 파라미터 업데이트를 하지 않음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lvl="2"/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Training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을 하여 최적의 결과를 내는 하이퍼파라미터를 구할 수 있다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marL="914400" lvl="1" indent="-457200">
              <a:buFont typeface="+mj-lt"/>
              <a:buAutoNum type="arabicParenR" startAt="3"/>
            </a:pP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arenR" startAt="3"/>
            </a:pPr>
            <a:r>
              <a:rPr lang="en-US" altLang="ko-KR" sz="200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Test</a:t>
            </a:r>
          </a:p>
          <a:p>
            <a:pPr lvl="2"/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테스트를 하기 전에 이미지를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normalize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함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lvl="2"/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arenR" startAt="3"/>
            </a:pP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arenR"/>
            </a:pP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arenR"/>
            </a:pP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1371600" lvl="2" indent="-457200">
              <a:buFont typeface="+mj-ea"/>
              <a:buAutoNum type="circleNumDbPlain"/>
            </a:pP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914400" lvl="1" indent="-457200">
              <a:buFont typeface="+mj-ea"/>
              <a:buAutoNum type="arabicParenR" startAt="3"/>
            </a:pP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482281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220</Words>
  <Application>Microsoft Office PowerPoint</Application>
  <PresentationFormat>와이드스크린</PresentationFormat>
  <Paragraphs>51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Wingdings</vt:lpstr>
      <vt:lpstr>Arial</vt:lpstr>
      <vt:lpstr>나눔고딕</vt:lpstr>
      <vt:lpstr>나눔스퀘어 Bold</vt:lpstr>
      <vt:lpstr>나눔스퀘어 ExtraBold</vt:lpstr>
      <vt:lpstr>나눔스퀘어</vt:lpstr>
      <vt:lpstr>맑은 고딕</vt:lpstr>
      <vt:lpstr>1_Office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kate kate</cp:lastModifiedBy>
  <cp:revision>63</cp:revision>
  <dcterms:created xsi:type="dcterms:W3CDTF">2017-05-29T09:12:16Z</dcterms:created>
  <dcterms:modified xsi:type="dcterms:W3CDTF">2022-07-12T05:09:42Z</dcterms:modified>
</cp:coreProperties>
</file>