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0"/>
  </p:notesMasterIdLst>
  <p:sldIdLst>
    <p:sldId id="275" r:id="rId2"/>
    <p:sldId id="269" r:id="rId3"/>
    <p:sldId id="270" r:id="rId4"/>
    <p:sldId id="271" r:id="rId5"/>
    <p:sldId id="272" r:id="rId6"/>
    <p:sldId id="273" r:id="rId7"/>
    <p:sldId id="274" r:id="rId8"/>
    <p:sldId id="276" r:id="rId9"/>
  </p:sldIdLst>
  <p:sldSz cx="12192000" cy="6858000"/>
  <p:notesSz cx="6858000" cy="9144000"/>
  <p:embeddedFontLst>
    <p:embeddedFont>
      <p:font typeface="210 썬플라워 L" panose="02020603020101020101" pitchFamily="18" charset="-127"/>
      <p:regular r:id="rId11"/>
    </p:embeddedFont>
    <p:embeddedFont>
      <p:font typeface="나눔스퀘어" panose="020B0600000101010101" pitchFamily="50" charset="-127"/>
      <p:regular r:id="rId12"/>
    </p:embeddedFont>
    <p:embeddedFont>
      <p:font typeface="나눔스퀘어 Bold" panose="020B0600000101010101" pitchFamily="50" charset="-127"/>
      <p:bold r:id="rId13"/>
    </p:embeddedFont>
    <p:embeddedFont>
      <p:font typeface="나눔스퀘어_ac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1492" autoAdjust="0"/>
  </p:normalViewPr>
  <p:slideViewPr>
    <p:cSldViewPr snapToGrid="0">
      <p:cViewPr varScale="1">
        <p:scale>
          <a:sx n="72" d="100"/>
          <a:sy n="72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4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6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0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2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3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9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7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ASCNN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D249F-AFDD-BE0A-95BE-BD55DAC253AE}"/>
              </a:ext>
            </a:extLst>
          </p:cNvPr>
          <p:cNvSpPr txBox="1"/>
          <p:nvPr/>
        </p:nvSpPr>
        <p:spPr>
          <a:xfrm>
            <a:off x="5916737" y="2290681"/>
            <a:ext cx="5121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-Set5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 대해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mask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적용한 버전과 적용하지 않은 버전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(sparse conv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적용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x)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대한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PSNR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값을 비교해 보았으나 미세한 차이만을 보였음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High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frequency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영역을 잡기 위해 다른 기법을 도입하기보다는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threshold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값을 세분화하는 방향이 좋을 듯함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3BB42C-2FBD-5A0B-9BA4-ECBEA6F0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8" y="1508117"/>
            <a:ext cx="4644185" cy="48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Box 1040">
            <a:extLst>
              <a:ext uri="{FF2B5EF4-FFF2-40B4-BE49-F238E27FC236}">
                <a16:creationId xmlns:a16="http://schemas.microsoft.com/office/drawing/2014/main" id="{2660B92B-3C0C-67A2-E158-722ED1B45D45}"/>
              </a:ext>
            </a:extLst>
          </p:cNvPr>
          <p:cNvSpPr txBox="1"/>
          <p:nvPr/>
        </p:nvSpPr>
        <p:spPr>
          <a:xfrm>
            <a:off x="298408" y="3392753"/>
            <a:ext cx="38619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Mini batch</a:t>
            </a:r>
            <a:r>
              <a:rPr lang="ko-KR" altLang="en-US" sz="1600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가 </a:t>
            </a:r>
            <a:r>
              <a:rPr lang="en-US" altLang="ko-KR" sz="1600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32</a:t>
            </a:r>
            <a:r>
              <a:rPr lang="ko-KR" altLang="en-US" sz="1600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개라면 </a:t>
            </a:r>
            <a:r>
              <a:rPr lang="en-US" altLang="ko-KR" sz="1600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32</a:t>
            </a:r>
            <a:r>
              <a:rPr lang="ko-KR" altLang="en-US" sz="1600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개의 입력값이</a:t>
            </a:r>
            <a:endParaRPr lang="en-US" altLang="ko-KR" sz="1600">
              <a:latin typeface="210 썬플라워 L" panose="02020603020101020101" pitchFamily="18" charset="-127"/>
              <a:ea typeface="210 썬플라워 L" panose="02020603020101020101" pitchFamily="18" charset="-127"/>
            </a:endParaRPr>
          </a:p>
          <a:p>
            <a:r>
              <a:rPr lang="ko-KR" altLang="en-US" sz="1600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랜덤하게 들어온다</a:t>
            </a:r>
            <a:endParaRPr lang="en-US" altLang="ko-KR" sz="1600">
              <a:latin typeface="210 썬플라워 L" panose="02020603020101020101" pitchFamily="18" charset="-127"/>
              <a:ea typeface="210 썬플라워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Batch Normalization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3EA7F-3DDD-102E-DD51-E1D8D4123BD3}"/>
              </a:ext>
            </a:extLst>
          </p:cNvPr>
          <p:cNvSpPr txBox="1"/>
          <p:nvPr/>
        </p:nvSpPr>
        <p:spPr>
          <a:xfrm>
            <a:off x="900062" y="1323118"/>
            <a:ext cx="7053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BN(Batch Normalization)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사용하는 이유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?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기울기 소실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폭발 문제를 해결하는 방법 중 하나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학습속도 가속화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/ local minima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문제를 해결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학습하는 과정 자체를 안정화하는 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(좌) Normalization 적용 전 / (우) Normalization 적용 후&amp;nbsp;">
            <a:extLst>
              <a:ext uri="{FF2B5EF4-FFF2-40B4-BE49-F238E27FC236}">
                <a16:creationId xmlns:a16="http://schemas.microsoft.com/office/drawing/2014/main" id="{819F60BF-63D7-092F-1AEC-54132281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586" y="474549"/>
            <a:ext cx="4409482" cy="16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3CE4AB-2431-0A36-4321-34EB19852B1E}"/>
              </a:ext>
            </a:extLst>
          </p:cNvPr>
          <p:cNvSpPr txBox="1"/>
          <p:nvPr/>
        </p:nvSpPr>
        <p:spPr>
          <a:xfrm>
            <a:off x="8375210" y="2313152"/>
            <a:ext cx="226055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▲</a:t>
            </a:r>
            <a:r>
              <a:rPr lang="en-US" altLang="ko-KR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BN </a:t>
            </a:r>
            <a:r>
              <a:rPr lang="ko-KR" altLang="en-US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적용전</a:t>
            </a:r>
            <a:r>
              <a:rPr lang="en-US" altLang="ko-KR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/ </a:t>
            </a:r>
            <a:r>
              <a:rPr lang="ko-KR" altLang="en-US">
                <a:latin typeface="210 썬플라워 L" panose="02020603020101020101" pitchFamily="18" charset="-127"/>
                <a:ea typeface="210 썬플라워 L" panose="02020603020101020101" pitchFamily="18" charset="-127"/>
              </a:rPr>
              <a:t>적용후</a:t>
            </a:r>
            <a:endParaRPr lang="en-US" altLang="ko-KR">
              <a:latin typeface="210 썬플라워 L" panose="02020603020101020101" pitchFamily="18" charset="-127"/>
              <a:ea typeface="210 썬플라워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85C4-A600-E5DF-9A09-06113C018392}"/>
              </a:ext>
            </a:extLst>
          </p:cNvPr>
          <p:cNvSpPr txBox="1"/>
          <p:nvPr/>
        </p:nvSpPr>
        <p:spPr>
          <a:xfrm>
            <a:off x="8214289" y="6542387"/>
            <a:ext cx="3333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출처</a:t>
            </a:r>
            <a:r>
              <a:rPr lang="en-US" altLang="ko-KR" sz="1200">
                <a:solidFill>
                  <a:srgbClr val="0070C0"/>
                </a:solidFill>
              </a:rPr>
              <a:t>: </a:t>
            </a:r>
            <a:r>
              <a:rPr lang="ko-KR" altLang="en-US" sz="1200">
                <a:solidFill>
                  <a:srgbClr val="0070C0"/>
                </a:solidFill>
              </a:rPr>
              <a:t>https://eehoeskrap.tistory.com/430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857391-DAC9-52D9-42C8-FA5D8DD3CAAE}"/>
              </a:ext>
            </a:extLst>
          </p:cNvPr>
          <p:cNvSpPr/>
          <p:nvPr/>
        </p:nvSpPr>
        <p:spPr>
          <a:xfrm>
            <a:off x="1547335" y="4074099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C37563-40CF-19BC-1083-7CF7229B47B4}"/>
              </a:ext>
            </a:extLst>
          </p:cNvPr>
          <p:cNvSpPr/>
          <p:nvPr/>
        </p:nvSpPr>
        <p:spPr>
          <a:xfrm>
            <a:off x="1547335" y="5628893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10D0E0-A662-4DC6-6FEA-46DAA48C1840}"/>
              </a:ext>
            </a:extLst>
          </p:cNvPr>
          <p:cNvSpPr/>
          <p:nvPr/>
        </p:nvSpPr>
        <p:spPr>
          <a:xfrm>
            <a:off x="1547335" y="4851496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864CB86-3C45-F62E-AAC2-03876EAB8090}"/>
              </a:ext>
            </a:extLst>
          </p:cNvPr>
          <p:cNvSpPr/>
          <p:nvPr/>
        </p:nvSpPr>
        <p:spPr>
          <a:xfrm>
            <a:off x="2539210" y="4074099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245DC0-55BE-DBD7-D1EB-31D556F6A204}"/>
              </a:ext>
            </a:extLst>
          </p:cNvPr>
          <p:cNvSpPr/>
          <p:nvPr/>
        </p:nvSpPr>
        <p:spPr>
          <a:xfrm>
            <a:off x="2539210" y="5628893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5B39B8-B1AB-923E-4F71-3D6661A8E1DE}"/>
              </a:ext>
            </a:extLst>
          </p:cNvPr>
          <p:cNvSpPr/>
          <p:nvPr/>
        </p:nvSpPr>
        <p:spPr>
          <a:xfrm>
            <a:off x="2539210" y="4851496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C419E7-624B-139C-EB5B-C429EE1067D8}"/>
              </a:ext>
            </a:extLst>
          </p:cNvPr>
          <p:cNvSpPr/>
          <p:nvPr/>
        </p:nvSpPr>
        <p:spPr>
          <a:xfrm>
            <a:off x="3568598" y="4074099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C5E96B4-6AED-3912-EBE2-DB230A3B51F3}"/>
              </a:ext>
            </a:extLst>
          </p:cNvPr>
          <p:cNvSpPr/>
          <p:nvPr/>
        </p:nvSpPr>
        <p:spPr>
          <a:xfrm>
            <a:off x="3568598" y="5628893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BB58B6-DD33-AA46-DD55-88E67E5FE42E}"/>
              </a:ext>
            </a:extLst>
          </p:cNvPr>
          <p:cNvSpPr/>
          <p:nvPr/>
        </p:nvSpPr>
        <p:spPr>
          <a:xfrm>
            <a:off x="3568598" y="4851496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88E2353-C2EC-8267-CEF9-7E95FC7AD977}"/>
              </a:ext>
            </a:extLst>
          </p:cNvPr>
          <p:cNvSpPr/>
          <p:nvPr/>
        </p:nvSpPr>
        <p:spPr>
          <a:xfrm>
            <a:off x="4773621" y="4857423"/>
            <a:ext cx="414670" cy="4146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68A454B-1E8E-36C1-E2A4-8F7B4AA66C79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1962005" y="4281434"/>
            <a:ext cx="5772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738A30-50A8-B2E4-CA29-70E39ED8BDA7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1962005" y="4281434"/>
            <a:ext cx="577205" cy="7773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618329-2D14-51AB-9A0D-B81CE62A3E1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1962005" y="4281434"/>
            <a:ext cx="577205" cy="15547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C2DB2A1-C604-B88F-10AA-D42DCD3E855F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2953880" y="4281434"/>
            <a:ext cx="6147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BF0B15C-3A02-CAD2-274E-CAA7B12C183D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972636" y="4281434"/>
            <a:ext cx="595962" cy="7773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23D70A1-A058-9428-62D9-FFC944A0529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953880" y="4281434"/>
            <a:ext cx="614718" cy="7543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E2DFEC1-AE90-0CD3-8423-9B949D8B572F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2953880" y="4281434"/>
            <a:ext cx="614718" cy="15547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0189C5-6A48-BE09-9C7B-C1015998F5F9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953880" y="5058831"/>
            <a:ext cx="6147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E0334B2-EFD0-3D60-0E76-68D02ECDC11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53880" y="5002125"/>
            <a:ext cx="614718" cy="834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B7B51D9-B6CD-9064-3710-3718DCB5355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2953880" y="5836228"/>
            <a:ext cx="6147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E14CC56-BCFC-0DE4-526B-8F280466D13B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2953880" y="4281434"/>
            <a:ext cx="614718" cy="15547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BB3BB2E9-095E-536B-1789-EE344B68848D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2953880" y="5058831"/>
            <a:ext cx="614718" cy="7773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ABD1500F-3F84-86BA-6B02-C2DAF30F3013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3983268" y="4281434"/>
            <a:ext cx="790353" cy="7833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58D60D56-5696-6E50-9416-D29CD01EA417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3983268" y="5058831"/>
            <a:ext cx="790353" cy="59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C4BAF298-2CE6-2746-3956-82805F5082CA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983268" y="5064758"/>
            <a:ext cx="790353" cy="737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C33FE138-DC24-FBA6-0BDF-0B8E19831195}"/>
              </a:ext>
            </a:extLst>
          </p:cNvPr>
          <p:cNvCxnSpPr/>
          <p:nvPr/>
        </p:nvCxnSpPr>
        <p:spPr>
          <a:xfrm>
            <a:off x="5188291" y="5078324"/>
            <a:ext cx="5772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7" name="화살표: 아래쪽 1036">
            <a:extLst>
              <a:ext uri="{FF2B5EF4-FFF2-40B4-BE49-F238E27FC236}">
                <a16:creationId xmlns:a16="http://schemas.microsoft.com/office/drawing/2014/main" id="{69928C42-7551-6603-AE36-8D0F73E2ED8A}"/>
              </a:ext>
            </a:extLst>
          </p:cNvPr>
          <p:cNvSpPr/>
          <p:nvPr/>
        </p:nvSpPr>
        <p:spPr>
          <a:xfrm rot="19162686">
            <a:off x="2193655" y="3762244"/>
            <a:ext cx="382778" cy="474657"/>
          </a:xfrm>
          <a:prstGeom prst="downArrow">
            <a:avLst>
              <a:gd name="adj1" fmla="val 36457"/>
              <a:gd name="adj2" fmla="val 44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7C4887B3-F7DD-B098-DBE9-381F716A6D0A}"/>
              </a:ext>
            </a:extLst>
          </p:cNvPr>
          <p:cNvSpPr txBox="1"/>
          <p:nvPr/>
        </p:nvSpPr>
        <p:spPr>
          <a:xfrm>
            <a:off x="5911702" y="3458066"/>
            <a:ext cx="5981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문제상황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한 노드에 들어오는 입력값이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batch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 대해서 랜덤하다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입력값의 분산이 달라진다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Batch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 대해서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normalization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필요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88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Batch Normalization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3EA7F-3DDD-102E-DD51-E1D8D4123BD3}"/>
              </a:ext>
            </a:extLst>
          </p:cNvPr>
          <p:cNvSpPr txBox="1"/>
          <p:nvPr/>
        </p:nvSpPr>
        <p:spPr>
          <a:xfrm>
            <a:off x="900061" y="1323118"/>
            <a:ext cx="1003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해결방법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85C4-A600-E5DF-9A09-06113C018392}"/>
              </a:ext>
            </a:extLst>
          </p:cNvPr>
          <p:cNvSpPr txBox="1"/>
          <p:nvPr/>
        </p:nvSpPr>
        <p:spPr>
          <a:xfrm>
            <a:off x="7049386" y="6582822"/>
            <a:ext cx="4623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출처</a:t>
            </a:r>
            <a:r>
              <a:rPr lang="en-US" altLang="ko-KR" sz="1200">
                <a:solidFill>
                  <a:srgbClr val="0070C0"/>
                </a:solidFill>
              </a:rPr>
              <a:t>: https://www.youtube.com/watch?v=m61OSJfxL0U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F910821-D41D-41F6-805D-88A3B0BB0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58" y="1734613"/>
            <a:ext cx="4430087" cy="4694653"/>
          </a:xfrm>
          <a:prstGeom prst="rect">
            <a:avLst/>
          </a:prstGeom>
        </p:spPr>
      </p:pic>
      <p:pic>
        <p:nvPicPr>
          <p:cNvPr id="62" name="그림 6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ED9E6E9-7805-6CA9-821E-1CC2939B8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42" y="1723228"/>
            <a:ext cx="5229435" cy="44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8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Batch Normalization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3EA7F-3DDD-102E-DD51-E1D8D4123BD3}"/>
              </a:ext>
            </a:extLst>
          </p:cNvPr>
          <p:cNvSpPr txBox="1"/>
          <p:nvPr/>
        </p:nvSpPr>
        <p:spPr>
          <a:xfrm>
            <a:off x="900061" y="1323118"/>
            <a:ext cx="10036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CNN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에서의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batch normarlization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활성화 함수 입력 전의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WX+b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bias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역할을 </a:t>
            </a:r>
            <a:r>
              <a:rPr lang="el-GR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β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대신할 수 있으므로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삭제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컨볼루션 성질을 유지하기 위해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채널을 기준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으로 </a:t>
            </a:r>
            <a:r>
              <a:rPr lang="el-GR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γ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l-GR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β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계산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미니배치가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채널 사이즈가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 컨볼루션 레이어에 배치 정규화를 적용하면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컨볼루션을 적용한 후의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feature map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사이즈가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 x q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일 경우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각 채널에 대해 </a:t>
            </a:r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 x p x q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개의 스칼라 값에 대해 평균과 분산을 구한다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개의 평균과 분산이 생성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각 채널에 대해 </a:t>
            </a:r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개씩</a:t>
            </a:r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개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</a:t>
            </a:r>
            <a:r>
              <a:rPr lang="ko-KR" altLang="en-US" sz="20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독립적인 </a:t>
            </a:r>
            <a:r>
              <a:rPr lang="el-GR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γ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l-GR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β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나온다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!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85C4-A600-E5DF-9A09-06113C018392}"/>
              </a:ext>
            </a:extLst>
          </p:cNvPr>
          <p:cNvSpPr txBox="1"/>
          <p:nvPr/>
        </p:nvSpPr>
        <p:spPr>
          <a:xfrm>
            <a:off x="7049386" y="6582822"/>
            <a:ext cx="4623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출처</a:t>
            </a:r>
            <a:r>
              <a:rPr lang="en-US" altLang="ko-KR" sz="1200">
                <a:solidFill>
                  <a:srgbClr val="0070C0"/>
                </a:solidFill>
              </a:rPr>
              <a:t>: https://www.youtube.com/watch?v=m61OSJfxL0U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2F7ED-9F02-46BC-75FC-157EF959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273" y="3657404"/>
            <a:ext cx="1531753" cy="2682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23A5F-38A2-2CBC-2E6B-0A97C849A70C}"/>
              </a:ext>
            </a:extLst>
          </p:cNvPr>
          <p:cNvSpPr txBox="1"/>
          <p:nvPr/>
        </p:nvSpPr>
        <p:spPr>
          <a:xfrm>
            <a:off x="900060" y="4501756"/>
            <a:ext cx="88499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번외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분산  관련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EDSR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residual block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깊고 넓게 쌓는 과정에서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addition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연산의 반복으로 인해 전체 분산이 매우 커지는 문제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있었음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이는 불안정한 학습으로 이어짐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문제를 해결하기 위해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EDSR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은 깊은 모델에서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block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마지막 부분에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0.1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곱해주는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scaling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기법을 이용하였음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즉 </a:t>
            </a:r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*0.1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BN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에서의 </a:t>
            </a:r>
            <a:r>
              <a:rPr lang="el-GR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γ</a:t>
            </a:r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(scale)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역할을 했다고 볼 수 있다</a:t>
            </a:r>
            <a:endParaRPr lang="en-US" altLang="ko-KR" sz="2000" b="1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1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경량 딥러닝 기술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85C4-A600-E5DF-9A09-06113C018392}"/>
              </a:ext>
            </a:extLst>
          </p:cNvPr>
          <p:cNvSpPr txBox="1"/>
          <p:nvPr/>
        </p:nvSpPr>
        <p:spPr>
          <a:xfrm>
            <a:off x="6673173" y="6574559"/>
            <a:ext cx="4623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출처</a:t>
            </a:r>
            <a:r>
              <a:rPr lang="en-US" altLang="ko-KR" sz="1200">
                <a:solidFill>
                  <a:srgbClr val="0070C0"/>
                </a:solidFill>
              </a:rPr>
              <a:t>: https://gaussian37.github.io/dl-concept-light_weight_dl/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2050" name="Picture 2" descr="Drawing">
            <a:extLst>
              <a:ext uri="{FF2B5EF4-FFF2-40B4-BE49-F238E27FC236}">
                <a16:creationId xmlns:a16="http://schemas.microsoft.com/office/drawing/2014/main" id="{B50B103F-2301-6DEE-191F-D6014AE2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46" y="1526103"/>
            <a:ext cx="9091946" cy="465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0B3DF860-A8FC-AA3E-50DD-84DEBB79BDF2}"/>
              </a:ext>
            </a:extLst>
          </p:cNvPr>
          <p:cNvSpPr/>
          <p:nvPr/>
        </p:nvSpPr>
        <p:spPr>
          <a:xfrm>
            <a:off x="3186522" y="1924493"/>
            <a:ext cx="7754380" cy="1286540"/>
          </a:xfrm>
          <a:prstGeom prst="frame">
            <a:avLst>
              <a:gd name="adj1" fmla="val 4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경량 딥러닝 기술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85C4-A600-E5DF-9A09-06113C018392}"/>
              </a:ext>
            </a:extLst>
          </p:cNvPr>
          <p:cNvSpPr txBox="1"/>
          <p:nvPr/>
        </p:nvSpPr>
        <p:spPr>
          <a:xfrm>
            <a:off x="6673173" y="6574559"/>
            <a:ext cx="4623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출처</a:t>
            </a:r>
            <a:r>
              <a:rPr lang="en-US" altLang="ko-KR" sz="1200">
                <a:solidFill>
                  <a:srgbClr val="0070C0"/>
                </a:solidFill>
              </a:rPr>
              <a:t>: https://gaussian37.github.io/dl-concept-light_weight_dl/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D249F-AFDD-BE0A-95BE-BD55DAC253AE}"/>
              </a:ext>
            </a:extLst>
          </p:cNvPr>
          <p:cNvSpPr txBox="1"/>
          <p:nvPr/>
        </p:nvSpPr>
        <p:spPr>
          <a:xfrm>
            <a:off x="900061" y="1323118"/>
            <a:ext cx="10036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알고리즘 경량화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pruning: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어떤 파라미터 값의 크기가 작을 경우 모델의 정확도에 큰 영향을 미치지 않으므로 무시함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버리는 파라미터에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대입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-Dropout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과 다르게 버린 파라미터를 보관하지 않음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Quantization: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일반적인 모델의 가중치는 부동소수점으로 표현되나 특정 비트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예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:8bit)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구간을 나누어 표현함으로써 크기를 줄이는 기법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Binarization: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로만 파라미터 값을 표현함으로써 저장 크기를 줄임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(binarized CNN)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098" name="Picture 2" descr="Drawing">
            <a:extLst>
              <a:ext uri="{FF2B5EF4-FFF2-40B4-BE49-F238E27FC236}">
                <a16:creationId xmlns:a16="http://schemas.microsoft.com/office/drawing/2014/main" id="{DCEFFC33-067C-DA4A-930C-09B41475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655" y="3861621"/>
            <a:ext cx="2874371" cy="23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04B0A-62B6-8E3D-60CD-84B80E5461F1}"/>
              </a:ext>
            </a:extLst>
          </p:cNvPr>
          <p:cNvSpPr txBox="1"/>
          <p:nvPr/>
        </p:nvSpPr>
        <p:spPr>
          <a:xfrm>
            <a:off x="900060" y="3877663"/>
            <a:ext cx="77442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모델 구조 변경 기술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ResNet</a:t>
            </a:r>
          </a:p>
          <a:p>
            <a:r>
              <a:rPr lang="en-US" altLang="ko-KR" sz="20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DenseNet: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ResNet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에서는 덧셈 연산으로 원본과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feature map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더했지만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DenseNet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concat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하여 쌓아감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또한 모든 층에서의 정보를 취득하여 사용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기존의 네트워크보다 파라미터를 줄임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051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경량 딥러닝 기술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85C4-A600-E5DF-9A09-06113C018392}"/>
              </a:ext>
            </a:extLst>
          </p:cNvPr>
          <p:cNvSpPr txBox="1"/>
          <p:nvPr/>
        </p:nvSpPr>
        <p:spPr>
          <a:xfrm>
            <a:off x="6673173" y="6574559"/>
            <a:ext cx="4623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출처</a:t>
            </a:r>
            <a:r>
              <a:rPr lang="en-US" altLang="ko-KR" sz="1200">
                <a:solidFill>
                  <a:srgbClr val="0070C0"/>
                </a:solidFill>
              </a:rPr>
              <a:t>: https://gaussian37.github.io/dl-concept-light_weight_dl/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D249F-AFDD-BE0A-95BE-BD55DAC253AE}"/>
              </a:ext>
            </a:extLst>
          </p:cNvPr>
          <p:cNvSpPr txBox="1"/>
          <p:nvPr/>
        </p:nvSpPr>
        <p:spPr>
          <a:xfrm>
            <a:off x="900061" y="1323118"/>
            <a:ext cx="10036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SqeezeNet: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3x3 kernel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1x1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대체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9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배 적은 파라미터로 컨볼루션했다가 이후에 다시 늘림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5122" name="Picture 2" descr="Drawing">
            <a:extLst>
              <a:ext uri="{FF2B5EF4-FFF2-40B4-BE49-F238E27FC236}">
                <a16:creationId xmlns:a16="http://schemas.microsoft.com/office/drawing/2014/main" id="{37620C87-F649-6075-7F6A-DFA149E5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37" y="2007315"/>
            <a:ext cx="5779455" cy="43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8FD80-147F-F96A-FF0F-AC9300BD9550}"/>
              </a:ext>
            </a:extLst>
          </p:cNvPr>
          <p:cNvSpPr txBox="1"/>
          <p:nvPr/>
        </p:nvSpPr>
        <p:spPr>
          <a:xfrm>
            <a:off x="900061" y="2007315"/>
            <a:ext cx="53940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효율적인 합성곱 필터 기술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일반적인 합성곱은 채널 방향으로 모든 연산을 수행하여 하나의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feature map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추출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반면 채널별로 합성곱 수행 후 다시 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(pointwise)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별로 연산을 수행하는 합성곱 필터 설계 방식도 존재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MobileNet: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채널 단위 컨볼루션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픽셀 단위 컨볼루션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91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59D885-9B13-2110-C7CA-491B2D27314E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8B1763-81C5-6B73-4E3A-860F574F1B75}"/>
              </a:ext>
            </a:extLst>
          </p:cNvPr>
          <p:cNvSpPr txBox="1"/>
          <p:nvPr/>
        </p:nvSpPr>
        <p:spPr>
          <a:xfrm>
            <a:off x="900061" y="135213"/>
            <a:ext cx="5773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800" i="0" u="none" baseline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pc="-1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Idea</a:t>
            </a:r>
            <a:endParaRPr lang="ko-KR" altLang="en-US" sz="32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0FF264-34EC-437D-AD74-FEA017B6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22" y="3052124"/>
            <a:ext cx="5035283" cy="534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CEBB5-FB4A-4786-162F-5DA30E21E7A1}"/>
              </a:ext>
            </a:extLst>
          </p:cNvPr>
          <p:cNvSpPr txBox="1"/>
          <p:nvPr/>
        </p:nvSpPr>
        <p:spPr>
          <a:xfrm>
            <a:off x="900060" y="1323118"/>
            <a:ext cx="103859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idea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모델의 성능을 올리는 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성능은 유지하되 연산량을 줄이는 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FLOPs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경우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-FLOPs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계산 공식이 다음과 같을 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-cnn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커널의 크기인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KxK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3x3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으로 더 이상 줄일 수 없고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이미지의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도 줄이기 어렵다고 판단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즉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FLOPs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줄이기 위해서는 모델 구조를 바꾸거나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Cin x Cout(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입출력 채널 수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줄여야 함  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F3F6D1CC-33F8-4276-ED63-63D3DCE14711}"/>
              </a:ext>
            </a:extLst>
          </p:cNvPr>
          <p:cNvSpPr/>
          <p:nvPr/>
        </p:nvSpPr>
        <p:spPr>
          <a:xfrm>
            <a:off x="4572000" y="3052124"/>
            <a:ext cx="1524000" cy="625796"/>
          </a:xfrm>
          <a:prstGeom prst="frame">
            <a:avLst>
              <a:gd name="adj1" fmla="val 322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543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616</Words>
  <Application>Microsoft Office PowerPoint</Application>
  <PresentationFormat>와이드스크린</PresentationFormat>
  <Paragraphs>82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나눔스퀘어_ac ExtraBold</vt:lpstr>
      <vt:lpstr>210 썬플라워 L</vt:lpstr>
      <vt:lpstr>나눔스퀘어</vt:lpstr>
      <vt:lpstr>Arial</vt:lpstr>
      <vt:lpstr>Wingdings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kate kate</cp:lastModifiedBy>
  <cp:revision>218</cp:revision>
  <dcterms:created xsi:type="dcterms:W3CDTF">2017-05-29T09:12:16Z</dcterms:created>
  <dcterms:modified xsi:type="dcterms:W3CDTF">2022-12-27T07:09:38Z</dcterms:modified>
</cp:coreProperties>
</file>