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Semi-Bold" charset="1" panose="00000700000000000000"/>
      <p:regular r:id="rId12"/>
    </p:embeddedFont>
    <p:embeddedFont>
      <p:font typeface="Montserrat Semi-Bold Bold" charset="1" panose="00000800000000000000"/>
      <p:regular r:id="rId13"/>
    </p:embeddedFont>
    <p:embeddedFont>
      <p:font typeface="Montserrat Semi-Bold Italics" charset="1" panose="00000700000000000000"/>
      <p:regular r:id="rId14"/>
    </p:embeddedFont>
    <p:embeddedFont>
      <p:font typeface="Montserrat Semi-Bold Bold Italics" charset="1" panose="00000800000000000000"/>
      <p:regular r:id="rId15"/>
    </p:embeddedFont>
    <p:embeddedFont>
      <p:font typeface="Montserrat" charset="1" panose="00000500000000000000"/>
      <p:regular r:id="rId16"/>
    </p:embeddedFont>
    <p:embeddedFont>
      <p:font typeface="Montserrat Bold" charset="1" panose="00000600000000000000"/>
      <p:regular r:id="rId17"/>
    </p:embeddedFont>
    <p:embeddedFont>
      <p:font typeface="Montserrat Italics" charset="1" panose="00000500000000000000"/>
      <p:regular r:id="rId18"/>
    </p:embeddedFont>
    <p:embeddedFont>
      <p:font typeface="Montserrat Bold Italics" charset="1" panose="000006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16799" y="1028700"/>
            <a:ext cx="675462" cy="824630"/>
          </a:xfrm>
          <a:custGeom>
            <a:avLst/>
            <a:gdLst/>
            <a:ahLst/>
            <a:cxnLst/>
            <a:rect r="r" b="b" t="t" l="l"/>
            <a:pathLst>
              <a:path h="824630" w="675462">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11642">
            <a:off x="111585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399952" y="1583776"/>
            <a:ext cx="13819250" cy="2952887"/>
            <a:chOff x="0" y="0"/>
            <a:chExt cx="18425666" cy="3937183"/>
          </a:xfrm>
        </p:grpSpPr>
        <p:sp>
          <p:nvSpPr>
            <p:cNvPr name="TextBox 6" id="6"/>
            <p:cNvSpPr txBox="true"/>
            <p:nvPr/>
          </p:nvSpPr>
          <p:spPr>
            <a:xfrm rot="0">
              <a:off x="0" y="190500"/>
              <a:ext cx="11393003" cy="1765483"/>
            </a:xfrm>
            <a:prstGeom prst="rect">
              <a:avLst/>
            </a:prstGeom>
          </p:spPr>
          <p:txBody>
            <a:bodyPr anchor="t" rtlCol="false" tIns="0" lIns="0" bIns="0" rIns="0">
              <a:spAutoFit/>
            </a:bodyPr>
            <a:lstStyle/>
            <a:p>
              <a:pPr>
                <a:lnSpc>
                  <a:spcPts val="9551"/>
                </a:lnSpc>
              </a:pPr>
              <a:r>
                <a:rPr lang="en-US" sz="9647">
                  <a:solidFill>
                    <a:srgbClr val="004AAD"/>
                  </a:solidFill>
                  <a:latin typeface="Montserrat Classic Bold"/>
                </a:rPr>
                <a:t>OBJECT </a:t>
              </a:r>
            </a:p>
          </p:txBody>
        </p:sp>
        <p:sp>
          <p:nvSpPr>
            <p:cNvPr name="TextBox 7" id="7"/>
            <p:cNvSpPr txBox="true"/>
            <p:nvPr/>
          </p:nvSpPr>
          <p:spPr>
            <a:xfrm rot="0">
              <a:off x="0" y="2171700"/>
              <a:ext cx="18425666" cy="1765483"/>
            </a:xfrm>
            <a:prstGeom prst="rect">
              <a:avLst/>
            </a:prstGeom>
          </p:spPr>
          <p:txBody>
            <a:bodyPr anchor="t" rtlCol="false" tIns="0" lIns="0" bIns="0" rIns="0">
              <a:spAutoFit/>
            </a:bodyPr>
            <a:lstStyle/>
            <a:p>
              <a:pPr>
                <a:lnSpc>
                  <a:spcPts val="9551"/>
                </a:lnSpc>
              </a:pPr>
              <a:r>
                <a:rPr lang="en-US" sz="9647">
                  <a:solidFill>
                    <a:srgbClr val="2BB4D4"/>
                  </a:solidFill>
                  <a:latin typeface="Montserrat Classic Bold"/>
                </a:rPr>
                <a:t>SEGMENTATION</a:t>
              </a:r>
            </a:p>
          </p:txBody>
        </p:sp>
      </p:grpSp>
      <p:sp>
        <p:nvSpPr>
          <p:cNvPr name="TextBox 8" id="8"/>
          <p:cNvSpPr txBox="true"/>
          <p:nvPr/>
        </p:nvSpPr>
        <p:spPr>
          <a:xfrm rot="0">
            <a:off x="10192261" y="1078950"/>
            <a:ext cx="3417679" cy="504825"/>
          </a:xfrm>
          <a:prstGeom prst="rect">
            <a:avLst/>
          </a:prstGeom>
        </p:spPr>
        <p:txBody>
          <a:bodyPr anchor="t" rtlCol="false" tIns="0" lIns="0" bIns="0" rIns="0">
            <a:spAutoFit/>
          </a:bodyPr>
          <a:lstStyle/>
          <a:p>
            <a:pPr>
              <a:lnSpc>
                <a:spcPts val="4199"/>
              </a:lnSpc>
            </a:pPr>
            <a:r>
              <a:rPr lang="en-US" sz="2999">
                <a:solidFill>
                  <a:srgbClr val="004AAD"/>
                </a:solidFill>
                <a:latin typeface="Montserrat Classic Bold Italics"/>
              </a:rPr>
              <a:t>Th</a:t>
            </a:r>
            <a:r>
              <a:rPr lang="en-US" sz="2999">
                <a:solidFill>
                  <a:srgbClr val="004AAD"/>
                </a:solidFill>
                <a:latin typeface="Montserrat Classic Bold"/>
              </a:rPr>
              <a:t>ị </a:t>
            </a:r>
            <a:r>
              <a:rPr lang="en-US" sz="2999">
                <a:solidFill>
                  <a:srgbClr val="004AAD"/>
                </a:solidFill>
                <a:latin typeface="Montserrat Classic Bold Italics"/>
              </a:rPr>
              <a:t>giác máy tính</a:t>
            </a:r>
          </a:p>
        </p:txBody>
      </p:sp>
      <p:sp>
        <p:nvSpPr>
          <p:cNvPr name="TextBox 9" id="9"/>
          <p:cNvSpPr txBox="true"/>
          <p:nvPr/>
        </p:nvSpPr>
        <p:spPr>
          <a:xfrm rot="0">
            <a:off x="854048" y="8426102"/>
            <a:ext cx="4851878" cy="412750"/>
          </a:xfrm>
          <a:prstGeom prst="rect">
            <a:avLst/>
          </a:prstGeom>
        </p:spPr>
        <p:txBody>
          <a:bodyPr anchor="t" rtlCol="false" tIns="0" lIns="0" bIns="0" rIns="0">
            <a:spAutoFit/>
          </a:bodyPr>
          <a:lstStyle/>
          <a:p>
            <a:pPr>
              <a:lnSpc>
                <a:spcPts val="3499"/>
              </a:lnSpc>
            </a:pPr>
            <a:r>
              <a:rPr lang="en-US" sz="2499" spc="124">
                <a:solidFill>
                  <a:srgbClr val="2E2E2E"/>
                </a:solidFill>
                <a:latin typeface="Montserrat Italics"/>
              </a:rPr>
              <a:t>Ngày ... tháng ... năm 2023</a:t>
            </a:r>
          </a:p>
        </p:txBody>
      </p:sp>
      <p:sp>
        <p:nvSpPr>
          <p:cNvPr name="TextBox 10" id="10"/>
          <p:cNvSpPr txBox="true"/>
          <p:nvPr/>
        </p:nvSpPr>
        <p:spPr>
          <a:xfrm rot="0">
            <a:off x="1028700" y="5514695"/>
            <a:ext cx="7097894" cy="1914326"/>
          </a:xfrm>
          <a:prstGeom prst="rect">
            <a:avLst/>
          </a:prstGeom>
        </p:spPr>
        <p:txBody>
          <a:bodyPr anchor="t" rtlCol="false" tIns="0" lIns="0" bIns="0" rIns="0">
            <a:spAutoFit/>
          </a:bodyPr>
          <a:lstStyle/>
          <a:p>
            <a:pPr>
              <a:lnSpc>
                <a:spcPts val="3848"/>
              </a:lnSpc>
            </a:pPr>
            <a:r>
              <a:rPr lang="en-US" sz="2748" spc="137">
                <a:solidFill>
                  <a:srgbClr val="2E2E2E"/>
                </a:solidFill>
                <a:latin typeface="Montserrat Classic"/>
              </a:rPr>
              <a:t>Huỳnh Thiết Gia</a:t>
            </a:r>
          </a:p>
          <a:p>
            <a:pPr algn="r">
              <a:lnSpc>
                <a:spcPts val="3848"/>
              </a:lnSpc>
            </a:pPr>
            <a:r>
              <a:rPr lang="en-US" sz="2748" spc="137">
                <a:solidFill>
                  <a:srgbClr val="2E2E2E"/>
                </a:solidFill>
                <a:latin typeface="Montserrat Classic"/>
              </a:rPr>
              <a:t>20120070@student.hcmus.edu.vn</a:t>
            </a:r>
          </a:p>
          <a:p>
            <a:pPr>
              <a:lnSpc>
                <a:spcPts val="3848"/>
              </a:lnSpc>
            </a:pPr>
            <a:r>
              <a:rPr lang="en-US" sz="2748" spc="137">
                <a:solidFill>
                  <a:srgbClr val="2E2E2E"/>
                </a:solidFill>
                <a:latin typeface="Montserrat Bold"/>
              </a:rPr>
              <a:t>Đ</a:t>
            </a:r>
            <a:r>
              <a:rPr lang="en-US" sz="2748" spc="137">
                <a:solidFill>
                  <a:srgbClr val="2E2E2E"/>
                </a:solidFill>
                <a:latin typeface="Montserrat Bold"/>
              </a:rPr>
              <a:t>ường Yến Ngọc</a:t>
            </a:r>
          </a:p>
          <a:p>
            <a:pPr algn="r">
              <a:lnSpc>
                <a:spcPts val="3848"/>
              </a:lnSpc>
            </a:pPr>
            <a:r>
              <a:rPr lang="en-US" sz="2748" spc="137">
                <a:solidFill>
                  <a:srgbClr val="2E2E2E"/>
                </a:solidFill>
                <a:latin typeface="Montserrat Classic"/>
              </a:rPr>
              <a:t>20120145@student.hcmus.edu.vn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980116" y="3977676"/>
            <a:ext cx="10063371" cy="6020655"/>
          </a:xfrm>
          <a:custGeom>
            <a:avLst/>
            <a:gdLst/>
            <a:ahLst/>
            <a:cxnLst/>
            <a:rect r="r" b="b" t="t" l="l"/>
            <a:pathLst>
              <a:path h="6020655" w="10063371">
                <a:moveTo>
                  <a:pt x="0" y="0"/>
                </a:moveTo>
                <a:lnTo>
                  <a:pt x="10063371" y="0"/>
                </a:lnTo>
                <a:lnTo>
                  <a:pt x="10063371" y="6020655"/>
                </a:lnTo>
                <a:lnTo>
                  <a:pt x="0" y="6020655"/>
                </a:lnTo>
                <a:lnTo>
                  <a:pt x="0" y="0"/>
                </a:lnTo>
                <a:close/>
              </a:path>
            </a:pathLst>
          </a:custGeom>
          <a:blipFill>
            <a:blip r:embed="rId6"/>
            <a:stretch>
              <a:fillRect l="0" t="0" r="0" b="0"/>
            </a:stretch>
          </a:blipFill>
        </p:spPr>
      </p:sp>
      <p:sp>
        <p:nvSpPr>
          <p:cNvPr name="TextBox 5" id="5"/>
          <p:cNvSpPr txBox="true"/>
          <p:nvPr/>
        </p:nvSpPr>
        <p:spPr>
          <a:xfrm rot="0">
            <a:off x="1670131" y="2766413"/>
            <a:ext cx="8572512" cy="669925"/>
          </a:xfrm>
          <a:prstGeom prst="rect">
            <a:avLst/>
          </a:prstGeom>
        </p:spPr>
        <p:txBody>
          <a:bodyPr anchor="t" rtlCol="false" tIns="0" lIns="0" bIns="0" rIns="0">
            <a:spAutoFit/>
          </a:bodyPr>
          <a:lstStyle/>
          <a:p>
            <a:pPr>
              <a:lnSpc>
                <a:spcPts val="5000"/>
              </a:lnSpc>
            </a:pPr>
            <a:r>
              <a:rPr lang="en-US" sz="5000">
                <a:solidFill>
                  <a:srgbClr val="FA0909"/>
                </a:solidFill>
                <a:latin typeface="Montserrat Classic Bold"/>
              </a:rPr>
              <a:t>1.2 LỊCH SỬ BÀI TOÁN</a:t>
            </a:r>
          </a:p>
        </p:txBody>
      </p:sp>
      <p:sp>
        <p:nvSpPr>
          <p:cNvPr name="TextBox 6" id="6"/>
          <p:cNvSpPr txBox="true"/>
          <p:nvPr/>
        </p:nvSpPr>
        <p:spPr>
          <a:xfrm rot="0">
            <a:off x="2147352" y="3645888"/>
            <a:ext cx="12323541" cy="596901"/>
          </a:xfrm>
          <a:prstGeom prst="rect">
            <a:avLst/>
          </a:prstGeom>
        </p:spPr>
        <p:txBody>
          <a:bodyPr anchor="t" rtlCol="false" tIns="0" lIns="0" bIns="0" rIns="0">
            <a:spAutoFit/>
          </a:bodyPr>
          <a:lstStyle/>
          <a:p>
            <a:pPr algn="just">
              <a:lnSpc>
                <a:spcPts val="4899"/>
              </a:lnSpc>
            </a:pPr>
            <a:r>
              <a:rPr lang="en-US" sz="3499">
                <a:solidFill>
                  <a:srgbClr val="2E2E2E"/>
                </a:solidFill>
                <a:latin typeface="Montserrat Classic Bold"/>
              </a:rPr>
              <a:t>1.2.4 Cơ chế Attention</a:t>
            </a:r>
          </a:p>
        </p:txBody>
      </p:sp>
      <p:sp>
        <p:nvSpPr>
          <p:cNvPr name="TextBox 7" id="7"/>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1. GIỚI THIỆU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70131" y="2766413"/>
            <a:ext cx="8572512" cy="669925"/>
          </a:xfrm>
          <a:prstGeom prst="rect">
            <a:avLst/>
          </a:prstGeom>
        </p:spPr>
        <p:txBody>
          <a:bodyPr anchor="t" rtlCol="false" tIns="0" lIns="0" bIns="0" rIns="0">
            <a:spAutoFit/>
          </a:bodyPr>
          <a:lstStyle/>
          <a:p>
            <a:pPr>
              <a:lnSpc>
                <a:spcPts val="5000"/>
              </a:lnSpc>
            </a:pPr>
            <a:r>
              <a:rPr lang="en-US" sz="5000">
                <a:solidFill>
                  <a:srgbClr val="FA0909"/>
                </a:solidFill>
                <a:latin typeface="Montserrat Classic Bold"/>
              </a:rPr>
              <a:t>1.3 DATASET</a:t>
            </a:r>
          </a:p>
        </p:txBody>
      </p:sp>
      <p:sp>
        <p:nvSpPr>
          <p:cNvPr name="TextBox 5" id="5"/>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1. GIỚI THIỆU</a:t>
            </a:r>
          </a:p>
        </p:txBody>
      </p:sp>
      <p:sp>
        <p:nvSpPr>
          <p:cNvPr name="TextBox 6" id="6"/>
          <p:cNvSpPr txBox="true"/>
          <p:nvPr/>
        </p:nvSpPr>
        <p:spPr>
          <a:xfrm rot="0">
            <a:off x="1951135" y="3907906"/>
            <a:ext cx="14385730" cy="4873076"/>
          </a:xfrm>
          <a:prstGeom prst="rect">
            <a:avLst/>
          </a:prstGeom>
        </p:spPr>
        <p:txBody>
          <a:bodyPr anchor="t" rtlCol="false" tIns="0" lIns="0" bIns="0" rIns="0">
            <a:spAutoFit/>
          </a:bodyPr>
          <a:lstStyle/>
          <a:p>
            <a:pPr algn="just" marL="656915" indent="-328458" lvl="1">
              <a:lnSpc>
                <a:spcPts val="4868"/>
              </a:lnSpc>
              <a:buFont typeface="Arial"/>
              <a:buChar char="•"/>
            </a:pPr>
            <a:r>
              <a:rPr lang="en-US" sz="3042">
                <a:solidFill>
                  <a:srgbClr val="2E2E2E"/>
                </a:solidFill>
                <a:latin typeface="Montserrat Bold"/>
              </a:rPr>
              <a:t>Có rất nhiều Dataset liên quan đến chủ đề này như ImageNet, COCO, CityScape, </a:t>
            </a:r>
            <a:r>
              <a:rPr lang="en-US" sz="3042">
                <a:solidFill>
                  <a:srgbClr val="2E2E2E"/>
                </a:solidFill>
                <a:latin typeface="Montserrat Bold"/>
              </a:rPr>
              <a:t>ADE20K,... Nhưng nhóm chọn bộ dataset COCO vì nó lớn, phổ biến và có thể được dùng để so sánh với kết quả của các model khác. và cũng vì ImageNet chỉ đóng bounding box vào các vật thể chứ không có segment các vật như COCO.</a:t>
            </a:r>
          </a:p>
          <a:p>
            <a:pPr algn="just" marL="656915" indent="-328458" lvl="1">
              <a:lnSpc>
                <a:spcPts val="4868"/>
              </a:lnSpc>
              <a:buFont typeface="Arial"/>
              <a:buChar char="•"/>
            </a:pPr>
            <a:r>
              <a:rPr lang="en-US" sz="3042">
                <a:solidFill>
                  <a:srgbClr val="2E2E2E"/>
                </a:solidFill>
                <a:latin typeface="Montserrat Bold"/>
              </a:rPr>
              <a:t>COCO (Microsoft Common Objects in Context): Gồm 123 nghìn ảnh, 91 class, được chia làm 2 tập: Train gồm 118 nghìn ảnh và Test gồm 5 nghìn ảnh. Năm 2022 đã có 1861 bài báo dẫn chứng về bộ dataset này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70131" y="2766413"/>
            <a:ext cx="13270657" cy="669925"/>
          </a:xfrm>
          <a:prstGeom prst="rect">
            <a:avLst/>
          </a:prstGeom>
        </p:spPr>
        <p:txBody>
          <a:bodyPr anchor="t" rtlCol="false" tIns="0" lIns="0" bIns="0" rIns="0">
            <a:spAutoFit/>
          </a:bodyPr>
          <a:lstStyle/>
          <a:p>
            <a:pPr>
              <a:lnSpc>
                <a:spcPts val="5000"/>
              </a:lnSpc>
            </a:pPr>
            <a:r>
              <a:rPr lang="en-US" sz="5000">
                <a:solidFill>
                  <a:srgbClr val="FA0909"/>
                </a:solidFill>
                <a:latin typeface="Montserrat Classic Bold"/>
              </a:rPr>
              <a:t>1.4 PHƯƠNG PHÁP ĐÁNH GIÁ MODEL</a:t>
            </a:r>
          </a:p>
        </p:txBody>
      </p:sp>
      <p:sp>
        <p:nvSpPr>
          <p:cNvPr name="TextBox 5" id="5"/>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1. GIỚI THIỆU</a:t>
            </a:r>
          </a:p>
        </p:txBody>
      </p:sp>
      <p:sp>
        <p:nvSpPr>
          <p:cNvPr name="TextBox 6" id="6"/>
          <p:cNvSpPr txBox="true"/>
          <p:nvPr/>
        </p:nvSpPr>
        <p:spPr>
          <a:xfrm rot="0">
            <a:off x="2108322" y="4717668"/>
            <a:ext cx="13020665" cy="1415152"/>
          </a:xfrm>
          <a:prstGeom prst="rect">
            <a:avLst/>
          </a:prstGeom>
        </p:spPr>
        <p:txBody>
          <a:bodyPr anchor="t" rtlCol="false" tIns="0" lIns="0" bIns="0" rIns="0">
            <a:spAutoFit/>
          </a:bodyPr>
          <a:lstStyle/>
          <a:p>
            <a:pPr algn="just">
              <a:lnSpc>
                <a:spcPts val="5828"/>
              </a:lnSpc>
            </a:pPr>
            <a:r>
              <a:rPr lang="en-US" sz="3642">
                <a:solidFill>
                  <a:srgbClr val="2E2E2E"/>
                </a:solidFill>
                <a:latin typeface="Montserrat Bold"/>
              </a:rPr>
              <a:t>   Vì nhóm dùng bộ dataset COCO nên phương pháp đánh giá chính được chọn là </a:t>
            </a:r>
            <a:r>
              <a:rPr lang="en-US" sz="3642">
                <a:solidFill>
                  <a:srgbClr val="2E2E2E"/>
                </a:solidFill>
                <a:latin typeface="Montserrat Bold"/>
              </a:rPr>
              <a:t>AP[0.5:0.95].</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7588206" y="-2361401"/>
            <a:ext cx="17617704" cy="17617704"/>
          </a:xfrm>
          <a:custGeom>
            <a:avLst/>
            <a:gdLst/>
            <a:ahLst/>
            <a:cxnLst/>
            <a:rect r="r" b="b" t="t" l="l"/>
            <a:pathLst>
              <a:path h="17617704" w="17617704">
                <a:moveTo>
                  <a:pt x="0" y="0"/>
                </a:moveTo>
                <a:lnTo>
                  <a:pt x="17617704" y="0"/>
                </a:lnTo>
                <a:lnTo>
                  <a:pt x="17617704"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92810"/>
            <a:ext cx="16037381" cy="1921520"/>
          </a:xfrm>
          <a:prstGeom prst="rect">
            <a:avLst/>
          </a:prstGeom>
        </p:spPr>
        <p:txBody>
          <a:bodyPr anchor="t" rtlCol="false" tIns="0" lIns="0" bIns="0" rIns="0">
            <a:spAutoFit/>
          </a:bodyPr>
          <a:lstStyle/>
          <a:p>
            <a:pPr>
              <a:lnSpc>
                <a:spcPts val="7400"/>
              </a:lnSpc>
            </a:pPr>
            <a:r>
              <a:rPr lang="en-US" sz="7400">
                <a:solidFill>
                  <a:srgbClr val="004AAD"/>
                </a:solidFill>
                <a:latin typeface="Montserrat Classic Bold"/>
              </a:rPr>
              <a:t>2. HƯỚNG TIẾP CẬN GIẢI QUYẾT BÀI TOÁN</a:t>
            </a:r>
          </a:p>
        </p:txBody>
      </p:sp>
      <p:sp>
        <p:nvSpPr>
          <p:cNvPr name="TextBox 5" id="5"/>
          <p:cNvSpPr txBox="true"/>
          <p:nvPr/>
        </p:nvSpPr>
        <p:spPr>
          <a:xfrm rot="0">
            <a:off x="2901846" y="4640875"/>
            <a:ext cx="12484309" cy="3479801"/>
          </a:xfrm>
          <a:prstGeom prst="rect">
            <a:avLst/>
          </a:prstGeom>
        </p:spPr>
        <p:txBody>
          <a:bodyPr anchor="t" rtlCol="false" tIns="0" lIns="0" bIns="0" rIns="0">
            <a:spAutoFit/>
          </a:bodyPr>
          <a:lstStyle/>
          <a:p>
            <a:pPr>
              <a:lnSpc>
                <a:spcPts val="5599"/>
              </a:lnSpc>
            </a:pPr>
            <a:r>
              <a:rPr lang="en-US" sz="3499">
                <a:solidFill>
                  <a:srgbClr val="2E2E2E"/>
                </a:solidFill>
                <a:latin typeface="Montserrat Classic"/>
              </a:rPr>
              <a:t>     Nhóm sẽ ưu tiên các Model FCN như U-Net vì nó là sự cân bằng giữa độ chính xác và </a:t>
            </a:r>
            <a:r>
              <a:rPr lang="en-US" sz="3499">
                <a:solidFill>
                  <a:srgbClr val="2E2E2E"/>
                </a:solidFill>
                <a:latin typeface="Montserrat Classic"/>
              </a:rPr>
              <a:t>độ đơn giản trong quá trình code và huấn luyện, đồng thời vì độ phổ biến nên các tài liệu về nó rất nhiều. Nếu sau đó còn dư thời gian nhóm sẽ thử Swin Transformer và U-Net.</a:t>
            </a:r>
          </a:p>
        </p:txBody>
      </p:sp>
      <p:sp>
        <p:nvSpPr>
          <p:cNvPr name="Freeform 6" id="6"/>
          <p:cNvSpPr/>
          <p:nvPr/>
        </p:nvSpPr>
        <p:spPr>
          <a:xfrm flipH="true" flipV="false" rot="8905814">
            <a:off x="-4266374" y="6074235"/>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61907" y="334564"/>
            <a:ext cx="4697393" cy="4697393"/>
          </a:xfrm>
          <a:custGeom>
            <a:avLst/>
            <a:gdLst/>
            <a:ahLst/>
            <a:cxnLst/>
            <a:rect r="r" b="b" t="t" l="l"/>
            <a:pathLst>
              <a:path h="4697393" w="4697393">
                <a:moveTo>
                  <a:pt x="0" y="0"/>
                </a:moveTo>
                <a:lnTo>
                  <a:pt x="4697393" y="0"/>
                </a:lnTo>
                <a:lnTo>
                  <a:pt x="4697393" y="4697392"/>
                </a:lnTo>
                <a:lnTo>
                  <a:pt x="0" y="4697392"/>
                </a:lnTo>
                <a:lnTo>
                  <a:pt x="0" y="0"/>
                </a:lnTo>
                <a:close/>
              </a:path>
            </a:pathLst>
          </a:custGeom>
          <a:blipFill>
            <a:blip r:embed="rId6"/>
            <a:stretch>
              <a:fillRect l="0" t="0" r="0" b="0"/>
            </a:stretch>
          </a:blipFill>
        </p:spPr>
      </p:sp>
      <p:sp>
        <p:nvSpPr>
          <p:cNvPr name="Freeform 5" id="5"/>
          <p:cNvSpPr/>
          <p:nvPr/>
        </p:nvSpPr>
        <p:spPr>
          <a:xfrm flipH="false" flipV="false" rot="0">
            <a:off x="12561907" y="5155235"/>
            <a:ext cx="4697393" cy="4697393"/>
          </a:xfrm>
          <a:custGeom>
            <a:avLst/>
            <a:gdLst/>
            <a:ahLst/>
            <a:cxnLst/>
            <a:rect r="r" b="b" t="t" l="l"/>
            <a:pathLst>
              <a:path h="4697393" w="4697393">
                <a:moveTo>
                  <a:pt x="0" y="0"/>
                </a:moveTo>
                <a:lnTo>
                  <a:pt x="4697393" y="0"/>
                </a:lnTo>
                <a:lnTo>
                  <a:pt x="4697393" y="4697392"/>
                </a:lnTo>
                <a:lnTo>
                  <a:pt x="0" y="4697392"/>
                </a:lnTo>
                <a:lnTo>
                  <a:pt x="0" y="0"/>
                </a:lnTo>
                <a:close/>
              </a:path>
            </a:pathLst>
          </a:custGeom>
          <a:blipFill>
            <a:blip r:embed="rId7"/>
            <a:stretch>
              <a:fillRect l="0" t="0" r="0" b="0"/>
            </a:stretch>
          </a:blipFill>
        </p:spPr>
      </p:sp>
      <p:sp>
        <p:nvSpPr>
          <p:cNvPr name="TextBox 6" id="6"/>
          <p:cNvSpPr txBox="true"/>
          <p:nvPr/>
        </p:nvSpPr>
        <p:spPr>
          <a:xfrm rot="0">
            <a:off x="841138" y="3445979"/>
            <a:ext cx="11349448" cy="3692526"/>
          </a:xfrm>
          <a:prstGeom prst="rect">
            <a:avLst/>
          </a:prstGeom>
        </p:spPr>
        <p:txBody>
          <a:bodyPr anchor="t" rtlCol="false" tIns="0" lIns="0" bIns="0" rIns="0">
            <a:spAutoFit/>
          </a:bodyPr>
          <a:lstStyle/>
          <a:p>
            <a:pPr algn="just">
              <a:lnSpc>
                <a:spcPts val="4899"/>
              </a:lnSpc>
            </a:pPr>
            <a:r>
              <a:rPr lang="en-US" sz="3499">
                <a:solidFill>
                  <a:srgbClr val="2E2E2E"/>
                </a:solidFill>
                <a:latin typeface="Montserrat"/>
              </a:rPr>
              <a:t>Thời gian huấn luyện quá lâu, mô hình chỉ cho ra kết quả tạm chấp nhận được.</a:t>
            </a:r>
          </a:p>
          <a:p>
            <a:pPr algn="just">
              <a:lnSpc>
                <a:spcPts val="4899"/>
              </a:lnSpc>
            </a:pPr>
            <a:r>
              <a:rPr lang="en-US" sz="3499">
                <a:solidFill>
                  <a:srgbClr val="2E2E2E"/>
                </a:solidFill>
                <a:latin typeface="Montserrat"/>
              </a:rPr>
              <a:t>Các bước cải tiến: Tăng thời gian huấn luyện, kiếm bộ dataset nhỏ hơn, sử dụng các mô hình được huấn luyện sẵn và finetune, áp dụng data augmentation.</a:t>
            </a:r>
          </a:p>
        </p:txBody>
      </p:sp>
      <p:sp>
        <p:nvSpPr>
          <p:cNvPr name="TextBox 7" id="7"/>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3. KẾT LUẬN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323975"/>
            <a:ext cx="10667636" cy="4094859"/>
          </a:xfrm>
          <a:prstGeom prst="rect">
            <a:avLst/>
          </a:prstGeom>
        </p:spPr>
        <p:txBody>
          <a:bodyPr anchor="t" rtlCol="false" tIns="0" lIns="0" bIns="0" rIns="0">
            <a:spAutoFit/>
          </a:bodyPr>
          <a:lstStyle/>
          <a:p>
            <a:pPr>
              <a:lnSpc>
                <a:spcPts val="15744"/>
              </a:lnSpc>
            </a:pPr>
            <a:r>
              <a:rPr lang="en-US" sz="15744" spc="-535">
                <a:solidFill>
                  <a:srgbClr val="004AAD"/>
                </a:solidFill>
                <a:latin typeface="Montserrat Classic Bold"/>
              </a:rPr>
              <a:t>THANK</a:t>
            </a:r>
          </a:p>
          <a:p>
            <a:pPr algn="r">
              <a:lnSpc>
                <a:spcPts val="15744"/>
              </a:lnSpc>
            </a:pPr>
            <a:r>
              <a:rPr lang="en-US" sz="15744" spc="-535">
                <a:solidFill>
                  <a:srgbClr val="004AAD"/>
                </a:solidFill>
                <a:latin typeface="Montserrat Classic Bold"/>
              </a:rPr>
              <a:t> YOU!</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6569319"/>
            <a:ext cx="7097894" cy="1914326"/>
          </a:xfrm>
          <a:prstGeom prst="rect">
            <a:avLst/>
          </a:prstGeom>
        </p:spPr>
        <p:txBody>
          <a:bodyPr anchor="t" rtlCol="false" tIns="0" lIns="0" bIns="0" rIns="0">
            <a:spAutoFit/>
          </a:bodyPr>
          <a:lstStyle/>
          <a:p>
            <a:pPr>
              <a:lnSpc>
                <a:spcPts val="3848"/>
              </a:lnSpc>
            </a:pPr>
            <a:r>
              <a:rPr lang="en-US" sz="2748" spc="137">
                <a:solidFill>
                  <a:srgbClr val="2E2E2E"/>
                </a:solidFill>
                <a:latin typeface="Montserrat Classic"/>
              </a:rPr>
              <a:t>Huỳnh Thiết Gia</a:t>
            </a:r>
          </a:p>
          <a:p>
            <a:pPr algn="r">
              <a:lnSpc>
                <a:spcPts val="3848"/>
              </a:lnSpc>
            </a:pPr>
            <a:r>
              <a:rPr lang="en-US" sz="2748" spc="137">
                <a:solidFill>
                  <a:srgbClr val="2E2E2E"/>
                </a:solidFill>
                <a:latin typeface="Montserrat Classic"/>
              </a:rPr>
              <a:t>20120070@student.hcmus.edu.vn</a:t>
            </a:r>
          </a:p>
          <a:p>
            <a:pPr>
              <a:lnSpc>
                <a:spcPts val="3848"/>
              </a:lnSpc>
            </a:pPr>
            <a:r>
              <a:rPr lang="en-US" sz="2748" spc="137">
                <a:solidFill>
                  <a:srgbClr val="2E2E2E"/>
                </a:solidFill>
                <a:latin typeface="Montserrat Bold"/>
              </a:rPr>
              <a:t>Đ</a:t>
            </a:r>
            <a:r>
              <a:rPr lang="en-US" sz="2748" spc="137">
                <a:solidFill>
                  <a:srgbClr val="2E2E2E"/>
                </a:solidFill>
                <a:latin typeface="Montserrat Bold"/>
              </a:rPr>
              <a:t>ường Yến Ngọc</a:t>
            </a:r>
          </a:p>
          <a:p>
            <a:pPr algn="r">
              <a:lnSpc>
                <a:spcPts val="3848"/>
              </a:lnSpc>
            </a:pPr>
            <a:r>
              <a:rPr lang="en-US" sz="2748" spc="137">
                <a:solidFill>
                  <a:srgbClr val="2E2E2E"/>
                </a:solidFill>
                <a:latin typeface="Montserrat Classic"/>
              </a:rPr>
              <a:t>20120145@student.hcmus.edu.vn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023448" y="-2009860"/>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221385"/>
            <a:ext cx="1195225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TÓM TẮT NỘI DUNG</a:t>
            </a:r>
          </a:p>
        </p:txBody>
      </p:sp>
      <p:sp>
        <p:nvSpPr>
          <p:cNvPr name="TextBox 5" id="5"/>
          <p:cNvSpPr txBox="true"/>
          <p:nvPr/>
        </p:nvSpPr>
        <p:spPr>
          <a:xfrm rot="0">
            <a:off x="1973214" y="2717288"/>
            <a:ext cx="9476195" cy="580391"/>
          </a:xfrm>
          <a:prstGeom prst="rect">
            <a:avLst/>
          </a:prstGeom>
        </p:spPr>
        <p:txBody>
          <a:bodyPr anchor="t" rtlCol="false" tIns="0" lIns="0" bIns="0" rIns="0">
            <a:spAutoFit/>
          </a:bodyPr>
          <a:lstStyle/>
          <a:p>
            <a:pPr marL="734053" indent="-367026" lvl="1">
              <a:lnSpc>
                <a:spcPts val="4759"/>
              </a:lnSpc>
              <a:buFont typeface="Arial"/>
              <a:buChar char="•"/>
            </a:pPr>
            <a:r>
              <a:rPr lang="en-US" sz="3399">
                <a:solidFill>
                  <a:srgbClr val="FA0909"/>
                </a:solidFill>
                <a:latin typeface="Montserrat Classic Bold"/>
              </a:rPr>
              <a:t>Bài toán Phân Đoạn Vật Thể Trong Ảnh</a:t>
            </a:r>
          </a:p>
        </p:txBody>
      </p:sp>
      <p:sp>
        <p:nvSpPr>
          <p:cNvPr name="Freeform 6" id="6"/>
          <p:cNvSpPr/>
          <p:nvPr/>
        </p:nvSpPr>
        <p:spPr>
          <a:xfrm flipH="true" flipV="false" rot="8905814">
            <a:off x="-4266374" y="6074235"/>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3787329" y="3650104"/>
            <a:ext cx="10850621" cy="5423811"/>
            <a:chOff x="0" y="0"/>
            <a:chExt cx="14467495" cy="7231748"/>
          </a:xfrm>
        </p:grpSpPr>
        <p:sp>
          <p:nvSpPr>
            <p:cNvPr name="TextBox 8" id="8"/>
            <p:cNvSpPr txBox="true"/>
            <p:nvPr/>
          </p:nvSpPr>
          <p:spPr>
            <a:xfrm rot="0">
              <a:off x="0" y="-95250"/>
              <a:ext cx="14467495" cy="1316144"/>
            </a:xfrm>
            <a:prstGeom prst="rect">
              <a:avLst/>
            </a:prstGeom>
          </p:spPr>
          <p:txBody>
            <a:bodyPr anchor="t" rtlCol="false" tIns="0" lIns="0" bIns="0" rIns="0">
              <a:spAutoFit/>
            </a:bodyPr>
            <a:lstStyle/>
            <a:p>
              <a:pPr algn="just" marL="561339" indent="-280669" lvl="1">
                <a:lnSpc>
                  <a:spcPts val="4159"/>
                </a:lnSpc>
                <a:buFont typeface="Arial"/>
                <a:buChar char="•"/>
              </a:pPr>
              <a:r>
                <a:rPr lang="en-US" sz="2599">
                  <a:solidFill>
                    <a:srgbClr val="2E2E2E"/>
                  </a:solidFill>
                  <a:latin typeface="Montserrat Classic"/>
                </a:rPr>
                <a:t>là một trong </a:t>
              </a:r>
              <a:r>
                <a:rPr lang="en-US" sz="2599">
                  <a:solidFill>
                    <a:srgbClr val="2E2E2E"/>
                  </a:solidFill>
                  <a:latin typeface="Montserrat Classic"/>
                </a:rPr>
                <a:t>những </a:t>
              </a:r>
              <a:r>
                <a:rPr lang="en-US" sz="2599">
                  <a:solidFill>
                    <a:srgbClr val="2E2E2E"/>
                  </a:solidFill>
                  <a:latin typeface="Montserrat Classic Bold"/>
                </a:rPr>
                <a:t>bài toán kinh điển</a:t>
              </a:r>
              <a:r>
                <a:rPr lang="en-US" sz="2599">
                  <a:solidFill>
                    <a:srgbClr val="2E2E2E"/>
                  </a:solidFill>
                  <a:latin typeface="Montserrat Classic"/>
                </a:rPr>
                <a:t> trong lĩnh vực thị giác máy tính.</a:t>
              </a:r>
            </a:p>
          </p:txBody>
        </p:sp>
        <p:sp>
          <p:nvSpPr>
            <p:cNvPr name="TextBox 9" id="9"/>
            <p:cNvSpPr txBox="true"/>
            <p:nvPr/>
          </p:nvSpPr>
          <p:spPr>
            <a:xfrm rot="0">
              <a:off x="0" y="1441817"/>
              <a:ext cx="14467495" cy="2014644"/>
            </a:xfrm>
            <a:prstGeom prst="rect">
              <a:avLst/>
            </a:prstGeom>
          </p:spPr>
          <p:txBody>
            <a:bodyPr anchor="t" rtlCol="false" tIns="0" lIns="0" bIns="0" rIns="0">
              <a:spAutoFit/>
            </a:bodyPr>
            <a:lstStyle/>
            <a:p>
              <a:pPr algn="just" marL="561339" indent="-280669" lvl="1">
                <a:lnSpc>
                  <a:spcPts val="4159"/>
                </a:lnSpc>
                <a:buFont typeface="Arial"/>
                <a:buChar char="•"/>
              </a:pPr>
              <a:r>
                <a:rPr lang="en-US" sz="2599">
                  <a:solidFill>
                    <a:srgbClr val="2E2E2E"/>
                  </a:solidFill>
                  <a:latin typeface="Montserrat Classic"/>
                </a:rPr>
                <a:t>từ những năm 2010, các thuật toán Deep Learning tận dụng </a:t>
              </a:r>
              <a:r>
                <a:rPr lang="en-US" sz="2599">
                  <a:solidFill>
                    <a:srgbClr val="2E2E2E"/>
                  </a:solidFill>
                  <a:latin typeface="Montserrat Classic Bold"/>
                </a:rPr>
                <a:t>sức mạnh</a:t>
              </a:r>
              <a:r>
                <a:rPr lang="en-US" sz="2599">
                  <a:solidFill>
                    <a:srgbClr val="2E2E2E"/>
                  </a:solidFill>
                  <a:latin typeface="Montserrat Classic"/>
                </a:rPr>
                <a:t> của card đồ họa đã</a:t>
              </a:r>
              <a:r>
                <a:rPr lang="en-US" sz="2599">
                  <a:solidFill>
                    <a:srgbClr val="2E2E2E"/>
                  </a:solidFill>
                  <a:latin typeface="Montserrat Classic Bold"/>
                </a:rPr>
                <a:t> làm tăng độ chính xác</a:t>
              </a:r>
              <a:r>
                <a:rPr lang="en-US" sz="2599">
                  <a:solidFill>
                    <a:srgbClr val="2E2E2E"/>
                  </a:solidFill>
                  <a:latin typeface="Montserrat Classic"/>
                </a:rPr>
                <a:t> của các giải thuật hàng đầu </a:t>
              </a:r>
              <a:r>
                <a:rPr lang="en-US" sz="2599">
                  <a:solidFill>
                    <a:srgbClr val="2E2E2E"/>
                  </a:solidFill>
                  <a:latin typeface="Montserrat Classic Bold"/>
                </a:rPr>
                <a:t>so với</a:t>
              </a:r>
              <a:r>
                <a:rPr lang="en-US" sz="2599">
                  <a:solidFill>
                    <a:srgbClr val="2E2E2E"/>
                  </a:solidFill>
                  <a:latin typeface="Montserrat Classic"/>
                </a:rPr>
                <a:t> các phương pháp cổ điển.</a:t>
              </a:r>
            </a:p>
          </p:txBody>
        </p:sp>
        <p:sp>
          <p:nvSpPr>
            <p:cNvPr name="TextBox 10" id="10"/>
            <p:cNvSpPr txBox="true"/>
            <p:nvPr/>
          </p:nvSpPr>
          <p:spPr>
            <a:xfrm rot="0">
              <a:off x="0" y="3678710"/>
              <a:ext cx="14467495" cy="2014644"/>
            </a:xfrm>
            <a:prstGeom prst="rect">
              <a:avLst/>
            </a:prstGeom>
          </p:spPr>
          <p:txBody>
            <a:bodyPr anchor="t" rtlCol="false" tIns="0" lIns="0" bIns="0" rIns="0">
              <a:spAutoFit/>
            </a:bodyPr>
            <a:lstStyle/>
            <a:p>
              <a:pPr algn="just" marL="561339" indent="-280669" lvl="1">
                <a:lnSpc>
                  <a:spcPts val="4159"/>
                </a:lnSpc>
                <a:buFont typeface="Arial"/>
                <a:buChar char="•"/>
              </a:pPr>
              <a:r>
                <a:rPr lang="en-US" sz="2599">
                  <a:solidFill>
                    <a:srgbClr val="2E2E2E"/>
                  </a:solidFill>
                  <a:latin typeface="Montserrat Classic"/>
                </a:rPr>
                <a:t>Báo cáo này trình bày </a:t>
              </a:r>
              <a:r>
                <a:rPr lang="en-US" sz="2599">
                  <a:solidFill>
                    <a:srgbClr val="2E2E2E"/>
                  </a:solidFill>
                  <a:latin typeface="Montserrat Classic Bold"/>
                </a:rPr>
                <a:t>quá trình nghiên cứu</a:t>
              </a:r>
              <a:r>
                <a:rPr lang="en-US" sz="2599">
                  <a:solidFill>
                    <a:srgbClr val="2E2E2E"/>
                  </a:solidFill>
                  <a:latin typeface="Montserrat Classic"/>
                </a:rPr>
                <a:t> </a:t>
              </a:r>
              <a:r>
                <a:rPr lang="en-US" sz="2599">
                  <a:solidFill>
                    <a:srgbClr val="2E2E2E"/>
                  </a:solidFill>
                  <a:latin typeface="Montserrat Classic"/>
                </a:rPr>
                <a:t>và </a:t>
              </a:r>
              <a:r>
                <a:rPr lang="en-US" sz="2599">
                  <a:solidFill>
                    <a:srgbClr val="2E2E2E"/>
                  </a:solidFill>
                  <a:latin typeface="Montserrat Classic Bold"/>
                </a:rPr>
                <a:t>thử nghiệm </a:t>
              </a:r>
              <a:r>
                <a:rPr lang="en-US" sz="2599">
                  <a:solidFill>
                    <a:srgbClr val="2E2E2E"/>
                  </a:solidFill>
                  <a:latin typeface="Montserrat Classic"/>
                </a:rPr>
                <a:t>các giải thuật trên </a:t>
              </a:r>
              <a:r>
                <a:rPr lang="en-US" sz="2599">
                  <a:solidFill>
                    <a:srgbClr val="2E2E2E"/>
                  </a:solidFill>
                  <a:latin typeface="Montserrat Classic Bold"/>
                </a:rPr>
                <a:t>máy tính phổ thông </a:t>
              </a:r>
              <a:r>
                <a:rPr lang="en-US" sz="2599">
                  <a:solidFill>
                    <a:srgbClr val="2E2E2E"/>
                  </a:solidFill>
                  <a:latin typeface="Montserrat Classic"/>
                </a:rPr>
                <a:t>của nhóm với sự chú trọng nhiều hơn đến </a:t>
              </a:r>
              <a:r>
                <a:rPr lang="en-US" sz="2599">
                  <a:solidFill>
                    <a:srgbClr val="2E2E2E"/>
                  </a:solidFill>
                  <a:latin typeface="Montserrat Classic Bold"/>
                </a:rPr>
                <a:t>các giải thuật dùng Deep Learning.</a:t>
              </a:r>
            </a:p>
          </p:txBody>
        </p:sp>
        <p:sp>
          <p:nvSpPr>
            <p:cNvPr name="TextBox 11" id="11"/>
            <p:cNvSpPr txBox="true"/>
            <p:nvPr/>
          </p:nvSpPr>
          <p:spPr>
            <a:xfrm rot="0">
              <a:off x="0" y="5915604"/>
              <a:ext cx="14467495" cy="1316144"/>
            </a:xfrm>
            <a:prstGeom prst="rect">
              <a:avLst/>
            </a:prstGeom>
          </p:spPr>
          <p:txBody>
            <a:bodyPr anchor="t" rtlCol="false" tIns="0" lIns="0" bIns="0" rIns="0">
              <a:spAutoFit/>
            </a:bodyPr>
            <a:lstStyle/>
            <a:p>
              <a:pPr algn="just" marL="561339" indent="-280669" lvl="1">
                <a:lnSpc>
                  <a:spcPts val="4159"/>
                </a:lnSpc>
                <a:buFont typeface="Arial"/>
                <a:buChar char="•"/>
              </a:pPr>
              <a:r>
                <a:rPr lang="en-US" sz="2599">
                  <a:solidFill>
                    <a:srgbClr val="2E2E2E"/>
                  </a:solidFill>
                  <a:latin typeface="Montserrat Classic"/>
                </a:rPr>
                <a:t>Báo cáo lần 2 của nhóm sẽ </a:t>
              </a:r>
              <a:r>
                <a:rPr lang="en-US" sz="2599">
                  <a:solidFill>
                    <a:srgbClr val="2E2E2E"/>
                  </a:solidFill>
                  <a:latin typeface="Montserrat Classic Bold"/>
                </a:rPr>
                <a:t>d</a:t>
              </a:r>
              <a:r>
                <a:rPr lang="en-US" sz="2599">
                  <a:solidFill>
                    <a:srgbClr val="2E2E2E"/>
                  </a:solidFill>
                  <a:latin typeface="Montserrat Classic Bold"/>
                </a:rPr>
                <a:t>ừng lại </a:t>
              </a:r>
              <a:r>
                <a:rPr lang="en-US" sz="2599">
                  <a:solidFill>
                    <a:srgbClr val="2E2E2E"/>
                  </a:solidFill>
                  <a:latin typeface="Montserrat Classic"/>
                </a:rPr>
                <a:t>ở bước đề ra </a:t>
              </a:r>
              <a:r>
                <a:rPr lang="en-US" sz="2599">
                  <a:solidFill>
                    <a:srgbClr val="2E2E2E"/>
                  </a:solidFill>
                  <a:latin typeface="Montserrat Classic Bold"/>
                </a:rPr>
                <a:t>hướng giải quyết bài toán</a:t>
              </a:r>
              <a:r>
                <a:rPr lang="en-US" sz="2599">
                  <a:solidFill>
                    <a:srgbClr val="2E2E2E"/>
                  </a:solidFill>
                  <a:latin typeface="Montserrat Classic"/>
                </a:rPr>
                <a:t>.</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1488" y="2784246"/>
            <a:ext cx="8572512" cy="1354447"/>
          </a:xfrm>
          <a:prstGeom prst="rect">
            <a:avLst/>
          </a:prstGeom>
        </p:spPr>
        <p:txBody>
          <a:bodyPr anchor="t" rtlCol="false" tIns="0" lIns="0" bIns="0" rIns="0">
            <a:spAutoFit/>
          </a:bodyPr>
          <a:lstStyle/>
          <a:p>
            <a:pPr>
              <a:lnSpc>
                <a:spcPts val="10199"/>
              </a:lnSpc>
            </a:pPr>
            <a:r>
              <a:rPr lang="en-US" sz="10199">
                <a:solidFill>
                  <a:srgbClr val="004AAD"/>
                </a:solidFill>
                <a:latin typeface="Montserrat Classic Bold"/>
              </a:rPr>
              <a:t>MỤC LỤC</a:t>
            </a:r>
          </a:p>
        </p:txBody>
      </p:sp>
      <p:grpSp>
        <p:nvGrpSpPr>
          <p:cNvPr name="Group 5" id="5"/>
          <p:cNvGrpSpPr/>
          <p:nvPr/>
        </p:nvGrpSpPr>
        <p:grpSpPr>
          <a:xfrm rot="0">
            <a:off x="10416536" y="1442075"/>
            <a:ext cx="6235585" cy="903289"/>
            <a:chOff x="0" y="0"/>
            <a:chExt cx="8314113" cy="1204385"/>
          </a:xfrm>
        </p:grpSpPr>
        <p:sp>
          <p:nvSpPr>
            <p:cNvPr name="Freeform 6" id="6"/>
            <p:cNvSpPr/>
            <p:nvPr/>
          </p:nvSpPr>
          <p:spPr>
            <a:xfrm flipH="false" flipV="false" rot="0">
              <a:off x="0" y="0"/>
              <a:ext cx="982133" cy="982133"/>
            </a:xfrm>
            <a:custGeom>
              <a:avLst/>
              <a:gdLst/>
              <a:ahLst/>
              <a:cxnLst/>
              <a:rect r="r" b="b" t="t" l="l"/>
              <a:pathLst>
                <a:path h="982133" w="982133">
                  <a:moveTo>
                    <a:pt x="0" y="0"/>
                  </a:moveTo>
                  <a:lnTo>
                    <a:pt x="982133" y="0"/>
                  </a:lnTo>
                  <a:lnTo>
                    <a:pt x="982133" y="982133"/>
                  </a:lnTo>
                  <a:lnTo>
                    <a:pt x="0" y="9821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311542" y="97366"/>
              <a:ext cx="7002570" cy="1107019"/>
            </a:xfrm>
            <a:prstGeom prst="rect">
              <a:avLst/>
            </a:prstGeom>
          </p:spPr>
          <p:txBody>
            <a:bodyPr anchor="t" rtlCol="false" tIns="0" lIns="0" bIns="0" rIns="0">
              <a:spAutoFit/>
            </a:bodyPr>
            <a:lstStyle/>
            <a:p>
              <a:pPr>
                <a:lnSpc>
                  <a:spcPts val="6999"/>
                </a:lnSpc>
              </a:pPr>
              <a:r>
                <a:rPr lang="en-US" sz="4999">
                  <a:solidFill>
                    <a:srgbClr val="2E2E2E"/>
                  </a:solidFill>
                  <a:latin typeface="Montserrat Classic Bold"/>
                </a:rPr>
                <a:t>Giới thiệu</a:t>
              </a:r>
            </a:p>
          </p:txBody>
        </p:sp>
      </p:grpSp>
      <p:sp>
        <p:nvSpPr>
          <p:cNvPr name="TextBox 8" id="8"/>
          <p:cNvSpPr txBox="true"/>
          <p:nvPr/>
        </p:nvSpPr>
        <p:spPr>
          <a:xfrm rot="0">
            <a:off x="10074337" y="2658437"/>
            <a:ext cx="5251928" cy="749300"/>
          </a:xfrm>
          <a:prstGeom prst="rect">
            <a:avLst/>
          </a:prstGeom>
        </p:spPr>
        <p:txBody>
          <a:bodyPr anchor="t" rtlCol="false" tIns="0" lIns="0" bIns="0" rIns="0">
            <a:spAutoFit/>
          </a:bodyPr>
          <a:lstStyle/>
          <a:p>
            <a:pPr>
              <a:lnSpc>
                <a:spcPts val="6399"/>
              </a:lnSpc>
            </a:pPr>
            <a:r>
              <a:rPr lang="en-US" sz="3999">
                <a:solidFill>
                  <a:srgbClr val="2E2E2E"/>
                </a:solidFill>
                <a:latin typeface="Montserrat Semi-Bold"/>
              </a:rPr>
              <a:t>1.1 Yêu cầu bài toán</a:t>
            </a:r>
          </a:p>
        </p:txBody>
      </p:sp>
      <p:grpSp>
        <p:nvGrpSpPr>
          <p:cNvPr name="Group 9" id="9"/>
          <p:cNvGrpSpPr/>
          <p:nvPr/>
        </p:nvGrpSpPr>
        <p:grpSpPr>
          <a:xfrm rot="0">
            <a:off x="7714968" y="7055812"/>
            <a:ext cx="9277336" cy="1789112"/>
            <a:chOff x="0" y="0"/>
            <a:chExt cx="12369781" cy="2385483"/>
          </a:xfrm>
        </p:grpSpPr>
        <p:sp>
          <p:nvSpPr>
            <p:cNvPr name="Freeform 10" id="10"/>
            <p:cNvSpPr/>
            <p:nvPr/>
          </p:nvSpPr>
          <p:spPr>
            <a:xfrm flipH="false" flipV="false" rot="0">
              <a:off x="0" y="0"/>
              <a:ext cx="982133" cy="982133"/>
            </a:xfrm>
            <a:custGeom>
              <a:avLst/>
              <a:gdLst/>
              <a:ahLst/>
              <a:cxnLst/>
              <a:rect r="r" b="b" t="t" l="l"/>
              <a:pathLst>
                <a:path h="982133" w="982133">
                  <a:moveTo>
                    <a:pt x="0" y="0"/>
                  </a:moveTo>
                  <a:lnTo>
                    <a:pt x="982133" y="0"/>
                  </a:lnTo>
                  <a:lnTo>
                    <a:pt x="982133" y="982133"/>
                  </a:lnTo>
                  <a:lnTo>
                    <a:pt x="0" y="9821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497838" y="87841"/>
              <a:ext cx="10871943" cy="2297642"/>
            </a:xfrm>
            <a:prstGeom prst="rect">
              <a:avLst/>
            </a:prstGeom>
          </p:spPr>
          <p:txBody>
            <a:bodyPr anchor="t" rtlCol="false" tIns="0" lIns="0" bIns="0" rIns="0">
              <a:spAutoFit/>
            </a:bodyPr>
            <a:lstStyle/>
            <a:p>
              <a:pPr>
                <a:lnSpc>
                  <a:spcPts val="7000"/>
                </a:lnSpc>
              </a:pPr>
              <a:r>
                <a:rPr lang="en-US" sz="5000">
                  <a:solidFill>
                    <a:srgbClr val="2E2E2E"/>
                  </a:solidFill>
                  <a:latin typeface="Montserrat Classic Bold"/>
                </a:rPr>
                <a:t>Hướng tiếp cận giải quyết bài toán</a:t>
              </a:r>
            </a:p>
          </p:txBody>
        </p:sp>
      </p:grpSp>
      <p:sp>
        <p:nvSpPr>
          <p:cNvPr name="TextBox 12" id="12"/>
          <p:cNvSpPr txBox="true"/>
          <p:nvPr/>
        </p:nvSpPr>
        <p:spPr>
          <a:xfrm rot="0">
            <a:off x="9602775" y="3722062"/>
            <a:ext cx="5251928" cy="749300"/>
          </a:xfrm>
          <a:prstGeom prst="rect">
            <a:avLst/>
          </a:prstGeom>
        </p:spPr>
        <p:txBody>
          <a:bodyPr anchor="t" rtlCol="false" tIns="0" lIns="0" bIns="0" rIns="0">
            <a:spAutoFit/>
          </a:bodyPr>
          <a:lstStyle/>
          <a:p>
            <a:pPr>
              <a:lnSpc>
                <a:spcPts val="6399"/>
              </a:lnSpc>
            </a:pPr>
            <a:r>
              <a:rPr lang="en-US" sz="3999">
                <a:solidFill>
                  <a:srgbClr val="2E2E2E"/>
                </a:solidFill>
                <a:latin typeface="Montserrat Semi-Bold"/>
              </a:rPr>
              <a:t>1.2 Lịch sử bài toán</a:t>
            </a:r>
          </a:p>
        </p:txBody>
      </p:sp>
      <p:sp>
        <p:nvSpPr>
          <p:cNvPr name="TextBox 13" id="13"/>
          <p:cNvSpPr txBox="true"/>
          <p:nvPr/>
        </p:nvSpPr>
        <p:spPr>
          <a:xfrm rot="0">
            <a:off x="9248791" y="4785687"/>
            <a:ext cx="5251928" cy="749300"/>
          </a:xfrm>
          <a:prstGeom prst="rect">
            <a:avLst/>
          </a:prstGeom>
        </p:spPr>
        <p:txBody>
          <a:bodyPr anchor="t" rtlCol="false" tIns="0" lIns="0" bIns="0" rIns="0">
            <a:spAutoFit/>
          </a:bodyPr>
          <a:lstStyle/>
          <a:p>
            <a:pPr>
              <a:lnSpc>
                <a:spcPts val="6399"/>
              </a:lnSpc>
            </a:pPr>
            <a:r>
              <a:rPr lang="en-US" sz="3999">
                <a:solidFill>
                  <a:srgbClr val="2E2E2E"/>
                </a:solidFill>
                <a:latin typeface="Montserrat Semi-Bold"/>
              </a:rPr>
              <a:t>1.3 Dataset</a:t>
            </a:r>
          </a:p>
        </p:txBody>
      </p:sp>
      <p:sp>
        <p:nvSpPr>
          <p:cNvPr name="TextBox 14" id="14"/>
          <p:cNvSpPr txBox="true"/>
          <p:nvPr/>
        </p:nvSpPr>
        <p:spPr>
          <a:xfrm rot="0">
            <a:off x="8549258" y="5849312"/>
            <a:ext cx="8814834" cy="749300"/>
          </a:xfrm>
          <a:prstGeom prst="rect">
            <a:avLst/>
          </a:prstGeom>
        </p:spPr>
        <p:txBody>
          <a:bodyPr anchor="t" rtlCol="false" tIns="0" lIns="0" bIns="0" rIns="0">
            <a:spAutoFit/>
          </a:bodyPr>
          <a:lstStyle/>
          <a:p>
            <a:pPr>
              <a:lnSpc>
                <a:spcPts val="6399"/>
              </a:lnSpc>
            </a:pPr>
            <a:r>
              <a:rPr lang="en-US" sz="3999">
                <a:solidFill>
                  <a:srgbClr val="2E2E2E"/>
                </a:solidFill>
                <a:latin typeface="Montserrat Semi-Bold"/>
              </a:rPr>
              <a:t>1.4 Phương pháp đánh giá model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1. GIỚI THIỆU</a:t>
            </a:r>
          </a:p>
        </p:txBody>
      </p:sp>
      <p:sp>
        <p:nvSpPr>
          <p:cNvPr name="Freeform 5" id="5"/>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37826" y="2638126"/>
            <a:ext cx="7714124" cy="863600"/>
          </a:xfrm>
          <a:prstGeom prst="rect">
            <a:avLst/>
          </a:prstGeom>
        </p:spPr>
        <p:txBody>
          <a:bodyPr anchor="t" rtlCol="false" tIns="0" lIns="0" bIns="0" rIns="0">
            <a:spAutoFit/>
          </a:bodyPr>
          <a:lstStyle/>
          <a:p>
            <a:pPr>
              <a:lnSpc>
                <a:spcPts val="7000"/>
              </a:lnSpc>
            </a:pPr>
            <a:r>
              <a:rPr lang="en-US" sz="5000">
                <a:solidFill>
                  <a:srgbClr val="FA0909"/>
                </a:solidFill>
                <a:latin typeface="Montserrat Classic Bold Italics"/>
              </a:rPr>
              <a:t>1.1 Yêu c</a:t>
            </a:r>
            <a:r>
              <a:rPr lang="en-US" sz="5000">
                <a:solidFill>
                  <a:srgbClr val="FA0909"/>
                </a:solidFill>
                <a:latin typeface="Montserrat Classic Bold"/>
              </a:rPr>
              <a:t>ầ</a:t>
            </a:r>
            <a:r>
              <a:rPr lang="en-US" sz="5000">
                <a:solidFill>
                  <a:srgbClr val="FA0909"/>
                </a:solidFill>
                <a:latin typeface="Montserrat Classic Bold Italics"/>
              </a:rPr>
              <a:t>u bài toán</a:t>
            </a:r>
          </a:p>
        </p:txBody>
      </p:sp>
      <p:grpSp>
        <p:nvGrpSpPr>
          <p:cNvPr name="Group 7" id="7"/>
          <p:cNvGrpSpPr/>
          <p:nvPr/>
        </p:nvGrpSpPr>
        <p:grpSpPr>
          <a:xfrm rot="0">
            <a:off x="4225250" y="4122951"/>
            <a:ext cx="6921221" cy="665240"/>
            <a:chOff x="0" y="0"/>
            <a:chExt cx="9228295" cy="886987"/>
          </a:xfrm>
        </p:grpSpPr>
        <p:sp>
          <p:nvSpPr>
            <p:cNvPr name="Freeform 8" id="8"/>
            <p:cNvSpPr/>
            <p:nvPr/>
          </p:nvSpPr>
          <p:spPr>
            <a:xfrm flipH="true" flipV="false" rot="0">
              <a:off x="0" y="0"/>
              <a:ext cx="1967480" cy="886987"/>
            </a:xfrm>
            <a:custGeom>
              <a:avLst/>
              <a:gdLst/>
              <a:ahLst/>
              <a:cxnLst/>
              <a:rect r="r" b="b" t="t" l="l"/>
              <a:pathLst>
                <a:path h="886987" w="1967480">
                  <a:moveTo>
                    <a:pt x="1967480" y="0"/>
                  </a:moveTo>
                  <a:lnTo>
                    <a:pt x="0" y="0"/>
                  </a:lnTo>
                  <a:lnTo>
                    <a:pt x="0" y="886987"/>
                  </a:lnTo>
                  <a:lnTo>
                    <a:pt x="1967480" y="886987"/>
                  </a:lnTo>
                  <a:lnTo>
                    <a:pt x="196748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90498" y="157208"/>
              <a:ext cx="1786484" cy="52514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INPUT</a:t>
              </a:r>
            </a:p>
          </p:txBody>
        </p:sp>
        <p:sp>
          <p:nvSpPr>
            <p:cNvPr name="TextBox 10" id="10"/>
            <p:cNvSpPr txBox="true"/>
            <p:nvPr/>
          </p:nvSpPr>
          <p:spPr>
            <a:xfrm rot="0">
              <a:off x="2685913" y="96360"/>
              <a:ext cx="6542382" cy="599017"/>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Ảnh </a:t>
              </a:r>
              <a:r>
                <a:rPr lang="en-US" sz="2499">
                  <a:solidFill>
                    <a:srgbClr val="2E2E2E"/>
                  </a:solidFill>
                  <a:latin typeface="Montserrat Classic Bold"/>
                </a:rPr>
                <a:t>chưa được</a:t>
              </a:r>
              <a:r>
                <a:rPr lang="en-US" sz="2499">
                  <a:solidFill>
                    <a:srgbClr val="2E2E2E"/>
                  </a:solidFill>
                  <a:latin typeface="Montserrat Classic"/>
                </a:rPr>
                <a:t> phân đoạn.</a:t>
              </a:r>
              <a:r>
                <a:rPr lang="en-US" sz="2499">
                  <a:solidFill>
                    <a:srgbClr val="2E2E2E"/>
                  </a:solidFill>
                  <a:latin typeface="Montserrat Classic"/>
                </a:rPr>
                <a:t> </a:t>
              </a:r>
            </a:p>
          </p:txBody>
        </p:sp>
      </p:grpSp>
      <p:grpSp>
        <p:nvGrpSpPr>
          <p:cNvPr name="Group 11" id="11"/>
          <p:cNvGrpSpPr/>
          <p:nvPr/>
        </p:nvGrpSpPr>
        <p:grpSpPr>
          <a:xfrm rot="0">
            <a:off x="4957083" y="5288936"/>
            <a:ext cx="10775635" cy="1892300"/>
            <a:chOff x="0" y="0"/>
            <a:chExt cx="14367514" cy="2523067"/>
          </a:xfrm>
        </p:grpSpPr>
        <p:sp>
          <p:nvSpPr>
            <p:cNvPr name="Freeform 12" id="12"/>
            <p:cNvSpPr/>
            <p:nvPr/>
          </p:nvSpPr>
          <p:spPr>
            <a:xfrm flipH="true" flipV="false" rot="0">
              <a:off x="0" y="818040"/>
              <a:ext cx="1967480" cy="886987"/>
            </a:xfrm>
            <a:custGeom>
              <a:avLst/>
              <a:gdLst/>
              <a:ahLst/>
              <a:cxnLst/>
              <a:rect r="r" b="b" t="t" l="l"/>
              <a:pathLst>
                <a:path h="886987" w="1967480">
                  <a:moveTo>
                    <a:pt x="1967480" y="0"/>
                  </a:moveTo>
                  <a:lnTo>
                    <a:pt x="0" y="0"/>
                  </a:lnTo>
                  <a:lnTo>
                    <a:pt x="0" y="886987"/>
                  </a:lnTo>
                  <a:lnTo>
                    <a:pt x="1967480" y="886987"/>
                  </a:lnTo>
                  <a:lnTo>
                    <a:pt x="196748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90498" y="975248"/>
              <a:ext cx="1786484" cy="52514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OUTPUT</a:t>
              </a:r>
            </a:p>
          </p:txBody>
        </p:sp>
        <p:sp>
          <p:nvSpPr>
            <p:cNvPr name="TextBox 14" id="14"/>
            <p:cNvSpPr txBox="true"/>
            <p:nvPr/>
          </p:nvSpPr>
          <p:spPr>
            <a:xfrm rot="0">
              <a:off x="2525179" y="-95250"/>
              <a:ext cx="11842334" cy="2618317"/>
            </a:xfrm>
            <a:prstGeom prst="rect">
              <a:avLst/>
            </a:prstGeom>
          </p:spPr>
          <p:txBody>
            <a:bodyPr anchor="t" rtlCol="false" tIns="0" lIns="0" bIns="0" rIns="0">
              <a:spAutoFit/>
            </a:bodyPr>
            <a:lstStyle/>
            <a:p>
              <a:pPr marL="539749" indent="-269875" lvl="1">
                <a:lnSpc>
                  <a:spcPts val="3999"/>
                </a:lnSpc>
                <a:buFont typeface="Arial"/>
                <a:buChar char="•"/>
              </a:pPr>
              <a:r>
                <a:rPr lang="en-US" sz="2499">
                  <a:solidFill>
                    <a:srgbClr val="2E2E2E"/>
                  </a:solidFill>
                  <a:latin typeface="Montserrat Classic"/>
                </a:rPr>
                <a:t>Ma trận có kích thước </a:t>
              </a:r>
              <a:r>
                <a:rPr lang="en-US" sz="2499">
                  <a:solidFill>
                    <a:srgbClr val="2E2E2E"/>
                  </a:solidFill>
                  <a:latin typeface="Montserrat Classic Bold"/>
                </a:rPr>
                <a:t>tương đương.</a:t>
              </a:r>
            </a:p>
            <a:p>
              <a:pPr marL="539749" indent="-269875" lvl="1">
                <a:lnSpc>
                  <a:spcPts val="3999"/>
                </a:lnSpc>
                <a:buFont typeface="Arial"/>
                <a:buChar char="•"/>
              </a:pPr>
              <a:r>
                <a:rPr lang="en-US" sz="2499">
                  <a:solidFill>
                    <a:srgbClr val="2E2E2E"/>
                  </a:solidFill>
                  <a:latin typeface="Montserrat Classic"/>
                </a:rPr>
                <a:t>Trong đó, mỗi điểm trong ma trận </a:t>
              </a:r>
              <a:r>
                <a:rPr lang="en-US" sz="2499">
                  <a:solidFill>
                    <a:srgbClr val="2E2E2E"/>
                  </a:solidFill>
                  <a:latin typeface="Montserrat Classic Bold"/>
                </a:rPr>
                <a:t>tương ứng</a:t>
              </a:r>
              <a:r>
                <a:rPr lang="en-US" sz="2499">
                  <a:solidFill>
                    <a:srgbClr val="2E2E2E"/>
                  </a:solidFill>
                  <a:latin typeface="Montserrat Classic"/>
                </a:rPr>
                <a:t> với pixel tại tọa đó trong ảnh gốc và giá trị của điểm đó chỉ ra phân loại (class) mà pixel đó thuộc về.</a:t>
              </a:r>
            </a:p>
          </p:txBody>
        </p:sp>
      </p:grpSp>
      <p:grpSp>
        <p:nvGrpSpPr>
          <p:cNvPr name="Group 15" id="15"/>
          <p:cNvGrpSpPr/>
          <p:nvPr/>
        </p:nvGrpSpPr>
        <p:grpSpPr>
          <a:xfrm rot="0">
            <a:off x="5694888" y="7686894"/>
            <a:ext cx="10588918" cy="1387475"/>
            <a:chOff x="0" y="0"/>
            <a:chExt cx="14118558" cy="1849967"/>
          </a:xfrm>
        </p:grpSpPr>
        <p:sp>
          <p:nvSpPr>
            <p:cNvPr name="Freeform 16" id="16"/>
            <p:cNvSpPr/>
            <p:nvPr/>
          </p:nvSpPr>
          <p:spPr>
            <a:xfrm flipH="true" flipV="false" rot="0">
              <a:off x="0" y="481490"/>
              <a:ext cx="1967480" cy="886987"/>
            </a:xfrm>
            <a:custGeom>
              <a:avLst/>
              <a:gdLst/>
              <a:ahLst/>
              <a:cxnLst/>
              <a:rect r="r" b="b" t="t" l="l"/>
              <a:pathLst>
                <a:path h="886987" w="1967480">
                  <a:moveTo>
                    <a:pt x="1967480" y="0"/>
                  </a:moveTo>
                  <a:lnTo>
                    <a:pt x="0" y="0"/>
                  </a:lnTo>
                  <a:lnTo>
                    <a:pt x="0" y="886987"/>
                  </a:lnTo>
                  <a:lnTo>
                    <a:pt x="1967480" y="886987"/>
                  </a:lnTo>
                  <a:lnTo>
                    <a:pt x="196748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90498" y="638698"/>
              <a:ext cx="1786484" cy="52514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NOTE</a:t>
              </a:r>
            </a:p>
          </p:txBody>
        </p:sp>
        <p:sp>
          <p:nvSpPr>
            <p:cNvPr name="TextBox 18" id="18"/>
            <p:cNvSpPr txBox="true"/>
            <p:nvPr/>
          </p:nvSpPr>
          <p:spPr>
            <a:xfrm rot="0">
              <a:off x="2662626" y="-95250"/>
              <a:ext cx="11455932" cy="1945217"/>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Để đơn giản hóa yêu cầu bài toán và nhằm giới hạn lại lĩnh vực nghiên cứu, đối với video ta xem nó như </a:t>
              </a:r>
              <a:r>
                <a:rPr lang="en-US" sz="2499">
                  <a:solidFill>
                    <a:srgbClr val="2E2E2E"/>
                  </a:solidFill>
                  <a:latin typeface="Montserrat Classic Bold"/>
                </a:rPr>
                <a:t>tập hợp các ảnh.</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0131" y="2766413"/>
            <a:ext cx="8572512" cy="669925"/>
          </a:xfrm>
          <a:prstGeom prst="rect">
            <a:avLst/>
          </a:prstGeom>
        </p:spPr>
        <p:txBody>
          <a:bodyPr anchor="t" rtlCol="false" tIns="0" lIns="0" bIns="0" rIns="0">
            <a:spAutoFit/>
          </a:bodyPr>
          <a:lstStyle/>
          <a:p>
            <a:pPr>
              <a:lnSpc>
                <a:spcPts val="5000"/>
              </a:lnSpc>
            </a:pPr>
            <a:r>
              <a:rPr lang="en-US" sz="5000">
                <a:solidFill>
                  <a:srgbClr val="FA0909"/>
                </a:solidFill>
                <a:latin typeface="Montserrat Classic Bold"/>
              </a:rPr>
              <a:t>1.2 LỊCH SỬ BÀI TOÁN</a:t>
            </a:r>
          </a:p>
        </p:txBody>
      </p:sp>
      <p:sp>
        <p:nvSpPr>
          <p:cNvPr name="TextBox 4" id="4"/>
          <p:cNvSpPr txBox="true"/>
          <p:nvPr/>
        </p:nvSpPr>
        <p:spPr>
          <a:xfrm rot="0">
            <a:off x="1699386" y="3873129"/>
            <a:ext cx="5628701" cy="2658296"/>
          </a:xfrm>
          <a:prstGeom prst="rect">
            <a:avLst/>
          </a:prstGeom>
        </p:spPr>
        <p:txBody>
          <a:bodyPr anchor="t" rtlCol="false" tIns="0" lIns="0" bIns="0" rIns="0">
            <a:spAutoFit/>
          </a:bodyPr>
          <a:lstStyle/>
          <a:p>
            <a:pPr>
              <a:lnSpc>
                <a:spcPts val="3574"/>
              </a:lnSpc>
            </a:pPr>
            <a:r>
              <a:rPr lang="en-US" sz="2233">
                <a:solidFill>
                  <a:srgbClr val="2E2E2E"/>
                </a:solidFill>
                <a:latin typeface="Montserrat Classic"/>
              </a:rPr>
              <a:t>Có rất nhiều phương pháp khác nhau ngoài những thứ được đề cập trong phần này, </a:t>
            </a:r>
            <a:r>
              <a:rPr lang="en-US" sz="2233">
                <a:solidFill>
                  <a:srgbClr val="2E2E2E"/>
                </a:solidFill>
                <a:latin typeface="Montserrat Classic"/>
              </a:rPr>
              <a:t>nhưng vì thời gian nghiên cứu có hạn nên nhóm chỉ tập trung vào những phương pháp nổi tiếng nhất.</a:t>
            </a:r>
          </a:p>
          <a:p>
            <a:pPr>
              <a:lnSpc>
                <a:spcPts val="3574"/>
              </a:lnSpc>
            </a:pPr>
            <a:r>
              <a:rPr lang="en-US" sz="2233">
                <a:solidFill>
                  <a:srgbClr val="2E2E2E"/>
                </a:solidFill>
                <a:latin typeface="Montserrat"/>
              </a:rPr>
              <a:t> </a:t>
            </a:r>
            <a:r>
              <a:rPr lang="en-US" sz="2233">
                <a:solidFill>
                  <a:srgbClr val="004AAD"/>
                </a:solidFill>
                <a:latin typeface="Montserrat Italics"/>
              </a:rPr>
              <a:t>https://arxiv.org/pdf/2301.07499.pdf</a:t>
            </a:r>
          </a:p>
        </p:txBody>
      </p:sp>
      <p:sp>
        <p:nvSpPr>
          <p:cNvPr name="TextBox 5" id="5"/>
          <p:cNvSpPr txBox="true"/>
          <p:nvPr/>
        </p:nvSpPr>
        <p:spPr>
          <a:xfrm rot="0">
            <a:off x="9144000" y="5755975"/>
            <a:ext cx="5566302" cy="1216026"/>
          </a:xfrm>
          <a:prstGeom prst="rect">
            <a:avLst/>
          </a:prstGeom>
        </p:spPr>
        <p:txBody>
          <a:bodyPr anchor="t" rtlCol="false" tIns="0" lIns="0" bIns="0" rIns="0">
            <a:spAutoFit/>
          </a:bodyPr>
          <a:lstStyle/>
          <a:p>
            <a:pPr>
              <a:lnSpc>
                <a:spcPts val="4899"/>
              </a:lnSpc>
            </a:pPr>
            <a:r>
              <a:rPr lang="en-US" sz="3499">
                <a:solidFill>
                  <a:srgbClr val="2E2E2E"/>
                </a:solidFill>
                <a:latin typeface="Montserrat Classic Bold"/>
              </a:rPr>
              <a:t>1.2.3 Fully Convolutional</a:t>
            </a:r>
          </a:p>
          <a:p>
            <a:pPr algn="ctr">
              <a:lnSpc>
                <a:spcPts val="4899"/>
              </a:lnSpc>
            </a:pPr>
            <a:r>
              <a:rPr lang="en-US" sz="3499">
                <a:solidFill>
                  <a:srgbClr val="2E2E2E"/>
                </a:solidFill>
                <a:latin typeface="Montserrat Classic Bold"/>
              </a:rPr>
              <a:t> Neural Network</a:t>
            </a:r>
          </a:p>
        </p:txBody>
      </p:sp>
      <p:sp>
        <p:nvSpPr>
          <p:cNvPr name="TextBox 6" id="6"/>
          <p:cNvSpPr txBox="true"/>
          <p:nvPr/>
        </p:nvSpPr>
        <p:spPr>
          <a:xfrm rot="0">
            <a:off x="10419839" y="2403774"/>
            <a:ext cx="6979182" cy="1216026"/>
          </a:xfrm>
          <a:prstGeom prst="rect">
            <a:avLst/>
          </a:prstGeom>
        </p:spPr>
        <p:txBody>
          <a:bodyPr anchor="t" rtlCol="false" tIns="0" lIns="0" bIns="0" rIns="0">
            <a:spAutoFit/>
          </a:bodyPr>
          <a:lstStyle/>
          <a:p>
            <a:pPr>
              <a:lnSpc>
                <a:spcPts val="4899"/>
              </a:lnSpc>
            </a:pPr>
            <a:r>
              <a:rPr lang="en-US" sz="3499">
                <a:solidFill>
                  <a:srgbClr val="2E2E2E"/>
                </a:solidFill>
                <a:latin typeface="Montserrat Classic Bold"/>
              </a:rPr>
              <a:t>1.2.1 Object segmentation </a:t>
            </a:r>
          </a:p>
          <a:p>
            <a:pPr algn="ctr">
              <a:lnSpc>
                <a:spcPts val="4899"/>
              </a:lnSpc>
            </a:pPr>
            <a:r>
              <a:rPr lang="en-US" sz="3499">
                <a:solidFill>
                  <a:srgbClr val="2E2E2E"/>
                </a:solidFill>
                <a:latin typeface="Montserrat Classic Bold"/>
              </a:rPr>
              <a:t>và object classification</a:t>
            </a:r>
          </a:p>
        </p:txBody>
      </p:sp>
      <p:sp>
        <p:nvSpPr>
          <p:cNvPr name="TextBox 7" id="7"/>
          <p:cNvSpPr txBox="true"/>
          <p:nvPr/>
        </p:nvSpPr>
        <p:spPr>
          <a:xfrm rot="0">
            <a:off x="9801627" y="4387549"/>
            <a:ext cx="7195695" cy="596901"/>
          </a:xfrm>
          <a:prstGeom prst="rect">
            <a:avLst/>
          </a:prstGeom>
        </p:spPr>
        <p:txBody>
          <a:bodyPr anchor="t" rtlCol="false" tIns="0" lIns="0" bIns="0" rIns="0">
            <a:spAutoFit/>
          </a:bodyPr>
          <a:lstStyle/>
          <a:p>
            <a:pPr>
              <a:lnSpc>
                <a:spcPts val="4899"/>
              </a:lnSpc>
            </a:pPr>
            <a:r>
              <a:rPr lang="en-US" sz="3499">
                <a:solidFill>
                  <a:srgbClr val="2E2E2E"/>
                </a:solidFill>
                <a:latin typeface="Montserrat Classic Bold"/>
              </a:rPr>
              <a:t>1.2.2 Các phương pháp cổ điển</a:t>
            </a:r>
          </a:p>
        </p:txBody>
      </p:sp>
      <p:sp>
        <p:nvSpPr>
          <p:cNvPr name="Freeform 8" id="8"/>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1. GIỚI THIỆU</a:t>
            </a:r>
          </a:p>
        </p:txBody>
      </p:sp>
      <p:sp>
        <p:nvSpPr>
          <p:cNvPr name="TextBox 10" id="10"/>
          <p:cNvSpPr txBox="true"/>
          <p:nvPr/>
        </p:nvSpPr>
        <p:spPr>
          <a:xfrm rot="0">
            <a:off x="8561681" y="7743526"/>
            <a:ext cx="8255946" cy="596901"/>
          </a:xfrm>
          <a:prstGeom prst="rect">
            <a:avLst/>
          </a:prstGeom>
        </p:spPr>
        <p:txBody>
          <a:bodyPr anchor="t" rtlCol="false" tIns="0" lIns="0" bIns="0" rIns="0">
            <a:spAutoFit/>
          </a:bodyPr>
          <a:lstStyle/>
          <a:p>
            <a:pPr>
              <a:lnSpc>
                <a:spcPts val="4899"/>
              </a:lnSpc>
            </a:pPr>
            <a:r>
              <a:rPr lang="en-US" sz="3499">
                <a:solidFill>
                  <a:srgbClr val="2E2E2E"/>
                </a:solidFill>
                <a:latin typeface="Montserrat Classic Bold"/>
              </a:rPr>
              <a:t>1.2.4 Cơ chế Attention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0131" y="2766413"/>
            <a:ext cx="8572512" cy="669925"/>
          </a:xfrm>
          <a:prstGeom prst="rect">
            <a:avLst/>
          </a:prstGeom>
        </p:spPr>
        <p:txBody>
          <a:bodyPr anchor="t" rtlCol="false" tIns="0" lIns="0" bIns="0" rIns="0">
            <a:spAutoFit/>
          </a:bodyPr>
          <a:lstStyle/>
          <a:p>
            <a:pPr>
              <a:lnSpc>
                <a:spcPts val="5000"/>
              </a:lnSpc>
            </a:pPr>
            <a:r>
              <a:rPr lang="en-US" sz="5000">
                <a:solidFill>
                  <a:srgbClr val="FA0909"/>
                </a:solidFill>
                <a:latin typeface="Montserrat Classic Bold"/>
              </a:rPr>
              <a:t>1.2 LỊCH SỬ BÀI TOÁN</a:t>
            </a:r>
          </a:p>
        </p:txBody>
      </p:sp>
      <p:sp>
        <p:nvSpPr>
          <p:cNvPr name="TextBox 4" id="4"/>
          <p:cNvSpPr txBox="true"/>
          <p:nvPr/>
        </p:nvSpPr>
        <p:spPr>
          <a:xfrm rot="0">
            <a:off x="2147352" y="3645888"/>
            <a:ext cx="12323541" cy="596901"/>
          </a:xfrm>
          <a:prstGeom prst="rect">
            <a:avLst/>
          </a:prstGeom>
        </p:spPr>
        <p:txBody>
          <a:bodyPr anchor="t" rtlCol="false" tIns="0" lIns="0" bIns="0" rIns="0">
            <a:spAutoFit/>
          </a:bodyPr>
          <a:lstStyle/>
          <a:p>
            <a:pPr algn="just">
              <a:lnSpc>
                <a:spcPts val="4899"/>
              </a:lnSpc>
            </a:pPr>
            <a:r>
              <a:rPr lang="en-US" sz="3499">
                <a:solidFill>
                  <a:srgbClr val="2E2E2E"/>
                </a:solidFill>
                <a:latin typeface="Montserrat Classic Bold"/>
              </a:rPr>
              <a:t>1.2.1 Object segmentation và object classification</a:t>
            </a: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1. GIỚI THIỆU</a:t>
            </a:r>
          </a:p>
        </p:txBody>
      </p:sp>
      <p:sp>
        <p:nvSpPr>
          <p:cNvPr name="TextBox 7" id="7"/>
          <p:cNvSpPr txBox="true"/>
          <p:nvPr/>
        </p:nvSpPr>
        <p:spPr>
          <a:xfrm rot="0">
            <a:off x="2147352" y="4705301"/>
            <a:ext cx="14365067" cy="4686449"/>
          </a:xfrm>
          <a:prstGeom prst="rect">
            <a:avLst/>
          </a:prstGeom>
        </p:spPr>
        <p:txBody>
          <a:bodyPr anchor="t" rtlCol="false" tIns="0" lIns="0" bIns="0" rIns="0">
            <a:spAutoFit/>
          </a:bodyPr>
          <a:lstStyle/>
          <a:p>
            <a:pPr algn="just">
              <a:lnSpc>
                <a:spcPts val="5395"/>
              </a:lnSpc>
            </a:pPr>
            <a:r>
              <a:rPr lang="en-US" sz="3372">
                <a:solidFill>
                  <a:srgbClr val="2E2E2E"/>
                </a:solidFill>
                <a:latin typeface="Montserrat"/>
              </a:rPr>
              <a:t>      </a:t>
            </a:r>
            <a:r>
              <a:rPr lang="en-US" sz="3372">
                <a:solidFill>
                  <a:srgbClr val="2E2E2E"/>
                </a:solidFill>
                <a:latin typeface="Montserrat Bold"/>
              </a:rPr>
              <a:t>Sự khác biệt </a:t>
            </a:r>
            <a:r>
              <a:rPr lang="en-US" sz="3372">
                <a:solidFill>
                  <a:srgbClr val="2E2E2E"/>
                </a:solidFill>
                <a:latin typeface="Montserrat"/>
              </a:rPr>
              <a:t>giữa hai bài toán trên là Object Classification chỉ </a:t>
            </a:r>
            <a:r>
              <a:rPr lang="en-US" sz="3372">
                <a:solidFill>
                  <a:srgbClr val="FA0909"/>
                </a:solidFill>
                <a:latin typeface="Montserrat Bold"/>
              </a:rPr>
              <a:t>yêu cầu</a:t>
            </a:r>
            <a:r>
              <a:rPr lang="en-US" sz="3372">
                <a:solidFill>
                  <a:srgbClr val="2E2E2E"/>
                </a:solidFill>
                <a:latin typeface="Montserrat"/>
              </a:rPr>
              <a:t> ta chỉ ra trong </a:t>
            </a:r>
            <a:r>
              <a:rPr lang="en-US" sz="3372">
                <a:solidFill>
                  <a:srgbClr val="2E2E2E"/>
                </a:solidFill>
                <a:latin typeface="Montserrat"/>
              </a:rPr>
              <a:t>ảnh có một hay nhiều vật nào, còn Object Segmentation cần ta chỉ ra </a:t>
            </a:r>
            <a:r>
              <a:rPr lang="en-US" sz="3372">
                <a:solidFill>
                  <a:srgbClr val="2E2E2E"/>
                </a:solidFill>
                <a:latin typeface="Montserrat Bold"/>
              </a:rPr>
              <a:t>"Vật thể đó xuất hiện ở các pixel nào trong ảnh?"</a:t>
            </a:r>
            <a:r>
              <a:rPr lang="en-US" sz="3372">
                <a:solidFill>
                  <a:srgbClr val="2E2E2E"/>
                </a:solidFill>
                <a:latin typeface="Montserrat"/>
              </a:rPr>
              <a:t>, có thể thấy Segmentation là một </a:t>
            </a:r>
            <a:r>
              <a:rPr lang="en-US" sz="3372">
                <a:solidFill>
                  <a:srgbClr val="2E2E2E"/>
                </a:solidFill>
                <a:latin typeface="Montserrat Bold"/>
              </a:rPr>
              <a:t>sự mở rộng</a:t>
            </a:r>
            <a:r>
              <a:rPr lang="en-US" sz="3372">
                <a:solidFill>
                  <a:srgbClr val="2E2E2E"/>
                </a:solidFill>
                <a:latin typeface="Montserrat"/>
              </a:rPr>
              <a:t> của Classification và vài phương pháp giải cho </a:t>
            </a:r>
            <a:r>
              <a:rPr lang="en-US" sz="3372">
                <a:solidFill>
                  <a:srgbClr val="2E2E2E"/>
                </a:solidFill>
                <a:latin typeface="Montserrat Bold"/>
              </a:rPr>
              <a:t>bài toán Segmentation</a:t>
            </a:r>
            <a:r>
              <a:rPr lang="en-US" sz="3372">
                <a:solidFill>
                  <a:srgbClr val="2E2E2E"/>
                </a:solidFill>
                <a:latin typeface="Montserrat"/>
              </a:rPr>
              <a:t> được xây dựng từ bài toán Classification </a:t>
            </a:r>
          </a:p>
          <a:p>
            <a:pPr algn="just">
              <a:lnSpc>
                <a:spcPts val="5395"/>
              </a:lnSpc>
            </a:pPr>
            <a:r>
              <a:rPr lang="en-US" sz="3372">
                <a:solidFill>
                  <a:srgbClr val="004AAD"/>
                </a:solidFill>
                <a:latin typeface="Montserrat Italics"/>
              </a:rPr>
              <a:t>(Xem phần Fully Convolutional Neural Network)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0131" y="2766413"/>
            <a:ext cx="8572512" cy="669925"/>
          </a:xfrm>
          <a:prstGeom prst="rect">
            <a:avLst/>
          </a:prstGeom>
        </p:spPr>
        <p:txBody>
          <a:bodyPr anchor="t" rtlCol="false" tIns="0" lIns="0" bIns="0" rIns="0">
            <a:spAutoFit/>
          </a:bodyPr>
          <a:lstStyle/>
          <a:p>
            <a:pPr>
              <a:lnSpc>
                <a:spcPts val="5000"/>
              </a:lnSpc>
            </a:pPr>
            <a:r>
              <a:rPr lang="en-US" sz="5000">
                <a:solidFill>
                  <a:srgbClr val="FA0909"/>
                </a:solidFill>
                <a:latin typeface="Montserrat Classic Bold"/>
              </a:rPr>
              <a:t>1.2 LỊCH SỬ BÀI TOÁN</a:t>
            </a:r>
          </a:p>
        </p:txBody>
      </p:sp>
      <p:sp>
        <p:nvSpPr>
          <p:cNvPr name="TextBox 4" id="4"/>
          <p:cNvSpPr txBox="true"/>
          <p:nvPr/>
        </p:nvSpPr>
        <p:spPr>
          <a:xfrm rot="0">
            <a:off x="2147352" y="3645888"/>
            <a:ext cx="12323541" cy="596901"/>
          </a:xfrm>
          <a:prstGeom prst="rect">
            <a:avLst/>
          </a:prstGeom>
        </p:spPr>
        <p:txBody>
          <a:bodyPr anchor="t" rtlCol="false" tIns="0" lIns="0" bIns="0" rIns="0">
            <a:spAutoFit/>
          </a:bodyPr>
          <a:lstStyle/>
          <a:p>
            <a:pPr algn="just">
              <a:lnSpc>
                <a:spcPts val="4899"/>
              </a:lnSpc>
            </a:pPr>
            <a:r>
              <a:rPr lang="en-US" sz="3499">
                <a:solidFill>
                  <a:srgbClr val="2E2E2E"/>
                </a:solidFill>
                <a:latin typeface="Montserrat Classic Bold"/>
              </a:rPr>
              <a:t>1.2.2 Các phương pháp cổ điển</a:t>
            </a: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1. GIỚI THIỆU</a:t>
            </a:r>
          </a:p>
        </p:txBody>
      </p:sp>
      <p:sp>
        <p:nvSpPr>
          <p:cNvPr name="TextBox 7" id="7"/>
          <p:cNvSpPr txBox="true"/>
          <p:nvPr/>
        </p:nvSpPr>
        <p:spPr>
          <a:xfrm rot="0">
            <a:off x="1915186" y="4591140"/>
            <a:ext cx="14457627" cy="5109874"/>
          </a:xfrm>
          <a:prstGeom prst="rect">
            <a:avLst/>
          </a:prstGeom>
        </p:spPr>
        <p:txBody>
          <a:bodyPr anchor="t" rtlCol="false" tIns="0" lIns="0" bIns="0" rIns="0">
            <a:spAutoFit/>
          </a:bodyPr>
          <a:lstStyle/>
          <a:p>
            <a:pPr algn="just" marL="547723" indent="-273861" lvl="1">
              <a:lnSpc>
                <a:spcPts val="4059"/>
              </a:lnSpc>
              <a:buFont typeface="Arial"/>
              <a:buChar char="•"/>
            </a:pPr>
            <a:r>
              <a:rPr lang="en-US" sz="2536">
                <a:solidFill>
                  <a:srgbClr val="2E2E2E"/>
                </a:solidFill>
                <a:latin typeface="Montserrat"/>
              </a:rPr>
              <a:t>Từ những năm </a:t>
            </a:r>
            <a:r>
              <a:rPr lang="en-US" sz="2536">
                <a:solidFill>
                  <a:srgbClr val="2E2E2E"/>
                </a:solidFill>
                <a:latin typeface="Montserrat Bold"/>
              </a:rPr>
              <a:t>1980</a:t>
            </a:r>
            <a:r>
              <a:rPr lang="en-US" sz="2536">
                <a:solidFill>
                  <a:srgbClr val="2E2E2E"/>
                </a:solidFill>
                <a:latin typeface="Montserrat"/>
              </a:rPr>
              <a:t>, việc phân đoạn ảnh đã được sự chú ý của giới nghiên cứu.  </a:t>
            </a:r>
          </a:p>
          <a:p>
            <a:pPr algn="just" marL="547723" indent="-273861" lvl="1">
              <a:lnSpc>
                <a:spcPts val="4059"/>
              </a:lnSpc>
              <a:buFont typeface="Arial"/>
              <a:buChar char="•"/>
            </a:pPr>
            <a:r>
              <a:rPr lang="en-US" sz="2536">
                <a:solidFill>
                  <a:srgbClr val="2E2E2E"/>
                </a:solidFill>
                <a:latin typeface="Montserrat"/>
              </a:rPr>
              <a:t>Các phương pháp nhận dạng truyền thống có </a:t>
            </a:r>
            <a:r>
              <a:rPr lang="en-US" sz="2536">
                <a:solidFill>
                  <a:srgbClr val="2E2E2E"/>
                </a:solidFill>
                <a:latin typeface="Montserrat Bold"/>
              </a:rPr>
              <a:t>đặc điểm chung</a:t>
            </a:r>
            <a:r>
              <a:rPr lang="en-US" sz="2536">
                <a:solidFill>
                  <a:srgbClr val="2E2E2E"/>
                </a:solidFill>
                <a:latin typeface="Montserrat"/>
              </a:rPr>
              <a:t> là đều tập trung vào việc trích xuất các đặc trưng bậc thấp như biên cạnh, hình dáng và độ dốc </a:t>
            </a:r>
            <a:r>
              <a:rPr lang="en-US" sz="2536">
                <a:solidFill>
                  <a:srgbClr val="2E2E2E"/>
                </a:solidFill>
                <a:latin typeface="Montserrat Italics"/>
              </a:rPr>
              <a:t>(gradient)</a:t>
            </a:r>
            <a:r>
              <a:rPr lang="en-US" sz="2536">
                <a:solidFill>
                  <a:srgbClr val="2E2E2E"/>
                </a:solidFill>
                <a:latin typeface="Montserrat"/>
              </a:rPr>
              <a:t> trong khu vực. </a:t>
            </a:r>
          </a:p>
          <a:p>
            <a:pPr algn="just" marL="547723" indent="-273861" lvl="1">
              <a:lnSpc>
                <a:spcPts val="4059"/>
              </a:lnSpc>
              <a:buFont typeface="Arial"/>
              <a:buChar char="•"/>
            </a:pPr>
            <a:r>
              <a:rPr lang="en-US" sz="2536">
                <a:solidFill>
                  <a:srgbClr val="2E2E2E"/>
                </a:solidFill>
                <a:latin typeface="Montserrat"/>
              </a:rPr>
              <a:t>Chúng tiêu tốn</a:t>
            </a:r>
            <a:r>
              <a:rPr lang="en-US" sz="2536">
                <a:solidFill>
                  <a:srgbClr val="2E2E2E"/>
                </a:solidFill>
                <a:latin typeface="Montserrat Bold"/>
              </a:rPr>
              <a:t> ít</a:t>
            </a:r>
            <a:r>
              <a:rPr lang="en-US" sz="2536">
                <a:solidFill>
                  <a:srgbClr val="2E2E2E"/>
                </a:solidFill>
                <a:latin typeface="Montserrat"/>
              </a:rPr>
              <a:t> tài nguyên tính toán và thường không đạt hiệu quả cao. </a:t>
            </a:r>
          </a:p>
          <a:p>
            <a:pPr algn="just" marL="547723" indent="-273861" lvl="1">
              <a:lnSpc>
                <a:spcPts val="4059"/>
              </a:lnSpc>
              <a:buFont typeface="Arial"/>
              <a:buChar char="•"/>
            </a:pPr>
            <a:r>
              <a:rPr lang="en-US" sz="2536">
                <a:solidFill>
                  <a:srgbClr val="2E2E2E"/>
                </a:solidFill>
                <a:latin typeface="Montserrat"/>
              </a:rPr>
              <a:t>Các phương pháp ấy thường gặp </a:t>
            </a:r>
            <a:r>
              <a:rPr lang="en-US" sz="2536">
                <a:solidFill>
                  <a:srgbClr val="2E2E2E"/>
                </a:solidFill>
                <a:latin typeface="Montserrat Bold"/>
              </a:rPr>
              <a:t>khó khăn</a:t>
            </a:r>
            <a:r>
              <a:rPr lang="en-US" sz="2536">
                <a:solidFill>
                  <a:srgbClr val="2E2E2E"/>
                </a:solidFill>
                <a:latin typeface="Montserrat"/>
              </a:rPr>
              <a:t> trong các khung cảnh phức tạp hoặc các vật thể bị che khuất, và đôi lúc yêu cầu người dùng tối ưu tham số thủ công. </a:t>
            </a:r>
          </a:p>
          <a:p>
            <a:pPr algn="just" marL="547723" indent="-273861" lvl="1">
              <a:lnSpc>
                <a:spcPts val="4059"/>
              </a:lnSpc>
              <a:buFont typeface="Arial"/>
              <a:buChar char="•"/>
            </a:pPr>
            <a:r>
              <a:rPr lang="en-US" sz="2536">
                <a:solidFill>
                  <a:srgbClr val="2E2E2E"/>
                </a:solidFill>
                <a:latin typeface="Montserrat Bold"/>
              </a:rPr>
              <a:t>Tuy nhiên,</a:t>
            </a:r>
            <a:r>
              <a:rPr lang="en-US" sz="2536">
                <a:solidFill>
                  <a:srgbClr val="2E2E2E"/>
                </a:solidFill>
                <a:latin typeface="Montserrat"/>
              </a:rPr>
              <a:t> đây là </a:t>
            </a:r>
            <a:r>
              <a:rPr lang="en-US" sz="2536">
                <a:solidFill>
                  <a:srgbClr val="2E2E2E"/>
                </a:solidFill>
                <a:latin typeface="Montserrat Bold"/>
              </a:rPr>
              <a:t>nền tảng</a:t>
            </a:r>
            <a:r>
              <a:rPr lang="en-US" sz="2536">
                <a:solidFill>
                  <a:srgbClr val="2E2E2E"/>
                </a:solidFill>
                <a:latin typeface="Montserrat"/>
              </a:rPr>
              <a:t> cho các mô hình học sâu </a:t>
            </a:r>
            <a:r>
              <a:rPr lang="en-US" sz="2536">
                <a:solidFill>
                  <a:srgbClr val="2E2E2E"/>
                </a:solidFill>
                <a:latin typeface="Montserrat Italics"/>
              </a:rPr>
              <a:t>(Deep Learning)</a:t>
            </a:r>
            <a:r>
              <a:rPr lang="en-US" sz="2536">
                <a:solidFill>
                  <a:srgbClr val="2E2E2E"/>
                </a:solidFill>
                <a:latin typeface="Montserrat"/>
              </a:rPr>
              <a:t> sau này, đồng thời các phương pháp cổ điển cũng được </a:t>
            </a:r>
            <a:r>
              <a:rPr lang="en-US" sz="2536">
                <a:solidFill>
                  <a:srgbClr val="2E2E2E"/>
                </a:solidFill>
                <a:latin typeface="Montserrat Bold"/>
              </a:rPr>
              <a:t>sử dụng</a:t>
            </a:r>
            <a:r>
              <a:rPr lang="en-US" sz="2536">
                <a:solidFill>
                  <a:srgbClr val="2E2E2E"/>
                </a:solidFill>
                <a:latin typeface="Montserrat"/>
              </a:rPr>
              <a:t> trong các nghiên cứu hiện đại như một thành phần giúp </a:t>
            </a:r>
            <a:r>
              <a:rPr lang="en-US" sz="2536">
                <a:solidFill>
                  <a:srgbClr val="2E2E2E"/>
                </a:solidFill>
                <a:latin typeface="Montserrat Bold"/>
              </a:rPr>
              <a:t>tăng hiệu quả</a:t>
            </a:r>
            <a:r>
              <a:rPr lang="en-US" sz="2536">
                <a:solidFill>
                  <a:srgbClr val="2E2E2E"/>
                </a:solidFill>
                <a:latin typeface="Montserrat"/>
              </a:rPr>
              <a:t> của mô hình.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0131" y="2766413"/>
            <a:ext cx="8572512" cy="669925"/>
          </a:xfrm>
          <a:prstGeom prst="rect">
            <a:avLst/>
          </a:prstGeom>
        </p:spPr>
        <p:txBody>
          <a:bodyPr anchor="t" rtlCol="false" tIns="0" lIns="0" bIns="0" rIns="0">
            <a:spAutoFit/>
          </a:bodyPr>
          <a:lstStyle/>
          <a:p>
            <a:pPr>
              <a:lnSpc>
                <a:spcPts val="5000"/>
              </a:lnSpc>
            </a:pPr>
            <a:r>
              <a:rPr lang="en-US" sz="5000">
                <a:solidFill>
                  <a:srgbClr val="FA0909"/>
                </a:solidFill>
                <a:latin typeface="Montserrat Classic Bold"/>
              </a:rPr>
              <a:t>1.2 LỊCH SỬ BÀI TOÁN</a:t>
            </a:r>
          </a:p>
        </p:txBody>
      </p:sp>
      <p:sp>
        <p:nvSpPr>
          <p:cNvPr name="TextBox 4" id="4"/>
          <p:cNvSpPr txBox="true"/>
          <p:nvPr/>
        </p:nvSpPr>
        <p:spPr>
          <a:xfrm rot="0">
            <a:off x="2147352" y="3645888"/>
            <a:ext cx="12323541" cy="596901"/>
          </a:xfrm>
          <a:prstGeom prst="rect">
            <a:avLst/>
          </a:prstGeom>
        </p:spPr>
        <p:txBody>
          <a:bodyPr anchor="t" rtlCol="false" tIns="0" lIns="0" bIns="0" rIns="0">
            <a:spAutoFit/>
          </a:bodyPr>
          <a:lstStyle/>
          <a:p>
            <a:pPr algn="just">
              <a:lnSpc>
                <a:spcPts val="4899"/>
              </a:lnSpc>
            </a:pPr>
            <a:r>
              <a:rPr lang="en-US" sz="3499">
                <a:solidFill>
                  <a:srgbClr val="2E2E2E"/>
                </a:solidFill>
                <a:latin typeface="Montserrat Classic Bold"/>
              </a:rPr>
              <a:t>1.2.3 Fully Convolutional Neural Network</a:t>
            </a: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1. GIỚI THIỆU</a:t>
            </a:r>
          </a:p>
        </p:txBody>
      </p:sp>
      <p:sp>
        <p:nvSpPr>
          <p:cNvPr name="TextBox 7" id="7"/>
          <p:cNvSpPr txBox="true"/>
          <p:nvPr/>
        </p:nvSpPr>
        <p:spPr>
          <a:xfrm rot="0">
            <a:off x="2823378" y="6145572"/>
            <a:ext cx="14265510" cy="3566824"/>
          </a:xfrm>
          <a:prstGeom prst="rect">
            <a:avLst/>
          </a:prstGeom>
        </p:spPr>
        <p:txBody>
          <a:bodyPr anchor="t" rtlCol="false" tIns="0" lIns="0" bIns="0" rIns="0">
            <a:spAutoFit/>
          </a:bodyPr>
          <a:lstStyle/>
          <a:p>
            <a:pPr algn="just" marL="547723" indent="-273861" lvl="1">
              <a:lnSpc>
                <a:spcPts val="4059"/>
              </a:lnSpc>
              <a:buFont typeface="Arial"/>
              <a:buChar char="•"/>
            </a:pPr>
            <a:r>
              <a:rPr lang="en-US" sz="2536">
                <a:solidFill>
                  <a:srgbClr val="2E2E2E"/>
                </a:solidFill>
                <a:latin typeface="Montserrat"/>
              </a:rPr>
              <a:t>Với </a:t>
            </a:r>
            <a:r>
              <a:rPr lang="en-US" sz="2536">
                <a:solidFill>
                  <a:srgbClr val="2E2E2E"/>
                </a:solidFill>
                <a:latin typeface="Montserrat Bold"/>
              </a:rPr>
              <a:t>bản đồ đặc trưng</a:t>
            </a:r>
            <a:r>
              <a:rPr lang="en-US" sz="2536">
                <a:solidFill>
                  <a:srgbClr val="2E2E2E"/>
                </a:solidFill>
                <a:latin typeface="Montserrat"/>
              </a:rPr>
              <a:t> đó ta thực hiện các </a:t>
            </a:r>
            <a:r>
              <a:rPr lang="en-US" sz="2536">
                <a:solidFill>
                  <a:srgbClr val="2E2E2E"/>
                </a:solidFill>
                <a:latin typeface="Montserrat Bold"/>
              </a:rPr>
              <a:t>phương pháp nội suy song tuyến</a:t>
            </a:r>
            <a:r>
              <a:rPr lang="en-US" sz="2536">
                <a:solidFill>
                  <a:srgbClr val="2E2E2E"/>
                </a:solidFill>
                <a:latin typeface="Montserrat"/>
              </a:rPr>
              <a:t> </a:t>
            </a:r>
            <a:r>
              <a:rPr lang="en-US" sz="2536">
                <a:solidFill>
                  <a:srgbClr val="2E2E2E"/>
                </a:solidFill>
                <a:latin typeface="Montserrat Italics"/>
              </a:rPr>
              <a:t>(Bilinear Interpolation)</a:t>
            </a:r>
            <a:r>
              <a:rPr lang="en-US" sz="2536">
                <a:solidFill>
                  <a:srgbClr val="2E2E2E"/>
                </a:solidFill>
                <a:latin typeface="Montserrat"/>
              </a:rPr>
              <a:t> hoặc </a:t>
            </a:r>
            <a:r>
              <a:rPr lang="en-US" sz="2536">
                <a:solidFill>
                  <a:srgbClr val="2E2E2E"/>
                </a:solidFill>
                <a:latin typeface="Montserrat Bold"/>
              </a:rPr>
              <a:t>Deconvolution</a:t>
            </a:r>
            <a:r>
              <a:rPr lang="en-US" sz="2536">
                <a:solidFill>
                  <a:srgbClr val="2E2E2E"/>
                </a:solidFill>
                <a:latin typeface="Montserrat"/>
              </a:rPr>
              <a:t> để upsample các bản đồ đặc trưng thành bản đồ nhiệt </a:t>
            </a:r>
            <a:r>
              <a:rPr lang="en-US" sz="2536">
                <a:solidFill>
                  <a:srgbClr val="2E2E2E"/>
                </a:solidFill>
                <a:latin typeface="Montserrat Italics"/>
              </a:rPr>
              <a:t>(Heatmap)</a:t>
            </a:r>
            <a:r>
              <a:rPr lang="en-US" sz="2536">
                <a:solidFill>
                  <a:srgbClr val="2E2E2E"/>
                </a:solidFill>
                <a:latin typeface="Montserrat"/>
              </a:rPr>
              <a:t> chứa sự phân lớp các pixel trong ảnh mà vẫn giữ các thông tin không gian </a:t>
            </a:r>
            <a:r>
              <a:rPr lang="en-US" sz="2536">
                <a:solidFill>
                  <a:srgbClr val="2E2E2E"/>
                </a:solidFill>
                <a:latin typeface="Montserrat Italics"/>
              </a:rPr>
              <a:t>(Spatial Information)</a:t>
            </a:r>
            <a:r>
              <a:rPr lang="en-US" sz="2536">
                <a:solidFill>
                  <a:srgbClr val="2E2E2E"/>
                </a:solidFill>
                <a:latin typeface="Montserrat"/>
              </a:rPr>
              <a:t> của ảnh gốc nhờ việc loại bỏ lớp Fully Connected. </a:t>
            </a:r>
          </a:p>
          <a:p>
            <a:pPr algn="just" marL="547723" indent="-273861" lvl="1">
              <a:lnSpc>
                <a:spcPts val="4059"/>
              </a:lnSpc>
              <a:buFont typeface="Arial"/>
              <a:buChar char="•"/>
            </a:pPr>
            <a:r>
              <a:rPr lang="en-US" sz="2536">
                <a:solidFill>
                  <a:srgbClr val="2E2E2E"/>
                </a:solidFill>
                <a:latin typeface="Montserrat"/>
              </a:rPr>
              <a:t>Quá trình biến đổi </a:t>
            </a:r>
            <a:r>
              <a:rPr lang="en-US" sz="2536">
                <a:solidFill>
                  <a:srgbClr val="2E2E2E"/>
                </a:solidFill>
                <a:latin typeface="Montserrat Bold"/>
              </a:rPr>
              <a:t>từ ảnh gốc sang các bản đồ đặc trưng</a:t>
            </a:r>
            <a:r>
              <a:rPr lang="en-US" sz="2536">
                <a:solidFill>
                  <a:srgbClr val="2E2E2E"/>
                </a:solidFill>
                <a:latin typeface="Montserrat"/>
              </a:rPr>
              <a:t> bằng lớp Convolution được gọi là </a:t>
            </a:r>
            <a:r>
              <a:rPr lang="en-US" sz="2536">
                <a:solidFill>
                  <a:srgbClr val="2E2E2E"/>
                </a:solidFill>
                <a:latin typeface="Montserrat Bold"/>
              </a:rPr>
              <a:t>Encode</a:t>
            </a:r>
            <a:r>
              <a:rPr lang="en-US" sz="2536">
                <a:solidFill>
                  <a:srgbClr val="2E2E2E"/>
                </a:solidFill>
                <a:latin typeface="Montserrat"/>
              </a:rPr>
              <a:t> (</a:t>
            </a:r>
            <a:r>
              <a:rPr lang="en-US" sz="2536">
                <a:solidFill>
                  <a:srgbClr val="2E2E2E"/>
                </a:solidFill>
                <a:latin typeface="Montserrat Italics"/>
              </a:rPr>
              <a:t>mã hóa)</a:t>
            </a:r>
            <a:r>
              <a:rPr lang="en-US" sz="2536">
                <a:solidFill>
                  <a:srgbClr val="2E2E2E"/>
                </a:solidFill>
                <a:latin typeface="Montserrat"/>
              </a:rPr>
              <a:t>, và quá trình biến đổi </a:t>
            </a:r>
            <a:r>
              <a:rPr lang="en-US" sz="2536">
                <a:solidFill>
                  <a:srgbClr val="2E2E2E"/>
                </a:solidFill>
                <a:latin typeface="Montserrat Bold"/>
              </a:rPr>
              <a:t>bản đồ đặc trưng đó thành bản đồ nhiệt</a:t>
            </a:r>
            <a:r>
              <a:rPr lang="en-US" sz="2536">
                <a:solidFill>
                  <a:srgbClr val="2E2E2E"/>
                </a:solidFill>
                <a:latin typeface="Montserrat"/>
              </a:rPr>
              <a:t> phân lớp gọi là </a:t>
            </a:r>
            <a:r>
              <a:rPr lang="en-US" sz="2536">
                <a:solidFill>
                  <a:srgbClr val="2E2E2E"/>
                </a:solidFill>
                <a:latin typeface="Montserrat Bold"/>
              </a:rPr>
              <a:t>Decode</a:t>
            </a:r>
            <a:r>
              <a:rPr lang="en-US" sz="2536">
                <a:solidFill>
                  <a:srgbClr val="2E2E2E"/>
                </a:solidFill>
                <a:latin typeface="Montserrat"/>
              </a:rPr>
              <a:t> </a:t>
            </a:r>
            <a:r>
              <a:rPr lang="en-US" sz="2536">
                <a:solidFill>
                  <a:srgbClr val="2E2E2E"/>
                </a:solidFill>
                <a:latin typeface="Montserrat Italics"/>
              </a:rPr>
              <a:t>(giải mã)</a:t>
            </a:r>
            <a:r>
              <a:rPr lang="en-US" sz="2536">
                <a:solidFill>
                  <a:srgbClr val="2E2E2E"/>
                </a:solidFill>
                <a:latin typeface="Montserrat"/>
              </a:rPr>
              <a:t>.</a:t>
            </a:r>
          </a:p>
        </p:txBody>
      </p:sp>
      <p:sp>
        <p:nvSpPr>
          <p:cNvPr name="TextBox 8" id="8"/>
          <p:cNvSpPr txBox="true"/>
          <p:nvPr/>
        </p:nvSpPr>
        <p:spPr>
          <a:xfrm rot="0">
            <a:off x="703049" y="4854502"/>
            <a:ext cx="15507681" cy="1019176"/>
          </a:xfrm>
          <a:prstGeom prst="rect">
            <a:avLst/>
          </a:prstGeom>
        </p:spPr>
        <p:txBody>
          <a:bodyPr anchor="t" rtlCol="false" tIns="0" lIns="0" bIns="0" rIns="0">
            <a:spAutoFit/>
          </a:bodyPr>
          <a:lstStyle/>
          <a:p>
            <a:pPr>
              <a:lnSpc>
                <a:spcPts val="4199"/>
              </a:lnSpc>
            </a:pPr>
            <a:r>
              <a:rPr lang="en-US" sz="2999">
                <a:solidFill>
                  <a:srgbClr val="2E2E2E"/>
                </a:solidFill>
                <a:latin typeface="Montserrat Bold Italics"/>
              </a:rPr>
              <a:t>Ý tưởng chính là sử dụng lại các mô hình CNN (Convolutional Neural Network)</a:t>
            </a:r>
          </a:p>
          <a:p>
            <a:pPr>
              <a:lnSpc>
                <a:spcPts val="4199"/>
              </a:lnSpc>
            </a:pPr>
            <a:r>
              <a:rPr lang="en-US" sz="2999">
                <a:solidFill>
                  <a:srgbClr val="FA0909"/>
                </a:solidFill>
                <a:latin typeface="Montserrat Bold Italics"/>
              </a:rPr>
              <a:t>=&gt;</a:t>
            </a:r>
            <a:r>
              <a:rPr lang="en-US" sz="2999">
                <a:solidFill>
                  <a:srgbClr val="2E2E2E"/>
                </a:solidFill>
                <a:latin typeface="Montserrat Bold Italics"/>
              </a:rPr>
              <a:t> </a:t>
            </a:r>
            <a:r>
              <a:rPr lang="en-US" sz="2999">
                <a:solidFill>
                  <a:srgbClr val="FA0909"/>
                </a:solidFill>
                <a:latin typeface="Montserrat Bold Italics"/>
              </a:rPr>
              <a:t>Kết quả</a:t>
            </a:r>
            <a:r>
              <a:rPr lang="en-US" sz="2999">
                <a:solidFill>
                  <a:srgbClr val="2E2E2E"/>
                </a:solidFill>
                <a:latin typeface="Montserrat Bold Italics"/>
              </a:rPr>
              <a:t> nhận được là các bản đồ đặc trưng (Feature Map).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0131" y="2766413"/>
            <a:ext cx="8572512" cy="669925"/>
          </a:xfrm>
          <a:prstGeom prst="rect">
            <a:avLst/>
          </a:prstGeom>
        </p:spPr>
        <p:txBody>
          <a:bodyPr anchor="t" rtlCol="false" tIns="0" lIns="0" bIns="0" rIns="0">
            <a:spAutoFit/>
          </a:bodyPr>
          <a:lstStyle/>
          <a:p>
            <a:pPr>
              <a:lnSpc>
                <a:spcPts val="5000"/>
              </a:lnSpc>
            </a:pPr>
            <a:r>
              <a:rPr lang="en-US" sz="5000">
                <a:solidFill>
                  <a:srgbClr val="FA0909"/>
                </a:solidFill>
                <a:latin typeface="Montserrat Classic Bold"/>
              </a:rPr>
              <a:t>1.2 LỊCH SỬ BÀI TOÁN</a:t>
            </a:r>
          </a:p>
        </p:txBody>
      </p:sp>
      <p:sp>
        <p:nvSpPr>
          <p:cNvPr name="TextBox 4" id="4"/>
          <p:cNvSpPr txBox="true"/>
          <p:nvPr/>
        </p:nvSpPr>
        <p:spPr>
          <a:xfrm rot="0">
            <a:off x="2147352" y="3645888"/>
            <a:ext cx="12323541" cy="596901"/>
          </a:xfrm>
          <a:prstGeom prst="rect">
            <a:avLst/>
          </a:prstGeom>
        </p:spPr>
        <p:txBody>
          <a:bodyPr anchor="t" rtlCol="false" tIns="0" lIns="0" bIns="0" rIns="0">
            <a:spAutoFit/>
          </a:bodyPr>
          <a:lstStyle/>
          <a:p>
            <a:pPr algn="just">
              <a:lnSpc>
                <a:spcPts val="4899"/>
              </a:lnSpc>
            </a:pPr>
            <a:r>
              <a:rPr lang="en-US" sz="3499">
                <a:solidFill>
                  <a:srgbClr val="2E2E2E"/>
                </a:solidFill>
                <a:latin typeface="Montserrat Classic Bold"/>
              </a:rPr>
              <a:t>1.2.3 Fully Convolutional Neural Network</a:t>
            </a: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1190625"/>
            <a:ext cx="7532981"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1. GIỚI THIỆU</a:t>
            </a:r>
          </a:p>
        </p:txBody>
      </p:sp>
      <p:sp>
        <p:nvSpPr>
          <p:cNvPr name="TextBox 7" id="7"/>
          <p:cNvSpPr txBox="true"/>
          <p:nvPr/>
        </p:nvSpPr>
        <p:spPr>
          <a:xfrm rot="0">
            <a:off x="2714347" y="4650970"/>
            <a:ext cx="14265510" cy="2175539"/>
          </a:xfrm>
          <a:prstGeom prst="rect">
            <a:avLst/>
          </a:prstGeom>
        </p:spPr>
        <p:txBody>
          <a:bodyPr anchor="t" rtlCol="false" tIns="0" lIns="0" bIns="0" rIns="0">
            <a:spAutoFit/>
          </a:bodyPr>
          <a:lstStyle/>
          <a:p>
            <a:pPr algn="just" marL="590902" indent="-295451" lvl="1">
              <a:lnSpc>
                <a:spcPts val="4379"/>
              </a:lnSpc>
              <a:buFont typeface="Arial"/>
              <a:buChar char="•"/>
            </a:pPr>
            <a:r>
              <a:rPr lang="en-US" sz="2736">
                <a:solidFill>
                  <a:srgbClr val="2E2E2E"/>
                </a:solidFill>
                <a:latin typeface="Montserrat Bold"/>
              </a:rPr>
              <a:t>Tuy nhiên, phương pháp này chỉ pháp hiện được các đặc trưng cục bộ trong ảnh, và kết quả nó tạo ra có biên cạnh không chính xác vì đã mất đi các thông tin trong quá trình encode-decode.</a:t>
            </a:r>
          </a:p>
          <a:p>
            <a:pPr algn="just" marL="590902" indent="-295451" lvl="1">
              <a:lnSpc>
                <a:spcPts val="4379"/>
              </a:lnSpc>
              <a:buFont typeface="Arial"/>
              <a:buChar char="•"/>
            </a:pPr>
            <a:r>
              <a:rPr lang="en-US" sz="2736">
                <a:solidFill>
                  <a:srgbClr val="2E2E2E"/>
                </a:solidFill>
                <a:latin typeface="Montserrat Bold"/>
              </a:rPr>
              <a:t>Model phổ biến nhất của phương pháp này là U-Net.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DAFms55GLLY</dc:identifier>
  <dcterms:modified xsi:type="dcterms:W3CDTF">2011-08-01T06:04:30Z</dcterms:modified>
  <cp:revision>1</cp:revision>
  <dc:title>Modern and Minimal Company Profile Presentation</dc:title>
</cp:coreProperties>
</file>