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 id="256" r:id="rId3"/>
    <p:sldId id="258" r:id="rId4"/>
    <p:sldId id="269" r:id="rId5"/>
    <p:sldId id="260" r:id="rId6"/>
    <p:sldId id="270" r:id="rId7"/>
    <p:sldId id="262" r:id="rId8"/>
    <p:sldId id="271" r:id="rId9"/>
    <p:sldId id="264" r:id="rId10"/>
    <p:sldId id="272" r:id="rId11"/>
    <p:sldId id="267" r:id="rId12"/>
    <p:sldId id="273" r:id="rId13"/>
    <p:sldId id="268" r:id="rId14"/>
    <p:sldId id="265" r:id="rId15"/>
    <p:sldId id="266" r:id="rId16"/>
  </p:sldIdLst>
  <p:sldSz cx="18288000" cy="10287000"/>
  <p:notesSz cx="6858000" cy="9144000"/>
  <p:embeddedFontLst>
    <p:embeddedFont>
      <p:font typeface="Raleway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461"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image" Target="../media/image20.png"/><Relationship Id="rId5" Type="http://schemas.openxmlformats.org/officeDocument/2006/relationships/image" Target="../media/image2.png"/><Relationship Id="rId10" Type="http://schemas.openxmlformats.org/officeDocument/2006/relationships/image" Target="../media/image19.svg"/><Relationship Id="rId4" Type="http://schemas.openxmlformats.org/officeDocument/2006/relationships/image" Target="../media/image8.sv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35.png"/><Relationship Id="rId4" Type="http://schemas.openxmlformats.org/officeDocument/2006/relationships/image" Target="../media/image17.svg"/><Relationship Id="rId9" Type="http://schemas.openxmlformats.org/officeDocument/2006/relationships/image" Target="../media/image34.jpeg"/></Relationships>
</file>

<file path=ppt/slides/_rels/slide1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hyperlink" Target="https://hoanghapc.vn/tong-quan-ve-cpu-may-tinh?srsltid=AfmBOoq70X4o_Rbu11XfDebGooBdnZ2d0GRUyM9xEufe9AalUb-ZJ8v-" TargetMode="External"/><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hyperlink" Target="https://www.thegioididong.com/hoi-dap/toc-do-cpu-la-gi-co-y-nghia-gi-trong-cac-thiet-bi-dien-tu-1299483"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svg"/><Relationship Id="rId11" Type="http://schemas.openxmlformats.org/officeDocument/2006/relationships/hyperlink" Target="https://vi.wikipedia.org/wiki/CPU" TargetMode="External"/><Relationship Id="rId5" Type="http://schemas.openxmlformats.org/officeDocument/2006/relationships/image" Target="../media/image2.png"/><Relationship Id="rId10" Type="http://schemas.openxmlformats.org/officeDocument/2006/relationships/image" Target="../media/image31.svg"/><Relationship Id="rId4" Type="http://schemas.openxmlformats.org/officeDocument/2006/relationships/image" Target="../media/image8.svg"/><Relationship Id="rId9" Type="http://schemas.openxmlformats.org/officeDocument/2006/relationships/image" Target="../media/image30.png"/><Relationship Id="rId14" Type="http://schemas.openxmlformats.org/officeDocument/2006/relationships/hyperlink" Target="https://fptshop.com.vn/tin-tuc/danh-gia/cpu-la-gi-37083"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png"/><Relationship Id="rId3" Type="http://schemas.openxmlformats.org/officeDocument/2006/relationships/image" Target="../media/image36.png"/><Relationship Id="rId7" Type="http://schemas.openxmlformats.org/officeDocument/2006/relationships/image" Target="../media/image11.png"/><Relationship Id="rId12" Type="http://schemas.openxmlformats.org/officeDocument/2006/relationships/image" Target="../media/image8.svg"/><Relationship Id="rId2" Type="http://schemas.openxmlformats.org/officeDocument/2006/relationships/image" Target="../media/image1.jpeg"/><Relationship Id="rId16" Type="http://schemas.openxmlformats.org/officeDocument/2006/relationships/image" Target="../media/image43.gif"/><Relationship Id="rId1" Type="http://schemas.openxmlformats.org/officeDocument/2006/relationships/slideLayout" Target="../slideLayouts/slideLayout7.xml"/><Relationship Id="rId6" Type="http://schemas.openxmlformats.org/officeDocument/2006/relationships/image" Target="../media/image39.svg"/><Relationship Id="rId11" Type="http://schemas.openxmlformats.org/officeDocument/2006/relationships/image" Target="../media/image7.png"/><Relationship Id="rId5" Type="http://schemas.openxmlformats.org/officeDocument/2006/relationships/image" Target="../media/image38.png"/><Relationship Id="rId15" Type="http://schemas.openxmlformats.org/officeDocument/2006/relationships/image" Target="../media/image42.gif"/><Relationship Id="rId10" Type="http://schemas.openxmlformats.org/officeDocument/2006/relationships/image" Target="../media/image41.svg"/><Relationship Id="rId4" Type="http://schemas.openxmlformats.org/officeDocument/2006/relationships/image" Target="../media/image37.svg"/><Relationship Id="rId9" Type="http://schemas.openxmlformats.org/officeDocument/2006/relationships/image" Target="../media/image40.png"/><Relationship Id="rId1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10" Type="http://schemas.microsoft.com/office/2007/relationships/hdphoto" Target="../media/hdphoto1.wdp"/><Relationship Id="rId4" Type="http://schemas.openxmlformats.org/officeDocument/2006/relationships/image" Target="../media/image10.sv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jpeg"/><Relationship Id="rId4" Type="http://schemas.openxmlformats.org/officeDocument/2006/relationships/image" Target="../media/image17.svg"/><Relationship Id="rId9" Type="http://schemas.openxmlformats.org/officeDocument/2006/relationships/image" Target="../media/image22.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10" Type="http://schemas.microsoft.com/office/2007/relationships/hdphoto" Target="../media/hdphoto2.wdp"/><Relationship Id="rId4" Type="http://schemas.openxmlformats.org/officeDocument/2006/relationships/image" Target="../media/image17.svg"/><Relationship Id="rId9"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16.png"/><Relationship Id="rId7"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7.svg"/><Relationship Id="rId9" Type="http://schemas.openxmlformats.org/officeDocument/2006/relationships/image" Target="../media/image29.jpe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1.svg"/><Relationship Id="rId11" Type="http://schemas.openxmlformats.org/officeDocument/2006/relationships/image" Target="../media/image33.png"/><Relationship Id="rId5" Type="http://schemas.openxmlformats.org/officeDocument/2006/relationships/image" Target="../media/image30.png"/><Relationship Id="rId10" Type="http://schemas.microsoft.com/office/2007/relationships/hdphoto" Target="../media/hdphoto3.wdp"/><Relationship Id="rId4" Type="http://schemas.openxmlformats.org/officeDocument/2006/relationships/image" Target="../media/image17.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sp>
        <p:nvSpPr>
          <p:cNvPr id="4" name="Freeform 4"/>
          <p:cNvSpPr/>
          <p:nvPr/>
        </p:nvSpPr>
        <p:spPr>
          <a:xfrm>
            <a:off x="16053324" y="905659"/>
            <a:ext cx="1160673" cy="1160673"/>
          </a:xfrm>
          <a:custGeom>
            <a:avLst/>
            <a:gdLst/>
            <a:ahLst/>
            <a:cxnLst/>
            <a:rect l="l" t="t" r="r" b="b"/>
            <a:pathLst>
              <a:path w="1160673" h="1160673">
                <a:moveTo>
                  <a:pt x="0" y="0"/>
                </a:moveTo>
                <a:lnTo>
                  <a:pt x="1160673" y="0"/>
                </a:lnTo>
                <a:lnTo>
                  <a:pt x="1160673" y="1160673"/>
                </a:lnTo>
                <a:lnTo>
                  <a:pt x="0" y="116067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193621" y="7200900"/>
            <a:ext cx="5375629" cy="4114800"/>
          </a:xfrm>
          <a:custGeom>
            <a:avLst/>
            <a:gdLst/>
            <a:ahLst/>
            <a:cxnLst/>
            <a:rect l="l" t="t" r="r" b="b"/>
            <a:pathLst>
              <a:path w="5375629" h="4114800">
                <a:moveTo>
                  <a:pt x="0" y="0"/>
                </a:moveTo>
                <a:lnTo>
                  <a:pt x="5375630" y="0"/>
                </a:lnTo>
                <a:lnTo>
                  <a:pt x="537563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2354402" y="469576"/>
            <a:ext cx="5375629" cy="4114800"/>
          </a:xfrm>
          <a:custGeom>
            <a:avLst/>
            <a:gdLst/>
            <a:ahLst/>
            <a:cxnLst/>
            <a:rect l="l" t="t" r="r" b="b"/>
            <a:pathLst>
              <a:path w="5375629" h="4114800">
                <a:moveTo>
                  <a:pt x="0" y="0"/>
                </a:moveTo>
                <a:lnTo>
                  <a:pt x="5375630" y="0"/>
                </a:lnTo>
                <a:lnTo>
                  <a:pt x="537563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3343933" y="1627882"/>
            <a:ext cx="11588851" cy="1077218"/>
          </a:xfrm>
          <a:prstGeom prst="rect">
            <a:avLst/>
          </a:prstGeom>
        </p:spPr>
        <p:txBody>
          <a:bodyPr wrap="square" lIns="0" tIns="0" rIns="0" bIns="0" rtlCol="0" anchor="t">
            <a:spAutoFit/>
          </a:bodyPr>
          <a:lstStyle/>
          <a:p>
            <a:pPr algn="ctr">
              <a:lnSpc>
                <a:spcPts val="8382"/>
              </a:lnSpc>
              <a:spcBef>
                <a:spcPct val="0"/>
              </a:spcBef>
            </a:pPr>
            <a:r>
              <a:rPr lang="en-US" sz="8060">
                <a:solidFill>
                  <a:srgbClr val="224B86"/>
                </a:solidFill>
                <a:latin typeface="Arial" panose="020B0604020202020204" pitchFamily="34" charset="0"/>
                <a:ea typeface="Jua"/>
                <a:cs typeface="Arial" panose="020B0604020202020204" pitchFamily="34" charset="0"/>
                <a:sym typeface="Jua"/>
              </a:rPr>
              <a:t>Xin </a:t>
            </a:r>
            <a:r>
              <a:rPr lang="en-US" sz="8060" err="1">
                <a:solidFill>
                  <a:srgbClr val="224B86"/>
                </a:solidFill>
                <a:latin typeface="Arial" panose="020B0604020202020204" pitchFamily="34" charset="0"/>
                <a:ea typeface="Jua"/>
                <a:cs typeface="Arial" panose="020B0604020202020204" pitchFamily="34" charset="0"/>
                <a:sym typeface="Jua"/>
              </a:rPr>
              <a:t>chào</a:t>
            </a:r>
            <a:r>
              <a:rPr lang="en-US" sz="8060">
                <a:solidFill>
                  <a:srgbClr val="224B86"/>
                </a:solidFill>
                <a:latin typeface="Arial" panose="020B0604020202020204" pitchFamily="34" charset="0"/>
                <a:ea typeface="Jua"/>
                <a:cs typeface="Arial" panose="020B0604020202020204" pitchFamily="34" charset="0"/>
                <a:sym typeface="Jua"/>
              </a:rPr>
              <a:t> thầy và các bạn</a:t>
            </a:r>
          </a:p>
        </p:txBody>
      </p:sp>
      <p:sp>
        <p:nvSpPr>
          <p:cNvPr id="11" name="TextBox 11"/>
          <p:cNvSpPr txBox="1"/>
          <p:nvPr/>
        </p:nvSpPr>
        <p:spPr>
          <a:xfrm>
            <a:off x="3339017" y="4015782"/>
            <a:ext cx="10805304" cy="500137"/>
          </a:xfrm>
          <a:prstGeom prst="rect">
            <a:avLst/>
          </a:prstGeom>
        </p:spPr>
        <p:txBody>
          <a:bodyPr lIns="0" tIns="0" rIns="0" bIns="0" rtlCol="0" anchor="t">
            <a:spAutoFit/>
          </a:bodyPr>
          <a:lstStyle/>
          <a:p>
            <a:pPr>
              <a:lnSpc>
                <a:spcPts val="3889"/>
              </a:lnSpc>
              <a:spcBef>
                <a:spcPct val="0"/>
              </a:spcBef>
            </a:pPr>
            <a:r>
              <a:rPr lang="en-US" sz="3740" b="1">
                <a:solidFill>
                  <a:srgbClr val="000000"/>
                </a:solidFill>
                <a:latin typeface="Raleway Bold"/>
                <a:ea typeface="Raleway Bold"/>
                <a:cs typeface="Raleway Bold"/>
                <a:sym typeface="Raleway Bold"/>
              </a:rPr>
              <a:t>Tên: Trần Huỳnh Gia Bảo</a:t>
            </a:r>
          </a:p>
        </p:txBody>
      </p:sp>
      <p:sp>
        <p:nvSpPr>
          <p:cNvPr id="12" name="TextBox 12"/>
          <p:cNvSpPr txBox="1"/>
          <p:nvPr/>
        </p:nvSpPr>
        <p:spPr>
          <a:xfrm>
            <a:off x="4348481" y="7419826"/>
            <a:ext cx="9579753" cy="1000274"/>
          </a:xfrm>
          <a:prstGeom prst="rect">
            <a:avLst/>
          </a:prstGeom>
        </p:spPr>
        <p:txBody>
          <a:bodyPr lIns="0" tIns="0" rIns="0" bIns="0" rtlCol="0" anchor="t">
            <a:spAutoFit/>
          </a:bodyPr>
          <a:lstStyle/>
          <a:p>
            <a:pPr algn="ctr">
              <a:lnSpc>
                <a:spcPts val="3889"/>
              </a:lnSpc>
              <a:spcBef>
                <a:spcPct val="0"/>
              </a:spcBef>
            </a:pPr>
            <a:r>
              <a:rPr lang="en-US" sz="3740" b="1">
                <a:solidFill>
                  <a:srgbClr val="000000"/>
                </a:solidFill>
                <a:latin typeface="Raleway Bold"/>
                <a:ea typeface="Raleway Bold"/>
                <a:cs typeface="Raleway Bold"/>
                <a:sym typeface="Raleway Bold"/>
              </a:rPr>
              <a:t>Hôm nay chúng ta cùng tìm hiểu về bộ vi xử lí (CPU) nhé!</a:t>
            </a:r>
          </a:p>
        </p:txBody>
      </p:sp>
      <p:sp>
        <p:nvSpPr>
          <p:cNvPr id="13" name="TextBox 11">
            <a:extLst>
              <a:ext uri="{FF2B5EF4-FFF2-40B4-BE49-F238E27FC236}">
                <a16:creationId xmlns:a16="http://schemas.microsoft.com/office/drawing/2014/main" id="{EF66B267-8157-0DA8-F75A-585435B1D9C2}"/>
              </a:ext>
            </a:extLst>
          </p:cNvPr>
          <p:cNvSpPr txBox="1"/>
          <p:nvPr/>
        </p:nvSpPr>
        <p:spPr>
          <a:xfrm>
            <a:off x="3339017" y="4662414"/>
            <a:ext cx="10805304" cy="500137"/>
          </a:xfrm>
          <a:prstGeom prst="rect">
            <a:avLst/>
          </a:prstGeom>
        </p:spPr>
        <p:txBody>
          <a:bodyPr lIns="0" tIns="0" rIns="0" bIns="0" rtlCol="0" anchor="t">
            <a:spAutoFit/>
          </a:bodyPr>
          <a:lstStyle/>
          <a:p>
            <a:pPr>
              <a:lnSpc>
                <a:spcPts val="3889"/>
              </a:lnSpc>
              <a:spcBef>
                <a:spcPct val="0"/>
              </a:spcBef>
            </a:pPr>
            <a:r>
              <a:rPr lang="en-US" sz="3740" b="1">
                <a:solidFill>
                  <a:srgbClr val="000000"/>
                </a:solidFill>
                <a:latin typeface="Raleway Bold"/>
                <a:ea typeface="Raleway Bold"/>
                <a:cs typeface="Raleway Bold"/>
                <a:sym typeface="Raleway Bold"/>
              </a:rPr>
              <a:t>MSSV: 24120267</a:t>
            </a:r>
          </a:p>
        </p:txBody>
      </p:sp>
      <p:sp>
        <p:nvSpPr>
          <p:cNvPr id="14" name="TextBox 11">
            <a:extLst>
              <a:ext uri="{FF2B5EF4-FFF2-40B4-BE49-F238E27FC236}">
                <a16:creationId xmlns:a16="http://schemas.microsoft.com/office/drawing/2014/main" id="{69110514-3012-F08B-1CDA-4D45215C3D95}"/>
              </a:ext>
            </a:extLst>
          </p:cNvPr>
          <p:cNvSpPr txBox="1"/>
          <p:nvPr/>
        </p:nvSpPr>
        <p:spPr>
          <a:xfrm>
            <a:off x="3348849" y="5329163"/>
            <a:ext cx="10805304" cy="500137"/>
          </a:xfrm>
          <a:prstGeom prst="rect">
            <a:avLst/>
          </a:prstGeom>
        </p:spPr>
        <p:txBody>
          <a:bodyPr lIns="0" tIns="0" rIns="0" bIns="0" rtlCol="0" anchor="t">
            <a:spAutoFit/>
          </a:bodyPr>
          <a:lstStyle/>
          <a:p>
            <a:pPr>
              <a:lnSpc>
                <a:spcPts val="3889"/>
              </a:lnSpc>
              <a:spcBef>
                <a:spcPct val="0"/>
              </a:spcBef>
            </a:pPr>
            <a:r>
              <a:rPr lang="en-US" sz="3740" b="1">
                <a:solidFill>
                  <a:srgbClr val="000000"/>
                </a:solidFill>
                <a:latin typeface="Raleway Bold"/>
                <a:ea typeface="Raleway Bold"/>
                <a:cs typeface="Raleway Bold"/>
                <a:sym typeface="Raleway Bold"/>
              </a:rPr>
              <a:t>Lớp: CTT3A – Khóa K24</a:t>
            </a:r>
          </a:p>
        </p:txBody>
      </p:sp>
      <p:sp>
        <p:nvSpPr>
          <p:cNvPr id="15" name="AutoShape 2" descr="A detailed diagram showing the internal structure of a CPU (Central Processing Unit). It should label key components like the Arithmetic Logic Unit (ALU), Control Unit (CU), Cache, Registers, and connections between them. The CPU is shown in a simplified block layout, with arrows indicating the flow of data and instructions between these components. Colorful labels and arrows should help explain the process. Background is clean and professional, suitable for a PowerPoint presentation on technology and computing.">
            <a:extLst>
              <a:ext uri="{FF2B5EF4-FFF2-40B4-BE49-F238E27FC236}">
                <a16:creationId xmlns:a16="http://schemas.microsoft.com/office/drawing/2014/main" id="{69F678F4-EDD4-A049-260C-08A0E291D9CE}"/>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Emoji Shades GIFs | Tenor">
            <a:extLst>
              <a:ext uri="{FF2B5EF4-FFF2-40B4-BE49-F238E27FC236}">
                <a16:creationId xmlns:a16="http://schemas.microsoft.com/office/drawing/2014/main" id="{5E87616E-E0AA-2817-A93C-75D5C69DB5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14801" y="3086099"/>
            <a:ext cx="4548999" cy="3002339"/>
          </a:xfrm>
          <a:prstGeom prst="rect">
            <a:avLst/>
          </a:prstGeom>
          <a:noFill/>
          <a:extLst>
            <a:ext uri="{909E8E84-426E-40DD-AFC4-6F175D3DCCD1}">
              <a14:hiddenFill xmlns:a14="http://schemas.microsoft.com/office/drawing/2010/main">
                <a:solidFill>
                  <a:srgbClr val="FFFFFF"/>
                </a:solidFill>
              </a14:hiddenFill>
            </a:ext>
          </a:extLst>
        </p:spPr>
      </p:pic>
      <p:sp>
        <p:nvSpPr>
          <p:cNvPr id="16" name="Oval 15">
            <a:extLst>
              <a:ext uri="{FF2B5EF4-FFF2-40B4-BE49-F238E27FC236}">
                <a16:creationId xmlns:a16="http://schemas.microsoft.com/office/drawing/2014/main" id="{CF8237DE-FED2-DCCC-BA94-41C4A26CC077}"/>
              </a:ext>
            </a:extLst>
          </p:cNvPr>
          <p:cNvSpPr/>
          <p:nvPr/>
        </p:nvSpPr>
        <p:spPr>
          <a:xfrm>
            <a:off x="457200" y="9252331"/>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a:t>
            </a:r>
          </a:p>
        </p:txBody>
      </p:sp>
      <p:sp>
        <p:nvSpPr>
          <p:cNvPr id="3" name="Freeform 3"/>
          <p:cNvSpPr/>
          <p:nvPr/>
        </p:nvSpPr>
        <p:spPr>
          <a:xfrm>
            <a:off x="16633660" y="1446234"/>
            <a:ext cx="907682" cy="1588939"/>
          </a:xfrm>
          <a:custGeom>
            <a:avLst/>
            <a:gdLst/>
            <a:ahLst/>
            <a:cxnLst/>
            <a:rect l="l" t="t" r="r" b="b"/>
            <a:pathLst>
              <a:path w="907682" h="1588939">
                <a:moveTo>
                  <a:pt x="0" y="0"/>
                </a:moveTo>
                <a:lnTo>
                  <a:pt x="907681" y="0"/>
                </a:lnTo>
                <a:lnTo>
                  <a:pt x="907681" y="1588939"/>
                </a:lnTo>
                <a:lnTo>
                  <a:pt x="0" y="158893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750"/>
                                        <p:tgtEl>
                                          <p:spTgt spid="5"/>
                                        </p:tgtEl>
                                      </p:cBhvr>
                                    </p:animEffect>
                                    <p:anim calcmode="lin" valueType="num">
                                      <p:cBhvr>
                                        <p:cTn id="13" dur="750" fill="hold"/>
                                        <p:tgtEl>
                                          <p:spTgt spid="5"/>
                                        </p:tgtEl>
                                        <p:attrNameLst>
                                          <p:attrName>ppt_x</p:attrName>
                                        </p:attrNameLst>
                                      </p:cBhvr>
                                      <p:tavLst>
                                        <p:tav tm="0">
                                          <p:val>
                                            <p:strVal val="#ppt_x"/>
                                          </p:val>
                                        </p:tav>
                                        <p:tav tm="100000">
                                          <p:val>
                                            <p:strVal val="#ppt_x"/>
                                          </p:val>
                                        </p:tav>
                                      </p:tavLst>
                                    </p:anim>
                                    <p:anim calcmode="lin" valueType="num">
                                      <p:cBhvr>
                                        <p:cTn id="14" dur="750" fill="hold"/>
                                        <p:tgtEl>
                                          <p:spTgt spid="5"/>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50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par>
                                <p:cTn id="19" presetID="1" presetClass="entr" presetSubtype="0" fill="hold" nodeType="withEffect">
                                  <p:stCondLst>
                                    <p:cond delay="1000"/>
                                  </p:stCondLst>
                                  <p:childTnLst>
                                    <p:set>
                                      <p:cBhvr>
                                        <p:cTn id="20" dur="1" fill="hold">
                                          <p:stCondLst>
                                            <p:cond delay="249"/>
                                          </p:stCondLst>
                                        </p:cTn>
                                        <p:tgtEl>
                                          <p:spTgt spid="4"/>
                                        </p:tgtEl>
                                        <p:attrNameLst>
                                          <p:attrName>style.visibility</p:attrName>
                                        </p:attrNameLst>
                                      </p:cBhvr>
                                      <p:to>
                                        <p:strVal val="visible"/>
                                      </p:to>
                                    </p:set>
                                  </p:childTnLst>
                                </p:cTn>
                              </p:par>
                              <p:par>
                                <p:cTn id="21" presetID="2" presetClass="entr" presetSubtype="4" fill="hold" grpId="0" nodeType="withEffect">
                                  <p:stCondLst>
                                    <p:cond delay="125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150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175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200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225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2" fill="hold" nodeType="withEffect">
                                  <p:stCondLst>
                                    <p:cond delay="2000"/>
                                  </p:stCondLst>
                                  <p:childTnLst>
                                    <p:set>
                                      <p:cBhvr>
                                        <p:cTn id="42" dur="1" fill="hold">
                                          <p:stCondLst>
                                            <p:cond delay="0"/>
                                          </p:stCondLst>
                                        </p:cTn>
                                        <p:tgtEl>
                                          <p:spTgt spid="2054"/>
                                        </p:tgtEl>
                                        <p:attrNameLst>
                                          <p:attrName>style.visibility</p:attrName>
                                        </p:attrNameLst>
                                      </p:cBhvr>
                                      <p:to>
                                        <p:strVal val="visible"/>
                                      </p:to>
                                    </p:set>
                                    <p:anim calcmode="lin" valueType="num">
                                      <p:cBhvr additive="base">
                                        <p:cTn id="43" dur="500" fill="hold"/>
                                        <p:tgtEl>
                                          <p:spTgt spid="2054"/>
                                        </p:tgtEl>
                                        <p:attrNameLst>
                                          <p:attrName>ppt_x</p:attrName>
                                        </p:attrNameLst>
                                      </p:cBhvr>
                                      <p:tavLst>
                                        <p:tav tm="0">
                                          <p:val>
                                            <p:strVal val="1+#ppt_w/2"/>
                                          </p:val>
                                        </p:tav>
                                        <p:tav tm="100000">
                                          <p:val>
                                            <p:strVal val="#ppt_x"/>
                                          </p:val>
                                        </p:tav>
                                      </p:tavLst>
                                    </p:anim>
                                    <p:anim calcmode="lin" valueType="num">
                                      <p:cBhvr additive="base">
                                        <p:cTn id="44" dur="500" fill="hold"/>
                                        <p:tgtEl>
                                          <p:spTgt spid="20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4648200" y="4000500"/>
            <a:ext cx="8991600" cy="3519553"/>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Ưu điểm và nhược điểm</a:t>
            </a:r>
          </a:p>
        </p:txBody>
      </p:sp>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21029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16" name="Group 15">
            <a:extLst>
              <a:ext uri="{FF2B5EF4-FFF2-40B4-BE49-F238E27FC236}">
                <a16:creationId xmlns:a16="http://schemas.microsoft.com/office/drawing/2014/main" id="{463D7DEC-B4E9-D103-E6E6-FD2454FB4FD7}"/>
              </a:ext>
            </a:extLst>
          </p:cNvPr>
          <p:cNvGrpSpPr/>
          <p:nvPr/>
        </p:nvGrpSpPr>
        <p:grpSpPr>
          <a:xfrm>
            <a:off x="-1198543" y="249714"/>
            <a:ext cx="19147761" cy="9674167"/>
            <a:chOff x="-1198543" y="249714"/>
            <a:chExt cx="19147761" cy="9674167"/>
          </a:xfrm>
        </p:grpSpPr>
        <p:grpSp>
          <p:nvGrpSpPr>
            <p:cNvPr id="15" name="Group 14">
              <a:extLst>
                <a:ext uri="{FF2B5EF4-FFF2-40B4-BE49-F238E27FC236}">
                  <a16:creationId xmlns:a16="http://schemas.microsoft.com/office/drawing/2014/main" id="{77D40937-C621-5122-3402-44D7948B5F61}"/>
                </a:ext>
              </a:extLst>
            </p:cNvPr>
            <p:cNvGrpSpPr/>
            <p:nvPr/>
          </p:nvGrpSpPr>
          <p:grpSpPr>
            <a:xfrm>
              <a:off x="-189804" y="722741"/>
              <a:ext cx="1452454" cy="2415786"/>
              <a:chOff x="-189804" y="722741"/>
              <a:chExt cx="1452454" cy="2415786"/>
            </a:xfrm>
          </p:grpSpPr>
          <p:sp>
            <p:nvSpPr>
              <p:cNvPr id="7" name="Freeform 7"/>
              <p:cNvSpPr/>
              <p:nvPr/>
            </p:nvSpPr>
            <p:spPr>
              <a:xfrm>
                <a:off x="354968" y="1549588"/>
                <a:ext cx="907682" cy="1588939"/>
              </a:xfrm>
              <a:custGeom>
                <a:avLst/>
                <a:gdLst/>
                <a:ahLst/>
                <a:cxnLst/>
                <a:rect l="l" t="t" r="r" b="b"/>
                <a:pathLst>
                  <a:path w="907682" h="1588939">
                    <a:moveTo>
                      <a:pt x="0" y="0"/>
                    </a:moveTo>
                    <a:lnTo>
                      <a:pt x="907682" y="0"/>
                    </a:lnTo>
                    <a:lnTo>
                      <a:pt x="907682" y="1588939"/>
                    </a:lnTo>
                    <a:lnTo>
                      <a:pt x="0" y="15889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a:off x="-189804" y="722741"/>
                <a:ext cx="1160673" cy="1160673"/>
              </a:xfrm>
              <a:custGeom>
                <a:avLst/>
                <a:gdLst/>
                <a:ahLst/>
                <a:cxnLst/>
                <a:rect l="l" t="t" r="r" b="b"/>
                <a:pathLst>
                  <a:path w="1160673" h="1160673">
                    <a:moveTo>
                      <a:pt x="0" y="0"/>
                    </a:moveTo>
                    <a:lnTo>
                      <a:pt x="1160673" y="0"/>
                    </a:lnTo>
                    <a:lnTo>
                      <a:pt x="1160673" y="1160672"/>
                    </a:lnTo>
                    <a:lnTo>
                      <a:pt x="0" y="11606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grpSp>
          <p:nvGrpSpPr>
            <p:cNvPr id="14" name="Group 13">
              <a:extLst>
                <a:ext uri="{FF2B5EF4-FFF2-40B4-BE49-F238E27FC236}">
                  <a16:creationId xmlns:a16="http://schemas.microsoft.com/office/drawing/2014/main" id="{56E9D80C-913D-874D-B6BF-29DCBAF724DB}"/>
                </a:ext>
              </a:extLst>
            </p:cNvPr>
            <p:cNvGrpSpPr/>
            <p:nvPr/>
          </p:nvGrpSpPr>
          <p:grpSpPr>
            <a:xfrm>
              <a:off x="-1198543" y="249714"/>
              <a:ext cx="19147761" cy="9674167"/>
              <a:chOff x="-1198543" y="249714"/>
              <a:chExt cx="19147761" cy="9674167"/>
            </a:xfrm>
          </p:grpSpPr>
          <p:sp>
            <p:nvSpPr>
              <p:cNvPr id="3" name="Freeform 3"/>
              <p:cNvSpPr/>
              <p:nvPr/>
            </p:nvSpPr>
            <p:spPr>
              <a:xfrm>
                <a:off x="1386222" y="960860"/>
                <a:ext cx="15606378" cy="8373640"/>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6996" y="8625055"/>
                <a:ext cx="2094881" cy="1298826"/>
              </a:xfrm>
              <a:custGeom>
                <a:avLst/>
                <a:gdLst/>
                <a:ahLst/>
                <a:cxnLst/>
                <a:rect l="l" t="t" r="r" b="b"/>
                <a:pathLst>
                  <a:path w="2094881" h="1298826">
                    <a:moveTo>
                      <a:pt x="0" y="0"/>
                    </a:moveTo>
                    <a:lnTo>
                      <a:pt x="2094882" y="0"/>
                    </a:lnTo>
                    <a:lnTo>
                      <a:pt x="2094882" y="1298827"/>
                    </a:lnTo>
                    <a:lnTo>
                      <a:pt x="0" y="129882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5854337" y="249714"/>
                <a:ext cx="2094881" cy="1298826"/>
              </a:xfrm>
              <a:custGeom>
                <a:avLst/>
                <a:gdLst/>
                <a:ahLst/>
                <a:cxnLst/>
                <a:rect l="l" t="t" r="r" b="b"/>
                <a:pathLst>
                  <a:path w="2094881" h="1298826">
                    <a:moveTo>
                      <a:pt x="0" y="0"/>
                    </a:moveTo>
                    <a:lnTo>
                      <a:pt x="2094881" y="0"/>
                    </a:lnTo>
                    <a:lnTo>
                      <a:pt x="2094881" y="1298826"/>
                    </a:lnTo>
                    <a:lnTo>
                      <a:pt x="0" y="129882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1198543" y="5315525"/>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grpSp>
      </p:grpSp>
      <p:sp>
        <p:nvSpPr>
          <p:cNvPr id="12" name="TextBox 12"/>
          <p:cNvSpPr txBox="1"/>
          <p:nvPr/>
        </p:nvSpPr>
        <p:spPr>
          <a:xfrm>
            <a:off x="1805684" y="2522252"/>
            <a:ext cx="12367516" cy="718145"/>
          </a:xfrm>
          <a:prstGeom prst="rect">
            <a:avLst/>
          </a:prstGeom>
        </p:spPr>
        <p:txBody>
          <a:bodyPr wrap="square"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Ưu và nhược điểm của các loại CPU</a:t>
            </a:r>
          </a:p>
        </p:txBody>
      </p:sp>
      <p:sp>
        <p:nvSpPr>
          <p:cNvPr id="17" name="AutoShape 4" descr="Intel kỷ niệm 50 năm ngày ra mắt 4004 - CPU thương mại đầu tiên được tích  hợp vào một con chip | Viết bởi Enzo Le">
            <a:extLst>
              <a:ext uri="{FF2B5EF4-FFF2-40B4-BE49-F238E27FC236}">
                <a16:creationId xmlns:a16="http://schemas.microsoft.com/office/drawing/2014/main" id="{3B509535-7BBC-310D-D9A1-C4F8C7AC904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4" name="Table 3">
            <a:extLst>
              <a:ext uri="{FF2B5EF4-FFF2-40B4-BE49-F238E27FC236}">
                <a16:creationId xmlns:a16="http://schemas.microsoft.com/office/drawing/2014/main" id="{E6AD5E58-B530-F936-C13D-9DC41682D0AD}"/>
              </a:ext>
            </a:extLst>
          </p:cNvPr>
          <p:cNvGraphicFramePr>
            <a:graphicFrameLocks noGrp="1"/>
          </p:cNvGraphicFramePr>
          <p:nvPr>
            <p:extLst>
              <p:ext uri="{D42A27DB-BD31-4B8C-83A1-F6EECF244321}">
                <p14:modId xmlns:p14="http://schemas.microsoft.com/office/powerpoint/2010/main" val="1565749536"/>
              </p:ext>
            </p:extLst>
          </p:nvPr>
        </p:nvGraphicFramePr>
        <p:xfrm>
          <a:off x="1958084" y="3435046"/>
          <a:ext cx="14424916" cy="4752422"/>
        </p:xfrm>
        <a:graphic>
          <a:graphicData uri="http://schemas.openxmlformats.org/drawingml/2006/table">
            <a:tbl>
              <a:tblPr firstRow="1" bandRow="1">
                <a:tableStyleId>{5C22544A-7EE6-4342-B048-85BDC9FD1C3A}</a:tableStyleId>
              </a:tblPr>
              <a:tblGrid>
                <a:gridCol w="2004316">
                  <a:extLst>
                    <a:ext uri="{9D8B030D-6E8A-4147-A177-3AD203B41FA5}">
                      <a16:colId xmlns:a16="http://schemas.microsoft.com/office/drawing/2014/main" val="3095855658"/>
                    </a:ext>
                  </a:extLst>
                </a:gridCol>
                <a:gridCol w="4038600">
                  <a:extLst>
                    <a:ext uri="{9D8B030D-6E8A-4147-A177-3AD203B41FA5}">
                      <a16:colId xmlns:a16="http://schemas.microsoft.com/office/drawing/2014/main" val="2993363505"/>
                    </a:ext>
                  </a:extLst>
                </a:gridCol>
                <a:gridCol w="4038600">
                  <a:extLst>
                    <a:ext uri="{9D8B030D-6E8A-4147-A177-3AD203B41FA5}">
                      <a16:colId xmlns:a16="http://schemas.microsoft.com/office/drawing/2014/main" val="2151950217"/>
                    </a:ext>
                  </a:extLst>
                </a:gridCol>
                <a:gridCol w="4343400">
                  <a:extLst>
                    <a:ext uri="{9D8B030D-6E8A-4147-A177-3AD203B41FA5}">
                      <a16:colId xmlns:a16="http://schemas.microsoft.com/office/drawing/2014/main" val="3981953754"/>
                    </a:ext>
                  </a:extLst>
                </a:gridCol>
              </a:tblGrid>
              <a:tr h="1175054">
                <a:tc>
                  <a:txBody>
                    <a:bodyPr/>
                    <a:lstStyle/>
                    <a:p>
                      <a:pPr algn="ctr"/>
                      <a:endParaRPr lang="en-US" sz="2400">
                        <a:latin typeface="Arial" panose="020B0604020202020204" pitchFamily="34" charset="0"/>
                        <a:cs typeface="Arial" panose="020B0604020202020204" pitchFamily="34" charset="0"/>
                      </a:endParaRPr>
                    </a:p>
                  </a:txBody>
                  <a:tcPr anchor="ctr">
                    <a:lnTlToBr w="12700" cap="flat" cmpd="sng" algn="ctr">
                      <a:solidFill>
                        <a:schemeClr val="tx1"/>
                      </a:solidFill>
                      <a:prstDash val="solid"/>
                      <a:round/>
                      <a:headEnd type="none" w="med" len="med"/>
                      <a:tailEnd type="none" w="med" len="med"/>
                    </a:lnTlToBr>
                  </a:tcPr>
                </a:tc>
                <a:tc>
                  <a:txBody>
                    <a:bodyPr/>
                    <a:lstStyle/>
                    <a:p>
                      <a:pPr algn="ctr"/>
                      <a:r>
                        <a:rPr lang="en-US" sz="2400">
                          <a:latin typeface="Arial" panose="020B0604020202020204" pitchFamily="34" charset="0"/>
                          <a:cs typeface="Arial" panose="020B0604020202020204" pitchFamily="34" charset="0"/>
                        </a:rPr>
                        <a:t>INTEL</a:t>
                      </a:r>
                    </a:p>
                  </a:txBody>
                  <a:tcPr anchor="ctr"/>
                </a:tc>
                <a:tc>
                  <a:txBody>
                    <a:bodyPr/>
                    <a:lstStyle/>
                    <a:p>
                      <a:pPr algn="ctr"/>
                      <a:r>
                        <a:rPr lang="en-US" sz="2400">
                          <a:latin typeface="Arial" panose="020B0604020202020204" pitchFamily="34" charset="0"/>
                          <a:cs typeface="Arial" panose="020B0604020202020204" pitchFamily="34" charset="0"/>
                        </a:rPr>
                        <a:t>AMD</a:t>
                      </a:r>
                    </a:p>
                  </a:txBody>
                  <a:tcPr anchor="ctr"/>
                </a:tc>
                <a:tc>
                  <a:txBody>
                    <a:bodyPr/>
                    <a:lstStyle/>
                    <a:p>
                      <a:pPr algn="ctr"/>
                      <a:r>
                        <a:rPr lang="en-US" sz="2400">
                          <a:latin typeface="Arial" panose="020B0604020202020204" pitchFamily="34" charset="0"/>
                          <a:cs typeface="Arial" panose="020B0604020202020204" pitchFamily="34" charset="0"/>
                        </a:rPr>
                        <a:t>ARM</a:t>
                      </a:r>
                    </a:p>
                  </a:txBody>
                  <a:tcPr anchor="ctr"/>
                </a:tc>
                <a:extLst>
                  <a:ext uri="{0D108BD9-81ED-4DB2-BD59-A6C34878D82A}">
                    <a16:rowId xmlns:a16="http://schemas.microsoft.com/office/drawing/2014/main" val="474288795"/>
                  </a:ext>
                </a:extLst>
              </a:tr>
              <a:tr h="1788684">
                <a:tc>
                  <a:txBody>
                    <a:bodyPr/>
                    <a:lstStyle/>
                    <a:p>
                      <a:pPr algn="ctr"/>
                      <a:r>
                        <a:rPr lang="en-US" sz="2400">
                          <a:latin typeface="Arial" panose="020B0604020202020204" pitchFamily="34" charset="0"/>
                          <a:cs typeface="Arial" panose="020B0604020202020204" pitchFamily="34" charset="0"/>
                        </a:rPr>
                        <a:t>Ưu điểm</a:t>
                      </a:r>
                    </a:p>
                  </a:txBody>
                  <a:tcPr anchor="ctr"/>
                </a:tc>
                <a:tc>
                  <a:txBody>
                    <a:bodyPr/>
                    <a:lstStyle/>
                    <a:p>
                      <a:pPr algn="l"/>
                      <a:r>
                        <a:rPr lang="vi-VN" sz="2400"/>
                        <a:t>Hiệu năng đơn nhân cao, tối ưu cho các tác vụ nặng.</a:t>
                      </a:r>
                      <a:endParaRPr lang="en-US" sz="2400">
                        <a:latin typeface="Arial" panose="020B0604020202020204" pitchFamily="34" charset="0"/>
                        <a:cs typeface="Arial" panose="020B0604020202020204" pitchFamily="34" charset="0"/>
                      </a:endParaRPr>
                    </a:p>
                  </a:txBody>
                  <a:tcPr anchor="ctr"/>
                </a:tc>
                <a:tc>
                  <a:txBody>
                    <a:bodyPr/>
                    <a:lstStyle/>
                    <a:p>
                      <a:pPr algn="l"/>
                      <a:r>
                        <a:rPr lang="vi-VN" sz="2400"/>
                        <a:t>Số nhân nhiều hơn với giá rẻ hơn, tốt cho đa tác vụ và gaming.</a:t>
                      </a:r>
                      <a:endParaRPr lang="en-US" sz="2400">
                        <a:latin typeface="Arial" panose="020B0604020202020204" pitchFamily="34" charset="0"/>
                        <a:cs typeface="Arial" panose="020B0604020202020204" pitchFamily="34" charset="0"/>
                      </a:endParaRPr>
                    </a:p>
                  </a:txBody>
                  <a:tcPr anchor="ctr"/>
                </a:tc>
                <a:tc>
                  <a:txBody>
                    <a:bodyPr/>
                    <a:lstStyle/>
                    <a:p>
                      <a:pPr algn="l"/>
                      <a:r>
                        <a:rPr lang="vi-VN" sz="2400"/>
                        <a:t>Tiết kiệm năng lượng, phổ biến trong thiết bị di động.</a:t>
                      </a:r>
                      <a:endParaRPr lang="en-US" sz="2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435626746"/>
                  </a:ext>
                </a:extLst>
              </a:tr>
              <a:tr h="1788684">
                <a:tc>
                  <a:txBody>
                    <a:bodyPr/>
                    <a:lstStyle/>
                    <a:p>
                      <a:pPr algn="ctr"/>
                      <a:r>
                        <a:rPr lang="en-US" sz="2400">
                          <a:latin typeface="Arial" panose="020B0604020202020204" pitchFamily="34" charset="0"/>
                          <a:cs typeface="Arial" panose="020B0604020202020204" pitchFamily="34" charset="0"/>
                        </a:rPr>
                        <a:t>Nhược điểm</a:t>
                      </a:r>
                    </a:p>
                  </a:txBody>
                  <a:tcPr anchor="ctr"/>
                </a:tc>
                <a:tc>
                  <a:txBody>
                    <a:bodyPr/>
                    <a:lstStyle/>
                    <a:p>
                      <a:pPr algn="l"/>
                      <a:r>
                        <a:rPr lang="vi-VN" sz="2400"/>
                        <a:t>Giá thành cao, tiêu thụ nhiều năng lượng.</a:t>
                      </a:r>
                      <a:endParaRPr lang="en-US" sz="2400">
                        <a:latin typeface="Arial" panose="020B0604020202020204" pitchFamily="34" charset="0"/>
                        <a:cs typeface="Arial" panose="020B0604020202020204" pitchFamily="34" charset="0"/>
                      </a:endParaRPr>
                    </a:p>
                  </a:txBody>
                  <a:tcPr anchor="ctr"/>
                </a:tc>
                <a:tc>
                  <a:txBody>
                    <a:bodyPr/>
                    <a:lstStyle/>
                    <a:p>
                      <a:pPr algn="l"/>
                      <a:r>
                        <a:rPr lang="vi-VN" sz="2400"/>
                        <a:t>Hiệu năng đơn nhân kém hơn một chút so với Intel.</a:t>
                      </a:r>
                      <a:endParaRPr lang="en-US" sz="2400">
                        <a:latin typeface="Arial" panose="020B0604020202020204" pitchFamily="34" charset="0"/>
                        <a:cs typeface="Arial" panose="020B0604020202020204" pitchFamily="34" charset="0"/>
                      </a:endParaRPr>
                    </a:p>
                  </a:txBody>
                  <a:tcPr anchor="ctr"/>
                </a:tc>
                <a:tc>
                  <a:txBody>
                    <a:bodyPr/>
                    <a:lstStyle/>
                    <a:p>
                      <a:pPr algn="l"/>
                      <a:r>
                        <a:rPr lang="vi-VN" sz="2400"/>
                        <a:t>Hiệu năng chưa bằng Intel hay AMD trong máy tính cá nhân.</a:t>
                      </a:r>
                      <a:endParaRPr lang="en-US" sz="2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395933999"/>
                  </a:ext>
                </a:extLst>
              </a:tr>
            </a:tbl>
          </a:graphicData>
        </a:graphic>
      </p:graphicFrame>
      <p:sp>
        <p:nvSpPr>
          <p:cNvPr id="6" name="Oval 5">
            <a:extLst>
              <a:ext uri="{FF2B5EF4-FFF2-40B4-BE49-F238E27FC236}">
                <a16:creationId xmlns:a16="http://schemas.microsoft.com/office/drawing/2014/main" id="{46562490-5C52-FFD3-56B7-3DA2CDE44E10}"/>
              </a:ext>
            </a:extLst>
          </p:cNvPr>
          <p:cNvSpPr/>
          <p:nvPr/>
        </p:nvSpPr>
        <p:spPr>
          <a:xfrm>
            <a:off x="16611600" y="9334500"/>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158062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500"/>
                                  </p:stCondLst>
                                  <p:childTnLst>
                                    <p:set>
                                      <p:cBhvr>
                                        <p:cTn id="10" dur="1" fill="hold">
                                          <p:stCondLst>
                                            <p:cond delay="0"/>
                                          </p:stCondLst>
                                        </p:cTn>
                                        <p:tgtEl>
                                          <p:spTgt spid="12"/>
                                        </p:tgtEl>
                                        <p:attrNameLst>
                                          <p:attrName>style.visibility</p:attrName>
                                        </p:attrNameLst>
                                      </p:cBhvr>
                                      <p:to>
                                        <p:strVal val="visible"/>
                                      </p:to>
                                    </p:set>
                                    <p:animEffect transition="in" filter="wipe(down)">
                                      <p:cBhvr>
                                        <p:cTn id="11" dur="500"/>
                                        <p:tgtEl>
                                          <p:spTgt spid="12"/>
                                        </p:tgtEl>
                                      </p:cBhvr>
                                    </p:animEffect>
                                  </p:childTnLst>
                                </p:cTn>
                              </p:par>
                              <p:par>
                                <p:cTn id="12" presetID="42" presetClass="entr" presetSubtype="0" fill="hold" nodeType="withEffect">
                                  <p:stCondLst>
                                    <p:cond delay="75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4648200" y="4664158"/>
            <a:ext cx="8991600" cy="1698542"/>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Ứng dụng</a:t>
            </a:r>
          </a:p>
        </p:txBody>
      </p:sp>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26465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23" name="Group 22">
            <a:extLst>
              <a:ext uri="{FF2B5EF4-FFF2-40B4-BE49-F238E27FC236}">
                <a16:creationId xmlns:a16="http://schemas.microsoft.com/office/drawing/2014/main" id="{C1437E3F-E0E4-D540-EE2E-1B9219777C3F}"/>
              </a:ext>
            </a:extLst>
          </p:cNvPr>
          <p:cNvGrpSpPr/>
          <p:nvPr/>
        </p:nvGrpSpPr>
        <p:grpSpPr>
          <a:xfrm>
            <a:off x="6629400" y="578395"/>
            <a:ext cx="13352976" cy="8885282"/>
            <a:chOff x="6629400" y="182166"/>
            <a:chExt cx="13352976" cy="8885282"/>
          </a:xfrm>
        </p:grpSpPr>
        <p:sp>
          <p:nvSpPr>
            <p:cNvPr id="3" name="Freeform 3"/>
            <p:cNvSpPr/>
            <p:nvPr/>
          </p:nvSpPr>
          <p:spPr>
            <a:xfrm>
              <a:off x="7306253" y="717877"/>
              <a:ext cx="10143547" cy="6871291"/>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6629400" y="7108746"/>
              <a:ext cx="1798445" cy="1958702"/>
            </a:xfrm>
            <a:custGeom>
              <a:avLst/>
              <a:gdLst/>
              <a:ahLst/>
              <a:cxnLst/>
              <a:rect l="l" t="t" r="r" b="b"/>
              <a:pathLst>
                <a:path w="1798445" h="1958702">
                  <a:moveTo>
                    <a:pt x="0" y="0"/>
                  </a:moveTo>
                  <a:lnTo>
                    <a:pt x="1798445" y="0"/>
                  </a:lnTo>
                  <a:lnTo>
                    <a:pt x="1798445" y="1958702"/>
                  </a:lnTo>
                  <a:lnTo>
                    <a:pt x="0" y="19587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6323558" y="182166"/>
              <a:ext cx="1798445" cy="1958702"/>
            </a:xfrm>
            <a:custGeom>
              <a:avLst/>
              <a:gdLst/>
              <a:ahLst/>
              <a:cxnLst/>
              <a:rect l="l" t="t" r="r" b="b"/>
              <a:pathLst>
                <a:path w="1798445" h="1958702">
                  <a:moveTo>
                    <a:pt x="0" y="0"/>
                  </a:moveTo>
                  <a:lnTo>
                    <a:pt x="1798445" y="0"/>
                  </a:lnTo>
                  <a:lnTo>
                    <a:pt x="1798445" y="1958703"/>
                  </a:lnTo>
                  <a:lnTo>
                    <a:pt x="0" y="19587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Freeform 14"/>
            <p:cNvSpPr/>
            <p:nvPr/>
          </p:nvSpPr>
          <p:spPr>
            <a:xfrm>
              <a:off x="16973232" y="4650423"/>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0" name="TextBox 10"/>
          <p:cNvSpPr txBox="1"/>
          <p:nvPr/>
        </p:nvSpPr>
        <p:spPr>
          <a:xfrm>
            <a:off x="7811624" y="2741159"/>
            <a:ext cx="7123576" cy="722634"/>
          </a:xfrm>
          <a:prstGeom prst="rect">
            <a:avLst/>
          </a:prstGeom>
        </p:spPr>
        <p:txBody>
          <a:bodyPr wrap="square" lIns="0" tIns="0" rIns="0" bIns="0" rtlCol="0" anchor="t">
            <a:spAutoFit/>
          </a:bodyPr>
          <a:lstStyle/>
          <a:p>
            <a:pPr algn="l">
              <a:lnSpc>
                <a:spcPts val="5627"/>
              </a:lnSpc>
              <a:spcBef>
                <a:spcPct val="0"/>
              </a:spcBef>
            </a:pPr>
            <a:r>
              <a:rPr lang="en-US" sz="6000" b="1">
                <a:solidFill>
                  <a:srgbClr val="295BBE"/>
                </a:solidFill>
                <a:latin typeface="Raleway Bold"/>
                <a:ea typeface="Raleway Bold"/>
                <a:cs typeface="Raleway Bold"/>
                <a:sym typeface="Raleway Bold"/>
              </a:rPr>
              <a:t>Ứng dụng của CPU</a:t>
            </a:r>
          </a:p>
        </p:txBody>
      </p:sp>
      <p:sp>
        <p:nvSpPr>
          <p:cNvPr id="11" name="TextBox 11"/>
          <p:cNvSpPr txBox="1"/>
          <p:nvPr/>
        </p:nvSpPr>
        <p:spPr>
          <a:xfrm>
            <a:off x="7811624" y="4838700"/>
            <a:ext cx="9333376" cy="948978"/>
          </a:xfrm>
          <a:prstGeom prst="rect">
            <a:avLst/>
          </a:prstGeom>
        </p:spPr>
        <p:txBody>
          <a:bodyPr wrap="square" lIns="0" tIns="0" rIns="0" bIns="0" rtlCol="0" anchor="t">
            <a:spAutoFit/>
          </a:bodyPr>
          <a:lstStyle/>
          <a:p>
            <a:pPr algn="l">
              <a:lnSpc>
                <a:spcPts val="3713"/>
              </a:lnSpc>
              <a:spcBef>
                <a:spcPct val="0"/>
              </a:spcBef>
            </a:pPr>
            <a:r>
              <a:rPr lang="vi-VN" sz="3200" b="1"/>
              <a:t>Thiết bị di động</a:t>
            </a:r>
            <a:r>
              <a:rPr lang="vi-VN" sz="3200"/>
              <a:t>: CPU tiết kiệm năng lượng cho smartphone, tablet (sử dụng ARM).</a:t>
            </a:r>
            <a:endParaRPr lang="en-US" sz="3200" b="1">
              <a:solidFill>
                <a:srgbClr val="000000"/>
              </a:solidFill>
              <a:latin typeface="Arial" panose="020B0604020202020204" pitchFamily="34" charset="0"/>
              <a:ea typeface="Raleway Bold"/>
              <a:cs typeface="Arial" panose="020B0604020202020204" pitchFamily="34" charset="0"/>
              <a:sym typeface="Raleway Bold"/>
            </a:endParaRPr>
          </a:p>
        </p:txBody>
      </p:sp>
      <p:sp>
        <p:nvSpPr>
          <p:cNvPr id="15" name="TextBox 11">
            <a:extLst>
              <a:ext uri="{FF2B5EF4-FFF2-40B4-BE49-F238E27FC236}">
                <a16:creationId xmlns:a16="http://schemas.microsoft.com/office/drawing/2014/main" id="{DE73D2FB-DAE2-E47D-8170-6E430FFCE1B8}"/>
              </a:ext>
            </a:extLst>
          </p:cNvPr>
          <p:cNvSpPr txBox="1"/>
          <p:nvPr/>
        </p:nvSpPr>
        <p:spPr>
          <a:xfrm>
            <a:off x="7811624" y="4288011"/>
            <a:ext cx="9333376" cy="474489"/>
          </a:xfrm>
          <a:prstGeom prst="rect">
            <a:avLst/>
          </a:prstGeom>
        </p:spPr>
        <p:txBody>
          <a:bodyPr wrap="square" lIns="0" tIns="0" rIns="0" bIns="0" rtlCol="0" anchor="t">
            <a:spAutoFit/>
          </a:bodyPr>
          <a:lstStyle/>
          <a:p>
            <a:pPr algn="l">
              <a:lnSpc>
                <a:spcPts val="3713"/>
              </a:lnSpc>
              <a:spcBef>
                <a:spcPct val="0"/>
              </a:spcBef>
            </a:pPr>
            <a:r>
              <a:rPr lang="en-US" sz="3200" b="1"/>
              <a:t>Máy chủ</a:t>
            </a:r>
            <a:r>
              <a:rPr lang="en-US" sz="3200"/>
              <a:t>: Chịu tải lớn, cần CPU mạnh mẽ và đa nhiệm.</a:t>
            </a:r>
            <a:endParaRPr lang="en-US" sz="3200" b="1">
              <a:solidFill>
                <a:srgbClr val="000000"/>
              </a:solidFill>
              <a:ea typeface="Raleway Bold"/>
              <a:cs typeface="Raleway Bold"/>
              <a:sym typeface="Raleway Bold"/>
            </a:endParaRPr>
          </a:p>
        </p:txBody>
      </p:sp>
      <p:sp>
        <p:nvSpPr>
          <p:cNvPr id="16" name="TextBox 11">
            <a:extLst>
              <a:ext uri="{FF2B5EF4-FFF2-40B4-BE49-F238E27FC236}">
                <a16:creationId xmlns:a16="http://schemas.microsoft.com/office/drawing/2014/main" id="{EEF7C4D9-6EA9-54C2-91A0-27FD968ECA5C}"/>
              </a:ext>
            </a:extLst>
          </p:cNvPr>
          <p:cNvSpPr txBox="1"/>
          <p:nvPr/>
        </p:nvSpPr>
        <p:spPr>
          <a:xfrm>
            <a:off x="7811624" y="3745149"/>
            <a:ext cx="9333376" cy="474489"/>
          </a:xfrm>
          <a:prstGeom prst="rect">
            <a:avLst/>
          </a:prstGeom>
        </p:spPr>
        <p:txBody>
          <a:bodyPr wrap="square" lIns="0" tIns="0" rIns="0" bIns="0" rtlCol="0" anchor="t">
            <a:spAutoFit/>
          </a:bodyPr>
          <a:lstStyle/>
          <a:p>
            <a:pPr algn="l">
              <a:lnSpc>
                <a:spcPts val="3713"/>
              </a:lnSpc>
              <a:spcBef>
                <a:spcPct val="0"/>
              </a:spcBef>
            </a:pPr>
            <a:r>
              <a:rPr lang="en-US" sz="3200" b="1"/>
              <a:t>Máy tính cá nhân</a:t>
            </a:r>
            <a:r>
              <a:rPr lang="en-US" sz="3200"/>
              <a:t>: Phục vụ công việc, giải trí, gaming.</a:t>
            </a:r>
            <a:endParaRPr lang="en-US" sz="3200" b="1">
              <a:solidFill>
                <a:srgbClr val="000000"/>
              </a:solidFill>
              <a:ea typeface="Raleway Bold"/>
              <a:cs typeface="Raleway Bold"/>
              <a:sym typeface="Raleway Bold"/>
            </a:endParaRPr>
          </a:p>
        </p:txBody>
      </p:sp>
      <p:sp>
        <p:nvSpPr>
          <p:cNvPr id="18" name="TextBox 11">
            <a:extLst>
              <a:ext uri="{FF2B5EF4-FFF2-40B4-BE49-F238E27FC236}">
                <a16:creationId xmlns:a16="http://schemas.microsoft.com/office/drawing/2014/main" id="{1B32BF4E-0062-7018-D6AE-6630FE6C5230}"/>
              </a:ext>
            </a:extLst>
          </p:cNvPr>
          <p:cNvSpPr txBox="1"/>
          <p:nvPr/>
        </p:nvSpPr>
        <p:spPr>
          <a:xfrm>
            <a:off x="7811624" y="5870922"/>
            <a:ext cx="9333376" cy="948978"/>
          </a:xfrm>
          <a:prstGeom prst="rect">
            <a:avLst/>
          </a:prstGeom>
        </p:spPr>
        <p:txBody>
          <a:bodyPr wrap="square" lIns="0" tIns="0" rIns="0" bIns="0" rtlCol="0" anchor="t">
            <a:spAutoFit/>
          </a:bodyPr>
          <a:lstStyle/>
          <a:p>
            <a:pPr algn="l">
              <a:lnSpc>
                <a:spcPts val="3713"/>
              </a:lnSpc>
              <a:spcBef>
                <a:spcPct val="0"/>
              </a:spcBef>
            </a:pPr>
            <a:r>
              <a:rPr lang="en-US" sz="3200" b="1"/>
              <a:t>IoT (Internet of Things)</a:t>
            </a:r>
            <a:r>
              <a:rPr lang="en-US" sz="3200"/>
              <a:t>: Các CPU nhỏ gọn cho các thiết bị kết nối Internet.</a:t>
            </a:r>
            <a:endParaRPr lang="en-US" sz="3200" b="1">
              <a:solidFill>
                <a:srgbClr val="000000"/>
              </a:solidFill>
              <a:ea typeface="Raleway Bold"/>
              <a:cs typeface="Arial" panose="020B0604020202020204" pitchFamily="34" charset="0"/>
              <a:sym typeface="Raleway Bold"/>
            </a:endParaRPr>
          </a:p>
        </p:txBody>
      </p:sp>
      <p:sp>
        <p:nvSpPr>
          <p:cNvPr id="19" name="AutoShape 3" descr="A realistic 3D-style diagram showing the internal structure of a CPU (Central Processing Unit). The components such as the Arithmetic Logic Unit (ALU), Control Unit (CU), Cache, and Registers should be represented in a clean, high-tech, and detailed manner. The diagram should have a metallic, polished appearance, with smooth, realistic lighting and shadows to give it a professional and tangible look. Arrows should clearly show the data flow between components, and labels should be crisp and easy to read, with a subtle futuristic design. Background should remain clean and minimal.">
            <a:extLst>
              <a:ext uri="{FF2B5EF4-FFF2-40B4-BE49-F238E27FC236}">
                <a16:creationId xmlns:a16="http://schemas.microsoft.com/office/drawing/2014/main" id="{86274BE0-3201-3996-1155-CCCA2FA0F41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5" descr="CPU là gì ? Hãng nào phổ biến nhất">
            <a:extLst>
              <a:ext uri="{FF2B5EF4-FFF2-40B4-BE49-F238E27FC236}">
                <a16:creationId xmlns:a16="http://schemas.microsoft.com/office/drawing/2014/main" id="{6BA1AFAF-C89C-2178-0579-3ACE07F8E97E}"/>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70" name="Picture 2" descr="6 thành phần cơ bản của hệ thống server (máy chủ) - Mstar Corp">
            <a:extLst>
              <a:ext uri="{FF2B5EF4-FFF2-40B4-BE49-F238E27FC236}">
                <a16:creationId xmlns:a16="http://schemas.microsoft.com/office/drawing/2014/main" id="{2BE43AD5-3627-03F6-BBC8-B7B178A0C6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1788" y="4797233"/>
            <a:ext cx="6247277" cy="404533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oT giúp doanh nghiệp triển khai phần mềm ERP hiệu quả hơn">
            <a:extLst>
              <a:ext uri="{FF2B5EF4-FFF2-40B4-BE49-F238E27FC236}">
                <a16:creationId xmlns:a16="http://schemas.microsoft.com/office/drawing/2014/main" id="{94BE224E-CA75-9CE7-C147-381B0AAE086C}"/>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87028" y="1114106"/>
            <a:ext cx="4962678" cy="3508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DAEEBB50-61D1-7FF9-5094-103F5DC370A1}"/>
              </a:ext>
            </a:extLst>
          </p:cNvPr>
          <p:cNvSpPr/>
          <p:nvPr/>
        </p:nvSpPr>
        <p:spPr>
          <a:xfrm>
            <a:off x="16470244" y="9139937"/>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2591167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2" presetClass="entr" presetSubtype="8"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par>
                                <p:cTn id="12" presetID="2" presetClass="entr" presetSubtype="2" fill="hold" grpId="0" nodeType="withEffect">
                                  <p:stCondLst>
                                    <p:cond delay="750"/>
                                  </p:stCondLst>
                                  <p:childTnLst>
                                    <p:set>
                                      <p:cBhvr>
                                        <p:cTn id="13" dur="1" fill="hold">
                                          <p:stCondLst>
                                            <p:cond delay="0"/>
                                          </p:stCondLst>
                                        </p:cTn>
                                        <p:tgtEl>
                                          <p:spTgt spid="16"/>
                                        </p:tgtEl>
                                        <p:attrNameLst>
                                          <p:attrName>style.visibility</p:attrName>
                                        </p:attrNameLst>
                                      </p:cBhvr>
                                      <p:to>
                                        <p:strVal val="visible"/>
                                      </p:to>
                                    </p:set>
                                    <p:anim calcmode="lin" valueType="num">
                                      <p:cBhvr additive="base">
                                        <p:cTn id="14" dur="500" fill="hold"/>
                                        <p:tgtEl>
                                          <p:spTgt spid="16"/>
                                        </p:tgtEl>
                                        <p:attrNameLst>
                                          <p:attrName>ppt_x</p:attrName>
                                        </p:attrNameLst>
                                      </p:cBhvr>
                                      <p:tavLst>
                                        <p:tav tm="0">
                                          <p:val>
                                            <p:strVal val="1+#ppt_w/2"/>
                                          </p:val>
                                        </p:tav>
                                        <p:tav tm="100000">
                                          <p:val>
                                            <p:strVal val="#ppt_x"/>
                                          </p:val>
                                        </p:tav>
                                      </p:tavLst>
                                    </p:anim>
                                    <p:anim calcmode="lin" valueType="num">
                                      <p:cBhvr additive="base">
                                        <p:cTn id="15" dur="500" fill="hold"/>
                                        <p:tgtEl>
                                          <p:spTgt spid="16"/>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10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125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500"/>
                                  </p:stCondLst>
                                  <p:childTnLst>
                                    <p:set>
                                      <p:cBhvr>
                                        <p:cTn id="25" dur="1" fill="hold">
                                          <p:stCondLst>
                                            <p:cond delay="0"/>
                                          </p:stCondLst>
                                        </p:cTn>
                                        <p:tgtEl>
                                          <p:spTgt spid="18"/>
                                        </p:tgtEl>
                                        <p:attrNameLst>
                                          <p:attrName>style.visibility</p:attrName>
                                        </p:attrNameLst>
                                      </p:cBhvr>
                                      <p:to>
                                        <p:strVal val="visible"/>
                                      </p:to>
                                    </p:set>
                                    <p:anim calcmode="lin" valueType="num">
                                      <p:cBhvr additive="base">
                                        <p:cTn id="26" dur="500" fill="hold"/>
                                        <p:tgtEl>
                                          <p:spTgt spid="18"/>
                                        </p:tgtEl>
                                        <p:attrNameLst>
                                          <p:attrName>ppt_x</p:attrName>
                                        </p:attrNameLst>
                                      </p:cBhvr>
                                      <p:tavLst>
                                        <p:tav tm="0">
                                          <p:val>
                                            <p:strVal val="1+#ppt_w/2"/>
                                          </p:val>
                                        </p:tav>
                                        <p:tav tm="100000">
                                          <p:val>
                                            <p:strVal val="#ppt_x"/>
                                          </p:val>
                                        </p:tav>
                                      </p:tavLst>
                                    </p:anim>
                                    <p:anim calcmode="lin" valueType="num">
                                      <p:cBhvr additive="base">
                                        <p:cTn id="27" dur="500" fill="hold"/>
                                        <p:tgtEl>
                                          <p:spTgt spid="18"/>
                                        </p:tgtEl>
                                        <p:attrNameLst>
                                          <p:attrName>ppt_y</p:attrName>
                                        </p:attrNameLst>
                                      </p:cBhvr>
                                      <p:tavLst>
                                        <p:tav tm="0">
                                          <p:val>
                                            <p:strVal val="#ppt_y"/>
                                          </p:val>
                                        </p:tav>
                                        <p:tav tm="100000">
                                          <p:val>
                                            <p:strVal val="#ppt_y"/>
                                          </p:val>
                                        </p:tav>
                                      </p:tavLst>
                                    </p:anim>
                                  </p:childTnLst>
                                </p:cTn>
                              </p:par>
                              <p:par>
                                <p:cTn id="28" presetID="16" presetClass="entr" presetSubtype="21" fill="hold" nodeType="withEffect">
                                  <p:stCondLst>
                                    <p:cond delay="500"/>
                                  </p:stCondLst>
                                  <p:childTnLst>
                                    <p:set>
                                      <p:cBhvr>
                                        <p:cTn id="29" dur="1" fill="hold">
                                          <p:stCondLst>
                                            <p:cond delay="0"/>
                                          </p:stCondLst>
                                        </p:cTn>
                                        <p:tgtEl>
                                          <p:spTgt spid="7172"/>
                                        </p:tgtEl>
                                        <p:attrNameLst>
                                          <p:attrName>style.visibility</p:attrName>
                                        </p:attrNameLst>
                                      </p:cBhvr>
                                      <p:to>
                                        <p:strVal val="visible"/>
                                      </p:to>
                                    </p:set>
                                    <p:animEffect transition="in" filter="barn(inVertical)">
                                      <p:cBhvr>
                                        <p:cTn id="30" dur="500"/>
                                        <p:tgtEl>
                                          <p:spTgt spid="7172"/>
                                        </p:tgtEl>
                                      </p:cBhvr>
                                    </p:animEffect>
                                  </p:childTnLst>
                                </p:cTn>
                              </p:par>
                              <p:par>
                                <p:cTn id="31" presetID="16" presetClass="entr" presetSubtype="21" fill="hold" nodeType="withEffect">
                                  <p:stCondLst>
                                    <p:cond delay="1000"/>
                                  </p:stCondLst>
                                  <p:childTnLst>
                                    <p:set>
                                      <p:cBhvr>
                                        <p:cTn id="32" dur="1" fill="hold">
                                          <p:stCondLst>
                                            <p:cond delay="0"/>
                                          </p:stCondLst>
                                        </p:cTn>
                                        <p:tgtEl>
                                          <p:spTgt spid="7170"/>
                                        </p:tgtEl>
                                        <p:attrNameLst>
                                          <p:attrName>style.visibility</p:attrName>
                                        </p:attrNameLst>
                                      </p:cBhvr>
                                      <p:to>
                                        <p:strVal val="visible"/>
                                      </p:to>
                                    </p:set>
                                    <p:animEffect transition="in" filter="barn(inVertical)">
                                      <p:cBhvr>
                                        <p:cTn id="33"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18" name="Group 17">
            <a:extLst>
              <a:ext uri="{FF2B5EF4-FFF2-40B4-BE49-F238E27FC236}">
                <a16:creationId xmlns:a16="http://schemas.microsoft.com/office/drawing/2014/main" id="{0285EFEC-5F27-E3F6-6ED4-4700A845D77A}"/>
              </a:ext>
            </a:extLst>
          </p:cNvPr>
          <p:cNvGrpSpPr/>
          <p:nvPr/>
        </p:nvGrpSpPr>
        <p:grpSpPr>
          <a:xfrm>
            <a:off x="-58807" y="-629783"/>
            <a:ext cx="17631189" cy="11859619"/>
            <a:chOff x="-58807" y="-629783"/>
            <a:chExt cx="17631189" cy="11859619"/>
          </a:xfrm>
        </p:grpSpPr>
        <p:sp>
          <p:nvSpPr>
            <p:cNvPr id="6" name="Freeform 6"/>
            <p:cNvSpPr/>
            <p:nvPr/>
          </p:nvSpPr>
          <p:spPr>
            <a:xfrm>
              <a:off x="16560493" y="1944383"/>
              <a:ext cx="580336" cy="1015906"/>
            </a:xfrm>
            <a:custGeom>
              <a:avLst/>
              <a:gdLst/>
              <a:ahLst/>
              <a:cxnLst/>
              <a:rect l="l" t="t" r="r" b="b"/>
              <a:pathLst>
                <a:path w="580336" h="1015906">
                  <a:moveTo>
                    <a:pt x="0" y="0"/>
                  </a:moveTo>
                  <a:lnTo>
                    <a:pt x="580336" y="0"/>
                  </a:lnTo>
                  <a:lnTo>
                    <a:pt x="580336" y="1015906"/>
                  </a:lnTo>
                  <a:lnTo>
                    <a:pt x="0" y="10159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15980157" y="1028700"/>
              <a:ext cx="1160673" cy="1160673"/>
            </a:xfrm>
            <a:custGeom>
              <a:avLst/>
              <a:gdLst/>
              <a:ahLst/>
              <a:cxnLst/>
              <a:rect l="l" t="t" r="r" b="b"/>
              <a:pathLst>
                <a:path w="1160673" h="1160673">
                  <a:moveTo>
                    <a:pt x="0" y="0"/>
                  </a:moveTo>
                  <a:lnTo>
                    <a:pt x="1160672" y="0"/>
                  </a:lnTo>
                  <a:lnTo>
                    <a:pt x="1160672" y="1160673"/>
                  </a:lnTo>
                  <a:lnTo>
                    <a:pt x="0" y="116067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3">
              <a:extLst>
                <a:ext uri="{FF2B5EF4-FFF2-40B4-BE49-F238E27FC236}">
                  <a16:creationId xmlns:a16="http://schemas.microsoft.com/office/drawing/2014/main" id="{D04BF2CE-2168-9D29-BF4B-D123227AE18F}"/>
                </a:ext>
              </a:extLst>
            </p:cNvPr>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58807" y="-629783"/>
              <a:ext cx="3665913" cy="4114800"/>
            </a:xfrm>
            <a:custGeom>
              <a:avLst/>
              <a:gdLst/>
              <a:ahLst/>
              <a:cxnLst/>
              <a:rect l="l" t="t" r="r" b="b"/>
              <a:pathLst>
                <a:path w="3665913" h="4114800">
                  <a:moveTo>
                    <a:pt x="0" y="0"/>
                  </a:moveTo>
                  <a:lnTo>
                    <a:pt x="3665912" y="0"/>
                  </a:lnTo>
                  <a:lnTo>
                    <a:pt x="366591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a:off x="13906469" y="7115036"/>
              <a:ext cx="3665913" cy="4114800"/>
            </a:xfrm>
            <a:custGeom>
              <a:avLst/>
              <a:gdLst/>
              <a:ahLst/>
              <a:cxnLst/>
              <a:rect l="l" t="t" r="r" b="b"/>
              <a:pathLst>
                <a:path w="3665913" h="4114800">
                  <a:moveTo>
                    <a:pt x="0" y="0"/>
                  </a:moveTo>
                  <a:lnTo>
                    <a:pt x="3665913" y="0"/>
                  </a:lnTo>
                  <a:lnTo>
                    <a:pt x="3665913"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grpSp>
      <p:sp>
        <p:nvSpPr>
          <p:cNvPr id="15" name="TextBox 10">
            <a:extLst>
              <a:ext uri="{FF2B5EF4-FFF2-40B4-BE49-F238E27FC236}">
                <a16:creationId xmlns:a16="http://schemas.microsoft.com/office/drawing/2014/main" id="{9C33B491-4084-9D21-041F-B83F5E0B97D6}"/>
              </a:ext>
            </a:extLst>
          </p:cNvPr>
          <p:cNvSpPr txBox="1"/>
          <p:nvPr/>
        </p:nvSpPr>
        <p:spPr>
          <a:xfrm>
            <a:off x="2861656" y="2960289"/>
            <a:ext cx="8492144" cy="718145"/>
          </a:xfrm>
          <a:prstGeom prst="rect">
            <a:avLst/>
          </a:prstGeom>
        </p:spPr>
        <p:txBody>
          <a:bodyPr wrap="square"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Một số liên kết liên quan:</a:t>
            </a:r>
          </a:p>
        </p:txBody>
      </p:sp>
      <p:sp>
        <p:nvSpPr>
          <p:cNvPr id="16" name="TextBox 11">
            <a:extLst>
              <a:ext uri="{FF2B5EF4-FFF2-40B4-BE49-F238E27FC236}">
                <a16:creationId xmlns:a16="http://schemas.microsoft.com/office/drawing/2014/main" id="{60BDACC0-A155-5FF5-8645-D74F1409D0D5}"/>
              </a:ext>
            </a:extLst>
          </p:cNvPr>
          <p:cNvSpPr txBox="1"/>
          <p:nvPr/>
        </p:nvSpPr>
        <p:spPr>
          <a:xfrm>
            <a:off x="2861656" y="3905393"/>
            <a:ext cx="9333376" cy="1897955"/>
          </a:xfrm>
          <a:prstGeom prst="rect">
            <a:avLst/>
          </a:prstGeom>
        </p:spPr>
        <p:txBody>
          <a:bodyPr wrap="square" lIns="0" tIns="0" rIns="0" bIns="0" rtlCol="0" anchor="t">
            <a:spAutoFit/>
          </a:bodyPr>
          <a:lstStyle/>
          <a:p>
            <a:pPr algn="l">
              <a:lnSpc>
                <a:spcPts val="3713"/>
              </a:lnSpc>
              <a:spcBef>
                <a:spcPct val="0"/>
              </a:spcBef>
            </a:pPr>
            <a:r>
              <a:rPr lang="en-US" sz="3200" b="1">
                <a:solidFill>
                  <a:srgbClr val="000000"/>
                </a:solidFill>
                <a:ea typeface="Raleway Bold"/>
                <a:cs typeface="Raleway Bold"/>
                <a:sym typeface="Raleway Bold"/>
              </a:rPr>
              <a:t>Wikipedia: </a:t>
            </a:r>
            <a:r>
              <a:rPr lang="en-US" sz="3200">
                <a:solidFill>
                  <a:srgbClr val="000000"/>
                </a:solidFill>
                <a:ea typeface="Raleway Bold"/>
                <a:cs typeface="Raleway Bold"/>
                <a:sym typeface="Raleway Bold"/>
                <a:hlinkClick r:id="rId11"/>
              </a:rPr>
              <a:t>CPU on Wikipedia.org</a:t>
            </a:r>
            <a:endParaRPr lang="en-US" sz="3200">
              <a:solidFill>
                <a:srgbClr val="000000"/>
              </a:solidFill>
              <a:ea typeface="Raleway Bold"/>
              <a:cs typeface="Raleway Bold"/>
              <a:sym typeface="Raleway Bold"/>
            </a:endParaRPr>
          </a:p>
          <a:p>
            <a:pPr algn="l">
              <a:lnSpc>
                <a:spcPts val="3713"/>
              </a:lnSpc>
              <a:spcBef>
                <a:spcPct val="0"/>
              </a:spcBef>
            </a:pPr>
            <a:r>
              <a:rPr lang="en-US" sz="3200" b="1">
                <a:solidFill>
                  <a:srgbClr val="000000"/>
                </a:solidFill>
                <a:ea typeface="Raleway Bold"/>
                <a:cs typeface="Raleway Bold"/>
                <a:sym typeface="Raleway Bold"/>
              </a:rPr>
              <a:t>Thế giới di động: </a:t>
            </a:r>
            <a:r>
              <a:rPr lang="en-US" sz="3200">
                <a:solidFill>
                  <a:srgbClr val="000000"/>
                </a:solidFill>
                <a:ea typeface="Raleway Bold"/>
                <a:cs typeface="Raleway Bold"/>
                <a:sym typeface="Raleway Bold"/>
                <a:hlinkClick r:id="rId12"/>
              </a:rPr>
              <a:t>CPU on Thegioididong.com</a:t>
            </a:r>
            <a:endParaRPr lang="en-US" sz="3200">
              <a:solidFill>
                <a:srgbClr val="000000"/>
              </a:solidFill>
              <a:ea typeface="Raleway Bold"/>
              <a:cs typeface="Raleway Bold"/>
              <a:sym typeface="Raleway Bold"/>
            </a:endParaRPr>
          </a:p>
          <a:p>
            <a:pPr algn="l">
              <a:lnSpc>
                <a:spcPts val="3713"/>
              </a:lnSpc>
              <a:spcBef>
                <a:spcPct val="0"/>
              </a:spcBef>
            </a:pPr>
            <a:r>
              <a:rPr lang="en-US" sz="3200" b="1">
                <a:solidFill>
                  <a:srgbClr val="000000"/>
                </a:solidFill>
                <a:ea typeface="Raleway Bold"/>
                <a:cs typeface="Raleway Bold"/>
                <a:sym typeface="Raleway Bold"/>
              </a:rPr>
              <a:t>Hoàng Hà PC:</a:t>
            </a:r>
            <a:r>
              <a:rPr lang="en-US" sz="3200">
                <a:solidFill>
                  <a:srgbClr val="000000"/>
                </a:solidFill>
                <a:ea typeface="Raleway Bold"/>
                <a:cs typeface="Raleway Bold"/>
                <a:sym typeface="Raleway Bold"/>
              </a:rPr>
              <a:t> </a:t>
            </a:r>
            <a:r>
              <a:rPr lang="en-US" sz="3200">
                <a:solidFill>
                  <a:srgbClr val="000000"/>
                </a:solidFill>
                <a:ea typeface="Raleway Bold"/>
                <a:cs typeface="Raleway Bold"/>
                <a:sym typeface="Raleway Bold"/>
                <a:hlinkClick r:id="rId13"/>
              </a:rPr>
              <a:t>CPU on Hoanghapc.vn</a:t>
            </a:r>
            <a:endParaRPr lang="en-US" sz="3200">
              <a:solidFill>
                <a:srgbClr val="000000"/>
              </a:solidFill>
              <a:ea typeface="Raleway Bold"/>
              <a:cs typeface="Raleway Bold"/>
              <a:sym typeface="Raleway Bold"/>
            </a:endParaRPr>
          </a:p>
          <a:p>
            <a:pPr algn="l">
              <a:lnSpc>
                <a:spcPts val="3713"/>
              </a:lnSpc>
              <a:spcBef>
                <a:spcPct val="0"/>
              </a:spcBef>
            </a:pPr>
            <a:r>
              <a:rPr lang="en-US" sz="3200" b="1">
                <a:solidFill>
                  <a:srgbClr val="000000"/>
                </a:solidFill>
                <a:ea typeface="Raleway Bold"/>
                <a:cs typeface="Raleway Bold"/>
                <a:sym typeface="Raleway Bold"/>
              </a:rPr>
              <a:t>FPT Shop: </a:t>
            </a:r>
            <a:r>
              <a:rPr lang="en-US" sz="3200">
                <a:solidFill>
                  <a:srgbClr val="000000"/>
                </a:solidFill>
                <a:ea typeface="Raleway Bold"/>
                <a:cs typeface="Raleway Bold"/>
                <a:sym typeface="Raleway Bold"/>
                <a:hlinkClick r:id="rId14"/>
              </a:rPr>
              <a:t>CPU on FPTShop.com.vn</a:t>
            </a:r>
            <a:endParaRPr lang="en-US" sz="3200">
              <a:solidFill>
                <a:srgbClr val="000000"/>
              </a:solidFill>
              <a:ea typeface="Raleway Bold"/>
              <a:cs typeface="Raleway Bold"/>
              <a:sym typeface="Raleway Bold"/>
            </a:endParaRPr>
          </a:p>
        </p:txBody>
      </p:sp>
      <p:sp>
        <p:nvSpPr>
          <p:cNvPr id="17" name="Oval 16">
            <a:extLst>
              <a:ext uri="{FF2B5EF4-FFF2-40B4-BE49-F238E27FC236}">
                <a16:creationId xmlns:a16="http://schemas.microsoft.com/office/drawing/2014/main" id="{DBEE848A-DF7C-3B54-1BA1-CDECEBBFDA34}"/>
              </a:ext>
            </a:extLst>
          </p:cNvPr>
          <p:cNvSpPr/>
          <p:nvPr/>
        </p:nvSpPr>
        <p:spPr>
          <a:xfrm>
            <a:off x="371887" y="9378143"/>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50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00"/>
                                        <p:tgtEl>
                                          <p:spTgt spid="15"/>
                                        </p:tgtEl>
                                      </p:cBhvr>
                                    </p:animEffect>
                                  </p:childTnLst>
                                </p:cTn>
                              </p:par>
                              <p:par>
                                <p:cTn id="12" presetID="22" presetClass="entr" presetSubtype="1" fill="hold" grpId="0" nodeType="withEffect">
                                  <p:stCondLst>
                                    <p:cond delay="750"/>
                                  </p:stCondLst>
                                  <p:childTnLst>
                                    <p:set>
                                      <p:cBhvr>
                                        <p:cTn id="13" dur="1" fill="hold">
                                          <p:stCondLst>
                                            <p:cond delay="0"/>
                                          </p:stCondLst>
                                        </p:cTn>
                                        <p:tgtEl>
                                          <p:spTgt spid="16"/>
                                        </p:tgtEl>
                                        <p:attrNameLst>
                                          <p:attrName>style.visibility</p:attrName>
                                        </p:attrNameLst>
                                      </p:cBhvr>
                                      <p:to>
                                        <p:strVal val="visible"/>
                                      </p:to>
                                    </p:set>
                                    <p:animEffect transition="in" filter="wipe(up)">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1871765" y="1123479"/>
            <a:ext cx="15226395" cy="9163521"/>
          </a:xfrm>
          <a:custGeom>
            <a:avLst/>
            <a:gdLst/>
            <a:ahLst/>
            <a:cxnLst/>
            <a:rect l="l" t="t" r="r" b="b"/>
            <a:pathLst>
              <a:path w="15226395" h="9163521">
                <a:moveTo>
                  <a:pt x="0" y="0"/>
                </a:moveTo>
                <a:lnTo>
                  <a:pt x="15226395" y="0"/>
                </a:lnTo>
                <a:lnTo>
                  <a:pt x="15226395" y="9163521"/>
                </a:lnTo>
                <a:lnTo>
                  <a:pt x="0" y="91635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2503023" y="5143500"/>
            <a:ext cx="5642129" cy="6281723"/>
          </a:xfrm>
          <a:custGeom>
            <a:avLst/>
            <a:gdLst/>
            <a:ahLst/>
            <a:cxnLst/>
            <a:rect l="l" t="t" r="r" b="b"/>
            <a:pathLst>
              <a:path w="5642129" h="6281723">
                <a:moveTo>
                  <a:pt x="0" y="0"/>
                </a:moveTo>
                <a:lnTo>
                  <a:pt x="5642130" y="0"/>
                </a:lnTo>
                <a:lnTo>
                  <a:pt x="5642130" y="6281723"/>
                </a:lnTo>
                <a:lnTo>
                  <a:pt x="0" y="628172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flipH="1">
            <a:off x="-2177106" y="-499162"/>
            <a:ext cx="7315200" cy="3670900"/>
          </a:xfrm>
          <a:custGeom>
            <a:avLst/>
            <a:gdLst/>
            <a:ahLst/>
            <a:cxnLst/>
            <a:rect l="l" t="t" r="r" b="b"/>
            <a:pathLst>
              <a:path w="7315200" h="3670900">
                <a:moveTo>
                  <a:pt x="7315200" y="0"/>
                </a:moveTo>
                <a:lnTo>
                  <a:pt x="0" y="0"/>
                </a:lnTo>
                <a:lnTo>
                  <a:pt x="0" y="3670901"/>
                </a:lnTo>
                <a:lnTo>
                  <a:pt x="7315200" y="3670901"/>
                </a:lnTo>
                <a:lnTo>
                  <a:pt x="731520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TextBox 7"/>
          <p:cNvSpPr txBox="1"/>
          <p:nvPr/>
        </p:nvSpPr>
        <p:spPr>
          <a:xfrm>
            <a:off x="3806976" y="3162300"/>
            <a:ext cx="11355971" cy="1128514"/>
          </a:xfrm>
          <a:prstGeom prst="rect">
            <a:avLst/>
          </a:prstGeom>
        </p:spPr>
        <p:txBody>
          <a:bodyPr lIns="0" tIns="0" rIns="0" bIns="0" rtlCol="0" anchor="t">
            <a:spAutoFit/>
          </a:bodyPr>
          <a:lstStyle/>
          <a:p>
            <a:pPr algn="ctr">
              <a:lnSpc>
                <a:spcPts val="8772"/>
              </a:lnSpc>
              <a:spcBef>
                <a:spcPct val="0"/>
              </a:spcBef>
            </a:pPr>
            <a:r>
              <a:rPr lang="en-US" sz="8000">
                <a:solidFill>
                  <a:srgbClr val="224B86"/>
                </a:solidFill>
                <a:latin typeface="Arial" panose="020B0604020202020204" pitchFamily="34" charset="0"/>
                <a:ea typeface="Jua"/>
                <a:cs typeface="Arial" panose="020B0604020202020204" pitchFamily="34" charset="0"/>
                <a:sym typeface="Jua"/>
              </a:rPr>
              <a:t>Cảm ơn đã lắng nghe</a:t>
            </a:r>
          </a:p>
        </p:txBody>
      </p:sp>
      <p:grpSp>
        <p:nvGrpSpPr>
          <p:cNvPr id="13" name="Group 12">
            <a:extLst>
              <a:ext uri="{FF2B5EF4-FFF2-40B4-BE49-F238E27FC236}">
                <a16:creationId xmlns:a16="http://schemas.microsoft.com/office/drawing/2014/main" id="{644685E9-3BC3-CAE9-68A9-761662C87471}"/>
              </a:ext>
            </a:extLst>
          </p:cNvPr>
          <p:cNvGrpSpPr/>
          <p:nvPr/>
        </p:nvGrpSpPr>
        <p:grpSpPr>
          <a:xfrm>
            <a:off x="1480494" y="8158468"/>
            <a:ext cx="7315200" cy="1396538"/>
            <a:chOff x="1480494" y="8158468"/>
            <a:chExt cx="7315200" cy="1396538"/>
          </a:xfrm>
        </p:grpSpPr>
        <p:sp>
          <p:nvSpPr>
            <p:cNvPr id="4" name="Freeform 4"/>
            <p:cNvSpPr/>
            <p:nvPr/>
          </p:nvSpPr>
          <p:spPr>
            <a:xfrm>
              <a:off x="1480494" y="8158468"/>
              <a:ext cx="7315200" cy="1396538"/>
            </a:xfrm>
            <a:custGeom>
              <a:avLst/>
              <a:gdLst/>
              <a:ahLst/>
              <a:cxnLst/>
              <a:rect l="l" t="t" r="r" b="b"/>
              <a:pathLst>
                <a:path w="7315200" h="1396538">
                  <a:moveTo>
                    <a:pt x="0" y="0"/>
                  </a:moveTo>
                  <a:lnTo>
                    <a:pt x="7315200" y="0"/>
                  </a:lnTo>
                  <a:lnTo>
                    <a:pt x="7315200" y="1396539"/>
                  </a:lnTo>
                  <a:lnTo>
                    <a:pt x="0" y="139653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2032905" y="8504581"/>
              <a:ext cx="4998796" cy="474489"/>
            </a:xfrm>
            <a:prstGeom prst="rect">
              <a:avLst/>
            </a:prstGeom>
          </p:spPr>
          <p:txBody>
            <a:bodyPr lIns="0" tIns="0" rIns="0" bIns="0" rtlCol="0" anchor="t">
              <a:spAutoFit/>
            </a:bodyPr>
            <a:lstStyle/>
            <a:p>
              <a:pPr algn="ctr">
                <a:lnSpc>
                  <a:spcPts val="3713"/>
                </a:lnSpc>
                <a:spcBef>
                  <a:spcPct val="0"/>
                </a:spcBef>
              </a:pPr>
              <a:r>
                <a:rPr lang="en-US" sz="3570" b="1">
                  <a:solidFill>
                    <a:srgbClr val="000000"/>
                  </a:solidFill>
                  <a:latin typeface="Raleway Bold"/>
                  <a:ea typeface="Raleway Bold"/>
                  <a:cs typeface="Raleway Bold"/>
                  <a:sym typeface="Raleway Bold"/>
                </a:rPr>
                <a:t>Hẹn gặp lại!!</a:t>
              </a:r>
            </a:p>
          </p:txBody>
        </p:sp>
      </p:grpSp>
      <p:sp>
        <p:nvSpPr>
          <p:cNvPr id="11" name="Freeform 11"/>
          <p:cNvSpPr/>
          <p:nvPr/>
        </p:nvSpPr>
        <p:spPr>
          <a:xfrm>
            <a:off x="16560493" y="1944383"/>
            <a:ext cx="580336" cy="1015906"/>
          </a:xfrm>
          <a:custGeom>
            <a:avLst/>
            <a:gdLst/>
            <a:ahLst/>
            <a:cxnLst/>
            <a:rect l="l" t="t" r="r" b="b"/>
            <a:pathLst>
              <a:path w="580336" h="1015906">
                <a:moveTo>
                  <a:pt x="0" y="0"/>
                </a:moveTo>
                <a:lnTo>
                  <a:pt x="580336" y="0"/>
                </a:lnTo>
                <a:lnTo>
                  <a:pt x="580336" y="1015906"/>
                </a:lnTo>
                <a:lnTo>
                  <a:pt x="0" y="101590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a:off x="15980157" y="1028700"/>
            <a:ext cx="1160673" cy="1160673"/>
          </a:xfrm>
          <a:custGeom>
            <a:avLst/>
            <a:gdLst/>
            <a:ahLst/>
            <a:cxnLst/>
            <a:rect l="l" t="t" r="r" b="b"/>
            <a:pathLst>
              <a:path w="1160673" h="1160673">
                <a:moveTo>
                  <a:pt x="0" y="0"/>
                </a:moveTo>
                <a:lnTo>
                  <a:pt x="1160672" y="0"/>
                </a:lnTo>
                <a:lnTo>
                  <a:pt x="1160672" y="1160673"/>
                </a:lnTo>
                <a:lnTo>
                  <a:pt x="0" y="1160673"/>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pic>
        <p:nvPicPr>
          <p:cNvPr id="8194" name="Picture 2" descr="Cool Doge Dog Dance Sticker - Cool Doge Cool Dog Dog Dance - Discover &amp;  Share GIFs">
            <a:extLst>
              <a:ext uri="{FF2B5EF4-FFF2-40B4-BE49-F238E27FC236}">
                <a16:creationId xmlns:a16="http://schemas.microsoft.com/office/drawing/2014/main" id="{D9E60C7B-7DCD-5CB8-7D2A-B50ED4C951A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8494" y="4842970"/>
            <a:ext cx="1865571" cy="294937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Peter Parker Dance GIFs | Tenor">
            <a:extLst>
              <a:ext uri="{FF2B5EF4-FFF2-40B4-BE49-F238E27FC236}">
                <a16:creationId xmlns:a16="http://schemas.microsoft.com/office/drawing/2014/main" id="{C843A843-065C-05F5-B7FA-EDE0D849FCFC}"/>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610793" y="5076678"/>
            <a:ext cx="3657600" cy="3657600"/>
          </a:xfrm>
          <a:prstGeom prst="rect">
            <a:avLst/>
          </a:prstGeom>
          <a:noFill/>
          <a:extLst>
            <a:ext uri="{909E8E84-426E-40DD-AFC4-6F175D3DCCD1}">
              <a14:hiddenFill xmlns:a14="http://schemas.microsoft.com/office/drawing/2010/main">
                <a:solidFill>
                  <a:srgbClr val="FFFFFF"/>
                </a:solidFill>
              </a14:hiddenFill>
            </a:ext>
          </a:extLst>
        </p:spPr>
      </p:pic>
      <p:sp>
        <p:nvSpPr>
          <p:cNvPr id="14" name="Oval 13">
            <a:extLst>
              <a:ext uri="{FF2B5EF4-FFF2-40B4-BE49-F238E27FC236}">
                <a16:creationId xmlns:a16="http://schemas.microsoft.com/office/drawing/2014/main" id="{A7F3D39D-5945-BB3C-CDFC-CB9E8A8135AA}"/>
              </a:ext>
            </a:extLst>
          </p:cNvPr>
          <p:cNvSpPr/>
          <p:nvPr/>
        </p:nvSpPr>
        <p:spPr>
          <a:xfrm>
            <a:off x="290654" y="9250206"/>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6"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par>
                                <p:cTn id="20" presetID="2" presetClass="entr" presetSubtype="4" fill="hold" nodeType="withEffect">
                                  <p:stCondLst>
                                    <p:cond delay="750"/>
                                  </p:stCondLst>
                                  <p:childTnLst>
                                    <p:set>
                                      <p:cBhvr>
                                        <p:cTn id="21" dur="1" fill="hold">
                                          <p:stCondLst>
                                            <p:cond delay="0"/>
                                          </p:stCondLst>
                                        </p:cTn>
                                        <p:tgtEl>
                                          <p:spTgt spid="8194"/>
                                        </p:tgtEl>
                                        <p:attrNameLst>
                                          <p:attrName>style.visibility</p:attrName>
                                        </p:attrNameLst>
                                      </p:cBhvr>
                                      <p:to>
                                        <p:strVal val="visible"/>
                                      </p:to>
                                    </p:set>
                                    <p:anim calcmode="lin" valueType="num">
                                      <p:cBhvr additive="base">
                                        <p:cTn id="22" dur="500" fill="hold"/>
                                        <p:tgtEl>
                                          <p:spTgt spid="8194"/>
                                        </p:tgtEl>
                                        <p:attrNameLst>
                                          <p:attrName>ppt_x</p:attrName>
                                        </p:attrNameLst>
                                      </p:cBhvr>
                                      <p:tavLst>
                                        <p:tav tm="0">
                                          <p:val>
                                            <p:strVal val="#ppt_x"/>
                                          </p:val>
                                        </p:tav>
                                        <p:tav tm="100000">
                                          <p:val>
                                            <p:strVal val="#ppt_x"/>
                                          </p:val>
                                        </p:tav>
                                      </p:tavLst>
                                    </p:anim>
                                    <p:anim calcmode="lin" valueType="num">
                                      <p:cBhvr additive="base">
                                        <p:cTn id="23" dur="500" fill="hold"/>
                                        <p:tgtEl>
                                          <p:spTgt spid="8194"/>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1000"/>
                                  </p:stCondLst>
                                  <p:childTnLst>
                                    <p:set>
                                      <p:cBhvr>
                                        <p:cTn id="25" dur="1" fill="hold">
                                          <p:stCondLst>
                                            <p:cond delay="0"/>
                                          </p:stCondLst>
                                        </p:cTn>
                                        <p:tgtEl>
                                          <p:spTgt spid="8196"/>
                                        </p:tgtEl>
                                        <p:attrNameLst>
                                          <p:attrName>style.visibility</p:attrName>
                                        </p:attrNameLst>
                                      </p:cBhvr>
                                      <p:to>
                                        <p:strVal val="visible"/>
                                      </p:to>
                                    </p:set>
                                    <p:anim calcmode="lin" valueType="num">
                                      <p:cBhvr additive="base">
                                        <p:cTn id="26" dur="500" fill="hold"/>
                                        <p:tgtEl>
                                          <p:spTgt spid="8196"/>
                                        </p:tgtEl>
                                        <p:attrNameLst>
                                          <p:attrName>ppt_x</p:attrName>
                                        </p:attrNameLst>
                                      </p:cBhvr>
                                      <p:tavLst>
                                        <p:tav tm="0">
                                          <p:val>
                                            <p:strVal val="#ppt_x"/>
                                          </p:val>
                                        </p:tav>
                                        <p:tav tm="100000">
                                          <p:val>
                                            <p:strVal val="#ppt_x"/>
                                          </p:val>
                                        </p:tav>
                                      </p:tavLst>
                                    </p:anim>
                                    <p:anim calcmode="lin" valueType="num">
                                      <p:cBhvr additive="base">
                                        <p:cTn id="27" dur="500" fill="hold"/>
                                        <p:tgtEl>
                                          <p:spTgt spid="8196"/>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125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2362200" y="2781300"/>
            <a:ext cx="13056785" cy="3642023"/>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Lịch sử phát triển của CPU</a:t>
            </a:r>
          </a:p>
        </p:txBody>
      </p:sp>
      <p:pic>
        <p:nvPicPr>
          <p:cNvPr id="1026" name="Picture 2" descr="Intel Core – Wikipedia tiếng Việt">
            <a:extLst>
              <a:ext uri="{FF2B5EF4-FFF2-40B4-BE49-F238E27FC236}">
                <a16:creationId xmlns:a16="http://schemas.microsoft.com/office/drawing/2014/main" id="{8DA6353C-B48C-2EC4-0F91-179D18A9BD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8140" y="6621644"/>
            <a:ext cx="2539260" cy="2539260"/>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Chip CPU AMD là gì? So sánh chip AMD và Intel, chip nào tốt? -  Thegioididong.com">
            <a:extLst>
              <a:ext uri="{FF2B5EF4-FFF2-40B4-BE49-F238E27FC236}">
                <a16:creationId xmlns:a16="http://schemas.microsoft.com/office/drawing/2014/main" id="{C1F27DAD-EFC5-6FA5-151E-4054233EA8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5228" y="6642832"/>
            <a:ext cx="4476572" cy="2518072"/>
          </a:xfrm>
          <a:prstGeom prst="rect">
            <a:avLst/>
          </a:prstGeom>
          <a:noFill/>
          <a:extLst>
            <a:ext uri="{909E8E84-426E-40DD-AFC4-6F175D3DCCD1}">
              <a14:hiddenFill xmlns:a14="http://schemas.microsoft.com/office/drawing/2010/main">
                <a:solidFill>
                  <a:srgbClr val="FFFFFF"/>
                </a:solidFill>
              </a14:hiddenFill>
            </a:ext>
          </a:extLst>
        </p:spPr>
      </p:pic>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Apple giới thiệu chip M4 - Apple (VN)">
            <a:extLst>
              <a:ext uri="{FF2B5EF4-FFF2-40B4-BE49-F238E27FC236}">
                <a16:creationId xmlns:a16="http://schemas.microsoft.com/office/drawing/2014/main" id="{61E00B15-0AFF-78F4-F01F-FC7D6168C6E1}"/>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343884" y="5797755"/>
            <a:ext cx="7581916" cy="4211773"/>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par>
                                <p:cTn id="20" presetID="42" presetClass="entr" presetSubtype="0" fill="hold" nodeType="withEffect">
                                  <p:stCondLst>
                                    <p:cond delay="75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1000"/>
                                        <p:tgtEl>
                                          <p:spTgt spid="1026"/>
                                        </p:tgtEl>
                                      </p:cBhvr>
                                    </p:animEffect>
                                    <p:anim calcmode="lin" valueType="num">
                                      <p:cBhvr>
                                        <p:cTn id="23" dur="1000" fill="hold"/>
                                        <p:tgtEl>
                                          <p:spTgt spid="1026"/>
                                        </p:tgtEl>
                                        <p:attrNameLst>
                                          <p:attrName>ppt_x</p:attrName>
                                        </p:attrNameLst>
                                      </p:cBhvr>
                                      <p:tavLst>
                                        <p:tav tm="0">
                                          <p:val>
                                            <p:strVal val="#ppt_x"/>
                                          </p:val>
                                        </p:tav>
                                        <p:tav tm="100000">
                                          <p:val>
                                            <p:strVal val="#ppt_x"/>
                                          </p:val>
                                        </p:tav>
                                      </p:tavLst>
                                    </p:anim>
                                    <p:anim calcmode="lin" valueType="num">
                                      <p:cBhvr>
                                        <p:cTn id="24" dur="1000" fill="hold"/>
                                        <p:tgtEl>
                                          <p:spTgt spid="102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100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1000"/>
                                        <p:tgtEl>
                                          <p:spTgt spid="1032"/>
                                        </p:tgtEl>
                                      </p:cBhvr>
                                    </p:animEffect>
                                    <p:anim calcmode="lin" valueType="num">
                                      <p:cBhvr>
                                        <p:cTn id="28" dur="1000" fill="hold"/>
                                        <p:tgtEl>
                                          <p:spTgt spid="1032"/>
                                        </p:tgtEl>
                                        <p:attrNameLst>
                                          <p:attrName>ppt_x</p:attrName>
                                        </p:attrNameLst>
                                      </p:cBhvr>
                                      <p:tavLst>
                                        <p:tav tm="0">
                                          <p:val>
                                            <p:strVal val="#ppt_x"/>
                                          </p:val>
                                        </p:tav>
                                        <p:tav tm="100000">
                                          <p:val>
                                            <p:strVal val="#ppt_x"/>
                                          </p:val>
                                        </p:tav>
                                      </p:tavLst>
                                    </p:anim>
                                    <p:anim calcmode="lin" valueType="num">
                                      <p:cBhvr>
                                        <p:cTn id="29" dur="1000" fill="hold"/>
                                        <p:tgtEl>
                                          <p:spTgt spid="103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1250"/>
                                  </p:stCondLst>
                                  <p:childTnLst>
                                    <p:set>
                                      <p:cBhvr>
                                        <p:cTn id="31" dur="1" fill="hold">
                                          <p:stCondLst>
                                            <p:cond delay="0"/>
                                          </p:stCondLst>
                                        </p:cTn>
                                        <p:tgtEl>
                                          <p:spTgt spid="1036"/>
                                        </p:tgtEl>
                                        <p:attrNameLst>
                                          <p:attrName>style.visibility</p:attrName>
                                        </p:attrNameLst>
                                      </p:cBhvr>
                                      <p:to>
                                        <p:strVal val="visible"/>
                                      </p:to>
                                    </p:set>
                                    <p:animEffect transition="in" filter="fade">
                                      <p:cBhvr>
                                        <p:cTn id="32" dur="1000"/>
                                        <p:tgtEl>
                                          <p:spTgt spid="1036"/>
                                        </p:tgtEl>
                                      </p:cBhvr>
                                    </p:animEffect>
                                    <p:anim calcmode="lin" valueType="num">
                                      <p:cBhvr>
                                        <p:cTn id="33" dur="1000" fill="hold"/>
                                        <p:tgtEl>
                                          <p:spTgt spid="1036"/>
                                        </p:tgtEl>
                                        <p:attrNameLst>
                                          <p:attrName>ppt_x</p:attrName>
                                        </p:attrNameLst>
                                      </p:cBhvr>
                                      <p:tavLst>
                                        <p:tav tm="0">
                                          <p:val>
                                            <p:strVal val="#ppt_x"/>
                                          </p:val>
                                        </p:tav>
                                        <p:tav tm="100000">
                                          <p:val>
                                            <p:strVal val="#ppt_x"/>
                                          </p:val>
                                        </p:tav>
                                      </p:tavLst>
                                    </p:anim>
                                    <p:anim calcmode="lin" valueType="num">
                                      <p:cBhvr>
                                        <p:cTn id="34" dur="1000" fill="hold"/>
                                        <p:tgtEl>
                                          <p:spTgt spid="10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sp>
        <p:nvSpPr>
          <p:cNvPr id="3" name="Freeform 3"/>
          <p:cNvSpPr/>
          <p:nvPr/>
        </p:nvSpPr>
        <p:spPr>
          <a:xfrm>
            <a:off x="1386222" y="960860"/>
            <a:ext cx="9891378" cy="7664195"/>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276996" y="8625055"/>
            <a:ext cx="2094881" cy="1298826"/>
          </a:xfrm>
          <a:custGeom>
            <a:avLst/>
            <a:gdLst/>
            <a:ahLst/>
            <a:cxnLst/>
            <a:rect l="l" t="t" r="r" b="b"/>
            <a:pathLst>
              <a:path w="2094881" h="1298826">
                <a:moveTo>
                  <a:pt x="0" y="0"/>
                </a:moveTo>
                <a:lnTo>
                  <a:pt x="2094882" y="0"/>
                </a:lnTo>
                <a:lnTo>
                  <a:pt x="2094882" y="1298827"/>
                </a:lnTo>
                <a:lnTo>
                  <a:pt x="0" y="129882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15422804" y="537463"/>
            <a:ext cx="2094881" cy="1298826"/>
          </a:xfrm>
          <a:custGeom>
            <a:avLst/>
            <a:gdLst/>
            <a:ahLst/>
            <a:cxnLst/>
            <a:rect l="l" t="t" r="r" b="b"/>
            <a:pathLst>
              <a:path w="2094881" h="1298826">
                <a:moveTo>
                  <a:pt x="0" y="0"/>
                </a:moveTo>
                <a:lnTo>
                  <a:pt x="2094881" y="0"/>
                </a:lnTo>
                <a:lnTo>
                  <a:pt x="2094881" y="1298826"/>
                </a:lnTo>
                <a:lnTo>
                  <a:pt x="0" y="12988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a:off x="-1198543" y="5315525"/>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805684" y="2522252"/>
            <a:ext cx="8024116" cy="718145"/>
          </a:xfrm>
          <a:prstGeom prst="rect">
            <a:avLst/>
          </a:prstGeom>
        </p:spPr>
        <p:txBody>
          <a:bodyPr wrap="square"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Các cột mốc quan trọng</a:t>
            </a:r>
          </a:p>
        </p:txBody>
      </p:sp>
      <p:sp>
        <p:nvSpPr>
          <p:cNvPr id="13" name="TextBox 13"/>
          <p:cNvSpPr txBox="1"/>
          <p:nvPr/>
        </p:nvSpPr>
        <p:spPr>
          <a:xfrm>
            <a:off x="1600200" y="3724846"/>
            <a:ext cx="9372600" cy="4526111"/>
          </a:xfrm>
          <a:prstGeom prst="rect">
            <a:avLst/>
          </a:prstGeom>
        </p:spPr>
        <p:txBody>
          <a:bodyPr wrap="square" lIns="0" tIns="0" rIns="0" bIns="0" rtlCol="0" anchor="t">
            <a:spAutoFit/>
          </a:bodyPr>
          <a:lstStyle/>
          <a:p>
            <a:pPr marL="514350" indent="-514350">
              <a:lnSpc>
                <a:spcPct val="107000"/>
              </a:lnSpc>
              <a:spcAft>
                <a:spcPts val="800"/>
              </a:spcAft>
              <a:buFont typeface="+mj-lt"/>
              <a:buAutoNum type="arabicPeriod"/>
            </a:pPr>
            <a:r>
              <a:rPr lang="en-US" sz="2800" kern="100">
                <a:effectLst/>
                <a:latin typeface="Arial" panose="020B0604020202020204" pitchFamily="34" charset="0"/>
                <a:ea typeface="Calibri" panose="020F0502020204030204" pitchFamily="34" charset="0"/>
                <a:cs typeface="Arial" panose="020B0604020202020204" pitchFamily="34" charset="0"/>
              </a:rPr>
              <a:t>Năm 1971: Intel 4004 - bộ vi xử lý đầu tiên.</a:t>
            </a:r>
          </a:p>
          <a:p>
            <a:pPr marL="514350" indent="-514350">
              <a:lnSpc>
                <a:spcPct val="107000"/>
              </a:lnSpc>
              <a:spcAft>
                <a:spcPts val="800"/>
              </a:spcAft>
              <a:buFont typeface="+mj-lt"/>
              <a:buAutoNum type="arabicPeriod"/>
            </a:pPr>
            <a:r>
              <a:rPr lang="en-US" sz="2800" kern="100">
                <a:effectLst/>
                <a:latin typeface="Arial" panose="020B0604020202020204" pitchFamily="34" charset="0"/>
                <a:ea typeface="Calibri" panose="020F0502020204030204" pitchFamily="34" charset="0"/>
                <a:cs typeface="Arial" panose="020B0604020202020204" pitchFamily="34" charset="0"/>
              </a:rPr>
              <a:t>Các thế hệ sau như Intel 8086 (1978), Pentium (1993), và các dòng Core (từ 2006).</a:t>
            </a:r>
          </a:p>
          <a:p>
            <a:pPr marL="514350" indent="-514350">
              <a:lnSpc>
                <a:spcPct val="107000"/>
              </a:lnSpc>
              <a:spcAft>
                <a:spcPts val="800"/>
              </a:spcAft>
              <a:buFont typeface="+mj-lt"/>
              <a:buAutoNum type="arabicPeriod"/>
            </a:pPr>
            <a:r>
              <a:rPr lang="en-US" sz="2800" kern="100">
                <a:effectLst/>
                <a:latin typeface="Arial" panose="020B0604020202020204" pitchFamily="34" charset="0"/>
                <a:ea typeface="Calibri" panose="020F0502020204030204" pitchFamily="34" charset="0"/>
                <a:cs typeface="Arial" panose="020B0604020202020204" pitchFamily="34" charset="0"/>
              </a:rPr>
              <a:t>Sự phát triển của CPU từ đơn nhân (single-core) đến đa nhân (multi-core).</a:t>
            </a:r>
          </a:p>
          <a:p>
            <a:pPr marL="514350" indent="-514350">
              <a:lnSpc>
                <a:spcPct val="107000"/>
              </a:lnSpc>
              <a:spcAft>
                <a:spcPts val="800"/>
              </a:spcAft>
              <a:buFont typeface="+mj-lt"/>
              <a:buAutoNum type="arabicPeriod"/>
            </a:pPr>
            <a:r>
              <a:rPr lang="en-US" sz="2800" b="1" kern="100">
                <a:effectLst/>
                <a:latin typeface="Arial" panose="020B0604020202020204" pitchFamily="34" charset="0"/>
                <a:ea typeface="Calibri" panose="020F0502020204030204" pitchFamily="34" charset="0"/>
                <a:cs typeface="Arial" panose="020B0604020202020204" pitchFamily="34" charset="0"/>
              </a:rPr>
              <a:t>AMD</a:t>
            </a:r>
            <a:r>
              <a:rPr lang="en-US" sz="2800" kern="100">
                <a:effectLst/>
                <a:latin typeface="Arial" panose="020B0604020202020204" pitchFamily="34" charset="0"/>
                <a:ea typeface="Calibri" panose="020F0502020204030204" pitchFamily="34" charset="0"/>
                <a:cs typeface="Arial" panose="020B0604020202020204" pitchFamily="34" charset="0"/>
              </a:rPr>
              <a:t> và sự cạnh tranh với </a:t>
            </a:r>
            <a:r>
              <a:rPr lang="en-US" sz="2800" b="1" kern="100">
                <a:effectLst/>
                <a:latin typeface="Arial" panose="020B0604020202020204" pitchFamily="34" charset="0"/>
                <a:ea typeface="Calibri" panose="020F0502020204030204" pitchFamily="34" charset="0"/>
                <a:cs typeface="Arial" panose="020B0604020202020204" pitchFamily="34" charset="0"/>
              </a:rPr>
              <a:t>Intel</a:t>
            </a:r>
            <a:r>
              <a:rPr lang="en-US" sz="2800" kern="100">
                <a:effectLst/>
                <a:latin typeface="Arial" panose="020B0604020202020204" pitchFamily="34" charset="0"/>
                <a:ea typeface="Calibri" panose="020F0502020204030204" pitchFamily="34" charset="0"/>
                <a:cs typeface="Arial" panose="020B0604020202020204" pitchFamily="34" charset="0"/>
              </a:rPr>
              <a:t> trong ngành công nghiệp CPU.</a:t>
            </a:r>
          </a:p>
          <a:p>
            <a:pPr marL="514350" indent="-514350">
              <a:lnSpc>
                <a:spcPct val="107000"/>
              </a:lnSpc>
              <a:spcAft>
                <a:spcPts val="800"/>
              </a:spcAft>
              <a:buFont typeface="+mj-lt"/>
              <a:buAutoNum type="arabicPeriod"/>
            </a:pPr>
            <a:r>
              <a:rPr lang="en-US" sz="2800" b="1" kern="100">
                <a:effectLst/>
                <a:latin typeface="Arial" panose="020B0604020202020204" pitchFamily="34" charset="0"/>
                <a:ea typeface="Calibri" panose="020F0502020204030204" pitchFamily="34" charset="0"/>
                <a:cs typeface="Arial" panose="020B0604020202020204" pitchFamily="34" charset="0"/>
              </a:rPr>
              <a:t>ARM</a:t>
            </a:r>
            <a:r>
              <a:rPr lang="en-US" sz="2800" kern="100">
                <a:effectLst/>
                <a:latin typeface="Arial" panose="020B0604020202020204" pitchFamily="34" charset="0"/>
                <a:ea typeface="Calibri" panose="020F0502020204030204" pitchFamily="34" charset="0"/>
                <a:cs typeface="Arial" panose="020B0604020202020204" pitchFamily="34" charset="0"/>
              </a:rPr>
              <a:t>: CPU tiết kiệm năng lượng phổ biến trong điện thoại và máy tính bảng.</a:t>
            </a:r>
          </a:p>
        </p:txBody>
      </p:sp>
      <p:sp>
        <p:nvSpPr>
          <p:cNvPr id="17" name="AutoShape 4" descr="Intel kỷ niệm 50 năm ngày ra mắt 4004 - CPU thương mại đầu tiên được tích  hợp vào một con chip | Viết bởi Enzo Le">
            <a:extLst>
              <a:ext uri="{FF2B5EF4-FFF2-40B4-BE49-F238E27FC236}">
                <a16:creationId xmlns:a16="http://schemas.microsoft.com/office/drawing/2014/main" id="{3B509535-7BBC-310D-D9A1-C4F8C7AC904F}"/>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1" name="Group 20">
            <a:extLst>
              <a:ext uri="{FF2B5EF4-FFF2-40B4-BE49-F238E27FC236}">
                <a16:creationId xmlns:a16="http://schemas.microsoft.com/office/drawing/2014/main" id="{4FB8DFBD-7884-3A7D-7605-F8B40F9D279C}"/>
              </a:ext>
            </a:extLst>
          </p:cNvPr>
          <p:cNvGrpSpPr/>
          <p:nvPr/>
        </p:nvGrpSpPr>
        <p:grpSpPr>
          <a:xfrm>
            <a:off x="11467404" y="2173014"/>
            <a:ext cx="4859442" cy="2818086"/>
            <a:chOff x="11467404" y="2173014"/>
            <a:chExt cx="4859442" cy="2818086"/>
          </a:xfrm>
        </p:grpSpPr>
        <p:pic>
          <p:nvPicPr>
            <p:cNvPr id="19" name="Picture 18">
              <a:extLst>
                <a:ext uri="{FF2B5EF4-FFF2-40B4-BE49-F238E27FC236}">
                  <a16:creationId xmlns:a16="http://schemas.microsoft.com/office/drawing/2014/main" id="{E6B6BF8A-956A-33C0-AC2B-1332722B1F3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467404" y="2173014"/>
              <a:ext cx="4859442" cy="2818086"/>
            </a:xfrm>
            <a:prstGeom prst="rect">
              <a:avLst/>
            </a:prstGeom>
          </p:spPr>
        </p:pic>
        <p:sp>
          <p:nvSpPr>
            <p:cNvPr id="20" name="TextBox 13">
              <a:extLst>
                <a:ext uri="{FF2B5EF4-FFF2-40B4-BE49-F238E27FC236}">
                  <a16:creationId xmlns:a16="http://schemas.microsoft.com/office/drawing/2014/main" id="{7CF0627A-EB16-CCB2-C4CC-391A238F47BE}"/>
                </a:ext>
              </a:extLst>
            </p:cNvPr>
            <p:cNvSpPr txBox="1"/>
            <p:nvPr/>
          </p:nvSpPr>
          <p:spPr>
            <a:xfrm>
              <a:off x="11811000" y="4365404"/>
              <a:ext cx="1866900" cy="427553"/>
            </a:xfrm>
            <a:prstGeom prst="rect">
              <a:avLst/>
            </a:prstGeom>
          </p:spPr>
          <p:txBody>
            <a:bodyPr wrap="square" lIns="0" tIns="0" rIns="0" bIns="0" rtlCol="0" anchor="t">
              <a:spAutoFit/>
            </a:bodyPr>
            <a:lstStyle/>
            <a:p>
              <a:pPr>
                <a:lnSpc>
                  <a:spcPct val="107000"/>
                </a:lnSpc>
                <a:spcAft>
                  <a:spcPts val="800"/>
                </a:spcAft>
              </a:pPr>
              <a:r>
                <a:rPr lang="en-US" sz="2800" kern="100">
                  <a:latin typeface="Arial" panose="020B0604020202020204" pitchFamily="34" charset="0"/>
                  <a:ea typeface="Calibri" panose="020F0502020204030204" pitchFamily="34" charset="0"/>
                  <a:cs typeface="Arial" panose="020B0604020202020204" pitchFamily="34" charset="0"/>
                </a:rPr>
                <a:t>Intel 4004  </a:t>
              </a:r>
              <a:endParaRPr lang="en-US" sz="2800" kern="100">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23" name="Group 22">
            <a:extLst>
              <a:ext uri="{FF2B5EF4-FFF2-40B4-BE49-F238E27FC236}">
                <a16:creationId xmlns:a16="http://schemas.microsoft.com/office/drawing/2014/main" id="{05B2F4C3-B78B-710E-727E-4FB3D1A23495}"/>
              </a:ext>
            </a:extLst>
          </p:cNvPr>
          <p:cNvGrpSpPr/>
          <p:nvPr/>
        </p:nvGrpSpPr>
        <p:grpSpPr>
          <a:xfrm>
            <a:off x="13071439" y="5517521"/>
            <a:ext cx="4859442" cy="3211843"/>
            <a:chOff x="13071439" y="5517521"/>
            <a:chExt cx="4859442" cy="3211843"/>
          </a:xfrm>
        </p:grpSpPr>
        <p:pic>
          <p:nvPicPr>
            <p:cNvPr id="3078" name="Picture 6" descr="CPU AMD Ryzen 7000 X3D trở thành vi xử lý 3D V-Cache đầu tiên trên thế giới  hỗ trợ ép xung">
              <a:extLst>
                <a:ext uri="{FF2B5EF4-FFF2-40B4-BE49-F238E27FC236}">
                  <a16:creationId xmlns:a16="http://schemas.microsoft.com/office/drawing/2014/main" id="{66E17B06-87B7-D509-3C69-993A9DEAA63E}"/>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071439" y="5517521"/>
              <a:ext cx="4859442" cy="273343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13">
              <a:extLst>
                <a:ext uri="{FF2B5EF4-FFF2-40B4-BE49-F238E27FC236}">
                  <a16:creationId xmlns:a16="http://schemas.microsoft.com/office/drawing/2014/main" id="{0CF764A0-E25E-B04C-D1EB-3A200EF276F6}"/>
                </a:ext>
              </a:extLst>
            </p:cNvPr>
            <p:cNvSpPr txBox="1"/>
            <p:nvPr/>
          </p:nvSpPr>
          <p:spPr>
            <a:xfrm>
              <a:off x="13792200" y="8301811"/>
              <a:ext cx="3345874" cy="427553"/>
            </a:xfrm>
            <a:prstGeom prst="rect">
              <a:avLst/>
            </a:prstGeom>
          </p:spPr>
          <p:txBody>
            <a:bodyPr wrap="square" lIns="0" tIns="0" rIns="0" bIns="0" rtlCol="0" anchor="t">
              <a:spAutoFit/>
            </a:bodyPr>
            <a:lstStyle/>
            <a:p>
              <a:pPr>
                <a:lnSpc>
                  <a:spcPct val="107000"/>
                </a:lnSpc>
                <a:spcAft>
                  <a:spcPts val="800"/>
                </a:spcAft>
              </a:pPr>
              <a:r>
                <a:rPr lang="en-US" sz="2800" kern="100">
                  <a:latin typeface="Arial" panose="020B0604020202020204" pitchFamily="34" charset="0"/>
                  <a:ea typeface="Calibri" panose="020F0502020204030204" pitchFamily="34" charset="0"/>
                  <a:cs typeface="Arial" panose="020B0604020202020204" pitchFamily="34" charset="0"/>
                </a:rPr>
                <a:t>Chip AMD đầu tiên</a:t>
              </a:r>
              <a:endParaRPr lang="en-US" sz="2800" kern="100">
                <a:effectLst/>
                <a:latin typeface="Arial" panose="020B0604020202020204" pitchFamily="34" charset="0"/>
                <a:ea typeface="Calibri" panose="020F0502020204030204" pitchFamily="34" charset="0"/>
                <a:cs typeface="Arial" panose="020B0604020202020204" pitchFamily="34" charset="0"/>
              </a:endParaRPr>
            </a:p>
          </p:txBody>
        </p:sp>
      </p:grpSp>
      <p:sp>
        <p:nvSpPr>
          <p:cNvPr id="24" name="Oval 23">
            <a:extLst>
              <a:ext uri="{FF2B5EF4-FFF2-40B4-BE49-F238E27FC236}">
                <a16:creationId xmlns:a16="http://schemas.microsoft.com/office/drawing/2014/main" id="{C4F7C2DC-4C70-50BB-A667-7AB6EE616FE2}"/>
              </a:ext>
            </a:extLst>
          </p:cNvPr>
          <p:cNvSpPr/>
          <p:nvPr/>
        </p:nvSpPr>
        <p:spPr>
          <a:xfrm>
            <a:off x="16470244" y="9139937"/>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par>
                                <p:cTn id="11" presetID="2" presetClass="entr" presetSubtype="8"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0-#ppt_w/2"/>
                                          </p:val>
                                        </p:tav>
                                        <p:tav tm="100000">
                                          <p:val>
                                            <p:strVal val="#ppt_x"/>
                                          </p:val>
                                        </p:tav>
                                      </p:tavLst>
                                    </p:anim>
                                    <p:anim calcmode="lin" valueType="num">
                                      <p:cBhvr additive="base">
                                        <p:cTn id="14" dur="500" fill="hold"/>
                                        <p:tgtEl>
                                          <p:spTgt spid="11"/>
                                        </p:tgtEl>
                                        <p:attrNameLst>
                                          <p:attrName>ppt_y</p:attrName>
                                        </p:attrNameLst>
                                      </p:cBhvr>
                                      <p:tavLst>
                                        <p:tav tm="0">
                                          <p:val>
                                            <p:strVal val="#ppt_y"/>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par>
                                <p:cTn id="18" presetID="22" presetClass="entr" presetSubtype="4" fill="hold" grpId="0" nodeType="withEffect">
                                  <p:stCondLst>
                                    <p:cond delay="25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500"/>
                                        <p:tgtEl>
                                          <p:spTgt spid="12"/>
                                        </p:tgtEl>
                                      </p:cBhvr>
                                    </p:animEffect>
                                  </p:childTnLst>
                                </p:cTn>
                              </p:par>
                              <p:par>
                                <p:cTn id="21" presetID="22" presetClass="entr" presetSubtype="1" fill="hold" grpId="0" nodeType="withEffect">
                                  <p:stCondLst>
                                    <p:cond delay="75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750"/>
                                        <p:tgtEl>
                                          <p:spTgt spid="13"/>
                                        </p:tgtEl>
                                      </p:cBhvr>
                                    </p:animEffect>
                                  </p:childTnLst>
                                </p:cTn>
                              </p:par>
                              <p:par>
                                <p:cTn id="24" presetID="2" presetClass="entr" presetSubtype="2" fill="hold" nodeType="withEffect">
                                  <p:stCondLst>
                                    <p:cond delay="125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1+#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1500"/>
                                  </p:stCondLst>
                                  <p:childTnLst>
                                    <p:set>
                                      <p:cBhvr>
                                        <p:cTn id="29" dur="1" fill="hold">
                                          <p:stCondLst>
                                            <p:cond delay="0"/>
                                          </p:stCondLst>
                                        </p:cTn>
                                        <p:tgtEl>
                                          <p:spTgt spid="23"/>
                                        </p:tgtEl>
                                        <p:attrNameLst>
                                          <p:attrName>style.visibility</p:attrName>
                                        </p:attrNameLst>
                                      </p:cBhvr>
                                      <p:to>
                                        <p:strVal val="visible"/>
                                      </p:to>
                                    </p:set>
                                    <p:anim calcmode="lin" valueType="num">
                                      <p:cBhvr additive="base">
                                        <p:cTn id="30" dur="500" fill="hold"/>
                                        <p:tgtEl>
                                          <p:spTgt spid="23"/>
                                        </p:tgtEl>
                                        <p:attrNameLst>
                                          <p:attrName>ppt_x</p:attrName>
                                        </p:attrNameLst>
                                      </p:cBhvr>
                                      <p:tavLst>
                                        <p:tav tm="0">
                                          <p:val>
                                            <p:strVal val="1+#ppt_w/2"/>
                                          </p:val>
                                        </p:tav>
                                        <p:tav tm="100000">
                                          <p:val>
                                            <p:strVal val="#ppt_x"/>
                                          </p:val>
                                        </p:tav>
                                      </p:tavLst>
                                    </p:anim>
                                    <p:anim calcmode="lin" valueType="num">
                                      <p:cBhvr additive="base">
                                        <p:cTn id="31"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5029200" y="4000500"/>
            <a:ext cx="8229600" cy="3519553"/>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Cấu trúc của CPU</a:t>
            </a:r>
          </a:p>
        </p:txBody>
      </p:sp>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629021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23" name="Group 22">
            <a:extLst>
              <a:ext uri="{FF2B5EF4-FFF2-40B4-BE49-F238E27FC236}">
                <a16:creationId xmlns:a16="http://schemas.microsoft.com/office/drawing/2014/main" id="{C1437E3F-E0E4-D540-EE2E-1B9219777C3F}"/>
              </a:ext>
            </a:extLst>
          </p:cNvPr>
          <p:cNvGrpSpPr/>
          <p:nvPr/>
        </p:nvGrpSpPr>
        <p:grpSpPr>
          <a:xfrm>
            <a:off x="6737787" y="0"/>
            <a:ext cx="13244589" cy="9348753"/>
            <a:chOff x="6737787" y="0"/>
            <a:chExt cx="13244589" cy="9348753"/>
          </a:xfrm>
        </p:grpSpPr>
        <p:sp>
          <p:nvSpPr>
            <p:cNvPr id="3" name="Freeform 3"/>
            <p:cNvSpPr/>
            <p:nvPr/>
          </p:nvSpPr>
          <p:spPr>
            <a:xfrm>
              <a:off x="7306253" y="717878"/>
              <a:ext cx="10143547" cy="7132764"/>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a:off x="6737787" y="7390051"/>
              <a:ext cx="1798445" cy="1958702"/>
            </a:xfrm>
            <a:custGeom>
              <a:avLst/>
              <a:gdLst/>
              <a:ahLst/>
              <a:cxnLst/>
              <a:rect l="l" t="t" r="r" b="b"/>
              <a:pathLst>
                <a:path w="1798445" h="1958702">
                  <a:moveTo>
                    <a:pt x="0" y="0"/>
                  </a:moveTo>
                  <a:lnTo>
                    <a:pt x="1798445" y="0"/>
                  </a:lnTo>
                  <a:lnTo>
                    <a:pt x="1798445" y="1958702"/>
                  </a:lnTo>
                  <a:lnTo>
                    <a:pt x="0" y="195870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6437521" y="0"/>
              <a:ext cx="1798445" cy="1958702"/>
            </a:xfrm>
            <a:custGeom>
              <a:avLst/>
              <a:gdLst/>
              <a:ahLst/>
              <a:cxnLst/>
              <a:rect l="l" t="t" r="r" b="b"/>
              <a:pathLst>
                <a:path w="1798445" h="1958702">
                  <a:moveTo>
                    <a:pt x="0" y="0"/>
                  </a:moveTo>
                  <a:lnTo>
                    <a:pt x="1798445" y="0"/>
                  </a:lnTo>
                  <a:lnTo>
                    <a:pt x="1798445" y="1958703"/>
                  </a:lnTo>
                  <a:lnTo>
                    <a:pt x="0" y="195870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6973232" y="4650423"/>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0" name="TextBox 10"/>
          <p:cNvSpPr txBox="1"/>
          <p:nvPr/>
        </p:nvSpPr>
        <p:spPr>
          <a:xfrm>
            <a:off x="7811624" y="2436359"/>
            <a:ext cx="6687506" cy="718145"/>
          </a:xfrm>
          <a:prstGeom prst="rect">
            <a:avLst/>
          </a:prstGeom>
        </p:spPr>
        <p:txBody>
          <a:bodyPr lIns="0" tIns="0" rIns="0" bIns="0" rtlCol="0" anchor="t">
            <a:spAutoFit/>
          </a:bodyPr>
          <a:lstStyle/>
          <a:p>
            <a:pPr algn="l">
              <a:lnSpc>
                <a:spcPts val="5627"/>
              </a:lnSpc>
              <a:spcBef>
                <a:spcPct val="0"/>
              </a:spcBef>
            </a:pPr>
            <a:r>
              <a:rPr lang="en-US" sz="6000" b="1">
                <a:solidFill>
                  <a:srgbClr val="295BBE"/>
                </a:solidFill>
                <a:latin typeface="Raleway Bold"/>
                <a:ea typeface="Raleway Bold"/>
                <a:cs typeface="Raleway Bold"/>
                <a:sym typeface="Raleway Bold"/>
              </a:rPr>
              <a:t>Cấu trúc của CPU</a:t>
            </a:r>
          </a:p>
        </p:txBody>
      </p:sp>
      <p:sp>
        <p:nvSpPr>
          <p:cNvPr id="11" name="TextBox 11"/>
          <p:cNvSpPr txBox="1"/>
          <p:nvPr/>
        </p:nvSpPr>
        <p:spPr>
          <a:xfrm>
            <a:off x="7811624" y="5418593"/>
            <a:ext cx="9333376" cy="948978"/>
          </a:xfrm>
          <a:prstGeom prst="rect">
            <a:avLst/>
          </a:prstGeom>
        </p:spPr>
        <p:txBody>
          <a:bodyPr wrap="square" lIns="0" tIns="0" rIns="0" bIns="0" rtlCol="0" anchor="t">
            <a:spAutoFit/>
          </a:bodyPr>
          <a:lstStyle/>
          <a:p>
            <a:pPr algn="l">
              <a:lnSpc>
                <a:spcPts val="3713"/>
              </a:lnSpc>
              <a:spcBef>
                <a:spcPct val="0"/>
              </a:spcBef>
            </a:pPr>
            <a:r>
              <a:rPr lang="en-US" sz="3200" b="1">
                <a:latin typeface="Arial" panose="020B0604020202020204" pitchFamily="34" charset="0"/>
                <a:cs typeface="Arial" panose="020B0604020202020204" pitchFamily="34" charset="0"/>
              </a:rPr>
              <a:t>Bộ nhớ đệm (Cache): </a:t>
            </a:r>
            <a:r>
              <a:rPr lang="en-US" sz="3200">
                <a:latin typeface="Arial" panose="020B0604020202020204" pitchFamily="34" charset="0"/>
                <a:cs typeface="Arial" panose="020B0604020202020204" pitchFamily="34" charset="0"/>
              </a:rPr>
              <a:t>Tăng tốc quá trình xử lý dữ liệu.</a:t>
            </a:r>
            <a:endParaRPr lang="en-US" sz="3200" b="1">
              <a:solidFill>
                <a:srgbClr val="000000"/>
              </a:solidFill>
              <a:latin typeface="Arial" panose="020B0604020202020204" pitchFamily="34" charset="0"/>
              <a:ea typeface="Raleway Bold"/>
              <a:cs typeface="Arial" panose="020B0604020202020204" pitchFamily="34" charset="0"/>
              <a:sym typeface="Raleway Bold"/>
            </a:endParaRPr>
          </a:p>
        </p:txBody>
      </p:sp>
      <p:sp>
        <p:nvSpPr>
          <p:cNvPr id="15" name="TextBox 11">
            <a:extLst>
              <a:ext uri="{FF2B5EF4-FFF2-40B4-BE49-F238E27FC236}">
                <a16:creationId xmlns:a16="http://schemas.microsoft.com/office/drawing/2014/main" id="{DE73D2FB-DAE2-E47D-8170-6E430FFCE1B8}"/>
              </a:ext>
            </a:extLst>
          </p:cNvPr>
          <p:cNvSpPr txBox="1"/>
          <p:nvPr/>
        </p:nvSpPr>
        <p:spPr>
          <a:xfrm>
            <a:off x="7811624" y="4352161"/>
            <a:ext cx="9333376" cy="948978"/>
          </a:xfrm>
          <a:prstGeom prst="rect">
            <a:avLst/>
          </a:prstGeom>
        </p:spPr>
        <p:txBody>
          <a:bodyPr wrap="square" lIns="0" tIns="0" rIns="0" bIns="0" rtlCol="0" anchor="t">
            <a:spAutoFit/>
          </a:bodyPr>
          <a:lstStyle/>
          <a:p>
            <a:pPr algn="l">
              <a:lnSpc>
                <a:spcPts val="3713"/>
              </a:lnSpc>
              <a:spcBef>
                <a:spcPct val="0"/>
              </a:spcBef>
            </a:pPr>
            <a:r>
              <a:rPr lang="vi-VN" sz="3200" b="1"/>
              <a:t>Đơn vị điều khiển (CU): </a:t>
            </a:r>
            <a:r>
              <a:rPr lang="vi-VN" sz="3200"/>
              <a:t>Điều khiển việc thực thi lệnh.</a:t>
            </a:r>
            <a:endParaRPr lang="en-US" sz="3200" b="1">
              <a:solidFill>
                <a:srgbClr val="000000"/>
              </a:solidFill>
              <a:ea typeface="Raleway Bold"/>
              <a:cs typeface="Raleway Bold"/>
              <a:sym typeface="Raleway Bold"/>
            </a:endParaRPr>
          </a:p>
        </p:txBody>
      </p:sp>
      <p:sp>
        <p:nvSpPr>
          <p:cNvPr id="16" name="TextBox 11">
            <a:extLst>
              <a:ext uri="{FF2B5EF4-FFF2-40B4-BE49-F238E27FC236}">
                <a16:creationId xmlns:a16="http://schemas.microsoft.com/office/drawing/2014/main" id="{EEF7C4D9-6EA9-54C2-91A0-27FD968ECA5C}"/>
              </a:ext>
            </a:extLst>
          </p:cNvPr>
          <p:cNvSpPr txBox="1"/>
          <p:nvPr/>
        </p:nvSpPr>
        <p:spPr>
          <a:xfrm>
            <a:off x="7811624" y="3287949"/>
            <a:ext cx="9333376" cy="948978"/>
          </a:xfrm>
          <a:prstGeom prst="rect">
            <a:avLst/>
          </a:prstGeom>
        </p:spPr>
        <p:txBody>
          <a:bodyPr wrap="square" lIns="0" tIns="0" rIns="0" bIns="0" rtlCol="0" anchor="t">
            <a:spAutoFit/>
          </a:bodyPr>
          <a:lstStyle/>
          <a:p>
            <a:pPr algn="l">
              <a:lnSpc>
                <a:spcPts val="3713"/>
              </a:lnSpc>
              <a:spcBef>
                <a:spcPct val="0"/>
              </a:spcBef>
            </a:pPr>
            <a:r>
              <a:rPr lang="vi-VN" sz="3200" b="1"/>
              <a:t>Đơn vị xử lý số học và logic (ALU): </a:t>
            </a:r>
            <a:r>
              <a:rPr lang="vi-VN" sz="3200"/>
              <a:t>Thực hiện các phép toán cơ bản.</a:t>
            </a:r>
            <a:endParaRPr lang="en-US" sz="3200" b="1">
              <a:solidFill>
                <a:srgbClr val="000000"/>
              </a:solidFill>
              <a:ea typeface="Raleway Bold"/>
              <a:cs typeface="Raleway Bold"/>
              <a:sym typeface="Raleway Bold"/>
            </a:endParaRPr>
          </a:p>
        </p:txBody>
      </p:sp>
      <p:sp>
        <p:nvSpPr>
          <p:cNvPr id="18" name="TextBox 11">
            <a:extLst>
              <a:ext uri="{FF2B5EF4-FFF2-40B4-BE49-F238E27FC236}">
                <a16:creationId xmlns:a16="http://schemas.microsoft.com/office/drawing/2014/main" id="{1B32BF4E-0062-7018-D6AE-6630FE6C5230}"/>
              </a:ext>
            </a:extLst>
          </p:cNvPr>
          <p:cNvSpPr txBox="1"/>
          <p:nvPr/>
        </p:nvSpPr>
        <p:spPr>
          <a:xfrm>
            <a:off x="7811624" y="6404322"/>
            <a:ext cx="9333376" cy="948978"/>
          </a:xfrm>
          <a:prstGeom prst="rect">
            <a:avLst/>
          </a:prstGeom>
        </p:spPr>
        <p:txBody>
          <a:bodyPr wrap="square" lIns="0" tIns="0" rIns="0" bIns="0" rtlCol="0" anchor="t">
            <a:spAutoFit/>
          </a:bodyPr>
          <a:lstStyle/>
          <a:p>
            <a:pPr algn="l">
              <a:lnSpc>
                <a:spcPts val="3713"/>
              </a:lnSpc>
              <a:spcBef>
                <a:spcPct val="0"/>
              </a:spcBef>
            </a:pPr>
            <a:r>
              <a:rPr lang="vi-VN" sz="3200" b="1"/>
              <a:t>Các thanh ghi (Registers): </a:t>
            </a:r>
            <a:r>
              <a:rPr lang="vi-VN" sz="3200"/>
              <a:t>Lưu trữ tạm thời các lệnh và dữ liệu.</a:t>
            </a:r>
            <a:endParaRPr lang="en-US" sz="3200" b="1">
              <a:solidFill>
                <a:srgbClr val="000000"/>
              </a:solidFill>
              <a:ea typeface="Raleway Bold"/>
              <a:cs typeface="Arial" panose="020B0604020202020204" pitchFamily="34" charset="0"/>
              <a:sym typeface="Raleway Bold"/>
            </a:endParaRPr>
          </a:p>
        </p:txBody>
      </p:sp>
      <p:sp>
        <p:nvSpPr>
          <p:cNvPr id="19" name="AutoShape 3" descr="A realistic 3D-style diagram showing the internal structure of a CPU (Central Processing Unit). The components such as the Arithmetic Logic Unit (ALU), Control Unit (CU), Cache, and Registers should be represented in a clean, high-tech, and detailed manner. The diagram should have a metallic, polished appearance, with smooth, realistic lighting and shadows to give it a professional and tangible look. Arrows should clearly show the data flow between components, and labels should be crisp and easy to read, with a subtle futuristic design. Background should remain clean and minimal.">
            <a:extLst>
              <a:ext uri="{FF2B5EF4-FFF2-40B4-BE49-F238E27FC236}">
                <a16:creationId xmlns:a16="http://schemas.microsoft.com/office/drawing/2014/main" id="{86274BE0-3201-3996-1155-CCCA2FA0F410}"/>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5" descr="CPU là gì ? Hãng nào phổ biến nhất">
            <a:extLst>
              <a:ext uri="{FF2B5EF4-FFF2-40B4-BE49-F238E27FC236}">
                <a16:creationId xmlns:a16="http://schemas.microsoft.com/office/drawing/2014/main" id="{6BA1AFAF-C89C-2178-0579-3ACE07F8E97E}"/>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D0D75EB4-1658-D683-7735-2F1C0EC22336}"/>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20161" b="85484" l="12624" r="87129">
                        <a14:foregroundMark x1="16584" y1="30645" x2="17574" y2="73589"/>
                        <a14:foregroundMark x1="49752" y1="54839" x2="50000" y2="75806"/>
                        <a14:foregroundMark x1="50000" y1="75806" x2="50990" y2="78024"/>
                        <a14:foregroundMark x1="37624" y1="85887" x2="69307" y2="84677"/>
                        <a14:foregroundMark x1="69307" y1="84677" x2="72277" y2="84677"/>
                        <a14:foregroundMark x1="84158" y1="32056" x2="85644" y2="76613"/>
                        <a14:foregroundMark x1="31436" y1="85484" x2="31436" y2="85484"/>
                        <a14:foregroundMark x1="33663" y1="22177" x2="60396" y2="22984"/>
                        <a14:foregroundMark x1="64851" y1="21371" x2="68317" y2="21371"/>
                        <a14:foregroundMark x1="29703" y1="20968" x2="32673" y2="20968"/>
                        <a14:foregroundMark x1="27228" y1="20161" x2="26980" y2="22984"/>
                        <a14:foregroundMark x1="19802" y1="29839" x2="20050" y2="26008"/>
                        <a14:foregroundMark x1="77228" y1="23185" x2="77228" y2="23185"/>
                        <a14:foregroundMark x1="73515" y1="24194" x2="80941" y2="24597"/>
                        <a14:foregroundMark x1="74010" y1="23589" x2="82178" y2="27823"/>
                        <a14:foregroundMark x1="82178" y1="27823" x2="82178" y2="34476"/>
                      </a14:backgroundRemoval>
                    </a14:imgEffect>
                  </a14:imgLayer>
                </a14:imgProps>
              </a:ext>
              <a:ext uri="{28A0092B-C50C-407E-A947-70E740481C1C}">
                <a14:useLocalDpi xmlns:a14="http://schemas.microsoft.com/office/drawing/2010/main" val="0"/>
              </a:ext>
            </a:extLst>
          </a:blip>
          <a:srcRect l="3614" t="15137" r="3426" b="10669"/>
          <a:stretch/>
        </p:blipFill>
        <p:spPr>
          <a:xfrm>
            <a:off x="1143000" y="2454017"/>
            <a:ext cx="5638800" cy="5525344"/>
          </a:xfrm>
          <a:prstGeom prst="rect">
            <a:avLst/>
          </a:prstGeom>
        </p:spPr>
      </p:pic>
      <p:sp>
        <p:nvSpPr>
          <p:cNvPr id="25" name="Oval 24">
            <a:extLst>
              <a:ext uri="{FF2B5EF4-FFF2-40B4-BE49-F238E27FC236}">
                <a16:creationId xmlns:a16="http://schemas.microsoft.com/office/drawing/2014/main" id="{6ECC0EDF-E579-83FD-B008-8DEB6A8CE725}"/>
              </a:ext>
            </a:extLst>
          </p:cNvPr>
          <p:cNvSpPr/>
          <p:nvPr/>
        </p:nvSpPr>
        <p:spPr>
          <a:xfrm>
            <a:off x="16470244" y="9139937"/>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barn(inVertical)">
                                      <p:cBhvr>
                                        <p:cTn id="11" dur="500"/>
                                        <p:tgtEl>
                                          <p:spTgt spid="10"/>
                                        </p:tgtEl>
                                      </p:cBhvr>
                                    </p:animEffect>
                                  </p:childTnLst>
                                </p:cTn>
                              </p:par>
                              <p:par>
                                <p:cTn id="12" presetID="42" presetClass="entr" presetSubtype="0" fill="hold" grpId="0" nodeType="withEffect">
                                  <p:stCondLst>
                                    <p:cond delay="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750"/>
                                        <p:tgtEl>
                                          <p:spTgt spid="16"/>
                                        </p:tgtEl>
                                      </p:cBhvr>
                                    </p:animEffect>
                                    <p:anim calcmode="lin" valueType="num">
                                      <p:cBhvr>
                                        <p:cTn id="15" dur="750" fill="hold"/>
                                        <p:tgtEl>
                                          <p:spTgt spid="16"/>
                                        </p:tgtEl>
                                        <p:attrNameLst>
                                          <p:attrName>ppt_x</p:attrName>
                                        </p:attrNameLst>
                                      </p:cBhvr>
                                      <p:tavLst>
                                        <p:tav tm="0">
                                          <p:val>
                                            <p:strVal val="#ppt_x"/>
                                          </p:val>
                                        </p:tav>
                                        <p:tav tm="100000">
                                          <p:val>
                                            <p:strVal val="#ppt_x"/>
                                          </p:val>
                                        </p:tav>
                                      </p:tavLst>
                                    </p:anim>
                                    <p:anim calcmode="lin" valueType="num">
                                      <p:cBhvr>
                                        <p:cTn id="16" dur="750" fill="hold"/>
                                        <p:tgtEl>
                                          <p:spTgt spid="1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125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750"/>
                                        <p:tgtEl>
                                          <p:spTgt spid="15"/>
                                        </p:tgtEl>
                                      </p:cBhvr>
                                    </p:animEffect>
                                    <p:anim calcmode="lin" valueType="num">
                                      <p:cBhvr>
                                        <p:cTn id="20" dur="750" fill="hold"/>
                                        <p:tgtEl>
                                          <p:spTgt spid="15"/>
                                        </p:tgtEl>
                                        <p:attrNameLst>
                                          <p:attrName>ppt_x</p:attrName>
                                        </p:attrNameLst>
                                      </p:cBhvr>
                                      <p:tavLst>
                                        <p:tav tm="0">
                                          <p:val>
                                            <p:strVal val="#ppt_x"/>
                                          </p:val>
                                        </p:tav>
                                        <p:tav tm="100000">
                                          <p:val>
                                            <p:strVal val="#ppt_x"/>
                                          </p:val>
                                        </p:tav>
                                      </p:tavLst>
                                    </p:anim>
                                    <p:anim calcmode="lin" valueType="num">
                                      <p:cBhvr>
                                        <p:cTn id="21" dur="75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175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750"/>
                                        <p:tgtEl>
                                          <p:spTgt spid="11"/>
                                        </p:tgtEl>
                                      </p:cBhvr>
                                    </p:animEffect>
                                    <p:anim calcmode="lin" valueType="num">
                                      <p:cBhvr>
                                        <p:cTn id="25" dur="750" fill="hold"/>
                                        <p:tgtEl>
                                          <p:spTgt spid="11"/>
                                        </p:tgtEl>
                                        <p:attrNameLst>
                                          <p:attrName>ppt_x</p:attrName>
                                        </p:attrNameLst>
                                      </p:cBhvr>
                                      <p:tavLst>
                                        <p:tav tm="0">
                                          <p:val>
                                            <p:strVal val="#ppt_x"/>
                                          </p:val>
                                        </p:tav>
                                        <p:tav tm="100000">
                                          <p:val>
                                            <p:strVal val="#ppt_x"/>
                                          </p:val>
                                        </p:tav>
                                      </p:tavLst>
                                    </p:anim>
                                    <p:anim calcmode="lin" valueType="num">
                                      <p:cBhvr>
                                        <p:cTn id="26" dur="750" fill="hold"/>
                                        <p:tgtEl>
                                          <p:spTgt spid="1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225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750"/>
                                        <p:tgtEl>
                                          <p:spTgt spid="18"/>
                                        </p:tgtEl>
                                      </p:cBhvr>
                                    </p:animEffect>
                                    <p:anim calcmode="lin" valueType="num">
                                      <p:cBhvr>
                                        <p:cTn id="30" dur="750" fill="hold"/>
                                        <p:tgtEl>
                                          <p:spTgt spid="18"/>
                                        </p:tgtEl>
                                        <p:attrNameLst>
                                          <p:attrName>ppt_x</p:attrName>
                                        </p:attrNameLst>
                                      </p:cBhvr>
                                      <p:tavLst>
                                        <p:tav tm="0">
                                          <p:val>
                                            <p:strVal val="#ppt_x"/>
                                          </p:val>
                                        </p:tav>
                                        <p:tav tm="100000">
                                          <p:val>
                                            <p:strVal val="#ppt_x"/>
                                          </p:val>
                                        </p:tav>
                                      </p:tavLst>
                                    </p:anim>
                                    <p:anim calcmode="lin" valueType="num">
                                      <p:cBhvr>
                                        <p:cTn id="31" dur="750" fill="hold"/>
                                        <p:tgtEl>
                                          <p:spTgt spid="18"/>
                                        </p:tgtEl>
                                        <p:attrNameLst>
                                          <p:attrName>ppt_y</p:attrName>
                                        </p:attrNameLst>
                                      </p:cBhvr>
                                      <p:tavLst>
                                        <p:tav tm="0">
                                          <p:val>
                                            <p:strVal val="#ppt_y+.1"/>
                                          </p:val>
                                        </p:tav>
                                        <p:tav tm="100000">
                                          <p:val>
                                            <p:strVal val="#ppt_y"/>
                                          </p:val>
                                        </p:tav>
                                      </p:tavLst>
                                    </p:anim>
                                  </p:childTnLst>
                                </p:cTn>
                              </p:par>
                              <p:par>
                                <p:cTn id="32" presetID="22" presetClass="entr" presetSubtype="4" fill="hold" nodeType="withEffect">
                                  <p:stCondLst>
                                    <p:cond delay="1000"/>
                                  </p:stCondLst>
                                  <p:childTnLst>
                                    <p:set>
                                      <p:cBhvr>
                                        <p:cTn id="33" dur="1" fill="hold">
                                          <p:stCondLst>
                                            <p:cond delay="0"/>
                                          </p:stCondLst>
                                        </p:cTn>
                                        <p:tgtEl>
                                          <p:spTgt spid="22"/>
                                        </p:tgtEl>
                                        <p:attrNameLst>
                                          <p:attrName>style.visibility</p:attrName>
                                        </p:attrNameLst>
                                      </p:cBhvr>
                                      <p:to>
                                        <p:strVal val="visible"/>
                                      </p:to>
                                    </p:set>
                                    <p:animEffect transition="in" filter="wipe(down)">
                                      <p:cBhvr>
                                        <p:cTn id="34"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5029200" y="4000500"/>
            <a:ext cx="8229600" cy="3519553"/>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Phân loại CPU</a:t>
            </a:r>
          </a:p>
        </p:txBody>
      </p:sp>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51557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21" name="Group 20">
            <a:extLst>
              <a:ext uri="{FF2B5EF4-FFF2-40B4-BE49-F238E27FC236}">
                <a16:creationId xmlns:a16="http://schemas.microsoft.com/office/drawing/2014/main" id="{0B38E1EB-C49A-9574-51EF-2F0EBEAD7112}"/>
              </a:ext>
            </a:extLst>
          </p:cNvPr>
          <p:cNvGrpSpPr/>
          <p:nvPr/>
        </p:nvGrpSpPr>
        <p:grpSpPr>
          <a:xfrm>
            <a:off x="-1149604" y="217688"/>
            <a:ext cx="12450386" cy="8812012"/>
            <a:chOff x="-1149604" y="217688"/>
            <a:chExt cx="12450386" cy="8812012"/>
          </a:xfrm>
        </p:grpSpPr>
        <p:sp>
          <p:nvSpPr>
            <p:cNvPr id="3" name="Freeform 3"/>
            <p:cNvSpPr/>
            <p:nvPr/>
          </p:nvSpPr>
          <p:spPr>
            <a:xfrm>
              <a:off x="838200" y="952500"/>
              <a:ext cx="10444058" cy="6781800"/>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1149604" y="4860568"/>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a:off x="417924" y="6972300"/>
              <a:ext cx="1571105" cy="2057400"/>
            </a:xfrm>
            <a:custGeom>
              <a:avLst/>
              <a:gdLst/>
              <a:ahLst/>
              <a:cxnLst/>
              <a:rect l="l" t="t" r="r" b="b"/>
              <a:pathLst>
                <a:path w="1571105" h="2057400">
                  <a:moveTo>
                    <a:pt x="0" y="0"/>
                  </a:moveTo>
                  <a:lnTo>
                    <a:pt x="1571106" y="0"/>
                  </a:lnTo>
                  <a:lnTo>
                    <a:pt x="1571106"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a:off x="9729677" y="217688"/>
              <a:ext cx="1571105" cy="2057400"/>
            </a:xfrm>
            <a:custGeom>
              <a:avLst/>
              <a:gdLst/>
              <a:ahLst/>
              <a:cxnLst/>
              <a:rect l="l" t="t" r="r" b="b"/>
              <a:pathLst>
                <a:path w="1571105" h="2057400">
                  <a:moveTo>
                    <a:pt x="0" y="0"/>
                  </a:moveTo>
                  <a:lnTo>
                    <a:pt x="1571105" y="0"/>
                  </a:lnTo>
                  <a:lnTo>
                    <a:pt x="1571105"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sp>
        <p:nvSpPr>
          <p:cNvPr id="11" name="TextBox 11"/>
          <p:cNvSpPr txBox="1"/>
          <p:nvPr/>
        </p:nvSpPr>
        <p:spPr>
          <a:xfrm>
            <a:off x="1298380" y="2476500"/>
            <a:ext cx="6687506" cy="718145"/>
          </a:xfrm>
          <a:prstGeom prst="rect">
            <a:avLst/>
          </a:prstGeom>
        </p:spPr>
        <p:txBody>
          <a:bodyPr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CPU theo cấu trúc</a:t>
            </a:r>
          </a:p>
        </p:txBody>
      </p:sp>
      <p:pic>
        <p:nvPicPr>
          <p:cNvPr id="5122" name="Picture 2" descr="Kiến trúc RISC và CISC với Ưu điểm và Nhược điểm là gì">
            <a:extLst>
              <a:ext uri="{FF2B5EF4-FFF2-40B4-BE49-F238E27FC236}">
                <a16:creationId xmlns:a16="http://schemas.microsoft.com/office/drawing/2014/main" id="{EA8B7A65-FC84-7AC4-16EB-E5931157621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90490" y="1943100"/>
            <a:ext cx="6453187" cy="580571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2">
            <a:extLst>
              <a:ext uri="{FF2B5EF4-FFF2-40B4-BE49-F238E27FC236}">
                <a16:creationId xmlns:a16="http://schemas.microsoft.com/office/drawing/2014/main" id="{6BBEB471-2911-8946-4D05-7A9C2A5B272E}"/>
              </a:ext>
            </a:extLst>
          </p:cNvPr>
          <p:cNvSpPr txBox="1"/>
          <p:nvPr/>
        </p:nvSpPr>
        <p:spPr>
          <a:xfrm>
            <a:off x="1447800" y="3301138"/>
            <a:ext cx="9004806" cy="912109"/>
          </a:xfrm>
          <a:prstGeom prst="rect">
            <a:avLst/>
          </a:prstGeom>
        </p:spPr>
        <p:txBody>
          <a:bodyPr wrap="square" lIns="0" tIns="0" rIns="0" bIns="0" rtlCol="0" anchor="t">
            <a:spAutoFit/>
          </a:bodyPr>
          <a:lstStyle/>
          <a:p>
            <a:pPr algn="l">
              <a:lnSpc>
                <a:spcPts val="3713"/>
              </a:lnSpc>
              <a:spcBef>
                <a:spcPct val="0"/>
              </a:spcBef>
            </a:pPr>
            <a:r>
              <a:rPr lang="en-US" sz="2800" b="1">
                <a:latin typeface="Arial" panose="020B0604020202020204" pitchFamily="34" charset="0"/>
                <a:cs typeface="Arial" panose="020B0604020202020204" pitchFamily="34" charset="0"/>
              </a:rPr>
              <a:t>CISC (Complex Instruction Set Computing)</a:t>
            </a:r>
            <a:r>
              <a:rPr lang="en-US" sz="2800">
                <a:latin typeface="Arial" panose="020B0604020202020204" pitchFamily="34" charset="0"/>
                <a:cs typeface="Arial" panose="020B0604020202020204" pitchFamily="34" charset="0"/>
              </a:rPr>
              <a:t>: Phù hợp với PC và máy chủ (Intel, AMD).</a:t>
            </a:r>
            <a:endParaRPr lang="en-US" sz="2800">
              <a:solidFill>
                <a:srgbClr val="000000"/>
              </a:solidFill>
              <a:latin typeface="Arial" panose="020B0604020202020204" pitchFamily="34" charset="0"/>
              <a:ea typeface="Raleway Bold"/>
              <a:cs typeface="Arial" panose="020B0604020202020204" pitchFamily="34" charset="0"/>
              <a:sym typeface="Raleway Bold"/>
            </a:endParaRPr>
          </a:p>
        </p:txBody>
      </p:sp>
      <p:sp>
        <p:nvSpPr>
          <p:cNvPr id="16" name="TextBox 12">
            <a:extLst>
              <a:ext uri="{FF2B5EF4-FFF2-40B4-BE49-F238E27FC236}">
                <a16:creationId xmlns:a16="http://schemas.microsoft.com/office/drawing/2014/main" id="{C562A029-9B2D-33DB-1695-A05B57F4A293}"/>
              </a:ext>
            </a:extLst>
          </p:cNvPr>
          <p:cNvSpPr txBox="1"/>
          <p:nvPr/>
        </p:nvSpPr>
        <p:spPr>
          <a:xfrm>
            <a:off x="1447800" y="4231391"/>
            <a:ext cx="9004806" cy="912109"/>
          </a:xfrm>
          <a:prstGeom prst="rect">
            <a:avLst/>
          </a:prstGeom>
        </p:spPr>
        <p:txBody>
          <a:bodyPr wrap="square" lIns="0" tIns="0" rIns="0" bIns="0" rtlCol="0" anchor="t">
            <a:spAutoFit/>
          </a:bodyPr>
          <a:lstStyle/>
          <a:p>
            <a:pPr algn="l">
              <a:lnSpc>
                <a:spcPts val="3713"/>
              </a:lnSpc>
              <a:spcBef>
                <a:spcPct val="0"/>
              </a:spcBef>
            </a:pPr>
            <a:r>
              <a:rPr lang="vi-VN" sz="2800" b="1"/>
              <a:t>RISC (Reduced Instruction Set Computing)</a:t>
            </a:r>
            <a:r>
              <a:rPr lang="vi-VN" sz="2800"/>
              <a:t>: Tiết kiệm năng lượng, dùng nhiều trong điện thoại (ARM).</a:t>
            </a:r>
            <a:endParaRPr lang="en-US" sz="2800">
              <a:solidFill>
                <a:srgbClr val="000000"/>
              </a:solidFill>
              <a:latin typeface="Arial" panose="020B0604020202020204" pitchFamily="34" charset="0"/>
              <a:ea typeface="Raleway Bold"/>
              <a:cs typeface="Arial" panose="020B0604020202020204" pitchFamily="34" charset="0"/>
              <a:sym typeface="Raleway Bold"/>
            </a:endParaRPr>
          </a:p>
        </p:txBody>
      </p:sp>
      <p:sp>
        <p:nvSpPr>
          <p:cNvPr id="18" name="TextBox 12">
            <a:extLst>
              <a:ext uri="{FF2B5EF4-FFF2-40B4-BE49-F238E27FC236}">
                <a16:creationId xmlns:a16="http://schemas.microsoft.com/office/drawing/2014/main" id="{42327361-A76C-8B09-C3C9-8C51FDC9EA64}"/>
              </a:ext>
            </a:extLst>
          </p:cNvPr>
          <p:cNvSpPr txBox="1"/>
          <p:nvPr/>
        </p:nvSpPr>
        <p:spPr>
          <a:xfrm>
            <a:off x="1447800" y="6763280"/>
            <a:ext cx="9004806" cy="437620"/>
          </a:xfrm>
          <a:prstGeom prst="rect">
            <a:avLst/>
          </a:prstGeom>
        </p:spPr>
        <p:txBody>
          <a:bodyPr wrap="square" lIns="0" tIns="0" rIns="0" bIns="0" rtlCol="0" anchor="t">
            <a:spAutoFit/>
          </a:bodyPr>
          <a:lstStyle/>
          <a:p>
            <a:pPr algn="l">
              <a:lnSpc>
                <a:spcPts val="3713"/>
              </a:lnSpc>
              <a:spcBef>
                <a:spcPct val="0"/>
              </a:spcBef>
            </a:pPr>
            <a:r>
              <a:rPr lang="vi-VN" sz="2800"/>
              <a:t>Đơn nhân, đa nhân (dual-core, quad-core, octa-core).</a:t>
            </a:r>
            <a:endParaRPr lang="en-US" sz="2800">
              <a:solidFill>
                <a:srgbClr val="000000"/>
              </a:solidFill>
              <a:latin typeface="Arial" panose="020B0604020202020204" pitchFamily="34" charset="0"/>
              <a:ea typeface="Raleway Bold"/>
              <a:cs typeface="Arial" panose="020B0604020202020204" pitchFamily="34" charset="0"/>
              <a:sym typeface="Raleway Bold"/>
            </a:endParaRPr>
          </a:p>
        </p:txBody>
      </p:sp>
      <p:sp>
        <p:nvSpPr>
          <p:cNvPr id="19" name="Oval 18">
            <a:extLst>
              <a:ext uri="{FF2B5EF4-FFF2-40B4-BE49-F238E27FC236}">
                <a16:creationId xmlns:a16="http://schemas.microsoft.com/office/drawing/2014/main" id="{D8BF9379-3D54-F297-239D-94D7BB5BE927}"/>
              </a:ext>
            </a:extLst>
          </p:cNvPr>
          <p:cNvSpPr/>
          <p:nvPr/>
        </p:nvSpPr>
        <p:spPr>
          <a:xfrm>
            <a:off x="16470244" y="9139937"/>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7</a:t>
            </a:r>
          </a:p>
        </p:txBody>
      </p:sp>
      <p:sp>
        <p:nvSpPr>
          <p:cNvPr id="20" name="TextBox 11">
            <a:extLst>
              <a:ext uri="{FF2B5EF4-FFF2-40B4-BE49-F238E27FC236}">
                <a16:creationId xmlns:a16="http://schemas.microsoft.com/office/drawing/2014/main" id="{08781E42-2A34-B90A-7C06-3974A9E767BA}"/>
              </a:ext>
            </a:extLst>
          </p:cNvPr>
          <p:cNvSpPr txBox="1"/>
          <p:nvPr/>
        </p:nvSpPr>
        <p:spPr>
          <a:xfrm>
            <a:off x="1298380" y="5982882"/>
            <a:ext cx="6687506" cy="718145"/>
          </a:xfrm>
          <a:prstGeom prst="rect">
            <a:avLst/>
          </a:prstGeom>
        </p:spPr>
        <p:txBody>
          <a:bodyPr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Số nhân (cores):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500"/>
                                        <p:tgtEl>
                                          <p:spTgt spid="11"/>
                                        </p:tgtEl>
                                      </p:cBhvr>
                                    </p:animEffect>
                                  </p:childTnLst>
                                </p:cTn>
                              </p:par>
                              <p:par>
                                <p:cTn id="12" presetID="22" presetClass="entr" presetSubtype="8" fill="hold" grpId="0" nodeType="withEffect">
                                  <p:stCondLst>
                                    <p:cond delay="750"/>
                                  </p:stCondLst>
                                  <p:childTnLst>
                                    <p:set>
                                      <p:cBhvr>
                                        <p:cTn id="13" dur="1" fill="hold">
                                          <p:stCondLst>
                                            <p:cond delay="0"/>
                                          </p:stCondLst>
                                        </p:cTn>
                                        <p:tgtEl>
                                          <p:spTgt spid="15"/>
                                        </p:tgtEl>
                                        <p:attrNameLst>
                                          <p:attrName>style.visibility</p:attrName>
                                        </p:attrNameLst>
                                      </p:cBhvr>
                                      <p:to>
                                        <p:strVal val="visible"/>
                                      </p:to>
                                    </p:set>
                                    <p:animEffect transition="in" filter="wipe(left)">
                                      <p:cBhvr>
                                        <p:cTn id="14" dur="500"/>
                                        <p:tgtEl>
                                          <p:spTgt spid="15"/>
                                        </p:tgtEl>
                                      </p:cBhvr>
                                    </p:animEffect>
                                  </p:childTnLst>
                                </p:cTn>
                              </p:par>
                              <p:par>
                                <p:cTn id="15" presetID="22" presetClass="entr" presetSubtype="8" fill="hold" grpId="0" nodeType="withEffect">
                                  <p:stCondLst>
                                    <p:cond delay="100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par>
                                <p:cTn id="18" presetID="22" presetClass="entr" presetSubtype="8" fill="hold" grpId="0" nodeType="withEffect">
                                  <p:stCondLst>
                                    <p:cond delay="150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par>
                                <p:cTn id="21" presetID="22" presetClass="entr" presetSubtype="8" fill="hold" grpId="0" nodeType="withEffect">
                                  <p:stCondLst>
                                    <p:cond delay="175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16" presetClass="entr" presetSubtype="21" fill="hold" nodeType="withEffect">
                                  <p:stCondLst>
                                    <p:cond delay="500"/>
                                  </p:stCondLst>
                                  <p:childTnLst>
                                    <p:set>
                                      <p:cBhvr>
                                        <p:cTn id="25" dur="1" fill="hold">
                                          <p:stCondLst>
                                            <p:cond delay="0"/>
                                          </p:stCondLst>
                                        </p:cTn>
                                        <p:tgtEl>
                                          <p:spTgt spid="5122"/>
                                        </p:tgtEl>
                                        <p:attrNameLst>
                                          <p:attrName>style.visibility</p:attrName>
                                        </p:attrNameLst>
                                      </p:cBhvr>
                                      <p:to>
                                        <p:strVal val="visible"/>
                                      </p:to>
                                    </p:set>
                                    <p:animEffect transition="in" filter="barn(inVertical)">
                                      <p:cBhvr>
                                        <p:cTn id="26" dur="75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6" grpId="0"/>
      <p:bldP spid="18"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2234676" y="1341505"/>
            <a:ext cx="13818648" cy="8341438"/>
          </a:xfrm>
          <a:custGeom>
            <a:avLst/>
            <a:gdLst/>
            <a:ahLst/>
            <a:cxnLst/>
            <a:rect l="l" t="t" r="r" b="b"/>
            <a:pathLst>
              <a:path w="13818648" h="8341438">
                <a:moveTo>
                  <a:pt x="0" y="0"/>
                </a:moveTo>
                <a:lnTo>
                  <a:pt x="13818648" y="0"/>
                </a:lnTo>
                <a:lnTo>
                  <a:pt x="13818648" y="8341438"/>
                </a:lnTo>
                <a:lnTo>
                  <a:pt x="0" y="83414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a:off x="-3055875" y="-349455"/>
            <a:ext cx="7315200" cy="3670900"/>
          </a:xfrm>
          <a:custGeom>
            <a:avLst/>
            <a:gdLst/>
            <a:ahLst/>
            <a:cxnLst/>
            <a:rect l="l" t="t" r="r" b="b"/>
            <a:pathLst>
              <a:path w="7315200" h="3670900">
                <a:moveTo>
                  <a:pt x="7315200" y="0"/>
                </a:moveTo>
                <a:lnTo>
                  <a:pt x="0" y="0"/>
                </a:lnTo>
                <a:lnTo>
                  <a:pt x="0" y="3670900"/>
                </a:lnTo>
                <a:lnTo>
                  <a:pt x="7315200" y="3670900"/>
                </a:lnTo>
                <a:lnTo>
                  <a:pt x="731520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3489188" y="6616100"/>
            <a:ext cx="7315200" cy="3670900"/>
          </a:xfrm>
          <a:custGeom>
            <a:avLst/>
            <a:gdLst/>
            <a:ahLst/>
            <a:cxnLst/>
            <a:rect l="l" t="t" r="r" b="b"/>
            <a:pathLst>
              <a:path w="7315200" h="3670900">
                <a:moveTo>
                  <a:pt x="0" y="0"/>
                </a:moveTo>
                <a:lnTo>
                  <a:pt x="7315200" y="0"/>
                </a:lnTo>
                <a:lnTo>
                  <a:pt x="7315200" y="3670900"/>
                </a:lnTo>
                <a:lnTo>
                  <a:pt x="0" y="36709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TextBox 10"/>
          <p:cNvSpPr txBox="1"/>
          <p:nvPr/>
        </p:nvSpPr>
        <p:spPr>
          <a:xfrm>
            <a:off x="4648200" y="4000500"/>
            <a:ext cx="8991600" cy="3519553"/>
          </a:xfrm>
          <a:prstGeom prst="rect">
            <a:avLst/>
          </a:prstGeom>
        </p:spPr>
        <p:txBody>
          <a:bodyPr wrap="square" lIns="0" tIns="0" rIns="0" bIns="0" rtlCol="0" anchor="t">
            <a:spAutoFit/>
          </a:bodyPr>
          <a:lstStyle/>
          <a:p>
            <a:pPr lvl="1" algn="ctr">
              <a:lnSpc>
                <a:spcPts val="14236"/>
              </a:lnSpc>
              <a:spcBef>
                <a:spcPct val="0"/>
              </a:spcBef>
            </a:pPr>
            <a:r>
              <a:rPr lang="en-US" sz="11400">
                <a:solidFill>
                  <a:srgbClr val="224B86"/>
                </a:solidFill>
                <a:latin typeface="Arial" panose="020B0604020202020204" pitchFamily="34" charset="0"/>
                <a:ea typeface="Jua"/>
                <a:cs typeface="Arial" panose="020B0604020202020204" pitchFamily="34" charset="0"/>
                <a:sym typeface="Jua"/>
              </a:rPr>
              <a:t>So sánh CPU và GPU</a:t>
            </a:r>
          </a:p>
        </p:txBody>
      </p:sp>
      <p:sp>
        <p:nvSpPr>
          <p:cNvPr id="12" name="AutoShape 4" descr="Download AMD Ryzen Logo in SVG Vector or PNG File Format - Logo.wine">
            <a:extLst>
              <a:ext uri="{FF2B5EF4-FFF2-40B4-BE49-F238E27FC236}">
                <a16:creationId xmlns:a16="http://schemas.microsoft.com/office/drawing/2014/main" id="{A375B579-3654-AFA9-CBDC-C05F2737D3B4}"/>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6" descr="Download AMD Ryzen Logo in SVG Vector or PNG File Format - Logo.wine">
            <a:extLst>
              <a:ext uri="{FF2B5EF4-FFF2-40B4-BE49-F238E27FC236}">
                <a16:creationId xmlns:a16="http://schemas.microsoft.com/office/drawing/2014/main" id="{87619D48-653A-0193-C7F7-32FA2BB14B4D}"/>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0" descr="Chip M4, todo lo que sabemos sobre los nuevos procesadores de Apple y  cuándo llegarán al Mac">
            <a:extLst>
              <a:ext uri="{FF2B5EF4-FFF2-40B4-BE49-F238E27FC236}">
                <a16:creationId xmlns:a16="http://schemas.microsoft.com/office/drawing/2014/main" id="{599EFA69-CA53-57A2-C6B4-0A405CFFE6DB}"/>
              </a:ext>
            </a:extLst>
          </p:cNvPr>
          <p:cNvSpPr>
            <a:spLocks noChangeAspect="1" noChangeArrowheads="1"/>
          </p:cNvSpPr>
          <p:nvPr/>
        </p:nvSpPr>
        <p:spPr bwMode="auto">
          <a:xfrm>
            <a:off x="9296400" y="5295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Oval 14">
            <a:extLst>
              <a:ext uri="{FF2B5EF4-FFF2-40B4-BE49-F238E27FC236}">
                <a16:creationId xmlns:a16="http://schemas.microsoft.com/office/drawing/2014/main" id="{DB9D9DAC-7A86-E4CB-C4B1-A861790222F1}"/>
              </a:ext>
            </a:extLst>
          </p:cNvPr>
          <p:cNvSpPr/>
          <p:nvPr/>
        </p:nvSpPr>
        <p:spPr>
          <a:xfrm>
            <a:off x="360968" y="9168524"/>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59508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16" presetClass="entr" presetSubtype="21" fill="hold" grpId="0" nodeType="withEffect">
                                  <p:stCondLst>
                                    <p:cond delay="500"/>
                                  </p:stCondLst>
                                  <p:childTnLst>
                                    <p:set>
                                      <p:cBhvr>
                                        <p:cTn id="18" dur="1" fill="hold">
                                          <p:stCondLst>
                                            <p:cond delay="0"/>
                                          </p:stCondLst>
                                        </p:cTn>
                                        <p:tgtEl>
                                          <p:spTgt spid="10"/>
                                        </p:tgtEl>
                                        <p:attrNameLst>
                                          <p:attrName>style.visibility</p:attrName>
                                        </p:attrNameLst>
                                      </p:cBhvr>
                                      <p:to>
                                        <p:strVal val="visible"/>
                                      </p:to>
                                    </p:set>
                                    <p:animEffect transition="in" filter="barn(inVertical)">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a:p>
        </p:txBody>
      </p:sp>
      <p:grpSp>
        <p:nvGrpSpPr>
          <p:cNvPr id="22" name="Group 21">
            <a:extLst>
              <a:ext uri="{FF2B5EF4-FFF2-40B4-BE49-F238E27FC236}">
                <a16:creationId xmlns:a16="http://schemas.microsoft.com/office/drawing/2014/main" id="{9878BC95-C1D1-D6C9-E742-5680D18E9CEE}"/>
              </a:ext>
            </a:extLst>
          </p:cNvPr>
          <p:cNvGrpSpPr/>
          <p:nvPr/>
        </p:nvGrpSpPr>
        <p:grpSpPr>
          <a:xfrm>
            <a:off x="5365549" y="138524"/>
            <a:ext cx="14545395" cy="9086591"/>
            <a:chOff x="5365549" y="138524"/>
            <a:chExt cx="14545395" cy="9086591"/>
          </a:xfrm>
        </p:grpSpPr>
        <p:sp>
          <p:nvSpPr>
            <p:cNvPr id="3" name="Freeform 3"/>
            <p:cNvSpPr/>
            <p:nvPr/>
          </p:nvSpPr>
          <p:spPr>
            <a:xfrm>
              <a:off x="6248400" y="571500"/>
              <a:ext cx="11506200" cy="7543800"/>
            </a:xfrm>
            <a:custGeom>
              <a:avLst/>
              <a:gdLst/>
              <a:ahLst/>
              <a:cxnLst/>
              <a:rect l="l" t="t" r="r" b="b"/>
              <a:pathLst>
                <a:path w="8245530" h="6281594">
                  <a:moveTo>
                    <a:pt x="0" y="0"/>
                  </a:moveTo>
                  <a:lnTo>
                    <a:pt x="8245530" y="0"/>
                  </a:lnTo>
                  <a:lnTo>
                    <a:pt x="8245530" y="6281594"/>
                  </a:lnTo>
                  <a:lnTo>
                    <a:pt x="0" y="628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3" name="Freeform 13"/>
            <p:cNvSpPr/>
            <p:nvPr/>
          </p:nvSpPr>
          <p:spPr>
            <a:xfrm>
              <a:off x="5365549" y="7243205"/>
              <a:ext cx="1765702" cy="1981910"/>
            </a:xfrm>
            <a:custGeom>
              <a:avLst/>
              <a:gdLst/>
              <a:ahLst/>
              <a:cxnLst/>
              <a:rect l="l" t="t" r="r" b="b"/>
              <a:pathLst>
                <a:path w="1765702" h="1981910">
                  <a:moveTo>
                    <a:pt x="0" y="0"/>
                  </a:moveTo>
                  <a:lnTo>
                    <a:pt x="1765701" y="0"/>
                  </a:lnTo>
                  <a:lnTo>
                    <a:pt x="1765701"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Freeform 14"/>
            <p:cNvSpPr/>
            <p:nvPr/>
          </p:nvSpPr>
          <p:spPr>
            <a:xfrm>
              <a:off x="16525579" y="138524"/>
              <a:ext cx="1765702" cy="1981910"/>
            </a:xfrm>
            <a:custGeom>
              <a:avLst/>
              <a:gdLst/>
              <a:ahLst/>
              <a:cxnLst/>
              <a:rect l="l" t="t" r="r" b="b"/>
              <a:pathLst>
                <a:path w="1765702" h="1981910">
                  <a:moveTo>
                    <a:pt x="0" y="0"/>
                  </a:moveTo>
                  <a:lnTo>
                    <a:pt x="1765702" y="0"/>
                  </a:lnTo>
                  <a:lnTo>
                    <a:pt x="1765702" y="1981910"/>
                  </a:lnTo>
                  <a:lnTo>
                    <a:pt x="0" y="19819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16901800" y="5518941"/>
              <a:ext cx="3009144" cy="1132532"/>
            </a:xfrm>
            <a:custGeom>
              <a:avLst/>
              <a:gdLst/>
              <a:ahLst/>
              <a:cxnLst/>
              <a:rect l="l" t="t" r="r" b="b"/>
              <a:pathLst>
                <a:path w="3009144" h="1132532">
                  <a:moveTo>
                    <a:pt x="0" y="0"/>
                  </a:moveTo>
                  <a:lnTo>
                    <a:pt x="3009144" y="0"/>
                  </a:lnTo>
                  <a:lnTo>
                    <a:pt x="3009144" y="1132533"/>
                  </a:lnTo>
                  <a:lnTo>
                    <a:pt x="0" y="113253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graphicFrame>
        <p:nvGraphicFramePr>
          <p:cNvPr id="16" name="Table 15">
            <a:extLst>
              <a:ext uri="{FF2B5EF4-FFF2-40B4-BE49-F238E27FC236}">
                <a16:creationId xmlns:a16="http://schemas.microsoft.com/office/drawing/2014/main" id="{9CBECCEE-C8DC-970D-C295-269B34225492}"/>
              </a:ext>
            </a:extLst>
          </p:cNvPr>
          <p:cNvGraphicFramePr>
            <a:graphicFrameLocks noGrp="1"/>
          </p:cNvGraphicFramePr>
          <p:nvPr>
            <p:extLst>
              <p:ext uri="{D42A27DB-BD31-4B8C-83A1-F6EECF244321}">
                <p14:modId xmlns:p14="http://schemas.microsoft.com/office/powerpoint/2010/main" val="2712559805"/>
              </p:ext>
            </p:extLst>
          </p:nvPr>
        </p:nvGraphicFramePr>
        <p:xfrm>
          <a:off x="6705600" y="3244362"/>
          <a:ext cx="10591800" cy="3603232"/>
        </p:xfrm>
        <a:graphic>
          <a:graphicData uri="http://schemas.openxmlformats.org/drawingml/2006/table">
            <a:tbl>
              <a:tblPr firstRow="1" bandRow="1">
                <a:tableStyleId>{5C22544A-7EE6-4342-B048-85BDC9FD1C3A}</a:tableStyleId>
              </a:tblPr>
              <a:tblGrid>
                <a:gridCol w="5295900">
                  <a:extLst>
                    <a:ext uri="{9D8B030D-6E8A-4147-A177-3AD203B41FA5}">
                      <a16:colId xmlns:a16="http://schemas.microsoft.com/office/drawing/2014/main" val="60916253"/>
                    </a:ext>
                  </a:extLst>
                </a:gridCol>
                <a:gridCol w="5295900">
                  <a:extLst>
                    <a:ext uri="{9D8B030D-6E8A-4147-A177-3AD203B41FA5}">
                      <a16:colId xmlns:a16="http://schemas.microsoft.com/office/drawing/2014/main" val="619979296"/>
                    </a:ext>
                  </a:extLst>
                </a:gridCol>
              </a:tblGrid>
              <a:tr h="981952">
                <a:tc>
                  <a:txBody>
                    <a:bodyPr/>
                    <a:lstStyle/>
                    <a:p>
                      <a:pPr algn="ctr"/>
                      <a:r>
                        <a:rPr lang="en-US" sz="4000">
                          <a:latin typeface="Arial" panose="020B0604020202020204" pitchFamily="34" charset="0"/>
                          <a:cs typeface="Arial" panose="020B0604020202020204" pitchFamily="34" charset="0"/>
                        </a:rPr>
                        <a:t>CPU</a:t>
                      </a:r>
                    </a:p>
                  </a:txBody>
                  <a:tcPr anchor="ctr"/>
                </a:tc>
                <a:tc>
                  <a:txBody>
                    <a:bodyPr/>
                    <a:lstStyle/>
                    <a:p>
                      <a:pPr algn="ctr"/>
                      <a:r>
                        <a:rPr lang="en-US" sz="4000">
                          <a:latin typeface="Arial" panose="020B0604020202020204" pitchFamily="34" charset="0"/>
                          <a:cs typeface="Arial" panose="020B0604020202020204" pitchFamily="34" charset="0"/>
                        </a:rPr>
                        <a:t>GPU</a:t>
                      </a:r>
                    </a:p>
                  </a:txBody>
                  <a:tcPr anchor="ctr"/>
                </a:tc>
                <a:extLst>
                  <a:ext uri="{0D108BD9-81ED-4DB2-BD59-A6C34878D82A}">
                    <a16:rowId xmlns:a16="http://schemas.microsoft.com/office/drawing/2014/main" val="2141895155"/>
                  </a:ext>
                </a:extLst>
              </a:tr>
              <a:tr h="981952">
                <a:tc>
                  <a:txBody>
                    <a:bodyPr/>
                    <a:lstStyle/>
                    <a:p>
                      <a:pPr algn="l"/>
                      <a:r>
                        <a:rPr lang="en-US" sz="3200"/>
                        <a:t>Xử lý chung cho các tác vụ khác nhau.</a:t>
                      </a:r>
                      <a:endParaRPr lang="en-US" sz="3200">
                        <a:latin typeface="Arial" panose="020B0604020202020204" pitchFamily="34" charset="0"/>
                        <a:cs typeface="Arial" panose="020B0604020202020204" pitchFamily="34" charset="0"/>
                      </a:endParaRPr>
                    </a:p>
                  </a:txBody>
                  <a:tcPr anchor="ctr"/>
                </a:tc>
                <a:tc>
                  <a:txBody>
                    <a:bodyPr/>
                    <a:lstStyle/>
                    <a:p>
                      <a:pPr algn="l"/>
                      <a:r>
                        <a:rPr lang="en-US" sz="3200"/>
                        <a:t>Tập trung vào xử lý đồ họa và tính toán song song.</a:t>
                      </a:r>
                      <a:endParaRPr lang="en-US" sz="3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76234941"/>
                  </a:ext>
                </a:extLst>
              </a:tr>
              <a:tr h="981952">
                <a:tc>
                  <a:txBody>
                    <a:bodyPr/>
                    <a:lstStyle/>
                    <a:p>
                      <a:pPr algn="l"/>
                      <a:r>
                        <a:rPr lang="vi-VN" sz="3200"/>
                        <a:t>Có ít nhân, nhưng tốc độ xung nhịp cao.</a:t>
                      </a:r>
                      <a:endParaRPr lang="en-US" sz="3200">
                        <a:latin typeface="Arial" panose="020B0604020202020204" pitchFamily="34" charset="0"/>
                        <a:cs typeface="Arial" panose="020B0604020202020204" pitchFamily="34" charset="0"/>
                      </a:endParaRPr>
                    </a:p>
                  </a:txBody>
                  <a:tcPr anchor="ctr"/>
                </a:tc>
                <a:tc>
                  <a:txBody>
                    <a:bodyPr/>
                    <a:lstStyle/>
                    <a:p>
                      <a:pPr algn="l"/>
                      <a:r>
                        <a:rPr lang="vi-VN" sz="3200"/>
                        <a:t>Có nhiều nhân hơn CPU nhưng tốc độ mỗi nhân thấp hơn.</a:t>
                      </a:r>
                      <a:endParaRPr lang="en-US" sz="3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85702568"/>
                  </a:ext>
                </a:extLst>
              </a:tr>
            </a:tbl>
          </a:graphicData>
        </a:graphic>
      </p:graphicFrame>
      <p:sp>
        <p:nvSpPr>
          <p:cNvPr id="10" name="TextBox 10"/>
          <p:cNvSpPr txBox="1"/>
          <p:nvPr/>
        </p:nvSpPr>
        <p:spPr>
          <a:xfrm>
            <a:off x="6705600" y="2171700"/>
            <a:ext cx="7162800" cy="718145"/>
          </a:xfrm>
          <a:prstGeom prst="rect">
            <a:avLst/>
          </a:prstGeom>
        </p:spPr>
        <p:txBody>
          <a:bodyPr wrap="square" lIns="0" tIns="0" rIns="0" bIns="0" rtlCol="0" anchor="t">
            <a:spAutoFit/>
          </a:bodyPr>
          <a:lstStyle/>
          <a:p>
            <a:pPr algn="l">
              <a:lnSpc>
                <a:spcPts val="5627"/>
              </a:lnSpc>
              <a:spcBef>
                <a:spcPct val="0"/>
              </a:spcBef>
            </a:pPr>
            <a:r>
              <a:rPr lang="en-US" sz="5410" b="1">
                <a:solidFill>
                  <a:srgbClr val="295BBE"/>
                </a:solidFill>
                <a:latin typeface="Raleway Bold"/>
                <a:ea typeface="Raleway Bold"/>
                <a:cs typeface="Raleway Bold"/>
                <a:sym typeface="Raleway Bold"/>
              </a:rPr>
              <a:t>So sánh CPU và GPU</a:t>
            </a:r>
          </a:p>
        </p:txBody>
      </p:sp>
      <p:grpSp>
        <p:nvGrpSpPr>
          <p:cNvPr id="20" name="Group 19">
            <a:extLst>
              <a:ext uri="{FF2B5EF4-FFF2-40B4-BE49-F238E27FC236}">
                <a16:creationId xmlns:a16="http://schemas.microsoft.com/office/drawing/2014/main" id="{4B9893D1-4F44-38BF-C377-97C98D67DFD2}"/>
              </a:ext>
            </a:extLst>
          </p:cNvPr>
          <p:cNvGrpSpPr/>
          <p:nvPr/>
        </p:nvGrpSpPr>
        <p:grpSpPr>
          <a:xfrm>
            <a:off x="2189258" y="1635851"/>
            <a:ext cx="4059142" cy="3883090"/>
            <a:chOff x="2185977" y="1689765"/>
            <a:chExt cx="4059142" cy="3883090"/>
          </a:xfrm>
        </p:grpSpPr>
        <p:pic>
          <p:nvPicPr>
            <p:cNvPr id="6148" name="Picture 4" descr="So sánh sự khác nhau giữa CPU và GPU">
              <a:extLst>
                <a:ext uri="{FF2B5EF4-FFF2-40B4-BE49-F238E27FC236}">
                  <a16:creationId xmlns:a16="http://schemas.microsoft.com/office/drawing/2014/main" id="{C10EB229-70C4-D4BF-86A5-69214C70FF9A}"/>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5800" b="87571" l="52487" r="99048">
                          <a14:foregroundMark x1="95450" y1="51789" x2="95979" y2="57250"/>
                          <a14:foregroundMark x1="98836" y1="51224" x2="99153" y2="56309"/>
                          <a14:foregroundMark x1="68783" y1="35217" x2="68999" y2="34879"/>
                          <a14:foregroundMark x1="52487" y1="52166" x2="52487" y2="52166"/>
                          <a14:foregroundMark x1="72661" y1="30294" x2="73439" y2="29567"/>
                          <a14:backgroundMark x1="71005" y1="32580" x2="71005" y2="32580"/>
                          <a14:backgroundMark x1="72381" y1="31638" x2="72381" y2="31638"/>
                          <a14:backgroundMark x1="68995" y1="31450" x2="72169" y2="31638"/>
                          <a14:backgroundMark x1="71746" y1="30697" x2="71746" y2="30697"/>
                          <a14:backgroundMark x1="71429" y1="31638" x2="72487" y2="28249"/>
                          <a14:backgroundMark x1="76508" y1="25424" x2="76508" y2="25424"/>
                          <a14:backgroundMark x1="76508" y1="25800" x2="74392" y2="25989"/>
                          <a14:backgroundMark x1="72381" y1="30132" x2="72381" y2="30132"/>
                          <a14:backgroundMark x1="73122" y1="30697" x2="73122" y2="30697"/>
                          <a14:backgroundMark x1="72487" y1="31450" x2="72910" y2="25800"/>
                          <a14:backgroundMark x1="72487" y1="31073" x2="72487" y2="28249"/>
                        </a14:backgroundRemoval>
                      </a14:imgEffect>
                    </a14:imgLayer>
                  </a14:imgProps>
                </a:ext>
                <a:ext uri="{28A0092B-C50C-407E-A947-70E740481C1C}">
                  <a14:useLocalDpi xmlns:a14="http://schemas.microsoft.com/office/drawing/2010/main" val="0"/>
                </a:ext>
              </a:extLst>
            </a:blip>
            <a:srcRect l="48307" t="21374" b="5009"/>
            <a:stretch/>
          </p:blipFill>
          <p:spPr bwMode="auto">
            <a:xfrm>
              <a:off x="2185977" y="2120434"/>
              <a:ext cx="4059142" cy="3452421"/>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3">
              <a:extLst>
                <a:ext uri="{FF2B5EF4-FFF2-40B4-BE49-F238E27FC236}">
                  <a16:creationId xmlns:a16="http://schemas.microsoft.com/office/drawing/2014/main" id="{85676488-926B-05AC-63EA-DAC7E44065D8}"/>
                </a:ext>
              </a:extLst>
            </p:cNvPr>
            <p:cNvSpPr txBox="1"/>
            <p:nvPr/>
          </p:nvSpPr>
          <p:spPr>
            <a:xfrm>
              <a:off x="2673926" y="1689765"/>
              <a:ext cx="3345874" cy="488660"/>
            </a:xfrm>
            <a:prstGeom prst="rect">
              <a:avLst/>
            </a:prstGeom>
          </p:spPr>
          <p:txBody>
            <a:bodyPr wrap="square" lIns="0" tIns="0" rIns="0" bIns="0" rtlCol="0" anchor="t">
              <a:spAutoFit/>
            </a:bodyPr>
            <a:lstStyle/>
            <a:p>
              <a:pPr algn="ctr">
                <a:lnSpc>
                  <a:spcPct val="107000"/>
                </a:lnSpc>
                <a:spcAft>
                  <a:spcPts val="800"/>
                </a:spcAft>
              </a:pPr>
              <a:r>
                <a:rPr lang="en-US" sz="3200" b="1" kern="100">
                  <a:latin typeface="Arial" panose="020B0604020202020204" pitchFamily="34" charset="0"/>
                  <a:ea typeface="Calibri" panose="020F0502020204030204" pitchFamily="34" charset="0"/>
                  <a:cs typeface="Arial" panose="020B0604020202020204" pitchFamily="34" charset="0"/>
                </a:rPr>
                <a:t>CPU</a:t>
              </a:r>
              <a:endParaRPr lang="en-US" sz="3200" b="1" kern="100">
                <a:effectLst/>
                <a:latin typeface="Arial" panose="020B0604020202020204" pitchFamily="34" charset="0"/>
                <a:ea typeface="Calibri" panose="020F0502020204030204" pitchFamily="34" charset="0"/>
                <a:cs typeface="Arial" panose="020B0604020202020204" pitchFamily="34" charset="0"/>
              </a:endParaRPr>
            </a:p>
          </p:txBody>
        </p:sp>
      </p:grpSp>
      <p:grpSp>
        <p:nvGrpSpPr>
          <p:cNvPr id="19" name="Group 18">
            <a:extLst>
              <a:ext uri="{FF2B5EF4-FFF2-40B4-BE49-F238E27FC236}">
                <a16:creationId xmlns:a16="http://schemas.microsoft.com/office/drawing/2014/main" id="{27F0D408-659E-0034-439F-66847397D6E1}"/>
              </a:ext>
            </a:extLst>
          </p:cNvPr>
          <p:cNvGrpSpPr/>
          <p:nvPr/>
        </p:nvGrpSpPr>
        <p:grpSpPr>
          <a:xfrm>
            <a:off x="19487" y="4069864"/>
            <a:ext cx="4089341" cy="3554397"/>
            <a:chOff x="19487" y="4069864"/>
            <a:chExt cx="4089341" cy="3554397"/>
          </a:xfrm>
        </p:grpSpPr>
        <p:pic>
          <p:nvPicPr>
            <p:cNvPr id="6146" name="Picture 2" descr="So sánh sự khác nhau giữa CPU và GPU">
              <a:extLst>
                <a:ext uri="{FF2B5EF4-FFF2-40B4-BE49-F238E27FC236}">
                  <a16:creationId xmlns:a16="http://schemas.microsoft.com/office/drawing/2014/main" id="{A1DAD985-F0B9-6473-C263-B26EFC3B02F9}"/>
                </a:ext>
              </a:extLst>
            </p:cNvPr>
            <p:cNvPicPr>
              <a:picLocks noChangeAspect="1" noChangeArrowheads="1"/>
            </p:cNvPicPr>
            <p:nvPr/>
          </p:nvPicPr>
          <p:blipFill rotWithShape="1">
            <a:blip r:embed="rId11">
              <a:extLst>
                <a:ext uri="{BEBA8EAE-BF5A-486C-A8C5-ECC9F3942E4B}">
                  <a14:imgProps xmlns:a14="http://schemas.microsoft.com/office/drawing/2010/main">
                    <a14:imgLayer r:embed="rId10">
                      <a14:imgEffect>
                        <a14:backgroundRemoval t="25989" b="87194" l="106" r="46138">
                          <a14:foregroundMark x1="3069" y1="50094" x2="2540" y2="64407"/>
                          <a14:foregroundMark x1="106" y1="51036" x2="106" y2="60264"/>
                          <a14:foregroundMark x1="25397" y1="25989" x2="25397" y2="25989"/>
                          <a14:foregroundMark x1="45926" y1="53484" x2="46138" y2="56497"/>
                        </a14:backgroundRemoval>
                      </a14:imgEffect>
                    </a14:imgLayer>
                  </a14:imgProps>
                </a:ext>
                <a:ext uri="{28A0092B-C50C-407E-A947-70E740481C1C}">
                  <a14:useLocalDpi xmlns:a14="http://schemas.microsoft.com/office/drawing/2010/main" val="0"/>
                </a:ext>
              </a:extLst>
            </a:blip>
            <a:srcRect t="19868" r="50000" b="5008"/>
            <a:stretch/>
          </p:blipFill>
          <p:spPr bwMode="auto">
            <a:xfrm>
              <a:off x="19487" y="4069864"/>
              <a:ext cx="4089341" cy="3452421"/>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3">
              <a:extLst>
                <a:ext uri="{FF2B5EF4-FFF2-40B4-BE49-F238E27FC236}">
                  <a16:creationId xmlns:a16="http://schemas.microsoft.com/office/drawing/2014/main" id="{467EC390-CDF9-5049-A6BC-3A3BD66A6DA2}"/>
                </a:ext>
              </a:extLst>
            </p:cNvPr>
            <p:cNvSpPr txBox="1"/>
            <p:nvPr/>
          </p:nvSpPr>
          <p:spPr>
            <a:xfrm>
              <a:off x="158163" y="7135601"/>
              <a:ext cx="3345874" cy="488660"/>
            </a:xfrm>
            <a:prstGeom prst="rect">
              <a:avLst/>
            </a:prstGeom>
          </p:spPr>
          <p:txBody>
            <a:bodyPr wrap="square" lIns="0" tIns="0" rIns="0" bIns="0" rtlCol="0" anchor="t">
              <a:spAutoFit/>
            </a:bodyPr>
            <a:lstStyle/>
            <a:p>
              <a:pPr algn="ctr">
                <a:lnSpc>
                  <a:spcPct val="107000"/>
                </a:lnSpc>
                <a:spcAft>
                  <a:spcPts val="800"/>
                </a:spcAft>
              </a:pPr>
              <a:r>
                <a:rPr lang="en-US" sz="3200" b="1" kern="100">
                  <a:latin typeface="Arial" panose="020B0604020202020204" pitchFamily="34" charset="0"/>
                  <a:ea typeface="Calibri" panose="020F0502020204030204" pitchFamily="34" charset="0"/>
                  <a:cs typeface="Arial" panose="020B0604020202020204" pitchFamily="34" charset="0"/>
                </a:rPr>
                <a:t>GPU</a:t>
              </a:r>
              <a:endParaRPr lang="en-US" sz="3200" b="1" kern="100">
                <a:effectLst/>
                <a:latin typeface="Arial" panose="020B0604020202020204" pitchFamily="34" charset="0"/>
                <a:ea typeface="Calibri" panose="020F0502020204030204" pitchFamily="34" charset="0"/>
                <a:cs typeface="Arial" panose="020B0604020202020204" pitchFamily="34" charset="0"/>
              </a:endParaRPr>
            </a:p>
          </p:txBody>
        </p:sp>
      </p:grpSp>
      <p:sp>
        <p:nvSpPr>
          <p:cNvPr id="21" name="Oval 20">
            <a:extLst>
              <a:ext uri="{FF2B5EF4-FFF2-40B4-BE49-F238E27FC236}">
                <a16:creationId xmlns:a16="http://schemas.microsoft.com/office/drawing/2014/main" id="{0BE060E9-62B6-BF14-D955-70CADA8463D6}"/>
              </a:ext>
            </a:extLst>
          </p:cNvPr>
          <p:cNvSpPr/>
          <p:nvPr/>
        </p:nvSpPr>
        <p:spPr>
          <a:xfrm>
            <a:off x="16470244" y="9139937"/>
            <a:ext cx="10668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a:latin typeface="Arial" panose="020B0604020202020204" pitchFamily="34" charset="0"/>
                <a:cs typeface="Arial" panose="020B0604020202020204" pitchFamily="34" charset="0"/>
              </a:rPr>
              <a:t>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1+#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Effect transition="in" filter="wipe(down)">
                                      <p:cBhvr>
                                        <p:cTn id="11" dur="500"/>
                                        <p:tgtEl>
                                          <p:spTgt spid="10"/>
                                        </p:tgtEl>
                                      </p:cBhvr>
                                    </p:animEffect>
                                  </p:childTnLst>
                                </p:cTn>
                              </p:par>
                              <p:par>
                                <p:cTn id="12" presetID="42" presetClass="entr" presetSubtype="0" fill="hold" nodeType="withEffect">
                                  <p:stCondLst>
                                    <p:cond delay="75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750"/>
                                        <p:tgtEl>
                                          <p:spTgt spid="16"/>
                                        </p:tgtEl>
                                      </p:cBhvr>
                                    </p:animEffect>
                                    <p:anim calcmode="lin" valueType="num">
                                      <p:cBhvr>
                                        <p:cTn id="15" dur="750" fill="hold"/>
                                        <p:tgtEl>
                                          <p:spTgt spid="16"/>
                                        </p:tgtEl>
                                        <p:attrNameLst>
                                          <p:attrName>ppt_x</p:attrName>
                                        </p:attrNameLst>
                                      </p:cBhvr>
                                      <p:tavLst>
                                        <p:tav tm="0">
                                          <p:val>
                                            <p:strVal val="#ppt_x"/>
                                          </p:val>
                                        </p:tav>
                                        <p:tav tm="100000">
                                          <p:val>
                                            <p:strVal val="#ppt_x"/>
                                          </p:val>
                                        </p:tav>
                                      </p:tavLst>
                                    </p:anim>
                                    <p:anim calcmode="lin" valueType="num">
                                      <p:cBhvr>
                                        <p:cTn id="16" dur="750" fill="hold"/>
                                        <p:tgtEl>
                                          <p:spTgt spid="16"/>
                                        </p:tgtEl>
                                        <p:attrNameLst>
                                          <p:attrName>ppt_y</p:attrName>
                                        </p:attrNameLst>
                                      </p:cBhvr>
                                      <p:tavLst>
                                        <p:tav tm="0">
                                          <p:val>
                                            <p:strVal val="#ppt_y+.1"/>
                                          </p:val>
                                        </p:tav>
                                        <p:tav tm="100000">
                                          <p:val>
                                            <p:strVal val="#ppt_y"/>
                                          </p:val>
                                        </p:tav>
                                      </p:tavLst>
                                    </p:anim>
                                  </p:childTnLst>
                                </p:cTn>
                              </p:par>
                              <p:par>
                                <p:cTn id="17" presetID="2" presetClass="entr" presetSubtype="4" fill="hold" nodeType="withEffect">
                                  <p:stCondLst>
                                    <p:cond delay="50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750" fill="hold"/>
                                        <p:tgtEl>
                                          <p:spTgt spid="20"/>
                                        </p:tgtEl>
                                        <p:attrNameLst>
                                          <p:attrName>ppt_x</p:attrName>
                                        </p:attrNameLst>
                                      </p:cBhvr>
                                      <p:tavLst>
                                        <p:tav tm="0">
                                          <p:val>
                                            <p:strVal val="#ppt_x"/>
                                          </p:val>
                                        </p:tav>
                                        <p:tav tm="100000">
                                          <p:val>
                                            <p:strVal val="#ppt_x"/>
                                          </p:val>
                                        </p:tav>
                                      </p:tavLst>
                                    </p:anim>
                                    <p:anim calcmode="lin" valueType="num">
                                      <p:cBhvr additive="base">
                                        <p:cTn id="20" dur="75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75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750" fill="hold"/>
                                        <p:tgtEl>
                                          <p:spTgt spid="19"/>
                                        </p:tgtEl>
                                        <p:attrNameLst>
                                          <p:attrName>ppt_x</p:attrName>
                                        </p:attrNameLst>
                                      </p:cBhvr>
                                      <p:tavLst>
                                        <p:tav tm="0">
                                          <p:val>
                                            <p:strVal val="#ppt_x"/>
                                          </p:val>
                                        </p:tav>
                                        <p:tav tm="100000">
                                          <p:val>
                                            <p:strVal val="#ppt_x"/>
                                          </p:val>
                                        </p:tav>
                                      </p:tavLst>
                                    </p:anim>
                                    <p:anim calcmode="lin" valueType="num">
                                      <p:cBhvr additive="base">
                                        <p:cTn id="24"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572</Words>
  <Application>Microsoft Office PowerPoint</Application>
  <PresentationFormat>Custom</PresentationFormat>
  <Paragraphs>77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Raleway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Simple Animated Illustration Computer Part Quiz Presentation</dc:title>
  <cp:lastModifiedBy>Bao Tran</cp:lastModifiedBy>
  <cp:revision>3</cp:revision>
  <dcterms:created xsi:type="dcterms:W3CDTF">2006-08-16T00:00:00Z</dcterms:created>
  <dcterms:modified xsi:type="dcterms:W3CDTF">2024-10-12T07:49:32Z</dcterms:modified>
  <dc:identifier>DAGTVPTi4m8</dc:identifier>
</cp:coreProperties>
</file>