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8"/>
  </p:notesMasterIdLst>
  <p:sldIdLst>
    <p:sldId id="256" r:id="rId5"/>
    <p:sldId id="257" r:id="rId6"/>
    <p:sldId id="265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92A"/>
    <a:srgbClr val="585858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87608" autoAdjust="0"/>
  </p:normalViewPr>
  <p:slideViewPr>
    <p:cSldViewPr>
      <p:cViewPr varScale="1">
        <p:scale>
          <a:sx n="100" d="100"/>
          <a:sy n="100" d="100"/>
        </p:scale>
        <p:origin x="19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99C072-79AC-4234-940F-024C0EF790BA}" type="datetimeFigureOut">
              <a:rPr lang="de-DE"/>
              <a:pPr>
                <a:defRPr/>
              </a:pPr>
              <a:t>12.06.2023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CC5EE5-6CCE-4A78-A610-57D38198F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cs typeface="+mn-cs"/>
              </a:rPr>
              <a:t>Hints: Traditional 3-tiers is the classical</a:t>
            </a:r>
            <a:r>
              <a:rPr lang="en-US" sz="1200" baseline="0" dirty="0">
                <a:solidFill>
                  <a:schemeClr val="tx1"/>
                </a:solidFill>
                <a:cs typeface="+mn-cs"/>
              </a:rPr>
              <a:t> web page </a:t>
            </a:r>
            <a:r>
              <a:rPr lang="en-US" sz="1200" baseline="0">
                <a:solidFill>
                  <a:schemeClr val="tx1"/>
                </a:solidFill>
                <a:cs typeface="+mn-cs"/>
              </a:rPr>
              <a:t>like mentioned at http://www.eikospartners.com/blog/multi-page-web-applications-vs.-single-page-web-applications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C5EE5-6CCE-4A78-A610-57D38198F20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85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872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1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BAF9153-C658-4087-BB39-AF92C011B394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C06F-AEA3-4BE1-B640-C06D91E45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66F4916A-9C8B-43CD-8A28-D46DFA29FC7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B658-B30B-420C-9C23-2782020F8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43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41EE-5654-495E-8EFD-8948465C2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DE4795F-6FD8-4FC1-AB74-771B0CA2E8EF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789E-4A5C-44D2-BCE8-BB61B2B4BB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68313" y="1080000"/>
            <a:ext cx="3815655" cy="5184000"/>
          </a:xfrm>
        </p:spPr>
        <p:txBody>
          <a:bodyPr rtlCol="0">
            <a:noAutofit/>
          </a:bodyPr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F72A460-683C-4AD7-B9FE-97A789EEEB38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F3D2-8251-4C80-9E1B-20D9B3180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3A6E3F9-77E9-4F6D-9423-D847C956EA5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CF6-1FFE-4134-8001-1115DC43E6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7F3C067-BCA7-4852-AD5E-D91C1E3A38C3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AD1CC-C753-41B6-BEE8-7CD75E753C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4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F5B52285-D626-4DF1-AAE9-538E53FB129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7EC-3703-4E28-AF82-571632B099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78B0E35-FD5D-4B3F-AE18-432A3744BCAC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6DF8-F891-4CB0-9B3A-0D9C9A77CE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 descr="Grafik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27063"/>
            <a:ext cx="3849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3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60000" y="1007999"/>
            <a:ext cx="3960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68CE150-9108-454C-8FCC-996EC8B060B1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CDBA-B2C8-4CA9-8376-B3D3855FF7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39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31825"/>
            <a:ext cx="3848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1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B034A7D-1F92-418F-9991-34F46EF934C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5898-5503-4AF1-8A77-2436AEBEB6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8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27063"/>
            <a:ext cx="3846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2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468312" y="1008000"/>
            <a:ext cx="8388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8A4D8398-9FF6-4BE0-9B90-61D606E5099A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7DED-DAD4-4CE1-89FE-1A72D27DD1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29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630238"/>
            <a:ext cx="3846512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490F6D26-42FE-4D04-9BFE-EFF788FEAB4A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2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9AD5-E28B-4C61-86B2-1D93D0F642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742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1"/>
          <p:cNvSpPr txBox="1">
            <a:spLocks noChangeArrowheads="1"/>
          </p:cNvSpPr>
          <p:nvPr userDrawn="1"/>
        </p:nvSpPr>
        <p:spPr bwMode="auto">
          <a:xfrm>
            <a:off x="468313" y="1008063"/>
            <a:ext cx="395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rgbClr val="EBB700"/>
                </a:solidFill>
              </a:rPr>
              <a:t>S –</a:t>
            </a:r>
          </a:p>
        </p:txBody>
      </p:sp>
      <p:sp>
        <p:nvSpPr>
          <p:cNvPr id="8" name="Textfeld 22"/>
          <p:cNvSpPr txBox="1">
            <a:spLocks noChangeArrowheads="1"/>
          </p:cNvSpPr>
          <p:nvPr userDrawn="1"/>
        </p:nvSpPr>
        <p:spPr bwMode="auto">
          <a:xfrm>
            <a:off x="4760913" y="1008063"/>
            <a:ext cx="468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9" name="Textfeld 23"/>
          <p:cNvSpPr txBox="1">
            <a:spLocks noChangeArrowheads="1"/>
          </p:cNvSpPr>
          <p:nvPr userDrawn="1"/>
        </p:nvSpPr>
        <p:spPr bwMode="auto">
          <a:xfrm>
            <a:off x="882650" y="1008063"/>
            <a:ext cx="3635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Strength</a:t>
            </a:r>
          </a:p>
        </p:txBody>
      </p:sp>
      <p:sp>
        <p:nvSpPr>
          <p:cNvPr id="10" name="Textfeld 24"/>
          <p:cNvSpPr txBox="1">
            <a:spLocks noChangeArrowheads="1"/>
          </p:cNvSpPr>
          <p:nvPr userDrawn="1"/>
        </p:nvSpPr>
        <p:spPr bwMode="auto">
          <a:xfrm>
            <a:off x="5229225" y="1008063"/>
            <a:ext cx="3581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1" name="Textfeld 25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SWOT</a:t>
            </a:r>
          </a:p>
        </p:txBody>
      </p:sp>
      <p:sp>
        <p:nvSpPr>
          <p:cNvPr id="12" name="Textfeld 26"/>
          <p:cNvSpPr txBox="1">
            <a:spLocks noChangeArrowheads="1"/>
          </p:cNvSpPr>
          <p:nvPr userDrawn="1"/>
        </p:nvSpPr>
        <p:spPr bwMode="auto">
          <a:xfrm>
            <a:off x="468313" y="3743325"/>
            <a:ext cx="3587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427730"/>
                </a:solidFill>
              </a:rPr>
              <a:t>O –</a:t>
            </a:r>
          </a:p>
        </p:txBody>
      </p:sp>
      <p:sp>
        <p:nvSpPr>
          <p:cNvPr id="13" name="Textfeld 30"/>
          <p:cNvSpPr txBox="1">
            <a:spLocks noChangeArrowheads="1"/>
          </p:cNvSpPr>
          <p:nvPr userDrawn="1"/>
        </p:nvSpPr>
        <p:spPr bwMode="auto">
          <a:xfrm>
            <a:off x="846138" y="3743325"/>
            <a:ext cx="3636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Opportunities</a:t>
            </a:r>
            <a:endParaRPr lang="de-DE" altLang="en-US" sz="1600"/>
          </a:p>
        </p:txBody>
      </p:sp>
      <p:sp>
        <p:nvSpPr>
          <p:cNvPr id="14" name="Textfeld 31"/>
          <p:cNvSpPr txBox="1">
            <a:spLocks noChangeArrowheads="1"/>
          </p:cNvSpPr>
          <p:nvPr userDrawn="1"/>
        </p:nvSpPr>
        <p:spPr bwMode="auto">
          <a:xfrm>
            <a:off x="4759325" y="3743325"/>
            <a:ext cx="3238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AA9C8F"/>
                </a:solidFill>
              </a:rPr>
              <a:t>T –</a:t>
            </a:r>
          </a:p>
        </p:txBody>
      </p:sp>
      <p:sp>
        <p:nvSpPr>
          <p:cNvPr id="15" name="Textfeld 32"/>
          <p:cNvSpPr txBox="1">
            <a:spLocks noChangeArrowheads="1"/>
          </p:cNvSpPr>
          <p:nvPr userDrawn="1"/>
        </p:nvSpPr>
        <p:spPr bwMode="auto">
          <a:xfrm>
            <a:off x="5102225" y="3743325"/>
            <a:ext cx="3708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Threats</a:t>
            </a:r>
            <a:endParaRPr lang="de-DE" altLang="en-US" sz="160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10D0DD1-65CA-4996-88D2-04EF7227227B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7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12C8-8273-4B47-B3D3-8393DE63CE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2" name="Fußzeilenplatzhalter 29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27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11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26924BA-A1F1-4574-A13E-3B867E5249D6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EE2D-765A-4D76-9C3A-55DBB39CCF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70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CF4DD9A-D5E8-498D-BFF9-4B0593E30CA7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43F13-4AC5-4CC1-9EA5-6D31AA3B39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412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 userDrawn="1"/>
        </p:nvSpPr>
        <p:spPr>
          <a:xfrm>
            <a:off x="1692275" y="4941888"/>
            <a:ext cx="5472113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www.elca.vn</a:t>
            </a: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1682750" y="3141663"/>
            <a:ext cx="3851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200" b="1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6" name="Textfeld 22"/>
          <p:cNvSpPr txBox="1">
            <a:spLocks noChangeArrowheads="1"/>
          </p:cNvSpPr>
          <p:nvPr userDrawn="1"/>
        </p:nvSpPr>
        <p:spPr bwMode="auto">
          <a:xfrm>
            <a:off x="1644650" y="1600200"/>
            <a:ext cx="37433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2400" b="1">
                <a:solidFill>
                  <a:schemeClr val="bg1"/>
                </a:solidFill>
              </a:rPr>
              <a:t>Thank you</a:t>
            </a:r>
            <a:r>
              <a:rPr lang="de-DE" altLang="en-US" sz="2400" b="1">
                <a:solidFill>
                  <a:schemeClr val="bg1"/>
                </a:solidFill>
                <a:latin typeface="ArialMT"/>
              </a:rPr>
              <a:t>.</a:t>
            </a:r>
            <a:endParaRPr lang="de-DE" altLang="en-US"/>
          </a:p>
          <a:p>
            <a:endParaRPr lang="de-DE" altLang="en-US"/>
          </a:p>
        </p:txBody>
      </p:sp>
      <p:sp>
        <p:nvSpPr>
          <p:cNvPr id="18" name="Textfeld 13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9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DD9F638-509D-414B-9265-241F282D8691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1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7A84-BFB2-410E-8051-39FFC4C523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3" name="Fußzeilenplatzhalter 19"/>
          <p:cNvSpPr>
            <a:spLocks noGrp="1"/>
          </p:cNvSpPr>
          <p:nvPr>
            <p:ph type="ftr" sz="quarter" idx="30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107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0"/>
          <p:cNvSpPr txBox="1"/>
          <p:nvPr userDrawn="1"/>
        </p:nvSpPr>
        <p:spPr>
          <a:xfrm>
            <a:off x="1682750" y="2555875"/>
            <a:ext cx="1366838" cy="1771650"/>
          </a:xfrm>
          <a:prstGeom prst="rect">
            <a:avLst/>
          </a:prstGeom>
        </p:spPr>
        <p:txBody>
          <a:bodyPr lIns="36000" tIns="126000" rIns="36000" bIns="36000"/>
          <a:lstStyle/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Signature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Version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Project No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Imputations-Nr.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History</a:t>
            </a:r>
          </a:p>
        </p:txBody>
      </p:sp>
      <p:sp>
        <p:nvSpPr>
          <p:cNvPr id="6" name="Textfeld 11"/>
          <p:cNvSpPr txBox="1"/>
          <p:nvPr userDrawn="1"/>
        </p:nvSpPr>
        <p:spPr>
          <a:xfrm>
            <a:off x="1692275" y="4941888"/>
            <a:ext cx="5400675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feld 20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5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F23BDEF-CABC-4C73-8EEF-58D7405076D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4D12-B114-4037-A8D0-68932ED08B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08063"/>
            <a:ext cx="39052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3DE024DB-C680-451F-8C55-494F49A114BB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5A1-6AE9-4D56-BABE-20D5E70D43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3F5E7A1-823C-4C4F-BA11-C5892201B856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7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E5E2-4D77-424F-A441-3F3B196E78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3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0B4BFA07-7BF1-4243-B8A1-4A69DA246BEC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9E8B-D38F-4088-ABD0-754C65F457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9" name="Bildplatzhalter 2"/>
          <p:cNvSpPr>
            <a:spLocks noGrp="1"/>
          </p:cNvSpPr>
          <p:nvPr>
            <p:ph type="pic" idx="18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8FADCAB-A8C4-4F10-B750-EC6463DDAD1D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156C-ACCA-4759-8AAC-0D6BBF80D8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2225" y="6480175"/>
            <a:ext cx="935038" cy="2159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tabLst>
                <a:tab pos="468000" algn="ctr"/>
                <a:tab pos="936000" algn="r"/>
              </a:tabLs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| 	</a:t>
            </a:r>
            <a:fld id="{EF0BF269-5C50-41C3-9A2E-D8BD31BE4EE5}" type="datetime1">
              <a:rPr lang="en-US" smtClean="0"/>
              <a:t>6/12/2023</a:t>
            </a:fld>
            <a:r>
              <a:rPr lang="de-DE"/>
              <a:t>	 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269875"/>
            <a:ext cx="8388350" cy="32385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46600" y="6480175"/>
            <a:ext cx="3059113" cy="215900"/>
          </a:xfrm>
          <a:prstGeom prst="rect">
            <a:avLst/>
          </a:prstGeom>
        </p:spPr>
        <p:txBody>
          <a:bodyPr vert="horz" wrap="none" lIns="36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263" y="6480175"/>
            <a:ext cx="252412" cy="2159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9B1A-6AA6-4180-86C2-8005F7E1DD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49263" y="185738"/>
            <a:ext cx="822642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49263" y="185738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50850" y="6372225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platzhalter 14"/>
          <p:cNvSpPr>
            <a:spLocks noGrp="1"/>
          </p:cNvSpPr>
          <p:nvPr>
            <p:ph type="body" idx="1"/>
          </p:nvPr>
        </p:nvSpPr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pic>
        <p:nvPicPr>
          <p:cNvPr id="1034" name="Grafik 10" descr="ELCA_C2_rgb_positive_72dpi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2" b="-4584"/>
          <a:stretch>
            <a:fillRect/>
          </a:stretch>
        </p:blipFill>
        <p:spPr bwMode="auto">
          <a:xfrm>
            <a:off x="457200" y="6453188"/>
            <a:ext cx="946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1" r:id="rId8"/>
    <p:sldLayoutId id="2147483712" r:id="rId9"/>
    <p:sldLayoutId id="2147483727" r:id="rId10"/>
    <p:sldLayoutId id="2147483728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323850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■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Wingdings" pitchFamily="2" charset="2"/>
        <a:buChar char="§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4575" indent="-34290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Symbol" pitchFamily="18" charset="2"/>
        <a:buChar char="-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 Unicode MS" pitchFamily="34" charset="-128"/>
        <a:buChar char="➔"/>
        <a:defRPr lang="de-DE" kern="120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»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88350" cy="323850"/>
          </a:xfrm>
        </p:spPr>
        <p:txBody>
          <a:bodyPr/>
          <a:lstStyle/>
          <a:p>
            <a:r>
              <a:rPr lang="en-US" dirty="0"/>
              <a:t>Multitier - Exercises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ebdings" charset="0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Describe the main characteristics of a 2-tiers architecture and give diagram for 1 concrete example of such an architecture</a:t>
            </a:r>
          </a:p>
          <a:p>
            <a:pPr marL="457200" indent="-457200">
              <a:buClr>
                <a:schemeClr val="tx1"/>
              </a:buClr>
              <a:buFont typeface="Webdings" charset="0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Describe the main characteristics of a 3-tiers architecture and give diagram for 1 concrete example of such an architecture</a:t>
            </a:r>
          </a:p>
          <a:p>
            <a:pPr marL="457200" indent="-457200">
              <a:buClr>
                <a:schemeClr val="tx1"/>
              </a:buClr>
              <a:buFont typeface="Webdings" charset="0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What are the main advantages and drawbacks when moving from 2-tiers to 3-tiers architectures?</a:t>
            </a:r>
          </a:p>
          <a:p>
            <a:pPr marL="457200" indent="-457200">
              <a:buClr>
                <a:schemeClr val="tx1"/>
              </a:buClr>
              <a:buFont typeface="Webdings" charset="0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Give one example of a 4-tiers architecture and explain why it is sometimes chosen over the 3-tiers one</a:t>
            </a:r>
          </a:p>
          <a:p>
            <a:endParaRPr lang="en-US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 bwMode="auto">
          <a:xfrm>
            <a:off x="7642225" y="6480175"/>
            <a:ext cx="935038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676F7F63-1E23-462D-B634-CD319E5033A2}" type="datetime1">
              <a:rPr lang="en-US" altLang="en-US" smtClean="0">
                <a:solidFill>
                  <a:srgbClr val="585858"/>
                </a:solidFill>
              </a:rPr>
              <a:t>6/12/2023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 bwMode="auto">
          <a:xfrm>
            <a:off x="4546600" y="6480175"/>
            <a:ext cx="3059113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>
                <a:solidFill>
                  <a:srgbClr val="585858"/>
                </a:solidFill>
              </a:rPr>
              <a:t>© ELCA VN 2013 v1.0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 bwMode="auto">
          <a:xfrm>
            <a:off x="8577263" y="6480175"/>
            <a:ext cx="252412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46762B-21EE-4C98-9D68-EC25BDC0E3D8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altLang="en-US">
              <a:solidFill>
                <a:srgbClr val="58585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287" y="188640"/>
            <a:ext cx="8388350" cy="323850"/>
          </a:xfrm>
        </p:spPr>
        <p:txBody>
          <a:bodyPr/>
          <a:lstStyle/>
          <a:p>
            <a:r>
              <a:rPr lang="en-US" dirty="0"/>
              <a:t>Multitier - Exercises</a:t>
            </a:r>
          </a:p>
        </p:txBody>
      </p:sp>
      <p:sp>
        <p:nvSpPr>
          <p:cNvPr id="21508" name="Datumsplatzhalter 3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676F7F63-1E23-462D-B634-CD319E5033A2}" type="datetime1">
              <a:rPr lang="en-US" altLang="en-US" smtClean="0">
                <a:solidFill>
                  <a:srgbClr val="585858"/>
                </a:solidFill>
              </a:rPr>
              <a:t>6/12/2023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1510" name="Fußzeilenplatzhalter 5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>
                <a:solidFill>
                  <a:srgbClr val="585858"/>
                </a:solidFill>
              </a:rPr>
              <a:t>© ELCA VN 2013 v1.0</a:t>
            </a:r>
          </a:p>
        </p:txBody>
      </p:sp>
      <p:sp>
        <p:nvSpPr>
          <p:cNvPr id="21509" name="Foliennummernplatzhalter 4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46762B-21EE-4C98-9D68-EC25BDC0E3D8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altLang="en-US">
              <a:solidFill>
                <a:srgbClr val="585858"/>
              </a:solidFill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207375" cy="5256212"/>
          </a:xfrm>
          <a:prstGeom prst="rect">
            <a:avLst/>
          </a:prstGeo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  <a:defRPr/>
            </a:pPr>
            <a:r>
              <a:rPr lang="en-US" sz="2200" dirty="0">
                <a:solidFill>
                  <a:schemeClr val="tx1"/>
                </a:solidFill>
                <a:cs typeface="+mn-cs"/>
              </a:rPr>
              <a:t>How many tiers are there in the following applications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905000"/>
            <a:ext cx="2009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rgbClr val="C0C0C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038600"/>
            <a:ext cx="33877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rgbClr val="C0C0C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43413" y="1611313"/>
            <a:ext cx="33242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rgbClr val="C0C0C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44" name="Date Placeholder 15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8DBCC6E6-7D66-4343-BC6D-1DD14D65EB29}" type="datetime1">
              <a:rPr lang="en-US" altLang="en-US" smtClean="0">
                <a:solidFill>
                  <a:srgbClr val="585858"/>
                </a:solidFill>
              </a:rPr>
              <a:t>6/12/2023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2546" name="Footer Placeholder 17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 dirty="0">
                <a:solidFill>
                  <a:srgbClr val="585858"/>
                </a:solidFill>
              </a:rPr>
              <a:t>© ELCA VN 2013 v1.0</a:t>
            </a:r>
          </a:p>
        </p:txBody>
      </p:sp>
      <p:sp>
        <p:nvSpPr>
          <p:cNvPr id="22545" name="Slide Number Placeholder 16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3B693-D3D7-4214-899D-C15552F66042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altLang="en-US">
              <a:solidFill>
                <a:srgbClr val="585858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68313" y="187325"/>
            <a:ext cx="8207375" cy="361355"/>
          </a:xfrm>
        </p:spPr>
        <p:txBody>
          <a:bodyPr/>
          <a:lstStyle/>
          <a:p>
            <a:pPr>
              <a:defRPr/>
            </a:pPr>
            <a:r>
              <a:rPr lang="en-US" dirty="0"/>
              <a:t>Multitier - </a:t>
            </a:r>
            <a:r>
              <a:rPr lang="en-US" dirty="0">
                <a:cs typeface="+mj-cs"/>
              </a:rPr>
              <a:t>Exercises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68313" y="1052513"/>
            <a:ext cx="8207375" cy="5256212"/>
          </a:xfrm>
          <a:prstGeom prst="rect">
            <a:avLst/>
          </a:prstGeom>
        </p:spPr>
        <p:txBody>
          <a:bodyPr/>
          <a:lstStyle>
            <a:lvl1pPr marL="323850" indent="-3238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Arial" pitchFamily="34" charset="0"/>
              <a:buChar char="■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1pPr>
            <a:lvl2pPr marL="719138" indent="-3238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Wingdings" pitchFamily="2" charset="2"/>
              <a:buChar char="§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 marL="1044575" indent="-3429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Symbol" pitchFamily="18" charset="2"/>
              <a:buChar char="-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3pPr>
            <a:lvl4pPr marL="1435100" indent="-323850" algn="l" defTabSz="895350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Arial Unicode MS" pitchFamily="34" charset="-128"/>
              <a:buChar char="➔"/>
              <a:defRPr lang="de-DE"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4pPr>
            <a:lvl5pPr marL="1787525" indent="-3238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rgbClr val="D2492A"/>
              </a:buClr>
              <a:buFont typeface="Arial" pitchFamily="34" charset="0"/>
              <a:buChar char="»"/>
              <a:defRPr kern="120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eriod" startAt="6"/>
              <a:defRPr/>
            </a:pPr>
            <a:r>
              <a:rPr lang="en-US" sz="2200" dirty="0">
                <a:solidFill>
                  <a:schemeClr val="tx1"/>
                </a:solidFill>
                <a:cs typeface="+mn-cs"/>
              </a:rPr>
              <a:t>What are the main differences between fat and thin clients?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 startAt="6"/>
              <a:defRPr/>
            </a:pPr>
            <a:r>
              <a:rPr lang="en-US" sz="2200" dirty="0">
                <a:solidFill>
                  <a:schemeClr val="tx1"/>
                </a:solidFill>
                <a:cs typeface="+mn-cs"/>
              </a:rPr>
              <a:t>What are the fundamental differences between traditional 3-tiers and SPA (Single Page Application)? For each type, please list 3 popular technology stacks usually used to implement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95-PresentationTemplate-2.2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IntranetTrainingCourseDocumentMaterialTypeField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DFAF2C9D3947857DF4FCDDBA7015" ma:contentTypeVersion="3" ma:contentTypeDescription="Create a new document." ma:contentTypeScope="" ma:versionID="1f5b639a25adbdfc3c03a69e5e9536da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f601063f84d356abb8e82faf587daa44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ranetTrainingCourseDocumentMaterialTypeFiel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IntranetTrainingCourseDocumentMaterialTypeField" ma:index="10" nillable="true" ma:displayName="Material Type" ma:internalName="IntranetTrainingCourseDocumentMaterialTypeField">
      <xsd:simpleType>
        <xsd:restriction base="dms:Choice">
          <xsd:enumeration value="&#10;            Exercise"/>
          <xsd:enumeration value="&#10;            Master copy"/>
          <xsd:enumeration value="&#10;            PC practice"/>
          <xsd:enumeration value="&#10;            PC Solution"/>
          <xsd:enumeration value="&#10;            Slides"/>
          <xsd:enumeration value="&#10;            Solutions"/>
          <xsd:enumeration value="&#10;            Student copy"/>
          <xsd:enumeration value="&#10;            Oth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9F6D5F-83ED-43ED-AD55-508AEDD6442F}">
  <ds:schemaRefs>
    <ds:schemaRef ds:uri="http://schemas.microsoft.com/office/2006/metadata/properties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0645AF7B-68B6-4FEE-BEDA-E8AD5F6F9A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33EB57-7868-46CC-97CC-13398BF6E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193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Unicode MS</vt:lpstr>
      <vt:lpstr>Arial-BoldMT</vt:lpstr>
      <vt:lpstr>ArialMT</vt:lpstr>
      <vt:lpstr>Calibri</vt:lpstr>
      <vt:lpstr>Symbol</vt:lpstr>
      <vt:lpstr>Webdings</vt:lpstr>
      <vt:lpstr>Wingdings</vt:lpstr>
      <vt:lpstr>S95-PresentationTemplate-2.2</vt:lpstr>
      <vt:lpstr>Multitier - Exercises</vt:lpstr>
      <vt:lpstr>Multitier - Exercises</vt:lpstr>
      <vt:lpstr>Multitier - Exercises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Thi</dc:creator>
  <cp:lastModifiedBy>Nguyen Dang Tuan</cp:lastModifiedBy>
  <cp:revision>11</cp:revision>
  <dcterms:created xsi:type="dcterms:W3CDTF">2014-10-14T04:25:30Z</dcterms:created>
  <dcterms:modified xsi:type="dcterms:W3CDTF">2023-06-12T09:31:11Z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0x0101003731DFAF2C9D3947857DF4FCDDBA7015</vt:lpwstr>
  </property>
  <property fmtid="{D5CDD505-2E9C-101B-9397-08002B2CF9AE}" pid="3" name="DocID">
    <vt:lpwstr>S95</vt:lpwstr>
  </property>
  <property fmtid="{D5CDD505-2E9C-101B-9397-08002B2CF9AE}" pid="4" name="FormVersion">
    <vt:lpwstr>2.2</vt:lpwstr>
  </property>
  <property fmtid="{D5CDD505-2E9C-101B-9397-08002B2CF9AE}" pid="5" name="ArchivedBy">
    <vt:lpwstr/>
  </property>
  <property fmtid="{D5CDD505-2E9C-101B-9397-08002B2CF9AE}" pid="6" name="ArchiveFlag">
    <vt:lpwstr>false</vt:lpwstr>
  </property>
  <property fmtid="{D5CDD505-2E9C-101B-9397-08002B2CF9AE}" pid="7" name="LifeCycle">
    <vt:lpwstr>AgileITV Model</vt:lpwstr>
  </property>
  <property fmtid="{D5CDD505-2E9C-101B-9397-08002B2CF9AE}" pid="8" name="Category">
    <vt:lpwstr>Document management</vt:lpwstr>
  </property>
</Properties>
</file>