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0" r:id="rId2"/>
    <p:sldId id="258" r:id="rId3"/>
    <p:sldId id="259" r:id="rId4"/>
    <p:sldId id="260" r:id="rId5"/>
    <p:sldId id="264" r:id="rId6"/>
    <p:sldId id="261" r:id="rId7"/>
    <p:sldId id="265" r:id="rId8"/>
    <p:sldId id="266" r:id="rId9"/>
    <p:sldId id="267" r:id="rId10"/>
    <p:sldId id="257" r:id="rId11"/>
    <p:sldId id="277" r:id="rId12"/>
    <p:sldId id="278" r:id="rId13"/>
    <p:sldId id="279" r:id="rId14"/>
    <p:sldId id="262" r:id="rId15"/>
    <p:sldId id="270" r:id="rId16"/>
    <p:sldId id="263" r:id="rId17"/>
    <p:sldId id="268"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A08350-7412-4ABF-9307-28EBFDF84977}" type="datetimeFigureOut">
              <a:rPr lang="en-US" smtClean="0"/>
              <a:t>3/30/2010</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F65C7-6A54-4653-8D96-C081C9E4D0AC}" type="slidenum">
              <a:rPr lang="en-US" smtClean="0"/>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5C8F65C7-6A54-4653-8D96-C081C9E4D0AC}"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E2FE006-ABB2-425D-A16C-4419F362A8A4}" type="datetimeFigureOut">
              <a:rPr lang="en-US"/>
              <a:pPr>
                <a:defRPr/>
              </a:pPr>
              <a:t>3/30/2010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3C54AC-D0BF-4ECC-A2E8-B7D0EF62FBB6}"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319316A-AA3D-474E-9F6B-F5F1830EA505}" type="datetimeFigureOut">
              <a:rPr lang="en-US"/>
              <a:pPr>
                <a:defRPr/>
              </a:pPr>
              <a:t>3/30/2010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16C29A-37A6-4B5C-86E3-E988D1B8D672}"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3AC28AD-0383-47E3-8D91-362493FDCD1C}" type="datetimeFigureOut">
              <a:rPr lang="en-US"/>
              <a:pPr>
                <a:defRPr/>
              </a:pPr>
              <a:t>3/30/2010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E2587C-B1A7-4F3A-9529-329E1073EEA2}"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D296D6-9BC2-464C-97FF-54C407900AD0}" type="datetimeFigureOut">
              <a:rPr lang="en-US"/>
              <a:pPr>
                <a:defRPr/>
              </a:pPr>
              <a:t>3/30/2010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65BF342-8EBB-4CDE-98BD-D4BD741DE94A}"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D1ED2E2-0BAC-4321-A5A3-48B4772856E3}" type="datetimeFigureOut">
              <a:rPr lang="en-US"/>
              <a:pPr>
                <a:defRPr/>
              </a:pPr>
              <a:t>3/30/2010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7747F0-F663-4EF8-874F-E9AD24B11AA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3FBF043-6584-4AF4-B07E-0E7D30633175}" type="datetimeFigureOut">
              <a:rPr lang="en-US"/>
              <a:pPr>
                <a:defRPr/>
              </a:pPr>
              <a:t>3/30/2010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259C67-2021-430B-9C32-03E87C7C5941}"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C33456B-22BA-4DB3-8E8E-DE97928BACB4}" type="datetimeFigureOut">
              <a:rPr lang="en-US"/>
              <a:pPr>
                <a:defRPr/>
              </a:pPr>
              <a:t>3/30/2010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D2B15F9-A18B-4177-BF1E-7AA3B3476F13}"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6BA447A-9409-44C5-9AC4-97812B0732FE}" type="datetimeFigureOut">
              <a:rPr lang="en-US"/>
              <a:pPr>
                <a:defRPr/>
              </a:pPr>
              <a:t>3/30/2010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D4EB542-A7C2-4D7B-944A-18D48CED9DB5}"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8333073-7DF7-42E3-A827-81F6DB0BAA01}" type="datetimeFigureOut">
              <a:rPr lang="en-US"/>
              <a:pPr>
                <a:defRPr/>
              </a:pPr>
              <a:t>3/30/2010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E4A2EA3-BF9F-4A69-B8AC-0BBAE5DFE35C}"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0330D03-A4D9-4AF9-8788-507457C87887}" type="datetimeFigureOut">
              <a:rPr lang="en-US"/>
              <a:pPr>
                <a:defRPr/>
              </a:pPr>
              <a:t>3/30/2010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E75E7A-B912-4418-9B8D-8199BC19E72C}"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A2F218C-99CC-4BE2-8621-A1BBB4C6CA8D}" type="datetimeFigureOut">
              <a:rPr lang="en-US"/>
              <a:pPr>
                <a:defRPr/>
              </a:pPr>
              <a:t>3/30/2010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6F5B09C-13EE-47CB-8E93-BA0993994AF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17B8F35-9F63-4B47-A239-BC986047A48F}" type="datetimeFigureOut">
              <a:rPr lang="en-US"/>
              <a:pPr>
                <a:defRPr/>
              </a:pPr>
              <a:t>3/30/2010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39374105-1F0F-4617-813A-20FB2D5FD5D2}"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http://f1.grp.yahoofs.com/v1/YHSySyJUp2ELKI3N6dVVowBP-dCFBFYPM679hdk4KKM4ryhhomlataWNrezpRuJxW32jtX9KEKX20MuHGAYVh7JbMQF9mA/C%20-%20COMPRAS.VSD/Drawing/~Cursograma%20ventas/Sheet.12" TargetMode="External"/><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28813"/>
            <a:ext cx="7772400" cy="1671637"/>
          </a:xfrm>
        </p:spPr>
        <p:txBody>
          <a:bodyPr/>
          <a:lstStyle/>
          <a:p>
            <a:pPr eaLnBrk="1" hangingPunct="1">
              <a:defRPr/>
            </a:pPr>
            <a:r>
              <a:rPr lang="es-MX" sz="4800" dirty="0" smtClean="0">
                <a:solidFill>
                  <a:schemeClr val="accent6">
                    <a:lumMod val="50000"/>
                  </a:schemeClr>
                </a:solidFill>
              </a:rPr>
              <a:t>Circuitos administrativos  </a:t>
            </a:r>
            <a:endParaRPr lang="en-US" sz="4800" dirty="0">
              <a:solidFill>
                <a:schemeClr val="accent6">
                  <a:lumMod val="50000"/>
                </a:schemeClr>
              </a:solidFill>
            </a:endParaRPr>
          </a:p>
        </p:txBody>
      </p:sp>
      <p:sp>
        <p:nvSpPr>
          <p:cNvPr id="4099" name="Subtitle 2"/>
          <p:cNvSpPr>
            <a:spLocks noGrp="1"/>
          </p:cNvSpPr>
          <p:nvPr>
            <p:ph type="subTitle" idx="1"/>
          </p:nvPr>
        </p:nvSpPr>
        <p:spPr>
          <a:xfrm>
            <a:off x="1857375" y="5715000"/>
            <a:ext cx="6715125" cy="714375"/>
          </a:xfrm>
        </p:spPr>
        <p:txBody>
          <a:bodyPr/>
          <a:lstStyle/>
          <a:p>
            <a:pPr eaLnBrk="1" hangingPunct="1"/>
            <a:r>
              <a:rPr lang="es-MX" sz="2000" smtClean="0">
                <a:solidFill>
                  <a:schemeClr val="tx1"/>
                </a:solidFill>
              </a:rPr>
              <a:t>Información en las ORGANIZACIONES 2010</a:t>
            </a:r>
            <a:endParaRPr lang="en-US" sz="200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p:cNvPicPr>
            <a:picLocks noGrp="1" noChangeAspect="1" noChangeArrowheads="1"/>
          </p:cNvPicPr>
          <p:nvPr>
            <p:ph idx="1"/>
          </p:nvPr>
        </p:nvPicPr>
        <p:blipFill>
          <a:blip r:embed="rId3" cstate="print"/>
          <a:srcRect/>
          <a:stretch>
            <a:fillRect/>
          </a:stretch>
        </p:blipFill>
        <p:spPr>
          <a:xfrm>
            <a:off x="642938" y="1143000"/>
            <a:ext cx="7786687" cy="5126038"/>
          </a:xfrm>
          <a:noFill/>
        </p:spPr>
      </p:pic>
      <p:sp>
        <p:nvSpPr>
          <p:cNvPr id="12291" name="TextBox 7"/>
          <p:cNvSpPr txBox="1">
            <a:spLocks noChangeArrowheads="1"/>
          </p:cNvSpPr>
          <p:nvPr/>
        </p:nvSpPr>
        <p:spPr bwMode="auto">
          <a:xfrm>
            <a:off x="571500" y="1143000"/>
            <a:ext cx="1214438" cy="261938"/>
          </a:xfrm>
          <a:prstGeom prst="rect">
            <a:avLst/>
          </a:prstGeom>
          <a:noFill/>
          <a:ln w="9525">
            <a:noFill/>
            <a:miter lim="800000"/>
            <a:headEnd/>
            <a:tailEnd/>
          </a:ln>
        </p:spPr>
        <p:txBody>
          <a:bodyPr>
            <a:spAutoFit/>
          </a:bodyPr>
          <a:lstStyle/>
          <a:p>
            <a:r>
              <a:rPr lang="es-MX" sz="1100">
                <a:latin typeface="Calibri" pitchFamily="34" charset="0"/>
              </a:rPr>
              <a:t>Sector solicitante</a:t>
            </a:r>
            <a:endParaRPr lang="en-US" sz="1100">
              <a:latin typeface="Calibri" pitchFamily="34" charset="0"/>
            </a:endParaRPr>
          </a:p>
        </p:txBody>
      </p:sp>
      <p:sp>
        <p:nvSpPr>
          <p:cNvPr id="12292" name="TextBox 8"/>
          <p:cNvSpPr txBox="1">
            <a:spLocks noChangeArrowheads="1"/>
          </p:cNvSpPr>
          <p:nvPr/>
        </p:nvSpPr>
        <p:spPr bwMode="auto">
          <a:xfrm>
            <a:off x="1928813" y="1143000"/>
            <a:ext cx="857250" cy="276225"/>
          </a:xfrm>
          <a:prstGeom prst="rect">
            <a:avLst/>
          </a:prstGeom>
          <a:noFill/>
          <a:ln w="9525">
            <a:noFill/>
            <a:miter lim="800000"/>
            <a:headEnd/>
            <a:tailEnd/>
          </a:ln>
        </p:spPr>
        <p:txBody>
          <a:bodyPr>
            <a:spAutoFit/>
          </a:bodyPr>
          <a:lstStyle/>
          <a:p>
            <a:r>
              <a:rPr lang="es-MX" sz="1200">
                <a:latin typeface="Calibri" pitchFamily="34" charset="0"/>
              </a:rPr>
              <a:t>Almacén</a:t>
            </a:r>
            <a:endParaRPr lang="en-US" sz="1200">
              <a:latin typeface="Calibri" pitchFamily="34" charset="0"/>
            </a:endParaRPr>
          </a:p>
        </p:txBody>
      </p:sp>
      <p:sp>
        <p:nvSpPr>
          <p:cNvPr id="12293" name="TextBox 11"/>
          <p:cNvSpPr txBox="1">
            <a:spLocks noChangeArrowheads="1"/>
          </p:cNvSpPr>
          <p:nvPr/>
        </p:nvSpPr>
        <p:spPr bwMode="auto">
          <a:xfrm>
            <a:off x="3000375" y="1143000"/>
            <a:ext cx="785813" cy="276225"/>
          </a:xfrm>
          <a:prstGeom prst="rect">
            <a:avLst/>
          </a:prstGeom>
          <a:noFill/>
          <a:ln w="9525">
            <a:noFill/>
            <a:miter lim="800000"/>
            <a:headEnd/>
            <a:tailEnd/>
          </a:ln>
        </p:spPr>
        <p:txBody>
          <a:bodyPr>
            <a:spAutoFit/>
          </a:bodyPr>
          <a:lstStyle/>
          <a:p>
            <a:r>
              <a:rPr lang="es-MX" sz="1200">
                <a:latin typeface="Calibri" pitchFamily="34" charset="0"/>
              </a:rPr>
              <a:t>Compras</a:t>
            </a:r>
            <a:endParaRPr lang="en-US" sz="1200">
              <a:latin typeface="Calibri" pitchFamily="34" charset="0"/>
            </a:endParaRPr>
          </a:p>
        </p:txBody>
      </p:sp>
      <p:sp>
        <p:nvSpPr>
          <p:cNvPr id="12294" name="TextBox 12"/>
          <p:cNvSpPr txBox="1">
            <a:spLocks noChangeArrowheads="1"/>
          </p:cNvSpPr>
          <p:nvPr/>
        </p:nvSpPr>
        <p:spPr bwMode="auto">
          <a:xfrm>
            <a:off x="4071938" y="1143000"/>
            <a:ext cx="928687" cy="261938"/>
          </a:xfrm>
          <a:prstGeom prst="rect">
            <a:avLst/>
          </a:prstGeom>
          <a:noFill/>
          <a:ln w="9525">
            <a:noFill/>
            <a:miter lim="800000"/>
            <a:headEnd/>
            <a:tailEnd/>
          </a:ln>
        </p:spPr>
        <p:txBody>
          <a:bodyPr>
            <a:spAutoFit/>
          </a:bodyPr>
          <a:lstStyle/>
          <a:p>
            <a:r>
              <a:rPr lang="es-MX" sz="1100">
                <a:latin typeface="Calibri" pitchFamily="34" charset="0"/>
              </a:rPr>
              <a:t>Proveedor</a:t>
            </a:r>
            <a:endParaRPr lang="en-US" sz="1100">
              <a:latin typeface="Calibri" pitchFamily="34" charset="0"/>
            </a:endParaRPr>
          </a:p>
        </p:txBody>
      </p:sp>
      <p:sp>
        <p:nvSpPr>
          <p:cNvPr id="12295" name="TextBox 13"/>
          <p:cNvSpPr txBox="1">
            <a:spLocks noChangeArrowheads="1"/>
          </p:cNvSpPr>
          <p:nvPr/>
        </p:nvSpPr>
        <p:spPr bwMode="auto">
          <a:xfrm>
            <a:off x="5143500" y="1143000"/>
            <a:ext cx="1000125" cy="276225"/>
          </a:xfrm>
          <a:prstGeom prst="rect">
            <a:avLst/>
          </a:prstGeom>
          <a:noFill/>
          <a:ln w="9525">
            <a:noFill/>
            <a:miter lim="800000"/>
            <a:headEnd/>
            <a:tailEnd/>
          </a:ln>
        </p:spPr>
        <p:txBody>
          <a:bodyPr>
            <a:spAutoFit/>
          </a:bodyPr>
          <a:lstStyle/>
          <a:p>
            <a:r>
              <a:rPr lang="es-MX" sz="1200">
                <a:latin typeface="Calibri" pitchFamily="34" charset="0"/>
              </a:rPr>
              <a:t>Recepción</a:t>
            </a:r>
            <a:endParaRPr lang="en-US" sz="1200">
              <a:latin typeface="Calibri" pitchFamily="34" charset="0"/>
            </a:endParaRPr>
          </a:p>
        </p:txBody>
      </p:sp>
      <p:sp>
        <p:nvSpPr>
          <p:cNvPr id="12296" name="TextBox 14"/>
          <p:cNvSpPr txBox="1">
            <a:spLocks noChangeArrowheads="1"/>
          </p:cNvSpPr>
          <p:nvPr/>
        </p:nvSpPr>
        <p:spPr bwMode="auto">
          <a:xfrm>
            <a:off x="6143625" y="1143000"/>
            <a:ext cx="1214438" cy="261938"/>
          </a:xfrm>
          <a:prstGeom prst="rect">
            <a:avLst/>
          </a:prstGeom>
          <a:noFill/>
          <a:ln w="9525">
            <a:noFill/>
            <a:miter lim="800000"/>
            <a:headEnd/>
            <a:tailEnd/>
          </a:ln>
        </p:spPr>
        <p:txBody>
          <a:bodyPr>
            <a:spAutoFit/>
          </a:bodyPr>
          <a:lstStyle/>
          <a:p>
            <a:r>
              <a:rPr lang="es-MX" sz="1100">
                <a:latin typeface="Calibri" pitchFamily="34" charset="0"/>
              </a:rPr>
              <a:t>Control  calidad</a:t>
            </a:r>
            <a:endParaRPr lang="en-US" sz="1100">
              <a:latin typeface="Calibri" pitchFamily="34" charset="0"/>
            </a:endParaRPr>
          </a:p>
        </p:txBody>
      </p:sp>
      <p:sp>
        <p:nvSpPr>
          <p:cNvPr id="12297" name="TextBox 15"/>
          <p:cNvSpPr txBox="1">
            <a:spLocks noChangeArrowheads="1"/>
          </p:cNvSpPr>
          <p:nvPr/>
        </p:nvSpPr>
        <p:spPr bwMode="auto">
          <a:xfrm>
            <a:off x="7358063" y="1143000"/>
            <a:ext cx="1000125" cy="261938"/>
          </a:xfrm>
          <a:prstGeom prst="rect">
            <a:avLst/>
          </a:prstGeom>
          <a:noFill/>
          <a:ln w="9525">
            <a:noFill/>
            <a:miter lim="800000"/>
            <a:headEnd/>
            <a:tailEnd/>
          </a:ln>
        </p:spPr>
        <p:txBody>
          <a:bodyPr>
            <a:spAutoFit/>
          </a:bodyPr>
          <a:lstStyle/>
          <a:p>
            <a:r>
              <a:rPr lang="es-MX" sz="1100">
                <a:latin typeface="Calibri" pitchFamily="34" charset="0"/>
              </a:rPr>
              <a:t>contaduría</a:t>
            </a:r>
            <a:endParaRPr lang="en-US" sz="1100">
              <a:latin typeface="Calibri" pitchFamily="34" charset="0"/>
            </a:endParaRPr>
          </a:p>
        </p:txBody>
      </p:sp>
      <p:sp>
        <p:nvSpPr>
          <p:cNvPr id="12298" name="TextBox 16"/>
          <p:cNvSpPr txBox="1">
            <a:spLocks noChangeArrowheads="1"/>
          </p:cNvSpPr>
          <p:nvPr/>
        </p:nvSpPr>
        <p:spPr bwMode="auto">
          <a:xfrm>
            <a:off x="571500" y="428625"/>
            <a:ext cx="8001000" cy="646113"/>
          </a:xfrm>
          <a:prstGeom prst="rect">
            <a:avLst/>
          </a:prstGeom>
          <a:noFill/>
          <a:ln w="9525">
            <a:noFill/>
            <a:miter lim="800000"/>
            <a:headEnd/>
            <a:tailEnd/>
          </a:ln>
        </p:spPr>
        <p:txBody>
          <a:bodyPr>
            <a:spAutoFit/>
          </a:bodyPr>
          <a:lstStyle/>
          <a:p>
            <a:r>
              <a:rPr lang="es-MX">
                <a:latin typeface="Calibri" pitchFamily="34" charset="0"/>
              </a:rPr>
              <a:t>Ejemplo de </a:t>
            </a:r>
            <a:r>
              <a:rPr lang="es-MX" b="1">
                <a:latin typeface="Calibri" pitchFamily="34" charset="0"/>
              </a:rPr>
              <a:t>cursograma. </a:t>
            </a:r>
          </a:p>
          <a:p>
            <a:r>
              <a:rPr lang="es-MX" b="1">
                <a:latin typeface="Calibri" pitchFamily="34" charset="0"/>
              </a:rPr>
              <a:t>Coloque la numeración como corresponde según su criterio.  </a:t>
            </a:r>
            <a:endParaRPr lang="en-US" b="1">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rot="10800000" flipV="1">
            <a:off x="571500" y="438150"/>
            <a:ext cx="7929563" cy="7978775"/>
          </a:xfrm>
          <a:prstGeom prst="rect">
            <a:avLst/>
          </a:prstGeom>
          <a:noFill/>
          <a:ln w="9525">
            <a:noFill/>
            <a:miter lim="800000"/>
            <a:headEnd/>
            <a:tailEnd/>
          </a:ln>
          <a:effectLst/>
        </p:spPr>
        <p:txBody>
          <a:bodyPr anchor="ctr">
            <a:spAutoFit/>
          </a:bodyPr>
          <a:lstStyle/>
          <a:p>
            <a:pPr>
              <a:defRPr/>
            </a:pPr>
            <a:r>
              <a:rPr lang="es-ES_tradnl" sz="1600" b="1" u="sng" dirty="0">
                <a:latin typeface="+mn-lt"/>
              </a:rPr>
              <a:t>SISTEMA DE ABASTECIMIENTO.    </a:t>
            </a:r>
          </a:p>
          <a:p>
            <a:pPr>
              <a:defRPr/>
            </a:pPr>
            <a:endParaRPr lang="es-ES_tradnl" sz="1050" b="1" u="sng" dirty="0">
              <a:latin typeface="Arial" pitchFamily="34" charset="0"/>
              <a:ea typeface="Times New Roman" pitchFamily="18" charset="0"/>
              <a:cs typeface="Times New Roman" pitchFamily="18" charset="0"/>
            </a:endParaRPr>
          </a:p>
          <a:p>
            <a:pPr>
              <a:defRPr/>
            </a:pPr>
            <a:r>
              <a:rPr lang="es-ES_tradnl" sz="1400" dirty="0">
                <a:latin typeface="Arial" pitchFamily="34" charset="0"/>
                <a:ea typeface="Times New Roman" pitchFamily="18" charset="0"/>
                <a:cs typeface="Times New Roman" pitchFamily="18" charset="0"/>
              </a:rPr>
              <a:t>Se encarga de la obtención de los recursos (bienes y servicios) necesarios para el desenvolvimiento normal de la empresa, al mínimo costo, con la calidad necesaria y en el momento oportuno.</a:t>
            </a:r>
          </a:p>
          <a:p>
            <a:pPr eaLnBrk="0" hangingPunct="0">
              <a:defRPr/>
            </a:pPr>
            <a:r>
              <a:rPr lang="es-ES_tradnl" sz="1400" dirty="0">
                <a:latin typeface="Arial" pitchFamily="34" charset="0"/>
                <a:ea typeface="Times New Roman" pitchFamily="18" charset="0"/>
                <a:cs typeface="Times New Roman" pitchFamily="18" charset="0"/>
              </a:rPr>
              <a:t>         Abarca desde la detección de la necesidad de compra, hasta que el pedido ingresa y se registra contablemente.</a:t>
            </a:r>
            <a:r>
              <a:rPr lang="en-US" sz="1200" dirty="0">
                <a:latin typeface="Arial" pitchFamily="34" charset="0"/>
              </a:rPr>
              <a:t> </a:t>
            </a:r>
          </a:p>
          <a:p>
            <a:pPr eaLnBrk="0" hangingPunct="0">
              <a:defRPr/>
            </a:pPr>
            <a:endParaRPr lang="es-MX" sz="1000" dirty="0">
              <a:latin typeface="Arial" pitchFamily="34" charset="0"/>
            </a:endParaRPr>
          </a:p>
          <a:p>
            <a:pPr fontAlgn="auto">
              <a:spcBef>
                <a:spcPts val="0"/>
              </a:spcBef>
              <a:spcAft>
                <a:spcPts val="0"/>
              </a:spcAft>
              <a:defRPr/>
            </a:pPr>
            <a:r>
              <a:rPr lang="es-ES_tradnl" sz="1400" b="1" u="sng" dirty="0">
                <a:latin typeface="+mn-lt"/>
              </a:rPr>
              <a:t>Modalidades de compra:</a:t>
            </a:r>
          </a:p>
          <a:p>
            <a:pPr fontAlgn="auto">
              <a:spcBef>
                <a:spcPts val="0"/>
              </a:spcBef>
              <a:spcAft>
                <a:spcPts val="0"/>
              </a:spcAft>
              <a:defRPr/>
            </a:pPr>
            <a:endParaRPr lang="es-ES_tradnl" sz="1000" u="sng" dirty="0">
              <a:latin typeface="+mn-lt"/>
            </a:endParaRPr>
          </a:p>
          <a:p>
            <a:pPr fontAlgn="auto">
              <a:spcBef>
                <a:spcPts val="0"/>
              </a:spcBef>
              <a:spcAft>
                <a:spcPts val="0"/>
              </a:spcAft>
              <a:defRPr/>
            </a:pPr>
            <a:r>
              <a:rPr lang="es-ES_tradnl" sz="1400" b="1" dirty="0">
                <a:latin typeface="+mn-lt"/>
              </a:rPr>
              <a:t>Compras menores</a:t>
            </a:r>
            <a:r>
              <a:rPr lang="es-ES_tradnl" sz="1400" dirty="0">
                <a:latin typeface="+mn-lt"/>
              </a:rPr>
              <a:t>: Bienes de escaso valor y de necesidad circunstancial. </a:t>
            </a:r>
            <a:endParaRPr lang="en-US" sz="1400" dirty="0">
              <a:latin typeface="+mn-lt"/>
            </a:endParaRPr>
          </a:p>
          <a:p>
            <a:pPr fontAlgn="auto">
              <a:spcBef>
                <a:spcPts val="0"/>
              </a:spcBef>
              <a:spcAft>
                <a:spcPts val="0"/>
              </a:spcAft>
              <a:defRPr/>
            </a:pPr>
            <a:r>
              <a:rPr lang="es-ES_tradnl" sz="1400" b="1" dirty="0">
                <a:latin typeface="+mn-lt"/>
              </a:rPr>
              <a:t>Compras de bienes de uso</a:t>
            </a:r>
            <a:r>
              <a:rPr lang="es-ES_tradnl" sz="1400" dirty="0">
                <a:latin typeface="+mn-lt"/>
              </a:rPr>
              <a:t>: Rodados, maquinarias, inmuebles, etc.  No requieren reposición permanente.</a:t>
            </a:r>
            <a:endParaRPr lang="en-US" sz="1400" dirty="0">
              <a:latin typeface="+mn-lt"/>
            </a:endParaRPr>
          </a:p>
          <a:p>
            <a:pPr fontAlgn="auto">
              <a:spcBef>
                <a:spcPts val="0"/>
              </a:spcBef>
              <a:spcAft>
                <a:spcPts val="0"/>
              </a:spcAft>
              <a:defRPr/>
            </a:pPr>
            <a:r>
              <a:rPr lang="es-ES_tradnl" sz="1400" b="1" dirty="0">
                <a:latin typeface="+mn-lt"/>
              </a:rPr>
              <a:t>Compras normales</a:t>
            </a:r>
            <a:r>
              <a:rPr lang="es-ES_tradnl" sz="1400" dirty="0">
                <a:latin typeface="+mn-lt"/>
              </a:rPr>
              <a:t>: Consumos repetitivos y necesarios para el desenvolvimiento normal de la empresa relacionados con el área de producción, comercialización o administración.  En general son bienes sobre los que se conoce el punto de pedido, stock mínimo / máximo.</a:t>
            </a:r>
            <a:endParaRPr lang="en-US" sz="1400" dirty="0">
              <a:latin typeface="+mn-lt"/>
            </a:endParaRPr>
          </a:p>
          <a:p>
            <a:pPr fontAlgn="auto">
              <a:spcBef>
                <a:spcPts val="0"/>
              </a:spcBef>
              <a:spcAft>
                <a:spcPts val="0"/>
              </a:spcAft>
              <a:defRPr/>
            </a:pPr>
            <a:r>
              <a:rPr lang="es-ES_tradnl" sz="1400" b="1" dirty="0">
                <a:latin typeface="+mn-lt"/>
              </a:rPr>
              <a:t>Importaciones</a:t>
            </a:r>
            <a:r>
              <a:rPr lang="es-ES_tradnl" sz="1400" dirty="0">
                <a:latin typeface="+mn-lt"/>
              </a:rPr>
              <a:t>: Compras realizadas a un proveedor extranjero, lo que hace necesario considerar una serie de particularidades como seguros de cambio, transporte, derechos de importación, etc.</a:t>
            </a:r>
          </a:p>
          <a:p>
            <a:pPr fontAlgn="auto">
              <a:spcBef>
                <a:spcPts val="0"/>
              </a:spcBef>
              <a:spcAft>
                <a:spcPts val="0"/>
              </a:spcAft>
              <a:defRPr/>
            </a:pPr>
            <a:endParaRPr lang="es-ES_tradnl" sz="1400" dirty="0">
              <a:latin typeface="+mn-lt"/>
            </a:endParaRPr>
          </a:p>
          <a:p>
            <a:pPr fontAlgn="auto">
              <a:spcBef>
                <a:spcPts val="0"/>
              </a:spcBef>
              <a:spcAft>
                <a:spcPts val="0"/>
              </a:spcAft>
              <a:defRPr/>
            </a:pPr>
            <a:r>
              <a:rPr lang="es-ES_tradnl" sz="1600" b="1" u="sng" dirty="0">
                <a:latin typeface="+mn-lt"/>
              </a:rPr>
              <a:t>Sectores  de la empresa que intervienen:</a:t>
            </a:r>
          </a:p>
          <a:p>
            <a:pPr fontAlgn="auto">
              <a:spcBef>
                <a:spcPts val="0"/>
              </a:spcBef>
              <a:spcAft>
                <a:spcPts val="0"/>
              </a:spcAft>
              <a:defRPr/>
            </a:pPr>
            <a:endParaRPr lang="es-ES_tradnl" sz="1400" dirty="0">
              <a:latin typeface="+mn-lt"/>
            </a:endParaRPr>
          </a:p>
          <a:p>
            <a:pPr fontAlgn="auto">
              <a:spcBef>
                <a:spcPts val="0"/>
              </a:spcBef>
              <a:spcAft>
                <a:spcPts val="0"/>
              </a:spcAft>
              <a:defRPr/>
            </a:pPr>
            <a:r>
              <a:rPr lang="es-ES_tradnl" sz="1400" b="1" dirty="0">
                <a:latin typeface="+mn-lt"/>
              </a:rPr>
              <a:t>Almacenes o control de inventarios</a:t>
            </a:r>
            <a:r>
              <a:rPr lang="es-ES_tradnl" sz="1400" dirty="0">
                <a:latin typeface="+mn-lt"/>
              </a:rPr>
              <a:t>: Detecta la falta o necesidad de reposición de un producto o material.</a:t>
            </a:r>
            <a:endParaRPr lang="en-US" sz="1400" dirty="0">
              <a:latin typeface="+mn-lt"/>
            </a:endParaRPr>
          </a:p>
          <a:p>
            <a:pPr fontAlgn="auto">
              <a:spcBef>
                <a:spcPts val="0"/>
              </a:spcBef>
              <a:spcAft>
                <a:spcPts val="0"/>
              </a:spcAft>
              <a:defRPr/>
            </a:pPr>
            <a:r>
              <a:rPr lang="es-ES_tradnl" sz="1400" b="1" dirty="0">
                <a:latin typeface="+mn-lt"/>
              </a:rPr>
              <a:t>Ingeniería</a:t>
            </a:r>
            <a:r>
              <a:rPr lang="es-ES_tradnl" sz="1400" dirty="0">
                <a:latin typeface="+mn-lt"/>
              </a:rPr>
              <a:t>: Establece las especificaciones técnicas cuando corresponda.</a:t>
            </a:r>
            <a:endParaRPr lang="en-US" sz="1400" dirty="0">
              <a:latin typeface="+mn-lt"/>
            </a:endParaRPr>
          </a:p>
          <a:p>
            <a:pPr fontAlgn="auto">
              <a:spcBef>
                <a:spcPts val="0"/>
              </a:spcBef>
              <a:spcAft>
                <a:spcPts val="0"/>
              </a:spcAft>
              <a:defRPr/>
            </a:pPr>
            <a:r>
              <a:rPr lang="es-ES_tradnl" sz="1400" b="1" dirty="0">
                <a:latin typeface="+mn-lt"/>
              </a:rPr>
              <a:t>Compras:</a:t>
            </a:r>
            <a:r>
              <a:rPr lang="es-ES_tradnl" sz="1400" dirty="0">
                <a:latin typeface="+mn-lt"/>
              </a:rPr>
              <a:t> Debe procurar la mejor cotización de los proveedores, debido a su contacto directo y permanente con ellos, y asegurar que las mercaderías sean recibidas en el momento oportuno de tal manera que no se genere una interrupción en los programas de actividades.</a:t>
            </a:r>
            <a:endParaRPr lang="en-US" sz="1400" dirty="0">
              <a:latin typeface="+mn-lt"/>
            </a:endParaRPr>
          </a:p>
          <a:p>
            <a:pPr fontAlgn="auto">
              <a:spcBef>
                <a:spcPts val="0"/>
              </a:spcBef>
              <a:spcAft>
                <a:spcPts val="0"/>
              </a:spcAft>
              <a:defRPr/>
            </a:pPr>
            <a:r>
              <a:rPr lang="es-ES_tradnl" sz="1400" b="1" dirty="0">
                <a:latin typeface="+mn-lt"/>
              </a:rPr>
              <a:t>Recepción:</a:t>
            </a:r>
            <a:r>
              <a:rPr lang="es-ES_tradnl" sz="1400" dirty="0">
                <a:latin typeface="+mn-lt"/>
              </a:rPr>
              <a:t> recibe los materiales y controla con orden de compra y con remito. </a:t>
            </a:r>
          </a:p>
          <a:p>
            <a:pPr fontAlgn="auto">
              <a:spcBef>
                <a:spcPts val="0"/>
              </a:spcBef>
              <a:spcAft>
                <a:spcPts val="0"/>
              </a:spcAft>
              <a:defRPr/>
            </a:pPr>
            <a:endParaRPr lang="es-ES_tradnl" sz="1400" dirty="0">
              <a:latin typeface="+mn-lt"/>
            </a:endParaRPr>
          </a:p>
          <a:p>
            <a:pPr fontAlgn="auto">
              <a:spcBef>
                <a:spcPts val="0"/>
              </a:spcBef>
              <a:spcAft>
                <a:spcPts val="0"/>
              </a:spcAft>
              <a:defRPr/>
            </a:pPr>
            <a:endParaRPr lang="es-ES_tradnl" sz="1400" dirty="0">
              <a:latin typeface="+mn-lt"/>
            </a:endParaRPr>
          </a:p>
          <a:p>
            <a:pPr fontAlgn="auto">
              <a:spcBef>
                <a:spcPts val="0"/>
              </a:spcBef>
              <a:spcAft>
                <a:spcPts val="0"/>
              </a:spcAft>
              <a:defRPr/>
            </a:pPr>
            <a:endParaRPr lang="es-ES_tradnl" sz="1400" dirty="0">
              <a:latin typeface="+mn-lt"/>
            </a:endParaRPr>
          </a:p>
          <a:p>
            <a:pPr fontAlgn="auto">
              <a:spcBef>
                <a:spcPts val="0"/>
              </a:spcBef>
              <a:spcAft>
                <a:spcPts val="0"/>
              </a:spcAft>
              <a:defRPr/>
            </a:pPr>
            <a:endParaRPr lang="en-US" sz="1400" dirty="0">
              <a:latin typeface="+mn-lt"/>
            </a:endParaRPr>
          </a:p>
          <a:p>
            <a:pPr fontAlgn="auto">
              <a:spcBef>
                <a:spcPts val="0"/>
              </a:spcBef>
              <a:spcAft>
                <a:spcPts val="0"/>
              </a:spcAft>
              <a:defRPr/>
            </a:pPr>
            <a:endParaRPr lang="en-US" sz="1000" dirty="0">
              <a:latin typeface="+mn-lt"/>
            </a:endParaRPr>
          </a:p>
          <a:p>
            <a:pPr eaLnBrk="0" hangingPunct="0">
              <a:defRPr/>
            </a:pPr>
            <a:endParaRPr lang="en-US" sz="1000" dirty="0">
              <a:latin typeface="Arial" pitchFamily="34" charset="0"/>
            </a:endParaRPr>
          </a:p>
          <a:p>
            <a:pPr eaLnBrk="0" hangingPunct="0">
              <a:defRPr/>
            </a:pPr>
            <a:endParaRPr lang="es-MX" sz="1000" dirty="0">
              <a:latin typeface="Arial" pitchFamily="34" charset="0"/>
            </a:endParaRPr>
          </a:p>
          <a:p>
            <a:pPr eaLnBrk="0" hangingPunct="0">
              <a:defRPr/>
            </a:pPr>
            <a:endParaRPr lang="es-MX" sz="1000" dirty="0">
              <a:latin typeface="Arial" pitchFamily="34" charset="0"/>
            </a:endParaRPr>
          </a:p>
          <a:p>
            <a:pPr eaLnBrk="0" hangingPunct="0">
              <a:defRPr/>
            </a:pPr>
            <a:endParaRPr lang="en-US" sz="1000" dirty="0">
              <a:latin typeface="Arial" pitchFamily="34" charset="0"/>
            </a:endParaRPr>
          </a:p>
          <a:p>
            <a:pPr eaLnBrk="0" hangingPunct="0">
              <a:defRPr/>
            </a:pPr>
            <a:endParaRPr lang="en-US" sz="1000" dirty="0">
              <a:latin typeface="Arial" pitchFamily="34" charset="0"/>
            </a:endParaRPr>
          </a:p>
          <a:p>
            <a:pPr eaLnBrk="0" hangingPunct="0">
              <a:defRPr/>
            </a:pPr>
            <a:endParaRPr lang="es-MX" sz="1000" dirty="0">
              <a:latin typeface="Arial" pitchFamily="34" charset="0"/>
            </a:endParaRPr>
          </a:p>
          <a:p>
            <a:pPr eaLnBrk="0" hangingPunct="0">
              <a:defRPr/>
            </a:pPr>
            <a:endParaRPr lang="es-MX" sz="1000" dirty="0">
              <a:latin typeface="Arial" pitchFamily="34" charset="0"/>
            </a:endParaRPr>
          </a:p>
          <a:p>
            <a:pPr eaLnBrk="0" hangingPunct="0">
              <a:defRPr/>
            </a:pPr>
            <a:endParaRPr lang="en-US" sz="2000" dirty="0">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eaLnBrk="1" hangingPunct="1"/>
            <a:r>
              <a:rPr lang="es-MX" sz="1600" smtClean="0"/>
              <a:t>El tipo de Modalidad de producción  determina la modalidad de compra: </a:t>
            </a:r>
            <a:br>
              <a:rPr lang="es-MX" sz="1600" smtClean="0"/>
            </a:br>
            <a:r>
              <a:rPr lang="es-MX" sz="1600" smtClean="0"/>
              <a:t>Ejemplo: Fabricar chocolates, harinas, biodiesel, nafta, válvulas a pedido, cúpulas de carrocería,  cojinetes, requieren una modalidad puntual en cada caso. </a:t>
            </a:r>
            <a:endParaRPr lang="en-US" sz="1600" smtClean="0"/>
          </a:p>
        </p:txBody>
      </p:sp>
      <p:sp>
        <p:nvSpPr>
          <p:cNvPr id="3" name="Content Placeholder 2"/>
          <p:cNvSpPr>
            <a:spLocks noGrp="1"/>
          </p:cNvSpPr>
          <p:nvPr>
            <p:ph idx="1"/>
          </p:nvPr>
        </p:nvSpPr>
        <p:spPr>
          <a:xfrm>
            <a:off x="428625" y="1500188"/>
            <a:ext cx="8258175" cy="5143500"/>
          </a:xfrm>
        </p:spPr>
        <p:txBody>
          <a:bodyPr rtlCol="0">
            <a:normAutofit fontScale="25000" lnSpcReduction="20000"/>
          </a:bodyPr>
          <a:lstStyle/>
          <a:p>
            <a:pPr eaLnBrk="1" fontAlgn="auto" hangingPunct="1">
              <a:spcAft>
                <a:spcPts val="0"/>
              </a:spcAft>
              <a:buFont typeface="Arial" pitchFamily="34" charset="0"/>
              <a:buNone/>
              <a:defRPr/>
            </a:pPr>
            <a:r>
              <a:rPr lang="es-ES_tradnl" sz="5600" dirty="0" smtClean="0"/>
              <a:t>Las diferentes modalidades de producción son:</a:t>
            </a:r>
            <a:endParaRPr lang="en-US" sz="5600" dirty="0" smtClean="0"/>
          </a:p>
          <a:p>
            <a:pPr eaLnBrk="1" fontAlgn="auto" hangingPunct="1">
              <a:spcAft>
                <a:spcPts val="0"/>
              </a:spcAft>
              <a:buFont typeface="Arial" pitchFamily="34" charset="0"/>
              <a:buNone/>
              <a:defRPr/>
            </a:pPr>
            <a:r>
              <a:rPr lang="es-ES_tradnl" sz="5600" b="1" dirty="0" smtClean="0"/>
              <a:t>producción continua</a:t>
            </a:r>
            <a:endParaRPr lang="en-US" sz="5600" dirty="0" smtClean="0"/>
          </a:p>
          <a:p>
            <a:pPr marL="0" eaLnBrk="1" fontAlgn="auto" hangingPunct="1">
              <a:spcAft>
                <a:spcPts val="0"/>
              </a:spcAft>
              <a:buFont typeface="Arial" pitchFamily="34" charset="0"/>
              <a:buNone/>
              <a:defRPr/>
            </a:pPr>
            <a:r>
              <a:rPr lang="es-ES_tradnl" sz="5600" dirty="0" smtClean="0"/>
              <a:t> El producto terminado es generalmente estandarizado, y es el resultado de operaciones sobre un material homogéneo.  En general este tipo de proceso tiende a ser muy automatizado y genera grandes volúmenes para inventario.</a:t>
            </a:r>
            <a:endParaRPr lang="en-US" sz="5600" dirty="0" smtClean="0"/>
          </a:p>
          <a:p>
            <a:pPr marL="0" eaLnBrk="1" fontAlgn="auto" hangingPunct="1">
              <a:spcAft>
                <a:spcPts val="0"/>
              </a:spcAft>
              <a:buFont typeface="Arial" pitchFamily="34" charset="0"/>
              <a:buNone/>
              <a:defRPr/>
            </a:pPr>
            <a:r>
              <a:rPr lang="es-ES_tradnl" sz="5600" dirty="0" smtClean="0"/>
              <a:t>La distribución de los sectores y equipos se realiza en forma secuencial de acuerdo al proceso productivo y el manejo de los materiales está integrado dentro de la línea de producción.  La mano de obra en general no es altamente calificada.</a:t>
            </a:r>
            <a:endParaRPr lang="en-US" sz="5600" dirty="0" smtClean="0"/>
          </a:p>
          <a:p>
            <a:pPr marL="0" eaLnBrk="1" fontAlgn="auto" hangingPunct="1">
              <a:spcAft>
                <a:spcPts val="0"/>
              </a:spcAft>
              <a:buFont typeface="Arial" pitchFamily="34" charset="0"/>
              <a:buNone/>
              <a:defRPr/>
            </a:pPr>
            <a:r>
              <a:rPr lang="es-ES_tradnl" sz="5600" dirty="0" smtClean="0"/>
              <a:t> Ejemplos: fábricas de papel, refinerías de petróleo, molinos harineros, industria cervecera.</a:t>
            </a:r>
            <a:endParaRPr lang="en-US" sz="5600" dirty="0" smtClean="0"/>
          </a:p>
          <a:p>
            <a:pPr marL="0" eaLnBrk="1" fontAlgn="auto" hangingPunct="1">
              <a:spcAft>
                <a:spcPts val="0"/>
              </a:spcAft>
              <a:buFont typeface="Arial" pitchFamily="34" charset="0"/>
              <a:buNone/>
              <a:defRPr/>
            </a:pPr>
            <a:r>
              <a:rPr lang="es-ES_tradnl" sz="5600" b="1" dirty="0" smtClean="0"/>
              <a:t>producción por montaje ó en línea. </a:t>
            </a:r>
            <a:endParaRPr lang="en-US" sz="5600" b="1" dirty="0" smtClean="0"/>
          </a:p>
          <a:p>
            <a:pPr marL="0" eaLnBrk="1" fontAlgn="auto" hangingPunct="1">
              <a:spcAft>
                <a:spcPts val="0"/>
              </a:spcAft>
              <a:buFont typeface="Arial" pitchFamily="34" charset="0"/>
              <a:buNone/>
              <a:defRPr/>
            </a:pPr>
            <a:r>
              <a:rPr lang="es-ES_tradnl" sz="5600" dirty="0" smtClean="0"/>
              <a:t>El producto terminado está constituido por una cantidad de partes que se ensamblan para lograr el artículo final. Cada parte tiene un proceso productivo particular, que puede afectar a distintos departamentos  (balancines, estampado, fresado, etc.).   El producto se ensambla en las distintas etapas que convergen en la línea de montaje final. Es la industria del armado.</a:t>
            </a:r>
            <a:endParaRPr lang="en-US" sz="5600" dirty="0" smtClean="0"/>
          </a:p>
          <a:p>
            <a:pPr marL="0" eaLnBrk="1" fontAlgn="auto" hangingPunct="1">
              <a:spcAft>
                <a:spcPts val="0"/>
              </a:spcAft>
              <a:buFont typeface="Arial" pitchFamily="34" charset="0"/>
              <a:buNone/>
              <a:defRPr/>
            </a:pPr>
            <a:r>
              <a:rPr lang="es-ES_tradnl" sz="5600" dirty="0" smtClean="0"/>
              <a:t>Ejemplos:  electrodomésticos, automóviles, motores, etc.</a:t>
            </a:r>
            <a:endParaRPr lang="en-US" sz="5600" dirty="0" smtClean="0"/>
          </a:p>
          <a:p>
            <a:pPr marL="0" eaLnBrk="1" fontAlgn="auto" hangingPunct="1">
              <a:spcAft>
                <a:spcPts val="0"/>
              </a:spcAft>
              <a:buFont typeface="Arial" pitchFamily="34" charset="0"/>
              <a:buNone/>
              <a:defRPr/>
            </a:pPr>
            <a:r>
              <a:rPr lang="es-ES_tradnl" sz="5600" b="1" dirty="0" smtClean="0"/>
              <a:t>producción intermitente o por órdenes. ó por pedido ó </a:t>
            </a:r>
            <a:r>
              <a:rPr lang="es-ES_tradnl" sz="5600" b="1" dirty="0" err="1" smtClean="0"/>
              <a:t>bach</a:t>
            </a:r>
            <a:endParaRPr lang="en-US" sz="5600" b="1" dirty="0" smtClean="0"/>
          </a:p>
          <a:p>
            <a:pPr marL="0" eaLnBrk="1" fontAlgn="auto" hangingPunct="1">
              <a:spcAft>
                <a:spcPts val="0"/>
              </a:spcAft>
              <a:buFont typeface="Arial" pitchFamily="34" charset="0"/>
              <a:buNone/>
              <a:defRPr/>
            </a:pPr>
            <a:r>
              <a:rPr lang="es-ES_tradnl" sz="5600" dirty="0" smtClean="0"/>
              <a:t>Cuando la producción se realiza a medida para pedidos específicos de cada cliente.</a:t>
            </a:r>
            <a:endParaRPr lang="en-US" sz="5600" dirty="0" smtClean="0"/>
          </a:p>
          <a:p>
            <a:pPr marL="0" eaLnBrk="1" fontAlgn="auto" hangingPunct="1">
              <a:spcAft>
                <a:spcPts val="0"/>
              </a:spcAft>
              <a:buFont typeface="Arial" pitchFamily="34" charset="0"/>
              <a:buNone/>
              <a:defRPr/>
            </a:pPr>
            <a:r>
              <a:rPr lang="es-ES_tradnl" sz="5600" dirty="0" smtClean="0"/>
              <a:t>En general la producción se realiza en talleres y se caracteriza por actividades de bajo volumen, corta duración y producto a medida. El equipo y la mano de obra se organizan en centros de trabajo por tipos similares de habilidades.  Se utilizan equipos diseñados para fines generales y la mano de obra es altamente calificada.</a:t>
            </a:r>
            <a:endParaRPr lang="en-US" sz="5600" dirty="0" smtClean="0"/>
          </a:p>
          <a:p>
            <a:pPr marL="0" eaLnBrk="1" fontAlgn="auto" hangingPunct="1">
              <a:spcAft>
                <a:spcPts val="0"/>
              </a:spcAft>
              <a:buFont typeface="Arial" pitchFamily="34" charset="0"/>
              <a:buNone/>
              <a:defRPr/>
            </a:pPr>
            <a:r>
              <a:rPr lang="es-ES_tradnl" sz="5600" dirty="0" smtClean="0"/>
              <a:t>Ejemplos: fabricación de matrices, imprenta, servicios de catering, de salud, etc.</a:t>
            </a:r>
            <a:endParaRPr lang="en-US" sz="5600" dirty="0" smtClean="0"/>
          </a:p>
          <a:p>
            <a:pPr marL="0" eaLnBrk="1" fontAlgn="auto" hangingPunct="1">
              <a:spcAft>
                <a:spcPts val="0"/>
              </a:spcAft>
              <a:buFont typeface="Arial" pitchFamily="34" charset="0"/>
              <a:buNone/>
              <a:defRPr/>
            </a:pPr>
            <a:r>
              <a:rPr lang="es-ES_tradnl" sz="5600" b="1" dirty="0" smtClean="0"/>
              <a:t>producción por proyectos.</a:t>
            </a:r>
            <a:endParaRPr lang="en-US" sz="5600" b="1" dirty="0" smtClean="0"/>
          </a:p>
          <a:p>
            <a:pPr marL="0" eaLnBrk="1" fontAlgn="auto" hangingPunct="1">
              <a:spcAft>
                <a:spcPts val="0"/>
              </a:spcAft>
              <a:buFont typeface="Arial" pitchFamily="34" charset="0"/>
              <a:buNone/>
              <a:defRPr/>
            </a:pPr>
            <a:r>
              <a:rPr lang="es-ES_tradnl" sz="5600" dirty="0" smtClean="0"/>
              <a:t>Para producción de proyectos u obras de considerable magnitud, con un conjunto de tareas interrelacionadas, generalmente con una duración total importante.</a:t>
            </a:r>
            <a:endParaRPr lang="en-US" sz="5600" dirty="0" smtClean="0"/>
          </a:p>
          <a:p>
            <a:pPr marL="0" eaLnBrk="1" fontAlgn="auto" hangingPunct="1">
              <a:spcAft>
                <a:spcPts val="0"/>
              </a:spcAft>
              <a:buFont typeface="Arial" pitchFamily="34" charset="0"/>
              <a:buNone/>
              <a:defRPr/>
            </a:pPr>
            <a:r>
              <a:rPr lang="es-ES_tradnl" sz="5600" dirty="0" smtClean="0"/>
              <a:t>Ejemplos: un edificio, una obra vial, un barco, una película.</a:t>
            </a:r>
            <a:endParaRPr lang="en-US" sz="5600" dirty="0" smtClean="0"/>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endParaRPr lang="en-US" smtClean="0"/>
          </a:p>
        </p:txBody>
      </p:sp>
      <p:sp>
        <p:nvSpPr>
          <p:cNvPr id="15363" name="Content Placeholder 2"/>
          <p:cNvSpPr>
            <a:spLocks noGrp="1"/>
          </p:cNvSpPr>
          <p:nvPr>
            <p:ph idx="1"/>
          </p:nvPr>
        </p:nvSpPr>
        <p:spPr/>
        <p:txBody>
          <a:bodyPr/>
          <a:lstStyle/>
          <a:p>
            <a:pPr algn="ctr" eaLnBrk="1" hangingPunct="1">
              <a:buFont typeface="Arial" charset="0"/>
              <a:buNone/>
            </a:pPr>
            <a:r>
              <a:rPr lang="es-MX" sz="6000" smtClean="0"/>
              <a:t>Cursograma ideal</a:t>
            </a:r>
          </a:p>
          <a:p>
            <a:pPr algn="ctr" eaLnBrk="1" hangingPunct="1">
              <a:buFont typeface="Arial" charset="0"/>
              <a:buNone/>
            </a:pPr>
            <a:endParaRPr lang="es-MX" sz="60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endParaRPr lang="en-US" smtClean="0"/>
          </a:p>
        </p:txBody>
      </p:sp>
      <p:sp>
        <p:nvSpPr>
          <p:cNvPr id="16387" name="Content Placeholder 2"/>
          <p:cNvSpPr>
            <a:spLocks noGrp="1"/>
          </p:cNvSpPr>
          <p:nvPr>
            <p:ph idx="1"/>
          </p:nvPr>
        </p:nvSpPr>
        <p:spPr/>
        <p:txBody>
          <a:bodyPr/>
          <a:lstStyle/>
          <a:p>
            <a:pPr eaLnBrk="1" hangingPunct="1"/>
            <a:endParaRPr lang="en-US" smtClean="0"/>
          </a:p>
        </p:txBody>
      </p:sp>
      <p:pic>
        <p:nvPicPr>
          <p:cNvPr id="16388" name="Picture 2"/>
          <p:cNvPicPr>
            <a:picLocks noChangeAspect="1" noChangeArrowheads="1"/>
          </p:cNvPicPr>
          <p:nvPr/>
        </p:nvPicPr>
        <p:blipFill>
          <a:blip r:embed="rId3" cstate="print"/>
          <a:srcRect/>
          <a:stretch>
            <a:fillRect/>
          </a:stretch>
        </p:blipFill>
        <p:spPr bwMode="auto">
          <a:xfrm>
            <a:off x="285750" y="227013"/>
            <a:ext cx="8501063" cy="674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a:xfrm>
            <a:off x="457200" y="785813"/>
            <a:ext cx="8229600" cy="1357312"/>
          </a:xfrm>
        </p:spPr>
        <p:txBody>
          <a:bodyPr/>
          <a:lstStyle/>
          <a:p>
            <a:pPr eaLnBrk="1" hangingPunct="1"/>
            <a:r>
              <a:rPr lang="es-ES" sz="2800" b="1" smtClean="0"/>
              <a:t>Documentos</a:t>
            </a:r>
            <a:endParaRPr lang="en-US" sz="2800" smtClean="0"/>
          </a:p>
        </p:txBody>
      </p:sp>
      <p:sp>
        <p:nvSpPr>
          <p:cNvPr id="2052" name="Content Placeholder 2"/>
          <p:cNvSpPr>
            <a:spLocks noGrp="1"/>
          </p:cNvSpPr>
          <p:nvPr>
            <p:ph idx="1"/>
          </p:nvPr>
        </p:nvSpPr>
        <p:spPr>
          <a:xfrm>
            <a:off x="457200" y="2143125"/>
            <a:ext cx="8229600" cy="3983038"/>
          </a:xfrm>
        </p:spPr>
        <p:txBody>
          <a:bodyPr/>
          <a:lstStyle/>
          <a:p>
            <a:pPr eaLnBrk="1" hangingPunct="1"/>
            <a:r>
              <a:rPr lang="es-ES" sz="2000" smtClean="0"/>
              <a:t>1. PM: Pedido de Materiales (original y copia).</a:t>
            </a:r>
            <a:endParaRPr lang="en-US" sz="2000" smtClean="0"/>
          </a:p>
          <a:p>
            <a:pPr eaLnBrk="1" hangingPunct="1"/>
            <a:r>
              <a:rPr lang="es-ES" sz="2000" smtClean="0"/>
              <a:t>2. SC: Solicitud de Cotización (original y copia).</a:t>
            </a:r>
            <a:endParaRPr lang="en-US" sz="2000" smtClean="0"/>
          </a:p>
          <a:p>
            <a:pPr eaLnBrk="1" hangingPunct="1"/>
            <a:r>
              <a:rPr lang="es-ES" sz="2000" smtClean="0"/>
              <a:t>3. PC: Pedido de Cotización (original y una copia por cada proveedor)</a:t>
            </a:r>
            <a:endParaRPr lang="en-US" sz="2000" smtClean="0"/>
          </a:p>
          <a:p>
            <a:pPr eaLnBrk="1" hangingPunct="1"/>
            <a:r>
              <a:rPr lang="es-ES" sz="2000" smtClean="0"/>
              <a:t>4. C: Cotización (original y copia).</a:t>
            </a:r>
            <a:endParaRPr lang="en-US" sz="2000" smtClean="0"/>
          </a:p>
          <a:p>
            <a:pPr eaLnBrk="1" hangingPunct="1"/>
            <a:r>
              <a:rPr lang="es-ES" sz="2000" smtClean="0"/>
              <a:t>5. R: Remito (original y copia por duplicado).</a:t>
            </a:r>
            <a:endParaRPr lang="en-US" sz="2000" smtClean="0"/>
          </a:p>
          <a:p>
            <a:pPr eaLnBrk="1" hangingPunct="1"/>
            <a:r>
              <a:rPr lang="es-ES" sz="2000" smtClean="0"/>
              <a:t>6. F: Factura (original y copia por triplicado).</a:t>
            </a:r>
            <a:endParaRPr lang="en-US" sz="2000" smtClean="0"/>
          </a:p>
          <a:p>
            <a:pPr eaLnBrk="1" hangingPunct="1"/>
            <a:r>
              <a:rPr lang="es-ES" sz="2000" smtClean="0"/>
              <a:t>7. PR: Parte de Recepción (original y copia por triplicado).</a:t>
            </a:r>
            <a:endParaRPr lang="en-US" sz="2000" smtClean="0"/>
          </a:p>
          <a:p>
            <a:pPr eaLnBrk="1" hangingPunct="1"/>
            <a:r>
              <a:rPr lang="es-ES" sz="2000" smtClean="0"/>
              <a:t>8. IR: Informe de Rechazo (original y copia)</a:t>
            </a:r>
            <a:endParaRPr lang="en-US" sz="2000" smtClean="0"/>
          </a:p>
          <a:p>
            <a:pPr eaLnBrk="1" hangingPunct="1"/>
            <a:r>
              <a:rPr lang="es-ES" sz="2000" smtClean="0"/>
              <a:t>9. IA: Informe de Aceptación (original y copia)</a:t>
            </a:r>
            <a:endParaRPr lang="en-US" sz="2000" smtClean="0"/>
          </a:p>
          <a:p>
            <a:pPr eaLnBrk="1" hangingPunct="1"/>
            <a:r>
              <a:rPr lang="es-ES" sz="2000" smtClean="0"/>
              <a:t>10. VM: Vale de Materiales (original y copia).</a:t>
            </a:r>
            <a:endParaRPr lang="en-US" sz="2000" smtClean="0"/>
          </a:p>
          <a:p>
            <a:pPr eaLnBrk="1" hangingPunct="1">
              <a:buFont typeface="Arial" charset="0"/>
              <a:buNone/>
            </a:pPr>
            <a:endParaRPr lang="en-US" smtClean="0"/>
          </a:p>
        </p:txBody>
      </p:sp>
      <p:graphicFrame>
        <p:nvGraphicFramePr>
          <p:cNvPr id="2050" name="Object 1"/>
          <p:cNvGraphicFramePr>
            <a:graphicFrameLocks noChangeAspect="1"/>
          </p:cNvGraphicFramePr>
          <p:nvPr/>
        </p:nvGraphicFramePr>
        <p:xfrm>
          <a:off x="1643063" y="1214438"/>
          <a:ext cx="1101725" cy="642937"/>
        </p:xfrm>
        <a:graphic>
          <a:graphicData uri="http://schemas.openxmlformats.org/presentationml/2006/ole">
            <p:oleObj spid="_x0000_s2050" name="Visio" r:id="rId4" imgW="685800" imgH="396850" progId="Visio.Drawing.11">
              <p:embed/>
            </p:oleObj>
          </a:graphicData>
        </a:graphic>
      </p:graphicFrame>
      <p:sp>
        <p:nvSpPr>
          <p:cNvPr id="5" name="Rectangle 4"/>
          <p:cNvSpPr/>
          <p:nvPr/>
        </p:nvSpPr>
        <p:spPr>
          <a:xfrm>
            <a:off x="642938" y="428625"/>
            <a:ext cx="6786562" cy="646113"/>
          </a:xfrm>
          <a:prstGeom prst="rect">
            <a:avLst/>
          </a:prstGeom>
        </p:spPr>
        <p:txBody>
          <a:bodyPr>
            <a:spAutoFit/>
          </a:bodyPr>
          <a:lstStyle/>
          <a:p>
            <a:pPr fontAlgn="auto">
              <a:spcBef>
                <a:spcPts val="0"/>
              </a:spcBef>
              <a:spcAft>
                <a:spcPts val="0"/>
              </a:spcAft>
              <a:defRPr/>
            </a:pPr>
            <a:r>
              <a:rPr lang="es-MX" sz="3600" i="1" dirty="0">
                <a:solidFill>
                  <a:schemeClr val="accent6">
                    <a:lumMod val="75000"/>
                  </a:schemeClr>
                </a:solidFill>
                <a:latin typeface="+mn-lt"/>
              </a:rPr>
              <a:t>MANUAL DE CURSOGRAMA</a:t>
            </a:r>
            <a:endParaRPr lang="en-US" sz="3600"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188" y="274638"/>
            <a:ext cx="6043612" cy="1143000"/>
          </a:xfrm>
        </p:spPr>
        <p:txBody>
          <a:bodyPr rtlCol="0">
            <a:normAutofit fontScale="90000"/>
          </a:bodyPr>
          <a:lstStyle/>
          <a:p>
            <a:pPr eaLnBrk="1" fontAlgn="auto" hangingPunct="1">
              <a:spcAft>
                <a:spcPts val="0"/>
              </a:spcAft>
              <a:defRPr/>
            </a:pPr>
            <a:r>
              <a:rPr lang="en-US" dirty="0" smtClean="0"/>
              <a:t/>
            </a:r>
            <a:br>
              <a:rPr lang="en-US" dirty="0" smtClean="0"/>
            </a:br>
            <a:r>
              <a:rPr lang="es-ES" sz="3100" b="1" dirty="0" smtClean="0"/>
              <a:t>Emisión de Documentos</a:t>
            </a:r>
            <a:r>
              <a:rPr lang="en-US" sz="3100" dirty="0" smtClean="0"/>
              <a:t/>
            </a:r>
            <a:br>
              <a:rPr lang="en-US" sz="3100" dirty="0" smtClean="0"/>
            </a:br>
            <a:endParaRPr lang="en-US" dirty="0"/>
          </a:p>
        </p:txBody>
      </p:sp>
      <p:sp>
        <p:nvSpPr>
          <p:cNvPr id="15" name="Content Placeholder 14"/>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None/>
              <a:defRPr/>
            </a:pPr>
            <a:r>
              <a:rPr lang="es-ES" dirty="0" smtClean="0"/>
              <a:t>1. Sector Solicitante emite Pedido de Materiales.</a:t>
            </a:r>
            <a:endParaRPr lang="en-US" dirty="0" smtClean="0"/>
          </a:p>
          <a:p>
            <a:pPr eaLnBrk="1" fontAlgn="auto" hangingPunct="1">
              <a:spcAft>
                <a:spcPts val="0"/>
              </a:spcAft>
              <a:buFont typeface="Arial" pitchFamily="34" charset="0"/>
              <a:buNone/>
              <a:defRPr/>
            </a:pPr>
            <a:r>
              <a:rPr lang="es-ES" dirty="0" smtClean="0"/>
              <a:t>2. Almacenes emite Solicitud de Compra.</a:t>
            </a:r>
            <a:endParaRPr lang="en-US" dirty="0" smtClean="0"/>
          </a:p>
          <a:p>
            <a:pPr eaLnBrk="1" fontAlgn="auto" hangingPunct="1">
              <a:spcAft>
                <a:spcPts val="0"/>
              </a:spcAft>
              <a:buFont typeface="Arial" pitchFamily="34" charset="0"/>
              <a:buNone/>
              <a:defRPr/>
            </a:pPr>
            <a:r>
              <a:rPr lang="es-ES" dirty="0" smtClean="0"/>
              <a:t>3. Compras emite Pedido de Cotización.</a:t>
            </a:r>
            <a:endParaRPr lang="en-US" dirty="0" smtClean="0"/>
          </a:p>
          <a:p>
            <a:pPr eaLnBrk="1" fontAlgn="auto" hangingPunct="1">
              <a:spcAft>
                <a:spcPts val="0"/>
              </a:spcAft>
              <a:buFont typeface="Arial" pitchFamily="34" charset="0"/>
              <a:buNone/>
              <a:defRPr/>
            </a:pPr>
            <a:r>
              <a:rPr lang="es-ES" dirty="0" smtClean="0"/>
              <a:t>4. Proveedor emite Cotización.</a:t>
            </a:r>
            <a:endParaRPr lang="en-US" dirty="0" smtClean="0"/>
          </a:p>
          <a:p>
            <a:pPr eaLnBrk="1" fontAlgn="auto" hangingPunct="1">
              <a:spcAft>
                <a:spcPts val="0"/>
              </a:spcAft>
              <a:buFont typeface="Arial" pitchFamily="34" charset="0"/>
              <a:buNone/>
              <a:defRPr/>
            </a:pPr>
            <a:r>
              <a:rPr lang="es-ES" dirty="0" smtClean="0"/>
              <a:t>5. Compras emite Orden de Compra.</a:t>
            </a:r>
            <a:endParaRPr lang="en-US" dirty="0" smtClean="0"/>
          </a:p>
          <a:p>
            <a:pPr eaLnBrk="1" fontAlgn="auto" hangingPunct="1">
              <a:spcAft>
                <a:spcPts val="0"/>
              </a:spcAft>
              <a:buFont typeface="Arial" pitchFamily="34" charset="0"/>
              <a:buNone/>
              <a:defRPr/>
            </a:pPr>
            <a:r>
              <a:rPr lang="es-ES" dirty="0" smtClean="0"/>
              <a:t>6. Proveedor emite Remito.</a:t>
            </a:r>
            <a:endParaRPr lang="en-US" dirty="0" smtClean="0"/>
          </a:p>
          <a:p>
            <a:pPr eaLnBrk="1" fontAlgn="auto" hangingPunct="1">
              <a:spcAft>
                <a:spcPts val="0"/>
              </a:spcAft>
              <a:buFont typeface="Arial" pitchFamily="34" charset="0"/>
              <a:buNone/>
              <a:defRPr/>
            </a:pPr>
            <a:r>
              <a:rPr lang="es-ES" dirty="0" smtClean="0"/>
              <a:t>7. Proveedor emite Factura.</a:t>
            </a:r>
            <a:endParaRPr lang="en-US" dirty="0" smtClean="0"/>
          </a:p>
          <a:p>
            <a:pPr eaLnBrk="1" fontAlgn="auto" hangingPunct="1">
              <a:spcAft>
                <a:spcPts val="0"/>
              </a:spcAft>
              <a:buFont typeface="Arial" pitchFamily="34" charset="0"/>
              <a:buNone/>
              <a:defRPr/>
            </a:pPr>
            <a:r>
              <a:rPr lang="es-ES" dirty="0" smtClean="0"/>
              <a:t>8. Recepción emite Parte de Recepción.</a:t>
            </a:r>
            <a:endParaRPr lang="en-US" dirty="0" smtClean="0"/>
          </a:p>
          <a:p>
            <a:pPr eaLnBrk="1" fontAlgn="auto" hangingPunct="1">
              <a:spcAft>
                <a:spcPts val="0"/>
              </a:spcAft>
              <a:buFont typeface="Arial" pitchFamily="34" charset="0"/>
              <a:buNone/>
              <a:defRPr/>
            </a:pPr>
            <a:r>
              <a:rPr lang="es-ES" dirty="0" smtClean="0"/>
              <a:t>9. Control de Calidad emite Informe de Rechazo.</a:t>
            </a:r>
            <a:endParaRPr lang="en-US" dirty="0" smtClean="0"/>
          </a:p>
          <a:p>
            <a:pPr eaLnBrk="1" fontAlgn="auto" hangingPunct="1">
              <a:spcAft>
                <a:spcPts val="0"/>
              </a:spcAft>
              <a:buFont typeface="Arial" pitchFamily="34" charset="0"/>
              <a:buNone/>
              <a:defRPr/>
            </a:pPr>
            <a:r>
              <a:rPr lang="es-ES" dirty="0" smtClean="0"/>
              <a:t>10. Control de Calidad emite Informe de Aceptación.</a:t>
            </a:r>
            <a:endParaRPr lang="en-US" dirty="0" smtClean="0"/>
          </a:p>
          <a:p>
            <a:pPr eaLnBrk="1" fontAlgn="auto" hangingPunct="1">
              <a:spcAft>
                <a:spcPts val="0"/>
              </a:spcAft>
              <a:buFont typeface="Arial" pitchFamily="34" charset="0"/>
              <a:buNone/>
              <a:defRPr/>
            </a:pPr>
            <a:r>
              <a:rPr lang="es-ES" dirty="0" smtClean="0"/>
              <a:t>11. Almacenes emite Vale de Materiales.</a:t>
            </a:r>
            <a:endParaRPr lang="en-US" dirty="0" smtClean="0"/>
          </a:p>
          <a:p>
            <a:pPr eaLnBrk="1" fontAlgn="auto" hangingPunct="1">
              <a:spcAft>
                <a:spcPts val="0"/>
              </a:spcAft>
              <a:buFont typeface="Arial" pitchFamily="34" charset="0"/>
              <a:buChar char="•"/>
              <a:defRPr/>
            </a:pPr>
            <a:endParaRPr lang="en-US" dirty="0"/>
          </a:p>
        </p:txBody>
      </p:sp>
      <p:pic>
        <p:nvPicPr>
          <p:cNvPr id="17412" name="Picture 11"/>
          <p:cNvPicPr>
            <a:picLocks noChangeAspect="1" noChangeArrowheads="1"/>
          </p:cNvPicPr>
          <p:nvPr/>
        </p:nvPicPr>
        <p:blipFill>
          <a:blip r:embed="rId3" cstate="print"/>
          <a:srcRect/>
          <a:stretch>
            <a:fillRect/>
          </a:stretch>
        </p:blipFill>
        <p:spPr bwMode="auto">
          <a:xfrm>
            <a:off x="2000250" y="571500"/>
            <a:ext cx="785813"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500063"/>
            <a:ext cx="8229600" cy="785812"/>
          </a:xfrm>
        </p:spPr>
        <p:txBody>
          <a:bodyPr/>
          <a:lstStyle/>
          <a:p>
            <a:pPr eaLnBrk="1" hangingPunct="1"/>
            <a:r>
              <a:rPr lang="es-ES" sz="2400" b="1" smtClean="0"/>
              <a:t>Archivo Transitorio</a:t>
            </a:r>
            <a:endParaRPr lang="en-US" sz="2400" smtClean="0"/>
          </a:p>
        </p:txBody>
      </p:sp>
      <p:sp>
        <p:nvSpPr>
          <p:cNvPr id="3" name="Content Placeholder 2"/>
          <p:cNvSpPr>
            <a:spLocks noGrp="1"/>
          </p:cNvSpPr>
          <p:nvPr>
            <p:ph idx="1"/>
          </p:nvPr>
        </p:nvSpPr>
        <p:spPr/>
        <p:txBody>
          <a:bodyPr rtlCol="0">
            <a:normAutofit fontScale="32500" lnSpcReduction="20000"/>
          </a:bodyPr>
          <a:lstStyle/>
          <a:p>
            <a:pPr eaLnBrk="1" fontAlgn="auto" hangingPunct="1">
              <a:spcAft>
                <a:spcPts val="0"/>
              </a:spcAft>
              <a:buFont typeface="Arial" pitchFamily="34" charset="0"/>
              <a:buNone/>
              <a:defRPr/>
            </a:pPr>
            <a:r>
              <a:rPr lang="es-ES" dirty="0" smtClean="0"/>
              <a:t>1. </a:t>
            </a:r>
            <a:r>
              <a:rPr lang="es-ES" sz="5500" dirty="0" smtClean="0"/>
              <a:t>Sector Solicitante archiva copia de Pedido de Materiales.</a:t>
            </a:r>
            <a:endParaRPr lang="en-US" sz="5500" dirty="0" smtClean="0"/>
          </a:p>
          <a:p>
            <a:pPr eaLnBrk="1" fontAlgn="auto" hangingPunct="1">
              <a:spcAft>
                <a:spcPts val="0"/>
              </a:spcAft>
              <a:buFont typeface="Arial" pitchFamily="34" charset="0"/>
              <a:buNone/>
              <a:defRPr/>
            </a:pPr>
            <a:r>
              <a:rPr lang="es-ES" sz="5500" dirty="0" smtClean="0"/>
              <a:t>2. Almacenes consulta Ficha de Stock.</a:t>
            </a:r>
            <a:endParaRPr lang="en-US" sz="5500" dirty="0" smtClean="0"/>
          </a:p>
          <a:p>
            <a:pPr eaLnBrk="1" fontAlgn="auto" hangingPunct="1">
              <a:spcAft>
                <a:spcPts val="0"/>
              </a:spcAft>
              <a:buFont typeface="Arial" pitchFamily="34" charset="0"/>
              <a:buNone/>
              <a:defRPr/>
            </a:pPr>
            <a:r>
              <a:rPr lang="es-ES" sz="5500" dirty="0" smtClean="0"/>
              <a:t>3. Almacenes archiva original de Pedido de Materiales y copia de Solicitud de Compra.</a:t>
            </a:r>
            <a:endParaRPr lang="en-US" sz="5500" dirty="0" smtClean="0"/>
          </a:p>
          <a:p>
            <a:pPr eaLnBrk="1" fontAlgn="auto" hangingPunct="1">
              <a:spcAft>
                <a:spcPts val="0"/>
              </a:spcAft>
              <a:buFont typeface="Arial" pitchFamily="34" charset="0"/>
              <a:buNone/>
              <a:defRPr/>
            </a:pPr>
            <a:r>
              <a:rPr lang="es-ES" sz="5500" dirty="0" smtClean="0"/>
              <a:t>4. Compras consulta Registro de Proveedores.</a:t>
            </a:r>
            <a:endParaRPr lang="en-US" sz="5500" dirty="0" smtClean="0"/>
          </a:p>
          <a:p>
            <a:pPr eaLnBrk="1" fontAlgn="auto" hangingPunct="1">
              <a:spcAft>
                <a:spcPts val="0"/>
              </a:spcAft>
              <a:buFont typeface="Arial" pitchFamily="34" charset="0"/>
              <a:buNone/>
              <a:defRPr/>
            </a:pPr>
            <a:r>
              <a:rPr lang="es-ES" sz="5500" dirty="0" smtClean="0"/>
              <a:t>5. Compras archiva Registro de Proveedores, original de Solicitud de Compra y copia de Pedido de Cotización.</a:t>
            </a:r>
            <a:endParaRPr lang="en-US" sz="5500" dirty="0" smtClean="0"/>
          </a:p>
          <a:p>
            <a:pPr eaLnBrk="1" fontAlgn="auto" hangingPunct="1">
              <a:spcAft>
                <a:spcPts val="0"/>
              </a:spcAft>
              <a:buFont typeface="Arial" pitchFamily="34" charset="0"/>
              <a:buNone/>
              <a:defRPr/>
            </a:pPr>
            <a:r>
              <a:rPr lang="es-ES" sz="5500" dirty="0" smtClean="0"/>
              <a:t>6. Proveedor consulta Lista de Precios.</a:t>
            </a:r>
            <a:endParaRPr lang="en-US" sz="5500" dirty="0" smtClean="0"/>
          </a:p>
          <a:p>
            <a:pPr eaLnBrk="1" fontAlgn="auto" hangingPunct="1">
              <a:spcAft>
                <a:spcPts val="0"/>
              </a:spcAft>
              <a:buFont typeface="Arial" pitchFamily="34" charset="0"/>
              <a:buNone/>
              <a:defRPr/>
            </a:pPr>
            <a:r>
              <a:rPr lang="es-ES" sz="5500" dirty="0" smtClean="0"/>
              <a:t>7. Proveedor archiva copia de Cotización, Lista de Precios y Pedido de Cotización.</a:t>
            </a:r>
            <a:endParaRPr lang="en-US" sz="5500" dirty="0" smtClean="0"/>
          </a:p>
          <a:p>
            <a:pPr eaLnBrk="1" fontAlgn="auto" hangingPunct="1">
              <a:spcAft>
                <a:spcPts val="0"/>
              </a:spcAft>
              <a:buFont typeface="Arial" pitchFamily="34" charset="0"/>
              <a:buNone/>
              <a:defRPr/>
            </a:pPr>
            <a:r>
              <a:rPr lang="es-ES" sz="5500" dirty="0" smtClean="0"/>
              <a:t>8. Recepción archiva copia de Orden de Compra.</a:t>
            </a:r>
            <a:endParaRPr lang="en-US" sz="5500" dirty="0" smtClean="0"/>
          </a:p>
          <a:p>
            <a:pPr eaLnBrk="1" fontAlgn="auto" hangingPunct="1">
              <a:spcAft>
                <a:spcPts val="0"/>
              </a:spcAft>
              <a:buFont typeface="Arial" pitchFamily="34" charset="0"/>
              <a:buNone/>
              <a:defRPr/>
            </a:pPr>
            <a:r>
              <a:rPr lang="es-ES" sz="5500" dirty="0" smtClean="0"/>
              <a:t>9. Control de Calidad archiva copia de Orden de Compra.</a:t>
            </a:r>
            <a:endParaRPr lang="en-US" sz="5500" dirty="0" smtClean="0"/>
          </a:p>
          <a:p>
            <a:pPr eaLnBrk="1" fontAlgn="auto" hangingPunct="1">
              <a:spcAft>
                <a:spcPts val="0"/>
              </a:spcAft>
              <a:buFont typeface="Arial" pitchFamily="34" charset="0"/>
              <a:buNone/>
              <a:defRPr/>
            </a:pPr>
            <a:r>
              <a:rPr lang="es-ES" sz="5500" dirty="0" smtClean="0"/>
              <a:t>10. Contaduría archiva copia de Orden de Compra.</a:t>
            </a:r>
            <a:endParaRPr lang="en-US" sz="5500" dirty="0" smtClean="0"/>
          </a:p>
          <a:p>
            <a:pPr eaLnBrk="1" fontAlgn="auto" hangingPunct="1">
              <a:spcAft>
                <a:spcPts val="0"/>
              </a:spcAft>
              <a:buFont typeface="Arial" pitchFamily="34" charset="0"/>
              <a:buNone/>
              <a:defRPr/>
            </a:pPr>
            <a:r>
              <a:rPr lang="es-ES" sz="5500" dirty="0" smtClean="0"/>
              <a:t>11. Proveedor archiva copia de Remito.</a:t>
            </a:r>
            <a:endParaRPr lang="en-US" sz="5500" dirty="0" smtClean="0"/>
          </a:p>
          <a:p>
            <a:pPr eaLnBrk="1" fontAlgn="auto" hangingPunct="1">
              <a:spcAft>
                <a:spcPts val="0"/>
              </a:spcAft>
              <a:buFont typeface="Arial" pitchFamily="34" charset="0"/>
              <a:buNone/>
              <a:defRPr/>
            </a:pPr>
            <a:r>
              <a:rPr lang="es-ES" sz="5500" dirty="0" smtClean="0"/>
              <a:t>12. Recepción archiva copia de Orden de Compra, Remito </a:t>
            </a:r>
            <a:endParaRPr lang="en-US" sz="5500" dirty="0" smtClean="0"/>
          </a:p>
          <a:p>
            <a:pPr eaLnBrk="1" fontAlgn="auto" hangingPunct="1">
              <a:spcAft>
                <a:spcPts val="0"/>
              </a:spcAft>
              <a:buFont typeface="Arial" pitchFamily="34" charset="0"/>
              <a:buNone/>
              <a:defRPr/>
            </a:pPr>
            <a:r>
              <a:rPr lang="es-ES" sz="5500" dirty="0" smtClean="0"/>
              <a:t>13. Recepción archiva Parte de Recepción, copia de Orden de Compra y Remito. </a:t>
            </a:r>
            <a:endParaRPr lang="en-US" sz="5500" dirty="0" smtClean="0"/>
          </a:p>
          <a:p>
            <a:pPr eaLnBrk="1" fontAlgn="auto" hangingPunct="1">
              <a:spcAft>
                <a:spcPts val="0"/>
              </a:spcAft>
              <a:buFont typeface="Arial" pitchFamily="34" charset="0"/>
              <a:buNone/>
              <a:defRPr/>
            </a:pPr>
            <a:r>
              <a:rPr lang="es-ES" sz="5500" dirty="0" smtClean="0"/>
              <a:t>14. Almacenes archiva copia de Vale de Materiales.</a:t>
            </a:r>
            <a:endParaRPr lang="en-US" sz="5500" dirty="0" smtClean="0"/>
          </a:p>
          <a:p>
            <a:pPr eaLnBrk="1" fontAlgn="auto" hangingPunct="1">
              <a:spcAft>
                <a:spcPts val="0"/>
              </a:spcAft>
              <a:buFont typeface="Arial" pitchFamily="34" charset="0"/>
              <a:buChar char="•"/>
              <a:defRPr/>
            </a:pPr>
            <a:endParaRPr lang="en-US" dirty="0"/>
          </a:p>
        </p:txBody>
      </p:sp>
      <p:sp>
        <p:nvSpPr>
          <p:cNvPr id="4" name="Flowchart: Merge 3"/>
          <p:cNvSpPr/>
          <p:nvPr/>
        </p:nvSpPr>
        <p:spPr>
          <a:xfrm>
            <a:off x="1714500" y="642938"/>
            <a:ext cx="571500" cy="571500"/>
          </a:xfrm>
          <a:prstGeom prst="flowChartMerg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642938"/>
            <a:ext cx="8229600" cy="774700"/>
          </a:xfrm>
        </p:spPr>
        <p:txBody>
          <a:bodyPr/>
          <a:lstStyle/>
          <a:p>
            <a:pPr eaLnBrk="1" hangingPunct="1"/>
            <a:r>
              <a:rPr lang="es-ES" sz="2400" b="1" smtClean="0"/>
              <a:t>Firma de Documento</a:t>
            </a:r>
            <a:endParaRPr lang="en-US" sz="2400" smtClean="0"/>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Font typeface="Arial" pitchFamily="34" charset="0"/>
              <a:buNone/>
              <a:defRPr/>
            </a:pPr>
            <a:r>
              <a:rPr lang="es-ES" sz="2900" dirty="0" smtClean="0"/>
              <a:t>1. Sector Solicitante firma Pedido de Materiales.</a:t>
            </a:r>
            <a:endParaRPr lang="en-US" sz="2900" dirty="0" smtClean="0"/>
          </a:p>
          <a:p>
            <a:pPr eaLnBrk="1" fontAlgn="auto" hangingPunct="1">
              <a:spcAft>
                <a:spcPts val="0"/>
              </a:spcAft>
              <a:buFont typeface="Arial" pitchFamily="34" charset="0"/>
              <a:buNone/>
              <a:defRPr/>
            </a:pPr>
            <a:r>
              <a:rPr lang="es-ES" sz="2900" dirty="0" smtClean="0"/>
              <a:t>2. Almacenes firma la Solicitud de Compra.</a:t>
            </a:r>
            <a:endParaRPr lang="en-US" sz="2900" dirty="0" smtClean="0"/>
          </a:p>
          <a:p>
            <a:pPr eaLnBrk="1" fontAlgn="auto" hangingPunct="1">
              <a:spcAft>
                <a:spcPts val="0"/>
              </a:spcAft>
              <a:buFont typeface="Arial" pitchFamily="34" charset="0"/>
              <a:buNone/>
              <a:defRPr/>
            </a:pPr>
            <a:r>
              <a:rPr lang="es-ES" sz="2900" dirty="0" smtClean="0"/>
              <a:t>3. Compras firma el Pedido de Cotización.</a:t>
            </a:r>
            <a:endParaRPr lang="en-US" sz="2900" dirty="0" smtClean="0"/>
          </a:p>
          <a:p>
            <a:pPr eaLnBrk="1" fontAlgn="auto" hangingPunct="1">
              <a:spcAft>
                <a:spcPts val="0"/>
              </a:spcAft>
              <a:buFont typeface="Arial" pitchFamily="34" charset="0"/>
              <a:buNone/>
              <a:defRPr/>
            </a:pPr>
            <a:r>
              <a:rPr lang="es-ES" sz="2900" dirty="0" smtClean="0"/>
              <a:t>4. Proveedor firma la Cotización.</a:t>
            </a:r>
            <a:endParaRPr lang="en-US" sz="2900" dirty="0" smtClean="0"/>
          </a:p>
          <a:p>
            <a:pPr eaLnBrk="1" fontAlgn="auto" hangingPunct="1">
              <a:spcAft>
                <a:spcPts val="0"/>
              </a:spcAft>
              <a:buFont typeface="Arial" pitchFamily="34" charset="0"/>
              <a:buNone/>
              <a:defRPr/>
            </a:pPr>
            <a:r>
              <a:rPr lang="es-ES" sz="2900" dirty="0" smtClean="0"/>
              <a:t>5. Compras firma la Orden de Compra.</a:t>
            </a:r>
            <a:endParaRPr lang="en-US" sz="2900" dirty="0" smtClean="0"/>
          </a:p>
          <a:p>
            <a:pPr eaLnBrk="1" fontAlgn="auto" hangingPunct="1">
              <a:spcAft>
                <a:spcPts val="0"/>
              </a:spcAft>
              <a:buFont typeface="Arial" pitchFamily="34" charset="0"/>
              <a:buNone/>
              <a:defRPr/>
            </a:pPr>
            <a:r>
              <a:rPr lang="es-ES" sz="2900" dirty="0" smtClean="0"/>
              <a:t>6. Proveedor firma el Remito.</a:t>
            </a:r>
            <a:endParaRPr lang="en-US" sz="2900" dirty="0" smtClean="0"/>
          </a:p>
          <a:p>
            <a:pPr eaLnBrk="1" fontAlgn="auto" hangingPunct="1">
              <a:spcAft>
                <a:spcPts val="0"/>
              </a:spcAft>
              <a:buFont typeface="Arial" pitchFamily="34" charset="0"/>
              <a:buNone/>
              <a:defRPr/>
            </a:pPr>
            <a:r>
              <a:rPr lang="es-ES" sz="2900" dirty="0" smtClean="0"/>
              <a:t>7. Recepción firma copia del Remito.</a:t>
            </a:r>
            <a:endParaRPr lang="en-US" sz="2900" dirty="0" smtClean="0"/>
          </a:p>
          <a:p>
            <a:pPr eaLnBrk="1" fontAlgn="auto" hangingPunct="1">
              <a:spcAft>
                <a:spcPts val="0"/>
              </a:spcAft>
              <a:buFont typeface="Arial" pitchFamily="34" charset="0"/>
              <a:buNone/>
              <a:defRPr/>
            </a:pPr>
            <a:r>
              <a:rPr lang="es-ES" sz="2900" dirty="0" smtClean="0"/>
              <a:t>8. Recepción firma Parte de Recepción.</a:t>
            </a:r>
            <a:endParaRPr lang="en-US" sz="2900" dirty="0" smtClean="0"/>
          </a:p>
          <a:p>
            <a:pPr eaLnBrk="1" fontAlgn="auto" hangingPunct="1">
              <a:spcAft>
                <a:spcPts val="0"/>
              </a:spcAft>
              <a:buFont typeface="Arial" pitchFamily="34" charset="0"/>
              <a:buNone/>
              <a:defRPr/>
            </a:pPr>
            <a:r>
              <a:rPr lang="es-ES" sz="2900" dirty="0" smtClean="0"/>
              <a:t>9. Control de Calidad firma Informe de Rechazo.</a:t>
            </a:r>
            <a:endParaRPr lang="en-US" sz="2900" dirty="0" smtClean="0"/>
          </a:p>
          <a:p>
            <a:pPr eaLnBrk="1" fontAlgn="auto" hangingPunct="1">
              <a:spcAft>
                <a:spcPts val="0"/>
              </a:spcAft>
              <a:buFont typeface="Arial" pitchFamily="34" charset="0"/>
              <a:buNone/>
              <a:defRPr/>
            </a:pPr>
            <a:r>
              <a:rPr lang="es-ES" sz="2900" dirty="0" smtClean="0"/>
              <a:t>10. Control de Calidad firma Informe de Aceptación.</a:t>
            </a:r>
            <a:endParaRPr lang="en-US" sz="2900" dirty="0" smtClean="0"/>
          </a:p>
          <a:p>
            <a:pPr eaLnBrk="1" fontAlgn="auto" hangingPunct="1">
              <a:spcAft>
                <a:spcPts val="0"/>
              </a:spcAft>
              <a:buFont typeface="Arial" pitchFamily="34" charset="0"/>
              <a:buNone/>
              <a:defRPr/>
            </a:pPr>
            <a:r>
              <a:rPr lang="es-ES" sz="2900" dirty="0" smtClean="0"/>
              <a:t>11. Proveedor archiva copia de Remito.</a:t>
            </a:r>
            <a:endParaRPr lang="en-US" sz="2900" dirty="0" smtClean="0"/>
          </a:p>
          <a:p>
            <a:pPr eaLnBrk="1" fontAlgn="auto" hangingPunct="1">
              <a:spcAft>
                <a:spcPts val="0"/>
              </a:spcAft>
              <a:buFont typeface="Arial" pitchFamily="34" charset="0"/>
              <a:buNone/>
              <a:defRPr/>
            </a:pPr>
            <a:r>
              <a:rPr lang="es-ES" sz="2900" dirty="0" smtClean="0"/>
              <a:t>12. Almacenes firma copia Parte de Recepción.</a:t>
            </a:r>
            <a:endParaRPr lang="en-US" sz="2900" dirty="0" smtClean="0"/>
          </a:p>
          <a:p>
            <a:pPr eaLnBrk="1" fontAlgn="auto" hangingPunct="1">
              <a:spcAft>
                <a:spcPts val="0"/>
              </a:spcAft>
              <a:buFont typeface="Arial" pitchFamily="34" charset="0"/>
              <a:buNone/>
              <a:defRPr/>
            </a:pPr>
            <a:r>
              <a:rPr lang="es-ES" sz="2900" dirty="0" smtClean="0"/>
              <a:t>13. Almacenes firma Vale de Materiales. </a:t>
            </a:r>
            <a:endParaRPr lang="en-US" sz="2900" dirty="0" smtClean="0"/>
          </a:p>
          <a:p>
            <a:pPr eaLnBrk="1" fontAlgn="auto" hangingPunct="1">
              <a:spcAft>
                <a:spcPts val="0"/>
              </a:spcAft>
              <a:buFont typeface="Arial" pitchFamily="34" charset="0"/>
              <a:buNone/>
              <a:defRPr/>
            </a:pPr>
            <a:r>
              <a:rPr lang="es-ES" sz="2900" dirty="0" smtClean="0"/>
              <a:t>14. Sector Solicitante firma copia de Vale de Materiales.</a:t>
            </a:r>
            <a:endParaRPr lang="en-US" dirty="0" smtClean="0"/>
          </a:p>
          <a:p>
            <a:pPr eaLnBrk="1" fontAlgn="auto" hangingPunct="1">
              <a:spcAft>
                <a:spcPts val="0"/>
              </a:spcAft>
              <a:buFont typeface="Arial" pitchFamily="34" charset="0"/>
              <a:buNone/>
              <a:defRPr/>
            </a:pPr>
            <a:endParaRPr lang="en-US" dirty="0"/>
          </a:p>
        </p:txBody>
      </p:sp>
      <p:pic>
        <p:nvPicPr>
          <p:cNvPr id="19460" name="Picture 2"/>
          <p:cNvPicPr>
            <a:picLocks noChangeAspect="1" noChangeArrowheads="1"/>
          </p:cNvPicPr>
          <p:nvPr/>
        </p:nvPicPr>
        <p:blipFill>
          <a:blip r:embed="rId3" cstate="print"/>
          <a:srcRect/>
          <a:stretch>
            <a:fillRect/>
          </a:stretch>
        </p:blipFill>
        <p:spPr bwMode="auto">
          <a:xfrm>
            <a:off x="1500188" y="642938"/>
            <a:ext cx="714375" cy="595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s-ES" sz="2400" b="1" smtClean="0"/>
              <a:t>Distribución de Documento</a:t>
            </a:r>
            <a:endParaRPr lang="en-US" sz="2400" smtClean="0"/>
          </a:p>
        </p:txBody>
      </p:sp>
      <p:sp>
        <p:nvSpPr>
          <p:cNvPr id="3" name="Content Placeholder 2"/>
          <p:cNvSpPr>
            <a:spLocks noGrp="1"/>
          </p:cNvSpPr>
          <p:nvPr>
            <p:ph idx="1"/>
          </p:nvPr>
        </p:nvSpPr>
        <p:spPr/>
        <p:txBody>
          <a:bodyPr rtlCol="0">
            <a:normAutofit fontScale="47500" lnSpcReduction="20000"/>
          </a:bodyPr>
          <a:lstStyle/>
          <a:p>
            <a:pPr eaLnBrk="1" fontAlgn="auto" hangingPunct="1">
              <a:spcAft>
                <a:spcPts val="0"/>
              </a:spcAft>
              <a:buFont typeface="Arial" pitchFamily="34" charset="0"/>
              <a:buNone/>
              <a:defRPr/>
            </a:pPr>
            <a:r>
              <a:rPr lang="es-ES" dirty="0" smtClean="0"/>
              <a:t>1. Sector Solicitante distribuye Pedido de Materiales a Almacenes.</a:t>
            </a:r>
            <a:endParaRPr lang="en-US" dirty="0" smtClean="0"/>
          </a:p>
          <a:p>
            <a:pPr eaLnBrk="1" fontAlgn="auto" hangingPunct="1">
              <a:spcAft>
                <a:spcPts val="0"/>
              </a:spcAft>
              <a:buFont typeface="Arial" pitchFamily="34" charset="0"/>
              <a:buNone/>
              <a:defRPr/>
            </a:pPr>
            <a:r>
              <a:rPr lang="es-ES" dirty="0" smtClean="0"/>
              <a:t>2. Almacenes distribuye Solicitud de Compra a Compras.</a:t>
            </a:r>
            <a:endParaRPr lang="en-US" dirty="0" smtClean="0"/>
          </a:p>
          <a:p>
            <a:pPr eaLnBrk="1" fontAlgn="auto" hangingPunct="1">
              <a:spcAft>
                <a:spcPts val="0"/>
              </a:spcAft>
              <a:buFont typeface="Arial" pitchFamily="34" charset="0"/>
              <a:buNone/>
              <a:defRPr/>
            </a:pPr>
            <a:r>
              <a:rPr lang="es-ES" dirty="0" smtClean="0"/>
              <a:t>3. Compras distribuye una copia de Pedido de Cotización a cada uno de los Proveedores.</a:t>
            </a:r>
            <a:endParaRPr lang="en-US" dirty="0" smtClean="0"/>
          </a:p>
          <a:p>
            <a:pPr eaLnBrk="1" fontAlgn="auto" hangingPunct="1">
              <a:spcAft>
                <a:spcPts val="0"/>
              </a:spcAft>
              <a:buFont typeface="Arial" pitchFamily="34" charset="0"/>
              <a:buNone/>
              <a:defRPr/>
            </a:pPr>
            <a:r>
              <a:rPr lang="es-ES" dirty="0" smtClean="0"/>
              <a:t>4. Proveedor distribuye Cotización a Compras.</a:t>
            </a:r>
            <a:endParaRPr lang="en-US" dirty="0" smtClean="0"/>
          </a:p>
          <a:p>
            <a:pPr eaLnBrk="1" fontAlgn="auto" hangingPunct="1">
              <a:spcAft>
                <a:spcPts val="0"/>
              </a:spcAft>
              <a:buFont typeface="Arial" pitchFamily="34" charset="0"/>
              <a:buNone/>
              <a:defRPr/>
            </a:pPr>
            <a:r>
              <a:rPr lang="es-ES" dirty="0" smtClean="0"/>
              <a:t>5. Compras distribuye Orden de Compra original al proveedor y una copia a Recepción, Control de Calidad y Contaduría.</a:t>
            </a:r>
            <a:endParaRPr lang="en-US" dirty="0" smtClean="0"/>
          </a:p>
          <a:p>
            <a:pPr eaLnBrk="1" fontAlgn="auto" hangingPunct="1">
              <a:spcAft>
                <a:spcPts val="0"/>
              </a:spcAft>
              <a:buFont typeface="Arial" pitchFamily="34" charset="0"/>
              <a:buNone/>
              <a:defRPr/>
            </a:pPr>
            <a:r>
              <a:rPr lang="es-ES" dirty="0" smtClean="0"/>
              <a:t>6. Proveedor distribuye Remito a Recepción.</a:t>
            </a:r>
            <a:endParaRPr lang="en-US" dirty="0" smtClean="0"/>
          </a:p>
          <a:p>
            <a:pPr eaLnBrk="1" fontAlgn="auto" hangingPunct="1">
              <a:spcAft>
                <a:spcPts val="0"/>
              </a:spcAft>
              <a:buFont typeface="Arial" pitchFamily="34" charset="0"/>
              <a:buNone/>
              <a:defRPr/>
            </a:pPr>
            <a:r>
              <a:rPr lang="es-ES" dirty="0" smtClean="0"/>
              <a:t>7. Recepción distribuye Remito a Proveedor.</a:t>
            </a:r>
            <a:endParaRPr lang="en-US" dirty="0" smtClean="0"/>
          </a:p>
          <a:p>
            <a:pPr eaLnBrk="1" fontAlgn="auto" hangingPunct="1">
              <a:spcAft>
                <a:spcPts val="0"/>
              </a:spcAft>
              <a:buFont typeface="Arial" pitchFamily="34" charset="0"/>
              <a:buNone/>
              <a:defRPr/>
            </a:pPr>
            <a:r>
              <a:rPr lang="es-ES" dirty="0" smtClean="0"/>
              <a:t>8. Recepción distribuye Parte de Recepción a Control de Calidad.</a:t>
            </a:r>
            <a:endParaRPr lang="en-US" dirty="0" smtClean="0"/>
          </a:p>
          <a:p>
            <a:pPr eaLnBrk="1" fontAlgn="auto" hangingPunct="1">
              <a:spcAft>
                <a:spcPts val="0"/>
              </a:spcAft>
              <a:buFont typeface="Arial" pitchFamily="34" charset="0"/>
              <a:buNone/>
              <a:defRPr/>
            </a:pPr>
            <a:r>
              <a:rPr lang="es-ES" dirty="0" smtClean="0"/>
              <a:t>9. Control de Calidad distribuye Informe de Rechazo a Recepción.</a:t>
            </a:r>
            <a:endParaRPr lang="en-US" dirty="0" smtClean="0"/>
          </a:p>
          <a:p>
            <a:pPr eaLnBrk="1" fontAlgn="auto" hangingPunct="1">
              <a:spcAft>
                <a:spcPts val="0"/>
              </a:spcAft>
              <a:buFont typeface="Arial" pitchFamily="34" charset="0"/>
              <a:buNone/>
              <a:defRPr/>
            </a:pPr>
            <a:r>
              <a:rPr lang="es-ES" dirty="0" smtClean="0"/>
              <a:t>10. Control de Calidad distribuye Informe de Aceptación a Recepción.</a:t>
            </a:r>
            <a:endParaRPr lang="en-US" dirty="0" smtClean="0"/>
          </a:p>
          <a:p>
            <a:pPr eaLnBrk="1" fontAlgn="auto" hangingPunct="1">
              <a:spcAft>
                <a:spcPts val="0"/>
              </a:spcAft>
              <a:buFont typeface="Arial" pitchFamily="34" charset="0"/>
              <a:buNone/>
              <a:defRPr/>
            </a:pPr>
            <a:r>
              <a:rPr lang="es-ES" dirty="0" smtClean="0"/>
              <a:t>11. Recepción distribuye Parte de Recepción a Almacenes.</a:t>
            </a:r>
            <a:endParaRPr lang="en-US" dirty="0" smtClean="0"/>
          </a:p>
          <a:p>
            <a:pPr eaLnBrk="1" fontAlgn="auto" hangingPunct="1">
              <a:spcAft>
                <a:spcPts val="0"/>
              </a:spcAft>
              <a:buFont typeface="Arial" pitchFamily="34" charset="0"/>
              <a:buNone/>
              <a:defRPr/>
            </a:pPr>
            <a:r>
              <a:rPr lang="es-ES" dirty="0" smtClean="0"/>
              <a:t>12. Recepción distribuye Parte de Recepción y Remito al Circuito de Pagos.</a:t>
            </a:r>
            <a:endParaRPr lang="en-US" dirty="0" smtClean="0"/>
          </a:p>
          <a:p>
            <a:pPr eaLnBrk="1" fontAlgn="auto" hangingPunct="1">
              <a:spcAft>
                <a:spcPts val="0"/>
              </a:spcAft>
              <a:buFont typeface="Arial" pitchFamily="34" charset="0"/>
              <a:buNone/>
              <a:defRPr/>
            </a:pPr>
            <a:r>
              <a:rPr lang="es-ES" dirty="0" smtClean="0"/>
              <a:t>13. Proveedor distribuye Factura al Circuito de Cobranzas.</a:t>
            </a:r>
            <a:endParaRPr lang="en-US" dirty="0" smtClean="0"/>
          </a:p>
          <a:p>
            <a:pPr eaLnBrk="1" fontAlgn="auto" hangingPunct="1">
              <a:spcAft>
                <a:spcPts val="0"/>
              </a:spcAft>
              <a:buFont typeface="Arial" pitchFamily="34" charset="0"/>
              <a:buNone/>
              <a:defRPr/>
            </a:pPr>
            <a:r>
              <a:rPr lang="es-ES" dirty="0" smtClean="0"/>
              <a:t>14. Almacenes distribuye Vale de Materiales al Sector Solicitante.</a:t>
            </a:r>
            <a:endParaRPr lang="en-US" dirty="0" smtClean="0"/>
          </a:p>
          <a:p>
            <a:pPr eaLnBrk="1" fontAlgn="auto" hangingPunct="1">
              <a:spcAft>
                <a:spcPts val="0"/>
              </a:spcAft>
              <a:buFont typeface="Arial" pitchFamily="34" charset="0"/>
              <a:buNone/>
              <a:defRPr/>
            </a:pPr>
            <a:r>
              <a:rPr lang="es-ES" dirty="0" smtClean="0"/>
              <a:t>15. Sector Solicitante distribuye Vale de Materiales firmado a Almacenes.</a:t>
            </a:r>
            <a:endParaRPr lang="en-US" dirty="0" smtClean="0"/>
          </a:p>
          <a:p>
            <a:pPr eaLnBrk="1" fontAlgn="auto" hangingPunct="1">
              <a:spcAft>
                <a:spcPts val="0"/>
              </a:spcAft>
              <a:buFont typeface="Arial" pitchFamily="34" charset="0"/>
              <a:buChar char="•"/>
              <a:defRPr/>
            </a:pPr>
            <a:endParaRPr lang="en-US" dirty="0"/>
          </a:p>
        </p:txBody>
      </p:sp>
      <p:pic>
        <p:nvPicPr>
          <p:cNvPr id="20484" name="Picture 3"/>
          <p:cNvPicPr>
            <a:picLocks noChangeAspect="1" noChangeArrowheads="1"/>
          </p:cNvPicPr>
          <p:nvPr/>
        </p:nvPicPr>
        <p:blipFill>
          <a:blip r:embed="rId3" cstate="print"/>
          <a:srcRect/>
          <a:stretch>
            <a:fillRect/>
          </a:stretch>
        </p:blipFill>
        <p:spPr bwMode="auto">
          <a:xfrm>
            <a:off x="1428750" y="642938"/>
            <a:ext cx="655638" cy="576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428625"/>
            <a:ext cx="8858250" cy="5715000"/>
          </a:xfrm>
        </p:spPr>
        <p:txBody>
          <a:bodyPr rtlCol="0">
            <a:normAutofit/>
          </a:bodyPr>
          <a:lstStyle/>
          <a:p>
            <a:pPr algn="l" eaLnBrk="1" fontAlgn="auto" hangingPunct="1">
              <a:lnSpc>
                <a:spcPct val="80000"/>
              </a:lnSpc>
              <a:spcAft>
                <a:spcPts val="0"/>
              </a:spcAft>
              <a:defRPr/>
            </a:pPr>
            <a:r>
              <a:rPr lang="es-ES" sz="3600" b="1" dirty="0" smtClean="0"/>
              <a:t>LA EMPRESA EN FUNCIONAMIENTO</a:t>
            </a:r>
            <a:br>
              <a:rPr lang="es-ES" sz="3600" b="1" dirty="0" smtClean="0"/>
            </a:br>
            <a:r>
              <a:rPr lang="es-ES" sz="1050" dirty="0" smtClean="0"/>
              <a:t/>
            </a:r>
            <a:br>
              <a:rPr lang="es-ES" sz="1050" dirty="0" smtClean="0"/>
            </a:br>
            <a:r>
              <a:rPr lang="es-ES" sz="1800" i="1" dirty="0" smtClean="0"/>
              <a:t>La empresa se ve y se analiza por sus PROCESOS </a:t>
            </a:r>
            <a:r>
              <a:rPr lang="es-ES" sz="2000" i="1" dirty="0" smtClean="0"/>
              <a:t>o por CIRCUITOS y sus PROCEDIMIENTOS         (ISO 9001).</a:t>
            </a:r>
            <a:br>
              <a:rPr lang="es-ES" sz="2000" i="1" dirty="0" smtClean="0"/>
            </a:br>
            <a:r>
              <a:rPr lang="es-ES" sz="2000" i="1" dirty="0" smtClean="0"/>
              <a:t/>
            </a:r>
            <a:br>
              <a:rPr lang="es-ES" sz="2000" i="1" dirty="0" smtClean="0"/>
            </a:br>
            <a:r>
              <a:rPr lang="es-ES" sz="2000" i="1" dirty="0" smtClean="0"/>
              <a:t>En el análisis del Sistema de Gestión de la empresa nos concentraremos en la CIRCULACIÓN DE LA INFORMACIÓN.</a:t>
            </a:r>
            <a:br>
              <a:rPr lang="es-ES" sz="2000" i="1" dirty="0" smtClean="0"/>
            </a:br>
            <a:r>
              <a:rPr lang="es-ES" sz="2000" i="1" dirty="0" smtClean="0"/>
              <a:t/>
            </a:r>
            <a:br>
              <a:rPr lang="es-ES" sz="2000" i="1" dirty="0" smtClean="0"/>
            </a:br>
            <a:r>
              <a:rPr lang="es-ES" sz="2000" i="1" dirty="0" smtClean="0"/>
              <a:t>El Funcionamiento de la organización se divide en PROCESOS y  en ellos tendremos CIRCUITOS ADMINISTRATIVOS.</a:t>
            </a:r>
            <a:r>
              <a:rPr lang="es-ES" sz="2000" i="1" u="sng" dirty="0" smtClean="0"/>
              <a:t/>
            </a:r>
            <a:br>
              <a:rPr lang="es-ES" sz="2000" i="1" u="sng" dirty="0" smtClean="0"/>
            </a:br>
            <a:r>
              <a:rPr lang="es-ES" sz="2400" b="1" u="sng" dirty="0" smtClean="0"/>
              <a:t/>
            </a:r>
            <a:br>
              <a:rPr lang="es-ES" sz="2400" b="1" u="sng" dirty="0" smtClean="0"/>
            </a:br>
            <a:r>
              <a:rPr lang="es-ES" sz="2400" b="1" u="sng" dirty="0" smtClean="0"/>
              <a:t>Circuito Administrativo</a:t>
            </a:r>
            <a:r>
              <a:rPr lang="es-ES" sz="2400" dirty="0" smtClean="0"/>
              <a:t>: Secuencia de pasos que sigue la información durante la realización de una tarea–objetivo. Los pasos siguen un  PROCEDIMIENTO. </a:t>
            </a:r>
            <a:r>
              <a:rPr lang="es-ES" sz="2400" u="sng" dirty="0" smtClean="0"/>
              <a:t/>
            </a:r>
            <a:br>
              <a:rPr lang="es-ES" sz="2400" u="sng" dirty="0" smtClean="0"/>
            </a:br>
            <a:r>
              <a:rPr lang="es-ES" sz="2400" b="1" u="sng" dirty="0" smtClean="0"/>
              <a:t>Procedimiento Administrativo</a:t>
            </a:r>
            <a:r>
              <a:rPr lang="es-ES" sz="2400" dirty="0" smtClean="0"/>
              <a:t>: Secuencia establecida y probada de pasos que deben seguirse en la empresa para generar, mover y guardar la información vinculada a una actividad.</a:t>
            </a:r>
            <a:r>
              <a:rPr lang="es-ES" sz="1100" dirty="0" smtClean="0"/>
              <a:t/>
            </a:r>
            <a:br>
              <a:rPr lang="es-ES" sz="1100" dirty="0" smtClean="0"/>
            </a:br>
            <a:endParaRPr 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s-ES" sz="2400" b="1" smtClean="0"/>
              <a:t>Archivo Definitivo</a:t>
            </a:r>
            <a:endParaRPr lang="en-US" sz="2400" smtClean="0"/>
          </a:p>
        </p:txBody>
      </p:sp>
      <p:sp>
        <p:nvSpPr>
          <p:cNvPr id="21507" name="Content Placeholder 2"/>
          <p:cNvSpPr>
            <a:spLocks noGrp="1"/>
          </p:cNvSpPr>
          <p:nvPr>
            <p:ph idx="1"/>
          </p:nvPr>
        </p:nvSpPr>
        <p:spPr/>
        <p:txBody>
          <a:bodyPr/>
          <a:lstStyle/>
          <a:p>
            <a:pPr eaLnBrk="1" hangingPunct="1">
              <a:buFont typeface="Arial" charset="0"/>
              <a:buNone/>
            </a:pPr>
            <a:r>
              <a:rPr lang="es-ES" sz="1800" smtClean="0"/>
              <a:t>1. Compras archiva Cotizaciones rechazadas.</a:t>
            </a:r>
            <a:endParaRPr lang="en-US" sz="1800" smtClean="0"/>
          </a:p>
          <a:p>
            <a:pPr eaLnBrk="1" hangingPunct="1">
              <a:buFont typeface="Arial" charset="0"/>
              <a:buNone/>
            </a:pPr>
            <a:r>
              <a:rPr lang="es-ES" sz="1800" smtClean="0"/>
              <a:t>2. Control de Calidad archiva Informe de Rechazo y copia de Orden de Compra.</a:t>
            </a:r>
            <a:endParaRPr lang="en-US" sz="1800" smtClean="0"/>
          </a:p>
          <a:p>
            <a:pPr eaLnBrk="1" hangingPunct="1">
              <a:buFont typeface="Arial" charset="0"/>
              <a:buNone/>
            </a:pPr>
            <a:r>
              <a:rPr lang="es-ES" sz="1800" smtClean="0"/>
              <a:t>3. Control de Calidad archiva Informe de Aceptación y copia de Orden de Compra.</a:t>
            </a:r>
            <a:endParaRPr lang="en-US" sz="1800" smtClean="0"/>
          </a:p>
          <a:p>
            <a:pPr eaLnBrk="1" hangingPunct="1">
              <a:buFont typeface="Arial" charset="0"/>
              <a:buNone/>
            </a:pPr>
            <a:r>
              <a:rPr lang="es-ES" sz="1800" smtClean="0"/>
              <a:t>4. Recepción archiva Informe de Aceptación, copia de Parte de Recepción y copia de Orden de Compra.</a:t>
            </a:r>
            <a:endParaRPr lang="en-US" sz="1800" smtClean="0"/>
          </a:p>
          <a:p>
            <a:pPr eaLnBrk="1" hangingPunct="1">
              <a:buFont typeface="Arial" charset="0"/>
              <a:buNone/>
            </a:pPr>
            <a:r>
              <a:rPr lang="es-ES" sz="1800" smtClean="0"/>
              <a:t>5. Compras archiva copia de Parte de Recepción.</a:t>
            </a:r>
            <a:endParaRPr lang="en-US" sz="1800" smtClean="0"/>
          </a:p>
          <a:p>
            <a:pPr eaLnBrk="1" hangingPunct="1">
              <a:buFont typeface="Arial" charset="0"/>
              <a:buNone/>
            </a:pPr>
            <a:r>
              <a:rPr lang="es-ES" sz="1800" smtClean="0"/>
              <a:t>6. Sector Solicitante archiva Vale de Materiales y copia de Pedido de Materiales.</a:t>
            </a:r>
            <a:endParaRPr lang="en-US" sz="1800" smtClean="0"/>
          </a:p>
          <a:p>
            <a:pPr eaLnBrk="1" hangingPunct="1">
              <a:buFont typeface="Arial" charset="0"/>
              <a:buNone/>
            </a:pPr>
            <a:r>
              <a:rPr lang="es-ES" sz="1800" smtClean="0"/>
              <a:t>7. Almacenes archiva Pedido de Materiales, Ficha de Stock, copia de Parte de Recepción, copia de Solicitud de Compra y copia de Vale de Materiales</a:t>
            </a:r>
            <a:endParaRPr lang="en-US" sz="1800" smtClean="0"/>
          </a:p>
          <a:p>
            <a:pPr eaLnBrk="1" hangingPunct="1">
              <a:buFont typeface="Arial" charset="0"/>
              <a:buNone/>
            </a:pPr>
            <a:endParaRPr lang="en-US" sz="1800" smtClean="0"/>
          </a:p>
        </p:txBody>
      </p:sp>
      <p:sp>
        <p:nvSpPr>
          <p:cNvPr id="4" name="Isosceles Triangle 3"/>
          <p:cNvSpPr/>
          <p:nvPr/>
        </p:nvSpPr>
        <p:spPr>
          <a:xfrm>
            <a:off x="2214563" y="642938"/>
            <a:ext cx="642937" cy="57150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s-ES" sz="2800" b="1" smtClean="0"/>
              <a:t>Registro</a:t>
            </a:r>
            <a:endParaRPr lang="en-US" sz="2800" smtClean="0"/>
          </a:p>
        </p:txBody>
      </p:sp>
      <p:sp>
        <p:nvSpPr>
          <p:cNvPr id="22531" name="Content Placeholder 2"/>
          <p:cNvSpPr>
            <a:spLocks noGrp="1"/>
          </p:cNvSpPr>
          <p:nvPr>
            <p:ph idx="1"/>
          </p:nvPr>
        </p:nvSpPr>
        <p:spPr>
          <a:xfrm>
            <a:off x="457200" y="1600200"/>
            <a:ext cx="8229600" cy="900113"/>
          </a:xfrm>
        </p:spPr>
        <p:txBody>
          <a:bodyPr/>
          <a:lstStyle/>
          <a:p>
            <a:pPr eaLnBrk="1" hangingPunct="1">
              <a:buFont typeface="Arial" charset="0"/>
              <a:buNone/>
            </a:pPr>
            <a:r>
              <a:rPr lang="es-ES" sz="1800" smtClean="0"/>
              <a:t>1. Almacenes registra conformidad de Parte de Recepción (Materiales entrantes).</a:t>
            </a:r>
            <a:endParaRPr lang="en-US" sz="1800" smtClean="0"/>
          </a:p>
          <a:p>
            <a:pPr eaLnBrk="1" hangingPunct="1">
              <a:buFont typeface="Arial" charset="0"/>
              <a:buNone/>
            </a:pPr>
            <a:r>
              <a:rPr lang="es-ES" sz="1800" smtClean="0"/>
              <a:t>2. Almacenes registra conformidad de Vale de Materiales (Materiales salientes).</a:t>
            </a:r>
            <a:endParaRPr lang="en-US" sz="1800" smtClean="0"/>
          </a:p>
          <a:p>
            <a:pPr eaLnBrk="1" hangingPunct="1"/>
            <a:endParaRPr lang="en-US" smtClean="0"/>
          </a:p>
        </p:txBody>
      </p:sp>
      <p:pic>
        <p:nvPicPr>
          <p:cNvPr id="22532" name="Picture 5"/>
          <p:cNvPicPr>
            <a:picLocks noChangeAspect="1" noChangeArrowheads="1"/>
          </p:cNvPicPr>
          <p:nvPr/>
        </p:nvPicPr>
        <p:blipFill>
          <a:blip r:embed="rId3" cstate="print"/>
          <a:srcRect/>
          <a:stretch>
            <a:fillRect/>
          </a:stretch>
        </p:blipFill>
        <p:spPr bwMode="auto">
          <a:xfrm>
            <a:off x="2786063" y="571500"/>
            <a:ext cx="652462" cy="571500"/>
          </a:xfrm>
          <a:prstGeom prst="rect">
            <a:avLst/>
          </a:prstGeom>
          <a:noFill/>
          <a:ln w="9525">
            <a:noFill/>
            <a:miter lim="800000"/>
            <a:headEnd/>
            <a:tailEnd/>
          </a:ln>
        </p:spPr>
      </p:pic>
      <p:sp>
        <p:nvSpPr>
          <p:cNvPr id="22533" name="TextBox 8"/>
          <p:cNvSpPr txBox="1">
            <a:spLocks noChangeArrowheads="1"/>
          </p:cNvSpPr>
          <p:nvPr/>
        </p:nvSpPr>
        <p:spPr bwMode="auto">
          <a:xfrm>
            <a:off x="571500" y="2786063"/>
            <a:ext cx="5786438" cy="1754187"/>
          </a:xfrm>
          <a:prstGeom prst="rect">
            <a:avLst/>
          </a:prstGeom>
          <a:noFill/>
          <a:ln w="9525">
            <a:noFill/>
            <a:miter lim="800000"/>
            <a:headEnd/>
            <a:tailEnd/>
          </a:ln>
        </p:spPr>
        <p:txBody>
          <a:bodyPr>
            <a:spAutoFit/>
          </a:bodyPr>
          <a:lstStyle/>
          <a:p>
            <a:r>
              <a:rPr lang="es-ES" b="1">
                <a:latin typeface="Calibri" pitchFamily="34" charset="0"/>
              </a:rPr>
              <a:t>				</a:t>
            </a:r>
            <a:r>
              <a:rPr lang="es-ES" sz="2400" b="1">
                <a:latin typeface="Calibri" pitchFamily="34" charset="0"/>
              </a:rPr>
              <a:t>Operación</a:t>
            </a:r>
          </a:p>
          <a:p>
            <a:endParaRPr lang="es-ES" sz="2400" b="1">
              <a:latin typeface="Calibri" pitchFamily="34" charset="0"/>
            </a:endParaRPr>
          </a:p>
          <a:p>
            <a:r>
              <a:rPr lang="es-ES">
                <a:latin typeface="Calibri" pitchFamily="34" charset="0"/>
              </a:rPr>
              <a:t>1. Compras registra Orden de Compra.</a:t>
            </a:r>
            <a:endParaRPr lang="en-US">
              <a:latin typeface="Calibri" pitchFamily="34" charset="0"/>
            </a:endParaRPr>
          </a:p>
          <a:p>
            <a:r>
              <a:rPr lang="es-ES">
                <a:latin typeface="Calibri" pitchFamily="34" charset="0"/>
              </a:rPr>
              <a:t>2. Compras registra Parte de Recepción.</a:t>
            </a:r>
            <a:endParaRPr lang="en-US">
              <a:latin typeface="Calibri" pitchFamily="34" charset="0"/>
            </a:endParaRPr>
          </a:p>
          <a:p>
            <a:endParaRPr lang="en-US" sz="2400">
              <a:latin typeface="Calibri" pitchFamily="34" charset="0"/>
            </a:endParaRPr>
          </a:p>
        </p:txBody>
      </p:sp>
      <p:sp>
        <p:nvSpPr>
          <p:cNvPr id="10" name="Oval 9"/>
          <p:cNvSpPr/>
          <p:nvPr/>
        </p:nvSpPr>
        <p:spPr>
          <a:xfrm>
            <a:off x="3000375" y="2714625"/>
            <a:ext cx="642938" cy="5715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s-ES" sz="2000" b="1" smtClean="0"/>
              <a:t>Toma de Decisión</a:t>
            </a:r>
            <a:endParaRPr lang="en-US" sz="2000" smtClean="0"/>
          </a:p>
        </p:txBody>
      </p:sp>
      <p:sp>
        <p:nvSpPr>
          <p:cNvPr id="23555" name="Content Placeholder 2"/>
          <p:cNvSpPr>
            <a:spLocks noGrp="1"/>
          </p:cNvSpPr>
          <p:nvPr>
            <p:ph idx="1"/>
          </p:nvPr>
        </p:nvSpPr>
        <p:spPr/>
        <p:txBody>
          <a:bodyPr/>
          <a:lstStyle/>
          <a:p>
            <a:pPr eaLnBrk="1" hangingPunct="1">
              <a:buFont typeface="Arial" charset="0"/>
              <a:buNone/>
            </a:pPr>
            <a:r>
              <a:rPr lang="es-ES" sz="2000" smtClean="0"/>
              <a:t>1. Almacenes verifica si tiene stock para cumplir con el Pedido de Materiales.</a:t>
            </a:r>
            <a:endParaRPr lang="en-US" sz="2000" smtClean="0"/>
          </a:p>
          <a:p>
            <a:pPr eaLnBrk="1" hangingPunct="1">
              <a:buFont typeface="Arial" charset="0"/>
              <a:buNone/>
            </a:pPr>
            <a:r>
              <a:rPr lang="es-ES" sz="2000" smtClean="0"/>
              <a:t>2. Compras decide que Cotización elige para efectuar la compra.</a:t>
            </a:r>
            <a:endParaRPr lang="en-US" sz="2000" smtClean="0"/>
          </a:p>
          <a:p>
            <a:pPr eaLnBrk="1" hangingPunct="1">
              <a:buFont typeface="Arial" charset="0"/>
              <a:buNone/>
            </a:pPr>
            <a:r>
              <a:rPr lang="es-ES" sz="2000" smtClean="0"/>
              <a:t>3. Recepción decide si acepta la mercadería.</a:t>
            </a:r>
            <a:endParaRPr lang="en-US" sz="2000" smtClean="0"/>
          </a:p>
          <a:p>
            <a:pPr eaLnBrk="1" hangingPunct="1">
              <a:buFont typeface="Arial" charset="0"/>
              <a:buNone/>
            </a:pPr>
            <a:r>
              <a:rPr lang="es-ES" sz="2000" smtClean="0"/>
              <a:t>4. Control de Calidad decide si acepta la mercadería.</a:t>
            </a:r>
            <a:endParaRPr lang="en-US" sz="2000" smtClean="0"/>
          </a:p>
          <a:p>
            <a:pPr eaLnBrk="1" hangingPunct="1">
              <a:buFont typeface="Arial" charset="0"/>
              <a:buNone/>
            </a:pPr>
            <a:r>
              <a:rPr lang="es-ES" sz="2000" smtClean="0"/>
              <a:t>5. Recepción decide si acepta la mercadería.</a:t>
            </a:r>
            <a:endParaRPr lang="en-US" sz="2000" smtClean="0"/>
          </a:p>
          <a:p>
            <a:pPr eaLnBrk="1" hangingPunct="1">
              <a:buFont typeface="Arial" charset="0"/>
              <a:buNone/>
            </a:pPr>
            <a:endParaRPr lang="en-US" sz="2000" smtClean="0"/>
          </a:p>
        </p:txBody>
      </p:sp>
      <p:sp>
        <p:nvSpPr>
          <p:cNvPr id="4" name="Flowchart: Data 3"/>
          <p:cNvSpPr/>
          <p:nvPr/>
        </p:nvSpPr>
        <p:spPr>
          <a:xfrm rot="2441783">
            <a:off x="2171700" y="635000"/>
            <a:ext cx="868363" cy="628650"/>
          </a:xfrm>
          <a:prstGeom prst="flowChartInputOutpu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Arrow Connector 5"/>
          <p:cNvCxnSpPr/>
          <p:nvPr/>
        </p:nvCxnSpPr>
        <p:spPr>
          <a:xfrm rot="5400000">
            <a:off x="2892425" y="1249363"/>
            <a:ext cx="500063"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1785144" y="1213644"/>
            <a:ext cx="5715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s-ES" sz="2000" b="1" smtClean="0"/>
              <a:t>Operación y Control</a:t>
            </a:r>
            <a:endParaRPr lang="en-US" sz="2000" smtClean="0"/>
          </a:p>
        </p:txBody>
      </p:sp>
      <p:sp>
        <p:nvSpPr>
          <p:cNvPr id="24579" name="Content Placeholder 2"/>
          <p:cNvSpPr>
            <a:spLocks noGrp="1"/>
          </p:cNvSpPr>
          <p:nvPr>
            <p:ph idx="1"/>
          </p:nvPr>
        </p:nvSpPr>
        <p:spPr/>
        <p:txBody>
          <a:bodyPr/>
          <a:lstStyle/>
          <a:p>
            <a:pPr eaLnBrk="1" hangingPunct="1">
              <a:buFont typeface="Arial" charset="0"/>
              <a:buNone/>
            </a:pPr>
            <a:r>
              <a:rPr lang="es-ES" sz="2000" smtClean="0"/>
              <a:t>1. Almacenes verifica la ficha de stock para determinar si puede cumplir con el Pedido de Materiales.</a:t>
            </a:r>
            <a:endParaRPr lang="en-US" sz="2000" smtClean="0"/>
          </a:p>
          <a:p>
            <a:pPr eaLnBrk="1" hangingPunct="1">
              <a:buFont typeface="Arial" charset="0"/>
              <a:buNone/>
            </a:pPr>
            <a:r>
              <a:rPr lang="es-ES" sz="2000" smtClean="0"/>
              <a:t>2. Compras verifica las Cotizaciones y decide que Proveedor elegir.</a:t>
            </a:r>
            <a:endParaRPr lang="en-US" sz="2000" smtClean="0"/>
          </a:p>
          <a:p>
            <a:pPr eaLnBrk="1" hangingPunct="1">
              <a:buFont typeface="Arial" charset="0"/>
              <a:buNone/>
            </a:pPr>
            <a:r>
              <a:rPr lang="es-ES" sz="2000" smtClean="0"/>
              <a:t>3. Recepción verifica si la mercadería corresponde al pedido (cuantitativamente).</a:t>
            </a:r>
            <a:endParaRPr lang="en-US" sz="2000" smtClean="0"/>
          </a:p>
          <a:p>
            <a:pPr eaLnBrk="1" hangingPunct="1">
              <a:buFont typeface="Arial" charset="0"/>
              <a:buNone/>
            </a:pPr>
            <a:r>
              <a:rPr lang="es-ES" sz="2000" smtClean="0"/>
              <a:t>4. Control de Calidad verifica que la mercadería cumple con los requisitos de calidad (control cualitativo).</a:t>
            </a:r>
            <a:endParaRPr lang="en-US" sz="2000" smtClean="0"/>
          </a:p>
          <a:p>
            <a:pPr eaLnBrk="1" hangingPunct="1">
              <a:buFont typeface="Arial" charset="0"/>
              <a:buNone/>
            </a:pPr>
            <a:r>
              <a:rPr lang="es-ES" sz="2000" smtClean="0"/>
              <a:t>5. Recepción verifica si el informe de Control de Calidad es de Aceptación o Rechazo.</a:t>
            </a:r>
            <a:endParaRPr lang="en-US" sz="2000" smtClean="0"/>
          </a:p>
          <a:p>
            <a:pPr eaLnBrk="1" hangingPunct="1">
              <a:buFont typeface="Arial" charset="0"/>
              <a:buNone/>
            </a:pPr>
            <a:endParaRPr lang="en-US" sz="2000" smtClean="0"/>
          </a:p>
        </p:txBody>
      </p:sp>
      <p:sp>
        <p:nvSpPr>
          <p:cNvPr id="4" name="Oval 3"/>
          <p:cNvSpPr/>
          <p:nvPr/>
        </p:nvSpPr>
        <p:spPr>
          <a:xfrm>
            <a:off x="1928813" y="571500"/>
            <a:ext cx="785812" cy="7143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928813" y="571500"/>
            <a:ext cx="785812" cy="7143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63"/>
            <a:ext cx="8229600" cy="5626100"/>
          </a:xfrm>
        </p:spPr>
        <p:txBody>
          <a:bodyPr rtlCol="0">
            <a:normAutofit/>
          </a:bodyPr>
          <a:lstStyle/>
          <a:p>
            <a:pPr eaLnBrk="1" fontAlgn="auto" hangingPunct="1">
              <a:spcBef>
                <a:spcPct val="50000"/>
              </a:spcBef>
              <a:spcAft>
                <a:spcPts val="0"/>
              </a:spcAft>
              <a:buFont typeface="Arial" pitchFamily="34" charset="0"/>
              <a:buNone/>
              <a:defRPr/>
            </a:pPr>
            <a:r>
              <a:rPr lang="es-ES" sz="1800" dirty="0" smtClean="0"/>
              <a:t>Los circuitos se </a:t>
            </a:r>
            <a:r>
              <a:rPr lang="es-ES" sz="1800" b="1" dirty="0" smtClean="0"/>
              <a:t>REPRESENTAN</a:t>
            </a:r>
            <a:r>
              <a:rPr lang="es-ES" sz="1800" dirty="0" smtClean="0"/>
              <a:t> mediante </a:t>
            </a:r>
            <a:r>
              <a:rPr lang="es-ES" sz="1800" b="1" u="sng" dirty="0" smtClean="0"/>
              <a:t>DIAGRAMAS</a:t>
            </a:r>
            <a:r>
              <a:rPr lang="es-ES" sz="1800" b="1" dirty="0" smtClean="0"/>
              <a:t>: </a:t>
            </a:r>
          </a:p>
          <a:p>
            <a:pPr marL="0" eaLnBrk="1" fontAlgn="auto" hangingPunct="1">
              <a:spcAft>
                <a:spcPts val="0"/>
              </a:spcAft>
              <a:buFont typeface="Arial" pitchFamily="34" charset="0"/>
              <a:buNone/>
              <a:defRPr/>
            </a:pPr>
            <a:r>
              <a:rPr lang="es-ES_tradnl" sz="1800" dirty="0" smtClean="0"/>
              <a:t>Los </a:t>
            </a:r>
            <a:r>
              <a:rPr lang="es-ES_tradnl" sz="1800" b="1" dirty="0" smtClean="0"/>
              <a:t>DIAGRAMAS</a:t>
            </a:r>
            <a:r>
              <a:rPr lang="es-ES_tradnl" sz="1800" dirty="0" smtClean="0"/>
              <a:t> son la forma más elemental de representación de un procedimiento, ya que a partir de símbolos y líneas de interrelación y anotaciones mínimas, permiten constituir un cuadro sintético y de fácil lectura donde aprecia el funcionamiento de un determinado sistema. </a:t>
            </a:r>
            <a:endParaRPr lang="en-US" sz="1800" dirty="0" smtClean="0"/>
          </a:p>
          <a:p>
            <a:pPr marL="0" eaLnBrk="1" fontAlgn="auto" hangingPunct="1">
              <a:spcAft>
                <a:spcPts val="0"/>
              </a:spcAft>
              <a:buFont typeface="Arial" pitchFamily="34" charset="0"/>
              <a:buNone/>
              <a:defRPr/>
            </a:pPr>
            <a:r>
              <a:rPr lang="es-ES_tradnl" sz="1800" dirty="0" smtClean="0"/>
              <a:t>Los diagramas más usuales, ordenados desde los más simples a los más complejos, ejemplificados con un proceso simple de venta al contado, son los siguientes:</a:t>
            </a:r>
            <a:endParaRPr lang="en-US" sz="1800" dirty="0" smtClean="0"/>
          </a:p>
          <a:p>
            <a:pPr eaLnBrk="1" fontAlgn="auto" hangingPunct="1">
              <a:spcAft>
                <a:spcPts val="0"/>
              </a:spcAft>
              <a:buFont typeface="Arial" pitchFamily="34" charset="0"/>
              <a:buChar char="•"/>
              <a:defRPr/>
            </a:pPr>
            <a:r>
              <a:rPr lang="es-ES_tradnl" sz="1800" b="1" u="sng" dirty="0" smtClean="0"/>
              <a:t>Diagrama de flujo de datos</a:t>
            </a:r>
            <a:r>
              <a:rPr lang="es-ES_tradnl" sz="1800" dirty="0" smtClean="0"/>
              <a:t>: es la herramienta base de la metodología de diseño estructurado, y usa sólo 4 símbolos: </a:t>
            </a:r>
            <a:endParaRPr lang="en-US" sz="1800" dirty="0" smtClean="0"/>
          </a:p>
          <a:p>
            <a:pPr eaLnBrk="1" fontAlgn="auto" hangingPunct="1">
              <a:spcAft>
                <a:spcPts val="0"/>
              </a:spcAft>
              <a:buFont typeface="Arial" pitchFamily="34" charset="0"/>
              <a:buChar char="•"/>
              <a:defRPr/>
            </a:pPr>
            <a:r>
              <a:rPr lang="es-ES_tradnl" sz="1800" dirty="0" smtClean="0"/>
              <a:t>-    círculo, que representa los procesos, es decir actividades manuales o computarizadas;</a:t>
            </a:r>
            <a:endParaRPr lang="en-US" sz="1800" dirty="0" smtClean="0"/>
          </a:p>
          <a:p>
            <a:pPr eaLnBrk="1" fontAlgn="auto" hangingPunct="1">
              <a:spcAft>
                <a:spcPts val="0"/>
              </a:spcAft>
              <a:buFont typeface="Arial" pitchFamily="34" charset="0"/>
              <a:buChar char="•"/>
              <a:defRPr/>
            </a:pPr>
            <a:r>
              <a:rPr lang="es-ES_tradnl" sz="1800" dirty="0" smtClean="0"/>
              <a:t>flecha, que representa el flujo de datos entre procesos.</a:t>
            </a:r>
            <a:endParaRPr lang="en-US" sz="1800" dirty="0" smtClean="0"/>
          </a:p>
          <a:p>
            <a:pPr eaLnBrk="1" fontAlgn="auto" hangingPunct="1">
              <a:spcAft>
                <a:spcPts val="0"/>
              </a:spcAft>
              <a:buFont typeface="Arial" pitchFamily="34" charset="0"/>
              <a:buChar char="•"/>
              <a:defRPr/>
            </a:pPr>
            <a:r>
              <a:rPr lang="es-ES_tradnl" sz="1800" dirty="0" smtClean="0"/>
              <a:t>un rectángulo horizontal, que representa la fuente o destino de los datos, es decir las entidades externas al sistema.</a:t>
            </a:r>
            <a:endParaRPr lang="en-US" sz="1800" dirty="0" smtClean="0"/>
          </a:p>
          <a:p>
            <a:pPr eaLnBrk="1" fontAlgn="auto" hangingPunct="1">
              <a:spcAft>
                <a:spcPts val="0"/>
              </a:spcAft>
              <a:buFont typeface="Arial" pitchFamily="34" charset="0"/>
              <a:buChar char="•"/>
              <a:defRPr/>
            </a:pPr>
            <a:r>
              <a:rPr lang="es-ES_tradnl" sz="1800" dirty="0" smtClean="0"/>
              <a:t>Rectángulo horizontal abierto en su lado derecho, que representa almacenamiento de datos.</a:t>
            </a:r>
            <a:endParaRPr lang="en-US" sz="1800" dirty="0" smtClean="0"/>
          </a:p>
          <a:p>
            <a:pPr eaLnBrk="1" fontAlgn="auto" hangingPunct="1">
              <a:spcAft>
                <a:spcPts val="0"/>
              </a:spcAft>
              <a:buFont typeface="Arial" pitchFamily="34" charset="0"/>
              <a:buNone/>
              <a:defRPr/>
            </a:pPr>
            <a:r>
              <a:rPr lang="es-ES_tradnl" sz="1800" i="1" dirty="0" smtClean="0"/>
              <a:t>Permite representar en forma completa los sistemas operativos, con pocos símbolos.   </a:t>
            </a:r>
            <a:endParaRPr lang="en-US" sz="1800" i="1" dirty="0" smtClean="0"/>
          </a:p>
          <a:p>
            <a:pPr eaLnBrk="1" fontAlgn="auto" hangingPunct="1">
              <a:spcAft>
                <a:spcPts val="0"/>
              </a:spcAft>
              <a:buFont typeface="Arial" pitchFamily="34" charset="0"/>
              <a:buChar char="•"/>
              <a:defRPr/>
            </a:pP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500"/>
            <a:ext cx="8229600" cy="5554663"/>
          </a:xfrm>
        </p:spPr>
        <p:txBody>
          <a:bodyPr rtlCol="0">
            <a:normAutofit/>
          </a:bodyPr>
          <a:lstStyle/>
          <a:p>
            <a:pPr eaLnBrk="1" fontAlgn="auto" hangingPunct="1">
              <a:spcAft>
                <a:spcPts val="0"/>
              </a:spcAft>
              <a:buFont typeface="Arial" pitchFamily="34" charset="0"/>
              <a:buNone/>
              <a:defRPr/>
            </a:pPr>
            <a:endParaRPr lang="es-ES_tradnl" sz="2200" b="1" u="sng" dirty="0" smtClean="0"/>
          </a:p>
          <a:p>
            <a:pPr eaLnBrk="1" fontAlgn="auto" hangingPunct="1">
              <a:spcAft>
                <a:spcPts val="0"/>
              </a:spcAft>
              <a:buFont typeface="Arial" pitchFamily="34" charset="0"/>
              <a:buNone/>
              <a:defRPr/>
            </a:pPr>
            <a:r>
              <a:rPr lang="es-ES_tradnl" sz="2200" b="1" u="sng" dirty="0" smtClean="0"/>
              <a:t>Diagrama de interdependencia sectorial/ Diagrama de bloques </a:t>
            </a:r>
            <a:r>
              <a:rPr lang="es-ES_tradnl" sz="2200" dirty="0" smtClean="0"/>
              <a:t>: </a:t>
            </a:r>
          </a:p>
          <a:p>
            <a:pPr eaLnBrk="1" fontAlgn="auto" hangingPunct="1">
              <a:spcAft>
                <a:spcPts val="0"/>
              </a:spcAft>
              <a:buFont typeface="Arial" pitchFamily="34" charset="0"/>
              <a:buNone/>
              <a:defRPr/>
            </a:pPr>
            <a:endParaRPr lang="es-ES_tradnl" sz="2200" dirty="0" smtClean="0"/>
          </a:p>
          <a:p>
            <a:pPr marL="0" eaLnBrk="1" fontAlgn="auto" hangingPunct="1">
              <a:spcAft>
                <a:spcPts val="0"/>
              </a:spcAft>
              <a:buFont typeface="Arial" pitchFamily="34" charset="0"/>
              <a:buNone/>
              <a:defRPr/>
            </a:pPr>
            <a:r>
              <a:rPr lang="es-ES_tradnl" sz="2200" dirty="0" smtClean="0"/>
              <a:t>Es útil para tener también una visón global del sistema o subsistema, sin entrar en detalle.</a:t>
            </a:r>
            <a:endParaRPr lang="en-US" sz="2200" dirty="0" smtClean="0"/>
          </a:p>
          <a:p>
            <a:pPr marL="0" eaLnBrk="1" fontAlgn="auto" hangingPunct="1">
              <a:spcAft>
                <a:spcPts val="0"/>
              </a:spcAft>
              <a:buFont typeface="Arial" pitchFamily="34" charset="0"/>
              <a:buNone/>
              <a:defRPr/>
            </a:pPr>
            <a:r>
              <a:rPr lang="es-ES_tradnl" sz="2200" dirty="0" smtClean="0"/>
              <a:t> Se compone de un cuadro con columnas y dentro de cada una de ellas se describen las operaciones que se realizan en ese sector. Los símbolos de operaciones se conectan entre sí por líneas que representan el traslado e la información e indican la secuencia en que se efectúan.</a:t>
            </a:r>
            <a:endParaRPr lang="en-US" sz="2200" dirty="0" smtClean="0"/>
          </a:p>
          <a:p>
            <a:pPr marL="0" eaLnBrk="1" fontAlgn="auto" hangingPunct="1">
              <a:spcAft>
                <a:spcPts val="0"/>
              </a:spcAft>
              <a:buFont typeface="Arial" pitchFamily="34" charset="0"/>
              <a:buNone/>
              <a:defRPr/>
            </a:pPr>
            <a:r>
              <a:rPr lang="es-ES_tradnl" sz="2200" dirty="0" smtClean="0"/>
              <a:t>En la metodología de reingeniería se utiliza con el nombre de mapa de proceso.</a:t>
            </a:r>
            <a:endParaRPr lang="en-US" sz="2200" dirty="0" smtClean="0"/>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428625" y="434975"/>
            <a:ext cx="8143875" cy="6199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63"/>
            <a:ext cx="8229600" cy="5626100"/>
          </a:xfrm>
        </p:spPr>
        <p:txBody>
          <a:bodyPr rtlCol="0">
            <a:normAutofit lnSpcReduction="10000"/>
          </a:bodyPr>
          <a:lstStyle/>
          <a:p>
            <a:pPr marL="0" eaLnBrk="1" fontAlgn="auto" hangingPunct="1">
              <a:spcAft>
                <a:spcPts val="0"/>
              </a:spcAft>
              <a:buFont typeface="Arial" pitchFamily="34" charset="0"/>
              <a:buNone/>
              <a:defRPr/>
            </a:pPr>
            <a:r>
              <a:rPr lang="es-ES_tradnl" sz="2800" b="1" u="sng" dirty="0" err="1" smtClean="0"/>
              <a:t>Cursograma</a:t>
            </a:r>
            <a:r>
              <a:rPr lang="es-ES_tradnl" sz="1800" dirty="0" smtClean="0"/>
              <a:t>: </a:t>
            </a:r>
          </a:p>
          <a:p>
            <a:pPr marL="0" eaLnBrk="1" fontAlgn="auto" hangingPunct="1">
              <a:spcAft>
                <a:spcPts val="0"/>
              </a:spcAft>
              <a:buFont typeface="Arial" pitchFamily="34" charset="0"/>
              <a:buNone/>
              <a:defRPr/>
            </a:pPr>
            <a:r>
              <a:rPr lang="es-ES_tradnl" sz="1800" dirty="0" smtClean="0"/>
              <a:t>Mediante un conjunto de símbolos permite representar en detalle la secuencia de actividades, los soportes de información y archivos utilizados.</a:t>
            </a:r>
            <a:endParaRPr lang="en-US" sz="1800" dirty="0" smtClean="0"/>
          </a:p>
          <a:p>
            <a:pPr marL="0" eaLnBrk="1" fontAlgn="auto" hangingPunct="1">
              <a:spcAft>
                <a:spcPts val="0"/>
              </a:spcAft>
              <a:buFont typeface="Arial" pitchFamily="34" charset="0"/>
              <a:buNone/>
              <a:defRPr/>
            </a:pPr>
            <a:r>
              <a:rPr lang="es-ES_tradnl" sz="1800" dirty="0" smtClean="0"/>
              <a:t>La norma IRAM 34.501 estandariza los símbolos a emplear.</a:t>
            </a:r>
            <a:endParaRPr lang="en-US" sz="1800" dirty="0" smtClean="0"/>
          </a:p>
          <a:p>
            <a:pPr marL="0" eaLnBrk="1" fontAlgn="auto" hangingPunct="1">
              <a:spcAft>
                <a:spcPts val="0"/>
              </a:spcAft>
              <a:buFont typeface="Arial" pitchFamily="34" charset="0"/>
              <a:buNone/>
              <a:defRPr/>
            </a:pPr>
            <a:r>
              <a:rPr lang="es-ES_tradnl" sz="1800" dirty="0" smtClean="0"/>
              <a:t>También se denomina circuito o </a:t>
            </a:r>
            <a:r>
              <a:rPr lang="es-ES_tradnl" sz="1800" dirty="0" err="1" smtClean="0"/>
              <a:t>flujograma</a:t>
            </a:r>
            <a:r>
              <a:rPr lang="es-ES_tradnl" sz="1800" dirty="0" smtClean="0"/>
              <a:t>, y es un diagrama más analítico y detallado que los anteriores. </a:t>
            </a:r>
            <a:endParaRPr lang="en-US" sz="1800" dirty="0" smtClean="0"/>
          </a:p>
          <a:p>
            <a:pPr marL="0" eaLnBrk="1" fontAlgn="auto" hangingPunct="1">
              <a:spcAft>
                <a:spcPts val="0"/>
              </a:spcAft>
              <a:buFont typeface="Arial" pitchFamily="34" charset="0"/>
              <a:buNone/>
              <a:defRPr/>
            </a:pPr>
            <a:r>
              <a:rPr lang="es-ES_tradnl" sz="1800" dirty="0" smtClean="0"/>
              <a:t>Estos diagramas son utilizados por analistas y auditores para efectuar relevamientos, pero lo complejo de su construcción e interpretación para los no especialistas ha limitado su uso.  </a:t>
            </a:r>
          </a:p>
          <a:p>
            <a:pPr marL="0" eaLnBrk="1" fontAlgn="auto" hangingPunct="1">
              <a:spcAft>
                <a:spcPts val="0"/>
              </a:spcAft>
              <a:buFont typeface="Arial" pitchFamily="34" charset="0"/>
              <a:buNone/>
              <a:defRPr/>
            </a:pPr>
            <a:endParaRPr lang="en-US" sz="1800" dirty="0" smtClean="0"/>
          </a:p>
          <a:p>
            <a:pPr marL="0" eaLnBrk="1" fontAlgn="auto" hangingPunct="1">
              <a:spcAft>
                <a:spcPts val="0"/>
              </a:spcAft>
              <a:buFont typeface="Arial" pitchFamily="34" charset="0"/>
              <a:buNone/>
              <a:defRPr/>
            </a:pPr>
            <a:r>
              <a:rPr lang="es-ES_tradnl" sz="1800" b="1" u="sng" dirty="0" smtClean="0"/>
              <a:t>Los manuales</a:t>
            </a:r>
            <a:r>
              <a:rPr lang="es-ES_tradnl" sz="1800" dirty="0" smtClean="0"/>
              <a:t>: son cuerpos integrados de normas donde se establecen las instrucciones necesarias para la realización de las tareas.  En el caso de la formalización de los sistemas administrativos, se utiliza el manual de procedimiento o normas y procedimientos. Para cada sistema se incluyen un resumen de la normativa vigente y una descripción de los pasos que se seguirán, con indicación de los formularios, archivos y registros utilizados; esta descripción generalmente se acompaña con el respectivo </a:t>
            </a:r>
            <a:r>
              <a:rPr lang="es-ES_tradnl" sz="1800" dirty="0" err="1" smtClean="0"/>
              <a:t>cursograma</a:t>
            </a:r>
            <a:r>
              <a:rPr lang="es-ES_tradnl" sz="1800" dirty="0" smtClean="0"/>
              <a:t> o diagrama de interdependencia sectorial.</a:t>
            </a:r>
            <a:endParaRPr lang="en-US" sz="1800" dirty="0" smtClean="0"/>
          </a:p>
          <a:p>
            <a:pPr marL="0" eaLnBrk="1" fontAlgn="auto" hangingPunct="1">
              <a:spcAft>
                <a:spcPts val="0"/>
              </a:spcAft>
              <a:buFont typeface="Arial" pitchFamily="34" charset="0"/>
              <a:buNone/>
              <a:defRPr/>
            </a:pPr>
            <a:r>
              <a:rPr lang="es-ES_tradnl" sz="1800" dirty="0" smtClean="0"/>
              <a:t> Son un importante instrumento para el entrenamiento de personal, pueden contribuir a solucionar problemas de asignación de responsabilidades y proporcionan una base para la evaluación del desempeño.</a:t>
            </a:r>
            <a:endParaRPr lang="en-US" sz="1800" dirty="0" smtClean="0"/>
          </a:p>
          <a:p>
            <a:pPr eaLnBrk="1" fontAlgn="auto" hangingPunct="1">
              <a:spcAft>
                <a:spcPts val="0"/>
              </a:spcAft>
              <a:buFont typeface="Arial" pitchFamily="34" charset="0"/>
              <a:buNone/>
              <a:defRPr/>
            </a:pP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357188"/>
            <a:ext cx="8258175" cy="6072187"/>
          </a:xfrm>
        </p:spPr>
        <p:txBody>
          <a:bodyPr rtlCol="0">
            <a:normAutofit fontScale="92500" lnSpcReduction="20000"/>
          </a:bodyPr>
          <a:lstStyle/>
          <a:p>
            <a:pPr eaLnBrk="1" fontAlgn="auto" hangingPunct="1">
              <a:spcAft>
                <a:spcPts val="0"/>
              </a:spcAft>
              <a:buFont typeface="Arial" pitchFamily="34" charset="0"/>
              <a:buNone/>
              <a:defRPr/>
            </a:pPr>
            <a:r>
              <a:rPr lang="es-ES_tradnl" sz="1400" b="1" u="sng" dirty="0" smtClean="0"/>
              <a:t>NORMAS IRAM 34501. Símbolos para la representación gráfica.</a:t>
            </a:r>
            <a:endParaRPr lang="en-US" sz="1400" dirty="0" smtClean="0"/>
          </a:p>
          <a:p>
            <a:pPr eaLnBrk="1" fontAlgn="auto" hangingPunct="1">
              <a:spcAft>
                <a:spcPts val="0"/>
              </a:spcAft>
              <a:buFont typeface="Arial" pitchFamily="34" charset="0"/>
              <a:buNone/>
              <a:defRPr/>
            </a:pPr>
            <a:r>
              <a:rPr lang="es-ES_tradnl" sz="1400" b="1" dirty="0" smtClean="0"/>
              <a:t> </a:t>
            </a:r>
            <a:r>
              <a:rPr lang="es-ES_tradnl" sz="1400" b="1" u="sng" dirty="0" smtClean="0"/>
              <a:t>Símbolo - denominación- Significado y contenido.</a:t>
            </a:r>
            <a:endParaRPr lang="en-US" sz="1400" dirty="0" smtClean="0"/>
          </a:p>
          <a:p>
            <a:pPr eaLnBrk="1" fontAlgn="auto" hangingPunct="1">
              <a:spcAft>
                <a:spcPts val="0"/>
              </a:spcAft>
              <a:buFont typeface="Arial" pitchFamily="34" charset="0"/>
              <a:buNone/>
              <a:defRPr/>
            </a:pPr>
            <a:r>
              <a:rPr lang="es-ES_tradnl" sz="1400" b="1" dirty="0" smtClean="0"/>
              <a:t>                                	</a:t>
            </a:r>
          </a:p>
          <a:p>
            <a:pPr eaLnBrk="1" fontAlgn="auto" hangingPunct="1">
              <a:spcAft>
                <a:spcPts val="0"/>
              </a:spcAft>
              <a:buFont typeface="Arial" pitchFamily="34" charset="0"/>
              <a:buNone/>
              <a:defRPr/>
            </a:pPr>
            <a:r>
              <a:rPr lang="es-ES_tradnl" sz="1400" b="1" dirty="0" smtClean="0"/>
              <a:t>			Documento</a:t>
            </a:r>
            <a:r>
              <a:rPr lang="es-ES_tradnl" sz="1400" dirty="0" smtClean="0"/>
              <a:t>.  Contiene la denominación abreviada y la cantidad de ejemplares. Se 		numeran los ejemplares                     </a:t>
            </a:r>
            <a:endParaRPr lang="en-US" sz="1400" dirty="0" smtClean="0"/>
          </a:p>
          <a:p>
            <a:pPr eaLnBrk="1" fontAlgn="auto" hangingPunct="1">
              <a:spcAft>
                <a:spcPts val="0"/>
              </a:spcAft>
              <a:buFont typeface="Arial" pitchFamily="34" charset="0"/>
              <a:buNone/>
              <a:defRPr/>
            </a:pPr>
            <a:endParaRPr lang="es-MX" sz="1400" dirty="0" smtClean="0"/>
          </a:p>
          <a:p>
            <a:pPr eaLnBrk="1" fontAlgn="auto" hangingPunct="1">
              <a:spcAft>
                <a:spcPts val="0"/>
              </a:spcAft>
              <a:buFont typeface="Arial" pitchFamily="34" charset="0"/>
              <a:buNone/>
              <a:defRPr/>
            </a:pPr>
            <a:endParaRPr lang="es-MX" sz="1400" dirty="0" smtClean="0"/>
          </a:p>
          <a:p>
            <a:pPr marL="0" indent="0" algn="just" eaLnBrk="1" hangingPunct="1">
              <a:spcBef>
                <a:spcPct val="0"/>
              </a:spcBef>
              <a:buFont typeface="Arial" pitchFamily="34" charset="0"/>
              <a:buNone/>
              <a:defRPr/>
            </a:pPr>
            <a:r>
              <a:rPr lang="es-MX" sz="1400" dirty="0" smtClean="0"/>
              <a:t>		</a:t>
            </a:r>
          </a:p>
          <a:p>
            <a:pPr marL="0" indent="0" algn="just" eaLnBrk="1" hangingPunct="1">
              <a:spcBef>
                <a:spcPct val="0"/>
              </a:spcBef>
              <a:buFont typeface="Arial" pitchFamily="34" charset="0"/>
              <a:buNone/>
              <a:defRPr/>
            </a:pPr>
            <a:endParaRPr lang="es-MX" sz="1400" b="1" dirty="0" smtClean="0"/>
          </a:p>
          <a:p>
            <a:pPr marL="0" indent="0" algn="just" eaLnBrk="1" hangingPunct="1">
              <a:spcBef>
                <a:spcPct val="0"/>
              </a:spcBef>
              <a:buFont typeface="Arial" pitchFamily="34" charset="0"/>
              <a:buNone/>
              <a:defRPr/>
            </a:pPr>
            <a:r>
              <a:rPr lang="es-MX" sz="1400" b="1" dirty="0" smtClean="0"/>
              <a:t>		Operación</a:t>
            </a:r>
            <a:r>
              <a:rPr lang="es-ES_tradnl" sz="1400" dirty="0" smtClean="0">
                <a:latin typeface="Arial" pitchFamily="34" charset="0"/>
                <a:ea typeface="Times New Roman" pitchFamily="18" charset="0"/>
                <a:cs typeface="Times New Roman" pitchFamily="18" charset="0"/>
              </a:rPr>
              <a:t>. Representa toda acción de elaboración, modificación o       </a:t>
            </a:r>
            <a:endParaRPr lang="en-US" sz="1000" dirty="0" smtClean="0">
              <a:latin typeface="Arial" pitchFamily="34" charset="0"/>
            </a:endParaRPr>
          </a:p>
          <a:p>
            <a:pPr marL="0" indent="0" algn="just">
              <a:spcBef>
                <a:spcPct val="0"/>
              </a:spcBef>
              <a:buFont typeface="Arial" pitchFamily="34" charset="0"/>
              <a:buNone/>
              <a:defRPr/>
            </a:pPr>
            <a:r>
              <a:rPr lang="es-ES_tradnl" sz="1400" dirty="0" smtClean="0">
                <a:latin typeface="Arial" pitchFamily="34" charset="0"/>
                <a:ea typeface="Times New Roman" pitchFamily="18" charset="0"/>
                <a:cs typeface="Times New Roman" pitchFamily="18" charset="0"/>
              </a:rPr>
              <a:t>                                 	incorporación de información o decisión.</a:t>
            </a:r>
            <a:endParaRPr lang="es-ES_tradnl" sz="2000" dirty="0" smtClean="0">
              <a:latin typeface="Arial" pitchFamily="34" charset="0"/>
            </a:endParaRPr>
          </a:p>
          <a:p>
            <a:pPr eaLnBrk="1" fontAlgn="auto" hangingPunct="1">
              <a:spcAft>
                <a:spcPts val="0"/>
              </a:spcAft>
              <a:buFont typeface="Arial" pitchFamily="34" charset="0"/>
              <a:buNone/>
              <a:defRPr/>
            </a:pPr>
            <a:endParaRPr lang="es-MX" sz="1400" dirty="0" smtClean="0"/>
          </a:p>
          <a:p>
            <a:pPr eaLnBrk="1" fontAlgn="auto" hangingPunct="1">
              <a:spcAft>
                <a:spcPts val="0"/>
              </a:spcAft>
              <a:buFont typeface="Arial" pitchFamily="34" charset="0"/>
              <a:buNone/>
              <a:defRPr/>
            </a:pPr>
            <a:r>
              <a:rPr lang="es-MX" sz="1400" dirty="0" smtClean="0"/>
              <a:t>			</a:t>
            </a:r>
          </a:p>
          <a:p>
            <a:pPr eaLnBrk="1" fontAlgn="auto" hangingPunct="1">
              <a:spcAft>
                <a:spcPts val="0"/>
              </a:spcAft>
              <a:buFont typeface="Arial" pitchFamily="34" charset="0"/>
              <a:buNone/>
              <a:defRPr/>
            </a:pPr>
            <a:endParaRPr lang="es-MX" sz="1400" dirty="0" smtClean="0"/>
          </a:p>
          <a:p>
            <a:pPr eaLnBrk="1" fontAlgn="auto" hangingPunct="1">
              <a:spcAft>
                <a:spcPts val="0"/>
              </a:spcAft>
              <a:buFont typeface="Arial" pitchFamily="34" charset="0"/>
              <a:buNone/>
              <a:defRPr/>
            </a:pPr>
            <a:r>
              <a:rPr lang="es-MX" sz="1400" dirty="0" smtClean="0"/>
              <a:t>			</a:t>
            </a:r>
          </a:p>
          <a:p>
            <a:pPr eaLnBrk="1" fontAlgn="auto" hangingPunct="1">
              <a:spcAft>
                <a:spcPts val="0"/>
              </a:spcAft>
              <a:buFont typeface="Arial" pitchFamily="34" charset="0"/>
              <a:buNone/>
              <a:defRPr/>
            </a:pPr>
            <a:r>
              <a:rPr lang="es-MX" sz="1400" b="1" dirty="0" smtClean="0"/>
              <a:t>			</a:t>
            </a:r>
            <a:r>
              <a:rPr lang="es-ES_tradnl" sz="1400" b="1" dirty="0" smtClean="0"/>
              <a:t>Control.</a:t>
            </a:r>
            <a:r>
              <a:rPr lang="es-ES_tradnl" sz="1400" dirty="0" smtClean="0"/>
              <a:t> Representa toda acción de verificación, inspección, control.</a:t>
            </a:r>
            <a:endParaRPr lang="en-US" sz="1400" dirty="0" smtClean="0"/>
          </a:p>
          <a:p>
            <a:pPr eaLnBrk="1" fontAlgn="auto" hangingPunct="1">
              <a:spcAft>
                <a:spcPts val="0"/>
              </a:spcAft>
              <a:buFont typeface="Arial" pitchFamily="34" charset="0"/>
              <a:buNone/>
              <a:defRPr/>
            </a:pPr>
            <a:endParaRPr lang="es-MX" sz="1400" dirty="0" smtClean="0"/>
          </a:p>
          <a:p>
            <a:pPr eaLnBrk="1" fontAlgn="auto" hangingPunct="1">
              <a:spcAft>
                <a:spcPts val="0"/>
              </a:spcAft>
              <a:buFont typeface="Arial" pitchFamily="34" charset="0"/>
              <a:buNone/>
              <a:defRPr/>
            </a:pPr>
            <a:endParaRPr lang="es-MX" sz="1400" dirty="0" smtClean="0"/>
          </a:p>
          <a:p>
            <a:pPr eaLnBrk="1" fontAlgn="auto" hangingPunct="1">
              <a:spcAft>
                <a:spcPts val="0"/>
              </a:spcAft>
              <a:buFont typeface="Arial" pitchFamily="34" charset="0"/>
              <a:buNone/>
              <a:defRPr/>
            </a:pPr>
            <a:r>
              <a:rPr lang="es-MX" sz="1400" dirty="0" smtClean="0"/>
              <a:t>			</a:t>
            </a:r>
          </a:p>
          <a:p>
            <a:pPr eaLnBrk="1" fontAlgn="auto" hangingPunct="1">
              <a:spcAft>
                <a:spcPts val="0"/>
              </a:spcAft>
              <a:buFont typeface="Arial" pitchFamily="34" charset="0"/>
              <a:buNone/>
              <a:defRPr/>
            </a:pPr>
            <a:r>
              <a:rPr lang="es-MX" sz="1400" b="1" dirty="0" smtClean="0"/>
              <a:t>			</a:t>
            </a:r>
            <a:r>
              <a:rPr lang="es-ES_tradnl" sz="1400" b="1" dirty="0" smtClean="0"/>
              <a:t>Demora.</a:t>
            </a:r>
            <a:r>
              <a:rPr lang="es-ES_tradnl" sz="1400" dirty="0" smtClean="0"/>
              <a:t> Representa toda detención transitoria del proceso, en espera de  </a:t>
            </a:r>
            <a:endParaRPr lang="en-US" sz="1400" dirty="0" smtClean="0"/>
          </a:p>
          <a:p>
            <a:pPr eaLnBrk="1" fontAlgn="auto" hangingPunct="1">
              <a:spcAft>
                <a:spcPts val="0"/>
              </a:spcAft>
              <a:buFont typeface="Arial" pitchFamily="34" charset="0"/>
              <a:buNone/>
              <a:defRPr/>
            </a:pPr>
            <a:r>
              <a:rPr lang="es-ES_tradnl" sz="1400" dirty="0" smtClean="0"/>
              <a:t>                                  	un acontecimiento determinado.</a:t>
            </a:r>
          </a:p>
          <a:p>
            <a:pPr eaLnBrk="1" fontAlgn="auto" hangingPunct="1">
              <a:spcAft>
                <a:spcPts val="0"/>
              </a:spcAft>
              <a:buFont typeface="Arial" pitchFamily="34" charset="0"/>
              <a:buNone/>
              <a:defRPr/>
            </a:pPr>
            <a:endParaRPr lang="es-ES_tradnl" sz="1400" dirty="0" smtClean="0"/>
          </a:p>
          <a:p>
            <a:pPr eaLnBrk="1" fontAlgn="auto" hangingPunct="1">
              <a:spcAft>
                <a:spcPts val="0"/>
              </a:spcAft>
              <a:buFont typeface="Arial" pitchFamily="34" charset="0"/>
              <a:buNone/>
              <a:defRPr/>
            </a:pPr>
            <a:r>
              <a:rPr lang="es-ES_tradnl" sz="1400" dirty="0" smtClean="0"/>
              <a:t>			</a:t>
            </a:r>
          </a:p>
          <a:p>
            <a:pPr eaLnBrk="1" fontAlgn="auto" hangingPunct="1">
              <a:spcAft>
                <a:spcPts val="0"/>
              </a:spcAft>
              <a:buFont typeface="Arial" pitchFamily="34" charset="0"/>
              <a:buNone/>
              <a:defRPr/>
            </a:pPr>
            <a:r>
              <a:rPr lang="es-ES_tradnl" sz="1400" b="1" dirty="0" smtClean="0"/>
              <a:t>			Archivo transitorio.</a:t>
            </a:r>
            <a:r>
              <a:rPr lang="es-ES_tradnl" sz="1400" dirty="0" smtClean="0"/>
              <a:t>  Almacenamiento sistemático en forma temporaria de    </a:t>
            </a:r>
            <a:endParaRPr lang="en-US" sz="1400" dirty="0" smtClean="0"/>
          </a:p>
          <a:p>
            <a:pPr eaLnBrk="1" fontAlgn="auto" hangingPunct="1">
              <a:spcAft>
                <a:spcPts val="0"/>
              </a:spcAft>
              <a:buFont typeface="Arial" pitchFamily="34" charset="0"/>
              <a:buNone/>
              <a:defRPr/>
            </a:pPr>
            <a:r>
              <a:rPr lang="es-ES_tradnl" sz="1400" dirty="0" smtClean="0"/>
              <a:t>                                	elementos portadores de información.</a:t>
            </a:r>
            <a:endParaRPr lang="en-US" sz="1400" dirty="0" smtClean="0"/>
          </a:p>
          <a:p>
            <a:pPr eaLnBrk="1" fontAlgn="auto" hangingPunct="1">
              <a:spcAft>
                <a:spcPts val="0"/>
              </a:spcAft>
              <a:buFont typeface="Arial" pitchFamily="34" charset="0"/>
              <a:buNone/>
              <a:defRPr/>
            </a:pPr>
            <a:r>
              <a:rPr lang="es-ES_tradnl" sz="1400" b="1" dirty="0" smtClean="0"/>
              <a:t>                                     	</a:t>
            </a:r>
          </a:p>
          <a:p>
            <a:pPr eaLnBrk="1" fontAlgn="auto" hangingPunct="1">
              <a:spcAft>
                <a:spcPts val="0"/>
              </a:spcAft>
              <a:buFont typeface="Arial" pitchFamily="34" charset="0"/>
              <a:buNone/>
              <a:defRPr/>
            </a:pPr>
            <a:r>
              <a:rPr lang="es-ES_tradnl" sz="1400" b="1" dirty="0" smtClean="0"/>
              <a:t>			</a:t>
            </a:r>
          </a:p>
          <a:p>
            <a:pPr eaLnBrk="1" fontAlgn="auto" hangingPunct="1">
              <a:spcAft>
                <a:spcPts val="0"/>
              </a:spcAft>
              <a:buFont typeface="Arial" pitchFamily="34" charset="0"/>
              <a:buNone/>
              <a:defRPr/>
            </a:pPr>
            <a:r>
              <a:rPr lang="es-ES_tradnl" sz="1400" b="1" dirty="0" smtClean="0"/>
              <a:t>			Archivo definitivo.</a:t>
            </a:r>
            <a:r>
              <a:rPr lang="es-ES_tradnl" sz="1400" dirty="0" smtClean="0"/>
              <a:t> Almacenamiento sistemático en forma permanente de </a:t>
            </a:r>
            <a:endParaRPr lang="en-US" sz="1400" dirty="0" smtClean="0"/>
          </a:p>
          <a:p>
            <a:pPr eaLnBrk="1" fontAlgn="auto" hangingPunct="1">
              <a:spcAft>
                <a:spcPts val="0"/>
              </a:spcAft>
              <a:buFont typeface="Arial" pitchFamily="34" charset="0"/>
              <a:buNone/>
              <a:defRPr/>
            </a:pPr>
            <a:r>
              <a:rPr lang="es-ES_tradnl" sz="1400" dirty="0" smtClean="0"/>
              <a:t>                                 	elementos portadores de información.</a:t>
            </a:r>
            <a:endParaRPr lang="en-US" sz="1400" dirty="0" smtClean="0"/>
          </a:p>
          <a:p>
            <a:pPr eaLnBrk="1" fontAlgn="auto" hangingPunct="1">
              <a:spcAft>
                <a:spcPts val="0"/>
              </a:spcAft>
              <a:buFont typeface="Arial" pitchFamily="34" charset="0"/>
              <a:buNone/>
              <a:defRPr/>
            </a:pPr>
            <a:endParaRPr lang="en-US" sz="1400" dirty="0" smtClean="0"/>
          </a:p>
          <a:p>
            <a:pPr eaLnBrk="1" fontAlgn="auto" hangingPunct="1">
              <a:spcAft>
                <a:spcPts val="0"/>
              </a:spcAft>
              <a:buFont typeface="Arial" pitchFamily="34" charset="0"/>
              <a:buNone/>
              <a:defRPr/>
            </a:pPr>
            <a:endParaRPr lang="en-US" sz="1400" dirty="0"/>
          </a:p>
        </p:txBody>
      </p:sp>
      <p:sp>
        <p:nvSpPr>
          <p:cNvPr id="4" name="Rectangle 3"/>
          <p:cNvSpPr/>
          <p:nvPr/>
        </p:nvSpPr>
        <p:spPr>
          <a:xfrm>
            <a:off x="1000125" y="1143000"/>
            <a:ext cx="985838" cy="571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Oval 4"/>
          <p:cNvSpPr/>
          <p:nvPr/>
        </p:nvSpPr>
        <p:spPr>
          <a:xfrm>
            <a:off x="1143000" y="2000250"/>
            <a:ext cx="785813" cy="714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214438" y="3143250"/>
            <a:ext cx="642937" cy="571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Flowchart: Delay 7"/>
          <p:cNvSpPr/>
          <p:nvPr/>
        </p:nvSpPr>
        <p:spPr>
          <a:xfrm>
            <a:off x="1214438" y="4071938"/>
            <a:ext cx="642937" cy="571500"/>
          </a:xfrm>
          <a:prstGeom prst="flowChartDelay">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Flowchart: Merge 8"/>
          <p:cNvSpPr/>
          <p:nvPr/>
        </p:nvSpPr>
        <p:spPr>
          <a:xfrm>
            <a:off x="1214438" y="4857750"/>
            <a:ext cx="571500" cy="571500"/>
          </a:xfrm>
          <a:prstGeom prst="flowChartMerg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Isosceles Triangle 9"/>
          <p:cNvSpPr/>
          <p:nvPr/>
        </p:nvSpPr>
        <p:spPr>
          <a:xfrm>
            <a:off x="1214438" y="5643563"/>
            <a:ext cx="642937" cy="5715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357188"/>
            <a:ext cx="8229600" cy="6215062"/>
          </a:xfrm>
        </p:spPr>
        <p:txBody>
          <a:bodyPr/>
          <a:lstStyle/>
          <a:p>
            <a:pPr eaLnBrk="1" hangingPunct="1">
              <a:buFont typeface="Arial" charset="0"/>
              <a:buNone/>
            </a:pPr>
            <a:r>
              <a:rPr lang="es-ES_tradnl" b="1" smtClean="0"/>
              <a:t> 			</a:t>
            </a:r>
            <a:r>
              <a:rPr lang="es-ES_tradnl" sz="1400" b="1" smtClean="0"/>
              <a:t>Alternativa.</a:t>
            </a:r>
            <a:r>
              <a:rPr lang="es-ES_tradnl" sz="1400" smtClean="0"/>
              <a:t> Se utiliza para indicar que en el procedimiento pueden originarse 		distintas formas de acción.</a:t>
            </a:r>
          </a:p>
          <a:p>
            <a:pPr eaLnBrk="1" hangingPunct="1">
              <a:buFont typeface="Arial" charset="0"/>
              <a:buNone/>
            </a:pPr>
            <a:endParaRPr lang="es-ES_tradnl" sz="1400" smtClean="0"/>
          </a:p>
          <a:p>
            <a:pPr eaLnBrk="1" hangingPunct="1">
              <a:buFont typeface="Arial" charset="0"/>
              <a:buNone/>
            </a:pPr>
            <a:r>
              <a:rPr lang="es-ES_tradnl" sz="1400" smtClean="0"/>
              <a:t>			</a:t>
            </a:r>
          </a:p>
          <a:p>
            <a:pPr eaLnBrk="1" hangingPunct="1">
              <a:buFont typeface="Arial" charset="0"/>
              <a:buNone/>
            </a:pPr>
            <a:r>
              <a:rPr lang="es-ES_tradnl" sz="1400" b="1" smtClean="0"/>
              <a:t>			Proceso no representado.</a:t>
            </a:r>
            <a:r>
              <a:rPr lang="es-ES_tradnl" sz="1400" smtClean="0"/>
              <a:t> </a:t>
            </a:r>
            <a:r>
              <a:rPr lang="es-ES_tradnl" sz="1400" b="1" smtClean="0"/>
              <a:t>(No relevado) </a:t>
            </a:r>
            <a:r>
              <a:rPr lang="es-ES_tradnl" sz="1400" smtClean="0"/>
              <a:t>Representa un conjunto de acciones que se </a:t>
            </a:r>
            <a:endParaRPr lang="en-US" sz="1400" smtClean="0"/>
          </a:p>
          <a:p>
            <a:pPr eaLnBrk="1" hangingPunct="1">
              <a:buFont typeface="Arial" charset="0"/>
              <a:buNone/>
            </a:pPr>
            <a:r>
              <a:rPr lang="es-ES_tradnl" sz="1400" smtClean="0"/>
              <a:t>                                  	desconocen o que no interesa representar.</a:t>
            </a:r>
          </a:p>
          <a:p>
            <a:pPr eaLnBrk="1" hangingPunct="1">
              <a:buFont typeface="Arial" charset="0"/>
              <a:buNone/>
            </a:pPr>
            <a:endParaRPr lang="es-ES_tradnl" sz="1400" smtClean="0"/>
          </a:p>
          <a:p>
            <a:pPr eaLnBrk="1" hangingPunct="1">
              <a:buFont typeface="Arial" charset="0"/>
              <a:buNone/>
            </a:pPr>
            <a:endParaRPr lang="es-ES_tradnl" sz="1400" smtClean="0"/>
          </a:p>
          <a:p>
            <a:pPr eaLnBrk="1" hangingPunct="1">
              <a:buFont typeface="Arial" charset="0"/>
              <a:buNone/>
            </a:pPr>
            <a:r>
              <a:rPr lang="es-ES_tradnl" sz="1400" smtClean="0"/>
              <a:t>			</a:t>
            </a:r>
            <a:r>
              <a:rPr lang="es-ES_tradnl" sz="1400" b="1" smtClean="0"/>
              <a:t>Conector.</a:t>
            </a:r>
            <a:r>
              <a:rPr lang="es-ES_tradnl" sz="1400" smtClean="0"/>
              <a:t> Representa el nexo entre procedimientos, procesos y entre                                     		páginas del mismo procedimiento.</a:t>
            </a:r>
          </a:p>
          <a:p>
            <a:pPr eaLnBrk="1" hangingPunct="1">
              <a:buFont typeface="Arial" charset="0"/>
              <a:buNone/>
            </a:pPr>
            <a:endParaRPr lang="es-ES_tradnl" sz="1400" smtClean="0"/>
          </a:p>
          <a:p>
            <a:pPr eaLnBrk="1" hangingPunct="1">
              <a:buFont typeface="Arial" charset="0"/>
              <a:buNone/>
            </a:pPr>
            <a:endParaRPr lang="es-ES_tradnl" sz="1400" smtClean="0"/>
          </a:p>
          <a:p>
            <a:pPr eaLnBrk="1" hangingPunct="1">
              <a:buFont typeface="Arial" charset="0"/>
              <a:buNone/>
            </a:pPr>
            <a:endParaRPr lang="es-ES_tradnl" sz="1400" smtClean="0"/>
          </a:p>
          <a:p>
            <a:pPr eaLnBrk="1" hangingPunct="1">
              <a:buFont typeface="Arial" charset="0"/>
              <a:buNone/>
            </a:pPr>
            <a:r>
              <a:rPr lang="es-ES_tradnl" sz="1400" smtClean="0"/>
              <a:t>			</a:t>
            </a:r>
            <a:endParaRPr lang="es-ES" sz="1400" smtClean="0"/>
          </a:p>
          <a:p>
            <a:pPr eaLnBrk="1" hangingPunct="1">
              <a:buFont typeface="Arial" charset="0"/>
              <a:buNone/>
            </a:pPr>
            <a:endParaRPr lang="es-ES_tradnl" sz="1400" smtClean="0"/>
          </a:p>
          <a:p>
            <a:pPr eaLnBrk="1" hangingPunct="1">
              <a:buFont typeface="Arial" charset="0"/>
              <a:buNone/>
            </a:pPr>
            <a:endParaRPr lang="es-ES_tradnl" sz="1400" smtClean="0"/>
          </a:p>
          <a:p>
            <a:pPr eaLnBrk="1" hangingPunct="1">
              <a:buFont typeface="Arial" charset="0"/>
              <a:buNone/>
            </a:pPr>
            <a:endParaRPr lang="es-ES_tradnl" sz="1400" smtClean="0"/>
          </a:p>
          <a:p>
            <a:pPr eaLnBrk="1" hangingPunct="1">
              <a:buFont typeface="Arial" charset="0"/>
              <a:buNone/>
            </a:pPr>
            <a:endParaRPr lang="es-ES_tradnl" sz="1400" smtClean="0"/>
          </a:p>
          <a:p>
            <a:pPr eaLnBrk="1" hangingPunct="1">
              <a:buFont typeface="Arial" charset="0"/>
              <a:buNone/>
            </a:pPr>
            <a:endParaRPr lang="es-ES_tradnl" sz="1400" smtClean="0"/>
          </a:p>
          <a:p>
            <a:pPr eaLnBrk="1" hangingPunct="1">
              <a:buFont typeface="Arial" charset="0"/>
              <a:buNone/>
            </a:pPr>
            <a:endParaRPr lang="en-US" sz="1400" smtClean="0"/>
          </a:p>
          <a:p>
            <a:pPr eaLnBrk="1" hangingPunct="1">
              <a:buFont typeface="Arial" charset="0"/>
              <a:buNone/>
            </a:pPr>
            <a:endParaRPr lang="en-US" sz="1400" smtClean="0"/>
          </a:p>
          <a:p>
            <a:pPr eaLnBrk="1" hangingPunct="1">
              <a:buFont typeface="Arial" charset="0"/>
              <a:buNone/>
            </a:pPr>
            <a:endParaRPr lang="en-US" sz="1800" smtClean="0"/>
          </a:p>
        </p:txBody>
      </p:sp>
      <p:sp>
        <p:nvSpPr>
          <p:cNvPr id="5" name="Flowchart: Data 4"/>
          <p:cNvSpPr/>
          <p:nvPr/>
        </p:nvSpPr>
        <p:spPr>
          <a:xfrm rot="2441783">
            <a:off x="887413" y="542925"/>
            <a:ext cx="868362" cy="628650"/>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Hexagon 7"/>
          <p:cNvSpPr/>
          <p:nvPr/>
        </p:nvSpPr>
        <p:spPr>
          <a:xfrm>
            <a:off x="714375" y="1571625"/>
            <a:ext cx="1214438" cy="571500"/>
          </a:xfrm>
          <a:prstGeom prst="hexagon">
            <a:avLst>
              <a:gd name="adj" fmla="val 45706"/>
              <a:gd name="vf" fmla="val 11547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Flowchart: Off-page Connector 8"/>
          <p:cNvSpPr/>
          <p:nvPr/>
        </p:nvSpPr>
        <p:spPr>
          <a:xfrm>
            <a:off x="1000125" y="2643188"/>
            <a:ext cx="714375" cy="714375"/>
          </a:xfrm>
          <a:prstGeom prst="flowChartOffpageConnec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63"/>
            <a:ext cx="8229600" cy="6072187"/>
          </a:xfrm>
        </p:spPr>
        <p:txBody>
          <a:bodyPr rtlCol="0">
            <a:normAutofit lnSpcReduction="10000"/>
          </a:bodyPr>
          <a:lstStyle/>
          <a:p>
            <a:pPr eaLnBrk="1" fontAlgn="auto" hangingPunct="1">
              <a:spcAft>
                <a:spcPts val="0"/>
              </a:spcAft>
              <a:buFont typeface="Arial" pitchFamily="34" charset="0"/>
              <a:buNone/>
              <a:defRPr/>
            </a:pPr>
            <a:r>
              <a:rPr lang="es-MX" sz="1800" b="1" dirty="0" smtClean="0"/>
              <a:t>Símbolos específicos para </a:t>
            </a:r>
            <a:r>
              <a:rPr lang="es-MX" sz="1800" b="1" dirty="0" err="1" smtClean="0"/>
              <a:t>cursogramas</a:t>
            </a:r>
            <a:r>
              <a:rPr lang="es-MX" sz="1800" b="1" dirty="0" smtClean="0"/>
              <a:t> </a:t>
            </a:r>
          </a:p>
          <a:p>
            <a:pPr eaLnBrk="1" fontAlgn="auto" hangingPunct="1">
              <a:spcAft>
                <a:spcPts val="0"/>
              </a:spcAft>
              <a:buFont typeface="Arial" pitchFamily="34" charset="0"/>
              <a:buNone/>
              <a:defRPr/>
            </a:pPr>
            <a:r>
              <a:rPr lang="es-MX" sz="1800" b="1" dirty="0" smtClean="0"/>
              <a:t>				 </a:t>
            </a:r>
          </a:p>
          <a:p>
            <a:pPr eaLnBrk="1" fontAlgn="auto" hangingPunct="1">
              <a:spcAft>
                <a:spcPts val="0"/>
              </a:spcAft>
              <a:buFont typeface="Arial" pitchFamily="34" charset="0"/>
              <a:buNone/>
              <a:defRPr/>
            </a:pPr>
            <a:r>
              <a:rPr lang="es-ES" sz="1400" b="1" dirty="0" smtClean="0">
                <a:cs typeface="Times New Roman" pitchFamily="18" charset="0"/>
              </a:rPr>
              <a:t>			Emisión:</a:t>
            </a:r>
            <a:r>
              <a:rPr lang="es-ES" sz="1400" dirty="0" smtClean="0">
                <a:cs typeface="Times New Roman" pitchFamily="18" charset="0"/>
              </a:rPr>
              <a:t>.  Se refiere a la operación de Emitir un documento.</a:t>
            </a:r>
          </a:p>
          <a:p>
            <a:pPr eaLnBrk="1" fontAlgn="auto" hangingPunct="1">
              <a:spcAft>
                <a:spcPts val="0"/>
              </a:spcAft>
              <a:buFont typeface="Arial" pitchFamily="34" charset="0"/>
              <a:buNone/>
              <a:defRPr/>
            </a:pPr>
            <a:endParaRPr lang="es-ES" sz="1400" dirty="0" smtClean="0">
              <a:cs typeface="Times New Roman" pitchFamily="18" charset="0"/>
            </a:endParaRPr>
          </a:p>
          <a:p>
            <a:pPr eaLnBrk="1" fontAlgn="auto" hangingPunct="1">
              <a:spcAft>
                <a:spcPts val="0"/>
              </a:spcAft>
              <a:buFont typeface="Arial" pitchFamily="34" charset="0"/>
              <a:buNone/>
              <a:defRPr/>
            </a:pPr>
            <a:r>
              <a:rPr lang="es-ES" sz="1400" dirty="0" smtClean="0">
                <a:cs typeface="Times New Roman" pitchFamily="18" charset="0"/>
              </a:rPr>
              <a:t>			</a:t>
            </a:r>
          </a:p>
          <a:p>
            <a:pPr eaLnBrk="1" fontAlgn="auto" hangingPunct="1">
              <a:spcAft>
                <a:spcPts val="0"/>
              </a:spcAft>
              <a:buFont typeface="Arial" pitchFamily="34" charset="0"/>
              <a:buNone/>
              <a:defRPr/>
            </a:pPr>
            <a:r>
              <a:rPr lang="es-ES" sz="1400" b="1" dirty="0" smtClean="0">
                <a:cs typeface="Times New Roman" pitchFamily="18" charset="0"/>
              </a:rPr>
              <a:t>			Firma:</a:t>
            </a:r>
            <a:r>
              <a:rPr lang="es-ES" sz="1400" dirty="0" smtClean="0">
                <a:cs typeface="Times New Roman" pitchFamily="18" charset="0"/>
              </a:rPr>
              <a:t>.  Se refiere a la operación de refrendar un documento.</a:t>
            </a:r>
          </a:p>
          <a:p>
            <a:pPr eaLnBrk="1" fontAlgn="auto" hangingPunct="1">
              <a:spcAft>
                <a:spcPts val="0"/>
              </a:spcAft>
              <a:buFont typeface="Arial" pitchFamily="34" charset="0"/>
              <a:buNone/>
              <a:defRPr/>
            </a:pPr>
            <a:r>
              <a:rPr lang="es-ES" sz="1400" dirty="0" smtClean="0">
                <a:cs typeface="Times New Roman" pitchFamily="18" charset="0"/>
              </a:rPr>
              <a:t>			</a:t>
            </a:r>
          </a:p>
          <a:p>
            <a:pPr eaLnBrk="1" fontAlgn="auto" hangingPunct="1">
              <a:spcAft>
                <a:spcPts val="0"/>
              </a:spcAft>
              <a:buFont typeface="Arial" pitchFamily="34" charset="0"/>
              <a:buNone/>
              <a:defRPr/>
            </a:pPr>
            <a:r>
              <a:rPr lang="es-ES" sz="1400" dirty="0" smtClean="0">
                <a:cs typeface="Times New Roman" pitchFamily="18" charset="0"/>
              </a:rPr>
              <a:t>			</a:t>
            </a:r>
            <a:r>
              <a:rPr lang="es-ES" sz="1400" b="1" dirty="0" smtClean="0">
                <a:cs typeface="Times New Roman" pitchFamily="18" charset="0"/>
              </a:rPr>
              <a:t>Registro:</a:t>
            </a:r>
            <a:r>
              <a:rPr lang="es-ES" sz="1400" dirty="0" smtClean="0">
                <a:cs typeface="Times New Roman" pitchFamily="18" charset="0"/>
              </a:rPr>
              <a:t> Es la operación de registrar una modificación de información en los 		soportes ó fichas. </a:t>
            </a:r>
          </a:p>
          <a:p>
            <a:pPr eaLnBrk="1" fontAlgn="auto" hangingPunct="1">
              <a:spcAft>
                <a:spcPts val="0"/>
              </a:spcAft>
              <a:buFont typeface="Arial" pitchFamily="34" charset="0"/>
              <a:buNone/>
              <a:defRPr/>
            </a:pPr>
            <a:endParaRPr lang="es-ES" sz="1400" dirty="0" smtClean="0">
              <a:cs typeface="Times New Roman" pitchFamily="18" charset="0"/>
            </a:endParaRPr>
          </a:p>
          <a:p>
            <a:pPr eaLnBrk="1" fontAlgn="auto" hangingPunct="1">
              <a:spcAft>
                <a:spcPts val="0"/>
              </a:spcAft>
              <a:buFont typeface="Arial" pitchFamily="34" charset="0"/>
              <a:buNone/>
              <a:defRPr/>
            </a:pPr>
            <a:r>
              <a:rPr lang="es-ES" sz="1400" dirty="0" smtClean="0">
                <a:cs typeface="Times New Roman" pitchFamily="18" charset="0"/>
              </a:rPr>
              <a:t>			</a:t>
            </a:r>
          </a:p>
          <a:p>
            <a:pPr eaLnBrk="1" fontAlgn="auto" hangingPunct="1">
              <a:spcAft>
                <a:spcPts val="0"/>
              </a:spcAft>
              <a:buFont typeface="Arial" pitchFamily="34" charset="0"/>
              <a:buNone/>
              <a:defRPr/>
            </a:pPr>
            <a:r>
              <a:rPr lang="es-ES" sz="1400" b="1" dirty="0" smtClean="0">
                <a:cs typeface="Times New Roman" pitchFamily="18" charset="0"/>
              </a:rPr>
              <a:t>			Distribución:</a:t>
            </a:r>
            <a:r>
              <a:rPr lang="es-ES" sz="1400" dirty="0" smtClean="0">
                <a:cs typeface="Times New Roman" pitchFamily="18" charset="0"/>
              </a:rPr>
              <a:t>.  Simboliza la distribución de la información a distintos destinos</a:t>
            </a:r>
          </a:p>
          <a:p>
            <a:pPr eaLnBrk="1" fontAlgn="auto" hangingPunct="1">
              <a:spcAft>
                <a:spcPts val="0"/>
              </a:spcAft>
              <a:buFont typeface="Arial" pitchFamily="34" charset="0"/>
              <a:buNone/>
              <a:defRPr/>
            </a:pPr>
            <a:endParaRPr lang="es-ES" sz="1400" dirty="0" smtClean="0">
              <a:cs typeface="Times New Roman" pitchFamily="18" charset="0"/>
            </a:endParaRPr>
          </a:p>
          <a:p>
            <a:pPr eaLnBrk="1" fontAlgn="auto" hangingPunct="1">
              <a:spcAft>
                <a:spcPts val="0"/>
              </a:spcAft>
              <a:buFont typeface="Arial" pitchFamily="34" charset="0"/>
              <a:buNone/>
              <a:defRPr/>
            </a:pPr>
            <a:r>
              <a:rPr lang="es-ES" sz="1400" dirty="0" smtClean="0">
                <a:cs typeface="Times New Roman" pitchFamily="18" charset="0"/>
              </a:rPr>
              <a:t>			</a:t>
            </a:r>
          </a:p>
          <a:p>
            <a:pPr eaLnBrk="1" fontAlgn="auto" hangingPunct="1">
              <a:spcAft>
                <a:spcPts val="0"/>
              </a:spcAft>
              <a:buFont typeface="Arial" pitchFamily="34" charset="0"/>
              <a:buNone/>
              <a:defRPr/>
            </a:pPr>
            <a:r>
              <a:rPr lang="es-ES" sz="1400" b="1" dirty="0" smtClean="0">
                <a:cs typeface="Times New Roman" pitchFamily="18" charset="0"/>
              </a:rPr>
              <a:t>			</a:t>
            </a:r>
            <a:r>
              <a:rPr lang="es-ES" sz="1400" b="1" dirty="0" smtClean="0"/>
              <a:t>Emisión de Formularios. </a:t>
            </a:r>
            <a:r>
              <a:rPr lang="es-ES" sz="1400" dirty="0" smtClean="0"/>
              <a:t>Representa  el original y la cantidad de copias a distribuir .</a:t>
            </a:r>
          </a:p>
          <a:p>
            <a:pPr eaLnBrk="1" fontAlgn="auto" hangingPunct="1">
              <a:spcAft>
                <a:spcPts val="0"/>
              </a:spcAft>
              <a:buFont typeface="Arial" pitchFamily="34" charset="0"/>
              <a:buNone/>
              <a:defRPr/>
            </a:pPr>
            <a:endParaRPr lang="es-ES" sz="1400" dirty="0" smtClean="0"/>
          </a:p>
          <a:p>
            <a:pPr eaLnBrk="1" fontAlgn="auto" hangingPunct="1">
              <a:spcAft>
                <a:spcPts val="0"/>
              </a:spcAft>
              <a:buFont typeface="Arial" pitchFamily="34" charset="0"/>
              <a:buNone/>
              <a:defRPr/>
            </a:pPr>
            <a:r>
              <a:rPr lang="es-ES" sz="1400" dirty="0" smtClean="0"/>
              <a:t>			</a:t>
            </a:r>
            <a:r>
              <a:rPr lang="es-ES" sz="1400" b="1" dirty="0" smtClean="0">
                <a:cs typeface="Times New Roman" pitchFamily="18" charset="0"/>
              </a:rPr>
              <a:t> </a:t>
            </a:r>
          </a:p>
          <a:p>
            <a:pPr eaLnBrk="1" fontAlgn="auto" hangingPunct="1">
              <a:spcAft>
                <a:spcPts val="0"/>
              </a:spcAft>
              <a:buFont typeface="Arial" pitchFamily="34" charset="0"/>
              <a:buNone/>
              <a:defRPr/>
            </a:pPr>
            <a:endParaRPr lang="es-ES" sz="1400" b="1" dirty="0" smtClean="0">
              <a:cs typeface="Times New Roman" pitchFamily="18" charset="0"/>
            </a:endParaRPr>
          </a:p>
          <a:p>
            <a:pPr eaLnBrk="1" fontAlgn="auto" hangingPunct="1">
              <a:spcAft>
                <a:spcPts val="0"/>
              </a:spcAft>
              <a:buFont typeface="Arial" pitchFamily="34" charset="0"/>
              <a:buNone/>
              <a:defRPr/>
            </a:pPr>
            <a:endParaRPr lang="es-ES" sz="1400" b="1" dirty="0" smtClean="0">
              <a:cs typeface="Times New Roman" pitchFamily="18" charset="0"/>
            </a:endParaRPr>
          </a:p>
          <a:p>
            <a:pPr eaLnBrk="1" fontAlgn="auto" hangingPunct="1">
              <a:spcAft>
                <a:spcPts val="0"/>
              </a:spcAft>
              <a:buFont typeface="Arial" pitchFamily="34" charset="0"/>
              <a:buNone/>
              <a:defRPr/>
            </a:pPr>
            <a:r>
              <a:rPr lang="es-ES" sz="1400" b="1" dirty="0" smtClean="0">
                <a:cs typeface="Times New Roman" pitchFamily="18" charset="0"/>
              </a:rPr>
              <a:t>	|		Material:</a:t>
            </a:r>
            <a:r>
              <a:rPr lang="es-ES" sz="1400" dirty="0" smtClean="0">
                <a:cs typeface="Times New Roman" pitchFamily="18" charset="0"/>
              </a:rPr>
              <a:t>.  Se coloca el símbolo cuando hay desplazamiento físico de elementos  		No está prevista su representación en los </a:t>
            </a:r>
            <a:r>
              <a:rPr lang="es-ES" sz="1400" dirty="0" err="1" smtClean="0">
                <a:cs typeface="Times New Roman" pitchFamily="18" charset="0"/>
              </a:rPr>
              <a:t>cursogramas</a:t>
            </a:r>
            <a:endParaRPr lang="es-ES" sz="1400" dirty="0" smtClean="0"/>
          </a:p>
          <a:p>
            <a:pPr eaLnBrk="1" fontAlgn="auto" hangingPunct="1">
              <a:spcAft>
                <a:spcPts val="0"/>
              </a:spcAft>
              <a:buFont typeface="Arial" pitchFamily="34" charset="0"/>
              <a:buNone/>
              <a:defRPr/>
            </a:pPr>
            <a:endParaRPr lang="es-ES" sz="1400" b="1" u="sng" dirty="0" smtClean="0"/>
          </a:p>
          <a:p>
            <a:pPr eaLnBrk="1" fontAlgn="auto" hangingPunct="1">
              <a:spcAft>
                <a:spcPts val="0"/>
              </a:spcAft>
              <a:buFont typeface="Arial" pitchFamily="34" charset="0"/>
              <a:buNone/>
              <a:defRPr/>
            </a:pPr>
            <a:r>
              <a:rPr lang="es-ES" sz="1400" b="1" dirty="0" smtClean="0"/>
              <a:t>			</a:t>
            </a:r>
          </a:p>
          <a:p>
            <a:pPr eaLnBrk="1" fontAlgn="auto" hangingPunct="1">
              <a:spcAft>
                <a:spcPts val="0"/>
              </a:spcAft>
              <a:buFont typeface="Arial" pitchFamily="34" charset="0"/>
              <a:buNone/>
              <a:defRPr/>
            </a:pPr>
            <a:r>
              <a:rPr lang="es-ES" sz="1400" b="1" dirty="0" smtClean="0"/>
              <a:t>			Dirección de Diseño </a:t>
            </a:r>
            <a:r>
              <a:rPr lang="es-ES" sz="1400" dirty="0" smtClean="0"/>
              <a:t>(De arriba abajo y de izquierda a derecha)</a:t>
            </a:r>
          </a:p>
          <a:p>
            <a:pPr eaLnBrk="1" fontAlgn="auto" hangingPunct="1">
              <a:spcAft>
                <a:spcPts val="0"/>
              </a:spcAft>
              <a:buFont typeface="Arial" pitchFamily="34" charset="0"/>
              <a:buNone/>
              <a:defRPr/>
            </a:pPr>
            <a:r>
              <a:rPr lang="es-ES" sz="1400" b="1" dirty="0" smtClean="0"/>
              <a:t>			Disposición de los Símbolos </a:t>
            </a:r>
            <a:r>
              <a:rPr lang="es-ES" sz="1400" dirty="0" smtClean="0"/>
              <a:t>(</a:t>
            </a:r>
            <a:r>
              <a:rPr lang="es-ES" sz="1400" dirty="0" err="1" smtClean="0"/>
              <a:t>encolumnados</a:t>
            </a:r>
            <a:r>
              <a:rPr lang="es-ES" sz="1400" dirty="0" smtClean="0"/>
              <a:t>)</a:t>
            </a:r>
          </a:p>
          <a:p>
            <a:pPr eaLnBrk="1" fontAlgn="auto" hangingPunct="1">
              <a:spcAft>
                <a:spcPts val="0"/>
              </a:spcAft>
              <a:buFont typeface="Arial" pitchFamily="34" charset="0"/>
              <a:buNone/>
              <a:defRPr/>
            </a:pPr>
            <a:endParaRPr lang="es-ES" sz="1800" dirty="0" smtClean="0"/>
          </a:p>
          <a:p>
            <a:pPr eaLnBrk="1" fontAlgn="auto" hangingPunct="1">
              <a:spcAft>
                <a:spcPts val="0"/>
              </a:spcAft>
              <a:buFont typeface="Arial" pitchFamily="34" charset="0"/>
              <a:buNone/>
              <a:defRPr/>
            </a:pPr>
            <a:endParaRPr lang="es-ES" sz="1800" dirty="0" smtClean="0"/>
          </a:p>
          <a:p>
            <a:pPr eaLnBrk="1" fontAlgn="auto" hangingPunct="1">
              <a:spcAft>
                <a:spcPts val="0"/>
              </a:spcAft>
              <a:buFont typeface="Arial" pitchFamily="34" charset="0"/>
              <a:buNone/>
              <a:defRPr/>
            </a:pPr>
            <a:endParaRPr lang="es-ES" sz="1800" dirty="0" smtClean="0"/>
          </a:p>
          <a:p>
            <a:pPr eaLnBrk="1" fontAlgn="auto" hangingPunct="1">
              <a:spcAft>
                <a:spcPts val="0"/>
              </a:spcAft>
              <a:buFont typeface="Arial" pitchFamily="34" charset="0"/>
              <a:buNone/>
              <a:defRPr/>
            </a:pPr>
            <a:endParaRPr lang="es-ES" sz="1800" dirty="0" smtClean="0"/>
          </a:p>
          <a:p>
            <a:pPr eaLnBrk="1" fontAlgn="auto" hangingPunct="1">
              <a:spcAft>
                <a:spcPts val="0"/>
              </a:spcAft>
              <a:buFont typeface="Arial" pitchFamily="34" charset="0"/>
              <a:buNone/>
              <a:defRPr/>
            </a:pPr>
            <a:endParaRPr lang="es-ES" sz="1800" dirty="0" smtClean="0"/>
          </a:p>
          <a:p>
            <a:pPr eaLnBrk="1" fontAlgn="auto" hangingPunct="1">
              <a:spcAft>
                <a:spcPts val="0"/>
              </a:spcAft>
              <a:buFont typeface="Arial" pitchFamily="34" charset="0"/>
              <a:buNone/>
              <a:defRPr/>
            </a:pPr>
            <a:endParaRPr lang="en-US" sz="1800" b="1" dirty="0"/>
          </a:p>
        </p:txBody>
      </p:sp>
      <p:pic>
        <p:nvPicPr>
          <p:cNvPr id="1028" name="Picture 4"/>
          <p:cNvPicPr>
            <a:picLocks noChangeAspect="1" noChangeArrowheads="1"/>
          </p:cNvPicPr>
          <p:nvPr/>
        </p:nvPicPr>
        <p:blipFill>
          <a:blip r:embed="rId4" cstate="print"/>
          <a:srcRect/>
          <a:stretch>
            <a:fillRect/>
          </a:stretch>
        </p:blipFill>
        <p:spPr bwMode="auto">
          <a:xfrm>
            <a:off x="1143000" y="928688"/>
            <a:ext cx="642938" cy="642937"/>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214438" y="2571750"/>
            <a:ext cx="652462" cy="571500"/>
          </a:xfrm>
          <a:prstGeom prst="rect">
            <a:avLst/>
          </a:prstGeom>
          <a:noFill/>
          <a:ln w="9525">
            <a:noFill/>
            <a:miter lim="800000"/>
            <a:headEnd/>
            <a:tailEnd/>
          </a:ln>
        </p:spPr>
      </p:pic>
      <p:pic>
        <p:nvPicPr>
          <p:cNvPr id="1030" name="Picture 2"/>
          <p:cNvPicPr>
            <a:picLocks noChangeAspect="1" noChangeArrowheads="1"/>
          </p:cNvPicPr>
          <p:nvPr/>
        </p:nvPicPr>
        <p:blipFill>
          <a:blip r:embed="rId6" cstate="print"/>
          <a:srcRect/>
          <a:stretch>
            <a:fillRect/>
          </a:stretch>
        </p:blipFill>
        <p:spPr bwMode="auto">
          <a:xfrm>
            <a:off x="1143000" y="1714500"/>
            <a:ext cx="714375" cy="595313"/>
          </a:xfrm>
          <a:prstGeom prst="rect">
            <a:avLst/>
          </a:prstGeom>
          <a:noFill/>
          <a:ln w="9525">
            <a:noFill/>
            <a:miter lim="800000"/>
            <a:headEnd/>
            <a:tailEnd/>
          </a:ln>
        </p:spPr>
      </p:pic>
      <p:pic>
        <p:nvPicPr>
          <p:cNvPr id="1031" name="Picture 3"/>
          <p:cNvPicPr>
            <a:picLocks noChangeAspect="1" noChangeArrowheads="1"/>
          </p:cNvPicPr>
          <p:nvPr/>
        </p:nvPicPr>
        <p:blipFill>
          <a:blip r:embed="rId7" cstate="print"/>
          <a:srcRect/>
          <a:stretch>
            <a:fillRect/>
          </a:stretch>
        </p:blipFill>
        <p:spPr bwMode="auto">
          <a:xfrm>
            <a:off x="1214438" y="3357563"/>
            <a:ext cx="655637" cy="576262"/>
          </a:xfrm>
          <a:prstGeom prst="rect">
            <a:avLst/>
          </a:prstGeom>
          <a:noFill/>
          <a:ln w="9525">
            <a:noFill/>
            <a:miter lim="800000"/>
            <a:headEnd/>
            <a:tailEnd/>
          </a:ln>
        </p:spPr>
      </p:pic>
      <p:graphicFrame>
        <p:nvGraphicFramePr>
          <p:cNvPr id="1026" name="Object 6"/>
          <p:cNvGraphicFramePr>
            <a:graphicFrameLocks noChangeAspect="1"/>
          </p:cNvGraphicFramePr>
          <p:nvPr/>
        </p:nvGraphicFramePr>
        <p:xfrm>
          <a:off x="1285875" y="4214813"/>
          <a:ext cx="781050" cy="420687"/>
        </p:xfrm>
        <a:graphic>
          <a:graphicData uri="http://schemas.openxmlformats.org/presentationml/2006/ole">
            <p:oleObj spid="_x0000_s1026" name="Visio" r:id="rId8" imgW="352806" imgH="217551" progId="Visio.Drawing.11">
              <p:link updateAutomatic="1"/>
            </p:oleObj>
          </a:graphicData>
        </a:graphic>
      </p:graphicFrame>
      <p:pic>
        <p:nvPicPr>
          <p:cNvPr id="1032" name="Picture 7"/>
          <p:cNvPicPr>
            <a:picLocks noChangeAspect="1" noChangeArrowheads="1"/>
          </p:cNvPicPr>
          <p:nvPr/>
        </p:nvPicPr>
        <p:blipFill>
          <a:blip r:embed="rId9" cstate="print"/>
          <a:srcRect/>
          <a:stretch>
            <a:fillRect/>
          </a:stretch>
        </p:blipFill>
        <p:spPr bwMode="auto">
          <a:xfrm>
            <a:off x="1000125" y="4429125"/>
            <a:ext cx="749300" cy="428625"/>
          </a:xfrm>
          <a:prstGeom prst="rect">
            <a:avLst/>
          </a:prstGeom>
          <a:noFill/>
          <a:ln w="9525">
            <a:noFill/>
            <a:miter lim="800000"/>
            <a:headEnd/>
            <a:tailEnd/>
          </a:ln>
        </p:spPr>
      </p:pic>
      <p:pic>
        <p:nvPicPr>
          <p:cNvPr id="1033" name="Picture 1"/>
          <p:cNvPicPr>
            <a:picLocks noChangeAspect="1" noChangeArrowheads="1"/>
          </p:cNvPicPr>
          <p:nvPr/>
        </p:nvPicPr>
        <p:blipFill>
          <a:blip r:embed="rId10" cstate="print"/>
          <a:srcRect/>
          <a:stretch>
            <a:fillRect/>
          </a:stretch>
        </p:blipFill>
        <p:spPr bwMode="auto">
          <a:xfrm>
            <a:off x="1143000" y="5072063"/>
            <a:ext cx="642938" cy="642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2130</Words>
  <Application>Microsoft Office PowerPoint</Application>
  <PresentationFormat>Presentación en pantalla (4:3)</PresentationFormat>
  <Paragraphs>274</Paragraphs>
  <Slides>23</Slides>
  <Notes>23</Notes>
  <HiddenSlides>0</HiddenSlides>
  <MMClips>0</MMClips>
  <ScaleCrop>false</ScaleCrop>
  <HeadingPairs>
    <vt:vector size="10" baseType="variant">
      <vt:variant>
        <vt:lpstr>Fuentes usadas</vt:lpstr>
      </vt:variant>
      <vt:variant>
        <vt:i4>3</vt:i4>
      </vt:variant>
      <vt:variant>
        <vt:lpstr>Tema</vt:lpstr>
      </vt:variant>
      <vt:variant>
        <vt:i4>1</vt:i4>
      </vt:variant>
      <vt:variant>
        <vt:lpstr>Vínculos</vt:lpstr>
      </vt:variant>
      <vt:variant>
        <vt:i4>1</vt:i4>
      </vt:variant>
      <vt:variant>
        <vt:lpstr>Servidores OLE incrustados</vt:lpstr>
      </vt:variant>
      <vt:variant>
        <vt:i4>1</vt:i4>
      </vt:variant>
      <vt:variant>
        <vt:lpstr>Títulos de diapositiva</vt:lpstr>
      </vt:variant>
      <vt:variant>
        <vt:i4>23</vt:i4>
      </vt:variant>
    </vt:vector>
  </HeadingPairs>
  <TitlesOfParts>
    <vt:vector size="29" baseType="lpstr">
      <vt:lpstr>Arial</vt:lpstr>
      <vt:lpstr>Calibri</vt:lpstr>
      <vt:lpstr>Times New Roman</vt:lpstr>
      <vt:lpstr>Office Theme</vt:lpstr>
      <vt:lpstr>http://f1.grp.yahoofs.com/v1/YHSySyJUp2ELKI3N6dVVowBP-dCFBFYPM679hdk4KKM4ryhhomlataWNrezpRuJxW32jtX9KEKX20MuHGAYVh7JbMQF9mA/C - COMPRAS.VSD\Drawing\~Cursograma ventas\Sheet.12</vt:lpstr>
      <vt:lpstr>Microsoft Office Visio Drawing</vt:lpstr>
      <vt:lpstr>Circuitos administrativos  </vt:lpstr>
      <vt:lpstr>LA EMPRESA EN FUNCIONAMIENTO  La empresa se ve y se analiza por sus PROCESOS o por CIRCUITOS y sus PROCEDIMIENTOS         (ISO 9001).  En el análisis del Sistema de Gestión de la empresa nos concentraremos en la CIRCULACIÓN DE LA INFORMACIÓN.  El Funcionamiento de la organización se divide en PROCESOS y  en ellos tendremos CIRCUITOS ADMINISTRATIVOS.  Circuito Administrativo: Secuencia de pasos que sigue la información durante la realización de una tarea–objetivo. Los pasos siguen un  PROCEDIMIENTO.  Procedimiento Administrativo: Secuencia establecida y probada de pasos que deben seguirse en la empresa para generar, mover y guardar la información vinculada a una actividad. </vt:lpstr>
      <vt:lpstr>Diapositiva 3</vt:lpstr>
      <vt:lpstr>Diapositiva 4</vt:lpstr>
      <vt:lpstr>Diapositiva 5</vt:lpstr>
      <vt:lpstr>Diapositiva 6</vt:lpstr>
      <vt:lpstr>Diapositiva 7</vt:lpstr>
      <vt:lpstr>Diapositiva 8</vt:lpstr>
      <vt:lpstr>Diapositiva 9</vt:lpstr>
      <vt:lpstr>Diapositiva 10</vt:lpstr>
      <vt:lpstr>Diapositiva 11</vt:lpstr>
      <vt:lpstr>El tipo de Modalidad de producción  determina la modalidad de compra:  Ejemplo: Fabricar chocolates, harinas, biodiesel, nafta, válvulas a pedido, cúpulas de carrocería,  cojinetes, requieren una modalidad puntual en cada caso. </vt:lpstr>
      <vt:lpstr>Diapositiva 13</vt:lpstr>
      <vt:lpstr>Diapositiva 14</vt:lpstr>
      <vt:lpstr>Documentos</vt:lpstr>
      <vt:lpstr> Emisión de Documentos </vt:lpstr>
      <vt:lpstr>Archivo Transitorio</vt:lpstr>
      <vt:lpstr>Firma de Documento</vt:lpstr>
      <vt:lpstr>Distribución de Documento</vt:lpstr>
      <vt:lpstr>Archivo Definitivo</vt:lpstr>
      <vt:lpstr>Registro</vt:lpstr>
      <vt:lpstr>Toma de Decisión</vt:lpstr>
      <vt:lpstr>Operación y Control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SSIyOP Programación Programa</dc:creator>
  <cp:lastModifiedBy>Valued Acer Customer</cp:lastModifiedBy>
  <cp:revision>41</cp:revision>
  <dcterms:created xsi:type="dcterms:W3CDTF">2010-03-26T21:06:54Z</dcterms:created>
  <dcterms:modified xsi:type="dcterms:W3CDTF">2010-03-30T23:15:31Z</dcterms:modified>
</cp:coreProperties>
</file>