
<file path=[Content_Types].xml><?xml version="1.0" encoding="utf-8"?>
<Types xmlns="http://schemas.openxmlformats.org/package/2006/content-types">
  <Default Extension="xml" ContentType="application/xml"/>
  <Default Extension="wmf" ContentType="image/x-wmf"/>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Microsoft_Equation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45"/>
  </p:notesMasterIdLst>
  <p:handoutMasterIdLst>
    <p:handoutMasterId r:id="rId46"/>
  </p:handoutMasterIdLst>
  <p:sldIdLst>
    <p:sldId id="256" r:id="rId2"/>
    <p:sldId id="258" r:id="rId3"/>
    <p:sldId id="271"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82" r:id="rId19"/>
    <p:sldId id="283" r:id="rId20"/>
    <p:sldId id="284" r:id="rId21"/>
    <p:sldId id="285" r:id="rId22"/>
    <p:sldId id="286" r:id="rId23"/>
    <p:sldId id="287" r:id="rId24"/>
    <p:sldId id="272" r:id="rId25"/>
    <p:sldId id="278" r:id="rId26"/>
    <p:sldId id="277" r:id="rId27"/>
    <p:sldId id="279" r:id="rId28"/>
    <p:sldId id="280" r:id="rId29"/>
    <p:sldId id="281" r:id="rId30"/>
    <p:sldId id="288" r:id="rId31"/>
    <p:sldId id="289" r:id="rId32"/>
    <p:sldId id="290" r:id="rId33"/>
    <p:sldId id="291" r:id="rId34"/>
    <p:sldId id="292" r:id="rId35"/>
    <p:sldId id="293" r:id="rId36"/>
    <p:sldId id="294" r:id="rId37"/>
    <p:sldId id="295" r:id="rId38"/>
    <p:sldId id="296" r:id="rId39"/>
    <p:sldId id="301" r:id="rId40"/>
    <p:sldId id="297" r:id="rId41"/>
    <p:sldId id="298" r:id="rId42"/>
    <p:sldId id="299" r:id="rId43"/>
    <p:sldId id="300"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9" d="100"/>
          <a:sy n="89" d="100"/>
        </p:scale>
        <p:origin x="-132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DBD5A2-AA64-DF47-AD78-935F6A656BCA}" type="datetimeFigureOut">
              <a:rPr lang="en-US" smtClean="0"/>
              <a:t>1/08/12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BDDD45-8B65-B342-AF20-7A10CA82B791}" type="slidenum">
              <a:rPr lang="en-US" smtClean="0"/>
              <a:t>‹#›</a:t>
            </a:fld>
            <a:endParaRPr lang="en-US" dirty="0"/>
          </a:p>
        </p:txBody>
      </p:sp>
    </p:spTree>
    <p:extLst>
      <p:ext uri="{BB962C8B-B14F-4D97-AF65-F5344CB8AC3E}">
        <p14:creationId xmlns:p14="http://schemas.microsoft.com/office/powerpoint/2010/main" val="1501286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0E0E27-E714-8E4B-B35E-9D7D77FA161E}" type="datetimeFigureOut">
              <a:rPr lang="en-US" smtClean="0"/>
              <a:t>1/08/12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E37670-4847-0C45-8086-A8E697530DA1}" type="slidenum">
              <a:rPr lang="en-US" smtClean="0"/>
              <a:t>‹#›</a:t>
            </a:fld>
            <a:endParaRPr lang="en-US" dirty="0"/>
          </a:p>
        </p:txBody>
      </p:sp>
    </p:spTree>
    <p:extLst>
      <p:ext uri="{BB962C8B-B14F-4D97-AF65-F5344CB8AC3E}">
        <p14:creationId xmlns:p14="http://schemas.microsoft.com/office/powerpoint/2010/main" val="421223583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652963"/>
            <a:ext cx="9144000" cy="2205037"/>
          </a:xfrm>
          <a:prstGeom prst="rect">
            <a:avLst/>
          </a:prstGeom>
          <a:solidFill>
            <a:srgbClr val="94B0BE"/>
          </a:solidFill>
          <a:ln w="9525">
            <a:noFill/>
            <a:miter lim="800000"/>
            <a:headEnd/>
            <a:tailEnd/>
          </a:ln>
          <a:effectLst/>
        </p:spPr>
        <p:txBody>
          <a:bodyPr wrap="none" anchor="ctr">
            <a:prstTxWarp prst="textNoShape">
              <a:avLst/>
            </a:prstTxWarp>
          </a:bodyPr>
          <a:lstStyle/>
          <a:p>
            <a:pPr>
              <a:defRPr/>
            </a:pPr>
            <a:endParaRPr lang="en-US" dirty="0"/>
          </a:p>
        </p:txBody>
      </p:sp>
      <p:sp>
        <p:nvSpPr>
          <p:cNvPr id="5" name="Rectangle 8"/>
          <p:cNvSpPr>
            <a:spLocks noChangeArrowheads="1"/>
          </p:cNvSpPr>
          <p:nvPr/>
        </p:nvSpPr>
        <p:spPr bwMode="auto">
          <a:xfrm>
            <a:off x="0" y="0"/>
            <a:ext cx="9144000" cy="765175"/>
          </a:xfrm>
          <a:prstGeom prst="rect">
            <a:avLst/>
          </a:prstGeom>
          <a:solidFill>
            <a:srgbClr val="333333"/>
          </a:solidFill>
          <a:ln w="9525">
            <a:noFill/>
            <a:miter lim="800000"/>
            <a:headEnd/>
            <a:tailEnd/>
          </a:ln>
          <a:effectLst/>
        </p:spPr>
        <p:txBody>
          <a:bodyPr wrap="none" anchor="ctr">
            <a:prstTxWarp prst="textNoShape">
              <a:avLst/>
            </a:prstTxWarp>
          </a:bodyPr>
          <a:lstStyle/>
          <a:p>
            <a:pPr algn="ctr">
              <a:defRPr/>
            </a:pPr>
            <a:endParaRPr lang="en-US" dirty="0"/>
          </a:p>
        </p:txBody>
      </p:sp>
      <p:pic>
        <p:nvPicPr>
          <p:cNvPr id="6" name="Picture 9" descr="ANU_LOGO_WHITE"/>
          <p:cNvPicPr>
            <a:picLocks noChangeAspect="1" noChangeArrowheads="1"/>
          </p:cNvPicPr>
          <p:nvPr/>
        </p:nvPicPr>
        <p:blipFill>
          <a:blip r:embed="rId2"/>
          <a:srcRect/>
          <a:stretch>
            <a:fillRect/>
          </a:stretch>
        </p:blipFill>
        <p:spPr bwMode="auto">
          <a:xfrm>
            <a:off x="468313" y="115888"/>
            <a:ext cx="1511300" cy="525462"/>
          </a:xfrm>
          <a:prstGeom prst="rect">
            <a:avLst/>
          </a:prstGeom>
          <a:noFill/>
          <a:ln w="9525">
            <a:noFill/>
            <a:miter lim="800000"/>
            <a:headEnd/>
            <a:tailEnd/>
          </a:ln>
        </p:spPr>
      </p:pic>
      <p:sp>
        <p:nvSpPr>
          <p:cNvPr id="8196" name="Rectangle 4"/>
          <p:cNvSpPr>
            <a:spLocks noGrp="1" noChangeArrowheads="1"/>
          </p:cNvSpPr>
          <p:nvPr>
            <p:ph type="subTitle" idx="1"/>
          </p:nvPr>
        </p:nvSpPr>
        <p:spPr>
          <a:xfrm>
            <a:off x="468313" y="4652963"/>
            <a:ext cx="8280400" cy="519112"/>
          </a:xfrm>
        </p:spPr>
        <p:txBody>
          <a:bodyPr>
            <a:spAutoFit/>
          </a:bodyPr>
          <a:lstStyle>
            <a:lvl1pPr marL="0" indent="0">
              <a:buFontTx/>
              <a:buNone/>
              <a:defRPr sz="2800"/>
            </a:lvl1pPr>
          </a:lstStyle>
          <a:p>
            <a:r>
              <a:rPr lang="en-US" smtClean="0"/>
              <a:t>Click to edit Master subtitle style</a:t>
            </a:r>
            <a:endParaRPr lang="en-US"/>
          </a:p>
        </p:txBody>
      </p:sp>
      <p:sp>
        <p:nvSpPr>
          <p:cNvPr id="8195" name="Rectangle 3"/>
          <p:cNvSpPr>
            <a:spLocks noGrp="1" noChangeArrowheads="1"/>
          </p:cNvSpPr>
          <p:nvPr>
            <p:ph type="ctrTitle"/>
          </p:nvPr>
        </p:nvSpPr>
        <p:spPr>
          <a:xfrm>
            <a:off x="468313" y="1919288"/>
            <a:ext cx="8207375" cy="641350"/>
          </a:xfrm>
        </p:spPr>
        <p:txBody>
          <a:bodyPr>
            <a:spAutoFit/>
          </a:bodyPr>
          <a:lstStyle>
            <a:lvl1pPr>
              <a:defRPr>
                <a:solidFill>
                  <a:schemeClr val="tx1"/>
                </a:solidFill>
              </a:defRPr>
            </a:lvl1pPr>
          </a:lstStyle>
          <a:p>
            <a:r>
              <a:rPr lang="en-US" smtClean="0"/>
              <a:t>Click to edit Master title style</a:t>
            </a:r>
            <a:endParaRPr lang="en-US"/>
          </a:p>
        </p:txBody>
      </p:sp>
      <p:sp>
        <p:nvSpPr>
          <p:cNvPr id="7" name="Rectangle 5"/>
          <p:cNvSpPr>
            <a:spLocks noGrp="1" noChangeArrowheads="1"/>
          </p:cNvSpPr>
          <p:nvPr>
            <p:ph type="dt" sz="half" idx="10"/>
          </p:nvPr>
        </p:nvSpPr>
        <p:spPr>
          <a:xfrm>
            <a:off x="457200" y="6245225"/>
            <a:ext cx="2133600" cy="476250"/>
          </a:xfrm>
        </p:spPr>
        <p:txBody>
          <a:bodyPr/>
          <a:lstStyle>
            <a:lvl1pPr algn="l">
              <a:defRPr/>
            </a:lvl1pPr>
          </a:lstStyle>
          <a:p>
            <a:fld id="{DF6977FA-FB72-A540-B4E7-FD097F77AA88}" type="datetime1">
              <a:rPr lang="en-US" smtClean="0"/>
              <a:t>1/08/12</a:t>
            </a:fld>
            <a:endParaRPr lang="en-US" dirty="0"/>
          </a:p>
        </p:txBody>
      </p:sp>
      <p:sp>
        <p:nvSpPr>
          <p:cNvPr id="8" name="Rectangle 6"/>
          <p:cNvSpPr>
            <a:spLocks noGrp="1" noChangeArrowheads="1"/>
          </p:cNvSpPr>
          <p:nvPr>
            <p:ph type="ftr" sz="quarter" idx="11"/>
          </p:nvPr>
        </p:nvSpPr>
        <p:spPr>
          <a:xfrm>
            <a:off x="3124200" y="6245225"/>
            <a:ext cx="2895600" cy="476250"/>
          </a:xfrm>
        </p:spPr>
        <p:txBody>
          <a:bodyPr/>
          <a:lstStyle>
            <a:lvl1pPr algn="ctr">
              <a:defRPr smtClean="0"/>
            </a:lvl1pPr>
          </a:lstStyle>
          <a:p>
            <a:endParaRPr lang="en-US" dirty="0"/>
          </a:p>
        </p:txBody>
      </p:sp>
      <p:sp>
        <p:nvSpPr>
          <p:cNvPr id="9" name="Rectangle 7"/>
          <p:cNvSpPr>
            <a:spLocks noGrp="1" noChangeArrowheads="1"/>
          </p:cNvSpPr>
          <p:nvPr>
            <p:ph type="sldNum" sz="quarter" idx="12"/>
          </p:nvPr>
        </p:nvSpPr>
        <p:spPr>
          <a:xfrm>
            <a:off x="6553200" y="6245225"/>
            <a:ext cx="2133600" cy="476250"/>
          </a:xfrm>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CE98EA81-5F33-D04B-9542-F6C14AECD6AD}" type="datetime1">
              <a:rPr lang="en-US" smtClean="0"/>
              <a:t>1/08/12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765175"/>
            <a:ext cx="2058988" cy="5360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5175"/>
            <a:ext cx="6029325" cy="5360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B4C0651C-C39B-CB4E-8A2E-5AFE5DFEE3A0}" type="datetime1">
              <a:rPr lang="en-US" smtClean="0"/>
              <a:t>1/08/12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E3994F0-7390-5A47-AC10-77B3408E1BAF}" type="datetime1">
              <a:rPr lang="en-US" smtClean="0"/>
              <a:t>1/08/12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C4CC5B69-47DB-6045-8BC7-BBA701E5640E}" type="datetime1">
              <a:rPr lang="en-US" smtClean="0"/>
              <a:t>1/08/12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7E6B0E28-7413-7C4E-A256-1FF5E7564A38}" type="datetime1">
              <a:rPr lang="en-US" smtClean="0"/>
              <a:t>1/08/12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43CAD0E3-73D4-EB47-8BBE-11AA7C3F5F4D}" type="datetime1">
              <a:rPr lang="en-US" smtClean="0"/>
              <a:t>1/08/12</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23429181-FA6D-8848-BFD2-4438B87E2FF6}" type="datetime1">
              <a:rPr lang="en-US" smtClean="0"/>
              <a:t>1/08/12</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3326B047-BFC0-6D4F-BED1-AC33C51C0BC5}" type="datetime1">
              <a:rPr lang="en-US" smtClean="0"/>
              <a:t>1/08/12</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C450E60-F8DD-214F-83EB-D1D58C37BBD6}" type="datetime1">
              <a:rPr lang="en-US" smtClean="0"/>
              <a:t>1/08/12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3FAF66E-B277-8943-8AB0-311116ABAE98}" type="datetime1">
              <a:rPr lang="en-US" smtClean="0"/>
              <a:t>1/08/12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597650"/>
            <a:ext cx="9144000" cy="260350"/>
          </a:xfrm>
          <a:prstGeom prst="rect">
            <a:avLst/>
          </a:prstGeom>
          <a:solidFill>
            <a:srgbClr val="94B0BE"/>
          </a:solidFill>
          <a:ln w="9525">
            <a:noFill/>
            <a:miter lim="800000"/>
            <a:headEnd/>
            <a:tailEnd/>
          </a:ln>
          <a:effectLst/>
        </p:spPr>
        <p:txBody>
          <a:bodyPr wrap="none" anchor="ctr">
            <a:prstTxWarp prst="textNoShape">
              <a:avLst/>
            </a:prstTxWarp>
          </a:bodyPr>
          <a:lstStyle/>
          <a:p>
            <a:pPr>
              <a:defRPr/>
            </a:pPr>
            <a:endParaRPr lang="en-US" dirty="0"/>
          </a:p>
        </p:txBody>
      </p:sp>
      <p:sp>
        <p:nvSpPr>
          <p:cNvPr id="1027" name="Rectangle 2"/>
          <p:cNvSpPr>
            <a:spLocks noGrp="1" noChangeArrowheads="1"/>
          </p:cNvSpPr>
          <p:nvPr>
            <p:ph type="title"/>
          </p:nvPr>
        </p:nvSpPr>
        <p:spPr bwMode="auto">
          <a:xfrm>
            <a:off x="468313" y="765175"/>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8" name="Rectangle 3"/>
          <p:cNvSpPr>
            <a:spLocks noGrp="1" noChangeArrowheads="1"/>
          </p:cNvSpPr>
          <p:nvPr>
            <p:ph type="body" idx="1"/>
          </p:nvPr>
        </p:nvSpPr>
        <p:spPr bwMode="auto">
          <a:xfrm>
            <a:off x="457200" y="1916113"/>
            <a:ext cx="8229600" cy="421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Rectangle 4"/>
          <p:cNvSpPr>
            <a:spLocks noGrp="1" noChangeArrowheads="1"/>
          </p:cNvSpPr>
          <p:nvPr>
            <p:ph type="dt" sz="half" idx="2"/>
          </p:nvPr>
        </p:nvSpPr>
        <p:spPr bwMode="auto">
          <a:xfrm>
            <a:off x="5724525" y="6597650"/>
            <a:ext cx="2133600"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F08F678A-056F-1148-8652-C8DF95C6BE33}" type="datetime1">
              <a:rPr lang="en-US" smtClean="0"/>
              <a:t>1/08/12</a:t>
            </a:fld>
            <a:endParaRPr lang="en-US" dirty="0"/>
          </a:p>
        </p:txBody>
      </p:sp>
      <p:sp>
        <p:nvSpPr>
          <p:cNvPr id="1029" name="Rectangle 5"/>
          <p:cNvSpPr>
            <a:spLocks noGrp="1" noChangeArrowheads="1"/>
          </p:cNvSpPr>
          <p:nvPr>
            <p:ph type="ftr" sz="quarter" idx="3"/>
          </p:nvPr>
        </p:nvSpPr>
        <p:spPr bwMode="auto">
          <a:xfrm>
            <a:off x="395288" y="6597650"/>
            <a:ext cx="5040312"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endParaRPr lang="en-US" dirty="0"/>
          </a:p>
        </p:txBody>
      </p:sp>
      <p:sp>
        <p:nvSpPr>
          <p:cNvPr id="1030" name="Rectangle 6"/>
          <p:cNvSpPr>
            <a:spLocks noGrp="1" noChangeArrowheads="1"/>
          </p:cNvSpPr>
          <p:nvPr>
            <p:ph type="sldNum" sz="quarter" idx="4"/>
          </p:nvPr>
        </p:nvSpPr>
        <p:spPr bwMode="auto">
          <a:xfrm>
            <a:off x="8101013" y="6597650"/>
            <a:ext cx="58578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EC4B410-37AE-E041-BE16-C1284F612F40}" type="slidenum">
              <a:rPr lang="en-US" smtClean="0"/>
              <a:t>‹#›</a:t>
            </a:fld>
            <a:endParaRPr lang="en-US" dirty="0"/>
          </a:p>
        </p:txBody>
      </p:sp>
      <p:sp>
        <p:nvSpPr>
          <p:cNvPr id="1031" name="Rectangle 7"/>
          <p:cNvSpPr>
            <a:spLocks noChangeArrowheads="1"/>
          </p:cNvSpPr>
          <p:nvPr/>
        </p:nvSpPr>
        <p:spPr bwMode="auto">
          <a:xfrm>
            <a:off x="0" y="0"/>
            <a:ext cx="9144000" cy="765175"/>
          </a:xfrm>
          <a:prstGeom prst="rect">
            <a:avLst/>
          </a:prstGeom>
          <a:solidFill>
            <a:srgbClr val="333333"/>
          </a:solidFill>
          <a:ln w="9525">
            <a:noFill/>
            <a:miter lim="800000"/>
            <a:headEnd/>
            <a:tailEnd/>
          </a:ln>
          <a:effectLst/>
        </p:spPr>
        <p:txBody>
          <a:bodyPr wrap="none" anchor="ctr">
            <a:prstTxWarp prst="textNoShape">
              <a:avLst/>
            </a:prstTxWarp>
          </a:bodyPr>
          <a:lstStyle/>
          <a:p>
            <a:pPr algn="ctr">
              <a:defRPr/>
            </a:pPr>
            <a:endParaRPr lang="en-US" dirty="0"/>
          </a:p>
        </p:txBody>
      </p:sp>
      <p:pic>
        <p:nvPicPr>
          <p:cNvPr id="1033" name="Picture 9" descr="ANU_LOGO_WHITE"/>
          <p:cNvPicPr>
            <a:picLocks noChangeAspect="1" noChangeArrowheads="1"/>
          </p:cNvPicPr>
          <p:nvPr/>
        </p:nvPicPr>
        <p:blipFill>
          <a:blip r:embed="rId13"/>
          <a:srcRect/>
          <a:stretch>
            <a:fillRect/>
          </a:stretch>
        </p:blipFill>
        <p:spPr bwMode="auto">
          <a:xfrm>
            <a:off x="468313" y="115888"/>
            <a:ext cx="1511300" cy="525462"/>
          </a:xfrm>
          <a:prstGeom prst="rect">
            <a:avLst/>
          </a:prstGeom>
          <a:noFill/>
          <a:ln w="9525">
            <a:noFill/>
            <a:miter lim="800000"/>
            <a:headEnd/>
            <a:tailEnd/>
          </a:ln>
        </p:spPr>
      </p:pic>
      <p:sp>
        <p:nvSpPr>
          <p:cNvPr id="3" name="TextBox 2"/>
          <p:cNvSpPr txBox="1"/>
          <p:nvPr userDrawn="1"/>
        </p:nvSpPr>
        <p:spPr>
          <a:xfrm>
            <a:off x="6415319" y="195400"/>
            <a:ext cx="2282594" cy="369332"/>
          </a:xfrm>
          <a:prstGeom prst="rect">
            <a:avLst/>
          </a:prstGeom>
          <a:noFill/>
        </p:spPr>
        <p:txBody>
          <a:bodyPr wrap="square" rtlCol="0">
            <a:spAutoFit/>
          </a:bodyPr>
          <a:lstStyle/>
          <a:p>
            <a:r>
              <a:rPr lang="en-US" dirty="0" smtClean="0">
                <a:solidFill>
                  <a:schemeClr val="bg1">
                    <a:lumMod val="85000"/>
                  </a:schemeClr>
                </a:solidFill>
              </a:rPr>
              <a:t>Embedded Systems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3600">
          <a:solidFill>
            <a:srgbClr val="527688"/>
          </a:solidFill>
          <a:latin typeface="+mj-lt"/>
          <a:ea typeface="+mj-ea"/>
          <a:cs typeface="+mj-cs"/>
        </a:defRPr>
      </a:lvl1pPr>
      <a:lvl2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2pPr>
      <a:lvl3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3pPr>
      <a:lvl4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4pPr>
      <a:lvl5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5pPr>
      <a:lvl6pPr marL="4572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6pPr>
      <a:lvl7pPr marL="9144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7pPr>
      <a:lvl8pPr marL="13716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8pPr>
      <a:lvl9pPr marL="18288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 Id="rId3" Type="http://schemas.openxmlformats.org/officeDocument/2006/relationships/image" Target="../media/image1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Microsoft_Equation1.bin"/><Relationship Id="rId4" Type="http://schemas.openxmlformats.org/officeDocument/2006/relationships/image" Target="../media/image25.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Embedded Systems</a:t>
            </a:r>
            <a:endParaRPr lang="en-US" dirty="0"/>
          </a:p>
        </p:txBody>
      </p:sp>
      <p:sp>
        <p:nvSpPr>
          <p:cNvPr id="2" name="Title 1"/>
          <p:cNvSpPr>
            <a:spLocks noGrp="1"/>
          </p:cNvSpPr>
          <p:nvPr>
            <p:ph type="ctrTitle"/>
          </p:nvPr>
        </p:nvSpPr>
        <p:spPr/>
        <p:txBody>
          <a:bodyPr/>
          <a:lstStyle/>
          <a:p>
            <a:r>
              <a:rPr lang="en-US" dirty="0" smtClean="0"/>
              <a:t>Microcontrollers and FPGAs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Verilog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10</a:t>
            </a:fld>
            <a:endParaRPr lang="en-US"/>
          </a:p>
        </p:txBody>
      </p:sp>
      <p:sp>
        <p:nvSpPr>
          <p:cNvPr id="13" name="Content Placeholder 2"/>
          <p:cNvSpPr txBox="1">
            <a:spLocks/>
          </p:cNvSpPr>
          <p:nvPr/>
        </p:nvSpPr>
        <p:spPr bwMode="auto">
          <a:xfrm>
            <a:off x="479426" y="1944463"/>
            <a:ext cx="8218487" cy="4217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a:lstStyle>
          <a:p>
            <a:pPr marL="0" indent="0">
              <a:buFontTx/>
              <a:buNone/>
            </a:pPr>
            <a:r>
              <a:rPr lang="en-US" sz="2400" dirty="0" smtClean="0">
                <a:solidFill>
                  <a:srgbClr val="FF6600"/>
                </a:solidFill>
              </a:rPr>
              <a:t>Sequential logic</a:t>
            </a:r>
          </a:p>
          <a:p>
            <a:pPr marL="0" indent="0">
              <a:buFontTx/>
              <a:buNone/>
            </a:pPr>
            <a:r>
              <a:rPr lang="en-US" sz="2400" dirty="0" smtClean="0">
                <a:solidFill>
                  <a:srgbClr val="FF6600"/>
                </a:solidFill>
              </a:rPr>
              <a:t>The ‘D’ flip-flop</a:t>
            </a:r>
          </a:p>
        </p:txBody>
      </p:sp>
      <p:pic>
        <p:nvPicPr>
          <p:cNvPr id="3" name="Picture 2" descr="Screen Shot 2012-07-22 at 4.18.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5829" y="2131180"/>
            <a:ext cx="3604931" cy="3057676"/>
          </a:xfrm>
          <a:prstGeom prst="rect">
            <a:avLst/>
          </a:prstGeom>
        </p:spPr>
      </p:pic>
    </p:spTree>
    <p:extLst>
      <p:ext uri="{BB962C8B-B14F-4D97-AF65-F5344CB8AC3E}">
        <p14:creationId xmlns:p14="http://schemas.microsoft.com/office/powerpoint/2010/main" val="2660216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Verilog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11</a:t>
            </a:fld>
            <a:endParaRPr lang="en-US"/>
          </a:p>
        </p:txBody>
      </p:sp>
      <p:sp>
        <p:nvSpPr>
          <p:cNvPr id="13" name="Content Placeholder 2"/>
          <p:cNvSpPr txBox="1">
            <a:spLocks/>
          </p:cNvSpPr>
          <p:nvPr/>
        </p:nvSpPr>
        <p:spPr bwMode="auto">
          <a:xfrm>
            <a:off x="479426" y="1944463"/>
            <a:ext cx="8218487" cy="4217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a:lstStyle>
          <a:p>
            <a:pPr marL="0" indent="0">
              <a:buFontTx/>
              <a:buNone/>
            </a:pPr>
            <a:r>
              <a:rPr lang="en-US" sz="1800" dirty="0" smtClean="0"/>
              <a:t>Sequential logic:</a:t>
            </a:r>
          </a:p>
          <a:p>
            <a:r>
              <a:rPr lang="en-US" sz="1800" dirty="0" smtClean="0"/>
              <a:t>Use non-blocking assignments, </a:t>
            </a:r>
            <a:r>
              <a:rPr lang="en-US" sz="1800" dirty="0" err="1" smtClean="0"/>
              <a:t>i.e</a:t>
            </a:r>
            <a:r>
              <a:rPr lang="en-US" sz="1800" dirty="0" smtClean="0"/>
              <a:t>  </a:t>
            </a:r>
            <a:r>
              <a:rPr lang="en-US" sz="1800" dirty="0" smtClean="0">
                <a:latin typeface="Courier"/>
                <a:cs typeface="Courier"/>
              </a:rPr>
              <a:t>&lt;=</a:t>
            </a:r>
          </a:p>
          <a:p>
            <a:r>
              <a:rPr lang="en-US" sz="1800" dirty="0" smtClean="0">
                <a:cs typeface="Courier"/>
              </a:rPr>
              <a:t>Always block sensitivity list should be edge-triggered</a:t>
            </a:r>
          </a:p>
          <a:p>
            <a:pPr lvl="1"/>
            <a:r>
              <a:rPr lang="en-US" sz="1600" dirty="0" smtClean="0">
                <a:latin typeface="Courier"/>
                <a:cs typeface="Courier"/>
              </a:rPr>
              <a:t>always @(</a:t>
            </a:r>
            <a:r>
              <a:rPr lang="en-US" sz="1600" dirty="0" err="1" smtClean="0">
                <a:latin typeface="Courier"/>
                <a:cs typeface="Courier"/>
              </a:rPr>
              <a:t>posedge</a:t>
            </a:r>
            <a:r>
              <a:rPr lang="en-US" sz="1600" dirty="0" smtClean="0">
                <a:latin typeface="Courier"/>
                <a:cs typeface="Courier"/>
              </a:rPr>
              <a:t> </a:t>
            </a:r>
            <a:r>
              <a:rPr lang="en-US" sz="1600" dirty="0" err="1" smtClean="0">
                <a:latin typeface="Courier"/>
                <a:cs typeface="Courier"/>
              </a:rPr>
              <a:t>clk</a:t>
            </a:r>
            <a:r>
              <a:rPr lang="en-US" sz="1400" dirty="0" smtClean="0">
                <a:cs typeface="Courier"/>
              </a:rPr>
              <a:t>)</a:t>
            </a:r>
          </a:p>
          <a:p>
            <a:r>
              <a:rPr lang="en-US" sz="1800" dirty="0" smtClean="0">
                <a:cs typeface="Courier"/>
              </a:rPr>
              <a:t>All signals inside the block must be registered to the clock edge.  If your logic is working intermittently, try registering your wires before use</a:t>
            </a:r>
          </a:p>
          <a:p>
            <a:endParaRPr lang="en-US" sz="1800" dirty="0">
              <a:cs typeface="Courier"/>
            </a:endParaRPr>
          </a:p>
          <a:p>
            <a:endParaRPr lang="en-US" sz="1800" dirty="0" smtClean="0">
              <a:cs typeface="Courier"/>
            </a:endParaRPr>
          </a:p>
          <a:p>
            <a:endParaRPr lang="en-US" sz="1800" dirty="0">
              <a:cs typeface="Courier"/>
            </a:endParaRPr>
          </a:p>
          <a:p>
            <a:endParaRPr lang="en-US" sz="1800" dirty="0" smtClean="0">
              <a:cs typeface="Courier"/>
            </a:endParaRPr>
          </a:p>
          <a:p>
            <a:endParaRPr lang="en-US" sz="1800" dirty="0">
              <a:cs typeface="Courier"/>
            </a:endParaRPr>
          </a:p>
          <a:p>
            <a:r>
              <a:rPr lang="en-US" sz="1800" dirty="0" smtClean="0">
                <a:cs typeface="Courier"/>
              </a:rPr>
              <a:t>In sequential blocks, if and case statements need not be complete.  Unmatched cases effectively synthesize to </a:t>
            </a:r>
            <a:r>
              <a:rPr lang="en-US" sz="1600" dirty="0" err="1" smtClean="0">
                <a:latin typeface="Courier"/>
                <a:cs typeface="Courier"/>
              </a:rPr>
              <a:t>OutVar</a:t>
            </a:r>
            <a:r>
              <a:rPr lang="en-US" sz="1600" dirty="0" smtClean="0">
                <a:latin typeface="Courier"/>
                <a:cs typeface="Courier"/>
              </a:rPr>
              <a:t> &lt;= </a:t>
            </a:r>
            <a:r>
              <a:rPr lang="en-US" sz="1600" dirty="0" err="1" smtClean="0">
                <a:latin typeface="Courier"/>
                <a:cs typeface="Courier"/>
              </a:rPr>
              <a:t>OutVar</a:t>
            </a:r>
            <a:endParaRPr lang="en-US" sz="1600" dirty="0" smtClean="0">
              <a:latin typeface="Courier"/>
              <a:cs typeface="Courier"/>
            </a:endParaRPr>
          </a:p>
        </p:txBody>
      </p:sp>
      <p:pic>
        <p:nvPicPr>
          <p:cNvPr id="3" name="Picture 2" descr="Screen Shot 2012-07-22 at 4.21.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339" y="3815442"/>
            <a:ext cx="5271709" cy="1348294"/>
          </a:xfrm>
          <a:prstGeom prst="rect">
            <a:avLst/>
          </a:prstGeom>
        </p:spPr>
      </p:pic>
    </p:spTree>
    <p:extLst>
      <p:ext uri="{BB962C8B-B14F-4D97-AF65-F5344CB8AC3E}">
        <p14:creationId xmlns:p14="http://schemas.microsoft.com/office/powerpoint/2010/main" val="4238935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Verilog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12</a:t>
            </a:fld>
            <a:endParaRPr lang="en-US"/>
          </a:p>
        </p:txBody>
      </p:sp>
      <p:sp>
        <p:nvSpPr>
          <p:cNvPr id="13" name="Content Placeholder 2"/>
          <p:cNvSpPr txBox="1">
            <a:spLocks/>
          </p:cNvSpPr>
          <p:nvPr/>
        </p:nvSpPr>
        <p:spPr bwMode="auto">
          <a:xfrm>
            <a:off x="479426" y="1944463"/>
            <a:ext cx="8218487" cy="4217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a:lstStyle>
          <a:p>
            <a:pPr marL="0" indent="0">
              <a:buFontTx/>
              <a:buNone/>
            </a:pPr>
            <a:r>
              <a:rPr lang="en-US" sz="1800" dirty="0" smtClean="0"/>
              <a:t>Important point: What is the ‘System Clock’?</a:t>
            </a:r>
          </a:p>
          <a:p>
            <a:r>
              <a:rPr lang="en-US" sz="1800" dirty="0" smtClean="0">
                <a:cs typeface="Courier"/>
              </a:rPr>
              <a:t>When talking about sequential logic, we’ve been talking about a system clock.  This is often simply a net routed from a pin in the top level file</a:t>
            </a:r>
          </a:p>
          <a:p>
            <a:r>
              <a:rPr lang="en-US" sz="1800" dirty="0" smtClean="0">
                <a:cs typeface="Courier"/>
              </a:rPr>
              <a:t>If this clock rate is not right for you, what do you do?</a:t>
            </a:r>
          </a:p>
          <a:p>
            <a:pPr marL="0" indent="0">
              <a:buNone/>
            </a:pPr>
            <a:endParaRPr lang="en-US" sz="1800" dirty="0" smtClean="0">
              <a:cs typeface="Courier"/>
            </a:endParaRPr>
          </a:p>
          <a:p>
            <a:pPr marL="0" indent="0">
              <a:buNone/>
            </a:pPr>
            <a:r>
              <a:rPr lang="en-US" sz="1400" dirty="0" err="1" smtClean="0">
                <a:latin typeface="Courier"/>
                <a:cs typeface="Courier"/>
              </a:rPr>
              <a:t>reg</a:t>
            </a:r>
            <a:r>
              <a:rPr lang="en-US" sz="1400" dirty="0" smtClean="0">
                <a:latin typeface="Courier"/>
                <a:cs typeface="Courier"/>
              </a:rPr>
              <a:t> [1:0] </a:t>
            </a:r>
            <a:r>
              <a:rPr lang="en-US" sz="1400" dirty="0" err="1" smtClean="0">
                <a:latin typeface="Courier"/>
                <a:cs typeface="Courier"/>
              </a:rPr>
              <a:t>my_clock</a:t>
            </a:r>
            <a:r>
              <a:rPr lang="en-US" sz="1400" dirty="0" smtClean="0">
                <a:latin typeface="Courier"/>
                <a:cs typeface="Courier"/>
              </a:rPr>
              <a:t>;</a:t>
            </a:r>
          </a:p>
          <a:p>
            <a:pPr marL="0" indent="0">
              <a:buNone/>
            </a:pPr>
            <a:endParaRPr lang="en-US" sz="1400" dirty="0">
              <a:latin typeface="Courier"/>
              <a:cs typeface="Courier"/>
            </a:endParaRPr>
          </a:p>
          <a:p>
            <a:pPr marL="0" indent="0">
              <a:buNone/>
            </a:pPr>
            <a:r>
              <a:rPr lang="en-US" sz="1400" dirty="0">
                <a:latin typeface="Courier"/>
                <a:cs typeface="Courier"/>
              </a:rPr>
              <a:t>a</a:t>
            </a:r>
            <a:r>
              <a:rPr lang="en-US" sz="1400" dirty="0" smtClean="0">
                <a:latin typeface="Courier"/>
                <a:cs typeface="Courier"/>
              </a:rPr>
              <a:t>lways @(</a:t>
            </a:r>
            <a:r>
              <a:rPr lang="en-US" sz="1400" dirty="0" err="1" smtClean="0">
                <a:latin typeface="Courier"/>
                <a:cs typeface="Courier"/>
              </a:rPr>
              <a:t>posedge</a:t>
            </a:r>
            <a:r>
              <a:rPr lang="en-US" sz="1400" dirty="0" smtClean="0">
                <a:latin typeface="Courier"/>
                <a:cs typeface="Courier"/>
              </a:rPr>
              <a:t> </a:t>
            </a:r>
            <a:r>
              <a:rPr lang="en-US" sz="1400" dirty="0" err="1" smtClean="0">
                <a:latin typeface="Courier"/>
                <a:cs typeface="Courier"/>
              </a:rPr>
              <a:t>clk</a:t>
            </a:r>
            <a:r>
              <a:rPr lang="en-US" sz="1400" dirty="0" smtClean="0">
                <a:latin typeface="Courier"/>
                <a:cs typeface="Courier"/>
              </a:rPr>
              <a:t>) begin</a:t>
            </a:r>
          </a:p>
          <a:p>
            <a:pPr marL="0" indent="0">
              <a:buNone/>
            </a:pPr>
            <a:r>
              <a:rPr lang="en-US" sz="1400" dirty="0">
                <a:latin typeface="Courier"/>
                <a:cs typeface="Courier"/>
              </a:rPr>
              <a:t>	</a:t>
            </a:r>
            <a:r>
              <a:rPr lang="en-US" sz="1400" dirty="0" err="1" smtClean="0">
                <a:latin typeface="Courier"/>
                <a:cs typeface="Courier"/>
              </a:rPr>
              <a:t>my_clock</a:t>
            </a:r>
            <a:r>
              <a:rPr lang="en-US" sz="1400" dirty="0" smtClean="0">
                <a:latin typeface="Courier"/>
                <a:cs typeface="Courier"/>
              </a:rPr>
              <a:t> &lt;= </a:t>
            </a:r>
            <a:r>
              <a:rPr lang="en-US" sz="1400" dirty="0" err="1" smtClean="0">
                <a:latin typeface="Courier"/>
                <a:cs typeface="Courier"/>
              </a:rPr>
              <a:t>my_clock</a:t>
            </a:r>
            <a:r>
              <a:rPr lang="en-US" sz="1400" dirty="0" smtClean="0">
                <a:latin typeface="Courier"/>
                <a:cs typeface="Courier"/>
              </a:rPr>
              <a:t> + 1;</a:t>
            </a:r>
          </a:p>
          <a:p>
            <a:pPr marL="0" indent="0">
              <a:buNone/>
            </a:pPr>
            <a:r>
              <a:rPr lang="en-US" sz="1400" dirty="0">
                <a:latin typeface="Courier"/>
                <a:cs typeface="Courier"/>
              </a:rPr>
              <a:t>e</a:t>
            </a:r>
            <a:r>
              <a:rPr lang="en-US" sz="1400" dirty="0" smtClean="0">
                <a:latin typeface="Courier"/>
                <a:cs typeface="Courier"/>
              </a:rPr>
              <a:t>nd</a:t>
            </a:r>
          </a:p>
          <a:p>
            <a:pPr marL="0" indent="0">
              <a:buNone/>
            </a:pPr>
            <a:endParaRPr lang="en-US" sz="1400" dirty="0">
              <a:latin typeface="Courier"/>
              <a:cs typeface="Courier"/>
            </a:endParaRPr>
          </a:p>
          <a:p>
            <a:pPr marL="0" indent="0">
              <a:buNone/>
            </a:pPr>
            <a:r>
              <a:rPr lang="en-US" sz="1400" dirty="0">
                <a:latin typeface="Courier"/>
                <a:cs typeface="Courier"/>
              </a:rPr>
              <a:t>a</a:t>
            </a:r>
            <a:r>
              <a:rPr lang="en-US" sz="1400" dirty="0" smtClean="0">
                <a:latin typeface="Courier"/>
                <a:cs typeface="Courier"/>
              </a:rPr>
              <a:t>lways @(</a:t>
            </a:r>
            <a:r>
              <a:rPr lang="en-US" sz="1400" dirty="0" err="1" smtClean="0">
                <a:latin typeface="Courier"/>
                <a:cs typeface="Courier"/>
              </a:rPr>
              <a:t>posedge</a:t>
            </a:r>
            <a:r>
              <a:rPr lang="en-US" sz="1400" dirty="0" smtClean="0">
                <a:latin typeface="Courier"/>
                <a:cs typeface="Courier"/>
              </a:rPr>
              <a:t> </a:t>
            </a:r>
            <a:r>
              <a:rPr lang="en-US" sz="1400" dirty="0" err="1" smtClean="0">
                <a:latin typeface="Courier"/>
                <a:cs typeface="Courier"/>
              </a:rPr>
              <a:t>my_clock</a:t>
            </a:r>
            <a:r>
              <a:rPr lang="en-US" sz="1400" dirty="0" smtClean="0">
                <a:latin typeface="Courier"/>
                <a:cs typeface="Courier"/>
              </a:rPr>
              <a:t>[1]) begin</a:t>
            </a:r>
          </a:p>
          <a:p>
            <a:pPr marL="0" indent="0">
              <a:buNone/>
            </a:pPr>
            <a:r>
              <a:rPr lang="en-US" sz="1400" dirty="0">
                <a:latin typeface="Courier"/>
                <a:cs typeface="Courier"/>
              </a:rPr>
              <a:t>	</a:t>
            </a:r>
            <a:r>
              <a:rPr lang="en-US" sz="1400" dirty="0" smtClean="0">
                <a:latin typeface="Courier"/>
                <a:cs typeface="Courier"/>
              </a:rPr>
              <a:t>…</a:t>
            </a:r>
          </a:p>
          <a:p>
            <a:pPr marL="0" indent="0">
              <a:buNone/>
            </a:pPr>
            <a:r>
              <a:rPr lang="en-US" sz="1400" dirty="0" smtClean="0">
                <a:latin typeface="Courier"/>
                <a:cs typeface="Courier"/>
              </a:rPr>
              <a:t>end</a:t>
            </a:r>
          </a:p>
        </p:txBody>
      </p:sp>
      <p:sp>
        <p:nvSpPr>
          <p:cNvPr id="4" name="TextBox 3"/>
          <p:cNvSpPr txBox="1"/>
          <p:nvPr/>
        </p:nvSpPr>
        <p:spPr>
          <a:xfrm>
            <a:off x="4344822" y="4312380"/>
            <a:ext cx="1171114" cy="461665"/>
          </a:xfrm>
          <a:prstGeom prst="rect">
            <a:avLst/>
          </a:prstGeom>
          <a:noFill/>
        </p:spPr>
        <p:txBody>
          <a:bodyPr wrap="none" rtlCol="0">
            <a:spAutoFit/>
          </a:bodyPr>
          <a:lstStyle/>
          <a:p>
            <a:r>
              <a:rPr lang="en-US" sz="2400" dirty="0" smtClean="0">
                <a:solidFill>
                  <a:srgbClr val="FF6600"/>
                </a:solidFill>
              </a:rPr>
              <a:t>Wrong!</a:t>
            </a:r>
          </a:p>
        </p:txBody>
      </p:sp>
    </p:spTree>
    <p:extLst>
      <p:ext uri="{BB962C8B-B14F-4D97-AF65-F5344CB8AC3E}">
        <p14:creationId xmlns:p14="http://schemas.microsoft.com/office/powerpoint/2010/main" val="2157251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Verilog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13</a:t>
            </a:fld>
            <a:endParaRPr lang="en-US"/>
          </a:p>
        </p:txBody>
      </p:sp>
      <p:sp>
        <p:nvSpPr>
          <p:cNvPr id="13" name="Content Placeholder 2"/>
          <p:cNvSpPr txBox="1">
            <a:spLocks/>
          </p:cNvSpPr>
          <p:nvPr/>
        </p:nvSpPr>
        <p:spPr bwMode="auto">
          <a:xfrm>
            <a:off x="237522" y="1932368"/>
            <a:ext cx="8218487" cy="4217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a:lstStyle>
          <a:p>
            <a:pPr marL="0" indent="0">
              <a:buNone/>
            </a:pPr>
            <a:r>
              <a:rPr lang="en-US" sz="1800" dirty="0" smtClean="0">
                <a:cs typeface="Courier"/>
              </a:rPr>
              <a:t>Why?  Internally </a:t>
            </a:r>
            <a:r>
              <a:rPr lang="en-US" sz="1400" dirty="0" err="1" smtClean="0">
                <a:latin typeface="Courier"/>
                <a:cs typeface="Courier"/>
              </a:rPr>
              <a:t>my_clock</a:t>
            </a:r>
            <a:r>
              <a:rPr lang="en-US" sz="1400" dirty="0" smtClean="0">
                <a:latin typeface="Courier"/>
                <a:cs typeface="Courier"/>
              </a:rPr>
              <a:t>[1]</a:t>
            </a:r>
            <a:r>
              <a:rPr lang="en-US" sz="1800" dirty="0" smtClean="0">
                <a:cs typeface="Courier"/>
              </a:rPr>
              <a:t> is a logic net, not a clock net (</a:t>
            </a:r>
            <a:r>
              <a:rPr lang="en-US" sz="1800" dirty="0" err="1" smtClean="0">
                <a:cs typeface="Courier"/>
              </a:rPr>
              <a:t>gclk</a:t>
            </a:r>
            <a:r>
              <a:rPr lang="en-US" sz="1800" dirty="0" smtClean="0">
                <a:cs typeface="Courier"/>
              </a:rPr>
              <a:t> in Altera-speak).  This won’t matter for slow-speed designs, but as speed increases the time it takes for a logic signal to propagate through the chip begins to matter.</a:t>
            </a:r>
          </a:p>
          <a:p>
            <a:pPr marL="0" indent="0">
              <a:buNone/>
            </a:pPr>
            <a:endParaRPr lang="en-US" sz="1800" dirty="0">
              <a:cs typeface="Courier"/>
            </a:endParaRPr>
          </a:p>
          <a:p>
            <a:pPr marL="0" indent="0">
              <a:buNone/>
            </a:pPr>
            <a:r>
              <a:rPr lang="en-US" sz="1800" dirty="0" smtClean="0">
                <a:cs typeface="Courier"/>
              </a:rPr>
              <a:t>This is our first example of having to think about things in the time domain but it won’t be our last!</a:t>
            </a:r>
          </a:p>
          <a:p>
            <a:pPr marL="0" indent="0">
              <a:buNone/>
            </a:pPr>
            <a:endParaRPr lang="en-US" sz="1800" dirty="0">
              <a:cs typeface="Courier"/>
            </a:endParaRPr>
          </a:p>
          <a:p>
            <a:pPr marL="0" indent="0">
              <a:buNone/>
            </a:pPr>
            <a:r>
              <a:rPr lang="en-US" sz="1800" dirty="0" smtClean="0">
                <a:cs typeface="Courier"/>
              </a:rPr>
              <a:t>The correct way to do this is to have the external clock in the sensitivity list but use </a:t>
            </a:r>
            <a:r>
              <a:rPr lang="en-US" sz="1400" dirty="0" err="1">
                <a:latin typeface="Courier"/>
                <a:cs typeface="Courier"/>
              </a:rPr>
              <a:t>my_clock</a:t>
            </a:r>
            <a:r>
              <a:rPr lang="en-US" sz="1400" dirty="0">
                <a:latin typeface="Courier"/>
                <a:cs typeface="Courier"/>
              </a:rPr>
              <a:t>[1</a:t>
            </a:r>
            <a:r>
              <a:rPr lang="en-US" sz="1400" dirty="0" smtClean="0">
                <a:latin typeface="Courier"/>
                <a:cs typeface="Courier"/>
              </a:rPr>
              <a:t>]</a:t>
            </a:r>
            <a:r>
              <a:rPr lang="en-US" sz="1800" dirty="0" smtClean="0">
                <a:latin typeface="Courier"/>
                <a:cs typeface="Courier"/>
              </a:rPr>
              <a:t> </a:t>
            </a:r>
            <a:r>
              <a:rPr lang="en-US" sz="1800" dirty="0" smtClean="0">
                <a:cs typeface="Courier"/>
              </a:rPr>
              <a:t>in the always body to drive a state machine or otherwise determine what to actually </a:t>
            </a:r>
            <a:r>
              <a:rPr lang="en-US" sz="1800" i="1" dirty="0" smtClean="0">
                <a:cs typeface="Courier"/>
              </a:rPr>
              <a:t>do</a:t>
            </a:r>
            <a:r>
              <a:rPr lang="en-US" sz="1800" dirty="0" smtClean="0">
                <a:cs typeface="Courier"/>
              </a:rPr>
              <a:t>.</a:t>
            </a:r>
          </a:p>
        </p:txBody>
      </p:sp>
    </p:spTree>
    <p:extLst>
      <p:ext uri="{BB962C8B-B14F-4D97-AF65-F5344CB8AC3E}">
        <p14:creationId xmlns:p14="http://schemas.microsoft.com/office/powerpoint/2010/main" val="2180607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2-07-22 at 5.01.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7380" y="1462379"/>
            <a:ext cx="5920619" cy="5074817"/>
          </a:xfrm>
          <a:prstGeom prst="rect">
            <a:avLst/>
          </a:prstGeom>
        </p:spPr>
      </p:pic>
      <p:sp>
        <p:nvSpPr>
          <p:cNvPr id="2" name="Title 1"/>
          <p:cNvSpPr>
            <a:spLocks noGrp="1"/>
          </p:cNvSpPr>
          <p:nvPr>
            <p:ph type="title"/>
          </p:nvPr>
        </p:nvSpPr>
        <p:spPr/>
        <p:txBody>
          <a:bodyPr/>
          <a:lstStyle/>
          <a:p>
            <a:r>
              <a:rPr lang="en-US" dirty="0" smtClean="0"/>
              <a:t>Clocks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14</a:t>
            </a:fld>
            <a:endParaRPr lang="en-US"/>
          </a:p>
        </p:txBody>
      </p:sp>
      <p:sp>
        <p:nvSpPr>
          <p:cNvPr id="13" name="Content Placeholder 2"/>
          <p:cNvSpPr txBox="1">
            <a:spLocks/>
          </p:cNvSpPr>
          <p:nvPr/>
        </p:nvSpPr>
        <p:spPr bwMode="auto">
          <a:xfrm>
            <a:off x="237523" y="1932368"/>
            <a:ext cx="3427334" cy="4217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a:lstStyle>
          <a:p>
            <a:pPr marL="0" indent="0">
              <a:buNone/>
            </a:pPr>
            <a:r>
              <a:rPr lang="en-US" sz="1800" dirty="0" smtClean="0">
                <a:cs typeface="Courier"/>
              </a:rPr>
              <a:t>The exception is when you can use dedicated hardware on the chip to modify the clock and route it back on to a </a:t>
            </a:r>
            <a:r>
              <a:rPr lang="en-US" sz="1800" dirty="0" err="1" smtClean="0">
                <a:cs typeface="Courier"/>
              </a:rPr>
              <a:t>gclk</a:t>
            </a:r>
            <a:r>
              <a:rPr lang="en-US" sz="1800" dirty="0" smtClean="0">
                <a:cs typeface="Courier"/>
              </a:rPr>
              <a:t>.</a:t>
            </a:r>
          </a:p>
          <a:p>
            <a:pPr marL="0" indent="0">
              <a:buNone/>
            </a:pPr>
            <a:endParaRPr lang="en-US" sz="1800" dirty="0">
              <a:cs typeface="Courier"/>
            </a:endParaRPr>
          </a:p>
          <a:p>
            <a:pPr marL="0" indent="0">
              <a:buNone/>
            </a:pPr>
            <a:r>
              <a:rPr lang="en-US" sz="1800" dirty="0" smtClean="0">
                <a:cs typeface="Courier"/>
              </a:rPr>
              <a:t>The clock infrastructure of the Cyclone IV part on our DE2 boards is pictured here.</a:t>
            </a:r>
          </a:p>
          <a:p>
            <a:pPr marL="0" indent="0">
              <a:buNone/>
            </a:pPr>
            <a:endParaRPr lang="en-US" sz="1800" dirty="0">
              <a:cs typeface="Courier"/>
            </a:endParaRPr>
          </a:p>
          <a:p>
            <a:pPr marL="0" indent="0">
              <a:buNone/>
            </a:pPr>
            <a:r>
              <a:rPr lang="en-US" sz="1800" dirty="0" smtClean="0">
                <a:cs typeface="Courier"/>
              </a:rPr>
              <a:t>If you need a clock that can’t be generated easily by the tricks on the previous slide, you can use a Phase Locked Loop (PLL)</a:t>
            </a:r>
          </a:p>
        </p:txBody>
      </p:sp>
    </p:spTree>
    <p:extLst>
      <p:ext uri="{BB962C8B-B14F-4D97-AF65-F5344CB8AC3E}">
        <p14:creationId xmlns:p14="http://schemas.microsoft.com/office/powerpoint/2010/main" val="342219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15</a:t>
            </a:fld>
            <a:endParaRPr lang="en-US"/>
          </a:p>
        </p:txBody>
      </p:sp>
      <p:sp>
        <p:nvSpPr>
          <p:cNvPr id="13" name="Content Placeholder 2"/>
          <p:cNvSpPr txBox="1">
            <a:spLocks/>
          </p:cNvSpPr>
          <p:nvPr/>
        </p:nvSpPr>
        <p:spPr bwMode="auto">
          <a:xfrm>
            <a:off x="468313" y="1772091"/>
            <a:ext cx="4443334" cy="4217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a:lstStyle>
          <a:p>
            <a:pPr marL="0" indent="0">
              <a:buNone/>
            </a:pPr>
            <a:r>
              <a:rPr lang="en-US" sz="1800" dirty="0" smtClean="0">
                <a:cs typeface="Courier"/>
              </a:rPr>
              <a:t>A PLL is instantiated like any other Verilog sub-module but the synthesizer recognizes that it’s special and builds the logic out of a PLL hardware block instead of generic gates.</a:t>
            </a:r>
          </a:p>
          <a:p>
            <a:pPr marL="0" indent="0">
              <a:buNone/>
            </a:pPr>
            <a:endParaRPr lang="en-US" sz="1800" dirty="0">
              <a:cs typeface="Courier"/>
            </a:endParaRPr>
          </a:p>
          <a:p>
            <a:pPr marL="0" indent="0">
              <a:buNone/>
            </a:pPr>
            <a:r>
              <a:rPr lang="en-US" sz="1800" dirty="0" smtClean="0">
                <a:cs typeface="Courier"/>
              </a:rPr>
              <a:t>PLLs and a host of other pieces of logic can be created using the Altera </a:t>
            </a:r>
            <a:r>
              <a:rPr lang="en-US" sz="1800" dirty="0" err="1" smtClean="0">
                <a:cs typeface="Courier"/>
              </a:rPr>
              <a:t>MegaCore</a:t>
            </a:r>
            <a:r>
              <a:rPr lang="en-US" sz="1800" dirty="0" smtClean="0">
                <a:cs typeface="Courier"/>
              </a:rPr>
              <a:t> Plugin Wizard.  The generated code to turn a 50MHz clock in to 100MHz is shown to the right, obviously not the sort of thing you want to write by hand.</a:t>
            </a:r>
          </a:p>
        </p:txBody>
      </p:sp>
      <p:sp>
        <p:nvSpPr>
          <p:cNvPr id="4" name="TextBox 3"/>
          <p:cNvSpPr txBox="1"/>
          <p:nvPr/>
        </p:nvSpPr>
        <p:spPr>
          <a:xfrm>
            <a:off x="6271372" y="740517"/>
            <a:ext cx="2745538" cy="5940083"/>
          </a:xfrm>
          <a:prstGeom prst="rect">
            <a:avLst/>
          </a:prstGeom>
          <a:noFill/>
        </p:spPr>
        <p:txBody>
          <a:bodyPr wrap="none" rtlCol="0">
            <a:spAutoFit/>
          </a:bodyPr>
          <a:lstStyle/>
          <a:p>
            <a:r>
              <a:rPr lang="pl-PL" sz="400" dirty="0"/>
              <a:t>	</a:t>
            </a:r>
            <a:r>
              <a:rPr lang="pl-PL" sz="400" dirty="0" err="1"/>
              <a:t>altpll</a:t>
            </a:r>
            <a:r>
              <a:rPr lang="pl-PL" sz="400" dirty="0"/>
              <a:t>	</a:t>
            </a:r>
            <a:r>
              <a:rPr lang="pl-PL" sz="400" dirty="0" err="1"/>
              <a:t>altpll_component</a:t>
            </a:r>
            <a:r>
              <a:rPr lang="pl-PL" sz="400" dirty="0"/>
              <a:t> (</a:t>
            </a:r>
          </a:p>
          <a:p>
            <a:r>
              <a:rPr lang="pl-PL" sz="400" dirty="0"/>
              <a:t>				.</a:t>
            </a:r>
            <a:r>
              <a:rPr lang="pl-PL" sz="400" dirty="0" err="1"/>
              <a:t>inclk</a:t>
            </a:r>
            <a:r>
              <a:rPr lang="pl-PL" sz="400" dirty="0"/>
              <a:t> (sub_wire3),</a:t>
            </a:r>
          </a:p>
          <a:p>
            <a:r>
              <a:rPr lang="pl-PL" sz="400" dirty="0"/>
              <a:t>				.</a:t>
            </a:r>
            <a:r>
              <a:rPr lang="pl-PL" sz="400" dirty="0" err="1"/>
              <a:t>clk</a:t>
            </a:r>
            <a:r>
              <a:rPr lang="pl-PL" sz="400" dirty="0"/>
              <a:t> (sub_wire0),</a:t>
            </a:r>
          </a:p>
          <a:p>
            <a:r>
              <a:rPr lang="pl-PL" sz="400" dirty="0"/>
              <a:t>				.</a:t>
            </a:r>
            <a:r>
              <a:rPr lang="pl-PL" sz="400" dirty="0" err="1"/>
              <a:t>activeclock</a:t>
            </a:r>
            <a:r>
              <a:rPr lang="pl-PL" sz="400" dirty="0"/>
              <a:t> (),</a:t>
            </a:r>
          </a:p>
          <a:p>
            <a:r>
              <a:rPr lang="pl-PL" sz="400" dirty="0"/>
              <a:t>				.</a:t>
            </a:r>
            <a:r>
              <a:rPr lang="pl-PL" sz="400" dirty="0" err="1"/>
              <a:t>areset</a:t>
            </a:r>
            <a:r>
              <a:rPr lang="pl-PL" sz="400" dirty="0"/>
              <a:t> (1'b0),</a:t>
            </a:r>
          </a:p>
          <a:p>
            <a:r>
              <a:rPr lang="pl-PL" sz="400" dirty="0"/>
              <a:t>				.</a:t>
            </a:r>
            <a:r>
              <a:rPr lang="pl-PL" sz="400" dirty="0" err="1"/>
              <a:t>clkbad</a:t>
            </a:r>
            <a:r>
              <a:rPr lang="pl-PL" sz="400" dirty="0"/>
              <a:t> (),</a:t>
            </a:r>
          </a:p>
          <a:p>
            <a:r>
              <a:rPr lang="pl-PL" sz="400" dirty="0"/>
              <a:t>				.</a:t>
            </a:r>
            <a:r>
              <a:rPr lang="pl-PL" sz="400" dirty="0" err="1"/>
              <a:t>clkena</a:t>
            </a:r>
            <a:r>
              <a:rPr lang="pl-PL" sz="400" dirty="0"/>
              <a:t> ({6{1'b1}}),</a:t>
            </a:r>
          </a:p>
          <a:p>
            <a:r>
              <a:rPr lang="pl-PL" sz="400" dirty="0"/>
              <a:t>				.</a:t>
            </a:r>
            <a:r>
              <a:rPr lang="pl-PL" sz="400" dirty="0" err="1"/>
              <a:t>clkloss</a:t>
            </a:r>
            <a:r>
              <a:rPr lang="pl-PL" sz="400" dirty="0"/>
              <a:t> (),</a:t>
            </a:r>
          </a:p>
          <a:p>
            <a:r>
              <a:rPr lang="pl-PL" sz="400" dirty="0"/>
              <a:t>				.</a:t>
            </a:r>
            <a:r>
              <a:rPr lang="pl-PL" sz="400" dirty="0" err="1"/>
              <a:t>clkswitch</a:t>
            </a:r>
            <a:r>
              <a:rPr lang="pl-PL" sz="400" dirty="0"/>
              <a:t> (1'b0),</a:t>
            </a:r>
          </a:p>
          <a:p>
            <a:r>
              <a:rPr lang="pl-PL" sz="400" dirty="0"/>
              <a:t>				.</a:t>
            </a:r>
            <a:r>
              <a:rPr lang="pl-PL" sz="400" dirty="0" err="1"/>
              <a:t>configupdate</a:t>
            </a:r>
            <a:r>
              <a:rPr lang="pl-PL" sz="400" dirty="0"/>
              <a:t> (1'b0),</a:t>
            </a:r>
          </a:p>
          <a:p>
            <a:r>
              <a:rPr lang="pl-PL" sz="400" dirty="0"/>
              <a:t>				.enable0 (),</a:t>
            </a:r>
          </a:p>
          <a:p>
            <a:r>
              <a:rPr lang="pl-PL" sz="400" dirty="0"/>
              <a:t>				.enable1 (),</a:t>
            </a:r>
          </a:p>
          <a:p>
            <a:r>
              <a:rPr lang="pl-PL" sz="400" dirty="0"/>
              <a:t>				.</a:t>
            </a:r>
            <a:r>
              <a:rPr lang="pl-PL" sz="400" dirty="0" err="1"/>
              <a:t>extclk</a:t>
            </a:r>
            <a:r>
              <a:rPr lang="pl-PL" sz="400" dirty="0"/>
              <a:t> (),</a:t>
            </a:r>
          </a:p>
          <a:p>
            <a:r>
              <a:rPr lang="pl-PL" sz="400" dirty="0"/>
              <a:t>				.</a:t>
            </a:r>
            <a:r>
              <a:rPr lang="pl-PL" sz="400" dirty="0" err="1"/>
              <a:t>extclkena</a:t>
            </a:r>
            <a:r>
              <a:rPr lang="pl-PL" sz="400" dirty="0"/>
              <a:t> ({4{1'b1}}),</a:t>
            </a:r>
          </a:p>
          <a:p>
            <a:r>
              <a:rPr lang="pl-PL" sz="400" dirty="0"/>
              <a:t>				.</a:t>
            </a:r>
            <a:r>
              <a:rPr lang="pl-PL" sz="400" dirty="0" err="1"/>
              <a:t>fbin</a:t>
            </a:r>
            <a:r>
              <a:rPr lang="pl-PL" sz="400" dirty="0"/>
              <a:t> (1'b1),</a:t>
            </a:r>
          </a:p>
          <a:p>
            <a:r>
              <a:rPr lang="pl-PL" sz="400" dirty="0"/>
              <a:t>				.</a:t>
            </a:r>
            <a:r>
              <a:rPr lang="pl-PL" sz="400" dirty="0" err="1"/>
              <a:t>fbmimicbidir</a:t>
            </a:r>
            <a:r>
              <a:rPr lang="pl-PL" sz="400" dirty="0"/>
              <a:t> (),</a:t>
            </a:r>
          </a:p>
          <a:p>
            <a:r>
              <a:rPr lang="pl-PL" sz="400" dirty="0"/>
              <a:t>				.</a:t>
            </a:r>
            <a:r>
              <a:rPr lang="pl-PL" sz="400" dirty="0" err="1"/>
              <a:t>fbout</a:t>
            </a:r>
            <a:r>
              <a:rPr lang="pl-PL" sz="400" dirty="0"/>
              <a:t> (),</a:t>
            </a:r>
          </a:p>
          <a:p>
            <a:r>
              <a:rPr lang="pl-PL" sz="400" dirty="0"/>
              <a:t>				.</a:t>
            </a:r>
            <a:r>
              <a:rPr lang="pl-PL" sz="400" dirty="0" err="1"/>
              <a:t>fref</a:t>
            </a:r>
            <a:r>
              <a:rPr lang="pl-PL" sz="400" dirty="0"/>
              <a:t> (),</a:t>
            </a:r>
          </a:p>
          <a:p>
            <a:r>
              <a:rPr lang="pl-PL" sz="400" dirty="0"/>
              <a:t>				.</a:t>
            </a:r>
            <a:r>
              <a:rPr lang="pl-PL" sz="400" dirty="0" err="1"/>
              <a:t>icdrclk</a:t>
            </a:r>
            <a:r>
              <a:rPr lang="pl-PL" sz="400" dirty="0"/>
              <a:t> (),</a:t>
            </a:r>
          </a:p>
          <a:p>
            <a:r>
              <a:rPr lang="pl-PL" sz="400" dirty="0"/>
              <a:t>				.</a:t>
            </a:r>
            <a:r>
              <a:rPr lang="pl-PL" sz="400" dirty="0" err="1"/>
              <a:t>locked</a:t>
            </a:r>
            <a:r>
              <a:rPr lang="pl-PL" sz="400" dirty="0"/>
              <a:t> (),</a:t>
            </a:r>
          </a:p>
          <a:p>
            <a:r>
              <a:rPr lang="pl-PL" sz="400" dirty="0"/>
              <a:t>				.</a:t>
            </a:r>
            <a:r>
              <a:rPr lang="pl-PL" sz="400" dirty="0" err="1"/>
              <a:t>pfdena</a:t>
            </a:r>
            <a:r>
              <a:rPr lang="pl-PL" sz="400" dirty="0"/>
              <a:t> (1'b1),</a:t>
            </a:r>
          </a:p>
          <a:p>
            <a:r>
              <a:rPr lang="pl-PL" sz="400" dirty="0"/>
              <a:t>				.</a:t>
            </a:r>
            <a:r>
              <a:rPr lang="pl-PL" sz="400" dirty="0" err="1"/>
              <a:t>phasecounterselect</a:t>
            </a:r>
            <a:r>
              <a:rPr lang="pl-PL" sz="400" dirty="0"/>
              <a:t> ({4{1'b1}}),</a:t>
            </a:r>
          </a:p>
          <a:p>
            <a:r>
              <a:rPr lang="pl-PL" sz="400" dirty="0"/>
              <a:t>				.</a:t>
            </a:r>
            <a:r>
              <a:rPr lang="pl-PL" sz="400" dirty="0" err="1"/>
              <a:t>phasedone</a:t>
            </a:r>
            <a:r>
              <a:rPr lang="pl-PL" sz="400" dirty="0"/>
              <a:t> (),</a:t>
            </a:r>
          </a:p>
          <a:p>
            <a:r>
              <a:rPr lang="pl-PL" sz="400" dirty="0"/>
              <a:t>				.</a:t>
            </a:r>
            <a:r>
              <a:rPr lang="pl-PL" sz="400" dirty="0" err="1"/>
              <a:t>phasestep</a:t>
            </a:r>
            <a:r>
              <a:rPr lang="pl-PL" sz="400" dirty="0"/>
              <a:t> (1'b1),</a:t>
            </a:r>
          </a:p>
          <a:p>
            <a:r>
              <a:rPr lang="pl-PL" sz="400" dirty="0"/>
              <a:t>				.</a:t>
            </a:r>
            <a:r>
              <a:rPr lang="pl-PL" sz="400" dirty="0" err="1"/>
              <a:t>phaseupdown</a:t>
            </a:r>
            <a:r>
              <a:rPr lang="pl-PL" sz="400" dirty="0"/>
              <a:t> (1'b1),</a:t>
            </a:r>
          </a:p>
          <a:p>
            <a:r>
              <a:rPr lang="pl-PL" sz="400" dirty="0"/>
              <a:t>				.</a:t>
            </a:r>
            <a:r>
              <a:rPr lang="pl-PL" sz="400" dirty="0" err="1"/>
              <a:t>pllena</a:t>
            </a:r>
            <a:r>
              <a:rPr lang="pl-PL" sz="400" dirty="0"/>
              <a:t> (1'b1),</a:t>
            </a:r>
          </a:p>
          <a:p>
            <a:r>
              <a:rPr lang="pl-PL" sz="400" dirty="0"/>
              <a:t>				.</a:t>
            </a:r>
            <a:r>
              <a:rPr lang="pl-PL" sz="400" dirty="0" err="1"/>
              <a:t>scanaclr</a:t>
            </a:r>
            <a:r>
              <a:rPr lang="pl-PL" sz="400" dirty="0"/>
              <a:t> (1'b0),</a:t>
            </a:r>
          </a:p>
          <a:p>
            <a:r>
              <a:rPr lang="pl-PL" sz="400" dirty="0"/>
              <a:t>				.</a:t>
            </a:r>
            <a:r>
              <a:rPr lang="pl-PL" sz="400" dirty="0" err="1"/>
              <a:t>scanclk</a:t>
            </a:r>
            <a:r>
              <a:rPr lang="pl-PL" sz="400" dirty="0"/>
              <a:t> (1'b0),</a:t>
            </a:r>
          </a:p>
          <a:p>
            <a:r>
              <a:rPr lang="pl-PL" sz="400" dirty="0"/>
              <a:t>				.</a:t>
            </a:r>
            <a:r>
              <a:rPr lang="pl-PL" sz="400" dirty="0" err="1"/>
              <a:t>scanclkena</a:t>
            </a:r>
            <a:r>
              <a:rPr lang="pl-PL" sz="400" dirty="0"/>
              <a:t> (1'b1),</a:t>
            </a:r>
          </a:p>
          <a:p>
            <a:r>
              <a:rPr lang="pl-PL" sz="400" dirty="0"/>
              <a:t>				.</a:t>
            </a:r>
            <a:r>
              <a:rPr lang="pl-PL" sz="400" dirty="0" err="1"/>
              <a:t>scandata</a:t>
            </a:r>
            <a:r>
              <a:rPr lang="pl-PL" sz="400" dirty="0"/>
              <a:t> (1'b0),</a:t>
            </a:r>
          </a:p>
          <a:p>
            <a:r>
              <a:rPr lang="pl-PL" sz="400" dirty="0"/>
              <a:t>				.</a:t>
            </a:r>
            <a:r>
              <a:rPr lang="pl-PL" sz="400" dirty="0" err="1"/>
              <a:t>scandataout</a:t>
            </a:r>
            <a:r>
              <a:rPr lang="pl-PL" sz="400" dirty="0"/>
              <a:t> (),</a:t>
            </a:r>
          </a:p>
          <a:p>
            <a:r>
              <a:rPr lang="pl-PL" sz="400" dirty="0"/>
              <a:t>				.</a:t>
            </a:r>
            <a:r>
              <a:rPr lang="pl-PL" sz="400" dirty="0" err="1"/>
              <a:t>scandone</a:t>
            </a:r>
            <a:r>
              <a:rPr lang="pl-PL" sz="400" dirty="0"/>
              <a:t> (),</a:t>
            </a:r>
          </a:p>
          <a:p>
            <a:r>
              <a:rPr lang="pl-PL" sz="400" dirty="0"/>
              <a:t>				.</a:t>
            </a:r>
            <a:r>
              <a:rPr lang="pl-PL" sz="400" dirty="0" err="1"/>
              <a:t>scanread</a:t>
            </a:r>
            <a:r>
              <a:rPr lang="pl-PL" sz="400" dirty="0"/>
              <a:t> (1'b0),</a:t>
            </a:r>
          </a:p>
          <a:p>
            <a:r>
              <a:rPr lang="pl-PL" sz="400" dirty="0"/>
              <a:t>				.</a:t>
            </a:r>
            <a:r>
              <a:rPr lang="pl-PL" sz="400" dirty="0" err="1"/>
              <a:t>scanwrite</a:t>
            </a:r>
            <a:r>
              <a:rPr lang="pl-PL" sz="400" dirty="0"/>
              <a:t> (1'b0),</a:t>
            </a:r>
          </a:p>
          <a:p>
            <a:r>
              <a:rPr lang="pl-PL" sz="400" dirty="0"/>
              <a:t>				.sclkout0 (),</a:t>
            </a:r>
          </a:p>
          <a:p>
            <a:r>
              <a:rPr lang="pl-PL" sz="400" dirty="0"/>
              <a:t>				.sclkout1 (),</a:t>
            </a:r>
          </a:p>
          <a:p>
            <a:r>
              <a:rPr lang="pl-PL" sz="400" dirty="0"/>
              <a:t>				.</a:t>
            </a:r>
            <a:r>
              <a:rPr lang="pl-PL" sz="400" dirty="0" err="1"/>
              <a:t>vcooverrange</a:t>
            </a:r>
            <a:r>
              <a:rPr lang="pl-PL" sz="400" dirty="0"/>
              <a:t> (),</a:t>
            </a:r>
          </a:p>
          <a:p>
            <a:r>
              <a:rPr lang="pl-PL" sz="400" dirty="0"/>
              <a:t>				.</a:t>
            </a:r>
            <a:r>
              <a:rPr lang="pl-PL" sz="400" dirty="0" err="1"/>
              <a:t>vcounderrange</a:t>
            </a:r>
            <a:r>
              <a:rPr lang="pl-PL" sz="400" dirty="0"/>
              <a:t> ());</a:t>
            </a:r>
          </a:p>
          <a:p>
            <a:r>
              <a:rPr lang="pl-PL" sz="400" dirty="0"/>
              <a:t>	</a:t>
            </a:r>
            <a:r>
              <a:rPr lang="pl-PL" sz="400" dirty="0" err="1"/>
              <a:t>defparam</a:t>
            </a:r>
            <a:endParaRPr lang="pl-PL" sz="400" dirty="0"/>
          </a:p>
          <a:p>
            <a:r>
              <a:rPr lang="pl-PL" sz="400" dirty="0"/>
              <a:t>		</a:t>
            </a:r>
            <a:r>
              <a:rPr lang="pl-PL" sz="400" dirty="0" err="1"/>
              <a:t>altpll_component.bandwidth_type</a:t>
            </a:r>
            <a:r>
              <a:rPr lang="pl-PL" sz="400" dirty="0"/>
              <a:t> = "AUTO",</a:t>
            </a:r>
          </a:p>
          <a:p>
            <a:r>
              <a:rPr lang="pl-PL" sz="400" dirty="0"/>
              <a:t>		altpll_component.clk0_divide_by = 1,</a:t>
            </a:r>
          </a:p>
          <a:p>
            <a:r>
              <a:rPr lang="pl-PL" sz="400" dirty="0"/>
              <a:t>		altpll_component.clk0_duty_cycle = 50,</a:t>
            </a:r>
          </a:p>
          <a:p>
            <a:r>
              <a:rPr lang="pl-PL" sz="400" dirty="0"/>
              <a:t>		altpll_component.clk0_multiply_by = 2,</a:t>
            </a:r>
          </a:p>
          <a:p>
            <a:r>
              <a:rPr lang="pl-PL" sz="400" dirty="0"/>
              <a:t>		altpll_component.clk0_phase_shift = "0",</a:t>
            </a:r>
          </a:p>
          <a:p>
            <a:r>
              <a:rPr lang="pl-PL" sz="400" dirty="0"/>
              <a:t>		</a:t>
            </a:r>
            <a:r>
              <a:rPr lang="pl-PL" sz="400" dirty="0" err="1"/>
              <a:t>altpll_component.compensate_clock</a:t>
            </a:r>
            <a:r>
              <a:rPr lang="pl-PL" sz="400" dirty="0"/>
              <a:t> = "CLK0",</a:t>
            </a:r>
          </a:p>
          <a:p>
            <a:r>
              <a:rPr lang="pl-PL" sz="400" dirty="0"/>
              <a:t>		altpll_component.inclk0_input_frequency = 37037,</a:t>
            </a:r>
          </a:p>
          <a:p>
            <a:r>
              <a:rPr lang="pl-PL" sz="400" dirty="0"/>
              <a:t>		</a:t>
            </a:r>
            <a:r>
              <a:rPr lang="pl-PL" sz="400" dirty="0" err="1"/>
              <a:t>altpll_component.intended_device_family</a:t>
            </a:r>
            <a:r>
              <a:rPr lang="pl-PL" sz="400" dirty="0"/>
              <a:t> = "</a:t>
            </a:r>
            <a:r>
              <a:rPr lang="pl-PL" sz="400" dirty="0" err="1"/>
              <a:t>Cyclone</a:t>
            </a:r>
            <a:r>
              <a:rPr lang="pl-PL" sz="400" dirty="0"/>
              <a:t> IV E",</a:t>
            </a:r>
          </a:p>
          <a:p>
            <a:r>
              <a:rPr lang="pl-PL" sz="400" dirty="0"/>
              <a:t>		</a:t>
            </a:r>
            <a:r>
              <a:rPr lang="pl-PL" sz="400" dirty="0" err="1"/>
              <a:t>altpll_component.lpm_type</a:t>
            </a:r>
            <a:r>
              <a:rPr lang="pl-PL" sz="400" dirty="0"/>
              <a:t> = "</a:t>
            </a:r>
            <a:r>
              <a:rPr lang="pl-PL" sz="400" dirty="0" err="1"/>
              <a:t>altpll</a:t>
            </a:r>
            <a:r>
              <a:rPr lang="pl-PL" sz="400" dirty="0"/>
              <a:t>",</a:t>
            </a:r>
          </a:p>
          <a:p>
            <a:r>
              <a:rPr lang="pl-PL" sz="400" dirty="0"/>
              <a:t>		</a:t>
            </a:r>
            <a:r>
              <a:rPr lang="pl-PL" sz="400" dirty="0" err="1"/>
              <a:t>altpll_component.operation_mode</a:t>
            </a:r>
            <a:r>
              <a:rPr lang="pl-PL" sz="400" dirty="0"/>
              <a:t> = "NORMAL",</a:t>
            </a:r>
          </a:p>
          <a:p>
            <a:r>
              <a:rPr lang="pl-PL" sz="400" dirty="0"/>
              <a:t>		</a:t>
            </a:r>
            <a:r>
              <a:rPr lang="pl-PL" sz="400" dirty="0" err="1"/>
              <a:t>altpll_component.pll_type</a:t>
            </a:r>
            <a:r>
              <a:rPr lang="pl-PL" sz="400" dirty="0"/>
              <a:t> = "AUTO",</a:t>
            </a:r>
          </a:p>
          <a:p>
            <a:r>
              <a:rPr lang="pl-PL" sz="400" dirty="0"/>
              <a:t>		</a:t>
            </a:r>
            <a:r>
              <a:rPr lang="pl-PL" sz="400" dirty="0" err="1"/>
              <a:t>altpll_component.port_activeclock</a:t>
            </a:r>
            <a:r>
              <a:rPr lang="pl-PL" sz="400" dirty="0"/>
              <a:t> = "PORT_UNUSED",</a:t>
            </a:r>
          </a:p>
          <a:p>
            <a:r>
              <a:rPr lang="pl-PL" sz="400" dirty="0"/>
              <a:t>		</a:t>
            </a:r>
            <a:r>
              <a:rPr lang="pl-PL" sz="400" dirty="0" err="1"/>
              <a:t>altpll_component.port_areset</a:t>
            </a:r>
            <a:r>
              <a:rPr lang="pl-PL" sz="400" dirty="0"/>
              <a:t> = "PORT_UNUSED",</a:t>
            </a:r>
          </a:p>
          <a:p>
            <a:r>
              <a:rPr lang="pl-PL" sz="400" dirty="0"/>
              <a:t>		altpll_component.port_clkbad0 = "PORT_UNUSED",</a:t>
            </a:r>
          </a:p>
          <a:p>
            <a:r>
              <a:rPr lang="pl-PL" sz="400" dirty="0"/>
              <a:t>		altpll_component.port_clkbad1 = "PORT_UNUSED",</a:t>
            </a:r>
          </a:p>
          <a:p>
            <a:r>
              <a:rPr lang="pl-PL" sz="400" dirty="0"/>
              <a:t>		</a:t>
            </a:r>
            <a:r>
              <a:rPr lang="pl-PL" sz="400" dirty="0" err="1"/>
              <a:t>altpll_component.port_clkloss</a:t>
            </a:r>
            <a:r>
              <a:rPr lang="pl-PL" sz="400" dirty="0"/>
              <a:t> = "PORT_UNUSED",</a:t>
            </a:r>
          </a:p>
          <a:p>
            <a:r>
              <a:rPr lang="pl-PL" sz="400" dirty="0"/>
              <a:t>		</a:t>
            </a:r>
            <a:r>
              <a:rPr lang="pl-PL" sz="400" dirty="0" err="1"/>
              <a:t>altpll_component.port_clkswitch</a:t>
            </a:r>
            <a:r>
              <a:rPr lang="pl-PL" sz="400" dirty="0"/>
              <a:t> = "PORT_UNUSED",</a:t>
            </a:r>
          </a:p>
          <a:p>
            <a:r>
              <a:rPr lang="pl-PL" sz="400" dirty="0"/>
              <a:t>		</a:t>
            </a:r>
            <a:r>
              <a:rPr lang="pl-PL" sz="400" dirty="0" err="1"/>
              <a:t>altpll_component.port_configupdate</a:t>
            </a:r>
            <a:r>
              <a:rPr lang="pl-PL" sz="400" dirty="0"/>
              <a:t> = "PORT_UNUSED",</a:t>
            </a:r>
          </a:p>
          <a:p>
            <a:r>
              <a:rPr lang="pl-PL" sz="400" dirty="0"/>
              <a:t>		</a:t>
            </a:r>
            <a:r>
              <a:rPr lang="pl-PL" sz="400" dirty="0" err="1"/>
              <a:t>altpll_component.port_fbin</a:t>
            </a:r>
            <a:r>
              <a:rPr lang="pl-PL" sz="400" dirty="0"/>
              <a:t> = "PORT_UNUSED",</a:t>
            </a:r>
          </a:p>
          <a:p>
            <a:r>
              <a:rPr lang="pl-PL" sz="400" dirty="0"/>
              <a:t>		altpll_component.port_inclk0 = "PORT_USED",</a:t>
            </a:r>
          </a:p>
          <a:p>
            <a:r>
              <a:rPr lang="pl-PL" sz="400" dirty="0"/>
              <a:t>		altpll_component.port_inclk1 = "PORT_UNUSED",</a:t>
            </a:r>
          </a:p>
          <a:p>
            <a:r>
              <a:rPr lang="pl-PL" sz="400" dirty="0"/>
              <a:t>		</a:t>
            </a:r>
            <a:r>
              <a:rPr lang="pl-PL" sz="400" dirty="0" err="1"/>
              <a:t>altpll_component.port_locked</a:t>
            </a:r>
            <a:r>
              <a:rPr lang="pl-PL" sz="400" dirty="0"/>
              <a:t> = "PORT_UNUSED",</a:t>
            </a:r>
          </a:p>
          <a:p>
            <a:r>
              <a:rPr lang="pl-PL" sz="400" dirty="0"/>
              <a:t>		</a:t>
            </a:r>
            <a:r>
              <a:rPr lang="pl-PL" sz="400" dirty="0" err="1"/>
              <a:t>altpll_component.port_pfdena</a:t>
            </a:r>
            <a:r>
              <a:rPr lang="pl-PL" sz="400" dirty="0"/>
              <a:t> = "PORT_UNUSED",</a:t>
            </a:r>
          </a:p>
          <a:p>
            <a:r>
              <a:rPr lang="pl-PL" sz="400" dirty="0"/>
              <a:t>		</a:t>
            </a:r>
            <a:r>
              <a:rPr lang="pl-PL" sz="400" dirty="0" err="1"/>
              <a:t>altpll_component.port_phasecounterselect</a:t>
            </a:r>
            <a:r>
              <a:rPr lang="pl-PL" sz="400" dirty="0"/>
              <a:t> = "PORT_UNUSED",</a:t>
            </a:r>
          </a:p>
          <a:p>
            <a:r>
              <a:rPr lang="pl-PL" sz="400" dirty="0"/>
              <a:t>		</a:t>
            </a:r>
            <a:r>
              <a:rPr lang="pl-PL" sz="400" dirty="0" err="1"/>
              <a:t>altpll_component.port_phasedone</a:t>
            </a:r>
            <a:r>
              <a:rPr lang="pl-PL" sz="400" dirty="0"/>
              <a:t> = "PORT_UNUSED",</a:t>
            </a:r>
          </a:p>
          <a:p>
            <a:r>
              <a:rPr lang="pl-PL" sz="400" dirty="0"/>
              <a:t>		</a:t>
            </a:r>
            <a:r>
              <a:rPr lang="pl-PL" sz="400" dirty="0" err="1"/>
              <a:t>altpll_component.port_phasestep</a:t>
            </a:r>
            <a:r>
              <a:rPr lang="pl-PL" sz="400" dirty="0"/>
              <a:t> = "PORT_UNUSED",</a:t>
            </a:r>
          </a:p>
          <a:p>
            <a:r>
              <a:rPr lang="pl-PL" sz="400" dirty="0"/>
              <a:t>		</a:t>
            </a:r>
            <a:r>
              <a:rPr lang="pl-PL" sz="400" dirty="0" err="1"/>
              <a:t>altpll_component.port_phaseupdown</a:t>
            </a:r>
            <a:r>
              <a:rPr lang="pl-PL" sz="400" dirty="0"/>
              <a:t> = "PORT_UNUSED",</a:t>
            </a:r>
          </a:p>
          <a:p>
            <a:r>
              <a:rPr lang="pl-PL" sz="400" dirty="0"/>
              <a:t>		</a:t>
            </a:r>
            <a:r>
              <a:rPr lang="pl-PL" sz="400" dirty="0" err="1"/>
              <a:t>altpll_component.port_pllena</a:t>
            </a:r>
            <a:r>
              <a:rPr lang="pl-PL" sz="400" dirty="0"/>
              <a:t> = "PORT_UNUSED",</a:t>
            </a:r>
          </a:p>
          <a:p>
            <a:r>
              <a:rPr lang="pl-PL" sz="400" dirty="0"/>
              <a:t>		</a:t>
            </a:r>
            <a:r>
              <a:rPr lang="pl-PL" sz="400" dirty="0" err="1"/>
              <a:t>altpll_component.port_scanaclr</a:t>
            </a:r>
            <a:r>
              <a:rPr lang="pl-PL" sz="400" dirty="0"/>
              <a:t> = "PORT_UNUSED",</a:t>
            </a:r>
          </a:p>
          <a:p>
            <a:r>
              <a:rPr lang="pl-PL" sz="400" dirty="0"/>
              <a:t>		</a:t>
            </a:r>
            <a:r>
              <a:rPr lang="pl-PL" sz="400" dirty="0" err="1"/>
              <a:t>altpll_component.port_scanclk</a:t>
            </a:r>
            <a:r>
              <a:rPr lang="pl-PL" sz="400" dirty="0"/>
              <a:t> = "PORT_UNUSED",</a:t>
            </a:r>
          </a:p>
          <a:p>
            <a:r>
              <a:rPr lang="pl-PL" sz="400" dirty="0"/>
              <a:t>		</a:t>
            </a:r>
            <a:r>
              <a:rPr lang="pl-PL" sz="400" dirty="0" err="1"/>
              <a:t>altpll_component.port_scanclkena</a:t>
            </a:r>
            <a:r>
              <a:rPr lang="pl-PL" sz="400" dirty="0"/>
              <a:t> = "PORT_UNUSED",</a:t>
            </a:r>
          </a:p>
          <a:p>
            <a:r>
              <a:rPr lang="pl-PL" sz="400" dirty="0"/>
              <a:t>		</a:t>
            </a:r>
            <a:r>
              <a:rPr lang="pl-PL" sz="400" dirty="0" err="1"/>
              <a:t>altpll_component.port_scandata</a:t>
            </a:r>
            <a:r>
              <a:rPr lang="pl-PL" sz="400" dirty="0"/>
              <a:t> = "PORT_UNUSED",</a:t>
            </a:r>
          </a:p>
          <a:p>
            <a:r>
              <a:rPr lang="pl-PL" sz="400" dirty="0"/>
              <a:t>		</a:t>
            </a:r>
            <a:r>
              <a:rPr lang="pl-PL" sz="400" dirty="0" err="1"/>
              <a:t>altpll_component.port_scandataout</a:t>
            </a:r>
            <a:r>
              <a:rPr lang="pl-PL" sz="400" dirty="0"/>
              <a:t> = "PORT_UNUSED",</a:t>
            </a:r>
          </a:p>
          <a:p>
            <a:r>
              <a:rPr lang="pl-PL" sz="400" dirty="0"/>
              <a:t>		</a:t>
            </a:r>
            <a:r>
              <a:rPr lang="pl-PL" sz="400" dirty="0" err="1"/>
              <a:t>altpll_component.port_scandone</a:t>
            </a:r>
            <a:r>
              <a:rPr lang="pl-PL" sz="400" dirty="0"/>
              <a:t> = "PORT_UNUSED",</a:t>
            </a:r>
          </a:p>
          <a:p>
            <a:r>
              <a:rPr lang="pl-PL" sz="400" dirty="0"/>
              <a:t>		</a:t>
            </a:r>
            <a:r>
              <a:rPr lang="pl-PL" sz="400" dirty="0" err="1"/>
              <a:t>altpll_component.port_scanread</a:t>
            </a:r>
            <a:r>
              <a:rPr lang="pl-PL" sz="400" dirty="0"/>
              <a:t> = "PORT_UNUSED",</a:t>
            </a:r>
          </a:p>
          <a:p>
            <a:r>
              <a:rPr lang="pl-PL" sz="400" dirty="0"/>
              <a:t>		</a:t>
            </a:r>
            <a:r>
              <a:rPr lang="pl-PL" sz="400" dirty="0" err="1"/>
              <a:t>altpll_component.port_scanwrite</a:t>
            </a:r>
            <a:r>
              <a:rPr lang="pl-PL" sz="400" dirty="0"/>
              <a:t> = "PORT_UNUSED",</a:t>
            </a:r>
          </a:p>
          <a:p>
            <a:r>
              <a:rPr lang="pl-PL" sz="400" dirty="0"/>
              <a:t>		altpll_component.port_clk0 = "PORT_USED",</a:t>
            </a:r>
          </a:p>
          <a:p>
            <a:r>
              <a:rPr lang="pl-PL" sz="400" dirty="0"/>
              <a:t>		altpll_component.port_clk1 = "PORT_UNUSED",</a:t>
            </a:r>
          </a:p>
          <a:p>
            <a:r>
              <a:rPr lang="pl-PL" sz="400" dirty="0"/>
              <a:t>		altpll_component.port_clk2 = "PORT_UNUSED",</a:t>
            </a:r>
          </a:p>
          <a:p>
            <a:r>
              <a:rPr lang="pl-PL" sz="400" dirty="0"/>
              <a:t>		altpll_component.port_clk3 = "PORT_UNUSED",</a:t>
            </a:r>
          </a:p>
          <a:p>
            <a:r>
              <a:rPr lang="pl-PL" sz="400" dirty="0"/>
              <a:t>		altpll_component.port_clk4 = "PORT_UNUSED",</a:t>
            </a:r>
          </a:p>
          <a:p>
            <a:r>
              <a:rPr lang="pl-PL" sz="400" dirty="0"/>
              <a:t>		altpll_component.port_clk5 = "PORT_UNUSED",</a:t>
            </a:r>
          </a:p>
          <a:p>
            <a:r>
              <a:rPr lang="pl-PL" sz="400" dirty="0"/>
              <a:t>		altpll_component.port_clkena0 = "PORT_UNUSED",</a:t>
            </a:r>
          </a:p>
          <a:p>
            <a:r>
              <a:rPr lang="pl-PL" sz="400" dirty="0"/>
              <a:t>		altpll_component.port_clkena1 = "PORT_UNUSED",</a:t>
            </a:r>
          </a:p>
          <a:p>
            <a:r>
              <a:rPr lang="pl-PL" sz="400" dirty="0"/>
              <a:t>		altpll_component.port_clkena2 = "PORT_UNUSED",</a:t>
            </a:r>
          </a:p>
          <a:p>
            <a:r>
              <a:rPr lang="pl-PL" sz="400" dirty="0"/>
              <a:t>		altpll_component.port_clkena3 = "PORT_UNUSED",</a:t>
            </a:r>
          </a:p>
          <a:p>
            <a:r>
              <a:rPr lang="pl-PL" sz="400" dirty="0"/>
              <a:t>		altpll_component.port_clkena4 = "PORT_UNUSED",</a:t>
            </a:r>
          </a:p>
          <a:p>
            <a:r>
              <a:rPr lang="pl-PL" sz="400" dirty="0"/>
              <a:t>		altpll_component.port_clkena5 = "PORT_UNUSED",</a:t>
            </a:r>
          </a:p>
          <a:p>
            <a:r>
              <a:rPr lang="pl-PL" sz="400" dirty="0"/>
              <a:t>		altpll_component.port_extclk0 = "PORT_UNUSED",</a:t>
            </a:r>
          </a:p>
          <a:p>
            <a:r>
              <a:rPr lang="pl-PL" sz="400" dirty="0"/>
              <a:t>		altpll_component.port_extclk1 = "PORT_UNUSED",</a:t>
            </a:r>
          </a:p>
          <a:p>
            <a:r>
              <a:rPr lang="pl-PL" sz="400" dirty="0"/>
              <a:t>		altpll_component.port_extclk2 = "PORT_UNUSED",</a:t>
            </a:r>
          </a:p>
          <a:p>
            <a:r>
              <a:rPr lang="pl-PL" sz="400" dirty="0"/>
              <a:t>		altpll_component.port_extclk3 = "PORT_UNUSED",</a:t>
            </a:r>
          </a:p>
          <a:p>
            <a:r>
              <a:rPr lang="pl-PL" sz="400" dirty="0"/>
              <a:t>		</a:t>
            </a:r>
            <a:r>
              <a:rPr lang="pl-PL" sz="400" dirty="0" err="1"/>
              <a:t>altpll_component.width_clock</a:t>
            </a:r>
            <a:r>
              <a:rPr lang="pl-PL" sz="400" dirty="0"/>
              <a:t> = 5;</a:t>
            </a:r>
          </a:p>
          <a:p>
            <a:endParaRPr lang="pl-PL" sz="400" dirty="0"/>
          </a:p>
        </p:txBody>
      </p:sp>
    </p:spTree>
    <p:extLst>
      <p:ext uri="{BB962C8B-B14F-4D97-AF65-F5344CB8AC3E}">
        <p14:creationId xmlns:p14="http://schemas.microsoft.com/office/powerpoint/2010/main" val="998700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16</a:t>
            </a:fld>
            <a:endParaRPr lang="en-US"/>
          </a:p>
        </p:txBody>
      </p:sp>
      <p:sp>
        <p:nvSpPr>
          <p:cNvPr id="13" name="Content Placeholder 2"/>
          <p:cNvSpPr txBox="1">
            <a:spLocks/>
          </p:cNvSpPr>
          <p:nvPr/>
        </p:nvSpPr>
        <p:spPr bwMode="auto">
          <a:xfrm>
            <a:off x="468313" y="1772091"/>
            <a:ext cx="7632700" cy="4217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a:lstStyle>
          <a:p>
            <a:pPr marL="0" indent="0">
              <a:buNone/>
            </a:pPr>
            <a:r>
              <a:rPr lang="en-US" sz="1800" dirty="0" smtClean="0">
                <a:cs typeface="Courier"/>
              </a:rPr>
              <a:t>Aside: A fully-functional FM radio transmitter using a PLL in 7 lines:</a:t>
            </a:r>
          </a:p>
          <a:p>
            <a:pPr marL="0" indent="0">
              <a:buNone/>
            </a:pPr>
            <a:endParaRPr lang="en-US" sz="1800" dirty="0" smtClean="0">
              <a:latin typeface="Courier"/>
              <a:cs typeface="Courier"/>
            </a:endParaRPr>
          </a:p>
          <a:p>
            <a:pPr marL="0" indent="0">
              <a:buNone/>
            </a:pPr>
            <a:r>
              <a:rPr lang="en-US" sz="1400" dirty="0" err="1" smtClean="0">
                <a:latin typeface="Courier"/>
                <a:cs typeface="Courier"/>
              </a:rPr>
              <a:t>pll</a:t>
            </a:r>
            <a:r>
              <a:rPr lang="en-US" sz="1400" dirty="0" smtClean="0">
                <a:latin typeface="Courier"/>
                <a:cs typeface="Courier"/>
              </a:rPr>
              <a:t> </a:t>
            </a:r>
            <a:r>
              <a:rPr lang="en-US" sz="1400" dirty="0" err="1" smtClean="0">
                <a:latin typeface="Courier"/>
                <a:cs typeface="Courier"/>
              </a:rPr>
              <a:t>clockgen</a:t>
            </a:r>
            <a:r>
              <a:rPr lang="en-US" sz="1400" dirty="0" smtClean="0">
                <a:latin typeface="Courier"/>
                <a:cs typeface="Courier"/>
              </a:rPr>
              <a:t>(</a:t>
            </a:r>
            <a:r>
              <a:rPr lang="en-US" sz="1400" dirty="0" err="1" smtClean="0">
                <a:latin typeface="Courier"/>
                <a:cs typeface="Courier"/>
              </a:rPr>
              <a:t>clk</a:t>
            </a:r>
            <a:r>
              <a:rPr lang="en-US" sz="1400" dirty="0" smtClean="0">
                <a:latin typeface="Courier"/>
                <a:cs typeface="Courier"/>
              </a:rPr>
              <a:t>, clk2);</a:t>
            </a:r>
            <a:endParaRPr lang="en-US" sz="1400" dirty="0">
              <a:latin typeface="Courier"/>
              <a:cs typeface="Courier"/>
            </a:endParaRPr>
          </a:p>
          <a:p>
            <a:pPr marL="0" indent="0">
              <a:buNone/>
            </a:pPr>
            <a:endParaRPr lang="en-US" sz="1400" dirty="0">
              <a:latin typeface="Courier"/>
              <a:cs typeface="Courier"/>
            </a:endParaRPr>
          </a:p>
          <a:p>
            <a:pPr marL="0" indent="0">
              <a:buNone/>
            </a:pPr>
            <a:r>
              <a:rPr lang="en-US" sz="1400" dirty="0" smtClean="0">
                <a:latin typeface="Courier"/>
                <a:cs typeface="Courier"/>
              </a:rPr>
              <a:t>always @(</a:t>
            </a:r>
            <a:r>
              <a:rPr lang="en-US" sz="1400" dirty="0" err="1" smtClean="0">
                <a:latin typeface="Courier"/>
                <a:cs typeface="Courier"/>
              </a:rPr>
              <a:t>negedge</a:t>
            </a:r>
            <a:r>
              <a:rPr lang="en-US" sz="1400" dirty="0" smtClean="0">
                <a:latin typeface="Courier"/>
                <a:cs typeface="Courier"/>
              </a:rPr>
              <a:t> </a:t>
            </a:r>
            <a:r>
              <a:rPr lang="en-US" sz="1400" dirty="0" err="1" smtClean="0">
                <a:latin typeface="Courier"/>
                <a:cs typeface="Courier"/>
              </a:rPr>
              <a:t>clk</a:t>
            </a:r>
            <a:r>
              <a:rPr lang="en-US" sz="1400" dirty="0" smtClean="0">
                <a:latin typeface="Courier"/>
                <a:cs typeface="Courier"/>
              </a:rPr>
              <a:t>)</a:t>
            </a:r>
          </a:p>
          <a:p>
            <a:pPr marL="0" indent="0">
              <a:buNone/>
            </a:pPr>
            <a:r>
              <a:rPr lang="en-US" sz="1400" dirty="0" smtClean="0">
                <a:latin typeface="Courier"/>
                <a:cs typeface="Courier"/>
              </a:rPr>
              <a:t>begin</a:t>
            </a:r>
          </a:p>
          <a:p>
            <a:pPr marL="0" indent="0">
              <a:buNone/>
            </a:pPr>
            <a:r>
              <a:rPr lang="en-US" sz="1400" dirty="0" smtClean="0">
                <a:latin typeface="Courier"/>
                <a:cs typeface="Courier"/>
              </a:rPr>
              <a:t>	</a:t>
            </a:r>
            <a:r>
              <a:rPr lang="en-US" sz="1400" dirty="0" err="1" smtClean="0">
                <a:latin typeface="Courier"/>
                <a:cs typeface="Courier"/>
              </a:rPr>
              <a:t>ctr</a:t>
            </a:r>
            <a:r>
              <a:rPr lang="en-US" sz="1400" dirty="0" smtClean="0">
                <a:latin typeface="Courier"/>
                <a:cs typeface="Courier"/>
              </a:rPr>
              <a:t> &lt;= </a:t>
            </a:r>
            <a:r>
              <a:rPr lang="en-US" sz="1400" dirty="0" err="1" smtClean="0">
                <a:latin typeface="Courier"/>
                <a:cs typeface="Courier"/>
              </a:rPr>
              <a:t>ctr</a:t>
            </a:r>
            <a:r>
              <a:rPr lang="en-US" sz="1400" dirty="0" smtClean="0">
                <a:latin typeface="Courier"/>
                <a:cs typeface="Courier"/>
              </a:rPr>
              <a:t> + 1;</a:t>
            </a:r>
          </a:p>
          <a:p>
            <a:pPr marL="0" indent="0">
              <a:buNone/>
            </a:pPr>
            <a:r>
              <a:rPr lang="en-US" sz="1400" dirty="0">
                <a:latin typeface="Courier"/>
                <a:cs typeface="Courier"/>
              </a:rPr>
              <a:t>	</a:t>
            </a:r>
            <a:r>
              <a:rPr lang="en-US" sz="1400" dirty="0" err="1" smtClean="0">
                <a:latin typeface="Courier"/>
                <a:cs typeface="Courier"/>
              </a:rPr>
              <a:t>pwm</a:t>
            </a:r>
            <a:r>
              <a:rPr lang="en-US" sz="1400" dirty="0" smtClean="0">
                <a:latin typeface="Courier"/>
                <a:cs typeface="Courier"/>
              </a:rPr>
              <a:t> &lt;= </a:t>
            </a:r>
            <a:r>
              <a:rPr lang="en-US" sz="1400" dirty="0" err="1" smtClean="0">
                <a:latin typeface="Courier"/>
                <a:cs typeface="Courier"/>
              </a:rPr>
              <a:t>wav_dat</a:t>
            </a:r>
            <a:r>
              <a:rPr lang="en-US" sz="1400" dirty="0" smtClean="0">
                <a:latin typeface="Courier"/>
                <a:cs typeface="Courier"/>
              </a:rPr>
              <a:t> &lt; </a:t>
            </a:r>
            <a:r>
              <a:rPr lang="en-US" sz="1400" dirty="0" err="1" smtClean="0">
                <a:latin typeface="Courier"/>
                <a:cs typeface="Courier"/>
              </a:rPr>
              <a:t>ctr</a:t>
            </a:r>
            <a:r>
              <a:rPr lang="en-US" sz="1400" dirty="0" smtClean="0">
                <a:latin typeface="Courier"/>
                <a:cs typeface="Courier"/>
              </a:rPr>
              <a:t>[7:0] ? 0 : 1;</a:t>
            </a:r>
            <a:endParaRPr lang="en-US" sz="1400" dirty="0">
              <a:latin typeface="Courier"/>
              <a:cs typeface="Courier"/>
            </a:endParaRPr>
          </a:p>
          <a:p>
            <a:pPr marL="0" indent="0">
              <a:buNone/>
            </a:pPr>
            <a:r>
              <a:rPr lang="en-US" sz="1400" dirty="0" smtClean="0">
                <a:latin typeface="Courier"/>
                <a:cs typeface="Courier"/>
              </a:rPr>
              <a:t>end</a:t>
            </a:r>
          </a:p>
          <a:p>
            <a:pPr marL="0" indent="0">
              <a:buNone/>
            </a:pPr>
            <a:endParaRPr lang="en-US" sz="1400" dirty="0">
              <a:latin typeface="Courier"/>
              <a:cs typeface="Courier"/>
            </a:endParaRPr>
          </a:p>
          <a:p>
            <a:pPr marL="0" indent="0">
              <a:buNone/>
            </a:pPr>
            <a:r>
              <a:rPr lang="en-US" sz="1400" dirty="0">
                <a:latin typeface="Courier"/>
                <a:cs typeface="Courier"/>
              </a:rPr>
              <a:t>assign out = </a:t>
            </a:r>
            <a:r>
              <a:rPr lang="en-US" sz="1400" dirty="0" err="1" smtClean="0">
                <a:latin typeface="Courier"/>
                <a:cs typeface="Courier"/>
              </a:rPr>
              <a:t>pwm</a:t>
            </a:r>
            <a:r>
              <a:rPr lang="en-US" sz="1400" dirty="0" smtClean="0">
                <a:latin typeface="Courier"/>
                <a:cs typeface="Courier"/>
              </a:rPr>
              <a:t> </a:t>
            </a:r>
            <a:r>
              <a:rPr lang="en-US" sz="1400" dirty="0">
                <a:latin typeface="Courier"/>
                <a:cs typeface="Courier"/>
              </a:rPr>
              <a:t>? </a:t>
            </a:r>
            <a:r>
              <a:rPr lang="en-US" sz="1400" dirty="0" err="1">
                <a:latin typeface="Courier"/>
                <a:cs typeface="Courier"/>
              </a:rPr>
              <a:t>clk</a:t>
            </a:r>
            <a:r>
              <a:rPr lang="en-US" sz="1400" dirty="0">
                <a:latin typeface="Courier"/>
                <a:cs typeface="Courier"/>
              </a:rPr>
              <a:t> : clk2</a:t>
            </a:r>
            <a:r>
              <a:rPr lang="en-US" sz="1400" dirty="0" smtClean="0">
                <a:latin typeface="Courier"/>
                <a:cs typeface="Courier"/>
              </a:rPr>
              <a:t>;</a:t>
            </a:r>
          </a:p>
          <a:p>
            <a:pPr marL="0" indent="0">
              <a:buNone/>
            </a:pPr>
            <a:endParaRPr lang="en-US" sz="1400" dirty="0">
              <a:latin typeface="Courier"/>
              <a:cs typeface="Courier"/>
            </a:endParaRPr>
          </a:p>
          <a:p>
            <a:pPr marL="0" indent="0">
              <a:buNone/>
            </a:pPr>
            <a:r>
              <a:rPr lang="en-US" sz="1800" dirty="0" smtClean="0">
                <a:cs typeface="Courier"/>
              </a:rPr>
              <a:t>Cheated a bit, not shown is the bit that loads </a:t>
            </a:r>
            <a:r>
              <a:rPr lang="en-US" sz="1800" dirty="0" err="1" smtClean="0">
                <a:latin typeface="Courier"/>
                <a:cs typeface="Courier"/>
              </a:rPr>
              <a:t>wav_dat</a:t>
            </a:r>
            <a:r>
              <a:rPr lang="en-US" sz="1800" dirty="0" smtClean="0">
                <a:cs typeface="Courier"/>
              </a:rPr>
              <a:t> with the current waveform point, nor all the definitions.</a:t>
            </a:r>
          </a:p>
          <a:p>
            <a:pPr marL="0" indent="0">
              <a:buNone/>
            </a:pPr>
            <a:endParaRPr lang="en-US" sz="1800" dirty="0">
              <a:cs typeface="Courier"/>
            </a:endParaRPr>
          </a:p>
          <a:p>
            <a:pPr marL="0" indent="0">
              <a:buNone/>
            </a:pPr>
            <a:endParaRPr lang="en-US" sz="1800" dirty="0">
              <a:cs typeface="Courier"/>
            </a:endParaRPr>
          </a:p>
        </p:txBody>
      </p:sp>
      <p:sp>
        <p:nvSpPr>
          <p:cNvPr id="3" name="TextBox 2"/>
          <p:cNvSpPr txBox="1"/>
          <p:nvPr/>
        </p:nvSpPr>
        <p:spPr>
          <a:xfrm>
            <a:off x="4661514" y="2210715"/>
            <a:ext cx="2688816" cy="523220"/>
          </a:xfrm>
          <a:prstGeom prst="rect">
            <a:avLst/>
          </a:prstGeom>
          <a:noFill/>
          <a:ln>
            <a:solidFill>
              <a:srgbClr val="FF0000"/>
            </a:solidFill>
          </a:ln>
        </p:spPr>
        <p:txBody>
          <a:bodyPr wrap="square" rtlCol="0">
            <a:spAutoFit/>
          </a:bodyPr>
          <a:lstStyle/>
          <a:p>
            <a:r>
              <a:rPr lang="en-US" sz="1400" dirty="0" smtClean="0">
                <a:solidFill>
                  <a:srgbClr val="000000"/>
                </a:solidFill>
              </a:rPr>
              <a:t>Get a 100MHz carrier using a Wizard-generated PLL</a:t>
            </a:r>
          </a:p>
        </p:txBody>
      </p:sp>
      <p:sp>
        <p:nvSpPr>
          <p:cNvPr id="8" name="TextBox 7"/>
          <p:cNvSpPr txBox="1"/>
          <p:nvPr/>
        </p:nvSpPr>
        <p:spPr>
          <a:xfrm>
            <a:off x="4661514" y="2922066"/>
            <a:ext cx="2688816" cy="738664"/>
          </a:xfrm>
          <a:prstGeom prst="rect">
            <a:avLst/>
          </a:prstGeom>
          <a:noFill/>
          <a:ln>
            <a:solidFill>
              <a:srgbClr val="FF0000"/>
            </a:solidFill>
          </a:ln>
        </p:spPr>
        <p:txBody>
          <a:bodyPr wrap="square" rtlCol="0">
            <a:spAutoFit/>
          </a:bodyPr>
          <a:lstStyle/>
          <a:p>
            <a:r>
              <a:rPr lang="en-US" sz="1400" dirty="0" smtClean="0">
                <a:solidFill>
                  <a:srgbClr val="000000"/>
                </a:solidFill>
              </a:rPr>
              <a:t>Generate a PWM signal with duty cycle proportional to the sound data</a:t>
            </a:r>
          </a:p>
        </p:txBody>
      </p:sp>
      <p:sp>
        <p:nvSpPr>
          <p:cNvPr id="10" name="TextBox 9"/>
          <p:cNvSpPr txBox="1"/>
          <p:nvPr/>
        </p:nvSpPr>
        <p:spPr>
          <a:xfrm>
            <a:off x="4661514" y="4074204"/>
            <a:ext cx="2688816" cy="738664"/>
          </a:xfrm>
          <a:prstGeom prst="rect">
            <a:avLst/>
          </a:prstGeom>
          <a:noFill/>
          <a:ln>
            <a:solidFill>
              <a:srgbClr val="FF0000"/>
            </a:solidFill>
          </a:ln>
        </p:spPr>
        <p:txBody>
          <a:bodyPr wrap="square" rtlCol="0">
            <a:spAutoFit/>
          </a:bodyPr>
          <a:lstStyle/>
          <a:p>
            <a:r>
              <a:rPr lang="en-US" sz="1400" dirty="0" smtClean="0">
                <a:solidFill>
                  <a:srgbClr val="000000"/>
                </a:solidFill>
              </a:rPr>
              <a:t>The output is just the carrier clock modulated by the PWM signal</a:t>
            </a:r>
          </a:p>
        </p:txBody>
      </p:sp>
    </p:spTree>
    <p:extLst>
      <p:ext uri="{BB962C8B-B14F-4D97-AF65-F5344CB8AC3E}">
        <p14:creationId xmlns:p14="http://schemas.microsoft.com/office/powerpoint/2010/main" val="2958226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17</a:t>
            </a:fld>
            <a:endParaRPr lang="en-US"/>
          </a:p>
        </p:txBody>
      </p:sp>
      <p:sp>
        <p:nvSpPr>
          <p:cNvPr id="13" name="Content Placeholder 2"/>
          <p:cNvSpPr txBox="1">
            <a:spLocks/>
          </p:cNvSpPr>
          <p:nvPr/>
        </p:nvSpPr>
        <p:spPr bwMode="auto">
          <a:xfrm>
            <a:off x="468313" y="1772091"/>
            <a:ext cx="7632700" cy="4217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a:lstStyle>
          <a:p>
            <a:pPr marL="0" indent="0">
              <a:buNone/>
            </a:pPr>
            <a:r>
              <a:rPr lang="en-US" sz="1800" dirty="0" smtClean="0">
                <a:cs typeface="Courier"/>
              </a:rPr>
              <a:t>Aside: A fully-functional FM radio transmitter using a PLL in 7 lines:</a:t>
            </a:r>
          </a:p>
          <a:p>
            <a:pPr marL="0" indent="0">
              <a:buNone/>
            </a:pPr>
            <a:endParaRPr lang="en-US" sz="1800" dirty="0" smtClean="0">
              <a:latin typeface="Courier"/>
              <a:cs typeface="Courier"/>
            </a:endParaRPr>
          </a:p>
          <a:p>
            <a:pPr marL="0" indent="0">
              <a:buNone/>
            </a:pPr>
            <a:r>
              <a:rPr lang="en-US" sz="1400" dirty="0" err="1" smtClean="0">
                <a:latin typeface="Courier"/>
                <a:cs typeface="Courier"/>
              </a:rPr>
              <a:t>pll</a:t>
            </a:r>
            <a:r>
              <a:rPr lang="en-US" sz="1400" dirty="0" smtClean="0">
                <a:latin typeface="Courier"/>
                <a:cs typeface="Courier"/>
              </a:rPr>
              <a:t> </a:t>
            </a:r>
            <a:r>
              <a:rPr lang="en-US" sz="1400" dirty="0" err="1" smtClean="0">
                <a:latin typeface="Courier"/>
                <a:cs typeface="Courier"/>
              </a:rPr>
              <a:t>clockgen</a:t>
            </a:r>
            <a:r>
              <a:rPr lang="en-US" sz="1400" dirty="0" smtClean="0">
                <a:latin typeface="Courier"/>
                <a:cs typeface="Courier"/>
              </a:rPr>
              <a:t>(</a:t>
            </a:r>
            <a:r>
              <a:rPr lang="en-US" sz="1400" dirty="0" err="1" smtClean="0">
                <a:latin typeface="Courier"/>
                <a:cs typeface="Courier"/>
              </a:rPr>
              <a:t>clk</a:t>
            </a:r>
            <a:r>
              <a:rPr lang="en-US" sz="1400" dirty="0" smtClean="0">
                <a:latin typeface="Courier"/>
                <a:cs typeface="Courier"/>
              </a:rPr>
              <a:t>, clk2);</a:t>
            </a:r>
            <a:endParaRPr lang="en-US" sz="1400" dirty="0">
              <a:latin typeface="Courier"/>
              <a:cs typeface="Courier"/>
            </a:endParaRPr>
          </a:p>
          <a:p>
            <a:pPr marL="0" indent="0">
              <a:buNone/>
            </a:pPr>
            <a:endParaRPr lang="en-US" sz="1400" dirty="0">
              <a:latin typeface="Courier"/>
              <a:cs typeface="Courier"/>
            </a:endParaRPr>
          </a:p>
          <a:p>
            <a:pPr marL="0" indent="0">
              <a:buNone/>
            </a:pPr>
            <a:r>
              <a:rPr lang="en-US" sz="1400" dirty="0" smtClean="0">
                <a:latin typeface="Courier"/>
                <a:cs typeface="Courier"/>
              </a:rPr>
              <a:t>always @(</a:t>
            </a:r>
            <a:r>
              <a:rPr lang="en-US" sz="1400" dirty="0" err="1" smtClean="0">
                <a:latin typeface="Courier"/>
                <a:cs typeface="Courier"/>
              </a:rPr>
              <a:t>negedge</a:t>
            </a:r>
            <a:r>
              <a:rPr lang="en-US" sz="1400" dirty="0" smtClean="0">
                <a:latin typeface="Courier"/>
                <a:cs typeface="Courier"/>
              </a:rPr>
              <a:t> </a:t>
            </a:r>
            <a:r>
              <a:rPr lang="en-US" sz="1400" dirty="0" err="1" smtClean="0">
                <a:latin typeface="Courier"/>
                <a:cs typeface="Courier"/>
              </a:rPr>
              <a:t>clk</a:t>
            </a:r>
            <a:r>
              <a:rPr lang="en-US" sz="1400" dirty="0" smtClean="0">
                <a:latin typeface="Courier"/>
                <a:cs typeface="Courier"/>
              </a:rPr>
              <a:t>)</a:t>
            </a:r>
          </a:p>
          <a:p>
            <a:pPr marL="0" indent="0">
              <a:buNone/>
            </a:pPr>
            <a:r>
              <a:rPr lang="en-US" sz="1400" dirty="0" smtClean="0">
                <a:latin typeface="Courier"/>
                <a:cs typeface="Courier"/>
              </a:rPr>
              <a:t>begin</a:t>
            </a:r>
          </a:p>
          <a:p>
            <a:pPr marL="0" indent="0">
              <a:buNone/>
            </a:pPr>
            <a:r>
              <a:rPr lang="en-US" sz="1400" dirty="0" smtClean="0">
                <a:latin typeface="Courier"/>
                <a:cs typeface="Courier"/>
              </a:rPr>
              <a:t>	</a:t>
            </a:r>
            <a:r>
              <a:rPr lang="en-US" sz="1400" dirty="0" err="1" smtClean="0">
                <a:latin typeface="Courier"/>
                <a:cs typeface="Courier"/>
              </a:rPr>
              <a:t>ctr</a:t>
            </a:r>
            <a:r>
              <a:rPr lang="en-US" sz="1400" dirty="0" smtClean="0">
                <a:latin typeface="Courier"/>
                <a:cs typeface="Courier"/>
              </a:rPr>
              <a:t> &lt;= </a:t>
            </a:r>
            <a:r>
              <a:rPr lang="en-US" sz="1400" dirty="0" err="1" smtClean="0">
                <a:latin typeface="Courier"/>
                <a:cs typeface="Courier"/>
              </a:rPr>
              <a:t>ctr</a:t>
            </a:r>
            <a:r>
              <a:rPr lang="en-US" sz="1400" dirty="0" smtClean="0">
                <a:latin typeface="Courier"/>
                <a:cs typeface="Courier"/>
              </a:rPr>
              <a:t> + 1;</a:t>
            </a:r>
          </a:p>
          <a:p>
            <a:pPr marL="0" indent="0">
              <a:buNone/>
            </a:pPr>
            <a:r>
              <a:rPr lang="en-US" sz="1400" dirty="0">
                <a:latin typeface="Courier"/>
                <a:cs typeface="Courier"/>
              </a:rPr>
              <a:t>	</a:t>
            </a:r>
            <a:r>
              <a:rPr lang="en-US" sz="1400" dirty="0" err="1" smtClean="0">
                <a:latin typeface="Courier"/>
                <a:cs typeface="Courier"/>
              </a:rPr>
              <a:t>pwm</a:t>
            </a:r>
            <a:r>
              <a:rPr lang="en-US" sz="1400" dirty="0" smtClean="0">
                <a:latin typeface="Courier"/>
                <a:cs typeface="Courier"/>
              </a:rPr>
              <a:t> &lt;= </a:t>
            </a:r>
            <a:r>
              <a:rPr lang="en-US" sz="1400" dirty="0" err="1" smtClean="0">
                <a:latin typeface="Courier"/>
                <a:cs typeface="Courier"/>
              </a:rPr>
              <a:t>wav_dat</a:t>
            </a:r>
            <a:r>
              <a:rPr lang="en-US" sz="1400" dirty="0" smtClean="0">
                <a:latin typeface="Courier"/>
                <a:cs typeface="Courier"/>
              </a:rPr>
              <a:t> &lt; </a:t>
            </a:r>
            <a:r>
              <a:rPr lang="en-US" sz="1400" dirty="0" err="1" smtClean="0">
                <a:latin typeface="Courier"/>
                <a:cs typeface="Courier"/>
              </a:rPr>
              <a:t>ctr</a:t>
            </a:r>
            <a:r>
              <a:rPr lang="en-US" sz="1400" dirty="0" smtClean="0">
                <a:latin typeface="Courier"/>
                <a:cs typeface="Courier"/>
              </a:rPr>
              <a:t>[7:0] ? 0 : 1;</a:t>
            </a:r>
            <a:endParaRPr lang="en-US" sz="1400" dirty="0">
              <a:latin typeface="Courier"/>
              <a:cs typeface="Courier"/>
            </a:endParaRPr>
          </a:p>
          <a:p>
            <a:pPr marL="0" indent="0">
              <a:buNone/>
            </a:pPr>
            <a:r>
              <a:rPr lang="en-US" sz="1400" dirty="0" smtClean="0">
                <a:latin typeface="Courier"/>
                <a:cs typeface="Courier"/>
              </a:rPr>
              <a:t>end</a:t>
            </a:r>
          </a:p>
          <a:p>
            <a:pPr marL="0" indent="0">
              <a:buNone/>
            </a:pPr>
            <a:endParaRPr lang="en-US" sz="1400" dirty="0">
              <a:latin typeface="Courier"/>
              <a:cs typeface="Courier"/>
            </a:endParaRPr>
          </a:p>
          <a:p>
            <a:pPr marL="0" indent="0">
              <a:buNone/>
            </a:pPr>
            <a:r>
              <a:rPr lang="en-US" sz="1400" dirty="0">
                <a:latin typeface="Courier"/>
                <a:cs typeface="Courier"/>
              </a:rPr>
              <a:t>assign out = </a:t>
            </a:r>
            <a:r>
              <a:rPr lang="en-US" sz="1400" dirty="0" err="1" smtClean="0">
                <a:latin typeface="Courier"/>
                <a:cs typeface="Courier"/>
              </a:rPr>
              <a:t>pwm</a:t>
            </a:r>
            <a:r>
              <a:rPr lang="en-US" sz="1400" dirty="0" smtClean="0">
                <a:latin typeface="Courier"/>
                <a:cs typeface="Courier"/>
              </a:rPr>
              <a:t> </a:t>
            </a:r>
            <a:r>
              <a:rPr lang="en-US" sz="1400" dirty="0">
                <a:latin typeface="Courier"/>
                <a:cs typeface="Courier"/>
              </a:rPr>
              <a:t>? </a:t>
            </a:r>
            <a:r>
              <a:rPr lang="en-US" sz="1400" dirty="0" err="1">
                <a:latin typeface="Courier"/>
                <a:cs typeface="Courier"/>
              </a:rPr>
              <a:t>clk</a:t>
            </a:r>
            <a:r>
              <a:rPr lang="en-US" sz="1400" dirty="0">
                <a:latin typeface="Courier"/>
                <a:cs typeface="Courier"/>
              </a:rPr>
              <a:t> : clk2</a:t>
            </a:r>
            <a:r>
              <a:rPr lang="en-US" sz="1400" dirty="0" smtClean="0">
                <a:latin typeface="Courier"/>
                <a:cs typeface="Courier"/>
              </a:rPr>
              <a:t>;</a:t>
            </a:r>
          </a:p>
          <a:p>
            <a:pPr marL="0" indent="0">
              <a:buNone/>
            </a:pPr>
            <a:endParaRPr lang="en-US" sz="1400" dirty="0">
              <a:latin typeface="Courier"/>
              <a:cs typeface="Courier"/>
            </a:endParaRPr>
          </a:p>
          <a:p>
            <a:pPr marL="0" indent="0">
              <a:buNone/>
            </a:pPr>
            <a:r>
              <a:rPr lang="en-US" sz="1800" dirty="0" smtClean="0">
                <a:cs typeface="Courier"/>
              </a:rPr>
              <a:t>Cheated a bit, not shown is the bit that loads </a:t>
            </a:r>
            <a:r>
              <a:rPr lang="en-US" sz="1800" dirty="0" err="1" smtClean="0">
                <a:latin typeface="Courier"/>
                <a:cs typeface="Courier"/>
              </a:rPr>
              <a:t>wav_dat</a:t>
            </a:r>
            <a:r>
              <a:rPr lang="en-US" sz="1800" dirty="0" smtClean="0">
                <a:cs typeface="Courier"/>
              </a:rPr>
              <a:t> with the current waveform point, nor all the definitions.</a:t>
            </a:r>
          </a:p>
          <a:p>
            <a:pPr marL="0" indent="0">
              <a:buNone/>
            </a:pPr>
            <a:endParaRPr lang="en-US" sz="1800" dirty="0">
              <a:cs typeface="Courier"/>
            </a:endParaRPr>
          </a:p>
          <a:p>
            <a:pPr marL="0" indent="0">
              <a:buNone/>
            </a:pPr>
            <a:endParaRPr lang="en-US" sz="1800" dirty="0">
              <a:cs typeface="Courier"/>
            </a:endParaRPr>
          </a:p>
        </p:txBody>
      </p:sp>
      <p:sp>
        <p:nvSpPr>
          <p:cNvPr id="3" name="TextBox 2"/>
          <p:cNvSpPr txBox="1"/>
          <p:nvPr/>
        </p:nvSpPr>
        <p:spPr>
          <a:xfrm>
            <a:off x="4661514" y="2210715"/>
            <a:ext cx="2688816" cy="523220"/>
          </a:xfrm>
          <a:prstGeom prst="rect">
            <a:avLst/>
          </a:prstGeom>
          <a:noFill/>
          <a:ln>
            <a:solidFill>
              <a:srgbClr val="FF0000"/>
            </a:solidFill>
          </a:ln>
        </p:spPr>
        <p:txBody>
          <a:bodyPr wrap="square" rtlCol="0">
            <a:spAutoFit/>
          </a:bodyPr>
          <a:lstStyle/>
          <a:p>
            <a:r>
              <a:rPr lang="en-US" sz="1400" dirty="0" smtClean="0">
                <a:solidFill>
                  <a:srgbClr val="000000"/>
                </a:solidFill>
              </a:rPr>
              <a:t>Get a 100MHz carrier using a Wizard-generated PLL</a:t>
            </a:r>
          </a:p>
        </p:txBody>
      </p:sp>
      <p:sp>
        <p:nvSpPr>
          <p:cNvPr id="8" name="TextBox 7"/>
          <p:cNvSpPr txBox="1"/>
          <p:nvPr/>
        </p:nvSpPr>
        <p:spPr>
          <a:xfrm>
            <a:off x="4661514" y="2922066"/>
            <a:ext cx="2688816" cy="738664"/>
          </a:xfrm>
          <a:prstGeom prst="rect">
            <a:avLst/>
          </a:prstGeom>
          <a:noFill/>
          <a:ln>
            <a:solidFill>
              <a:srgbClr val="FF0000"/>
            </a:solidFill>
          </a:ln>
        </p:spPr>
        <p:txBody>
          <a:bodyPr wrap="square" rtlCol="0">
            <a:spAutoFit/>
          </a:bodyPr>
          <a:lstStyle/>
          <a:p>
            <a:r>
              <a:rPr lang="en-US" sz="1400" dirty="0" smtClean="0">
                <a:solidFill>
                  <a:srgbClr val="000000"/>
                </a:solidFill>
              </a:rPr>
              <a:t>Generate a PWM signal with duty cycle proportional to the sound data</a:t>
            </a:r>
          </a:p>
        </p:txBody>
      </p:sp>
      <p:sp>
        <p:nvSpPr>
          <p:cNvPr id="10" name="TextBox 9"/>
          <p:cNvSpPr txBox="1"/>
          <p:nvPr/>
        </p:nvSpPr>
        <p:spPr>
          <a:xfrm>
            <a:off x="4661514" y="4074204"/>
            <a:ext cx="2688816" cy="738664"/>
          </a:xfrm>
          <a:prstGeom prst="rect">
            <a:avLst/>
          </a:prstGeom>
          <a:noFill/>
          <a:ln>
            <a:solidFill>
              <a:srgbClr val="FF0000"/>
            </a:solidFill>
          </a:ln>
        </p:spPr>
        <p:txBody>
          <a:bodyPr wrap="square" rtlCol="0">
            <a:spAutoFit/>
          </a:bodyPr>
          <a:lstStyle/>
          <a:p>
            <a:r>
              <a:rPr lang="en-US" sz="1400" dirty="0" smtClean="0">
                <a:solidFill>
                  <a:srgbClr val="000000"/>
                </a:solidFill>
              </a:rPr>
              <a:t>The output is just the carrier clock modulated by the PWM signal</a:t>
            </a:r>
          </a:p>
        </p:txBody>
      </p:sp>
      <p:sp>
        <p:nvSpPr>
          <p:cNvPr id="11" name="TextBox 10"/>
          <p:cNvSpPr txBox="1"/>
          <p:nvPr/>
        </p:nvSpPr>
        <p:spPr>
          <a:xfrm>
            <a:off x="1743002" y="3436285"/>
            <a:ext cx="2229420" cy="523220"/>
          </a:xfrm>
          <a:prstGeom prst="rect">
            <a:avLst/>
          </a:prstGeom>
          <a:solidFill>
            <a:srgbClr val="FFFFFF"/>
          </a:solidFill>
          <a:ln>
            <a:solidFill>
              <a:srgbClr val="FF0000"/>
            </a:solidFill>
          </a:ln>
        </p:spPr>
        <p:txBody>
          <a:bodyPr wrap="square" rtlCol="0">
            <a:spAutoFit/>
          </a:bodyPr>
          <a:lstStyle/>
          <a:p>
            <a:r>
              <a:rPr lang="en-US" sz="2800" dirty="0" smtClean="0">
                <a:solidFill>
                  <a:srgbClr val="FF6600"/>
                </a:solidFill>
              </a:rPr>
              <a:t>Project idea!</a:t>
            </a:r>
          </a:p>
        </p:txBody>
      </p:sp>
    </p:spTree>
    <p:extLst>
      <p:ext uri="{BB962C8B-B14F-4D97-AF65-F5344CB8AC3E}">
        <p14:creationId xmlns:p14="http://schemas.microsoft.com/office/powerpoint/2010/main" val="4187212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68313" y="893763"/>
            <a:ext cx="8229600" cy="1143000"/>
          </a:xfrm>
          <a:noFill/>
          <a:ln/>
        </p:spPr>
        <p:txBody>
          <a:bodyPr/>
          <a:lstStyle/>
          <a:p>
            <a:r>
              <a:rPr lang="en-AU" smtClean="0"/>
              <a:t>Finite State Machines (</a:t>
            </a:r>
            <a:r>
              <a:rPr lang="en-AU" smtClean="0">
                <a:solidFill>
                  <a:srgbClr val="FF0000"/>
                </a:solidFill>
              </a:rPr>
              <a:t>FSM</a:t>
            </a:r>
            <a:r>
              <a:rPr lang="en-AU" smtClean="0"/>
              <a:t>)</a:t>
            </a:r>
          </a:p>
        </p:txBody>
      </p:sp>
      <p:pic>
        <p:nvPicPr>
          <p:cNvPr id="37892" name="Picture 4"/>
          <p:cNvPicPr>
            <a:picLocks noGrp="1" noChangeAspect="1" noChangeArrowheads="1"/>
          </p:cNvPicPr>
          <p:nvPr>
            <p:ph type="body" idx="1"/>
          </p:nvPr>
        </p:nvPicPr>
        <p:blipFill>
          <a:blip r:embed="rId2"/>
          <a:srcRect/>
          <a:stretch>
            <a:fillRect/>
          </a:stretch>
        </p:blipFill>
        <p:spPr>
          <a:xfrm rot="16200000">
            <a:off x="3355975" y="1955800"/>
            <a:ext cx="2760663" cy="4138613"/>
          </a:xfrm>
          <a:noFill/>
          <a:ln/>
        </p:spPr>
      </p:pic>
      <p:sp>
        <p:nvSpPr>
          <p:cNvPr id="37893" name="Oval 5"/>
          <p:cNvSpPr>
            <a:spLocks noChangeArrowheads="1"/>
          </p:cNvSpPr>
          <p:nvPr/>
        </p:nvSpPr>
        <p:spPr bwMode="auto">
          <a:xfrm>
            <a:off x="2378075" y="2301875"/>
            <a:ext cx="1473200" cy="1808163"/>
          </a:xfrm>
          <a:prstGeom prst="ellipse">
            <a:avLst/>
          </a:prstGeom>
          <a:noFill/>
          <a:ln w="9525">
            <a:solidFill>
              <a:srgbClr val="FF0000"/>
            </a:solidFill>
            <a:prstDash val="lgDash"/>
            <a:round/>
            <a:headEnd/>
            <a:tailEnd/>
          </a:ln>
          <a:effectLst/>
        </p:spPr>
        <p:txBody>
          <a:bodyPr wrap="none" anchor="ctr"/>
          <a:lstStyle/>
          <a:p>
            <a:endParaRPr lang="en-US"/>
          </a:p>
        </p:txBody>
      </p:sp>
      <p:sp>
        <p:nvSpPr>
          <p:cNvPr id="37894" name="Line 6"/>
          <p:cNvSpPr>
            <a:spLocks noChangeShapeType="1"/>
          </p:cNvSpPr>
          <p:nvPr/>
        </p:nvSpPr>
        <p:spPr bwMode="auto">
          <a:xfrm flipH="1">
            <a:off x="3625850" y="1657350"/>
            <a:ext cx="1946275" cy="987425"/>
          </a:xfrm>
          <a:prstGeom prst="line">
            <a:avLst/>
          </a:prstGeom>
          <a:noFill/>
          <a:ln w="9525">
            <a:solidFill>
              <a:srgbClr val="FF0000"/>
            </a:solidFill>
            <a:prstDash val="dash"/>
            <a:round/>
            <a:headEnd/>
            <a:tailEnd type="triangle" w="med" len="med"/>
          </a:ln>
          <a:effectLst/>
        </p:spPr>
        <p:txBody>
          <a:bodyPr/>
          <a:lstStyle/>
          <a:p>
            <a:endParaRPr lang="en-US"/>
          </a:p>
        </p:txBody>
      </p:sp>
    </p:spTree>
    <p:extLst>
      <p:ext uri="{BB962C8B-B14F-4D97-AF65-F5344CB8AC3E}">
        <p14:creationId xmlns:p14="http://schemas.microsoft.com/office/powerpoint/2010/main" val="2023767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AU" smtClean="0"/>
              <a:t>FSM</a:t>
            </a:r>
          </a:p>
        </p:txBody>
      </p:sp>
      <p:pic>
        <p:nvPicPr>
          <p:cNvPr id="32776" name="Picture 8"/>
          <p:cNvPicPr>
            <a:picLocks noChangeAspect="1" noChangeArrowheads="1"/>
          </p:cNvPicPr>
          <p:nvPr/>
        </p:nvPicPr>
        <p:blipFill>
          <a:blip r:embed="rId2"/>
          <a:srcRect/>
          <a:stretch>
            <a:fillRect/>
          </a:stretch>
        </p:blipFill>
        <p:spPr bwMode="auto">
          <a:xfrm>
            <a:off x="4570413" y="2162175"/>
            <a:ext cx="4271962" cy="3635375"/>
          </a:xfrm>
          <a:prstGeom prst="rect">
            <a:avLst/>
          </a:prstGeom>
          <a:noFill/>
          <a:ln w="9525">
            <a:noFill/>
            <a:miter lim="800000"/>
            <a:headEnd/>
            <a:tailEnd/>
          </a:ln>
          <a:effectLst/>
        </p:spPr>
      </p:pic>
      <p:pic>
        <p:nvPicPr>
          <p:cNvPr id="32778" name="Picture 10"/>
          <p:cNvPicPr>
            <a:picLocks noChangeAspect="1" noChangeArrowheads="1"/>
          </p:cNvPicPr>
          <p:nvPr/>
        </p:nvPicPr>
        <p:blipFill>
          <a:blip r:embed="rId3"/>
          <a:srcRect/>
          <a:stretch>
            <a:fillRect/>
          </a:stretch>
        </p:blipFill>
        <p:spPr bwMode="auto">
          <a:xfrm rot="16200000">
            <a:off x="474662" y="1687513"/>
            <a:ext cx="3635375" cy="4584700"/>
          </a:xfrm>
          <a:prstGeom prst="rect">
            <a:avLst/>
          </a:prstGeom>
          <a:noFill/>
          <a:ln w="9525">
            <a:noFill/>
            <a:miter lim="800000"/>
            <a:headEnd/>
            <a:tailEnd/>
          </a:ln>
          <a:effectLst/>
        </p:spPr>
      </p:pic>
    </p:spTree>
    <p:extLst>
      <p:ext uri="{BB962C8B-B14F-4D97-AF65-F5344CB8AC3E}">
        <p14:creationId xmlns:p14="http://schemas.microsoft.com/office/powerpoint/2010/main" val="3367770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Verilog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a:t>
            </a:fld>
            <a:endParaRPr lang="en-US"/>
          </a:p>
        </p:txBody>
      </p:sp>
      <p:sp>
        <p:nvSpPr>
          <p:cNvPr id="3" name="Content Placeholder 2"/>
          <p:cNvSpPr>
            <a:spLocks noGrp="1"/>
          </p:cNvSpPr>
          <p:nvPr>
            <p:ph idx="1"/>
          </p:nvPr>
        </p:nvSpPr>
        <p:spPr>
          <a:xfrm>
            <a:off x="468313" y="1908175"/>
            <a:ext cx="8229600" cy="4210050"/>
          </a:xfrm>
        </p:spPr>
        <p:txBody>
          <a:bodyPr/>
          <a:lstStyle/>
          <a:p>
            <a:r>
              <a:rPr lang="en-US" sz="1800" dirty="0" smtClean="0"/>
              <a:t>Verilog is a Hardware Description Language (HDL).</a:t>
            </a:r>
          </a:p>
          <a:p>
            <a:r>
              <a:rPr lang="en-US" sz="1800" dirty="0" smtClean="0"/>
              <a:t>It is a surprisingly big language, but most of its instructions are useful for simulation only.  The number of structures that can actually be put in an FPGA is much smaller.</a:t>
            </a:r>
          </a:p>
          <a:p>
            <a:r>
              <a:rPr lang="en-US" sz="1800" dirty="0" smtClean="0"/>
              <a:t>An HDL is not a programming language, it is a formalism for describing digital logic.  As such, it’s vitally important that you understand how every piece of Verilog that you write will actually look when it has been synthesized in to hardware.</a:t>
            </a:r>
          </a:p>
          <a:p>
            <a:r>
              <a:rPr lang="en-US" sz="1800" dirty="0" smtClean="0"/>
              <a:t>If your Verilog isn’t working, try sketching the logic gates and registers yourself.  If you can’t make your Verilog look like good hardware, then the synthesizer probably can’t either!</a:t>
            </a:r>
          </a:p>
          <a:p>
            <a:r>
              <a:rPr lang="en-US" sz="1800" dirty="0" smtClean="0"/>
              <a:t>Two primary classes of logic: Combinatorial and Sequential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AU" smtClean="0"/>
              <a:t>FSM</a:t>
            </a:r>
          </a:p>
        </p:txBody>
      </p:sp>
      <p:sp>
        <p:nvSpPr>
          <p:cNvPr id="34819" name="Rectangle 3"/>
          <p:cNvSpPr>
            <a:spLocks noGrp="1" noChangeArrowheads="1"/>
          </p:cNvSpPr>
          <p:nvPr>
            <p:ph type="body" idx="1"/>
          </p:nvPr>
        </p:nvSpPr>
        <p:spPr/>
        <p:txBody>
          <a:bodyPr/>
          <a:lstStyle/>
          <a:p>
            <a:pPr>
              <a:lnSpc>
                <a:spcPct val="80000"/>
              </a:lnSpc>
            </a:pPr>
            <a:r>
              <a:rPr lang="en-AU" sz="2800" smtClean="0"/>
              <a:t>Let x(t) - input, s(t) - state, z(t) - output</a:t>
            </a:r>
            <a:endParaRPr lang="en-AU" sz="2800" i="1" smtClean="0"/>
          </a:p>
          <a:p>
            <a:pPr>
              <a:lnSpc>
                <a:spcPct val="80000"/>
              </a:lnSpc>
            </a:pPr>
            <a:r>
              <a:rPr lang="en-AU" sz="2800" i="1" smtClean="0"/>
              <a:t>Moore machine:</a:t>
            </a:r>
          </a:p>
          <a:p>
            <a:pPr lvl="1">
              <a:lnSpc>
                <a:spcPct val="80000"/>
              </a:lnSpc>
              <a:buFontTx/>
              <a:buNone/>
            </a:pPr>
            <a:r>
              <a:rPr lang="en-AU" sz="2400" smtClean="0"/>
              <a:t>s(t+1) = F(s(t), x(t)) −state equation</a:t>
            </a:r>
          </a:p>
          <a:p>
            <a:pPr lvl="1">
              <a:lnSpc>
                <a:spcPct val="80000"/>
              </a:lnSpc>
              <a:buFontTx/>
              <a:buNone/>
            </a:pPr>
            <a:r>
              <a:rPr lang="en-AU" sz="2400" smtClean="0"/>
              <a:t>z(t) = G(s(t)) −output equation</a:t>
            </a:r>
          </a:p>
          <a:p>
            <a:pPr>
              <a:lnSpc>
                <a:spcPct val="80000"/>
              </a:lnSpc>
            </a:pPr>
            <a:r>
              <a:rPr lang="en-AU" sz="2800" i="1" smtClean="0"/>
              <a:t>Mealy machine:</a:t>
            </a:r>
          </a:p>
          <a:p>
            <a:pPr lvl="1">
              <a:lnSpc>
                <a:spcPct val="80000"/>
              </a:lnSpc>
              <a:buFontTx/>
              <a:buNone/>
            </a:pPr>
            <a:r>
              <a:rPr lang="en-AU" sz="2400" smtClean="0"/>
              <a:t>s(t+1) = F(s(t), x(t)) −state equation</a:t>
            </a:r>
          </a:p>
          <a:p>
            <a:pPr lvl="1">
              <a:lnSpc>
                <a:spcPct val="80000"/>
              </a:lnSpc>
              <a:buFontTx/>
              <a:buNone/>
            </a:pPr>
            <a:r>
              <a:rPr lang="en-AU" sz="2400" smtClean="0"/>
              <a:t>z(t) = G(s(t), x(t)) −output equation</a:t>
            </a:r>
          </a:p>
          <a:p>
            <a:pPr>
              <a:lnSpc>
                <a:spcPct val="80000"/>
              </a:lnSpc>
            </a:pPr>
            <a:endParaRPr lang="en-AU" sz="2800" smtClean="0"/>
          </a:p>
          <a:p>
            <a:pPr>
              <a:lnSpc>
                <a:spcPct val="80000"/>
              </a:lnSpc>
            </a:pPr>
            <a:r>
              <a:rPr lang="en-AU" sz="2000" smtClean="0"/>
              <a:t>ENGN3213 only uses</a:t>
            </a:r>
            <a:r>
              <a:rPr lang="en-AU" sz="2800" smtClean="0"/>
              <a:t> Synchronous State Machines;</a:t>
            </a:r>
          </a:p>
          <a:p>
            <a:pPr>
              <a:lnSpc>
                <a:spcPct val="80000"/>
              </a:lnSpc>
            </a:pPr>
            <a:r>
              <a:rPr lang="en-AU" sz="2800" smtClean="0"/>
              <a:t> </a:t>
            </a:r>
          </a:p>
        </p:txBody>
      </p:sp>
    </p:spTree>
    <p:extLst>
      <p:ext uri="{BB962C8B-B14F-4D97-AF65-F5344CB8AC3E}">
        <p14:creationId xmlns:p14="http://schemas.microsoft.com/office/powerpoint/2010/main" val="949095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AU" smtClean="0"/>
              <a:t>FSM</a:t>
            </a:r>
          </a:p>
        </p:txBody>
      </p:sp>
      <p:pic>
        <p:nvPicPr>
          <p:cNvPr id="38916" name="Picture 4"/>
          <p:cNvPicPr>
            <a:picLocks noGrp="1" noChangeAspect="1" noChangeArrowheads="1"/>
          </p:cNvPicPr>
          <p:nvPr>
            <p:ph type="body" idx="1"/>
          </p:nvPr>
        </p:nvPicPr>
        <p:blipFill>
          <a:blip r:embed="rId2"/>
          <a:srcRect/>
          <a:stretch>
            <a:fillRect/>
          </a:stretch>
        </p:blipFill>
        <p:spPr>
          <a:xfrm>
            <a:off x="2227263" y="1916113"/>
            <a:ext cx="4689475" cy="4210050"/>
          </a:xfrm>
          <a:noFill/>
          <a:ln/>
        </p:spPr>
      </p:pic>
    </p:spTree>
    <p:extLst>
      <p:ext uri="{BB962C8B-B14F-4D97-AF65-F5344CB8AC3E}">
        <p14:creationId xmlns:p14="http://schemas.microsoft.com/office/powerpoint/2010/main" val="1548706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AU" smtClean="0"/>
              <a:t>FSM in Verilog</a:t>
            </a:r>
            <a:br>
              <a:rPr lang="en-AU" smtClean="0"/>
            </a:br>
            <a:r>
              <a:rPr lang="en-AU" sz="1200" smtClean="0"/>
              <a:t>http://www.altera.com/support/examples/verilog/ver_statem.html</a:t>
            </a:r>
            <a:br>
              <a:rPr lang="en-AU" sz="1200" smtClean="0"/>
            </a:br>
            <a:endParaRPr lang="en-AU" sz="1200" smtClean="0"/>
          </a:p>
        </p:txBody>
      </p:sp>
      <p:pic>
        <p:nvPicPr>
          <p:cNvPr id="35845" name="Picture 5"/>
          <p:cNvPicPr>
            <a:picLocks noChangeAspect="1" noChangeArrowheads="1"/>
          </p:cNvPicPr>
          <p:nvPr/>
        </p:nvPicPr>
        <p:blipFill>
          <a:blip r:embed="rId2"/>
          <a:srcRect/>
          <a:stretch>
            <a:fillRect/>
          </a:stretch>
        </p:blipFill>
        <p:spPr bwMode="auto">
          <a:xfrm>
            <a:off x="673100" y="1689100"/>
            <a:ext cx="2260600" cy="4670425"/>
          </a:xfrm>
          <a:prstGeom prst="rect">
            <a:avLst/>
          </a:prstGeom>
          <a:noFill/>
          <a:ln w="9525">
            <a:noFill/>
            <a:miter lim="800000"/>
            <a:headEnd/>
            <a:tailEnd/>
          </a:ln>
          <a:effectLst/>
        </p:spPr>
      </p:pic>
    </p:spTree>
    <p:extLst>
      <p:ext uri="{BB962C8B-B14F-4D97-AF65-F5344CB8AC3E}">
        <p14:creationId xmlns:p14="http://schemas.microsoft.com/office/powerpoint/2010/main" val="17606634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AU" smtClean="0"/>
              <a:t>FSM – Design Steps</a:t>
            </a:r>
          </a:p>
        </p:txBody>
      </p:sp>
      <p:sp>
        <p:nvSpPr>
          <p:cNvPr id="36867" name="Rectangle 3"/>
          <p:cNvSpPr>
            <a:spLocks noGrp="1" noChangeArrowheads="1"/>
          </p:cNvSpPr>
          <p:nvPr>
            <p:ph type="body" idx="1"/>
          </p:nvPr>
        </p:nvSpPr>
        <p:spPr/>
        <p:txBody>
          <a:bodyPr/>
          <a:lstStyle/>
          <a:p>
            <a:pPr>
              <a:lnSpc>
                <a:spcPct val="80000"/>
              </a:lnSpc>
            </a:pPr>
            <a:r>
              <a:rPr lang="en-AU" sz="2000" b="1" smtClean="0"/>
              <a:t>1. </a:t>
            </a:r>
            <a:r>
              <a:rPr lang="en-AU" sz="2000" smtClean="0"/>
              <a:t>Determine the inputs / outputs. </a:t>
            </a:r>
            <a:r>
              <a:rPr lang="en-AU" sz="2000" b="1" smtClean="0"/>
              <a:t>Determine the states and give them</a:t>
            </a:r>
          </a:p>
          <a:p>
            <a:pPr>
              <a:lnSpc>
                <a:spcPct val="80000"/>
              </a:lnSpc>
            </a:pPr>
            <a:r>
              <a:rPr lang="en-AU" sz="2000" b="1" smtClean="0"/>
              <a:t>mnemonic names</a:t>
            </a:r>
          </a:p>
          <a:p>
            <a:pPr>
              <a:lnSpc>
                <a:spcPct val="80000"/>
              </a:lnSpc>
            </a:pPr>
            <a:r>
              <a:rPr lang="en-AU" sz="2000" b="1" smtClean="0"/>
              <a:t>2. </a:t>
            </a:r>
            <a:r>
              <a:rPr lang="en-AU" sz="2000" smtClean="0"/>
              <a:t>Draw up a state diagram and a next state table.</a:t>
            </a:r>
          </a:p>
          <a:p>
            <a:pPr>
              <a:lnSpc>
                <a:spcPct val="80000"/>
              </a:lnSpc>
            </a:pPr>
            <a:r>
              <a:rPr lang="en-AU" sz="2000" b="1" smtClean="0"/>
              <a:t>3. </a:t>
            </a:r>
            <a:r>
              <a:rPr lang="en-AU" sz="2000" smtClean="0"/>
              <a:t>Render the inputs, outputs and states in binary format (VERILOG</a:t>
            </a:r>
          </a:p>
          <a:p>
            <a:pPr>
              <a:lnSpc>
                <a:spcPct val="80000"/>
              </a:lnSpc>
            </a:pPr>
            <a:r>
              <a:rPr lang="en-AU" sz="2000" smtClean="0"/>
              <a:t>parameter).</a:t>
            </a:r>
          </a:p>
          <a:p>
            <a:pPr>
              <a:lnSpc>
                <a:spcPct val="80000"/>
              </a:lnSpc>
            </a:pPr>
            <a:r>
              <a:rPr lang="en-AU" sz="2000" b="1" smtClean="0"/>
              <a:t>4. </a:t>
            </a:r>
            <a:r>
              <a:rPr lang="en-AU" sz="2000" smtClean="0"/>
              <a:t>Draw an </a:t>
            </a:r>
            <a:r>
              <a:rPr lang="en-AU" sz="2000" b="1" smtClean="0"/>
              <a:t>excitation table</a:t>
            </a:r>
          </a:p>
          <a:p>
            <a:pPr>
              <a:lnSpc>
                <a:spcPct val="80000"/>
              </a:lnSpc>
            </a:pPr>
            <a:r>
              <a:rPr lang="en-AU" sz="2000" b="1" smtClean="0"/>
              <a:t>5. </a:t>
            </a:r>
            <a:r>
              <a:rPr lang="en-AU" sz="2000" smtClean="0"/>
              <a:t>Draw an </a:t>
            </a:r>
            <a:r>
              <a:rPr lang="en-AU" sz="2000" b="1" smtClean="0"/>
              <a:t>Output table</a:t>
            </a:r>
          </a:p>
          <a:p>
            <a:pPr>
              <a:lnSpc>
                <a:spcPct val="80000"/>
              </a:lnSpc>
            </a:pPr>
            <a:r>
              <a:rPr lang="en-AU" sz="2000" b="1" smtClean="0"/>
              <a:t>6. </a:t>
            </a:r>
            <a:r>
              <a:rPr lang="en-AU" sz="2000" smtClean="0"/>
              <a:t>Use K-maps to obtain produce minimal next state and output</a:t>
            </a:r>
          </a:p>
          <a:p>
            <a:pPr>
              <a:lnSpc>
                <a:spcPct val="80000"/>
              </a:lnSpc>
            </a:pPr>
            <a:r>
              <a:rPr lang="en-AU" sz="2000" smtClean="0"/>
              <a:t>combinational logic.</a:t>
            </a:r>
          </a:p>
          <a:p>
            <a:pPr>
              <a:lnSpc>
                <a:spcPct val="80000"/>
              </a:lnSpc>
            </a:pPr>
            <a:r>
              <a:rPr lang="en-AU" sz="2000" b="1" smtClean="0"/>
              <a:t>7. </a:t>
            </a:r>
            <a:r>
              <a:rPr lang="en-AU" sz="2000" smtClean="0"/>
              <a:t>Use the standard VERILOG formulation to simulate your design and check</a:t>
            </a:r>
          </a:p>
          <a:p>
            <a:pPr>
              <a:lnSpc>
                <a:spcPct val="80000"/>
              </a:lnSpc>
            </a:pPr>
            <a:r>
              <a:rPr lang="en-AU" sz="2000" smtClean="0"/>
              <a:t>for correct operation. Revise as appropriate.</a:t>
            </a:r>
          </a:p>
          <a:p>
            <a:pPr>
              <a:lnSpc>
                <a:spcPct val="80000"/>
              </a:lnSpc>
            </a:pPr>
            <a:r>
              <a:rPr lang="en-AU" sz="2000" b="1" smtClean="0"/>
              <a:t>8. </a:t>
            </a:r>
            <a:r>
              <a:rPr lang="en-AU" sz="2000" smtClean="0"/>
              <a:t>Check for potential practical problems (e.g. non-ideal effects).</a:t>
            </a:r>
          </a:p>
        </p:txBody>
      </p:sp>
    </p:spTree>
    <p:extLst>
      <p:ext uri="{BB962C8B-B14F-4D97-AF65-F5344CB8AC3E}">
        <p14:creationId xmlns:p14="http://schemas.microsoft.com/office/powerpoint/2010/main" val="146896099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Microprocessors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24</a:t>
            </a:fld>
            <a:endParaRPr lang="en-US"/>
          </a:p>
        </p:txBody>
      </p:sp>
      <p:sp>
        <p:nvSpPr>
          <p:cNvPr id="13" name="Content Placeholder 2"/>
          <p:cNvSpPr txBox="1">
            <a:spLocks/>
          </p:cNvSpPr>
          <p:nvPr/>
        </p:nvSpPr>
        <p:spPr bwMode="auto">
          <a:xfrm>
            <a:off x="237522" y="1932368"/>
            <a:ext cx="3741811" cy="4217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a:lstStyle>
          <a:p>
            <a:pPr marL="0" indent="0">
              <a:buNone/>
            </a:pPr>
            <a:r>
              <a:rPr lang="en-US" sz="2400" dirty="0" smtClean="0">
                <a:cs typeface="Courier"/>
              </a:rPr>
              <a:t>MU0</a:t>
            </a:r>
          </a:p>
          <a:p>
            <a:pPr marL="0" indent="0">
              <a:buNone/>
            </a:pPr>
            <a:endParaRPr lang="en-US" sz="1800" dirty="0">
              <a:cs typeface="Courier"/>
            </a:endParaRPr>
          </a:p>
          <a:p>
            <a:pPr marL="0" indent="0">
              <a:buNone/>
            </a:pPr>
            <a:r>
              <a:rPr lang="en-US" sz="1800" dirty="0" smtClean="0">
                <a:cs typeface="Courier"/>
              </a:rPr>
              <a:t>A realistic but simple processor which is capable of executing one instruction every two clock cycles.</a:t>
            </a:r>
          </a:p>
          <a:p>
            <a:pPr marL="0" indent="0">
              <a:buNone/>
            </a:pPr>
            <a:endParaRPr lang="en-US" sz="1800" dirty="0">
              <a:cs typeface="Courier"/>
            </a:endParaRPr>
          </a:p>
          <a:p>
            <a:pPr marL="0" indent="0">
              <a:buNone/>
            </a:pPr>
            <a:r>
              <a:rPr lang="en-US" sz="1800" dirty="0" smtClean="0">
                <a:cs typeface="Courier"/>
              </a:rPr>
              <a:t>We won’t be looking at this in labs, but the data path and control flows will be used in illustrating many of the more advanced topics in microprocessors over the coming lectures</a:t>
            </a:r>
          </a:p>
        </p:txBody>
      </p:sp>
      <p:pic>
        <p:nvPicPr>
          <p:cNvPr id="3" name="Picture 2" descr="Screen Shot 2012-07-22 at 6.18.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167" y="2348063"/>
            <a:ext cx="4585644" cy="3165777"/>
          </a:xfrm>
          <a:prstGeom prst="rect">
            <a:avLst/>
          </a:prstGeom>
        </p:spPr>
      </p:pic>
    </p:spTree>
    <p:extLst>
      <p:ext uri="{BB962C8B-B14F-4D97-AF65-F5344CB8AC3E}">
        <p14:creationId xmlns:p14="http://schemas.microsoft.com/office/powerpoint/2010/main" val="3588724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Microprocessors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25</a:t>
            </a:fld>
            <a:endParaRPr lang="en-US"/>
          </a:p>
        </p:txBody>
      </p:sp>
      <p:sp>
        <p:nvSpPr>
          <p:cNvPr id="13" name="Content Placeholder 2"/>
          <p:cNvSpPr txBox="1">
            <a:spLocks/>
          </p:cNvSpPr>
          <p:nvPr/>
        </p:nvSpPr>
        <p:spPr bwMode="auto">
          <a:xfrm>
            <a:off x="237522" y="1932368"/>
            <a:ext cx="3741811" cy="4217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a:lstStyle>
          <a:p>
            <a:pPr marL="0" indent="0">
              <a:buNone/>
            </a:pPr>
            <a:r>
              <a:rPr lang="en-US" sz="1800" dirty="0" smtClean="0">
                <a:cs typeface="Courier"/>
              </a:rPr>
              <a:t>Timing is important to understand.  The processing of a single instruction is split in to two parts, one per clock cycle:  Fetch and Execute.</a:t>
            </a:r>
          </a:p>
          <a:p>
            <a:pPr marL="0" indent="0">
              <a:buNone/>
            </a:pPr>
            <a:endParaRPr lang="en-US" sz="1800" dirty="0">
              <a:cs typeface="Courier"/>
            </a:endParaRPr>
          </a:p>
          <a:p>
            <a:pPr marL="0" indent="0">
              <a:buNone/>
            </a:pPr>
            <a:r>
              <a:rPr lang="en-US" sz="1800" dirty="0" smtClean="0">
                <a:cs typeface="Courier"/>
              </a:rPr>
              <a:t>Thus each instruction takes two clock cycles to complete.</a:t>
            </a:r>
          </a:p>
          <a:p>
            <a:pPr marL="0" indent="0">
              <a:buNone/>
            </a:pPr>
            <a:endParaRPr lang="en-US" sz="1800" dirty="0">
              <a:cs typeface="Courier"/>
            </a:endParaRPr>
          </a:p>
          <a:p>
            <a:pPr marL="0" indent="0">
              <a:buNone/>
            </a:pPr>
            <a:r>
              <a:rPr lang="en-US" sz="1800" dirty="0" smtClean="0">
                <a:cs typeface="Courier"/>
              </a:rPr>
              <a:t>Actually there are four states with two occurring on the falling edges.  This is valid as MU0 is simple and runs slowly.  When we get to more complex systems, we’ll note that these extra states are made explicit</a:t>
            </a:r>
          </a:p>
        </p:txBody>
      </p:sp>
      <p:pic>
        <p:nvPicPr>
          <p:cNvPr id="4" name="Picture 3" descr="Screen Shot 2012-08-01 at 12.40.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180" y="2213355"/>
            <a:ext cx="5524500" cy="3937000"/>
          </a:xfrm>
          <a:prstGeom prst="rect">
            <a:avLst/>
          </a:prstGeom>
        </p:spPr>
      </p:pic>
    </p:spTree>
    <p:extLst>
      <p:ext uri="{BB962C8B-B14F-4D97-AF65-F5344CB8AC3E}">
        <p14:creationId xmlns:p14="http://schemas.microsoft.com/office/powerpoint/2010/main" val="233467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Microprocessors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26</a:t>
            </a:fld>
            <a:endParaRPr lang="en-US"/>
          </a:p>
        </p:txBody>
      </p:sp>
      <p:pic>
        <p:nvPicPr>
          <p:cNvPr id="4" name="Picture 3" descr="Screen Shot 2012-08-01 at 12.39.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6400" y="1419192"/>
            <a:ext cx="4470400" cy="4749800"/>
          </a:xfrm>
          <a:prstGeom prst="rect">
            <a:avLst/>
          </a:prstGeom>
        </p:spPr>
      </p:pic>
      <p:sp>
        <p:nvSpPr>
          <p:cNvPr id="7" name="Content Placeholder 2"/>
          <p:cNvSpPr txBox="1">
            <a:spLocks/>
          </p:cNvSpPr>
          <p:nvPr/>
        </p:nvSpPr>
        <p:spPr bwMode="auto">
          <a:xfrm>
            <a:off x="237522" y="1932368"/>
            <a:ext cx="3741811" cy="4217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a:lstStyle>
          <a:p>
            <a:pPr marL="0" indent="0">
              <a:buNone/>
            </a:pPr>
            <a:r>
              <a:rPr lang="en-US" sz="1800" dirty="0" smtClean="0">
                <a:cs typeface="Courier"/>
              </a:rPr>
              <a:t>During the Fetch cycle, the Program Counter is wired in to the memory address, and the instruction at that location is loaded in to the Instruction Register.</a:t>
            </a:r>
          </a:p>
          <a:p>
            <a:pPr marL="0" indent="0">
              <a:buNone/>
            </a:pPr>
            <a:endParaRPr lang="en-US" sz="1800" dirty="0">
              <a:cs typeface="Courier"/>
            </a:endParaRPr>
          </a:p>
          <a:p>
            <a:pPr marL="0" indent="0">
              <a:buNone/>
            </a:pPr>
            <a:endParaRPr lang="en-US" sz="1800" dirty="0" smtClean="0">
              <a:cs typeface="Courier"/>
            </a:endParaRPr>
          </a:p>
        </p:txBody>
      </p:sp>
      <p:cxnSp>
        <p:nvCxnSpPr>
          <p:cNvPr id="6" name="Straight Arrow Connector 5"/>
          <p:cNvCxnSpPr/>
          <p:nvPr/>
        </p:nvCxnSpPr>
        <p:spPr>
          <a:xfrm flipV="1">
            <a:off x="5458701" y="2377755"/>
            <a:ext cx="1044000" cy="2377755"/>
          </a:xfrm>
          <a:prstGeom prst="straightConnector1">
            <a:avLst/>
          </a:prstGeom>
          <a:ln w="6032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7539493" y="2377755"/>
            <a:ext cx="561520" cy="1134838"/>
          </a:xfrm>
          <a:prstGeom prst="straightConnector1">
            <a:avLst/>
          </a:prstGeom>
          <a:ln w="60325">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8255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Microprocessors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27</a:t>
            </a:fld>
            <a:endParaRPr lang="en-US"/>
          </a:p>
        </p:txBody>
      </p:sp>
      <p:sp>
        <p:nvSpPr>
          <p:cNvPr id="7" name="Content Placeholder 2"/>
          <p:cNvSpPr txBox="1">
            <a:spLocks/>
          </p:cNvSpPr>
          <p:nvPr/>
        </p:nvSpPr>
        <p:spPr bwMode="auto">
          <a:xfrm>
            <a:off x="237522" y="1932368"/>
            <a:ext cx="3741811" cy="4217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a:lstStyle>
          <a:p>
            <a:pPr marL="0" indent="0">
              <a:buNone/>
            </a:pPr>
            <a:r>
              <a:rPr lang="en-US" sz="1800" dirty="0" smtClean="0">
                <a:cs typeface="Courier"/>
              </a:rPr>
              <a:t>The Execute phase is </a:t>
            </a:r>
            <a:r>
              <a:rPr lang="en-US" sz="1800" dirty="0" err="1" smtClean="0">
                <a:cs typeface="Courier"/>
              </a:rPr>
              <a:t>centred</a:t>
            </a:r>
            <a:r>
              <a:rPr lang="en-US" sz="1800" dirty="0" smtClean="0">
                <a:cs typeface="Courier"/>
              </a:rPr>
              <a:t> around the Arithmetic Logic Unit (ALU).  It takes two operands, one of which is always a register (either the Accumulator or the Program Counter depending on the operation).  The other is either a memory location whose address is coded in to the instruction, or some portion of the instruction itself.</a:t>
            </a:r>
          </a:p>
        </p:txBody>
      </p:sp>
      <p:pic>
        <p:nvPicPr>
          <p:cNvPr id="3" name="Picture 2" descr="Screen Shot 2012-08-01 at 12.39.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2795" y="1274412"/>
            <a:ext cx="4457700" cy="4800600"/>
          </a:xfrm>
          <a:prstGeom prst="rect">
            <a:avLst/>
          </a:prstGeom>
        </p:spPr>
      </p:pic>
      <p:cxnSp>
        <p:nvCxnSpPr>
          <p:cNvPr id="8" name="Straight Arrow Connector 7"/>
          <p:cNvCxnSpPr/>
          <p:nvPr/>
        </p:nvCxnSpPr>
        <p:spPr>
          <a:xfrm flipH="1" flipV="1">
            <a:off x="7024701" y="2242656"/>
            <a:ext cx="717467" cy="1486097"/>
          </a:xfrm>
          <a:prstGeom prst="straightConnector1">
            <a:avLst/>
          </a:prstGeom>
          <a:ln w="6032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5837027" y="2377755"/>
            <a:ext cx="0" cy="2161596"/>
          </a:xfrm>
          <a:prstGeom prst="straightConnector1">
            <a:avLst/>
          </a:prstGeom>
          <a:ln w="6032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 name="Freeform 17"/>
          <p:cNvSpPr/>
          <p:nvPr/>
        </p:nvSpPr>
        <p:spPr>
          <a:xfrm>
            <a:off x="6017973" y="2323715"/>
            <a:ext cx="2613703" cy="3053642"/>
          </a:xfrm>
          <a:custGeom>
            <a:avLst/>
            <a:gdLst>
              <a:gd name="connsiteX0" fmla="*/ 2440311 w 2613703"/>
              <a:gd name="connsiteY0" fmla="*/ 0 h 3053642"/>
              <a:gd name="connsiteX1" fmla="*/ 2399777 w 2613703"/>
              <a:gd name="connsiteY1" fmla="*/ 2729015 h 3053642"/>
              <a:gd name="connsiteX2" fmla="*/ 318985 w 2613703"/>
              <a:gd name="connsiteY2" fmla="*/ 2999214 h 3053642"/>
              <a:gd name="connsiteX3" fmla="*/ 8217 w 2613703"/>
              <a:gd name="connsiteY3" fmla="*/ 2701995 h 3053642"/>
              <a:gd name="connsiteX4" fmla="*/ 8217 w 2613703"/>
              <a:gd name="connsiteY4" fmla="*/ 2701995 h 305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3703" h="3053642">
                <a:moveTo>
                  <a:pt x="2440311" y="0"/>
                </a:moveTo>
                <a:cubicBezTo>
                  <a:pt x="2596821" y="1114573"/>
                  <a:pt x="2753331" y="2229146"/>
                  <a:pt x="2399777" y="2729015"/>
                </a:cubicBezTo>
                <a:cubicBezTo>
                  <a:pt x="2046223" y="3228884"/>
                  <a:pt x="717578" y="3003717"/>
                  <a:pt x="318985" y="2999214"/>
                </a:cubicBezTo>
                <a:cubicBezTo>
                  <a:pt x="-79608" y="2994711"/>
                  <a:pt x="8217" y="2701995"/>
                  <a:pt x="8217" y="2701995"/>
                </a:cubicBezTo>
                <a:lnTo>
                  <a:pt x="8217" y="2701995"/>
                </a:lnTo>
              </a:path>
            </a:pathLst>
          </a:cu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Freeform 18"/>
          <p:cNvSpPr/>
          <p:nvPr/>
        </p:nvSpPr>
        <p:spPr>
          <a:xfrm>
            <a:off x="4775500" y="2213310"/>
            <a:ext cx="828451" cy="3373168"/>
          </a:xfrm>
          <a:custGeom>
            <a:avLst/>
            <a:gdLst>
              <a:gd name="connsiteX0" fmla="*/ 683201 w 828451"/>
              <a:gd name="connsiteY0" fmla="*/ 286035 h 3373168"/>
              <a:gd name="connsiteX1" fmla="*/ 75178 w 828451"/>
              <a:gd name="connsiteY1" fmla="*/ 272525 h 3373168"/>
              <a:gd name="connsiteX2" fmla="*/ 88689 w 828451"/>
              <a:gd name="connsiteY2" fmla="*/ 3150149 h 3373168"/>
              <a:gd name="connsiteX3" fmla="*/ 791294 w 828451"/>
              <a:gd name="connsiteY3" fmla="*/ 3136639 h 3373168"/>
              <a:gd name="connsiteX4" fmla="*/ 737248 w 828451"/>
              <a:gd name="connsiteY4" fmla="*/ 2771870 h 3373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451" h="3373168">
                <a:moveTo>
                  <a:pt x="683201" y="286035"/>
                </a:moveTo>
                <a:cubicBezTo>
                  <a:pt x="428732" y="40604"/>
                  <a:pt x="174263" y="-204827"/>
                  <a:pt x="75178" y="272525"/>
                </a:cubicBezTo>
                <a:cubicBezTo>
                  <a:pt x="-23907" y="749877"/>
                  <a:pt x="-30664" y="2672797"/>
                  <a:pt x="88689" y="3150149"/>
                </a:cubicBezTo>
                <a:cubicBezTo>
                  <a:pt x="208042" y="3627501"/>
                  <a:pt x="683201" y="3199685"/>
                  <a:pt x="791294" y="3136639"/>
                </a:cubicBezTo>
                <a:cubicBezTo>
                  <a:pt x="899387" y="3073593"/>
                  <a:pt x="737248" y="2771870"/>
                  <a:pt x="737248" y="2771870"/>
                </a:cubicBezTo>
              </a:path>
            </a:pathLst>
          </a:custGeom>
          <a:ln w="60325">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28823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Microprocessors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28</a:t>
            </a:fld>
            <a:endParaRPr lang="en-US"/>
          </a:p>
        </p:txBody>
      </p:sp>
      <p:sp>
        <p:nvSpPr>
          <p:cNvPr id="7" name="Content Placeholder 2"/>
          <p:cNvSpPr txBox="1">
            <a:spLocks/>
          </p:cNvSpPr>
          <p:nvPr/>
        </p:nvSpPr>
        <p:spPr bwMode="auto">
          <a:xfrm>
            <a:off x="237522" y="1932368"/>
            <a:ext cx="5018505" cy="4217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a:lstStyle>
          <a:p>
            <a:pPr marL="0" indent="0">
              <a:buNone/>
            </a:pPr>
            <a:r>
              <a:rPr lang="en-US" sz="1800" dirty="0" smtClean="0">
                <a:cs typeface="Courier"/>
              </a:rPr>
              <a:t>This basic structure is very similar across all CPUs.  Here we see the CPU portion of the Atmel ATMega8 microcontroller.</a:t>
            </a:r>
          </a:p>
          <a:p>
            <a:pPr marL="0" indent="0">
              <a:buNone/>
            </a:pPr>
            <a:endParaRPr lang="en-US" sz="1800" dirty="0">
              <a:cs typeface="Courier"/>
            </a:endParaRPr>
          </a:p>
          <a:p>
            <a:pPr marL="0" indent="0">
              <a:buNone/>
            </a:pPr>
            <a:r>
              <a:rPr lang="en-US" sz="1800" dirty="0" smtClean="0">
                <a:cs typeface="Courier"/>
              </a:rPr>
              <a:t>Program Counter, Instruction Register, ALU, Memory busses all pretty much the same.</a:t>
            </a:r>
          </a:p>
          <a:p>
            <a:pPr marL="0" indent="0">
              <a:buNone/>
            </a:pPr>
            <a:endParaRPr lang="en-US" sz="1800" dirty="0">
              <a:cs typeface="Courier"/>
            </a:endParaRPr>
          </a:p>
          <a:p>
            <a:pPr marL="0" indent="0">
              <a:buNone/>
            </a:pPr>
            <a:r>
              <a:rPr lang="en-US" sz="1800" dirty="0" smtClean="0">
                <a:cs typeface="Courier"/>
              </a:rPr>
              <a:t>Differences: MU0 has one working register, ACC, Mega8 has 32 (6 of which can be paired in to 3 special registers, XYZ, of twice the size).  Different memory architecture, MU0 has a single memory to hold instructions and data, the AVR has two blocks labeled Program Flash and SRAM respectively.</a:t>
            </a:r>
          </a:p>
        </p:txBody>
      </p:sp>
      <p:pic>
        <p:nvPicPr>
          <p:cNvPr id="4" name="Picture 3" descr="Screen Shot 2012-08-01 at 12.49.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8744" y="1075671"/>
            <a:ext cx="3278056" cy="5074684"/>
          </a:xfrm>
          <a:prstGeom prst="rect">
            <a:avLst/>
          </a:prstGeom>
        </p:spPr>
      </p:pic>
    </p:spTree>
    <p:extLst>
      <p:ext uri="{BB962C8B-B14F-4D97-AF65-F5344CB8AC3E}">
        <p14:creationId xmlns:p14="http://schemas.microsoft.com/office/powerpoint/2010/main" val="2033120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Microprocessors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29</a:t>
            </a:fld>
            <a:endParaRPr lang="en-US"/>
          </a:p>
        </p:txBody>
      </p:sp>
      <p:sp>
        <p:nvSpPr>
          <p:cNvPr id="7" name="Content Placeholder 2"/>
          <p:cNvSpPr txBox="1">
            <a:spLocks/>
          </p:cNvSpPr>
          <p:nvPr/>
        </p:nvSpPr>
        <p:spPr bwMode="auto">
          <a:xfrm>
            <a:off x="237523" y="1932368"/>
            <a:ext cx="4151646" cy="4217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a:lstStyle>
          <a:p>
            <a:pPr marL="0" indent="0">
              <a:buNone/>
            </a:pPr>
            <a:r>
              <a:rPr lang="en-US" sz="1800" dirty="0" smtClean="0">
                <a:cs typeface="Courier"/>
              </a:rPr>
              <a:t>The Nios2 core we will be using in labs is more complex again,</a:t>
            </a:r>
            <a:r>
              <a:rPr lang="en-US" sz="1800" dirty="0">
                <a:cs typeface="Courier"/>
              </a:rPr>
              <a:t> </a:t>
            </a:r>
            <a:r>
              <a:rPr lang="en-US" sz="1800" dirty="0" smtClean="0">
                <a:cs typeface="Courier"/>
              </a:rPr>
              <a:t>but uses the same concepts still.</a:t>
            </a:r>
          </a:p>
          <a:p>
            <a:pPr marL="0" indent="0">
              <a:buNone/>
            </a:pPr>
            <a:endParaRPr lang="en-US" sz="1800" dirty="0">
              <a:cs typeface="Courier"/>
            </a:endParaRPr>
          </a:p>
          <a:p>
            <a:pPr marL="0" indent="0">
              <a:buNone/>
            </a:pPr>
            <a:r>
              <a:rPr lang="en-US" sz="1800" dirty="0" smtClean="0">
                <a:cs typeface="Courier"/>
              </a:rPr>
              <a:t>Note the register sets, the ALU and the Program Controller (that includes the Program Counter, Instruction Register etc.).</a:t>
            </a:r>
          </a:p>
          <a:p>
            <a:pPr marL="0" indent="0">
              <a:buNone/>
            </a:pPr>
            <a:endParaRPr lang="en-US" sz="1800" dirty="0">
              <a:cs typeface="Courier"/>
            </a:endParaRPr>
          </a:p>
          <a:p>
            <a:pPr marL="0" indent="0">
              <a:buNone/>
            </a:pPr>
            <a:r>
              <a:rPr lang="en-US" sz="1800" dirty="0" smtClean="0">
                <a:cs typeface="Courier"/>
              </a:rPr>
              <a:t>Most of the extra complexity here is to do with interrupts (not yet covered) or simply accessing many more types of memories.</a:t>
            </a:r>
          </a:p>
        </p:txBody>
      </p:sp>
      <p:pic>
        <p:nvPicPr>
          <p:cNvPr id="3" name="Picture 2" descr="Screen Shot 2012-08-01 at 12.54.33 PM.png"/>
          <p:cNvPicPr>
            <a:picLocks noChangeAspect="1"/>
          </p:cNvPicPr>
          <p:nvPr/>
        </p:nvPicPr>
        <p:blipFill rotWithShape="1">
          <a:blip r:embed="rId2">
            <a:extLst>
              <a:ext uri="{28A0092B-C50C-407E-A947-70E740481C1C}">
                <a14:useLocalDpi xmlns:a14="http://schemas.microsoft.com/office/drawing/2010/main" val="0"/>
              </a:ext>
            </a:extLst>
          </a:blip>
          <a:srcRect l="-2" r="22480"/>
          <a:stretch/>
        </p:blipFill>
        <p:spPr>
          <a:xfrm>
            <a:off x="4389169" y="1367649"/>
            <a:ext cx="4838400" cy="4527483"/>
          </a:xfrm>
          <a:prstGeom prst="rect">
            <a:avLst/>
          </a:prstGeom>
        </p:spPr>
      </p:pic>
    </p:spTree>
    <p:extLst>
      <p:ext uri="{BB962C8B-B14F-4D97-AF65-F5344CB8AC3E}">
        <p14:creationId xmlns:p14="http://schemas.microsoft.com/office/powerpoint/2010/main" val="3521923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Verilog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a:t>
            </a:fld>
            <a:endParaRPr lang="en-US"/>
          </a:p>
        </p:txBody>
      </p:sp>
      <p:pic>
        <p:nvPicPr>
          <p:cNvPr id="5" name="Content Placeholder 4" descr="Screen Shot 2012-07-22 at 3.44.14 PM.png"/>
          <p:cNvPicPr>
            <a:picLocks noGrp="1" noChangeAspect="1"/>
          </p:cNvPicPr>
          <p:nvPr>
            <p:ph idx="1"/>
          </p:nvPr>
        </p:nvPicPr>
        <p:blipFill>
          <a:blip r:embed="rId2">
            <a:extLst>
              <a:ext uri="{28A0092B-C50C-407E-A947-70E740481C1C}">
                <a14:useLocalDpi xmlns:a14="http://schemas.microsoft.com/office/drawing/2010/main" val="0"/>
              </a:ext>
            </a:extLst>
          </a:blip>
          <a:srcRect l="3458" r="3458"/>
          <a:stretch>
            <a:fillRect/>
          </a:stretch>
        </p:blipFill>
        <p:spPr>
          <a:xfrm>
            <a:off x="3001427" y="984780"/>
            <a:ext cx="5806320" cy="2970363"/>
          </a:xfrm>
        </p:spPr>
      </p:pic>
      <p:pic>
        <p:nvPicPr>
          <p:cNvPr id="7" name="Picture 6" descr="Screen Shot 2012-07-22 at 3.44.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5313" y="3746500"/>
            <a:ext cx="6235700" cy="2667000"/>
          </a:xfrm>
          <a:prstGeom prst="rect">
            <a:avLst/>
          </a:prstGeom>
        </p:spPr>
      </p:pic>
      <p:sp>
        <p:nvSpPr>
          <p:cNvPr id="8" name="TextBox 7"/>
          <p:cNvSpPr txBox="1"/>
          <p:nvPr/>
        </p:nvSpPr>
        <p:spPr>
          <a:xfrm>
            <a:off x="468312" y="1965778"/>
            <a:ext cx="2712735" cy="1200328"/>
          </a:xfrm>
          <a:prstGeom prst="rect">
            <a:avLst/>
          </a:prstGeom>
          <a:noFill/>
        </p:spPr>
        <p:txBody>
          <a:bodyPr wrap="square" rtlCol="0">
            <a:spAutoFit/>
          </a:bodyPr>
          <a:lstStyle/>
          <a:p>
            <a:r>
              <a:rPr lang="en-US" sz="2400" dirty="0" smtClean="0">
                <a:solidFill>
                  <a:srgbClr val="FF6600"/>
                </a:solidFill>
              </a:rPr>
              <a:t>Combinatorial logic with </a:t>
            </a:r>
            <a:r>
              <a:rPr lang="en-US" sz="2400" b="1" dirty="0" smtClean="0">
                <a:solidFill>
                  <a:srgbClr val="FF6600"/>
                </a:solidFill>
              </a:rPr>
              <a:t>assign</a:t>
            </a:r>
            <a:r>
              <a:rPr lang="en-US" sz="2400" dirty="0" smtClean="0">
                <a:solidFill>
                  <a:srgbClr val="FF6600"/>
                </a:solidFill>
              </a:rPr>
              <a:t> statements</a:t>
            </a:r>
          </a:p>
        </p:txBody>
      </p:sp>
    </p:spTree>
    <p:extLst>
      <p:ext uri="{BB962C8B-B14F-4D97-AF65-F5344CB8AC3E}">
        <p14:creationId xmlns:p14="http://schemas.microsoft.com/office/powerpoint/2010/main" val="2850568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52400" y="76200"/>
            <a:ext cx="8839200" cy="3810000"/>
          </a:xfrm>
        </p:spPr>
        <p:txBody>
          <a:bodyPr/>
          <a:lstStyle/>
          <a:p>
            <a:r>
              <a:rPr lang="en-US" b="1" smtClean="0">
                <a:effectLst>
                  <a:outerShdw blurRad="38100" dist="38100" dir="2700000" algn="tl">
                    <a:srgbClr val="C0C0C0"/>
                  </a:outerShdw>
                </a:effectLst>
              </a:rPr>
              <a:t>Optional: Asynchronous Machines</a:t>
            </a:r>
          </a:p>
        </p:txBody>
      </p:sp>
      <p:sp>
        <p:nvSpPr>
          <p:cNvPr id="39939" name="Rectangle 3"/>
          <p:cNvSpPr>
            <a:spLocks noGrp="1" noChangeArrowheads="1"/>
          </p:cNvSpPr>
          <p:nvPr>
            <p:ph type="body" idx="1"/>
          </p:nvPr>
        </p:nvSpPr>
        <p:spPr>
          <a:xfrm>
            <a:off x="457200" y="4178300"/>
            <a:ext cx="8229600" cy="1947863"/>
          </a:xfrm>
        </p:spPr>
        <p:txBody>
          <a:bodyPr/>
          <a:lstStyle/>
          <a:p>
            <a:r>
              <a:rPr lang="en-US" smtClean="0"/>
              <a:t>Used some slides from Prof.Marek Perkowski (</a:t>
            </a:r>
            <a:r>
              <a:rPr lang="en-US" sz="2000" smtClean="0"/>
              <a:t>PSU, ECE573-2009</a:t>
            </a:r>
            <a:r>
              <a:rPr lang="en-US" smtClean="0"/>
              <a:t>)</a:t>
            </a:r>
          </a:p>
        </p:txBody>
      </p:sp>
    </p:spTree>
    <p:extLst>
      <p:ext uri="{BB962C8B-B14F-4D97-AF65-F5344CB8AC3E}">
        <p14:creationId xmlns:p14="http://schemas.microsoft.com/office/powerpoint/2010/main" val="2676473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2-08-01 at 2.18.54 PM.png"/>
          <p:cNvPicPr>
            <a:picLocks noGrp="1" noChangeAspect="1"/>
          </p:cNvPicPr>
          <p:nvPr>
            <p:ph idx="1"/>
          </p:nvPr>
        </p:nvPicPr>
        <p:blipFill>
          <a:blip r:embed="rId2">
            <a:extLst>
              <a:ext uri="{28A0092B-C50C-407E-A947-70E740481C1C}">
                <a14:useLocalDpi xmlns:a14="http://schemas.microsoft.com/office/drawing/2010/main" val="0"/>
              </a:ext>
            </a:extLst>
          </a:blip>
          <a:srcRect t="240" b="240"/>
          <a:stretch>
            <a:fillRect/>
          </a:stretch>
        </p:blipFill>
        <p:spPr/>
      </p:pic>
      <p:sp>
        <p:nvSpPr>
          <p:cNvPr id="3" name="Title 2"/>
          <p:cNvSpPr>
            <a:spLocks noGrp="1"/>
          </p:cNvSpPr>
          <p:nvPr>
            <p:ph type="title"/>
          </p:nvPr>
        </p:nvSpPr>
        <p:spPr/>
        <p:txBody>
          <a:bodyPr/>
          <a:lstStyle/>
          <a:p>
            <a:r>
              <a:rPr lang="en-US" dirty="0" smtClean="0"/>
              <a:t>Feedback Model for Asynchronous Sequential Networks</a:t>
            </a:r>
            <a:endParaRPr lang="en-US" dirty="0"/>
          </a:p>
        </p:txBody>
      </p:sp>
    </p:spTree>
    <p:extLst>
      <p:ext uri="{BB962C8B-B14F-4D97-AF65-F5344CB8AC3E}">
        <p14:creationId xmlns:p14="http://schemas.microsoft.com/office/powerpoint/2010/main" val="3251453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p:txBody>
          <a:bodyPr/>
          <a:lstStyle/>
          <a:p>
            <a:pPr>
              <a:buFontTx/>
              <a:buNone/>
            </a:pPr>
            <a:r>
              <a:rPr lang="en-US" smtClean="0">
                <a:solidFill>
                  <a:schemeClr val="hlink"/>
                </a:solidFill>
              </a:rPr>
              <a:t>Fundamental Mode</a:t>
            </a:r>
            <a:r>
              <a:rPr lang="en-US" smtClean="0"/>
              <a:t> Assumption</a:t>
            </a:r>
          </a:p>
          <a:p>
            <a:pPr lvl="1"/>
            <a:r>
              <a:rPr lang="en-US" smtClean="0">
                <a:solidFill>
                  <a:schemeClr val="accent1"/>
                </a:solidFill>
              </a:rPr>
              <a:t>Only one input</a:t>
            </a:r>
            <a:r>
              <a:rPr lang="en-US" smtClean="0"/>
              <a:t> </a:t>
            </a:r>
            <a:r>
              <a:rPr lang="en-US" i="1" u="sng" smtClean="0">
                <a:solidFill>
                  <a:srgbClr val="F35B1B"/>
                </a:solidFill>
              </a:rPr>
              <a:t>can change</a:t>
            </a:r>
            <a:r>
              <a:rPr lang="en-US" smtClean="0">
                <a:solidFill>
                  <a:srgbClr val="F35B1B"/>
                </a:solidFill>
              </a:rPr>
              <a:t> at a time</a:t>
            </a:r>
          </a:p>
          <a:p>
            <a:pPr lvl="2"/>
            <a:r>
              <a:rPr lang="en-US" smtClean="0"/>
              <a:t>Analysis too complicated if multiple inputs are allowed to change simultaneously</a:t>
            </a:r>
          </a:p>
          <a:p>
            <a:pPr lvl="1"/>
            <a:r>
              <a:rPr lang="en-US" smtClean="0"/>
              <a:t>Circuit must be allowed to </a:t>
            </a:r>
            <a:r>
              <a:rPr lang="en-US" smtClean="0">
                <a:solidFill>
                  <a:srgbClr val="F35B1B"/>
                </a:solidFill>
              </a:rPr>
              <a:t>settle to its final value</a:t>
            </a:r>
            <a:r>
              <a:rPr lang="en-US" smtClean="0"/>
              <a:t> before an input </a:t>
            </a:r>
            <a:r>
              <a:rPr lang="en-US" smtClean="0">
                <a:solidFill>
                  <a:srgbClr val="0099FF"/>
                </a:solidFill>
              </a:rPr>
              <a:t>is allowed to change</a:t>
            </a:r>
          </a:p>
          <a:p>
            <a:pPr lvl="2"/>
            <a:r>
              <a:rPr lang="en-US" smtClean="0"/>
              <a:t>Behavior is </a:t>
            </a:r>
            <a:r>
              <a:rPr lang="en-US" i="1" u="sng" smtClean="0"/>
              <a:t>unpredictable</a:t>
            </a:r>
            <a:r>
              <a:rPr lang="en-US" smtClean="0"/>
              <a:t> (nondeterministic) if circuit not allowed to settle</a:t>
            </a:r>
          </a:p>
        </p:txBody>
      </p:sp>
      <p:sp>
        <p:nvSpPr>
          <p:cNvPr id="41988" name="Rectangle 4"/>
          <p:cNvSpPr>
            <a:spLocks noGrp="1" noChangeArrowheads="1"/>
          </p:cNvSpPr>
          <p:nvPr>
            <p:ph type="title"/>
          </p:nvPr>
        </p:nvSpPr>
        <p:spPr/>
        <p:txBody>
          <a:bodyPr/>
          <a:lstStyle/>
          <a:p>
            <a:r>
              <a:rPr lang="en-AU" smtClean="0"/>
              <a:t>Asynchronous FSM</a:t>
            </a:r>
          </a:p>
        </p:txBody>
      </p:sp>
    </p:spTree>
    <p:extLst>
      <p:ext uri="{BB962C8B-B14F-4D97-AF65-F5344CB8AC3E}">
        <p14:creationId xmlns:p14="http://schemas.microsoft.com/office/powerpoint/2010/main" val="3380799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Asynch. Design Difficulties</a:t>
            </a:r>
          </a:p>
        </p:txBody>
      </p:sp>
      <p:sp>
        <p:nvSpPr>
          <p:cNvPr id="43011" name="Rectangle 3"/>
          <p:cNvSpPr>
            <a:spLocks noGrp="1" noChangeArrowheads="1"/>
          </p:cNvSpPr>
          <p:nvPr>
            <p:ph type="body" idx="1"/>
          </p:nvPr>
        </p:nvSpPr>
        <p:spPr/>
        <p:txBody>
          <a:bodyPr/>
          <a:lstStyle/>
          <a:p>
            <a:pPr>
              <a:buFontTx/>
              <a:buNone/>
            </a:pPr>
            <a:r>
              <a:rPr lang="en-US" smtClean="0">
                <a:solidFill>
                  <a:schemeClr val="hlink"/>
                </a:solidFill>
              </a:rPr>
              <a:t>Delay</a:t>
            </a:r>
            <a:r>
              <a:rPr lang="en-US" smtClean="0"/>
              <a:t> in </a:t>
            </a:r>
            <a:r>
              <a:rPr lang="en-US" smtClean="0">
                <a:solidFill>
                  <a:srgbClr val="FF0000"/>
                </a:solidFill>
              </a:rPr>
              <a:t>Feedback Path</a:t>
            </a:r>
          </a:p>
          <a:p>
            <a:pPr lvl="1"/>
            <a:r>
              <a:rPr lang="en-US" smtClean="0"/>
              <a:t>Not reproducible from implementation to implementation</a:t>
            </a:r>
          </a:p>
          <a:p>
            <a:pPr lvl="1"/>
            <a:r>
              <a:rPr lang="en-US" smtClean="0">
                <a:solidFill>
                  <a:schemeClr val="hlink"/>
                </a:solidFill>
              </a:rPr>
              <a:t>Variable</a:t>
            </a:r>
          </a:p>
          <a:p>
            <a:pPr lvl="2"/>
            <a:r>
              <a:rPr lang="en-US" smtClean="0"/>
              <a:t>may be temperature or electrical parameter dependent within the same device</a:t>
            </a:r>
          </a:p>
          <a:p>
            <a:pPr lvl="1"/>
            <a:r>
              <a:rPr lang="en-US" smtClean="0">
                <a:solidFill>
                  <a:schemeClr val="hlink"/>
                </a:solidFill>
              </a:rPr>
              <a:t>Analog</a:t>
            </a:r>
          </a:p>
          <a:p>
            <a:pPr lvl="2"/>
            <a:r>
              <a:rPr lang="en-US" smtClean="0"/>
              <a:t>not known exactly</a:t>
            </a:r>
          </a:p>
        </p:txBody>
      </p:sp>
    </p:spTree>
    <p:extLst>
      <p:ext uri="{BB962C8B-B14F-4D97-AF65-F5344CB8AC3E}">
        <p14:creationId xmlns:p14="http://schemas.microsoft.com/office/powerpoint/2010/main" val="91764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Stable State</a:t>
            </a:r>
          </a:p>
        </p:txBody>
      </p:sp>
      <p:sp>
        <p:nvSpPr>
          <p:cNvPr id="44035" name="Rectangle 3"/>
          <p:cNvSpPr>
            <a:spLocks noGrp="1" noChangeArrowheads="1"/>
          </p:cNvSpPr>
          <p:nvPr>
            <p:ph type="body" idx="1"/>
          </p:nvPr>
        </p:nvSpPr>
        <p:spPr/>
        <p:txBody>
          <a:bodyPr/>
          <a:lstStyle/>
          <a:p>
            <a:pPr>
              <a:lnSpc>
                <a:spcPct val="90000"/>
              </a:lnSpc>
            </a:pPr>
            <a:r>
              <a:rPr lang="en-US" sz="2800" smtClean="0">
                <a:solidFill>
                  <a:srgbClr val="0099FF"/>
                </a:solidFill>
              </a:rPr>
              <a:t>PS = present state</a:t>
            </a:r>
          </a:p>
          <a:p>
            <a:pPr>
              <a:lnSpc>
                <a:spcPct val="90000"/>
              </a:lnSpc>
            </a:pPr>
            <a:r>
              <a:rPr lang="en-US" sz="2800" smtClean="0">
                <a:solidFill>
                  <a:srgbClr val="0099FF"/>
                </a:solidFill>
              </a:rPr>
              <a:t>NS = next state</a:t>
            </a:r>
          </a:p>
          <a:p>
            <a:pPr>
              <a:lnSpc>
                <a:spcPct val="90000"/>
              </a:lnSpc>
            </a:pPr>
            <a:r>
              <a:rPr lang="en-US" sz="2800" smtClean="0">
                <a:solidFill>
                  <a:schemeClr val="hlink"/>
                </a:solidFill>
              </a:rPr>
              <a:t>PS = NS = Stability</a:t>
            </a:r>
          </a:p>
          <a:p>
            <a:pPr lvl="1">
              <a:lnSpc>
                <a:spcPct val="90000"/>
              </a:lnSpc>
            </a:pPr>
            <a:r>
              <a:rPr lang="en-US" sz="2400" smtClean="0"/>
              <a:t>Machine may pass through none or more intermediate states on the way to a stable state</a:t>
            </a:r>
          </a:p>
          <a:p>
            <a:pPr lvl="1">
              <a:lnSpc>
                <a:spcPct val="90000"/>
              </a:lnSpc>
            </a:pPr>
            <a:r>
              <a:rPr lang="en-US" sz="2400" smtClean="0"/>
              <a:t>Desired behavior since only time delay separates PS from NS</a:t>
            </a:r>
          </a:p>
          <a:p>
            <a:pPr>
              <a:lnSpc>
                <a:spcPct val="90000"/>
              </a:lnSpc>
            </a:pPr>
            <a:r>
              <a:rPr lang="en-US" sz="2800" smtClean="0">
                <a:solidFill>
                  <a:schemeClr val="hlink"/>
                </a:solidFill>
              </a:rPr>
              <a:t>Oscillation</a:t>
            </a:r>
          </a:p>
          <a:p>
            <a:pPr lvl="1">
              <a:lnSpc>
                <a:spcPct val="90000"/>
              </a:lnSpc>
            </a:pPr>
            <a:r>
              <a:rPr lang="en-US" sz="2400" smtClean="0"/>
              <a:t>Machine never stabilizes in a single state</a:t>
            </a:r>
          </a:p>
        </p:txBody>
      </p:sp>
    </p:spTree>
    <p:extLst>
      <p:ext uri="{BB962C8B-B14F-4D97-AF65-F5344CB8AC3E}">
        <p14:creationId xmlns:p14="http://schemas.microsoft.com/office/powerpoint/2010/main" val="86438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p:txBody>
          <a:bodyPr/>
          <a:lstStyle/>
          <a:p>
            <a:pPr>
              <a:lnSpc>
                <a:spcPct val="90000"/>
              </a:lnSpc>
            </a:pPr>
            <a:r>
              <a:rPr lang="en-US" smtClean="0">
                <a:solidFill>
                  <a:schemeClr val="hlink"/>
                </a:solidFill>
              </a:rPr>
              <a:t>A Race Occurs</a:t>
            </a:r>
            <a:r>
              <a:rPr lang="en-US" smtClean="0"/>
              <a:t> in a Transition From One State to the Next When More Than One Next State Variables Changes in Response to a Change in an Input</a:t>
            </a:r>
          </a:p>
          <a:p>
            <a:pPr>
              <a:lnSpc>
                <a:spcPct val="90000"/>
              </a:lnSpc>
            </a:pPr>
            <a:r>
              <a:rPr lang="en-US" smtClean="0">
                <a:solidFill>
                  <a:schemeClr val="hlink"/>
                </a:solidFill>
              </a:rPr>
              <a:t>Slight Environment Differences</a:t>
            </a:r>
            <a:r>
              <a:rPr lang="en-US" smtClean="0"/>
              <a:t> Can Cause Different State Transitions to Occur</a:t>
            </a:r>
          </a:p>
          <a:p>
            <a:pPr lvl="1">
              <a:lnSpc>
                <a:spcPct val="90000"/>
              </a:lnSpc>
            </a:pPr>
            <a:r>
              <a:rPr lang="en-US" smtClean="0"/>
              <a:t>Supply voltage</a:t>
            </a:r>
          </a:p>
          <a:p>
            <a:pPr lvl="1">
              <a:lnSpc>
                <a:spcPct val="90000"/>
              </a:lnSpc>
            </a:pPr>
            <a:r>
              <a:rPr lang="en-US" smtClean="0"/>
              <a:t>Temperature, </a:t>
            </a:r>
            <a:r>
              <a:rPr lang="en-US" i="1" smtClean="0"/>
              <a:t>etc</a:t>
            </a:r>
            <a:r>
              <a:rPr lang="en-US" smtClean="0"/>
              <a:t>.</a:t>
            </a:r>
          </a:p>
        </p:txBody>
      </p:sp>
      <p:sp>
        <p:nvSpPr>
          <p:cNvPr id="45060" name="Rectangle 4"/>
          <p:cNvSpPr>
            <a:spLocks noGrp="1" noChangeArrowheads="1"/>
          </p:cNvSpPr>
          <p:nvPr>
            <p:ph type="title"/>
          </p:nvPr>
        </p:nvSpPr>
        <p:spPr/>
        <p:txBody>
          <a:bodyPr/>
          <a:lstStyle/>
          <a:p>
            <a:r>
              <a:rPr lang="en-AU" smtClean="0"/>
              <a:t>Races</a:t>
            </a:r>
          </a:p>
        </p:txBody>
      </p:sp>
    </p:spTree>
    <p:extLst>
      <p:ext uri="{BB962C8B-B14F-4D97-AF65-F5344CB8AC3E}">
        <p14:creationId xmlns:p14="http://schemas.microsoft.com/office/powerpoint/2010/main" val="377867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Races</a:t>
            </a:r>
          </a:p>
        </p:txBody>
      </p:sp>
      <p:grpSp>
        <p:nvGrpSpPr>
          <p:cNvPr id="46083" name="Group 3"/>
          <p:cNvGrpSpPr>
            <a:grpSpLocks/>
          </p:cNvGrpSpPr>
          <p:nvPr/>
        </p:nvGrpSpPr>
        <p:grpSpPr bwMode="auto">
          <a:xfrm>
            <a:off x="1447800" y="2362200"/>
            <a:ext cx="6324600" cy="3200400"/>
            <a:chOff x="912" y="1488"/>
            <a:chExt cx="3984" cy="2016"/>
          </a:xfrm>
        </p:grpSpPr>
        <p:grpSp>
          <p:nvGrpSpPr>
            <p:cNvPr id="46084" name="Group 4"/>
            <p:cNvGrpSpPr>
              <a:grpSpLocks/>
            </p:cNvGrpSpPr>
            <p:nvPr/>
          </p:nvGrpSpPr>
          <p:grpSpPr bwMode="auto">
            <a:xfrm>
              <a:off x="1968" y="1584"/>
              <a:ext cx="1824" cy="1584"/>
              <a:chOff x="1968" y="1584"/>
              <a:chExt cx="1824" cy="1584"/>
            </a:xfrm>
          </p:grpSpPr>
          <p:sp>
            <p:nvSpPr>
              <p:cNvPr id="46085" name="Rectangle 5"/>
              <p:cNvSpPr>
                <a:spLocks noChangeArrowheads="1"/>
              </p:cNvSpPr>
              <p:nvPr/>
            </p:nvSpPr>
            <p:spPr bwMode="auto">
              <a:xfrm>
                <a:off x="2664" y="1584"/>
                <a:ext cx="432" cy="288"/>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pPr>
                <a:r>
                  <a:rPr lang="en-US" sz="2400">
                    <a:solidFill>
                      <a:srgbClr val="CC0000"/>
                    </a:solidFill>
                    <a:latin typeface="Times New Roman" pitchFamily="18" charset="0"/>
                  </a:rPr>
                  <a:t>01</a:t>
                </a:r>
                <a:endParaRPr lang="en-US" sz="2400">
                  <a:solidFill>
                    <a:schemeClr val="accent2"/>
                  </a:solidFill>
                  <a:latin typeface="Times New Roman" pitchFamily="18" charset="0"/>
                </a:endParaRPr>
              </a:p>
            </p:txBody>
          </p:sp>
          <p:sp>
            <p:nvSpPr>
              <p:cNvPr id="46086" name="Rectangle 6"/>
              <p:cNvSpPr>
                <a:spLocks noChangeArrowheads="1"/>
              </p:cNvSpPr>
              <p:nvPr/>
            </p:nvSpPr>
            <p:spPr bwMode="auto">
              <a:xfrm>
                <a:off x="2640" y="2880"/>
                <a:ext cx="480" cy="288"/>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pPr>
                <a:r>
                  <a:rPr lang="en-US" sz="2400">
                    <a:solidFill>
                      <a:srgbClr val="CC0000"/>
                    </a:solidFill>
                    <a:latin typeface="Times New Roman" pitchFamily="18" charset="0"/>
                  </a:rPr>
                  <a:t>10</a:t>
                </a:r>
              </a:p>
            </p:txBody>
          </p:sp>
          <p:grpSp>
            <p:nvGrpSpPr>
              <p:cNvPr id="46087" name="Group 7"/>
              <p:cNvGrpSpPr>
                <a:grpSpLocks/>
              </p:cNvGrpSpPr>
              <p:nvPr/>
            </p:nvGrpSpPr>
            <p:grpSpPr bwMode="auto">
              <a:xfrm>
                <a:off x="1968" y="2280"/>
                <a:ext cx="1824" cy="288"/>
                <a:chOff x="1968" y="2280"/>
                <a:chExt cx="1824" cy="288"/>
              </a:xfrm>
            </p:grpSpPr>
            <p:sp>
              <p:nvSpPr>
                <p:cNvPr id="46088" name="Rectangle 8"/>
                <p:cNvSpPr>
                  <a:spLocks noChangeArrowheads="1"/>
                </p:cNvSpPr>
                <p:nvPr/>
              </p:nvSpPr>
              <p:spPr bwMode="auto">
                <a:xfrm>
                  <a:off x="1968" y="2280"/>
                  <a:ext cx="432" cy="288"/>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pPr>
                  <a:r>
                    <a:rPr lang="en-US" sz="2400">
                      <a:solidFill>
                        <a:srgbClr val="CC0000"/>
                      </a:solidFill>
                      <a:latin typeface="Times New Roman" pitchFamily="18" charset="0"/>
                    </a:rPr>
                    <a:t>11</a:t>
                  </a:r>
                  <a:endParaRPr lang="en-US" sz="2400">
                    <a:solidFill>
                      <a:schemeClr val="accent2"/>
                    </a:solidFill>
                    <a:latin typeface="Times New Roman" pitchFamily="18" charset="0"/>
                  </a:endParaRPr>
                </a:p>
              </p:txBody>
            </p:sp>
            <p:sp>
              <p:nvSpPr>
                <p:cNvPr id="46089" name="Rectangle 9"/>
                <p:cNvSpPr>
                  <a:spLocks noChangeArrowheads="1"/>
                </p:cNvSpPr>
                <p:nvPr/>
              </p:nvSpPr>
              <p:spPr bwMode="auto">
                <a:xfrm>
                  <a:off x="3456" y="2280"/>
                  <a:ext cx="336" cy="288"/>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pPr>
                  <a:r>
                    <a:rPr lang="en-US" sz="2400">
                      <a:solidFill>
                        <a:srgbClr val="CC0000"/>
                      </a:solidFill>
                      <a:latin typeface="Times New Roman" pitchFamily="18" charset="0"/>
                    </a:rPr>
                    <a:t>00</a:t>
                  </a:r>
                  <a:endParaRPr lang="en-US" sz="2400">
                    <a:solidFill>
                      <a:schemeClr val="accent2"/>
                    </a:solidFill>
                    <a:latin typeface="Times New Roman" pitchFamily="18" charset="0"/>
                  </a:endParaRPr>
                </a:p>
              </p:txBody>
            </p:sp>
          </p:grpSp>
        </p:grpSp>
        <p:sp>
          <p:nvSpPr>
            <p:cNvPr id="46090" name="Line 10"/>
            <p:cNvSpPr>
              <a:spLocks noChangeShapeType="1"/>
            </p:cNvSpPr>
            <p:nvPr/>
          </p:nvSpPr>
          <p:spPr bwMode="auto">
            <a:xfrm flipH="1">
              <a:off x="2208" y="1824"/>
              <a:ext cx="528" cy="48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46091" name="Line 11"/>
            <p:cNvSpPr>
              <a:spLocks noChangeShapeType="1"/>
            </p:cNvSpPr>
            <p:nvPr/>
          </p:nvSpPr>
          <p:spPr bwMode="auto">
            <a:xfrm>
              <a:off x="3024" y="1824"/>
              <a:ext cx="576" cy="48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46092" name="Line 12"/>
            <p:cNvSpPr>
              <a:spLocks noChangeShapeType="1"/>
            </p:cNvSpPr>
            <p:nvPr/>
          </p:nvSpPr>
          <p:spPr bwMode="auto">
            <a:xfrm>
              <a:off x="2208" y="2544"/>
              <a:ext cx="576" cy="384"/>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46093" name="Line 13"/>
            <p:cNvSpPr>
              <a:spLocks noChangeShapeType="1"/>
            </p:cNvSpPr>
            <p:nvPr/>
          </p:nvSpPr>
          <p:spPr bwMode="auto">
            <a:xfrm flipH="1">
              <a:off x="3024" y="2496"/>
              <a:ext cx="576" cy="432"/>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46094" name="Rectangle 14"/>
            <p:cNvSpPr>
              <a:spLocks noChangeArrowheads="1"/>
            </p:cNvSpPr>
            <p:nvPr/>
          </p:nvSpPr>
          <p:spPr bwMode="auto">
            <a:xfrm>
              <a:off x="3168" y="1488"/>
              <a:ext cx="384" cy="288"/>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2400">
                  <a:solidFill>
                    <a:srgbClr val="CC0000"/>
                  </a:solidFill>
                  <a:latin typeface="Times New Roman" pitchFamily="18" charset="0"/>
                </a:rPr>
                <a:t>PS</a:t>
              </a:r>
              <a:endParaRPr lang="en-US" sz="2400">
                <a:solidFill>
                  <a:schemeClr val="accent2"/>
                </a:solidFill>
                <a:latin typeface="Times New Roman" pitchFamily="18" charset="0"/>
              </a:endParaRPr>
            </a:p>
          </p:txBody>
        </p:sp>
        <p:sp>
          <p:nvSpPr>
            <p:cNvPr id="46095" name="Rectangle 15"/>
            <p:cNvSpPr>
              <a:spLocks noChangeArrowheads="1"/>
            </p:cNvSpPr>
            <p:nvPr/>
          </p:nvSpPr>
          <p:spPr bwMode="auto">
            <a:xfrm>
              <a:off x="2256" y="3216"/>
              <a:ext cx="1248" cy="288"/>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2400">
                  <a:solidFill>
                    <a:srgbClr val="CC0000"/>
                  </a:solidFill>
                  <a:latin typeface="Times New Roman" pitchFamily="18" charset="0"/>
                </a:rPr>
                <a:t>desired NS</a:t>
              </a:r>
              <a:endParaRPr lang="en-US" sz="2400">
                <a:solidFill>
                  <a:schemeClr val="accent2"/>
                </a:solidFill>
                <a:latin typeface="Times New Roman" pitchFamily="18" charset="0"/>
              </a:endParaRPr>
            </a:p>
          </p:txBody>
        </p:sp>
        <p:sp>
          <p:nvSpPr>
            <p:cNvPr id="46096" name="Rectangle 16"/>
            <p:cNvSpPr>
              <a:spLocks noChangeArrowheads="1"/>
            </p:cNvSpPr>
            <p:nvPr/>
          </p:nvSpPr>
          <p:spPr bwMode="auto">
            <a:xfrm>
              <a:off x="912" y="2376"/>
              <a:ext cx="1056" cy="748"/>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2400">
                  <a:solidFill>
                    <a:srgbClr val="CC0000"/>
                  </a:solidFill>
                  <a:latin typeface="Times New Roman" pitchFamily="18" charset="0"/>
                </a:rPr>
                <a:t>if Y1 changes first</a:t>
              </a:r>
              <a:endParaRPr lang="en-US" sz="2400">
                <a:solidFill>
                  <a:schemeClr val="accent2"/>
                </a:solidFill>
                <a:latin typeface="Times New Roman" pitchFamily="18" charset="0"/>
              </a:endParaRPr>
            </a:p>
          </p:txBody>
        </p:sp>
        <p:sp>
          <p:nvSpPr>
            <p:cNvPr id="46097" name="Rectangle 17"/>
            <p:cNvSpPr>
              <a:spLocks noChangeArrowheads="1"/>
            </p:cNvSpPr>
            <p:nvPr/>
          </p:nvSpPr>
          <p:spPr bwMode="auto">
            <a:xfrm>
              <a:off x="3840" y="2376"/>
              <a:ext cx="1056" cy="748"/>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2400">
                  <a:solidFill>
                    <a:srgbClr val="CC0000"/>
                  </a:solidFill>
                  <a:latin typeface="Times New Roman" pitchFamily="18" charset="0"/>
                </a:rPr>
                <a:t>if Y2 changes first</a:t>
              </a:r>
              <a:endParaRPr lang="en-US" sz="2400">
                <a:solidFill>
                  <a:schemeClr val="accent2"/>
                </a:solidFill>
                <a:latin typeface="Times New Roman" pitchFamily="18" charset="0"/>
              </a:endParaRPr>
            </a:p>
          </p:txBody>
        </p:sp>
      </p:grpSp>
      <p:sp>
        <p:nvSpPr>
          <p:cNvPr id="46098" name="Line 18"/>
          <p:cNvSpPr>
            <a:spLocks noChangeShapeType="1"/>
          </p:cNvSpPr>
          <p:nvPr/>
        </p:nvSpPr>
        <p:spPr bwMode="auto">
          <a:xfrm>
            <a:off x="4572000" y="2971800"/>
            <a:ext cx="0" cy="1524000"/>
          </a:xfrm>
          <a:prstGeom prst="line">
            <a:avLst/>
          </a:prstGeom>
          <a:noFill/>
          <a:ln w="12700">
            <a:solidFill>
              <a:schemeClr val="tx1"/>
            </a:solidFill>
            <a:round/>
            <a:headEnd type="none" w="sm" len="sm"/>
            <a:tailEnd type="stealth" w="med" len="lg"/>
          </a:ln>
          <a:effectLst/>
        </p:spPr>
        <p:txBody>
          <a:bodyPr wrap="none" anchor="ctr"/>
          <a:lstStyle/>
          <a:p>
            <a:endParaRPr lang="en-US"/>
          </a:p>
        </p:txBody>
      </p:sp>
    </p:spTree>
    <p:extLst>
      <p:ext uri="{BB962C8B-B14F-4D97-AF65-F5344CB8AC3E}">
        <p14:creationId xmlns:p14="http://schemas.microsoft.com/office/powerpoint/2010/main" val="2427779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Types of Races</a:t>
            </a:r>
          </a:p>
        </p:txBody>
      </p:sp>
      <p:sp>
        <p:nvSpPr>
          <p:cNvPr id="47107" name="Rectangle 3"/>
          <p:cNvSpPr>
            <a:spLocks noGrp="1" noChangeArrowheads="1"/>
          </p:cNvSpPr>
          <p:nvPr>
            <p:ph type="body" idx="1"/>
          </p:nvPr>
        </p:nvSpPr>
        <p:spPr/>
        <p:txBody>
          <a:bodyPr/>
          <a:lstStyle/>
          <a:p>
            <a:r>
              <a:rPr lang="en-US" dirty="0" smtClean="0">
                <a:solidFill>
                  <a:schemeClr val="hlink"/>
                </a:solidFill>
              </a:rPr>
              <a:t>Non-Critical</a:t>
            </a:r>
          </a:p>
          <a:p>
            <a:pPr lvl="1"/>
            <a:r>
              <a:rPr lang="en-US" dirty="0" smtClean="0"/>
              <a:t>Machine stabilizes in desired state, but may transition through other states on the way</a:t>
            </a:r>
          </a:p>
          <a:p>
            <a:r>
              <a:rPr lang="en-US" dirty="0" smtClean="0">
                <a:solidFill>
                  <a:schemeClr val="hlink"/>
                </a:solidFill>
              </a:rPr>
              <a:t>Critical</a:t>
            </a:r>
          </a:p>
          <a:p>
            <a:pPr lvl="1"/>
            <a:r>
              <a:rPr lang="en-US" dirty="0" smtClean="0"/>
              <a:t>Machine does not stabilize in the desired state</a:t>
            </a:r>
          </a:p>
        </p:txBody>
      </p:sp>
    </p:spTree>
    <p:extLst>
      <p:ext uri="{BB962C8B-B14F-4D97-AF65-F5344CB8AC3E}">
        <p14:creationId xmlns:p14="http://schemas.microsoft.com/office/powerpoint/2010/main" val="2126291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Races</a:t>
            </a:r>
          </a:p>
        </p:txBody>
      </p:sp>
      <p:grpSp>
        <p:nvGrpSpPr>
          <p:cNvPr id="48131" name="Group 3"/>
          <p:cNvGrpSpPr>
            <a:grpSpLocks/>
          </p:cNvGrpSpPr>
          <p:nvPr/>
        </p:nvGrpSpPr>
        <p:grpSpPr bwMode="auto">
          <a:xfrm>
            <a:off x="3048000" y="1981200"/>
            <a:ext cx="2895600" cy="2514600"/>
            <a:chOff x="1920" y="1248"/>
            <a:chExt cx="1824" cy="1584"/>
          </a:xfrm>
        </p:grpSpPr>
        <p:sp>
          <p:nvSpPr>
            <p:cNvPr id="48132" name="Rectangle 4"/>
            <p:cNvSpPr>
              <a:spLocks noChangeArrowheads="1"/>
            </p:cNvSpPr>
            <p:nvPr/>
          </p:nvSpPr>
          <p:spPr bwMode="auto">
            <a:xfrm>
              <a:off x="2616" y="1248"/>
              <a:ext cx="432" cy="288"/>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pPr>
              <a:r>
                <a:rPr lang="en-US" sz="2400">
                  <a:solidFill>
                    <a:srgbClr val="CC0000"/>
                  </a:solidFill>
                  <a:latin typeface="Times New Roman" pitchFamily="18" charset="0"/>
                </a:rPr>
                <a:t>01</a:t>
              </a:r>
              <a:endParaRPr lang="en-US" sz="2400">
                <a:solidFill>
                  <a:schemeClr val="accent2"/>
                </a:solidFill>
                <a:latin typeface="Times New Roman" pitchFamily="18" charset="0"/>
              </a:endParaRPr>
            </a:p>
          </p:txBody>
        </p:sp>
        <p:sp>
          <p:nvSpPr>
            <p:cNvPr id="48133" name="Rectangle 5"/>
            <p:cNvSpPr>
              <a:spLocks noChangeArrowheads="1"/>
            </p:cNvSpPr>
            <p:nvPr/>
          </p:nvSpPr>
          <p:spPr bwMode="auto">
            <a:xfrm>
              <a:off x="2592" y="2544"/>
              <a:ext cx="480" cy="288"/>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pPr>
              <a:r>
                <a:rPr lang="en-US" sz="2400">
                  <a:solidFill>
                    <a:srgbClr val="CC0000"/>
                  </a:solidFill>
                  <a:latin typeface="Times New Roman" pitchFamily="18" charset="0"/>
                </a:rPr>
                <a:t>10</a:t>
              </a:r>
              <a:endParaRPr lang="en-US" sz="2400">
                <a:solidFill>
                  <a:schemeClr val="accent2"/>
                </a:solidFill>
                <a:latin typeface="Times New Roman" pitchFamily="18" charset="0"/>
              </a:endParaRPr>
            </a:p>
          </p:txBody>
        </p:sp>
        <p:grpSp>
          <p:nvGrpSpPr>
            <p:cNvPr id="48134" name="Group 6"/>
            <p:cNvGrpSpPr>
              <a:grpSpLocks/>
            </p:cNvGrpSpPr>
            <p:nvPr/>
          </p:nvGrpSpPr>
          <p:grpSpPr bwMode="auto">
            <a:xfrm>
              <a:off x="1920" y="1944"/>
              <a:ext cx="1824" cy="288"/>
              <a:chOff x="1920" y="1944"/>
              <a:chExt cx="1824" cy="288"/>
            </a:xfrm>
          </p:grpSpPr>
          <p:sp>
            <p:nvSpPr>
              <p:cNvPr id="48135" name="Rectangle 7"/>
              <p:cNvSpPr>
                <a:spLocks noChangeArrowheads="1"/>
              </p:cNvSpPr>
              <p:nvPr/>
            </p:nvSpPr>
            <p:spPr bwMode="auto">
              <a:xfrm>
                <a:off x="1920" y="1944"/>
                <a:ext cx="432" cy="288"/>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pPr>
                <a:r>
                  <a:rPr lang="en-US" sz="2400">
                    <a:solidFill>
                      <a:srgbClr val="CC0000"/>
                    </a:solidFill>
                    <a:latin typeface="Times New Roman" pitchFamily="18" charset="0"/>
                  </a:rPr>
                  <a:t>11</a:t>
                </a:r>
                <a:endParaRPr lang="en-US" sz="2400">
                  <a:solidFill>
                    <a:schemeClr val="accent2"/>
                  </a:solidFill>
                  <a:latin typeface="Times New Roman" pitchFamily="18" charset="0"/>
                </a:endParaRPr>
              </a:p>
            </p:txBody>
          </p:sp>
          <p:sp>
            <p:nvSpPr>
              <p:cNvPr id="48136" name="Rectangle 8"/>
              <p:cNvSpPr>
                <a:spLocks noChangeArrowheads="1"/>
              </p:cNvSpPr>
              <p:nvPr/>
            </p:nvSpPr>
            <p:spPr bwMode="auto">
              <a:xfrm>
                <a:off x="3408" y="1944"/>
                <a:ext cx="336" cy="288"/>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pPr>
                <a:r>
                  <a:rPr lang="en-US" sz="2400">
                    <a:solidFill>
                      <a:srgbClr val="CC0000"/>
                    </a:solidFill>
                    <a:latin typeface="Times New Roman" pitchFamily="18" charset="0"/>
                  </a:rPr>
                  <a:t>00</a:t>
                </a:r>
                <a:endParaRPr lang="en-US" sz="2400">
                  <a:solidFill>
                    <a:schemeClr val="accent2"/>
                  </a:solidFill>
                  <a:latin typeface="Times New Roman" pitchFamily="18" charset="0"/>
                </a:endParaRPr>
              </a:p>
            </p:txBody>
          </p:sp>
        </p:grpSp>
      </p:grpSp>
      <p:sp>
        <p:nvSpPr>
          <p:cNvPr id="48137" name="Line 9"/>
          <p:cNvSpPr>
            <a:spLocks noChangeShapeType="1"/>
          </p:cNvSpPr>
          <p:nvPr/>
        </p:nvSpPr>
        <p:spPr bwMode="auto">
          <a:xfrm flipH="1">
            <a:off x="3429000" y="2362200"/>
            <a:ext cx="838200" cy="76200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48138" name="Line 10"/>
          <p:cNvSpPr>
            <a:spLocks noChangeShapeType="1"/>
          </p:cNvSpPr>
          <p:nvPr/>
        </p:nvSpPr>
        <p:spPr bwMode="auto">
          <a:xfrm>
            <a:off x="4724400" y="2362200"/>
            <a:ext cx="914400" cy="76200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48139" name="Line 11"/>
          <p:cNvSpPr>
            <a:spLocks noChangeShapeType="1"/>
          </p:cNvSpPr>
          <p:nvPr/>
        </p:nvSpPr>
        <p:spPr bwMode="auto">
          <a:xfrm>
            <a:off x="3429000" y="3505200"/>
            <a:ext cx="914400" cy="60960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48140" name="Line 12"/>
          <p:cNvSpPr>
            <a:spLocks noChangeShapeType="1"/>
          </p:cNvSpPr>
          <p:nvPr/>
        </p:nvSpPr>
        <p:spPr bwMode="auto">
          <a:xfrm>
            <a:off x="5715000" y="3505200"/>
            <a:ext cx="1143000" cy="53340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48141" name="Rectangle 13"/>
          <p:cNvSpPr>
            <a:spLocks noChangeArrowheads="1"/>
          </p:cNvSpPr>
          <p:nvPr/>
        </p:nvSpPr>
        <p:spPr bwMode="auto">
          <a:xfrm>
            <a:off x="4953000" y="1905000"/>
            <a:ext cx="609600" cy="457200"/>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2400">
                <a:solidFill>
                  <a:srgbClr val="CC0000"/>
                </a:solidFill>
                <a:latin typeface="Times New Roman" pitchFamily="18" charset="0"/>
              </a:rPr>
              <a:t>PS</a:t>
            </a:r>
            <a:endParaRPr lang="en-US" sz="2400">
              <a:solidFill>
                <a:schemeClr val="accent2"/>
              </a:solidFill>
              <a:latin typeface="Times New Roman" pitchFamily="18" charset="0"/>
            </a:endParaRPr>
          </a:p>
        </p:txBody>
      </p:sp>
      <p:sp>
        <p:nvSpPr>
          <p:cNvPr id="48142" name="Rectangle 14"/>
          <p:cNvSpPr>
            <a:spLocks noChangeArrowheads="1"/>
          </p:cNvSpPr>
          <p:nvPr/>
        </p:nvSpPr>
        <p:spPr bwMode="auto">
          <a:xfrm>
            <a:off x="3124200" y="4572000"/>
            <a:ext cx="2667000" cy="1004888"/>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pPr>
            <a:r>
              <a:rPr lang="en-US" sz="2400">
                <a:solidFill>
                  <a:srgbClr val="CC0000"/>
                </a:solidFill>
                <a:latin typeface="Times New Roman" pitchFamily="18" charset="0"/>
              </a:rPr>
              <a:t>desired NS </a:t>
            </a:r>
          </a:p>
          <a:p>
            <a:pPr algn="ctr" eaLnBrk="0" hangingPunct="0">
              <a:spcBef>
                <a:spcPct val="50000"/>
              </a:spcBef>
            </a:pPr>
            <a:r>
              <a:rPr lang="en-US" sz="2400">
                <a:solidFill>
                  <a:srgbClr val="CC0000"/>
                </a:solidFill>
                <a:latin typeface="Times New Roman" pitchFamily="18" charset="0"/>
              </a:rPr>
              <a:t>non- critical race</a:t>
            </a:r>
            <a:endParaRPr lang="en-US" sz="2400">
              <a:solidFill>
                <a:schemeClr val="accent2"/>
              </a:solidFill>
              <a:latin typeface="Times New Roman" pitchFamily="18" charset="0"/>
            </a:endParaRPr>
          </a:p>
        </p:txBody>
      </p:sp>
      <p:sp>
        <p:nvSpPr>
          <p:cNvPr id="48143" name="Rectangle 15"/>
          <p:cNvSpPr>
            <a:spLocks noChangeArrowheads="1"/>
          </p:cNvSpPr>
          <p:nvPr/>
        </p:nvSpPr>
        <p:spPr bwMode="auto">
          <a:xfrm>
            <a:off x="1371600" y="3238500"/>
            <a:ext cx="1676400" cy="1187450"/>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2400">
                <a:solidFill>
                  <a:srgbClr val="CC0000"/>
                </a:solidFill>
                <a:latin typeface="Times New Roman" pitchFamily="18" charset="0"/>
              </a:rPr>
              <a:t>if Y1 changes first</a:t>
            </a:r>
            <a:endParaRPr lang="en-US" sz="2400">
              <a:solidFill>
                <a:schemeClr val="accent2"/>
              </a:solidFill>
              <a:latin typeface="Times New Roman" pitchFamily="18" charset="0"/>
            </a:endParaRPr>
          </a:p>
        </p:txBody>
      </p:sp>
      <p:sp>
        <p:nvSpPr>
          <p:cNvPr id="48144" name="Rectangle 16"/>
          <p:cNvSpPr>
            <a:spLocks noChangeArrowheads="1"/>
          </p:cNvSpPr>
          <p:nvPr/>
        </p:nvSpPr>
        <p:spPr bwMode="auto">
          <a:xfrm>
            <a:off x="6019800" y="2400300"/>
            <a:ext cx="1676400" cy="1187450"/>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2400">
                <a:solidFill>
                  <a:srgbClr val="CC0000"/>
                </a:solidFill>
                <a:latin typeface="Times New Roman" pitchFamily="18" charset="0"/>
              </a:rPr>
              <a:t>if Y2 changes first</a:t>
            </a:r>
            <a:endParaRPr lang="en-US" sz="2400">
              <a:solidFill>
                <a:schemeClr val="accent2"/>
              </a:solidFill>
              <a:latin typeface="Times New Roman" pitchFamily="18" charset="0"/>
            </a:endParaRPr>
          </a:p>
        </p:txBody>
      </p:sp>
      <p:grpSp>
        <p:nvGrpSpPr>
          <p:cNvPr id="48145" name="Group 17"/>
          <p:cNvGrpSpPr>
            <a:grpSpLocks/>
          </p:cNvGrpSpPr>
          <p:nvPr/>
        </p:nvGrpSpPr>
        <p:grpSpPr bwMode="auto">
          <a:xfrm>
            <a:off x="6172200" y="4114800"/>
            <a:ext cx="1981200" cy="1066800"/>
            <a:chOff x="3888" y="2592"/>
            <a:chExt cx="1248" cy="672"/>
          </a:xfrm>
        </p:grpSpPr>
        <p:sp>
          <p:nvSpPr>
            <p:cNvPr id="48146" name="Rectangle 18"/>
            <p:cNvSpPr>
              <a:spLocks noChangeArrowheads="1"/>
            </p:cNvSpPr>
            <p:nvPr/>
          </p:nvSpPr>
          <p:spPr bwMode="auto">
            <a:xfrm>
              <a:off x="3888" y="2976"/>
              <a:ext cx="1248" cy="288"/>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2400">
                  <a:solidFill>
                    <a:schemeClr val="tx2"/>
                  </a:solidFill>
                  <a:latin typeface="Times New Roman" pitchFamily="18" charset="0"/>
                </a:rPr>
                <a:t>critical race</a:t>
              </a:r>
            </a:p>
          </p:txBody>
        </p:sp>
        <p:sp>
          <p:nvSpPr>
            <p:cNvPr id="48147" name="Rectangle 19"/>
            <p:cNvSpPr>
              <a:spLocks noChangeArrowheads="1"/>
            </p:cNvSpPr>
            <p:nvPr/>
          </p:nvSpPr>
          <p:spPr bwMode="auto">
            <a:xfrm>
              <a:off x="4320" y="2592"/>
              <a:ext cx="384" cy="288"/>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2400">
                  <a:solidFill>
                    <a:srgbClr val="CC0000"/>
                  </a:solidFill>
                  <a:latin typeface="Times New Roman" pitchFamily="18" charset="0"/>
                </a:rPr>
                <a:t>00</a:t>
              </a:r>
              <a:endParaRPr lang="en-US" sz="2400">
                <a:solidFill>
                  <a:schemeClr val="tx2"/>
                </a:solidFill>
                <a:latin typeface="Times New Roman" pitchFamily="18" charset="0"/>
              </a:endParaRPr>
            </a:p>
          </p:txBody>
        </p:sp>
      </p:grpSp>
    </p:spTree>
    <p:extLst>
      <p:ext uri="{BB962C8B-B14F-4D97-AF65-F5344CB8AC3E}">
        <p14:creationId xmlns:p14="http://schemas.microsoft.com/office/powerpoint/2010/main" val="642043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Types of Races</a:t>
            </a:r>
          </a:p>
        </p:txBody>
      </p:sp>
      <p:sp>
        <p:nvSpPr>
          <p:cNvPr id="47107" name="Rectangle 3"/>
          <p:cNvSpPr>
            <a:spLocks noGrp="1" noChangeArrowheads="1"/>
          </p:cNvSpPr>
          <p:nvPr>
            <p:ph type="body" idx="1"/>
          </p:nvPr>
        </p:nvSpPr>
        <p:spPr/>
        <p:txBody>
          <a:bodyPr/>
          <a:lstStyle/>
          <a:p>
            <a:pPr marL="0" indent="0">
              <a:buNone/>
            </a:pPr>
            <a:r>
              <a:rPr lang="en-US" sz="2800" dirty="0" smtClean="0"/>
              <a:t>Asynchronous State machines have similarities to multi-threaded software as different elements are not coherently synchronized to a single time source.</a:t>
            </a:r>
          </a:p>
          <a:p>
            <a:pPr marL="0" indent="0">
              <a:buNone/>
            </a:pPr>
            <a:endParaRPr lang="en-US" sz="2800" dirty="0"/>
          </a:p>
          <a:p>
            <a:pPr marL="0" indent="0">
              <a:buNone/>
            </a:pPr>
            <a:r>
              <a:rPr lang="en-US" sz="2800" dirty="0" smtClean="0"/>
              <a:t>We will revisit the concept of races and stability in the context of embedded software starting in Week 5</a:t>
            </a:r>
            <a:endParaRPr lang="en-US" sz="2800" dirty="0" smtClean="0"/>
          </a:p>
        </p:txBody>
      </p:sp>
    </p:spTree>
    <p:extLst>
      <p:ext uri="{BB962C8B-B14F-4D97-AF65-F5344CB8AC3E}">
        <p14:creationId xmlns:p14="http://schemas.microsoft.com/office/powerpoint/2010/main" val="369394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Verilog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4</a:t>
            </a:fld>
            <a:endParaRPr lang="en-US"/>
          </a:p>
        </p:txBody>
      </p:sp>
      <p:pic>
        <p:nvPicPr>
          <p:cNvPr id="5" name="Content Placeholder 4" descr="Screen Shot 2012-07-22 at 3.44.14 PM.png"/>
          <p:cNvPicPr>
            <a:picLocks noGrp="1" noChangeAspect="1"/>
          </p:cNvPicPr>
          <p:nvPr>
            <p:ph idx="1"/>
          </p:nvPr>
        </p:nvPicPr>
        <p:blipFill>
          <a:blip r:embed="rId2">
            <a:extLst>
              <a:ext uri="{28A0092B-C50C-407E-A947-70E740481C1C}">
                <a14:useLocalDpi xmlns:a14="http://schemas.microsoft.com/office/drawing/2010/main" val="0"/>
              </a:ext>
            </a:extLst>
          </a:blip>
          <a:srcRect l="3458" r="3458"/>
          <a:stretch>
            <a:fillRect/>
          </a:stretch>
        </p:blipFill>
        <p:spPr>
          <a:xfrm>
            <a:off x="3001427" y="863830"/>
            <a:ext cx="5806320" cy="2970363"/>
          </a:xfrm>
        </p:spPr>
      </p:pic>
      <p:sp>
        <p:nvSpPr>
          <p:cNvPr id="8" name="TextBox 7"/>
          <p:cNvSpPr txBox="1"/>
          <p:nvPr/>
        </p:nvSpPr>
        <p:spPr>
          <a:xfrm>
            <a:off x="468312" y="1965778"/>
            <a:ext cx="2712735" cy="1200328"/>
          </a:xfrm>
          <a:prstGeom prst="rect">
            <a:avLst/>
          </a:prstGeom>
          <a:noFill/>
        </p:spPr>
        <p:txBody>
          <a:bodyPr wrap="square" rtlCol="0">
            <a:spAutoFit/>
          </a:bodyPr>
          <a:lstStyle/>
          <a:p>
            <a:r>
              <a:rPr lang="en-US" sz="2400" dirty="0" smtClean="0">
                <a:solidFill>
                  <a:srgbClr val="FF6600"/>
                </a:solidFill>
              </a:rPr>
              <a:t>Combinatorial logic with </a:t>
            </a:r>
            <a:r>
              <a:rPr lang="en-US" sz="2400" b="1" dirty="0" smtClean="0">
                <a:solidFill>
                  <a:srgbClr val="FF6600"/>
                </a:solidFill>
              </a:rPr>
              <a:t>always </a:t>
            </a:r>
            <a:r>
              <a:rPr lang="en-US" sz="2400" dirty="0" smtClean="0">
                <a:solidFill>
                  <a:srgbClr val="FF6600"/>
                </a:solidFill>
              </a:rPr>
              <a:t>statements</a:t>
            </a:r>
          </a:p>
        </p:txBody>
      </p:sp>
      <p:pic>
        <p:nvPicPr>
          <p:cNvPr id="4" name="Picture 3" descr="Screen Shot 2012-07-22 at 3.46.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5555" y="3460750"/>
            <a:ext cx="6108700" cy="3136900"/>
          </a:xfrm>
          <a:prstGeom prst="rect">
            <a:avLst/>
          </a:prstGeom>
        </p:spPr>
      </p:pic>
    </p:spTree>
    <p:extLst>
      <p:ext uri="{BB962C8B-B14F-4D97-AF65-F5344CB8AC3E}">
        <p14:creationId xmlns:p14="http://schemas.microsoft.com/office/powerpoint/2010/main" val="2590109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Asynchronous FSM Benefits</a:t>
            </a:r>
          </a:p>
        </p:txBody>
      </p:sp>
      <p:sp>
        <p:nvSpPr>
          <p:cNvPr id="49155" name="Rectangle 3"/>
          <p:cNvSpPr>
            <a:spLocks noGrp="1" noChangeArrowheads="1"/>
          </p:cNvSpPr>
          <p:nvPr>
            <p:ph type="body" idx="1"/>
          </p:nvPr>
        </p:nvSpPr>
        <p:spPr/>
        <p:txBody>
          <a:bodyPr/>
          <a:lstStyle/>
          <a:p>
            <a:pPr>
              <a:lnSpc>
                <a:spcPct val="90000"/>
              </a:lnSpc>
            </a:pPr>
            <a:r>
              <a:rPr lang="en-US" sz="2800" smtClean="0"/>
              <a:t>Fastest FSM</a:t>
            </a:r>
          </a:p>
          <a:p>
            <a:pPr>
              <a:lnSpc>
                <a:spcPct val="90000"/>
              </a:lnSpc>
            </a:pPr>
            <a:r>
              <a:rPr lang="en-US" sz="2800" smtClean="0"/>
              <a:t>Economical</a:t>
            </a:r>
          </a:p>
          <a:p>
            <a:pPr lvl="1">
              <a:lnSpc>
                <a:spcPct val="90000"/>
              </a:lnSpc>
            </a:pPr>
            <a:r>
              <a:rPr lang="en-US" sz="2400" smtClean="0"/>
              <a:t>No need for clock generator</a:t>
            </a:r>
          </a:p>
          <a:p>
            <a:pPr>
              <a:lnSpc>
                <a:spcPct val="90000"/>
              </a:lnSpc>
            </a:pPr>
            <a:r>
              <a:rPr lang="en-US" sz="2800" smtClean="0"/>
              <a:t>Output Changes When Signals Change, Not When Clock Occurs</a:t>
            </a:r>
          </a:p>
          <a:p>
            <a:pPr>
              <a:lnSpc>
                <a:spcPct val="90000"/>
              </a:lnSpc>
            </a:pPr>
            <a:r>
              <a:rPr lang="en-US" sz="2800" smtClean="0"/>
              <a:t>Data Can Be Passed Between Two Circuits Which Are Not Synchronized</a:t>
            </a:r>
          </a:p>
          <a:p>
            <a:pPr>
              <a:lnSpc>
                <a:spcPct val="90000"/>
              </a:lnSpc>
            </a:pPr>
            <a:r>
              <a:rPr lang="en-US" sz="2800" smtClean="0"/>
              <a:t>In some technologies, like quantum, </a:t>
            </a:r>
            <a:r>
              <a:rPr lang="en-US" sz="2800" smtClean="0">
                <a:solidFill>
                  <a:schemeClr val="hlink"/>
                </a:solidFill>
              </a:rPr>
              <a:t>clock is just not possible to exist, </a:t>
            </a:r>
            <a:r>
              <a:rPr lang="en-US" sz="2800" smtClean="0">
                <a:solidFill>
                  <a:schemeClr val="accent2"/>
                </a:solidFill>
              </a:rPr>
              <a:t>no  clocks in live organisms</a:t>
            </a:r>
            <a:r>
              <a:rPr lang="en-US" sz="2800" smtClean="0">
                <a:solidFill>
                  <a:schemeClr val="hlink"/>
                </a:solidFill>
              </a:rPr>
              <a:t>.</a:t>
            </a:r>
          </a:p>
        </p:txBody>
      </p:sp>
    </p:spTree>
    <p:extLst>
      <p:ext uri="{BB962C8B-B14F-4D97-AF65-F5344CB8AC3E}">
        <p14:creationId xmlns:p14="http://schemas.microsoft.com/office/powerpoint/2010/main" val="2203335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Picture 3"/>
          <p:cNvPicPr>
            <a:picLocks noChangeArrowheads="1"/>
          </p:cNvPicPr>
          <p:nvPr/>
        </p:nvPicPr>
        <p:blipFill>
          <a:blip r:embed="rId2"/>
          <a:srcRect/>
          <a:stretch>
            <a:fillRect/>
          </a:stretch>
        </p:blipFill>
        <p:spPr bwMode="auto">
          <a:xfrm>
            <a:off x="471488" y="1406525"/>
            <a:ext cx="7758112" cy="5087938"/>
          </a:xfrm>
          <a:prstGeom prst="rect">
            <a:avLst/>
          </a:prstGeom>
          <a:noFill/>
          <a:ln w="9525">
            <a:noFill/>
            <a:miter lim="800000"/>
            <a:headEnd/>
            <a:tailEnd/>
          </a:ln>
          <a:effectLst/>
        </p:spPr>
      </p:pic>
      <p:sp>
        <p:nvSpPr>
          <p:cNvPr id="50180" name="Rectangle 4"/>
          <p:cNvSpPr>
            <a:spLocks noChangeArrowheads="1"/>
          </p:cNvSpPr>
          <p:nvPr/>
        </p:nvSpPr>
        <p:spPr bwMode="auto">
          <a:xfrm>
            <a:off x="7696200" y="3086100"/>
            <a:ext cx="1066800" cy="1004888"/>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2400">
                <a:solidFill>
                  <a:srgbClr val="CC0000"/>
                </a:solidFill>
                <a:latin typeface="Times New Roman" pitchFamily="18" charset="0"/>
              </a:rPr>
              <a:t>next</a:t>
            </a:r>
          </a:p>
          <a:p>
            <a:pPr eaLnBrk="0" hangingPunct="0">
              <a:spcBef>
                <a:spcPct val="50000"/>
              </a:spcBef>
            </a:pPr>
            <a:r>
              <a:rPr lang="en-US" sz="2400">
                <a:solidFill>
                  <a:srgbClr val="CC0000"/>
                </a:solidFill>
                <a:latin typeface="Times New Roman" pitchFamily="18" charset="0"/>
              </a:rPr>
              <a:t>state</a:t>
            </a:r>
            <a:endParaRPr lang="en-US" sz="2400">
              <a:solidFill>
                <a:schemeClr val="accent2"/>
              </a:solidFill>
              <a:latin typeface="Times New Roman" pitchFamily="18" charset="0"/>
            </a:endParaRPr>
          </a:p>
        </p:txBody>
      </p:sp>
      <p:sp>
        <p:nvSpPr>
          <p:cNvPr id="50181" name="Rectangle 5"/>
          <p:cNvSpPr>
            <a:spLocks noChangeArrowheads="1"/>
          </p:cNvSpPr>
          <p:nvPr/>
        </p:nvSpPr>
        <p:spPr bwMode="auto">
          <a:xfrm>
            <a:off x="838200" y="3429000"/>
            <a:ext cx="1293813" cy="1004888"/>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2400">
                <a:solidFill>
                  <a:srgbClr val="CC0000"/>
                </a:solidFill>
                <a:latin typeface="Times New Roman" pitchFamily="18" charset="0"/>
              </a:rPr>
              <a:t>present</a:t>
            </a:r>
          </a:p>
          <a:p>
            <a:pPr eaLnBrk="0" hangingPunct="0">
              <a:spcBef>
                <a:spcPct val="50000"/>
              </a:spcBef>
            </a:pPr>
            <a:r>
              <a:rPr lang="en-US" sz="2400">
                <a:solidFill>
                  <a:srgbClr val="CC0000"/>
                </a:solidFill>
                <a:latin typeface="Times New Roman" pitchFamily="18" charset="0"/>
              </a:rPr>
              <a:t> state</a:t>
            </a:r>
            <a:endParaRPr lang="en-US" sz="2400">
              <a:solidFill>
                <a:schemeClr val="accent2"/>
              </a:solidFill>
              <a:latin typeface="Times New Roman" pitchFamily="18" charset="0"/>
            </a:endParaRPr>
          </a:p>
        </p:txBody>
      </p:sp>
      <p:sp>
        <p:nvSpPr>
          <p:cNvPr id="50182" name="Rectangle 6"/>
          <p:cNvSpPr>
            <a:spLocks noChangeArrowheads="1"/>
          </p:cNvSpPr>
          <p:nvPr/>
        </p:nvSpPr>
        <p:spPr bwMode="auto">
          <a:xfrm>
            <a:off x="4648200" y="3733800"/>
            <a:ext cx="609600" cy="457200"/>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2400">
                <a:solidFill>
                  <a:srgbClr val="CC0000"/>
                </a:solidFill>
                <a:latin typeface="Times New Roman" pitchFamily="18" charset="0"/>
              </a:rPr>
              <a:t>y1</a:t>
            </a:r>
            <a:endParaRPr lang="en-US" sz="2400" baseline="-25000">
              <a:solidFill>
                <a:schemeClr val="accent2"/>
              </a:solidFill>
              <a:latin typeface="Times New Roman" pitchFamily="18" charset="0"/>
            </a:endParaRPr>
          </a:p>
        </p:txBody>
      </p:sp>
      <p:sp>
        <p:nvSpPr>
          <p:cNvPr id="50183" name="Rectangle 7"/>
          <p:cNvSpPr>
            <a:spLocks noChangeArrowheads="1"/>
          </p:cNvSpPr>
          <p:nvPr/>
        </p:nvSpPr>
        <p:spPr bwMode="auto">
          <a:xfrm>
            <a:off x="4648200" y="5410200"/>
            <a:ext cx="533400" cy="457200"/>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2400">
                <a:solidFill>
                  <a:srgbClr val="CC0000"/>
                </a:solidFill>
                <a:latin typeface="Times New Roman" pitchFamily="18" charset="0"/>
              </a:rPr>
              <a:t>y2</a:t>
            </a:r>
            <a:endParaRPr lang="en-US" sz="2400" baseline="-25000">
              <a:solidFill>
                <a:schemeClr val="accent2"/>
              </a:solidFill>
              <a:latin typeface="Times New Roman" pitchFamily="18" charset="0"/>
            </a:endParaRPr>
          </a:p>
        </p:txBody>
      </p:sp>
      <p:sp>
        <p:nvSpPr>
          <p:cNvPr id="50184" name="Rectangle 8"/>
          <p:cNvSpPr>
            <a:spLocks noChangeArrowheads="1"/>
          </p:cNvSpPr>
          <p:nvPr/>
        </p:nvSpPr>
        <p:spPr bwMode="auto">
          <a:xfrm>
            <a:off x="304800" y="2133600"/>
            <a:ext cx="990600" cy="457200"/>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2400">
                <a:solidFill>
                  <a:srgbClr val="CC0000"/>
                </a:solidFill>
                <a:latin typeface="Times New Roman" pitchFamily="18" charset="0"/>
              </a:rPr>
              <a:t>input</a:t>
            </a:r>
            <a:endParaRPr lang="en-US" sz="2400">
              <a:solidFill>
                <a:schemeClr val="accent2"/>
              </a:solidFill>
              <a:latin typeface="Times New Roman" pitchFamily="18" charset="0"/>
            </a:endParaRPr>
          </a:p>
        </p:txBody>
      </p:sp>
      <p:sp>
        <p:nvSpPr>
          <p:cNvPr id="50185" name="Rectangle 9"/>
          <p:cNvSpPr>
            <a:spLocks noGrp="1" noChangeArrowheads="1"/>
          </p:cNvSpPr>
          <p:nvPr>
            <p:ph type="title"/>
          </p:nvPr>
        </p:nvSpPr>
        <p:spPr/>
        <p:txBody>
          <a:bodyPr/>
          <a:lstStyle/>
          <a:p>
            <a:r>
              <a:rPr lang="en-AU" smtClean="0"/>
              <a:t>Asynchronous FSM example</a:t>
            </a:r>
          </a:p>
        </p:txBody>
      </p:sp>
    </p:spTree>
    <p:extLst>
      <p:ext uri="{BB962C8B-B14F-4D97-AF65-F5344CB8AC3E}">
        <p14:creationId xmlns:p14="http://schemas.microsoft.com/office/powerpoint/2010/main" val="32646928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3" name="Object 3"/>
          <p:cNvGraphicFramePr>
            <a:graphicFrameLocks/>
          </p:cNvGraphicFramePr>
          <p:nvPr/>
        </p:nvGraphicFramePr>
        <p:xfrm>
          <a:off x="922338" y="2133600"/>
          <a:ext cx="6994525" cy="3449638"/>
        </p:xfrm>
        <a:graphic>
          <a:graphicData uri="http://schemas.openxmlformats.org/presentationml/2006/ole">
            <mc:AlternateContent xmlns:mc="http://schemas.openxmlformats.org/markup-compatibility/2006">
              <mc:Choice xmlns:v="urn:schemas-microsoft-com:vml" Requires="v">
                <p:oleObj spid="_x0000_s1027" name="Equation" r:id="rId3" imgW="2501640" imgH="1117440" progId="Equation.3">
                  <p:embed/>
                </p:oleObj>
              </mc:Choice>
              <mc:Fallback>
                <p:oleObj name="Equation" r:id="rId3" imgW="2501640" imgH="11174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38" y="2133600"/>
                        <a:ext cx="6994525" cy="344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1204" name="Text Box 4"/>
          <p:cNvSpPr txBox="1">
            <a:spLocks noChangeArrowheads="1"/>
          </p:cNvSpPr>
          <p:nvPr/>
        </p:nvSpPr>
        <p:spPr bwMode="auto">
          <a:xfrm>
            <a:off x="5410200" y="5410200"/>
            <a:ext cx="3276600" cy="958850"/>
          </a:xfrm>
          <a:prstGeom prst="rect">
            <a:avLst/>
          </a:prstGeom>
          <a:solidFill>
            <a:srgbClr val="FCFEB9"/>
          </a:solidFill>
          <a:ln w="12700">
            <a:solidFill>
              <a:srgbClr val="0099FF"/>
            </a:solidFill>
            <a:miter lim="800000"/>
            <a:headEnd/>
            <a:tailEnd/>
          </a:ln>
          <a:effectLst/>
        </p:spPr>
        <p:txBody>
          <a:bodyPr>
            <a:spAutoFit/>
          </a:bodyPr>
          <a:lstStyle/>
          <a:p>
            <a:pPr algn="ctr" eaLnBrk="0" hangingPunct="0">
              <a:spcBef>
                <a:spcPct val="50000"/>
              </a:spcBef>
            </a:pPr>
            <a:r>
              <a:rPr lang="en-US" sz="2800">
                <a:latin typeface="Times New Roman" pitchFamily="18" charset="0"/>
              </a:rPr>
              <a:t>You should analyze this machine at home</a:t>
            </a:r>
          </a:p>
        </p:txBody>
      </p:sp>
      <p:sp>
        <p:nvSpPr>
          <p:cNvPr id="51205" name="Rectangle 5"/>
          <p:cNvSpPr>
            <a:spLocks noGrp="1" noChangeArrowheads="1"/>
          </p:cNvSpPr>
          <p:nvPr>
            <p:ph type="title"/>
          </p:nvPr>
        </p:nvSpPr>
        <p:spPr/>
        <p:txBody>
          <a:bodyPr/>
          <a:lstStyle/>
          <a:p>
            <a:r>
              <a:rPr lang="en-AU" smtClean="0"/>
              <a:t>Next State Variable</a:t>
            </a:r>
          </a:p>
        </p:txBody>
      </p:sp>
    </p:spTree>
    <p:extLst>
      <p:ext uri="{BB962C8B-B14F-4D97-AF65-F5344CB8AC3E}">
        <p14:creationId xmlns:p14="http://schemas.microsoft.com/office/powerpoint/2010/main" val="3091924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ChangeArrowheads="1"/>
          </p:cNvSpPr>
          <p:nvPr/>
        </p:nvSpPr>
        <p:spPr bwMode="auto">
          <a:xfrm>
            <a:off x="296863" y="1066800"/>
            <a:ext cx="8369300" cy="5791200"/>
          </a:xfrm>
          <a:prstGeom prst="rect">
            <a:avLst/>
          </a:prstGeom>
          <a:noFill/>
          <a:ln w="9525">
            <a:noFill/>
            <a:miter lim="800000"/>
            <a:headEnd/>
            <a:tailEnd/>
          </a:ln>
          <a:effectLst/>
        </p:spPr>
        <p:txBody>
          <a:bodyPr/>
          <a:lstStyle/>
          <a:p>
            <a:pPr marL="457200" indent="-457200" algn="ctr" defTabSz="914400">
              <a:lnSpc>
                <a:spcPct val="90000"/>
              </a:lnSpc>
              <a:spcBef>
                <a:spcPct val="20000"/>
              </a:spcBef>
              <a:buClr>
                <a:schemeClr val="tx1"/>
              </a:buClr>
            </a:pPr>
            <a:endParaRPr lang="en-US" sz="2400">
              <a:sym typeface="Symbol" pitchFamily="18" charset="2"/>
            </a:endParaRPr>
          </a:p>
          <a:p>
            <a:pPr marL="457200" indent="-457200" algn="just" defTabSz="914400">
              <a:lnSpc>
                <a:spcPct val="90000"/>
              </a:lnSpc>
              <a:spcBef>
                <a:spcPct val="20000"/>
              </a:spcBef>
              <a:buClr>
                <a:schemeClr val="tx1"/>
              </a:buClr>
              <a:buFontTx/>
              <a:buChar char="•"/>
            </a:pPr>
            <a:endParaRPr lang="en-US" sz="2400">
              <a:sym typeface="Symbol" pitchFamily="18" charset="2"/>
            </a:endParaRPr>
          </a:p>
        </p:txBody>
      </p:sp>
      <p:sp>
        <p:nvSpPr>
          <p:cNvPr id="52228" name="Rectangle 4"/>
          <p:cNvSpPr>
            <a:spLocks noChangeArrowheads="1"/>
          </p:cNvSpPr>
          <p:nvPr/>
        </p:nvSpPr>
        <p:spPr bwMode="auto">
          <a:xfrm>
            <a:off x="304800" y="1908175"/>
            <a:ext cx="8447088" cy="1892300"/>
          </a:xfrm>
          <a:prstGeom prst="rect">
            <a:avLst/>
          </a:prstGeom>
          <a:noFill/>
          <a:ln w="9525">
            <a:noFill/>
            <a:miter lim="800000"/>
            <a:headEnd/>
            <a:tailEnd/>
          </a:ln>
          <a:effectLst/>
        </p:spPr>
        <p:txBody>
          <a:bodyPr/>
          <a:lstStyle/>
          <a:p>
            <a:pPr marL="342900" indent="-342900" defTabSz="914400">
              <a:lnSpc>
                <a:spcPct val="115000"/>
              </a:lnSpc>
              <a:spcBef>
                <a:spcPct val="20000"/>
              </a:spcBef>
            </a:pPr>
            <a:r>
              <a:rPr lang="en-US" sz="2400"/>
              <a:t>	States are either </a:t>
            </a:r>
            <a:r>
              <a:rPr lang="en-US" sz="2400">
                <a:solidFill>
                  <a:srgbClr val="FF0000"/>
                </a:solidFill>
              </a:rPr>
              <a:t>Stable</a:t>
            </a:r>
            <a:r>
              <a:rPr lang="en-US" sz="2400"/>
              <a:t> or </a:t>
            </a:r>
            <a:r>
              <a:rPr lang="en-US" sz="2400">
                <a:solidFill>
                  <a:schemeClr val="accent1"/>
                </a:solidFill>
              </a:rPr>
              <a:t>Unstable</a:t>
            </a:r>
            <a:r>
              <a:rPr lang="en-US" sz="2400"/>
              <a:t>. </a:t>
            </a:r>
          </a:p>
          <a:p>
            <a:pPr marL="342900" indent="-342900" defTabSz="914400">
              <a:lnSpc>
                <a:spcPct val="115000"/>
              </a:lnSpc>
              <a:spcBef>
                <a:spcPct val="20000"/>
              </a:spcBef>
            </a:pPr>
            <a:r>
              <a:rPr lang="en-US" sz="2400"/>
              <a:t>Stable states encircled with      symbol. </a:t>
            </a:r>
            <a:endParaRPr lang="en-US" sz="2000"/>
          </a:p>
        </p:txBody>
      </p:sp>
      <p:graphicFrame>
        <p:nvGraphicFramePr>
          <p:cNvPr id="52229" name="Group 5"/>
          <p:cNvGraphicFramePr>
            <a:graphicFrameLocks noGrp="1"/>
          </p:cNvGraphicFramePr>
          <p:nvPr/>
        </p:nvGraphicFramePr>
        <p:xfrm>
          <a:off x="2339975" y="3008313"/>
          <a:ext cx="3994150" cy="2428876"/>
        </p:xfrm>
        <a:graphic>
          <a:graphicData uri="http://schemas.openxmlformats.org/drawingml/2006/table">
            <a:tbl>
              <a:tblPr/>
              <a:tblGrid>
                <a:gridCol w="1331913"/>
                <a:gridCol w="1330325"/>
                <a:gridCol w="1331912"/>
              </a:tblGrid>
              <a:tr h="490538">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Present 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Next state, 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41275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cs typeface="Arial" charset="0"/>
                        </a:rPr>
                        <a:t>x</a:t>
                      </a:r>
                      <a:r>
                        <a:rPr kumimoji="0" lang="en-US" sz="1600" b="0" i="0" u="none" strike="noStrike" cap="none" normalizeH="0" baseline="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cs typeface="Arial" charset="0"/>
                        </a:rPr>
                        <a:t>x</a:t>
                      </a:r>
                      <a:r>
                        <a:rPr kumimoji="0" lang="en-US" sz="16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cs typeface="Arial" charset="0"/>
                        </a:rPr>
                        <a:t>Q</a:t>
                      </a:r>
                      <a:r>
                        <a:rPr kumimoji="0" lang="en-US" sz="1600" b="0" i="0" u="none" strike="noStrike" cap="none" normalizeH="0" baseline="-25000" smtClean="0">
                          <a:ln>
                            <a:noFill/>
                          </a:ln>
                          <a:solidFill>
                            <a:schemeClr val="tx1"/>
                          </a:solidFill>
                          <a:effectLst/>
                          <a:latin typeface="Arial" charset="0"/>
                          <a:cs typeface="Arial" charset="0"/>
                        </a:rPr>
                        <a:t>0</a:t>
                      </a:r>
                      <a:endParaRPr kumimoji="0" lang="en-US" sz="1600" b="0" i="1"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cs typeface="Arial" charset="0"/>
                        </a:rPr>
                        <a:t>Q</a:t>
                      </a:r>
                      <a:r>
                        <a:rPr kumimoji="0" lang="en-US" sz="1600" b="0" i="0" u="none" strike="noStrike" cap="none" normalizeH="0" baseline="-25000" smtClean="0">
                          <a:ln>
                            <a:noFill/>
                          </a:ln>
                          <a:solidFill>
                            <a:schemeClr val="tx1"/>
                          </a:solidFill>
                          <a:effectLst/>
                          <a:latin typeface="Arial" charset="0"/>
                          <a:cs typeface="Arial" charset="0"/>
                        </a:rPr>
                        <a:t>0</a:t>
                      </a:r>
                      <a:r>
                        <a:rPr kumimoji="0" lang="en-US" sz="1600" b="0" i="0" u="none" strike="noStrike" cap="none" normalizeH="0" baseline="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cs typeface="Arial" charset="0"/>
                        </a:rPr>
                        <a:t>Q</a:t>
                      </a:r>
                      <a:r>
                        <a:rPr kumimoji="0" lang="en-US" sz="1600" b="0" i="0" u="none" strike="noStrike" cap="none" normalizeH="0" baseline="-25000" smtClean="0">
                          <a:ln>
                            <a:noFill/>
                          </a:ln>
                          <a:solidFill>
                            <a:schemeClr val="tx1"/>
                          </a:solidFill>
                          <a:effectLst/>
                          <a:latin typeface="Arial" charset="0"/>
                          <a:cs typeface="Arial" charset="0"/>
                        </a:rPr>
                        <a:t>1</a:t>
                      </a:r>
                      <a:r>
                        <a:rPr kumimoji="0" lang="en-US" sz="1600" b="0" i="0" u="none" strike="noStrike" cap="none" normalizeH="0" baseline="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cs typeface="Arial" charset="0"/>
                        </a:rPr>
                        <a:t>Q</a:t>
                      </a:r>
                      <a:r>
                        <a:rPr kumimoji="0" lang="en-US" sz="1600" b="0" i="0" u="none" strike="noStrike" cap="none" normalizeH="0" baseline="-25000" smtClean="0">
                          <a:ln>
                            <a:noFill/>
                          </a:ln>
                          <a:solidFill>
                            <a:schemeClr val="tx1"/>
                          </a:solidFill>
                          <a:effectLst/>
                          <a:latin typeface="Arial" charset="0"/>
                          <a:cs typeface="Arial" charset="0"/>
                        </a:rPr>
                        <a:t>1</a:t>
                      </a:r>
                      <a:endParaRPr kumimoji="0" lang="en-US" sz="1600" b="0" i="1"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cs typeface="Arial" charset="0"/>
                        </a:rPr>
                        <a:t>Q</a:t>
                      </a:r>
                      <a:r>
                        <a:rPr kumimoji="0" lang="en-US" sz="1600" b="0" i="0" u="none" strike="noStrike" cap="none" normalizeH="0" baseline="-25000" smtClean="0">
                          <a:ln>
                            <a:noFill/>
                          </a:ln>
                          <a:solidFill>
                            <a:schemeClr val="tx1"/>
                          </a:solidFill>
                          <a:effectLst/>
                          <a:latin typeface="Arial" charset="0"/>
                          <a:cs typeface="Arial" charset="0"/>
                        </a:rPr>
                        <a:t>2</a:t>
                      </a:r>
                      <a:r>
                        <a:rPr kumimoji="0" lang="en-US" sz="1600" b="0" i="0" u="none" strike="noStrike" cap="none" normalizeH="0" baseline="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cs typeface="Arial" charset="0"/>
                        </a:rPr>
                        <a:t>Q</a:t>
                      </a:r>
                      <a:r>
                        <a:rPr kumimoji="0" lang="en-US" sz="1600" b="0" i="0" u="none" strike="noStrike" cap="none" normalizeH="0" baseline="-25000" smtClean="0">
                          <a:ln>
                            <a:noFill/>
                          </a:ln>
                          <a:solidFill>
                            <a:schemeClr val="tx1"/>
                          </a:solidFill>
                          <a:effectLst/>
                          <a:latin typeface="Arial" charset="0"/>
                          <a:cs typeface="Arial" charset="0"/>
                        </a:rPr>
                        <a:t>1</a:t>
                      </a:r>
                      <a:r>
                        <a:rPr kumimoji="0" lang="en-US" sz="1600" b="0" i="0" u="none" strike="noStrike" cap="none" normalizeH="0" baseline="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cs typeface="Arial" charset="0"/>
                        </a:rPr>
                        <a:t>Q</a:t>
                      </a:r>
                      <a:r>
                        <a:rPr kumimoji="0" lang="en-US" sz="1600" b="0" i="0" u="none" strike="noStrike" cap="none" normalizeH="0" baseline="-2500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cs typeface="Arial" charset="0"/>
                        </a:rPr>
                        <a:t>Q</a:t>
                      </a:r>
                      <a:r>
                        <a:rPr kumimoji="0" lang="en-US" sz="1600" b="0" i="0" u="none" strike="noStrike" cap="none" normalizeH="0" baseline="-25000" smtClean="0">
                          <a:ln>
                            <a:noFill/>
                          </a:ln>
                          <a:solidFill>
                            <a:schemeClr val="tx1"/>
                          </a:solidFill>
                          <a:effectLst/>
                          <a:latin typeface="Arial" charset="0"/>
                          <a:cs typeface="Arial" charset="0"/>
                        </a:rPr>
                        <a:t>2</a:t>
                      </a:r>
                      <a:r>
                        <a:rPr kumimoji="0" lang="en-US" sz="1600" b="0" i="0" u="none" strike="noStrike" cap="none" normalizeH="0" baseline="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cs typeface="Arial" charset="0"/>
                        </a:rPr>
                        <a:t>Q</a:t>
                      </a:r>
                      <a:r>
                        <a:rPr kumimoji="0" lang="en-US" sz="1600" b="0" i="0" u="none" strike="noStrike" cap="none" normalizeH="0" baseline="-25000" smtClean="0">
                          <a:ln>
                            <a:noFill/>
                          </a:ln>
                          <a:solidFill>
                            <a:schemeClr val="tx1"/>
                          </a:solidFill>
                          <a:effectLst/>
                          <a:latin typeface="Arial" charset="0"/>
                          <a:cs typeface="Arial" charset="0"/>
                        </a:rPr>
                        <a:t>3</a:t>
                      </a:r>
                      <a:r>
                        <a:rPr kumimoji="0" lang="en-US" sz="16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cs typeface="Arial" charset="0"/>
                        </a:rPr>
                        <a:t>Q</a:t>
                      </a:r>
                      <a:r>
                        <a:rPr kumimoji="0" lang="en-US" sz="1600" b="0" i="0" u="none" strike="noStrike" cap="none" normalizeH="0" baseline="-2500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cs typeface="Arial" charset="0"/>
                        </a:rPr>
                        <a:t>Q</a:t>
                      </a:r>
                      <a:r>
                        <a:rPr kumimoji="0" lang="en-US" sz="1600" b="0" i="0" u="none" strike="noStrike" cap="none" normalizeH="0" baseline="-25000" smtClean="0">
                          <a:ln>
                            <a:noFill/>
                          </a:ln>
                          <a:solidFill>
                            <a:schemeClr val="tx1"/>
                          </a:solidFill>
                          <a:effectLst/>
                          <a:latin typeface="Arial" charset="0"/>
                          <a:cs typeface="Arial" charset="0"/>
                        </a:rPr>
                        <a:t>0</a:t>
                      </a:r>
                      <a:r>
                        <a:rPr kumimoji="0" lang="en-US" sz="1600" b="0" i="0" u="none" strike="noStrike" cap="none" normalizeH="0" baseline="0" smtClean="0">
                          <a:ln>
                            <a:noFill/>
                          </a:ln>
                          <a:solidFill>
                            <a:schemeClr val="tx1"/>
                          </a:solidFill>
                          <a:effectLst/>
                          <a:latin typeface="Arial" charset="0"/>
                          <a:cs typeface="Arial" charset="0"/>
                        </a:rPr>
                        <a:t>,</a:t>
                      </a:r>
                      <a:r>
                        <a:rPr kumimoji="0" lang="en-US" sz="1600" b="0" i="0" u="none" strike="noStrike" cap="none" normalizeH="0" baseline="-25000" smtClean="0">
                          <a:ln>
                            <a:noFill/>
                          </a:ln>
                          <a:solidFill>
                            <a:schemeClr val="tx1"/>
                          </a:solidFill>
                          <a:effectLst/>
                          <a:latin typeface="Arial" charset="0"/>
                          <a:cs typeface="Arial" charset="0"/>
                        </a:rPr>
                        <a:t> </a:t>
                      </a:r>
                      <a:r>
                        <a:rPr kumimoji="0" lang="en-US" sz="1600" b="0" i="0" u="none" strike="noStrike" cap="none" normalizeH="0" baseline="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cs typeface="Arial" charset="0"/>
                        </a:rPr>
                        <a:t>Q</a:t>
                      </a:r>
                      <a:r>
                        <a:rPr kumimoji="0" lang="en-US" sz="1600" b="0" i="0" u="none" strike="noStrike" cap="none" normalizeH="0" baseline="-25000" smtClean="0">
                          <a:ln>
                            <a:noFill/>
                          </a:ln>
                          <a:solidFill>
                            <a:schemeClr val="tx1"/>
                          </a:solidFill>
                          <a:effectLst/>
                          <a:latin typeface="Arial" charset="0"/>
                          <a:cs typeface="Arial" charset="0"/>
                        </a:rPr>
                        <a:t>3</a:t>
                      </a:r>
                      <a:r>
                        <a:rPr kumimoji="0" lang="en-US" sz="16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257" name="Oval 33"/>
          <p:cNvSpPr>
            <a:spLocks noChangeArrowheads="1"/>
          </p:cNvSpPr>
          <p:nvPr/>
        </p:nvSpPr>
        <p:spPr bwMode="auto">
          <a:xfrm>
            <a:off x="4206875" y="2517775"/>
            <a:ext cx="234950" cy="254000"/>
          </a:xfrm>
          <a:prstGeom prst="ellipse">
            <a:avLst/>
          </a:prstGeom>
          <a:noFill/>
          <a:ln w="15875">
            <a:solidFill>
              <a:schemeClr val="tx1"/>
            </a:solidFill>
            <a:round/>
            <a:headEnd/>
            <a:tailEnd/>
          </a:ln>
          <a:effectLst/>
        </p:spPr>
        <p:txBody>
          <a:bodyPr wrap="none" anchor="ctr"/>
          <a:lstStyle/>
          <a:p>
            <a:endParaRPr lang="en-US"/>
          </a:p>
        </p:txBody>
      </p:sp>
      <p:sp>
        <p:nvSpPr>
          <p:cNvPr id="52258" name="Oval 34"/>
          <p:cNvSpPr>
            <a:spLocks noChangeArrowheads="1"/>
          </p:cNvSpPr>
          <p:nvPr/>
        </p:nvSpPr>
        <p:spPr bwMode="auto">
          <a:xfrm>
            <a:off x="4059238" y="3913188"/>
            <a:ext cx="382587" cy="381000"/>
          </a:xfrm>
          <a:prstGeom prst="ellipse">
            <a:avLst/>
          </a:prstGeom>
          <a:noFill/>
          <a:ln w="15875">
            <a:solidFill>
              <a:schemeClr val="tx1"/>
            </a:solidFill>
            <a:round/>
            <a:headEnd/>
            <a:tailEnd/>
          </a:ln>
          <a:effectLst/>
        </p:spPr>
        <p:txBody>
          <a:bodyPr wrap="none" anchor="ctr"/>
          <a:lstStyle/>
          <a:p>
            <a:endParaRPr lang="en-US"/>
          </a:p>
        </p:txBody>
      </p:sp>
      <p:sp>
        <p:nvSpPr>
          <p:cNvPr id="52259" name="Oval 35"/>
          <p:cNvSpPr>
            <a:spLocks noChangeArrowheads="1"/>
          </p:cNvSpPr>
          <p:nvPr/>
        </p:nvSpPr>
        <p:spPr bwMode="auto">
          <a:xfrm>
            <a:off x="5387975" y="5056188"/>
            <a:ext cx="382588" cy="381000"/>
          </a:xfrm>
          <a:prstGeom prst="ellipse">
            <a:avLst/>
          </a:prstGeom>
          <a:noFill/>
          <a:ln w="15875">
            <a:solidFill>
              <a:schemeClr val="tx1"/>
            </a:solidFill>
            <a:round/>
            <a:headEnd/>
            <a:tailEnd/>
          </a:ln>
          <a:effectLst/>
        </p:spPr>
        <p:txBody>
          <a:bodyPr wrap="none" anchor="ctr"/>
          <a:lstStyle/>
          <a:p>
            <a:endParaRPr lang="en-US"/>
          </a:p>
        </p:txBody>
      </p:sp>
      <p:sp>
        <p:nvSpPr>
          <p:cNvPr id="52260" name="Oval 36"/>
          <p:cNvSpPr>
            <a:spLocks noChangeArrowheads="1"/>
          </p:cNvSpPr>
          <p:nvPr/>
        </p:nvSpPr>
        <p:spPr bwMode="auto">
          <a:xfrm>
            <a:off x="4059238" y="4675188"/>
            <a:ext cx="382587" cy="381000"/>
          </a:xfrm>
          <a:prstGeom prst="ellipse">
            <a:avLst/>
          </a:prstGeom>
          <a:noFill/>
          <a:ln w="15875">
            <a:solidFill>
              <a:schemeClr val="tx1"/>
            </a:solidFill>
            <a:round/>
            <a:headEnd/>
            <a:tailEnd/>
          </a:ln>
          <a:effectLst/>
        </p:spPr>
        <p:txBody>
          <a:bodyPr wrap="none" anchor="ctr"/>
          <a:lstStyle/>
          <a:p>
            <a:endParaRPr lang="en-US"/>
          </a:p>
        </p:txBody>
      </p:sp>
      <p:sp>
        <p:nvSpPr>
          <p:cNvPr id="52261" name="Oval 37"/>
          <p:cNvSpPr>
            <a:spLocks noChangeArrowheads="1"/>
          </p:cNvSpPr>
          <p:nvPr/>
        </p:nvSpPr>
        <p:spPr bwMode="auto">
          <a:xfrm>
            <a:off x="5387975" y="4294188"/>
            <a:ext cx="382588" cy="381000"/>
          </a:xfrm>
          <a:prstGeom prst="ellipse">
            <a:avLst/>
          </a:prstGeom>
          <a:noFill/>
          <a:ln w="15875">
            <a:solidFill>
              <a:schemeClr val="tx1"/>
            </a:solidFill>
            <a:round/>
            <a:headEnd/>
            <a:tailEnd/>
          </a:ln>
          <a:effectLst/>
        </p:spPr>
        <p:txBody>
          <a:bodyPr wrap="none" anchor="ctr"/>
          <a:lstStyle/>
          <a:p>
            <a:endParaRPr lang="en-US"/>
          </a:p>
        </p:txBody>
      </p:sp>
      <p:sp>
        <p:nvSpPr>
          <p:cNvPr id="52262" name="Rectangle 38"/>
          <p:cNvSpPr>
            <a:spLocks noChangeArrowheads="1"/>
          </p:cNvSpPr>
          <p:nvPr/>
        </p:nvSpPr>
        <p:spPr bwMode="auto">
          <a:xfrm>
            <a:off x="457200" y="5529263"/>
            <a:ext cx="8447088" cy="968375"/>
          </a:xfrm>
          <a:prstGeom prst="rect">
            <a:avLst/>
          </a:prstGeom>
          <a:noFill/>
          <a:ln w="9525">
            <a:noFill/>
            <a:miter lim="800000"/>
            <a:headEnd/>
            <a:tailEnd/>
          </a:ln>
          <a:effectLst/>
        </p:spPr>
        <p:txBody>
          <a:bodyPr/>
          <a:lstStyle/>
          <a:p>
            <a:pPr marL="342900" indent="-342900" defTabSz="914400">
              <a:lnSpc>
                <a:spcPct val="115000"/>
              </a:lnSpc>
              <a:spcBef>
                <a:spcPct val="20000"/>
              </a:spcBef>
            </a:pPr>
            <a:r>
              <a:rPr lang="en-US" sz="2400"/>
              <a:t>Oscillations occur if </a:t>
            </a:r>
            <a:r>
              <a:rPr lang="en-US" sz="2400">
                <a:solidFill>
                  <a:srgbClr val="FF0000"/>
                </a:solidFill>
              </a:rPr>
              <a:t>all states are unstable for an input value</a:t>
            </a:r>
            <a:r>
              <a:rPr lang="en-US" sz="2400"/>
              <a:t>.</a:t>
            </a:r>
          </a:p>
          <a:p>
            <a:pPr marL="342900" indent="-342900" defTabSz="914400">
              <a:lnSpc>
                <a:spcPct val="115000"/>
              </a:lnSpc>
              <a:spcBef>
                <a:spcPct val="20000"/>
              </a:spcBef>
            </a:pPr>
            <a:r>
              <a:rPr lang="en-US" sz="2400" b="1">
                <a:solidFill>
                  <a:srgbClr val="7B00E4"/>
                </a:solidFill>
              </a:rPr>
              <a:t>Total State</a:t>
            </a:r>
            <a:r>
              <a:rPr lang="en-US" sz="2400">
                <a:solidFill>
                  <a:schemeClr val="accent1"/>
                </a:solidFill>
              </a:rPr>
              <a:t> </a:t>
            </a:r>
            <a:r>
              <a:rPr lang="en-US" sz="2400"/>
              <a:t>is a pair (</a:t>
            </a:r>
            <a:r>
              <a:rPr lang="en-US" sz="2400" i="1"/>
              <a:t>x</a:t>
            </a:r>
            <a:r>
              <a:rPr lang="en-US" sz="2400"/>
              <a:t>, </a:t>
            </a:r>
            <a:r>
              <a:rPr lang="en-US" sz="2400" i="1"/>
              <a:t>Q</a:t>
            </a:r>
            <a:r>
              <a:rPr lang="en-US" sz="2400" i="1" baseline="-25000"/>
              <a:t>i</a:t>
            </a:r>
            <a:r>
              <a:rPr lang="en-US" sz="2400"/>
              <a:t>)</a:t>
            </a:r>
          </a:p>
        </p:txBody>
      </p:sp>
      <p:sp>
        <p:nvSpPr>
          <p:cNvPr id="52263" name="Rectangle 39"/>
          <p:cNvSpPr>
            <a:spLocks noGrp="1" noChangeArrowheads="1"/>
          </p:cNvSpPr>
          <p:nvPr>
            <p:ph type="title"/>
          </p:nvPr>
        </p:nvSpPr>
        <p:spPr>
          <a:xfrm>
            <a:off x="674688" y="635000"/>
            <a:ext cx="8229600" cy="1143000"/>
          </a:xfrm>
        </p:spPr>
        <p:txBody>
          <a:bodyPr/>
          <a:lstStyle/>
          <a:p>
            <a:r>
              <a:rPr lang="en-AU" smtClean="0"/>
              <a:t>Asynchronous State Tables</a:t>
            </a:r>
          </a:p>
        </p:txBody>
      </p:sp>
    </p:spTree>
    <p:extLst>
      <p:ext uri="{BB962C8B-B14F-4D97-AF65-F5344CB8AC3E}">
        <p14:creationId xmlns:p14="http://schemas.microsoft.com/office/powerpoint/2010/main" val="619404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Verilog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5</a:t>
            </a:fld>
            <a:endParaRPr lang="en-US"/>
          </a:p>
        </p:txBody>
      </p:sp>
      <p:sp>
        <p:nvSpPr>
          <p:cNvPr id="3" name="Content Placeholder 2"/>
          <p:cNvSpPr>
            <a:spLocks noGrp="1"/>
          </p:cNvSpPr>
          <p:nvPr>
            <p:ph idx="1"/>
          </p:nvPr>
        </p:nvSpPr>
        <p:spPr>
          <a:xfrm>
            <a:off x="468313" y="1908175"/>
            <a:ext cx="8218487" cy="4217987"/>
          </a:xfrm>
        </p:spPr>
        <p:txBody>
          <a:bodyPr/>
          <a:lstStyle/>
          <a:p>
            <a:pPr marL="0" indent="0">
              <a:buNone/>
            </a:pPr>
            <a:r>
              <a:rPr lang="en-US" sz="1800" dirty="0" smtClean="0"/>
              <a:t>Rules for combinatorial circuits:</a:t>
            </a:r>
          </a:p>
          <a:p>
            <a:r>
              <a:rPr lang="en-US" sz="1800" dirty="0" smtClean="0"/>
              <a:t>No feedback allowed.</a:t>
            </a:r>
          </a:p>
          <a:p>
            <a:r>
              <a:rPr lang="en-US" sz="1800" b="1" dirty="0" smtClean="0"/>
              <a:t>assign </a:t>
            </a:r>
            <a:r>
              <a:rPr lang="en-US" sz="1800" dirty="0" smtClean="0"/>
              <a:t>or </a:t>
            </a:r>
            <a:r>
              <a:rPr lang="en-US" sz="1800" b="1" dirty="0" smtClean="0"/>
              <a:t>always(*)</a:t>
            </a:r>
            <a:r>
              <a:rPr lang="en-US" sz="1800" dirty="0" smtClean="0"/>
              <a:t> statements may be used.</a:t>
            </a:r>
          </a:p>
          <a:p>
            <a:pPr lvl="1"/>
            <a:r>
              <a:rPr lang="en-US" sz="1800" dirty="0" smtClean="0"/>
              <a:t>Assigns are more compact and often used for simple wiring tasks like </a:t>
            </a:r>
            <a:r>
              <a:rPr lang="en-US" sz="1400" dirty="0" smtClean="0">
                <a:latin typeface="Courier"/>
                <a:cs typeface="Courier"/>
              </a:rPr>
              <a:t>assign </a:t>
            </a:r>
            <a:r>
              <a:rPr lang="en-US" sz="1400" dirty="0" err="1" smtClean="0">
                <a:latin typeface="Courier"/>
                <a:cs typeface="Courier"/>
              </a:rPr>
              <a:t>reset_n</a:t>
            </a:r>
            <a:r>
              <a:rPr lang="en-US" sz="1400" dirty="0" smtClean="0">
                <a:latin typeface="Courier"/>
                <a:cs typeface="Courier"/>
              </a:rPr>
              <a:t> = key[0];</a:t>
            </a:r>
          </a:p>
          <a:p>
            <a:pPr lvl="1"/>
            <a:r>
              <a:rPr lang="en-US" sz="1800" dirty="0" smtClean="0">
                <a:cs typeface="Courier"/>
              </a:rPr>
              <a:t>Always statements are more flexible and lead in to sequential logic</a:t>
            </a:r>
          </a:p>
          <a:p>
            <a:pPr lvl="1"/>
            <a:r>
              <a:rPr lang="en-US" sz="1800" dirty="0" smtClean="0">
                <a:cs typeface="Courier"/>
              </a:rPr>
              <a:t>The signals between the brackets in the always statement is called the </a:t>
            </a:r>
            <a:r>
              <a:rPr lang="en-US" sz="1800" b="1" dirty="0" smtClean="0">
                <a:cs typeface="Courier"/>
              </a:rPr>
              <a:t>sensitivity list</a:t>
            </a:r>
            <a:r>
              <a:rPr lang="en-US" sz="1800" dirty="0" smtClean="0">
                <a:cs typeface="Courier"/>
              </a:rPr>
              <a:t>.  You don’t </a:t>
            </a:r>
            <a:r>
              <a:rPr lang="en-US" sz="1800" i="1" dirty="0" smtClean="0">
                <a:cs typeface="Courier"/>
              </a:rPr>
              <a:t>need</a:t>
            </a:r>
            <a:r>
              <a:rPr lang="en-US" sz="1800" dirty="0" smtClean="0">
                <a:cs typeface="Courier"/>
              </a:rPr>
              <a:t> to have a ‘*’ for combinatorial logic, you can list each input signal separately, however if you forget to enter a signal then the logic is no longer strictly combinatorial and may not synthesize as you expect.</a:t>
            </a:r>
          </a:p>
        </p:txBody>
      </p:sp>
      <p:pic>
        <p:nvPicPr>
          <p:cNvPr id="6" name="Picture 5" descr="Screen Shot 2012-07-22 at 3.48.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8924" y="2344662"/>
            <a:ext cx="1943100" cy="546100"/>
          </a:xfrm>
          <a:prstGeom prst="rect">
            <a:avLst/>
          </a:prstGeom>
        </p:spPr>
      </p:pic>
      <p:sp>
        <p:nvSpPr>
          <p:cNvPr id="7" name="TextBox 6"/>
          <p:cNvSpPr txBox="1"/>
          <p:nvPr/>
        </p:nvSpPr>
        <p:spPr>
          <a:xfrm>
            <a:off x="6247315" y="2125417"/>
            <a:ext cx="924502" cy="369332"/>
          </a:xfrm>
          <a:prstGeom prst="rect">
            <a:avLst/>
          </a:prstGeom>
          <a:noFill/>
        </p:spPr>
        <p:txBody>
          <a:bodyPr wrap="none" rtlCol="0">
            <a:spAutoFit/>
          </a:bodyPr>
          <a:lstStyle/>
          <a:p>
            <a:r>
              <a:rPr lang="en-US" dirty="0" smtClean="0">
                <a:solidFill>
                  <a:srgbClr val="FF6600"/>
                </a:solidFill>
              </a:rPr>
              <a:t>Wrong!</a:t>
            </a:r>
          </a:p>
        </p:txBody>
      </p:sp>
      <p:cxnSp>
        <p:nvCxnSpPr>
          <p:cNvPr id="11" name="Straight Arrow Connector 10"/>
          <p:cNvCxnSpPr>
            <a:stCxn id="7" idx="1"/>
          </p:cNvCxnSpPr>
          <p:nvPr/>
        </p:nvCxnSpPr>
        <p:spPr>
          <a:xfrm flipH="1">
            <a:off x="6003169" y="2310083"/>
            <a:ext cx="244146"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4717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Verilog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6</a:t>
            </a:fld>
            <a:endParaRPr lang="en-US"/>
          </a:p>
        </p:txBody>
      </p:sp>
      <p:sp>
        <p:nvSpPr>
          <p:cNvPr id="3" name="Content Placeholder 2"/>
          <p:cNvSpPr>
            <a:spLocks noGrp="1"/>
          </p:cNvSpPr>
          <p:nvPr>
            <p:ph idx="1"/>
          </p:nvPr>
        </p:nvSpPr>
        <p:spPr>
          <a:xfrm>
            <a:off x="468313" y="1908175"/>
            <a:ext cx="8218487" cy="4217987"/>
          </a:xfrm>
        </p:spPr>
        <p:txBody>
          <a:bodyPr/>
          <a:lstStyle/>
          <a:p>
            <a:pPr marL="0" indent="0">
              <a:buNone/>
            </a:pPr>
            <a:r>
              <a:rPr lang="en-US" sz="2400" dirty="0" smtClean="0">
                <a:solidFill>
                  <a:srgbClr val="FF6600"/>
                </a:solidFill>
                <a:cs typeface="Courier"/>
              </a:rPr>
              <a:t>If statements</a:t>
            </a:r>
          </a:p>
        </p:txBody>
      </p:sp>
      <p:pic>
        <p:nvPicPr>
          <p:cNvPr id="5" name="Picture 4" descr="Screen Shot 2012-07-22 at 3.58.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8368" y="943428"/>
            <a:ext cx="3579732" cy="4051905"/>
          </a:xfrm>
          <a:prstGeom prst="rect">
            <a:avLst/>
          </a:prstGeom>
        </p:spPr>
      </p:pic>
      <p:pic>
        <p:nvPicPr>
          <p:cNvPr id="8" name="Picture 7" descr="Screen Shot 2012-07-22 at 3.59.0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19" y="3130248"/>
            <a:ext cx="5054600" cy="3352800"/>
          </a:xfrm>
          <a:prstGeom prst="rect">
            <a:avLst/>
          </a:prstGeom>
        </p:spPr>
      </p:pic>
      <p:cxnSp>
        <p:nvCxnSpPr>
          <p:cNvPr id="12" name="Straight Arrow Connector 11"/>
          <p:cNvCxnSpPr/>
          <p:nvPr/>
        </p:nvCxnSpPr>
        <p:spPr>
          <a:xfrm flipV="1">
            <a:off x="2902857" y="4656667"/>
            <a:ext cx="2951238" cy="157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Curved Connector 15"/>
          <p:cNvCxnSpPr/>
          <p:nvPr/>
        </p:nvCxnSpPr>
        <p:spPr>
          <a:xfrm flipV="1">
            <a:off x="3422952" y="1908175"/>
            <a:ext cx="3181048" cy="3087158"/>
          </a:xfrm>
          <a:prstGeom prst="curvedConnector3">
            <a:avLst>
              <a:gd name="adj1" fmla="val 61407"/>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p:nvPr/>
        </p:nvCxnSpPr>
        <p:spPr>
          <a:xfrm flipV="1">
            <a:off x="3422952" y="3410857"/>
            <a:ext cx="3338286" cy="2087637"/>
          </a:xfrm>
          <a:prstGeom prst="curvedConnector3">
            <a:avLst>
              <a:gd name="adj1" fmla="val 63406"/>
            </a:avLst>
          </a:prstGeom>
          <a:ln>
            <a:headEnd type="none"/>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700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Verilog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7</a:t>
            </a:fld>
            <a:endParaRPr lang="en-US"/>
          </a:p>
        </p:txBody>
      </p:sp>
      <p:sp>
        <p:nvSpPr>
          <p:cNvPr id="13" name="Content Placeholder 2"/>
          <p:cNvSpPr txBox="1">
            <a:spLocks/>
          </p:cNvSpPr>
          <p:nvPr/>
        </p:nvSpPr>
        <p:spPr bwMode="auto">
          <a:xfrm>
            <a:off x="479426" y="1944463"/>
            <a:ext cx="8218487" cy="4217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a:lstStyle>
          <a:p>
            <a:pPr marL="0" indent="0">
              <a:buFontTx/>
              <a:buNone/>
            </a:pPr>
            <a:r>
              <a:rPr lang="en-US" sz="1800" dirty="0" smtClean="0"/>
              <a:t>If Statements:</a:t>
            </a:r>
          </a:p>
          <a:p>
            <a:r>
              <a:rPr lang="en-US" sz="1800" dirty="0" smtClean="0"/>
              <a:t>Synthesize to two distinct pieces.</a:t>
            </a:r>
          </a:p>
          <a:p>
            <a:pPr lvl="1"/>
            <a:r>
              <a:rPr lang="en-US" sz="1800" dirty="0" smtClean="0"/>
              <a:t>A wire representing the outcome of the test</a:t>
            </a:r>
          </a:p>
          <a:p>
            <a:pPr lvl="1"/>
            <a:r>
              <a:rPr lang="en-US" sz="1800" dirty="0" smtClean="0"/>
              <a:t>A multiplexor that selects the correct input signal given the above wire</a:t>
            </a:r>
          </a:p>
          <a:p>
            <a:r>
              <a:rPr lang="en-US" sz="1800" dirty="0" smtClean="0"/>
              <a:t>Cases should be complete!  They don’t strictly </a:t>
            </a:r>
            <a:r>
              <a:rPr lang="en-US" sz="1800" i="1" dirty="0" smtClean="0"/>
              <a:t>have</a:t>
            </a:r>
            <a:r>
              <a:rPr lang="en-US" sz="1800" dirty="0" smtClean="0"/>
              <a:t> to be, the below code is valid, but the synthesizer will create latches for to cover the unused case.  Latches are almost never what you actually want.</a:t>
            </a:r>
          </a:p>
        </p:txBody>
      </p:sp>
      <p:pic>
        <p:nvPicPr>
          <p:cNvPr id="6" name="Picture 5" descr="Screen Shot 2012-07-22 at 4.06.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681" y="4438952"/>
            <a:ext cx="3695700" cy="1739900"/>
          </a:xfrm>
          <a:prstGeom prst="rect">
            <a:avLst/>
          </a:prstGeom>
        </p:spPr>
      </p:pic>
    </p:spTree>
    <p:extLst>
      <p:ext uri="{BB962C8B-B14F-4D97-AF65-F5344CB8AC3E}">
        <p14:creationId xmlns:p14="http://schemas.microsoft.com/office/powerpoint/2010/main" val="2113705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Verilog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8</a:t>
            </a:fld>
            <a:endParaRPr lang="en-US"/>
          </a:p>
        </p:txBody>
      </p:sp>
      <p:sp>
        <p:nvSpPr>
          <p:cNvPr id="13" name="Content Placeholder 2"/>
          <p:cNvSpPr txBox="1">
            <a:spLocks/>
          </p:cNvSpPr>
          <p:nvPr/>
        </p:nvSpPr>
        <p:spPr bwMode="auto">
          <a:xfrm>
            <a:off x="479426" y="1944463"/>
            <a:ext cx="8218487" cy="4217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a:lstStyle>
          <a:p>
            <a:pPr marL="0" indent="0">
              <a:buFontTx/>
              <a:buNone/>
            </a:pPr>
            <a:r>
              <a:rPr lang="en-US" sz="1800" dirty="0" smtClean="0"/>
              <a:t>If Statements:</a:t>
            </a:r>
          </a:p>
          <a:p>
            <a:r>
              <a:rPr lang="en-US" sz="1800" dirty="0" smtClean="0"/>
              <a:t>Also note that two latches no not equal a correct multiplexor.  The synthesizer will probably not be smart enough what you meant with the code below, even if it’s obvious to you</a:t>
            </a:r>
          </a:p>
          <a:p>
            <a:endParaRPr lang="en-US" sz="1800" dirty="0"/>
          </a:p>
          <a:p>
            <a:pPr marL="0" indent="0">
              <a:buNone/>
            </a:pPr>
            <a:r>
              <a:rPr lang="en-US" sz="1400" dirty="0" smtClean="0">
                <a:latin typeface="Courier"/>
                <a:cs typeface="Courier"/>
              </a:rPr>
              <a:t>always @(*) begin</a:t>
            </a:r>
          </a:p>
          <a:p>
            <a:pPr marL="0" indent="0">
              <a:buNone/>
            </a:pPr>
            <a:r>
              <a:rPr lang="en-US" sz="1400" dirty="0" smtClean="0">
                <a:latin typeface="Courier"/>
                <a:cs typeface="Courier"/>
              </a:rPr>
              <a:t>	if (&amp;InVar1) begin</a:t>
            </a:r>
          </a:p>
          <a:p>
            <a:pPr marL="0" indent="0">
              <a:buNone/>
            </a:pPr>
            <a:r>
              <a:rPr lang="en-US" sz="1400" dirty="0" smtClean="0">
                <a:latin typeface="Courier"/>
                <a:cs typeface="Courier"/>
              </a:rPr>
              <a:t>		OutVar1 = InVar1;</a:t>
            </a:r>
            <a:endParaRPr lang="en-US" sz="1400" dirty="0">
              <a:latin typeface="Courier"/>
              <a:cs typeface="Courier"/>
            </a:endParaRPr>
          </a:p>
          <a:p>
            <a:pPr marL="0" indent="0">
              <a:buNone/>
            </a:pPr>
            <a:r>
              <a:rPr lang="en-US" sz="1400" dirty="0" smtClean="0">
                <a:latin typeface="Courier"/>
                <a:cs typeface="Courier"/>
              </a:rPr>
              <a:t>	end</a:t>
            </a:r>
            <a:endParaRPr lang="en-US" sz="1400" dirty="0">
              <a:latin typeface="Courier"/>
              <a:cs typeface="Courier"/>
            </a:endParaRPr>
          </a:p>
          <a:p>
            <a:pPr marL="0" indent="0">
              <a:buNone/>
            </a:pPr>
            <a:r>
              <a:rPr lang="en-US" sz="1400" dirty="0">
                <a:latin typeface="Courier"/>
                <a:cs typeface="Courier"/>
              </a:rPr>
              <a:t>e</a:t>
            </a:r>
            <a:r>
              <a:rPr lang="en-US" sz="1400" dirty="0" smtClean="0">
                <a:latin typeface="Courier"/>
                <a:cs typeface="Courier"/>
              </a:rPr>
              <a:t>nd</a:t>
            </a:r>
          </a:p>
          <a:p>
            <a:pPr marL="0" indent="0">
              <a:buNone/>
            </a:pPr>
            <a:endParaRPr lang="en-US" sz="1400" dirty="0">
              <a:latin typeface="Courier"/>
              <a:cs typeface="Courier"/>
            </a:endParaRPr>
          </a:p>
          <a:p>
            <a:pPr marL="0" indent="0">
              <a:buNone/>
            </a:pPr>
            <a:r>
              <a:rPr lang="en-US" sz="1400" dirty="0">
                <a:latin typeface="Courier"/>
                <a:cs typeface="Courier"/>
              </a:rPr>
              <a:t>always @(*) begin</a:t>
            </a:r>
          </a:p>
          <a:p>
            <a:pPr marL="0" indent="0">
              <a:buNone/>
            </a:pPr>
            <a:r>
              <a:rPr lang="en-US" sz="1400" dirty="0">
                <a:latin typeface="Courier"/>
                <a:cs typeface="Courier"/>
              </a:rPr>
              <a:t>	if </a:t>
            </a:r>
            <a:r>
              <a:rPr lang="en-US" sz="1400" dirty="0" smtClean="0">
                <a:latin typeface="Courier"/>
                <a:cs typeface="Courier"/>
              </a:rPr>
              <a:t>(!(&amp;InVar1)) </a:t>
            </a:r>
            <a:r>
              <a:rPr lang="en-US" sz="1400" dirty="0">
                <a:latin typeface="Courier"/>
                <a:cs typeface="Courier"/>
              </a:rPr>
              <a:t>begin</a:t>
            </a:r>
          </a:p>
          <a:p>
            <a:pPr marL="0" indent="0">
              <a:buNone/>
            </a:pPr>
            <a:r>
              <a:rPr lang="en-US" sz="1400" dirty="0">
                <a:latin typeface="Courier"/>
                <a:cs typeface="Courier"/>
              </a:rPr>
              <a:t>		OutVar1 = </a:t>
            </a:r>
            <a:r>
              <a:rPr lang="en-US" sz="1400" dirty="0" smtClean="0">
                <a:latin typeface="Courier"/>
                <a:cs typeface="Courier"/>
              </a:rPr>
              <a:t>~InVar1</a:t>
            </a:r>
            <a:r>
              <a:rPr lang="en-US" sz="1400" dirty="0">
                <a:latin typeface="Courier"/>
                <a:cs typeface="Courier"/>
              </a:rPr>
              <a:t>;</a:t>
            </a:r>
          </a:p>
          <a:p>
            <a:pPr marL="0" indent="0">
              <a:buNone/>
            </a:pPr>
            <a:r>
              <a:rPr lang="en-US" sz="1400" dirty="0">
                <a:latin typeface="Courier"/>
                <a:cs typeface="Courier"/>
              </a:rPr>
              <a:t>	end</a:t>
            </a:r>
          </a:p>
          <a:p>
            <a:pPr marL="0" indent="0">
              <a:buNone/>
            </a:pPr>
            <a:r>
              <a:rPr lang="en-US" sz="1400" dirty="0">
                <a:latin typeface="Courier"/>
                <a:cs typeface="Courier"/>
              </a:rPr>
              <a:t>end</a:t>
            </a:r>
          </a:p>
          <a:p>
            <a:pPr marL="0" indent="0">
              <a:buNone/>
            </a:pPr>
            <a:endParaRPr lang="en-US" sz="1400" dirty="0" smtClean="0">
              <a:latin typeface="Courier"/>
              <a:cs typeface="Courier"/>
            </a:endParaRPr>
          </a:p>
        </p:txBody>
      </p:sp>
    </p:spTree>
    <p:extLst>
      <p:ext uri="{BB962C8B-B14F-4D97-AF65-F5344CB8AC3E}">
        <p14:creationId xmlns:p14="http://schemas.microsoft.com/office/powerpoint/2010/main" val="1255255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Verilog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9</a:t>
            </a:fld>
            <a:endParaRPr lang="en-US"/>
          </a:p>
        </p:txBody>
      </p:sp>
      <p:sp>
        <p:nvSpPr>
          <p:cNvPr id="13" name="Content Placeholder 2"/>
          <p:cNvSpPr txBox="1">
            <a:spLocks/>
          </p:cNvSpPr>
          <p:nvPr/>
        </p:nvSpPr>
        <p:spPr bwMode="auto">
          <a:xfrm>
            <a:off x="479426" y="1944463"/>
            <a:ext cx="8218487" cy="4217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a:lstStyle>
          <a:p>
            <a:pPr marL="0" indent="0">
              <a:buFontTx/>
              <a:buNone/>
            </a:pPr>
            <a:r>
              <a:rPr lang="en-US" sz="1800" dirty="0" smtClean="0"/>
              <a:t>Case Statements:</a:t>
            </a:r>
          </a:p>
          <a:p>
            <a:r>
              <a:rPr lang="en-US" sz="1800" dirty="0" smtClean="0"/>
              <a:t>If statements are special case statements.</a:t>
            </a:r>
          </a:p>
          <a:p>
            <a:r>
              <a:rPr lang="en-US" sz="1800" dirty="0" smtClean="0"/>
              <a:t>Like if statements, case statements synthesize to two parts:</a:t>
            </a:r>
          </a:p>
          <a:p>
            <a:pPr lvl="1"/>
            <a:r>
              <a:rPr lang="en-US" sz="1800" dirty="0" smtClean="0"/>
              <a:t>A wire (generally a bus of wires) representing all possible selections of the case statement</a:t>
            </a:r>
          </a:p>
          <a:p>
            <a:pPr lvl="1"/>
            <a:r>
              <a:rPr lang="en-US" sz="1800" dirty="0" smtClean="0"/>
              <a:t>A multiplexor that selects the correct input given the above wire</a:t>
            </a:r>
            <a:endParaRPr lang="en-US" sz="1800" dirty="0"/>
          </a:p>
          <a:p>
            <a:r>
              <a:rPr lang="en-US" sz="1800" dirty="0" smtClean="0"/>
              <a:t>Like if statements, they should be complete to avoid the generation of latches</a:t>
            </a:r>
          </a:p>
        </p:txBody>
      </p:sp>
    </p:spTree>
    <p:extLst>
      <p:ext uri="{BB962C8B-B14F-4D97-AF65-F5344CB8AC3E}">
        <p14:creationId xmlns:p14="http://schemas.microsoft.com/office/powerpoint/2010/main" val="954564343"/>
      </p:ext>
    </p:extLst>
  </p:cSld>
  <p:clrMapOvr>
    <a:masterClrMapping/>
  </p:clrMapOvr>
</p:sld>
</file>

<file path=ppt/theme/theme1.xml><?xml version="1.0" encoding="utf-8"?>
<a:theme xmlns:a="http://schemas.openxmlformats.org/drawingml/2006/main" name="ANUPowerpointTemplate2010">
  <a:themeElements>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NUPowerpointTemplate2010">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solidFill>
              <a:schemeClr val="bg1">
                <a:lumMod val="85000"/>
              </a:schemeClr>
            </a:solidFill>
          </a:defRPr>
        </a:defPPr>
      </a:lstStyle>
    </a:txDef>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ANUPowerpointTemplate2010-3-1.potx</Template>
  <TotalTime>348</TotalTime>
  <Words>2110</Words>
  <Application>Microsoft Macintosh PowerPoint</Application>
  <PresentationFormat>On-screen Show (4:3)</PresentationFormat>
  <Paragraphs>398</Paragraphs>
  <Slides>43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ANUPowerpointTemplate2010</vt:lpstr>
      <vt:lpstr>Microsoft Equation</vt:lpstr>
      <vt:lpstr>Microcontrollers and FPGAs</vt:lpstr>
      <vt:lpstr>Verilog</vt:lpstr>
      <vt:lpstr>Verilog</vt:lpstr>
      <vt:lpstr>Verilog</vt:lpstr>
      <vt:lpstr>Verilog</vt:lpstr>
      <vt:lpstr>Verilog</vt:lpstr>
      <vt:lpstr>Verilog</vt:lpstr>
      <vt:lpstr>Verilog</vt:lpstr>
      <vt:lpstr>Verilog</vt:lpstr>
      <vt:lpstr>Verilog</vt:lpstr>
      <vt:lpstr>Verilog</vt:lpstr>
      <vt:lpstr>Verilog</vt:lpstr>
      <vt:lpstr>Verilog</vt:lpstr>
      <vt:lpstr>Clocks</vt:lpstr>
      <vt:lpstr>Clocks</vt:lpstr>
      <vt:lpstr>Clocks</vt:lpstr>
      <vt:lpstr>Clocks</vt:lpstr>
      <vt:lpstr>Finite State Machines (FSM)</vt:lpstr>
      <vt:lpstr>FSM</vt:lpstr>
      <vt:lpstr>FSM</vt:lpstr>
      <vt:lpstr>FSM</vt:lpstr>
      <vt:lpstr>FSM in Verilog http://www.altera.com/support/examples/verilog/ver_statem.html </vt:lpstr>
      <vt:lpstr>FSM – Design Steps</vt:lpstr>
      <vt:lpstr>Microprocessors</vt:lpstr>
      <vt:lpstr>Microprocessors</vt:lpstr>
      <vt:lpstr>Microprocessors</vt:lpstr>
      <vt:lpstr>Microprocessors</vt:lpstr>
      <vt:lpstr>Microprocessors</vt:lpstr>
      <vt:lpstr>Microprocessors</vt:lpstr>
      <vt:lpstr>Optional: Asynchronous Machines</vt:lpstr>
      <vt:lpstr>Feedback Model for Asynchronous Sequential Networks</vt:lpstr>
      <vt:lpstr>Asynchronous FSM</vt:lpstr>
      <vt:lpstr>Asynch. Design Difficulties</vt:lpstr>
      <vt:lpstr>Stable State</vt:lpstr>
      <vt:lpstr>Races</vt:lpstr>
      <vt:lpstr>Races</vt:lpstr>
      <vt:lpstr>Types of Races</vt:lpstr>
      <vt:lpstr>Races</vt:lpstr>
      <vt:lpstr>Types of Races</vt:lpstr>
      <vt:lpstr>Asynchronous FSM Benefits</vt:lpstr>
      <vt:lpstr>Asynchronous FSM example</vt:lpstr>
      <vt:lpstr>Next State Variable</vt:lpstr>
      <vt:lpstr>Asynchronous State Tables</vt:lpstr>
    </vt:vector>
  </TitlesOfParts>
  <Company>Nias Digital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Nizette</dc:creator>
  <cp:lastModifiedBy>Ben Nizette</cp:lastModifiedBy>
  <cp:revision>69</cp:revision>
  <dcterms:created xsi:type="dcterms:W3CDTF">2012-03-25T00:50:54Z</dcterms:created>
  <dcterms:modified xsi:type="dcterms:W3CDTF">2012-08-01T04:24:52Z</dcterms:modified>
</cp:coreProperties>
</file>