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45"/>
  </p:notesMasterIdLst>
  <p:handoutMasterIdLst>
    <p:handoutMasterId r:id="rId46"/>
  </p:handoutMasterIdLst>
  <p:sldIdLst>
    <p:sldId id="256" r:id="rId2"/>
    <p:sldId id="297" r:id="rId3"/>
    <p:sldId id="258" r:id="rId4"/>
    <p:sldId id="298" r:id="rId5"/>
    <p:sldId id="259" r:id="rId6"/>
    <p:sldId id="260" r:id="rId7"/>
    <p:sldId id="299" r:id="rId8"/>
    <p:sldId id="261" r:id="rId9"/>
    <p:sldId id="262" r:id="rId10"/>
    <p:sldId id="265" r:id="rId11"/>
    <p:sldId id="266" r:id="rId12"/>
    <p:sldId id="263" r:id="rId13"/>
    <p:sldId id="267" r:id="rId14"/>
    <p:sldId id="268" r:id="rId15"/>
    <p:sldId id="271" r:id="rId16"/>
    <p:sldId id="272" r:id="rId17"/>
    <p:sldId id="288" r:id="rId18"/>
    <p:sldId id="291" r:id="rId19"/>
    <p:sldId id="295" r:id="rId20"/>
    <p:sldId id="296" r:id="rId21"/>
    <p:sldId id="293" r:id="rId22"/>
    <p:sldId id="274" r:id="rId23"/>
    <p:sldId id="275" r:id="rId24"/>
    <p:sldId id="300" r:id="rId25"/>
    <p:sldId id="276" r:id="rId26"/>
    <p:sldId id="277" r:id="rId27"/>
    <p:sldId id="278" r:id="rId28"/>
    <p:sldId id="279" r:id="rId29"/>
    <p:sldId id="280" r:id="rId30"/>
    <p:sldId id="281" r:id="rId31"/>
    <p:sldId id="282" r:id="rId32"/>
    <p:sldId id="283" r:id="rId33"/>
    <p:sldId id="286" r:id="rId34"/>
    <p:sldId id="294" r:id="rId35"/>
    <p:sldId id="301" r:id="rId36"/>
    <p:sldId id="302" r:id="rId37"/>
    <p:sldId id="303" r:id="rId38"/>
    <p:sldId id="304" r:id="rId39"/>
    <p:sldId id="305" r:id="rId40"/>
    <p:sldId id="306" r:id="rId41"/>
    <p:sldId id="307" r:id="rId42"/>
    <p:sldId id="308" r:id="rId43"/>
    <p:sldId id="309"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66"/>
    <a:srgbClr val="FFCC66"/>
    <a:srgbClr val="FF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1" d="100"/>
          <a:sy n="111" d="100"/>
        </p:scale>
        <p:origin x="-12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DBD5A2-AA64-DF47-AD78-935F6A656BCA}" type="datetimeFigureOut">
              <a:rPr lang="en-US" smtClean="0"/>
              <a:t>8/08/12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5BDDD45-8B65-B342-AF20-7A10CA82B791}" type="slidenum">
              <a:rPr lang="en-US" smtClean="0"/>
              <a:t>‹#›</a:t>
            </a:fld>
            <a:endParaRPr lang="en-US" dirty="0"/>
          </a:p>
        </p:txBody>
      </p:sp>
    </p:spTree>
    <p:extLst>
      <p:ext uri="{BB962C8B-B14F-4D97-AF65-F5344CB8AC3E}">
        <p14:creationId xmlns:p14="http://schemas.microsoft.com/office/powerpoint/2010/main" val="1501286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0E0E27-E714-8E4B-B35E-9D7D77FA161E}" type="datetimeFigureOut">
              <a:rPr lang="en-US" smtClean="0"/>
              <a:t>8/08/12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E37670-4847-0C45-8086-A8E697530DA1}" type="slidenum">
              <a:rPr lang="en-US" smtClean="0"/>
              <a:t>‹#›</a:t>
            </a:fld>
            <a:endParaRPr lang="en-US" dirty="0"/>
          </a:p>
        </p:txBody>
      </p:sp>
    </p:spTree>
    <p:extLst>
      <p:ext uri="{BB962C8B-B14F-4D97-AF65-F5344CB8AC3E}">
        <p14:creationId xmlns:p14="http://schemas.microsoft.com/office/powerpoint/2010/main" val="421223583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37670-4847-0C45-8086-A8E697530DA1}" type="slidenum">
              <a:rPr lang="en-US" smtClean="0"/>
              <a:t>2</a:t>
            </a:fld>
            <a:endParaRPr lang="en-US" dirty="0"/>
          </a:p>
        </p:txBody>
      </p:sp>
    </p:spTree>
    <p:extLst>
      <p:ext uri="{BB962C8B-B14F-4D97-AF65-F5344CB8AC3E}">
        <p14:creationId xmlns:p14="http://schemas.microsoft.com/office/powerpoint/2010/main" val="2640379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37670-4847-0C45-8086-A8E697530DA1}" type="slidenum">
              <a:rPr lang="en-US" smtClean="0"/>
              <a:t>16</a:t>
            </a:fld>
            <a:endParaRPr lang="en-US" dirty="0"/>
          </a:p>
        </p:txBody>
      </p:sp>
    </p:spTree>
    <p:extLst>
      <p:ext uri="{BB962C8B-B14F-4D97-AF65-F5344CB8AC3E}">
        <p14:creationId xmlns:p14="http://schemas.microsoft.com/office/powerpoint/2010/main" val="2640379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37670-4847-0C45-8086-A8E697530DA1}" type="slidenum">
              <a:rPr lang="en-US" smtClean="0"/>
              <a:t>17</a:t>
            </a:fld>
            <a:endParaRPr lang="en-US" dirty="0"/>
          </a:p>
        </p:txBody>
      </p:sp>
    </p:spTree>
    <p:extLst>
      <p:ext uri="{BB962C8B-B14F-4D97-AF65-F5344CB8AC3E}">
        <p14:creationId xmlns:p14="http://schemas.microsoft.com/office/powerpoint/2010/main" val="2640379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37670-4847-0C45-8086-A8E697530DA1}" type="slidenum">
              <a:rPr lang="en-US" smtClean="0"/>
              <a:t>18</a:t>
            </a:fld>
            <a:endParaRPr lang="en-US" dirty="0"/>
          </a:p>
        </p:txBody>
      </p:sp>
    </p:spTree>
    <p:extLst>
      <p:ext uri="{BB962C8B-B14F-4D97-AF65-F5344CB8AC3E}">
        <p14:creationId xmlns:p14="http://schemas.microsoft.com/office/powerpoint/2010/main" val="2640379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37670-4847-0C45-8086-A8E697530DA1}" type="slidenum">
              <a:rPr lang="en-US" smtClean="0"/>
              <a:t>19</a:t>
            </a:fld>
            <a:endParaRPr lang="en-US" dirty="0"/>
          </a:p>
        </p:txBody>
      </p:sp>
    </p:spTree>
    <p:extLst>
      <p:ext uri="{BB962C8B-B14F-4D97-AF65-F5344CB8AC3E}">
        <p14:creationId xmlns:p14="http://schemas.microsoft.com/office/powerpoint/2010/main" val="2640379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37670-4847-0C45-8086-A8E697530DA1}" type="slidenum">
              <a:rPr lang="en-US" smtClean="0"/>
              <a:t>20</a:t>
            </a:fld>
            <a:endParaRPr lang="en-US" dirty="0"/>
          </a:p>
        </p:txBody>
      </p:sp>
    </p:spTree>
    <p:extLst>
      <p:ext uri="{BB962C8B-B14F-4D97-AF65-F5344CB8AC3E}">
        <p14:creationId xmlns:p14="http://schemas.microsoft.com/office/powerpoint/2010/main" val="2640379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37670-4847-0C45-8086-A8E697530DA1}" type="slidenum">
              <a:rPr lang="en-US" smtClean="0"/>
              <a:t>21</a:t>
            </a:fld>
            <a:endParaRPr lang="en-US" dirty="0"/>
          </a:p>
        </p:txBody>
      </p:sp>
    </p:spTree>
    <p:extLst>
      <p:ext uri="{BB962C8B-B14F-4D97-AF65-F5344CB8AC3E}">
        <p14:creationId xmlns:p14="http://schemas.microsoft.com/office/powerpoint/2010/main" val="2640379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37670-4847-0C45-8086-A8E697530DA1}" type="slidenum">
              <a:rPr lang="en-US" smtClean="0"/>
              <a:t>22</a:t>
            </a:fld>
            <a:endParaRPr lang="en-US" dirty="0"/>
          </a:p>
        </p:txBody>
      </p:sp>
    </p:spTree>
    <p:extLst>
      <p:ext uri="{BB962C8B-B14F-4D97-AF65-F5344CB8AC3E}">
        <p14:creationId xmlns:p14="http://schemas.microsoft.com/office/powerpoint/2010/main" val="2640379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37670-4847-0C45-8086-A8E697530DA1}" type="slidenum">
              <a:rPr lang="en-US" smtClean="0"/>
              <a:t>23</a:t>
            </a:fld>
            <a:endParaRPr lang="en-US" dirty="0"/>
          </a:p>
        </p:txBody>
      </p:sp>
    </p:spTree>
    <p:extLst>
      <p:ext uri="{BB962C8B-B14F-4D97-AF65-F5344CB8AC3E}">
        <p14:creationId xmlns:p14="http://schemas.microsoft.com/office/powerpoint/2010/main" val="2640379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37670-4847-0C45-8086-A8E697530DA1}" type="slidenum">
              <a:rPr lang="en-US" smtClean="0"/>
              <a:t>24</a:t>
            </a:fld>
            <a:endParaRPr lang="en-US" dirty="0"/>
          </a:p>
        </p:txBody>
      </p:sp>
    </p:spTree>
    <p:extLst>
      <p:ext uri="{BB962C8B-B14F-4D97-AF65-F5344CB8AC3E}">
        <p14:creationId xmlns:p14="http://schemas.microsoft.com/office/powerpoint/2010/main" val="2640379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37670-4847-0C45-8086-A8E697530DA1}" type="slidenum">
              <a:rPr lang="en-US" smtClean="0"/>
              <a:t>25</a:t>
            </a:fld>
            <a:endParaRPr lang="en-US" dirty="0"/>
          </a:p>
        </p:txBody>
      </p:sp>
    </p:spTree>
    <p:extLst>
      <p:ext uri="{BB962C8B-B14F-4D97-AF65-F5344CB8AC3E}">
        <p14:creationId xmlns:p14="http://schemas.microsoft.com/office/powerpoint/2010/main" val="2640379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37670-4847-0C45-8086-A8E697530DA1}" type="slidenum">
              <a:rPr lang="en-US" smtClean="0"/>
              <a:t>4</a:t>
            </a:fld>
            <a:endParaRPr lang="en-US" dirty="0"/>
          </a:p>
        </p:txBody>
      </p:sp>
    </p:spTree>
    <p:extLst>
      <p:ext uri="{BB962C8B-B14F-4D97-AF65-F5344CB8AC3E}">
        <p14:creationId xmlns:p14="http://schemas.microsoft.com/office/powerpoint/2010/main" val="26403799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37670-4847-0C45-8086-A8E697530DA1}" type="slidenum">
              <a:rPr lang="en-US" smtClean="0"/>
              <a:t>26</a:t>
            </a:fld>
            <a:endParaRPr lang="en-US" dirty="0"/>
          </a:p>
        </p:txBody>
      </p:sp>
    </p:spTree>
    <p:extLst>
      <p:ext uri="{BB962C8B-B14F-4D97-AF65-F5344CB8AC3E}">
        <p14:creationId xmlns:p14="http://schemas.microsoft.com/office/powerpoint/2010/main" val="2640379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37670-4847-0C45-8086-A8E697530DA1}" type="slidenum">
              <a:rPr lang="en-US" smtClean="0"/>
              <a:t>27</a:t>
            </a:fld>
            <a:endParaRPr lang="en-US" dirty="0"/>
          </a:p>
        </p:txBody>
      </p:sp>
    </p:spTree>
    <p:extLst>
      <p:ext uri="{BB962C8B-B14F-4D97-AF65-F5344CB8AC3E}">
        <p14:creationId xmlns:p14="http://schemas.microsoft.com/office/powerpoint/2010/main" val="26403799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37670-4847-0C45-8086-A8E697530DA1}" type="slidenum">
              <a:rPr lang="en-US" smtClean="0"/>
              <a:t>28</a:t>
            </a:fld>
            <a:endParaRPr lang="en-US" dirty="0"/>
          </a:p>
        </p:txBody>
      </p:sp>
    </p:spTree>
    <p:extLst>
      <p:ext uri="{BB962C8B-B14F-4D97-AF65-F5344CB8AC3E}">
        <p14:creationId xmlns:p14="http://schemas.microsoft.com/office/powerpoint/2010/main" val="2640379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37670-4847-0C45-8086-A8E697530DA1}" type="slidenum">
              <a:rPr lang="en-US" smtClean="0"/>
              <a:t>29</a:t>
            </a:fld>
            <a:endParaRPr lang="en-US" dirty="0"/>
          </a:p>
        </p:txBody>
      </p:sp>
    </p:spTree>
    <p:extLst>
      <p:ext uri="{BB962C8B-B14F-4D97-AF65-F5344CB8AC3E}">
        <p14:creationId xmlns:p14="http://schemas.microsoft.com/office/powerpoint/2010/main" val="26403799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37670-4847-0C45-8086-A8E697530DA1}" type="slidenum">
              <a:rPr lang="en-US" smtClean="0"/>
              <a:t>30</a:t>
            </a:fld>
            <a:endParaRPr lang="en-US" dirty="0"/>
          </a:p>
        </p:txBody>
      </p:sp>
    </p:spTree>
    <p:extLst>
      <p:ext uri="{BB962C8B-B14F-4D97-AF65-F5344CB8AC3E}">
        <p14:creationId xmlns:p14="http://schemas.microsoft.com/office/powerpoint/2010/main" val="26403799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37670-4847-0C45-8086-A8E697530DA1}" type="slidenum">
              <a:rPr lang="en-US" smtClean="0"/>
              <a:t>31</a:t>
            </a:fld>
            <a:endParaRPr lang="en-US" dirty="0"/>
          </a:p>
        </p:txBody>
      </p:sp>
    </p:spTree>
    <p:extLst>
      <p:ext uri="{BB962C8B-B14F-4D97-AF65-F5344CB8AC3E}">
        <p14:creationId xmlns:p14="http://schemas.microsoft.com/office/powerpoint/2010/main" val="26403799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37670-4847-0C45-8086-A8E697530DA1}" type="slidenum">
              <a:rPr lang="en-US" smtClean="0"/>
              <a:t>32</a:t>
            </a:fld>
            <a:endParaRPr lang="en-US" dirty="0"/>
          </a:p>
        </p:txBody>
      </p:sp>
    </p:spTree>
    <p:extLst>
      <p:ext uri="{BB962C8B-B14F-4D97-AF65-F5344CB8AC3E}">
        <p14:creationId xmlns:p14="http://schemas.microsoft.com/office/powerpoint/2010/main" val="26403799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37670-4847-0C45-8086-A8E697530DA1}" type="slidenum">
              <a:rPr lang="en-US" smtClean="0"/>
              <a:t>33</a:t>
            </a:fld>
            <a:endParaRPr lang="en-US" dirty="0"/>
          </a:p>
        </p:txBody>
      </p:sp>
    </p:spTree>
    <p:extLst>
      <p:ext uri="{BB962C8B-B14F-4D97-AF65-F5344CB8AC3E}">
        <p14:creationId xmlns:p14="http://schemas.microsoft.com/office/powerpoint/2010/main" val="26403799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37670-4847-0C45-8086-A8E697530DA1}" type="slidenum">
              <a:rPr lang="en-US" smtClean="0"/>
              <a:t>34</a:t>
            </a:fld>
            <a:endParaRPr lang="en-US" dirty="0"/>
          </a:p>
        </p:txBody>
      </p:sp>
    </p:spTree>
    <p:extLst>
      <p:ext uri="{BB962C8B-B14F-4D97-AF65-F5344CB8AC3E}">
        <p14:creationId xmlns:p14="http://schemas.microsoft.com/office/powerpoint/2010/main" val="26403799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37670-4847-0C45-8086-A8E697530DA1}" type="slidenum">
              <a:rPr lang="en-US" smtClean="0"/>
              <a:t>35</a:t>
            </a:fld>
            <a:endParaRPr lang="en-US" dirty="0"/>
          </a:p>
        </p:txBody>
      </p:sp>
    </p:spTree>
    <p:extLst>
      <p:ext uri="{BB962C8B-B14F-4D97-AF65-F5344CB8AC3E}">
        <p14:creationId xmlns:p14="http://schemas.microsoft.com/office/powerpoint/2010/main" val="2640379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37670-4847-0C45-8086-A8E697530DA1}" type="slidenum">
              <a:rPr lang="en-US" smtClean="0"/>
              <a:t>7</a:t>
            </a:fld>
            <a:endParaRPr lang="en-US" dirty="0"/>
          </a:p>
        </p:txBody>
      </p:sp>
    </p:spTree>
    <p:extLst>
      <p:ext uri="{BB962C8B-B14F-4D97-AF65-F5344CB8AC3E}">
        <p14:creationId xmlns:p14="http://schemas.microsoft.com/office/powerpoint/2010/main" val="26403799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37670-4847-0C45-8086-A8E697530DA1}" type="slidenum">
              <a:rPr lang="en-US" smtClean="0"/>
              <a:t>36</a:t>
            </a:fld>
            <a:endParaRPr lang="en-US" dirty="0"/>
          </a:p>
        </p:txBody>
      </p:sp>
    </p:spTree>
    <p:extLst>
      <p:ext uri="{BB962C8B-B14F-4D97-AF65-F5344CB8AC3E}">
        <p14:creationId xmlns:p14="http://schemas.microsoft.com/office/powerpoint/2010/main" val="26403799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37670-4847-0C45-8086-A8E697530DA1}" type="slidenum">
              <a:rPr lang="en-US" smtClean="0"/>
              <a:t>37</a:t>
            </a:fld>
            <a:endParaRPr lang="en-US" dirty="0"/>
          </a:p>
        </p:txBody>
      </p:sp>
    </p:spTree>
    <p:extLst>
      <p:ext uri="{BB962C8B-B14F-4D97-AF65-F5344CB8AC3E}">
        <p14:creationId xmlns:p14="http://schemas.microsoft.com/office/powerpoint/2010/main" val="26403799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37670-4847-0C45-8086-A8E697530DA1}" type="slidenum">
              <a:rPr lang="en-US" smtClean="0"/>
              <a:t>38</a:t>
            </a:fld>
            <a:endParaRPr lang="en-US" dirty="0"/>
          </a:p>
        </p:txBody>
      </p:sp>
    </p:spTree>
    <p:extLst>
      <p:ext uri="{BB962C8B-B14F-4D97-AF65-F5344CB8AC3E}">
        <p14:creationId xmlns:p14="http://schemas.microsoft.com/office/powerpoint/2010/main" val="26403799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37670-4847-0C45-8086-A8E697530DA1}" type="slidenum">
              <a:rPr lang="en-US" smtClean="0"/>
              <a:t>39</a:t>
            </a:fld>
            <a:endParaRPr lang="en-US" dirty="0"/>
          </a:p>
        </p:txBody>
      </p:sp>
    </p:spTree>
    <p:extLst>
      <p:ext uri="{BB962C8B-B14F-4D97-AF65-F5344CB8AC3E}">
        <p14:creationId xmlns:p14="http://schemas.microsoft.com/office/powerpoint/2010/main" val="26403799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37670-4847-0C45-8086-A8E697530DA1}" type="slidenum">
              <a:rPr lang="en-US" smtClean="0"/>
              <a:t>40</a:t>
            </a:fld>
            <a:endParaRPr lang="en-US" dirty="0"/>
          </a:p>
        </p:txBody>
      </p:sp>
    </p:spTree>
    <p:extLst>
      <p:ext uri="{BB962C8B-B14F-4D97-AF65-F5344CB8AC3E}">
        <p14:creationId xmlns:p14="http://schemas.microsoft.com/office/powerpoint/2010/main" val="26403799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37670-4847-0C45-8086-A8E697530DA1}" type="slidenum">
              <a:rPr lang="en-US" smtClean="0"/>
              <a:t>41</a:t>
            </a:fld>
            <a:endParaRPr lang="en-US" dirty="0"/>
          </a:p>
        </p:txBody>
      </p:sp>
    </p:spTree>
    <p:extLst>
      <p:ext uri="{BB962C8B-B14F-4D97-AF65-F5344CB8AC3E}">
        <p14:creationId xmlns:p14="http://schemas.microsoft.com/office/powerpoint/2010/main" val="26403799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37670-4847-0C45-8086-A8E697530DA1}" type="slidenum">
              <a:rPr lang="en-US" smtClean="0"/>
              <a:t>42</a:t>
            </a:fld>
            <a:endParaRPr lang="en-US" dirty="0"/>
          </a:p>
        </p:txBody>
      </p:sp>
    </p:spTree>
    <p:extLst>
      <p:ext uri="{BB962C8B-B14F-4D97-AF65-F5344CB8AC3E}">
        <p14:creationId xmlns:p14="http://schemas.microsoft.com/office/powerpoint/2010/main" val="26403799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37670-4847-0C45-8086-A8E697530DA1}" type="slidenum">
              <a:rPr lang="en-US" smtClean="0"/>
              <a:t>43</a:t>
            </a:fld>
            <a:endParaRPr lang="en-US" dirty="0"/>
          </a:p>
        </p:txBody>
      </p:sp>
    </p:spTree>
    <p:extLst>
      <p:ext uri="{BB962C8B-B14F-4D97-AF65-F5344CB8AC3E}">
        <p14:creationId xmlns:p14="http://schemas.microsoft.com/office/powerpoint/2010/main" val="2640379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37670-4847-0C45-8086-A8E697530DA1}" type="slidenum">
              <a:rPr lang="en-US" smtClean="0"/>
              <a:t>10</a:t>
            </a:fld>
            <a:endParaRPr lang="en-US" dirty="0"/>
          </a:p>
        </p:txBody>
      </p:sp>
    </p:spTree>
    <p:extLst>
      <p:ext uri="{BB962C8B-B14F-4D97-AF65-F5344CB8AC3E}">
        <p14:creationId xmlns:p14="http://schemas.microsoft.com/office/powerpoint/2010/main" val="2640379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37670-4847-0C45-8086-A8E697530DA1}" type="slidenum">
              <a:rPr lang="en-US" smtClean="0"/>
              <a:t>11</a:t>
            </a:fld>
            <a:endParaRPr lang="en-US" dirty="0"/>
          </a:p>
        </p:txBody>
      </p:sp>
    </p:spTree>
    <p:extLst>
      <p:ext uri="{BB962C8B-B14F-4D97-AF65-F5344CB8AC3E}">
        <p14:creationId xmlns:p14="http://schemas.microsoft.com/office/powerpoint/2010/main" val="2640379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note that standards mentioned</a:t>
            </a:r>
            <a:r>
              <a:rPr lang="en-US" baseline="0" dirty="0" smtClean="0"/>
              <a:t> aren’t entirely physical entities.  “Process Interfaces” like those for QA etc. count!</a:t>
            </a:r>
            <a:endParaRPr lang="en-US" dirty="0"/>
          </a:p>
        </p:txBody>
      </p:sp>
      <p:sp>
        <p:nvSpPr>
          <p:cNvPr id="4" name="Slide Number Placeholder 3"/>
          <p:cNvSpPr>
            <a:spLocks noGrp="1"/>
          </p:cNvSpPr>
          <p:nvPr>
            <p:ph type="sldNum" sz="quarter" idx="10"/>
          </p:nvPr>
        </p:nvSpPr>
        <p:spPr/>
        <p:txBody>
          <a:bodyPr/>
          <a:lstStyle/>
          <a:p>
            <a:fld id="{ACE37670-4847-0C45-8086-A8E697530DA1}" type="slidenum">
              <a:rPr lang="en-US" smtClean="0"/>
              <a:t>12</a:t>
            </a:fld>
            <a:endParaRPr lang="en-US" dirty="0"/>
          </a:p>
        </p:txBody>
      </p:sp>
    </p:spTree>
    <p:extLst>
      <p:ext uri="{BB962C8B-B14F-4D97-AF65-F5344CB8AC3E}">
        <p14:creationId xmlns:p14="http://schemas.microsoft.com/office/powerpoint/2010/main" val="2640379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note that standards mentioned</a:t>
            </a:r>
            <a:r>
              <a:rPr lang="en-US" baseline="0" dirty="0" smtClean="0"/>
              <a:t> aren’t entirely physical entities.  “Process Interfaces” like those for QA etc. count!</a:t>
            </a:r>
            <a:endParaRPr lang="en-US" dirty="0"/>
          </a:p>
        </p:txBody>
      </p:sp>
      <p:sp>
        <p:nvSpPr>
          <p:cNvPr id="4" name="Slide Number Placeholder 3"/>
          <p:cNvSpPr>
            <a:spLocks noGrp="1"/>
          </p:cNvSpPr>
          <p:nvPr>
            <p:ph type="sldNum" sz="quarter" idx="10"/>
          </p:nvPr>
        </p:nvSpPr>
        <p:spPr/>
        <p:txBody>
          <a:bodyPr/>
          <a:lstStyle/>
          <a:p>
            <a:fld id="{ACE37670-4847-0C45-8086-A8E697530DA1}" type="slidenum">
              <a:rPr lang="en-US" smtClean="0"/>
              <a:t>13</a:t>
            </a:fld>
            <a:endParaRPr lang="en-US" dirty="0"/>
          </a:p>
        </p:txBody>
      </p:sp>
    </p:spTree>
    <p:extLst>
      <p:ext uri="{BB962C8B-B14F-4D97-AF65-F5344CB8AC3E}">
        <p14:creationId xmlns:p14="http://schemas.microsoft.com/office/powerpoint/2010/main" val="2640379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37670-4847-0C45-8086-A8E697530DA1}" type="slidenum">
              <a:rPr lang="en-US" smtClean="0"/>
              <a:t>14</a:t>
            </a:fld>
            <a:endParaRPr lang="en-US" dirty="0"/>
          </a:p>
        </p:txBody>
      </p:sp>
    </p:spTree>
    <p:extLst>
      <p:ext uri="{BB962C8B-B14F-4D97-AF65-F5344CB8AC3E}">
        <p14:creationId xmlns:p14="http://schemas.microsoft.com/office/powerpoint/2010/main" val="2640379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37670-4847-0C45-8086-A8E697530DA1}" type="slidenum">
              <a:rPr lang="en-US" smtClean="0"/>
              <a:t>15</a:t>
            </a:fld>
            <a:endParaRPr lang="en-US" dirty="0"/>
          </a:p>
        </p:txBody>
      </p:sp>
    </p:spTree>
    <p:extLst>
      <p:ext uri="{BB962C8B-B14F-4D97-AF65-F5344CB8AC3E}">
        <p14:creationId xmlns:p14="http://schemas.microsoft.com/office/powerpoint/2010/main" val="2640379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652963"/>
            <a:ext cx="9144000" cy="2205037"/>
          </a:xfrm>
          <a:prstGeom prst="rect">
            <a:avLst/>
          </a:prstGeom>
          <a:solidFill>
            <a:srgbClr val="94B0BE"/>
          </a:solidFill>
          <a:ln w="9525">
            <a:noFill/>
            <a:miter lim="800000"/>
            <a:headEnd/>
            <a:tailEnd/>
          </a:ln>
          <a:effectLst/>
        </p:spPr>
        <p:txBody>
          <a:bodyPr wrap="none" anchor="ctr">
            <a:prstTxWarp prst="textNoShape">
              <a:avLst/>
            </a:prstTxWarp>
          </a:bodyPr>
          <a:lstStyle/>
          <a:p>
            <a:pPr>
              <a:defRPr/>
            </a:pPr>
            <a:endParaRPr lang="en-US" dirty="0"/>
          </a:p>
        </p:txBody>
      </p:sp>
      <p:sp>
        <p:nvSpPr>
          <p:cNvPr id="5" name="Rectangle 8"/>
          <p:cNvSpPr>
            <a:spLocks noChangeArrowheads="1"/>
          </p:cNvSpPr>
          <p:nvPr/>
        </p:nvSpPr>
        <p:spPr bwMode="auto">
          <a:xfrm>
            <a:off x="0" y="0"/>
            <a:ext cx="9144000" cy="765175"/>
          </a:xfrm>
          <a:prstGeom prst="rect">
            <a:avLst/>
          </a:prstGeom>
          <a:solidFill>
            <a:srgbClr val="333333"/>
          </a:solidFill>
          <a:ln w="9525">
            <a:noFill/>
            <a:miter lim="800000"/>
            <a:headEnd/>
            <a:tailEnd/>
          </a:ln>
          <a:effectLst/>
        </p:spPr>
        <p:txBody>
          <a:bodyPr wrap="none" anchor="ctr">
            <a:prstTxWarp prst="textNoShape">
              <a:avLst/>
            </a:prstTxWarp>
          </a:bodyPr>
          <a:lstStyle/>
          <a:p>
            <a:pPr algn="ctr">
              <a:defRPr/>
            </a:pPr>
            <a:endParaRPr lang="en-US" dirty="0"/>
          </a:p>
        </p:txBody>
      </p:sp>
      <p:pic>
        <p:nvPicPr>
          <p:cNvPr id="6" name="Picture 9" descr="ANU_LOGO_WHITE"/>
          <p:cNvPicPr>
            <a:picLocks noChangeAspect="1" noChangeArrowheads="1"/>
          </p:cNvPicPr>
          <p:nvPr/>
        </p:nvPicPr>
        <p:blipFill>
          <a:blip r:embed="rId2"/>
          <a:srcRect/>
          <a:stretch>
            <a:fillRect/>
          </a:stretch>
        </p:blipFill>
        <p:spPr bwMode="auto">
          <a:xfrm>
            <a:off x="468313" y="115888"/>
            <a:ext cx="1511300" cy="525462"/>
          </a:xfrm>
          <a:prstGeom prst="rect">
            <a:avLst/>
          </a:prstGeom>
          <a:noFill/>
          <a:ln w="9525">
            <a:noFill/>
            <a:miter lim="800000"/>
            <a:headEnd/>
            <a:tailEnd/>
          </a:ln>
        </p:spPr>
      </p:pic>
      <p:sp>
        <p:nvSpPr>
          <p:cNvPr id="8196" name="Rectangle 4"/>
          <p:cNvSpPr>
            <a:spLocks noGrp="1" noChangeArrowheads="1"/>
          </p:cNvSpPr>
          <p:nvPr>
            <p:ph type="subTitle" idx="1"/>
          </p:nvPr>
        </p:nvSpPr>
        <p:spPr>
          <a:xfrm>
            <a:off x="468313" y="4652963"/>
            <a:ext cx="8280400" cy="519112"/>
          </a:xfrm>
        </p:spPr>
        <p:txBody>
          <a:bodyPr>
            <a:spAutoFit/>
          </a:bodyPr>
          <a:lstStyle>
            <a:lvl1pPr marL="0" indent="0">
              <a:buFontTx/>
              <a:buNone/>
              <a:defRPr sz="2800"/>
            </a:lvl1pPr>
          </a:lstStyle>
          <a:p>
            <a:r>
              <a:rPr lang="en-US" smtClean="0"/>
              <a:t>Click to edit Master subtitle style</a:t>
            </a:r>
            <a:endParaRPr lang="en-US"/>
          </a:p>
        </p:txBody>
      </p:sp>
      <p:sp>
        <p:nvSpPr>
          <p:cNvPr id="8195" name="Rectangle 3"/>
          <p:cNvSpPr>
            <a:spLocks noGrp="1" noChangeArrowheads="1"/>
          </p:cNvSpPr>
          <p:nvPr>
            <p:ph type="ctrTitle"/>
          </p:nvPr>
        </p:nvSpPr>
        <p:spPr>
          <a:xfrm>
            <a:off x="468313" y="1919288"/>
            <a:ext cx="8207375" cy="641350"/>
          </a:xfrm>
        </p:spPr>
        <p:txBody>
          <a:bodyPr>
            <a:spAutoFit/>
          </a:bodyPr>
          <a:lstStyle>
            <a:lvl1pPr>
              <a:defRPr>
                <a:solidFill>
                  <a:schemeClr val="tx1"/>
                </a:solidFill>
              </a:defRPr>
            </a:lvl1pPr>
          </a:lstStyle>
          <a:p>
            <a:r>
              <a:rPr lang="en-US" smtClean="0"/>
              <a:t>Click to edit Master title style</a:t>
            </a:r>
            <a:endParaRPr lang="en-US"/>
          </a:p>
        </p:txBody>
      </p:sp>
      <p:sp>
        <p:nvSpPr>
          <p:cNvPr id="7" name="Rectangle 5"/>
          <p:cNvSpPr>
            <a:spLocks noGrp="1" noChangeArrowheads="1"/>
          </p:cNvSpPr>
          <p:nvPr>
            <p:ph type="dt" sz="half" idx="10"/>
          </p:nvPr>
        </p:nvSpPr>
        <p:spPr>
          <a:xfrm>
            <a:off x="457200" y="6245225"/>
            <a:ext cx="2133600" cy="476250"/>
          </a:xfrm>
        </p:spPr>
        <p:txBody>
          <a:bodyPr/>
          <a:lstStyle>
            <a:lvl1pPr algn="l">
              <a:defRPr/>
            </a:lvl1pPr>
          </a:lstStyle>
          <a:p>
            <a:fld id="{DF6977FA-FB72-A540-B4E7-FD097F77AA88}" type="datetime1">
              <a:rPr lang="en-US" smtClean="0"/>
              <a:t>8/08/12</a:t>
            </a:fld>
            <a:endParaRPr lang="en-US" dirty="0"/>
          </a:p>
        </p:txBody>
      </p:sp>
      <p:sp>
        <p:nvSpPr>
          <p:cNvPr id="8" name="Rectangle 6"/>
          <p:cNvSpPr>
            <a:spLocks noGrp="1" noChangeArrowheads="1"/>
          </p:cNvSpPr>
          <p:nvPr>
            <p:ph type="ftr" sz="quarter" idx="11"/>
          </p:nvPr>
        </p:nvSpPr>
        <p:spPr>
          <a:xfrm>
            <a:off x="3124200" y="6245225"/>
            <a:ext cx="2895600" cy="476250"/>
          </a:xfrm>
        </p:spPr>
        <p:txBody>
          <a:bodyPr/>
          <a:lstStyle>
            <a:lvl1pPr algn="ctr">
              <a:defRPr smtClean="0"/>
            </a:lvl1pPr>
          </a:lstStyle>
          <a:p>
            <a:endParaRPr lang="en-US" dirty="0"/>
          </a:p>
        </p:txBody>
      </p:sp>
      <p:sp>
        <p:nvSpPr>
          <p:cNvPr id="9" name="Rectangle 7"/>
          <p:cNvSpPr>
            <a:spLocks noGrp="1" noChangeArrowheads="1"/>
          </p:cNvSpPr>
          <p:nvPr>
            <p:ph type="sldNum" sz="quarter" idx="12"/>
          </p:nvPr>
        </p:nvSpPr>
        <p:spPr>
          <a:xfrm>
            <a:off x="6553200" y="6245225"/>
            <a:ext cx="2133600" cy="476250"/>
          </a:xfrm>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CE98EA81-5F33-D04B-9542-F6C14AECD6AD}" type="datetime1">
              <a:rPr lang="en-US" smtClean="0"/>
              <a:t>8/08/12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765175"/>
            <a:ext cx="2058988" cy="5360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5175"/>
            <a:ext cx="6029325" cy="53609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B4C0651C-C39B-CB4E-8A2E-5AFE5DFEE3A0}" type="datetime1">
              <a:rPr lang="en-US" smtClean="0"/>
              <a:t>8/08/12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9E3994F0-7390-5A47-AC10-77B3408E1BAF}" type="datetime1">
              <a:rPr lang="en-US" smtClean="0"/>
              <a:t>8/08/12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C4CC5B69-47DB-6045-8BC7-BBA701E5640E}" type="datetime1">
              <a:rPr lang="en-US" smtClean="0"/>
              <a:t>8/08/12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16113"/>
            <a:ext cx="4038600" cy="4210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16113"/>
            <a:ext cx="4038600" cy="4210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7E6B0E28-7413-7C4E-A256-1FF5E7564A38}" type="datetime1">
              <a:rPr lang="en-US" smtClean="0"/>
              <a:t>8/08/12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43CAD0E3-73D4-EB47-8BBE-11AA7C3F5F4D}" type="datetime1">
              <a:rPr lang="en-US" smtClean="0"/>
              <a:t>8/08/12</a:t>
            </a:fld>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23429181-FA6D-8848-BFD2-4438B87E2FF6}" type="datetime1">
              <a:rPr lang="en-US" smtClean="0"/>
              <a:t>8/08/12</a:t>
            </a:fld>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3326B047-BFC0-6D4F-BED1-AC33C51C0BC5}" type="datetime1">
              <a:rPr lang="en-US" smtClean="0"/>
              <a:t>8/08/12</a:t>
            </a:fld>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BC450E60-F8DD-214F-83EB-D1D58C37BBD6}" type="datetime1">
              <a:rPr lang="en-US" smtClean="0"/>
              <a:t>8/08/12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53FAF66E-B277-8943-8AB0-311116ABAE98}" type="datetime1">
              <a:rPr lang="en-US" smtClean="0"/>
              <a:t>8/08/12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0" y="6597650"/>
            <a:ext cx="9144000" cy="260350"/>
          </a:xfrm>
          <a:prstGeom prst="rect">
            <a:avLst/>
          </a:prstGeom>
          <a:solidFill>
            <a:srgbClr val="94B0BE"/>
          </a:solidFill>
          <a:ln w="9525">
            <a:noFill/>
            <a:miter lim="800000"/>
            <a:headEnd/>
            <a:tailEnd/>
          </a:ln>
          <a:effectLst/>
        </p:spPr>
        <p:txBody>
          <a:bodyPr wrap="none" anchor="ctr">
            <a:prstTxWarp prst="textNoShape">
              <a:avLst/>
            </a:prstTxWarp>
          </a:bodyPr>
          <a:lstStyle/>
          <a:p>
            <a:pPr>
              <a:defRPr/>
            </a:pPr>
            <a:endParaRPr lang="en-US" dirty="0"/>
          </a:p>
        </p:txBody>
      </p:sp>
      <p:sp>
        <p:nvSpPr>
          <p:cNvPr id="1027" name="Rectangle 2"/>
          <p:cNvSpPr>
            <a:spLocks noGrp="1" noChangeArrowheads="1"/>
          </p:cNvSpPr>
          <p:nvPr>
            <p:ph type="title"/>
          </p:nvPr>
        </p:nvSpPr>
        <p:spPr bwMode="auto">
          <a:xfrm>
            <a:off x="468313" y="765175"/>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8" name="Rectangle 3"/>
          <p:cNvSpPr>
            <a:spLocks noGrp="1" noChangeArrowheads="1"/>
          </p:cNvSpPr>
          <p:nvPr>
            <p:ph type="body" idx="1"/>
          </p:nvPr>
        </p:nvSpPr>
        <p:spPr bwMode="auto">
          <a:xfrm>
            <a:off x="457200" y="1916113"/>
            <a:ext cx="8229600" cy="4210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Rectangle 4"/>
          <p:cNvSpPr>
            <a:spLocks noGrp="1" noChangeArrowheads="1"/>
          </p:cNvSpPr>
          <p:nvPr>
            <p:ph type="dt" sz="half" idx="2"/>
          </p:nvPr>
        </p:nvSpPr>
        <p:spPr bwMode="auto">
          <a:xfrm>
            <a:off x="5724525" y="6597650"/>
            <a:ext cx="2133600"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fld id="{F08F678A-056F-1148-8652-C8DF95C6BE33}" type="datetime1">
              <a:rPr lang="en-US" smtClean="0"/>
              <a:t>8/08/12</a:t>
            </a:fld>
            <a:endParaRPr lang="en-US" dirty="0"/>
          </a:p>
        </p:txBody>
      </p:sp>
      <p:sp>
        <p:nvSpPr>
          <p:cNvPr id="1029" name="Rectangle 5"/>
          <p:cNvSpPr>
            <a:spLocks noGrp="1" noChangeArrowheads="1"/>
          </p:cNvSpPr>
          <p:nvPr>
            <p:ph type="ftr" sz="quarter" idx="3"/>
          </p:nvPr>
        </p:nvSpPr>
        <p:spPr bwMode="auto">
          <a:xfrm>
            <a:off x="395288" y="6597650"/>
            <a:ext cx="5040312"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endParaRPr lang="en-US" dirty="0"/>
          </a:p>
        </p:txBody>
      </p:sp>
      <p:sp>
        <p:nvSpPr>
          <p:cNvPr id="1030" name="Rectangle 6"/>
          <p:cNvSpPr>
            <a:spLocks noGrp="1" noChangeArrowheads="1"/>
          </p:cNvSpPr>
          <p:nvPr>
            <p:ph type="sldNum" sz="quarter" idx="4"/>
          </p:nvPr>
        </p:nvSpPr>
        <p:spPr bwMode="auto">
          <a:xfrm>
            <a:off x="8101013" y="6597650"/>
            <a:ext cx="58578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EC4B410-37AE-E041-BE16-C1284F612F40}" type="slidenum">
              <a:rPr lang="en-US" smtClean="0"/>
              <a:t>‹#›</a:t>
            </a:fld>
            <a:endParaRPr lang="en-US" dirty="0"/>
          </a:p>
        </p:txBody>
      </p:sp>
      <p:sp>
        <p:nvSpPr>
          <p:cNvPr id="1031" name="Rectangle 7"/>
          <p:cNvSpPr>
            <a:spLocks noChangeArrowheads="1"/>
          </p:cNvSpPr>
          <p:nvPr/>
        </p:nvSpPr>
        <p:spPr bwMode="auto">
          <a:xfrm>
            <a:off x="0" y="0"/>
            <a:ext cx="9144000" cy="765175"/>
          </a:xfrm>
          <a:prstGeom prst="rect">
            <a:avLst/>
          </a:prstGeom>
          <a:solidFill>
            <a:srgbClr val="333333"/>
          </a:solidFill>
          <a:ln w="9525">
            <a:noFill/>
            <a:miter lim="800000"/>
            <a:headEnd/>
            <a:tailEnd/>
          </a:ln>
          <a:effectLst/>
        </p:spPr>
        <p:txBody>
          <a:bodyPr wrap="none" anchor="ctr">
            <a:prstTxWarp prst="textNoShape">
              <a:avLst/>
            </a:prstTxWarp>
          </a:bodyPr>
          <a:lstStyle/>
          <a:p>
            <a:pPr algn="ctr">
              <a:defRPr/>
            </a:pPr>
            <a:endParaRPr lang="en-US" dirty="0"/>
          </a:p>
        </p:txBody>
      </p:sp>
      <p:pic>
        <p:nvPicPr>
          <p:cNvPr id="1033" name="Picture 9" descr="ANU_LOGO_WHITE"/>
          <p:cNvPicPr>
            <a:picLocks noChangeAspect="1" noChangeArrowheads="1"/>
          </p:cNvPicPr>
          <p:nvPr/>
        </p:nvPicPr>
        <p:blipFill>
          <a:blip r:embed="rId13"/>
          <a:srcRect/>
          <a:stretch>
            <a:fillRect/>
          </a:stretch>
        </p:blipFill>
        <p:spPr bwMode="auto">
          <a:xfrm>
            <a:off x="468313" y="115888"/>
            <a:ext cx="1511300" cy="525462"/>
          </a:xfrm>
          <a:prstGeom prst="rect">
            <a:avLst/>
          </a:prstGeom>
          <a:noFill/>
          <a:ln w="9525">
            <a:noFill/>
            <a:miter lim="800000"/>
            <a:headEnd/>
            <a:tailEnd/>
          </a:ln>
        </p:spPr>
      </p:pic>
      <p:sp>
        <p:nvSpPr>
          <p:cNvPr id="3" name="TextBox 2"/>
          <p:cNvSpPr txBox="1"/>
          <p:nvPr userDrawn="1"/>
        </p:nvSpPr>
        <p:spPr>
          <a:xfrm>
            <a:off x="6415319" y="195400"/>
            <a:ext cx="2282594" cy="369332"/>
          </a:xfrm>
          <a:prstGeom prst="rect">
            <a:avLst/>
          </a:prstGeom>
          <a:noFill/>
        </p:spPr>
        <p:txBody>
          <a:bodyPr wrap="square" rtlCol="0">
            <a:spAutoFit/>
          </a:bodyPr>
          <a:lstStyle/>
          <a:p>
            <a:r>
              <a:rPr lang="en-US" dirty="0" smtClean="0">
                <a:solidFill>
                  <a:schemeClr val="bg1">
                    <a:lumMod val="85000"/>
                  </a:schemeClr>
                </a:solidFill>
              </a:rPr>
              <a:t>Embedded Systems</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3600">
          <a:solidFill>
            <a:srgbClr val="527688"/>
          </a:solidFill>
          <a:latin typeface="+mj-lt"/>
          <a:ea typeface="+mj-ea"/>
          <a:cs typeface="+mj-cs"/>
        </a:defRPr>
      </a:lvl1pPr>
      <a:lvl2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2pPr>
      <a:lvl3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3pPr>
      <a:lvl4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4pPr>
      <a:lvl5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5pPr>
      <a:lvl6pPr marL="4572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6pPr>
      <a:lvl7pPr marL="9144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7pPr>
      <a:lvl8pPr marL="13716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8pPr>
      <a:lvl9pPr marL="18288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8313" y="4652963"/>
            <a:ext cx="8280400" cy="1040285"/>
          </a:xfrm>
        </p:spPr>
        <p:txBody>
          <a:bodyPr/>
          <a:lstStyle/>
          <a:p>
            <a:r>
              <a:rPr lang="en-US" dirty="0" smtClean="0"/>
              <a:t>ENGN{4,6}521</a:t>
            </a:r>
          </a:p>
          <a:p>
            <a:r>
              <a:rPr lang="en-US" dirty="0" smtClean="0"/>
              <a:t>Embedded Systems</a:t>
            </a:r>
            <a:endParaRPr lang="en-US" dirty="0"/>
          </a:p>
        </p:txBody>
      </p:sp>
      <p:sp>
        <p:nvSpPr>
          <p:cNvPr id="2" name="Title 1"/>
          <p:cNvSpPr>
            <a:spLocks noGrp="1"/>
          </p:cNvSpPr>
          <p:nvPr>
            <p:ph type="ctrTitle"/>
          </p:nvPr>
        </p:nvSpPr>
        <p:spPr/>
        <p:txBody>
          <a:bodyPr/>
          <a:lstStyle/>
          <a:p>
            <a:r>
              <a:rPr lang="en-US" dirty="0" smtClean="0"/>
              <a:t>Embedded Systems Architecture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Systems as Systems</a:t>
            </a:r>
            <a:endParaRPr lang="en-US" dirty="0"/>
          </a:p>
        </p:txBody>
      </p:sp>
      <p:sp>
        <p:nvSpPr>
          <p:cNvPr id="3" name="Content Placeholder 2"/>
          <p:cNvSpPr>
            <a:spLocks noGrp="1"/>
          </p:cNvSpPr>
          <p:nvPr>
            <p:ph idx="1"/>
          </p:nvPr>
        </p:nvSpPr>
        <p:spPr>
          <a:xfrm>
            <a:off x="457200" y="1916113"/>
            <a:ext cx="8229600" cy="2992396"/>
          </a:xfrm>
        </p:spPr>
        <p:txBody>
          <a:bodyPr/>
          <a:lstStyle/>
          <a:p>
            <a:pPr marL="0" indent="0">
              <a:buNone/>
            </a:pPr>
            <a:r>
              <a:rPr lang="en-US" sz="2000" dirty="0" smtClean="0"/>
              <a:t>Embedded Systems are designed like all systems.</a:t>
            </a:r>
          </a:p>
          <a:p>
            <a:pPr marL="0" indent="0">
              <a:buNone/>
            </a:pPr>
            <a:endParaRPr lang="en-US" sz="2000" dirty="0"/>
          </a:p>
          <a:p>
            <a:pPr marL="457200" indent="-457200">
              <a:buFont typeface="+mj-lt"/>
              <a:buAutoNum type="arabicPeriod"/>
            </a:pPr>
            <a:r>
              <a:rPr lang="en-US" sz="2000" dirty="0" smtClean="0"/>
              <a:t>Identify </a:t>
            </a:r>
            <a:r>
              <a:rPr lang="en-US" sz="2000" dirty="0" smtClean="0">
                <a:solidFill>
                  <a:schemeClr val="accent1">
                    <a:lumMod val="50000"/>
                  </a:schemeClr>
                </a:solidFill>
              </a:rPr>
              <a:t>Functions</a:t>
            </a:r>
          </a:p>
          <a:p>
            <a:pPr marL="457200" indent="-457200">
              <a:buFont typeface="+mj-lt"/>
              <a:buAutoNum type="arabicPeriod"/>
            </a:pPr>
            <a:r>
              <a:rPr lang="en-US" sz="2000" dirty="0" smtClean="0"/>
              <a:t>Identify </a:t>
            </a:r>
            <a:r>
              <a:rPr lang="en-US" sz="2000" dirty="0" smtClean="0">
                <a:solidFill>
                  <a:srgbClr val="3C8C93"/>
                </a:solidFill>
              </a:rPr>
              <a:t>Interfaces</a:t>
            </a:r>
          </a:p>
          <a:p>
            <a:pPr marL="457200" indent="-457200">
              <a:buFont typeface="+mj-lt"/>
              <a:buAutoNum type="arabicPeriod"/>
            </a:pPr>
            <a:r>
              <a:rPr lang="en-US" sz="2000" dirty="0" smtClean="0"/>
              <a:t>Create a Functional Architecture</a:t>
            </a:r>
          </a:p>
          <a:p>
            <a:pPr marL="457200" indent="-457200">
              <a:buFont typeface="+mj-lt"/>
              <a:buAutoNum type="arabicPeriod"/>
            </a:pPr>
            <a:r>
              <a:rPr lang="en-US" sz="2000" dirty="0" smtClean="0"/>
              <a:t>Assign functions to interacting elements</a:t>
            </a:r>
          </a:p>
          <a:p>
            <a:pPr marL="457200" indent="-457200">
              <a:buFont typeface="+mj-lt"/>
              <a:buAutoNum type="arabicPeriod"/>
            </a:pPr>
            <a:r>
              <a:rPr lang="en-US" sz="2000" dirty="0" smtClean="0"/>
              <a:t>Repeat the above for each element until you get to a point where each remaining element is </a:t>
            </a:r>
            <a:r>
              <a:rPr lang="en-US" sz="2000" dirty="0" smtClean="0">
                <a:solidFill>
                  <a:srgbClr val="3C8C93"/>
                </a:solidFill>
              </a:rPr>
              <a:t>realizable</a:t>
            </a:r>
          </a:p>
          <a:p>
            <a:pPr marL="457200" indent="-457200">
              <a:buFont typeface="+mj-lt"/>
              <a:buAutoNum type="arabicPeriod"/>
            </a:pPr>
            <a:endParaRPr lang="en-US" sz="2000" dirty="0" smtClean="0"/>
          </a:p>
          <a:p>
            <a:pPr marL="457200" indent="-457200">
              <a:buFont typeface="+mj-lt"/>
              <a:buAutoNum type="arabicPeriod"/>
            </a:pPr>
            <a:endParaRPr lang="en-US" sz="2000" dirty="0" smtClean="0"/>
          </a:p>
        </p:txBody>
      </p:sp>
      <p:sp>
        <p:nvSpPr>
          <p:cNvPr id="4" name="Slide Number Placeholder 3"/>
          <p:cNvSpPr>
            <a:spLocks noGrp="1"/>
          </p:cNvSpPr>
          <p:nvPr>
            <p:ph type="sldNum" sz="quarter" idx="12"/>
          </p:nvPr>
        </p:nvSpPr>
        <p:spPr/>
        <p:txBody>
          <a:bodyPr/>
          <a:lstStyle/>
          <a:p>
            <a:fld id="{6EC4B410-37AE-E041-BE16-C1284F612F40}" type="slidenum">
              <a:rPr lang="en-US" smtClean="0"/>
              <a:t>10</a:t>
            </a:fld>
            <a:endParaRPr lang="en-US" dirty="0"/>
          </a:p>
        </p:txBody>
      </p:sp>
    </p:spTree>
    <p:extLst>
      <p:ext uri="{BB962C8B-B14F-4D97-AF65-F5344CB8AC3E}">
        <p14:creationId xmlns:p14="http://schemas.microsoft.com/office/powerpoint/2010/main" val="3502745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Systems as Systems</a:t>
            </a:r>
            <a:endParaRPr lang="en-US" dirty="0"/>
          </a:p>
        </p:txBody>
      </p:sp>
      <p:sp>
        <p:nvSpPr>
          <p:cNvPr id="3" name="Content Placeholder 2"/>
          <p:cNvSpPr>
            <a:spLocks noGrp="1"/>
          </p:cNvSpPr>
          <p:nvPr>
            <p:ph idx="1"/>
          </p:nvPr>
        </p:nvSpPr>
        <p:spPr>
          <a:xfrm>
            <a:off x="457200" y="1916113"/>
            <a:ext cx="8229600" cy="2992396"/>
          </a:xfrm>
        </p:spPr>
        <p:txBody>
          <a:bodyPr/>
          <a:lstStyle/>
          <a:p>
            <a:pPr marL="0" indent="0">
              <a:buNone/>
            </a:pPr>
            <a:r>
              <a:rPr lang="en-US" sz="2000" dirty="0" smtClean="0">
                <a:solidFill>
                  <a:srgbClr val="3C8C93"/>
                </a:solidFill>
              </a:rPr>
              <a:t>Functional Specification</a:t>
            </a:r>
          </a:p>
          <a:p>
            <a:pPr marL="0" indent="0">
              <a:buNone/>
            </a:pPr>
            <a:endParaRPr lang="en-US" sz="2000" dirty="0">
              <a:solidFill>
                <a:srgbClr val="3C8C93"/>
              </a:solidFill>
            </a:endParaRPr>
          </a:p>
          <a:p>
            <a:pPr marL="0" indent="0">
              <a:buNone/>
            </a:pPr>
            <a:r>
              <a:rPr lang="en-US" sz="2000" dirty="0" smtClean="0">
                <a:solidFill>
                  <a:srgbClr val="000000"/>
                </a:solidFill>
              </a:rPr>
              <a:t>Most of you will have come across the notion of specifying a system in terms of its functions during the Systems Project, System Design or otherwise in the course of your degree.  It isn’t unique to Embedded Systems and is outside the scope of this course.</a:t>
            </a:r>
          </a:p>
          <a:p>
            <a:pPr marL="457200" indent="-457200">
              <a:buFont typeface="+mj-lt"/>
              <a:buAutoNum type="arabicPeriod"/>
            </a:pPr>
            <a:endParaRPr lang="en-US" sz="2000" dirty="0" smtClean="0"/>
          </a:p>
          <a:p>
            <a:pPr marL="457200" indent="-457200">
              <a:buFont typeface="+mj-lt"/>
              <a:buAutoNum type="arabicPeriod"/>
            </a:pPr>
            <a:endParaRPr lang="en-US" sz="2000" dirty="0" smtClean="0"/>
          </a:p>
        </p:txBody>
      </p:sp>
      <p:sp>
        <p:nvSpPr>
          <p:cNvPr id="4" name="Slide Number Placeholder 3"/>
          <p:cNvSpPr>
            <a:spLocks noGrp="1"/>
          </p:cNvSpPr>
          <p:nvPr>
            <p:ph type="sldNum" sz="quarter" idx="12"/>
          </p:nvPr>
        </p:nvSpPr>
        <p:spPr/>
        <p:txBody>
          <a:bodyPr/>
          <a:lstStyle/>
          <a:p>
            <a:fld id="{6EC4B410-37AE-E041-BE16-C1284F612F40}" type="slidenum">
              <a:rPr lang="en-US" smtClean="0"/>
              <a:t>11</a:t>
            </a:fld>
            <a:endParaRPr lang="en-US" dirty="0"/>
          </a:p>
        </p:txBody>
      </p:sp>
    </p:spTree>
    <p:extLst>
      <p:ext uri="{BB962C8B-B14F-4D97-AF65-F5344CB8AC3E}">
        <p14:creationId xmlns:p14="http://schemas.microsoft.com/office/powerpoint/2010/main" val="849060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Interfaces</a:t>
            </a:r>
            <a:endParaRPr lang="en-US" dirty="0"/>
          </a:p>
        </p:txBody>
      </p:sp>
      <p:sp>
        <p:nvSpPr>
          <p:cNvPr id="3" name="Content Placeholder 2"/>
          <p:cNvSpPr>
            <a:spLocks noGrp="1"/>
          </p:cNvSpPr>
          <p:nvPr>
            <p:ph idx="1"/>
          </p:nvPr>
        </p:nvSpPr>
        <p:spPr>
          <a:xfrm>
            <a:off x="457200" y="1916113"/>
            <a:ext cx="8229600" cy="2106278"/>
          </a:xfrm>
        </p:spPr>
        <p:txBody>
          <a:bodyPr/>
          <a:lstStyle/>
          <a:p>
            <a:pPr marL="0" indent="0">
              <a:buNone/>
            </a:pPr>
            <a:r>
              <a:rPr lang="en-US" sz="2000" dirty="0" smtClean="0"/>
              <a:t>The interfaces in Embedded Systems are certainly within the scope of this course</a:t>
            </a:r>
          </a:p>
          <a:p>
            <a:pPr marL="0" indent="0">
              <a:buNone/>
            </a:pPr>
            <a:endParaRPr lang="en-US" sz="900" dirty="0"/>
          </a:p>
          <a:p>
            <a:pPr marL="0" indent="0">
              <a:buNone/>
            </a:pPr>
            <a:r>
              <a:rPr lang="en-US" sz="2000" dirty="0" smtClean="0"/>
              <a:t>Don’t re-invent the wheel</a:t>
            </a:r>
          </a:p>
          <a:p>
            <a:pPr marL="0" indent="0">
              <a:buNone/>
            </a:pPr>
            <a:endParaRPr lang="en-US" sz="900" dirty="0"/>
          </a:p>
          <a:p>
            <a:pPr marL="0" indent="0">
              <a:buNone/>
            </a:pPr>
            <a:r>
              <a:rPr lang="en-US" sz="2000" dirty="0" smtClean="0">
                <a:solidFill>
                  <a:srgbClr val="FF0000"/>
                </a:solidFill>
              </a:rPr>
              <a:t>Know your standards</a:t>
            </a:r>
          </a:p>
        </p:txBody>
      </p:sp>
      <p:sp>
        <p:nvSpPr>
          <p:cNvPr id="4" name="Slide Number Placeholder 3"/>
          <p:cNvSpPr>
            <a:spLocks noGrp="1"/>
          </p:cNvSpPr>
          <p:nvPr>
            <p:ph type="sldNum" sz="quarter" idx="12"/>
          </p:nvPr>
        </p:nvSpPr>
        <p:spPr/>
        <p:txBody>
          <a:bodyPr/>
          <a:lstStyle/>
          <a:p>
            <a:fld id="{6EC4B410-37AE-E041-BE16-C1284F612F40}" type="slidenum">
              <a:rPr lang="en-US" smtClean="0"/>
              <a:t>12</a:t>
            </a:fld>
            <a:endParaRPr lang="en-US" dirty="0"/>
          </a:p>
        </p:txBody>
      </p:sp>
      <p:grpSp>
        <p:nvGrpSpPr>
          <p:cNvPr id="5" name="Group 3"/>
          <p:cNvGrpSpPr>
            <a:grpSpLocks/>
          </p:cNvGrpSpPr>
          <p:nvPr/>
        </p:nvGrpSpPr>
        <p:grpSpPr bwMode="auto">
          <a:xfrm>
            <a:off x="4473405" y="2842631"/>
            <a:ext cx="4222236" cy="1651015"/>
            <a:chOff x="1632" y="1344"/>
            <a:chExt cx="2207" cy="863"/>
          </a:xfrm>
        </p:grpSpPr>
        <p:grpSp>
          <p:nvGrpSpPr>
            <p:cNvPr id="6" name="Group 4"/>
            <p:cNvGrpSpPr>
              <a:grpSpLocks/>
            </p:cNvGrpSpPr>
            <p:nvPr/>
          </p:nvGrpSpPr>
          <p:grpSpPr bwMode="auto">
            <a:xfrm>
              <a:off x="1632" y="1344"/>
              <a:ext cx="2207" cy="863"/>
              <a:chOff x="1632" y="1344"/>
              <a:chExt cx="2207" cy="863"/>
            </a:xfrm>
          </p:grpSpPr>
          <p:sp>
            <p:nvSpPr>
              <p:cNvPr id="15" name="AutoShape 5"/>
              <p:cNvSpPr>
                <a:spLocks noChangeArrowheads="1"/>
              </p:cNvSpPr>
              <p:nvPr/>
            </p:nvSpPr>
            <p:spPr bwMode="auto">
              <a:xfrm>
                <a:off x="1632" y="1852"/>
                <a:ext cx="2207" cy="354"/>
              </a:xfrm>
              <a:prstGeom prst="cube">
                <a:avLst>
                  <a:gd name="adj" fmla="val 25000"/>
                </a:avLst>
              </a:prstGeom>
              <a:solidFill>
                <a:srgbClr val="8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600" dirty="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600" dirty="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000" dirty="0">
                    <a:solidFill>
                      <a:srgbClr val="F8F8F8"/>
                    </a:solidFill>
                    <a:effectLst>
                      <a:outerShdw blurRad="38100" dist="38100" dir="2700000" algn="tl">
                        <a:srgbClr val="000000"/>
                      </a:outerShdw>
                    </a:effectLst>
                  </a:rPr>
                  <a:t>Hardware Layer</a:t>
                </a:r>
              </a:p>
            </p:txBody>
          </p:sp>
          <p:sp>
            <p:nvSpPr>
              <p:cNvPr id="16" name="AutoShape 6"/>
              <p:cNvSpPr>
                <a:spLocks noChangeArrowheads="1"/>
              </p:cNvSpPr>
              <p:nvPr/>
            </p:nvSpPr>
            <p:spPr bwMode="auto">
              <a:xfrm>
                <a:off x="1632" y="1616"/>
                <a:ext cx="2207" cy="355"/>
              </a:xfrm>
              <a:prstGeom prst="cube">
                <a:avLst>
                  <a:gd name="adj" fmla="val 25000"/>
                </a:avLst>
              </a:prstGeom>
              <a:solidFill>
                <a:srgbClr val="CCFFC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600" dirty="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600" dirty="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000" dirty="0">
                    <a:solidFill>
                      <a:srgbClr val="F8F8F8"/>
                    </a:solidFill>
                    <a:effectLst>
                      <a:outerShdw blurRad="38100" dist="38100" dir="2700000" algn="tl">
                        <a:srgbClr val="000000"/>
                      </a:outerShdw>
                    </a:effectLst>
                  </a:rPr>
                  <a:t>System Software Layer</a:t>
                </a:r>
              </a:p>
            </p:txBody>
          </p:sp>
          <p:sp>
            <p:nvSpPr>
              <p:cNvPr id="17" name="AutoShape 7"/>
              <p:cNvSpPr>
                <a:spLocks noChangeArrowheads="1"/>
              </p:cNvSpPr>
              <p:nvPr/>
            </p:nvSpPr>
            <p:spPr bwMode="auto">
              <a:xfrm>
                <a:off x="1632" y="1344"/>
                <a:ext cx="2207" cy="355"/>
              </a:xfrm>
              <a:prstGeom prst="cube">
                <a:avLst>
                  <a:gd name="adj" fmla="val 25000"/>
                </a:avLst>
              </a:prstGeom>
              <a:solidFill>
                <a:srgbClr val="3366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600" dirty="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800" dirty="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000" dirty="0">
                    <a:solidFill>
                      <a:srgbClr val="F8F8F8"/>
                    </a:solidFill>
                    <a:effectLst>
                      <a:outerShdw blurRad="38100" dist="38100" dir="2700000" algn="tl">
                        <a:srgbClr val="000000"/>
                      </a:outerShdw>
                    </a:effectLst>
                  </a:rPr>
                  <a:t>Application Software Layer </a:t>
                </a: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700" dirty="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800" dirty="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800" dirty="0">
                  <a:solidFill>
                    <a:srgbClr val="F8F8F8"/>
                  </a:solidFill>
                  <a:effectLst>
                    <a:outerShdw blurRad="38100" dist="38100" dir="2700000" algn="tl">
                      <a:srgbClr val="000000"/>
                    </a:outerShdw>
                  </a:effectLst>
                </a:endParaRPr>
              </a:p>
            </p:txBody>
          </p:sp>
        </p:grpSp>
        <p:grpSp>
          <p:nvGrpSpPr>
            <p:cNvPr id="7" name="Group 8"/>
            <p:cNvGrpSpPr>
              <a:grpSpLocks/>
            </p:cNvGrpSpPr>
            <p:nvPr/>
          </p:nvGrpSpPr>
          <p:grpSpPr bwMode="auto">
            <a:xfrm>
              <a:off x="1693" y="1344"/>
              <a:ext cx="1379" cy="846"/>
              <a:chOff x="1693" y="1344"/>
              <a:chExt cx="1379" cy="846"/>
            </a:xfrm>
          </p:grpSpPr>
          <p:sp>
            <p:nvSpPr>
              <p:cNvPr id="8" name="Oval 9"/>
              <p:cNvSpPr>
                <a:spLocks noChangeArrowheads="1"/>
              </p:cNvSpPr>
              <p:nvPr/>
            </p:nvSpPr>
            <p:spPr bwMode="auto">
              <a:xfrm>
                <a:off x="2153" y="1344"/>
                <a:ext cx="919" cy="846"/>
              </a:xfrm>
              <a:prstGeom prst="ellipse">
                <a:avLst/>
              </a:prstGeom>
              <a:solidFill>
                <a:srgbClr val="C0C0C0">
                  <a:alpha val="50000"/>
                </a:srgbClr>
              </a:solidFill>
              <a:ln w="9360">
                <a:solidFill>
                  <a:srgbClr val="C0C0C0"/>
                </a:solidFill>
                <a:prstDash val="dash"/>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 name="Text Box 10"/>
              <p:cNvSpPr txBox="1">
                <a:spLocks noChangeArrowheads="1"/>
              </p:cNvSpPr>
              <p:nvPr/>
            </p:nvSpPr>
            <p:spPr bwMode="auto">
              <a:xfrm>
                <a:off x="2429" y="1438"/>
                <a:ext cx="551"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algn="ctr" eaLnBrk="0" hangingPunct="0">
                  <a:buClrTx/>
                  <a:buFontTx/>
                  <a:buNone/>
                </a:pPr>
                <a:r>
                  <a:rPr lang="en-AU" sz="800">
                    <a:solidFill>
                      <a:srgbClr val="000000"/>
                    </a:solidFill>
                  </a:rPr>
                  <a:t>Market</a:t>
                </a:r>
                <a:r>
                  <a:rPr lang="en-AU" sz="800"/>
                  <a:t> </a:t>
                </a:r>
                <a:r>
                  <a:rPr lang="en-AU" sz="800">
                    <a:solidFill>
                      <a:srgbClr val="000000"/>
                    </a:solidFill>
                  </a:rPr>
                  <a:t>Specific</a:t>
                </a:r>
              </a:p>
              <a:p>
                <a:pPr algn="ctr" eaLnBrk="0" hangingPunct="0">
                  <a:buClrTx/>
                  <a:buFontTx/>
                  <a:buNone/>
                </a:pPr>
                <a:r>
                  <a:rPr lang="en-AU" sz="800">
                    <a:solidFill>
                      <a:srgbClr val="000000"/>
                    </a:solidFill>
                  </a:rPr>
                  <a:t>Standards</a:t>
                </a:r>
              </a:p>
            </p:txBody>
          </p:sp>
          <p:sp>
            <p:nvSpPr>
              <p:cNvPr id="10" name="Text Box 11"/>
              <p:cNvSpPr txBox="1">
                <a:spLocks noChangeArrowheads="1"/>
              </p:cNvSpPr>
              <p:nvPr/>
            </p:nvSpPr>
            <p:spPr bwMode="auto">
              <a:xfrm>
                <a:off x="2521" y="1626"/>
                <a:ext cx="441" cy="4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eaLnBrk="0" hangingPunct="0">
                  <a:buClrTx/>
                  <a:buFontTx/>
                  <a:buNone/>
                </a:pPr>
                <a:r>
                  <a:rPr lang="en-AU" sz="800">
                    <a:solidFill>
                      <a:srgbClr val="000000"/>
                    </a:solidFill>
                  </a:rPr>
                  <a:t>MHP   ATSC</a:t>
                </a:r>
              </a:p>
              <a:p>
                <a:pPr eaLnBrk="0" hangingPunct="0">
                  <a:buClrTx/>
                  <a:buFontTx/>
                  <a:buNone/>
                </a:pPr>
                <a:r>
                  <a:rPr lang="en-AU" sz="800">
                    <a:solidFill>
                      <a:srgbClr val="000000"/>
                    </a:solidFill>
                  </a:rPr>
                  <a:t>DTV</a:t>
                </a:r>
              </a:p>
              <a:p>
                <a:pPr eaLnBrk="0" hangingPunct="0">
                  <a:buClrTx/>
                  <a:buFontTx/>
                  <a:buNone/>
                </a:pPr>
                <a:r>
                  <a:rPr lang="en-AU" sz="800">
                    <a:solidFill>
                      <a:srgbClr val="000000"/>
                    </a:solidFill>
                  </a:rPr>
                  <a:t>HAVi</a:t>
                </a:r>
              </a:p>
              <a:p>
                <a:pPr eaLnBrk="0" hangingPunct="0">
                  <a:buClrTx/>
                  <a:buFontTx/>
                  <a:buNone/>
                </a:pPr>
                <a:r>
                  <a:rPr lang="en-AU" sz="800">
                    <a:solidFill>
                      <a:srgbClr val="000000"/>
                    </a:solidFill>
                  </a:rPr>
                  <a:t>FDA …</a:t>
                </a:r>
              </a:p>
            </p:txBody>
          </p:sp>
          <p:sp>
            <p:nvSpPr>
              <p:cNvPr id="11" name="Oval 12"/>
              <p:cNvSpPr>
                <a:spLocks noChangeArrowheads="1"/>
              </p:cNvSpPr>
              <p:nvPr/>
            </p:nvSpPr>
            <p:spPr bwMode="auto">
              <a:xfrm>
                <a:off x="1693" y="1344"/>
                <a:ext cx="827" cy="846"/>
              </a:xfrm>
              <a:prstGeom prst="ellipse">
                <a:avLst/>
              </a:prstGeom>
              <a:solidFill>
                <a:srgbClr val="C0C0C0">
                  <a:alpha val="50000"/>
                </a:srgbClr>
              </a:solidFill>
              <a:ln w="9360">
                <a:solidFill>
                  <a:srgbClr val="C0C0C0"/>
                </a:solidFill>
                <a:prstDash val="dash"/>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 name="Text Box 13"/>
              <p:cNvSpPr txBox="1">
                <a:spLocks noChangeArrowheads="1"/>
              </p:cNvSpPr>
              <p:nvPr/>
            </p:nvSpPr>
            <p:spPr bwMode="auto">
              <a:xfrm>
                <a:off x="1693" y="1344"/>
                <a:ext cx="643"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algn="r" eaLnBrk="0" hangingPunct="0">
                  <a:buClrTx/>
                  <a:buFontTx/>
                  <a:buNone/>
                </a:pPr>
                <a:endParaRPr lang="en-AU" sz="600"/>
              </a:p>
              <a:p>
                <a:pPr algn="r" eaLnBrk="0" hangingPunct="0">
                  <a:buClrTx/>
                  <a:buFontTx/>
                  <a:buNone/>
                </a:pPr>
                <a:r>
                  <a:rPr lang="en-AU" sz="800">
                    <a:solidFill>
                      <a:srgbClr val="000000"/>
                    </a:solidFill>
                  </a:rPr>
                  <a:t>General Purpose</a:t>
                </a:r>
              </a:p>
              <a:p>
                <a:pPr algn="ctr" eaLnBrk="0" hangingPunct="0">
                  <a:buClrTx/>
                  <a:buFontTx/>
                  <a:buNone/>
                </a:pPr>
                <a:r>
                  <a:rPr lang="en-AU" sz="800">
                    <a:solidFill>
                      <a:srgbClr val="000000"/>
                    </a:solidFill>
                  </a:rPr>
                  <a:t>Standards</a:t>
                </a:r>
              </a:p>
            </p:txBody>
          </p:sp>
          <p:sp>
            <p:nvSpPr>
              <p:cNvPr id="13" name="Text Box 14"/>
              <p:cNvSpPr txBox="1">
                <a:spLocks noChangeArrowheads="1"/>
              </p:cNvSpPr>
              <p:nvPr/>
            </p:nvSpPr>
            <p:spPr bwMode="auto">
              <a:xfrm>
                <a:off x="1785" y="1626"/>
                <a:ext cx="367"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eaLnBrk="0" hangingPunct="0">
                  <a:buClrTx/>
                  <a:buFontTx/>
                  <a:buNone/>
                </a:pPr>
                <a:r>
                  <a:rPr lang="en-AU" sz="800">
                    <a:solidFill>
                      <a:srgbClr val="000000"/>
                    </a:solidFill>
                  </a:rPr>
                  <a:t>PJava</a:t>
                </a:r>
              </a:p>
              <a:p>
                <a:pPr eaLnBrk="0" hangingPunct="0">
                  <a:buClrTx/>
                  <a:buFontTx/>
                  <a:buNone/>
                </a:pPr>
                <a:r>
                  <a:rPr lang="en-AU" sz="800">
                    <a:solidFill>
                      <a:srgbClr val="000000"/>
                    </a:solidFill>
                  </a:rPr>
                  <a:t>J2ME</a:t>
                </a:r>
              </a:p>
              <a:p>
                <a:pPr eaLnBrk="0" hangingPunct="0">
                  <a:buClrTx/>
                  <a:buFontTx/>
                  <a:buNone/>
                </a:pPr>
                <a:r>
                  <a:rPr lang="en-AU" sz="800">
                    <a:solidFill>
                      <a:srgbClr val="000000"/>
                    </a:solidFill>
                  </a:rPr>
                  <a:t>SSL128</a:t>
                </a:r>
              </a:p>
              <a:p>
                <a:pPr eaLnBrk="0" hangingPunct="0">
                  <a:buClrTx/>
                  <a:buFontTx/>
                  <a:buNone/>
                </a:pPr>
                <a:r>
                  <a:rPr lang="en-AU" sz="800">
                    <a:solidFill>
                      <a:srgbClr val="000000"/>
                    </a:solidFill>
                  </a:rPr>
                  <a:t>…</a:t>
                </a:r>
              </a:p>
              <a:p>
                <a:pPr eaLnBrk="0" hangingPunct="0">
                  <a:buClrTx/>
                  <a:buFontTx/>
                  <a:buNone/>
                </a:pPr>
                <a:endParaRPr lang="en-AU" sz="800">
                  <a:solidFill>
                    <a:srgbClr val="000000"/>
                  </a:solidFill>
                </a:endParaRPr>
              </a:p>
            </p:txBody>
          </p:sp>
          <p:sp>
            <p:nvSpPr>
              <p:cNvPr id="14" name="Text Box 15"/>
              <p:cNvSpPr txBox="1">
                <a:spLocks noChangeArrowheads="1"/>
              </p:cNvSpPr>
              <p:nvPr/>
            </p:nvSpPr>
            <p:spPr bwMode="auto">
              <a:xfrm>
                <a:off x="2153" y="1626"/>
                <a:ext cx="367"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eaLnBrk="0" hangingPunct="0">
                  <a:buClrTx/>
                  <a:buFontTx/>
                  <a:buNone/>
                </a:pPr>
                <a:r>
                  <a:rPr lang="en-AU" sz="800">
                    <a:solidFill>
                      <a:srgbClr val="000000"/>
                    </a:solidFill>
                  </a:rPr>
                  <a:t>Ethernet</a:t>
                </a:r>
              </a:p>
              <a:p>
                <a:pPr eaLnBrk="0" hangingPunct="0">
                  <a:buClrTx/>
                  <a:buFontTx/>
                  <a:buNone/>
                </a:pPr>
                <a:r>
                  <a:rPr lang="en-AU" sz="800">
                    <a:solidFill>
                      <a:srgbClr val="000000"/>
                    </a:solidFill>
                  </a:rPr>
                  <a:t>TCP/IP</a:t>
                </a:r>
              </a:p>
              <a:p>
                <a:pPr eaLnBrk="0" hangingPunct="0">
                  <a:buClrTx/>
                  <a:buFontTx/>
                  <a:buNone/>
                </a:pPr>
                <a:r>
                  <a:rPr lang="en-AU" sz="800">
                    <a:solidFill>
                      <a:srgbClr val="000000"/>
                    </a:solidFill>
                  </a:rPr>
                  <a:t>HTTP</a:t>
                </a:r>
              </a:p>
              <a:p>
                <a:pPr eaLnBrk="0" hangingPunct="0">
                  <a:buClrTx/>
                  <a:buFontTx/>
                  <a:buNone/>
                </a:pPr>
                <a:r>
                  <a:rPr lang="en-AU" sz="800">
                    <a:solidFill>
                      <a:srgbClr val="000000"/>
                    </a:solidFill>
                  </a:rPr>
                  <a:t>…</a:t>
                </a:r>
              </a:p>
              <a:p>
                <a:pPr eaLnBrk="0" hangingPunct="0">
                  <a:buClrTx/>
                  <a:buFontTx/>
                  <a:buNone/>
                </a:pPr>
                <a:endParaRPr lang="en-AU" sz="800">
                  <a:solidFill>
                    <a:srgbClr val="000000"/>
                  </a:solidFill>
                </a:endParaRPr>
              </a:p>
            </p:txBody>
          </p:sp>
        </p:grpSp>
      </p:grpSp>
      <p:sp>
        <p:nvSpPr>
          <p:cNvPr id="18" name="TextBox 17"/>
          <p:cNvSpPr txBox="1"/>
          <p:nvPr/>
        </p:nvSpPr>
        <p:spPr>
          <a:xfrm>
            <a:off x="468313" y="4579123"/>
            <a:ext cx="8229600" cy="1446550"/>
          </a:xfrm>
          <a:prstGeom prst="rect">
            <a:avLst/>
          </a:prstGeom>
          <a:noFill/>
        </p:spPr>
        <p:txBody>
          <a:bodyPr wrap="square" rtlCol="0">
            <a:spAutoFit/>
          </a:bodyPr>
          <a:lstStyle/>
          <a:p>
            <a:pPr marL="285750" indent="-285750">
              <a:buFont typeface="Arial"/>
              <a:buChar char="•"/>
            </a:pPr>
            <a:r>
              <a:rPr lang="en-US" sz="2000" dirty="0" smtClean="0">
                <a:solidFill>
                  <a:srgbClr val="000000"/>
                </a:solidFill>
              </a:rPr>
              <a:t>Market-Specific Standards</a:t>
            </a:r>
          </a:p>
          <a:p>
            <a:pPr marL="742950" lvl="1" indent="-285750">
              <a:buFont typeface="Lucida Grande"/>
              <a:buChar char="→"/>
            </a:pPr>
            <a:r>
              <a:rPr lang="en-AU" sz="1600" dirty="0"/>
              <a:t>Consumer Electronics, Medical, Industrial Automation &amp; Control, Networking &amp; Communications, Automotive, Aerospace &amp; </a:t>
            </a:r>
            <a:r>
              <a:rPr lang="en-AU" sz="1600" dirty="0" smtClean="0"/>
              <a:t>Defence, </a:t>
            </a:r>
            <a:r>
              <a:rPr lang="en-AU" sz="1600" dirty="0"/>
              <a:t>Office Automation, </a:t>
            </a:r>
            <a:r>
              <a:rPr lang="en-AU" sz="1600" dirty="0" smtClean="0"/>
              <a:t>…</a:t>
            </a:r>
          </a:p>
          <a:p>
            <a:pPr marL="285750" indent="-285750">
              <a:buFont typeface="Arial"/>
              <a:buChar char="•"/>
            </a:pPr>
            <a:r>
              <a:rPr lang="en-US" sz="2000" dirty="0" smtClean="0">
                <a:solidFill>
                  <a:srgbClr val="000000"/>
                </a:solidFill>
              </a:rPr>
              <a:t>General </a:t>
            </a:r>
            <a:r>
              <a:rPr lang="en-US" sz="2000" dirty="0">
                <a:solidFill>
                  <a:srgbClr val="000000"/>
                </a:solidFill>
              </a:rPr>
              <a:t>Standards</a:t>
            </a:r>
          </a:p>
          <a:p>
            <a:pPr marL="742950" lvl="1" indent="-285750">
              <a:buFont typeface="Lucida Grande"/>
              <a:buChar char="→"/>
            </a:pPr>
            <a:r>
              <a:rPr lang="en-AU" sz="1600" dirty="0"/>
              <a:t>Networking, Programming Language, Security, Quality </a:t>
            </a:r>
            <a:r>
              <a:rPr lang="en-AU" sz="1600" dirty="0" smtClean="0"/>
              <a:t>Assurance, </a:t>
            </a:r>
            <a:r>
              <a:rPr lang="en-US" sz="1600" dirty="0" smtClean="0"/>
              <a:t>…</a:t>
            </a:r>
            <a:endParaRPr lang="en-US" sz="1600" dirty="0" smtClean="0">
              <a:solidFill>
                <a:schemeClr val="bg1">
                  <a:lumMod val="85000"/>
                </a:schemeClr>
              </a:solidFill>
            </a:endParaRPr>
          </a:p>
        </p:txBody>
      </p:sp>
    </p:spTree>
    <p:extLst>
      <p:ext uri="{BB962C8B-B14F-4D97-AF65-F5344CB8AC3E}">
        <p14:creationId xmlns:p14="http://schemas.microsoft.com/office/powerpoint/2010/main" val="2103492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Interfaces</a:t>
            </a:r>
            <a:endParaRPr lang="en-US" dirty="0"/>
          </a:p>
        </p:txBody>
      </p:sp>
      <p:sp>
        <p:nvSpPr>
          <p:cNvPr id="3" name="Content Placeholder 2"/>
          <p:cNvSpPr>
            <a:spLocks noGrp="1"/>
          </p:cNvSpPr>
          <p:nvPr>
            <p:ph idx="1"/>
          </p:nvPr>
        </p:nvSpPr>
        <p:spPr>
          <a:xfrm>
            <a:off x="457200" y="1787692"/>
            <a:ext cx="8229600" cy="2106278"/>
          </a:xfrm>
        </p:spPr>
        <p:txBody>
          <a:bodyPr/>
          <a:lstStyle/>
          <a:p>
            <a:pPr marL="0" indent="0">
              <a:buNone/>
            </a:pPr>
            <a:r>
              <a:rPr lang="en-US" sz="2000" dirty="0" smtClean="0"/>
              <a:t>Example: Digital Television Receiver.</a:t>
            </a:r>
          </a:p>
          <a:p>
            <a:pPr marL="0" indent="0">
              <a:buNone/>
            </a:pPr>
            <a:endParaRPr lang="en-US" sz="2000" dirty="0"/>
          </a:p>
          <a:p>
            <a:pPr marL="0" indent="0">
              <a:buNone/>
            </a:pPr>
            <a:endParaRPr lang="en-US" sz="2000" dirty="0" smtClean="0"/>
          </a:p>
        </p:txBody>
      </p:sp>
      <p:sp>
        <p:nvSpPr>
          <p:cNvPr id="4" name="Slide Number Placeholder 3"/>
          <p:cNvSpPr>
            <a:spLocks noGrp="1"/>
          </p:cNvSpPr>
          <p:nvPr>
            <p:ph type="sldNum" sz="quarter" idx="12"/>
          </p:nvPr>
        </p:nvSpPr>
        <p:spPr/>
        <p:txBody>
          <a:bodyPr/>
          <a:lstStyle/>
          <a:p>
            <a:fld id="{6EC4B410-37AE-E041-BE16-C1284F612F40}" type="slidenum">
              <a:rPr lang="en-US" smtClean="0"/>
              <a:t>13</a:t>
            </a:fld>
            <a:endParaRPr lang="en-US" dirty="0"/>
          </a:p>
        </p:txBody>
      </p:sp>
      <p:graphicFrame>
        <p:nvGraphicFramePr>
          <p:cNvPr id="19" name="Table 18"/>
          <p:cNvGraphicFramePr>
            <a:graphicFrameLocks noGrp="1"/>
          </p:cNvGraphicFramePr>
          <p:nvPr>
            <p:extLst>
              <p:ext uri="{D42A27DB-BD31-4B8C-83A1-F6EECF244321}">
                <p14:modId xmlns:p14="http://schemas.microsoft.com/office/powerpoint/2010/main" val="2002974078"/>
              </p:ext>
            </p:extLst>
          </p:nvPr>
        </p:nvGraphicFramePr>
        <p:xfrm>
          <a:off x="457200" y="2340101"/>
          <a:ext cx="8240712" cy="4114800"/>
        </p:xfrm>
        <a:graphic>
          <a:graphicData uri="http://schemas.openxmlformats.org/drawingml/2006/table">
            <a:tbl>
              <a:tblPr firstRow="1" bandRow="1">
                <a:tableStyleId>{775DCB02-9BB8-47FD-8907-85C794F793BA}</a:tableStyleId>
              </a:tblPr>
              <a:tblGrid>
                <a:gridCol w="4120356"/>
                <a:gridCol w="4120356"/>
              </a:tblGrid>
              <a:tr h="232940">
                <a:tc>
                  <a:txBody>
                    <a:bodyPr/>
                    <a:lstStyle/>
                    <a:p>
                      <a:r>
                        <a:rPr lang="en-US" sz="1200" dirty="0" smtClean="0"/>
                        <a:t>Standard</a:t>
                      </a:r>
                      <a:r>
                        <a:rPr lang="en-US" sz="1200" baseline="0" dirty="0" smtClean="0"/>
                        <a:t> Type</a:t>
                      </a:r>
                      <a:endParaRPr lang="en-US" sz="1200" dirty="0"/>
                    </a:p>
                  </a:txBody>
                  <a:tcPr/>
                </a:tc>
                <a:tc>
                  <a:txBody>
                    <a:bodyPr/>
                    <a:lstStyle/>
                    <a:p>
                      <a:r>
                        <a:rPr lang="en-US" sz="1200" dirty="0" smtClean="0"/>
                        <a:t>Standard</a:t>
                      </a:r>
                      <a:endParaRPr lang="en-US" sz="1200" dirty="0"/>
                    </a:p>
                  </a:txBody>
                  <a:tcPr/>
                </a:tc>
              </a:tr>
              <a:tr h="232940">
                <a:tc rowSpan="7">
                  <a:txBody>
                    <a:bodyPr/>
                    <a:lstStyle/>
                    <a:p>
                      <a:r>
                        <a:rPr lang="en-US" sz="1200" dirty="0" smtClean="0"/>
                        <a:t>Market-Specific</a:t>
                      </a:r>
                      <a:endParaRPr lang="en-US" sz="1200" dirty="0"/>
                    </a:p>
                  </a:txBody>
                  <a:tcPr/>
                </a:tc>
                <a:tc>
                  <a:txBody>
                    <a:bodyPr/>
                    <a:lstStyle/>
                    <a:p>
                      <a:r>
                        <a:rPr lang="en-US" sz="1200" dirty="0" smtClean="0"/>
                        <a:t>Digital Video Broadcasting (DVB)</a:t>
                      </a:r>
                      <a:endParaRPr lang="en-US" sz="1200" dirty="0"/>
                    </a:p>
                  </a:txBody>
                  <a:tcPr/>
                </a:tc>
              </a:tr>
              <a:tr h="232940">
                <a:tc vMerge="1">
                  <a:txBody>
                    <a:bodyPr/>
                    <a:lstStyle/>
                    <a:p>
                      <a:endParaRPr lang="en-US" sz="1200" dirty="0"/>
                    </a:p>
                  </a:txBody>
                  <a:tcPr/>
                </a:tc>
                <a:tc>
                  <a:txBody>
                    <a:bodyPr/>
                    <a:lstStyle/>
                    <a:p>
                      <a:r>
                        <a:rPr lang="en-US" sz="1200" kern="1200" dirty="0" smtClean="0">
                          <a:solidFill>
                            <a:schemeClr val="dk1"/>
                          </a:solidFill>
                          <a:effectLst/>
                          <a:latin typeface="+mn-lt"/>
                          <a:ea typeface="+mn-ea"/>
                          <a:cs typeface="+mn-cs"/>
                        </a:rPr>
                        <a:t>Java TV </a:t>
                      </a:r>
                      <a:endParaRPr lang="en-US" sz="1200" dirty="0"/>
                    </a:p>
                  </a:txBody>
                  <a:tcPr/>
                </a:tc>
              </a:tr>
              <a:tr h="232940">
                <a:tc vMerge="1">
                  <a:txBody>
                    <a:bodyPr/>
                    <a:lstStyle/>
                    <a:p>
                      <a:endParaRPr lang="en-US" sz="1200" dirty="0"/>
                    </a:p>
                  </a:txBody>
                  <a:tcPr/>
                </a:tc>
                <a:tc>
                  <a:txBody>
                    <a:bodyPr/>
                    <a:lstStyle/>
                    <a:p>
                      <a:r>
                        <a:rPr lang="en-US" sz="1200" kern="1200" dirty="0" smtClean="0">
                          <a:solidFill>
                            <a:schemeClr val="dk1"/>
                          </a:solidFill>
                          <a:effectLst/>
                          <a:latin typeface="+mn-lt"/>
                          <a:ea typeface="+mn-ea"/>
                          <a:cs typeface="+mn-cs"/>
                        </a:rPr>
                        <a:t>Home audio/video interoperability (</a:t>
                      </a:r>
                      <a:r>
                        <a:rPr lang="en-US" sz="1200" kern="1200" dirty="0" err="1" smtClean="0">
                          <a:solidFill>
                            <a:schemeClr val="dk1"/>
                          </a:solidFill>
                          <a:effectLst/>
                          <a:latin typeface="+mn-lt"/>
                          <a:ea typeface="+mn-ea"/>
                          <a:cs typeface="+mn-cs"/>
                        </a:rPr>
                        <a:t>HAVi</a:t>
                      </a:r>
                      <a:r>
                        <a:rPr lang="en-US" sz="1200" kern="1200" dirty="0" smtClean="0">
                          <a:solidFill>
                            <a:schemeClr val="dk1"/>
                          </a:solidFill>
                          <a:effectLst/>
                          <a:latin typeface="+mn-lt"/>
                          <a:ea typeface="+mn-ea"/>
                          <a:cs typeface="+mn-cs"/>
                        </a:rPr>
                        <a:t>) </a:t>
                      </a:r>
                      <a:endParaRPr lang="en-US" sz="1200" dirty="0"/>
                    </a:p>
                  </a:txBody>
                  <a:tcPr/>
                </a:tc>
              </a:tr>
              <a:tr h="232940">
                <a:tc vMerge="1">
                  <a:txBody>
                    <a:bodyPr/>
                    <a:lstStyle/>
                    <a:p>
                      <a:endParaRPr lang="en-US" sz="1200" dirty="0"/>
                    </a:p>
                  </a:txBody>
                  <a:tcPr/>
                </a:tc>
                <a:tc>
                  <a:txBody>
                    <a:bodyPr/>
                    <a:lstStyle/>
                    <a:p>
                      <a:r>
                        <a:rPr lang="en-US" sz="1200" kern="1200" dirty="0" smtClean="0">
                          <a:solidFill>
                            <a:schemeClr val="dk1"/>
                          </a:solidFill>
                          <a:effectLst/>
                          <a:latin typeface="+mn-lt"/>
                          <a:ea typeface="+mn-ea"/>
                          <a:cs typeface="+mn-cs"/>
                        </a:rPr>
                        <a:t>Digital Audio Video Council (DAVIC) </a:t>
                      </a:r>
                      <a:endParaRPr lang="en-US" sz="1200" dirty="0"/>
                    </a:p>
                  </a:txBody>
                  <a:tcPr/>
                </a:tc>
              </a:tr>
              <a:tr h="232940">
                <a:tc vMerge="1">
                  <a:txBody>
                    <a:bodyPr/>
                    <a:lstStyle/>
                    <a:p>
                      <a:endParaRPr lang="en-US" sz="1200" dirty="0"/>
                    </a:p>
                  </a:txBody>
                  <a:tcPr/>
                </a:tc>
                <a:tc>
                  <a:txBody>
                    <a:bodyPr/>
                    <a:lstStyle/>
                    <a:p>
                      <a:r>
                        <a:rPr lang="en-US" sz="1200" dirty="0" smtClean="0"/>
                        <a:t>High Definition Multimedia Interface (HDMI)</a:t>
                      </a:r>
                      <a:endParaRPr lang="en-US" sz="1200" dirty="0"/>
                    </a:p>
                  </a:txBody>
                  <a:tcPr/>
                </a:tc>
              </a:tr>
              <a:tr h="232940">
                <a:tc vMerge="1">
                  <a:txBody>
                    <a:bodyPr/>
                    <a:lstStyle/>
                    <a:p>
                      <a:endParaRPr lang="en-US" sz="1200" dirty="0"/>
                    </a:p>
                  </a:txBody>
                  <a:tcPr/>
                </a:tc>
                <a:tc>
                  <a:txBody>
                    <a:bodyPr/>
                    <a:lstStyle/>
                    <a:p>
                      <a:r>
                        <a:rPr lang="en-US" sz="1200" kern="1200" dirty="0" smtClean="0">
                          <a:solidFill>
                            <a:schemeClr val="dk1"/>
                          </a:solidFill>
                          <a:effectLst/>
                          <a:latin typeface="+mn-lt"/>
                          <a:ea typeface="+mn-ea"/>
                          <a:cs typeface="+mn-cs"/>
                        </a:rPr>
                        <a:t>Infrared</a:t>
                      </a:r>
                      <a:r>
                        <a:rPr lang="en-US" sz="1200" kern="1200" baseline="0" dirty="0" smtClean="0">
                          <a:solidFill>
                            <a:schemeClr val="dk1"/>
                          </a:solidFill>
                          <a:effectLst/>
                          <a:latin typeface="+mn-lt"/>
                          <a:ea typeface="+mn-ea"/>
                          <a:cs typeface="+mn-cs"/>
                        </a:rPr>
                        <a:t> Data Association (IrDA)</a:t>
                      </a:r>
                      <a:endParaRPr lang="en-US" sz="1200" dirty="0"/>
                    </a:p>
                  </a:txBody>
                  <a:tcPr/>
                </a:tc>
              </a:tr>
              <a:tr h="232940">
                <a:tc vMerge="1">
                  <a:txBody>
                    <a:bodyPr/>
                    <a:lstStyle/>
                    <a:p>
                      <a:endParaRPr lang="en-US" sz="1200" dirty="0"/>
                    </a:p>
                  </a:txBody>
                  <a:tcPr/>
                </a:tc>
                <a:tc>
                  <a:txBody>
                    <a:bodyPr/>
                    <a:lstStyle/>
                    <a:p>
                      <a:r>
                        <a:rPr lang="en-US" sz="1200" dirty="0" smtClean="0"/>
                        <a:t>.. and many more</a:t>
                      </a:r>
                      <a:endParaRPr lang="en-US" sz="1200" dirty="0"/>
                    </a:p>
                  </a:txBody>
                  <a:tcPr/>
                </a:tc>
              </a:tr>
              <a:tr h="232940">
                <a:tc rowSpan="7">
                  <a:txBody>
                    <a:bodyPr/>
                    <a:lstStyle/>
                    <a:p>
                      <a:r>
                        <a:rPr lang="en-US" sz="1200" dirty="0" smtClean="0"/>
                        <a:t>General Purpose</a:t>
                      </a:r>
                      <a:endParaRPr lang="en-US" sz="1200" dirty="0"/>
                    </a:p>
                  </a:txBody>
                  <a:tcPr/>
                </a:tc>
                <a:tc>
                  <a:txBody>
                    <a:bodyPr/>
                    <a:lstStyle/>
                    <a:p>
                      <a:r>
                        <a:rPr lang="en-US" sz="1200" dirty="0" smtClean="0"/>
                        <a:t>Hypertext Transfer Protocol (HTTP)</a:t>
                      </a:r>
                      <a:endParaRPr lang="en-US" sz="1200" dirty="0"/>
                    </a:p>
                  </a:txBody>
                  <a:tcPr/>
                </a:tc>
              </a:tr>
              <a:tr h="232940">
                <a:tc vMerge="1">
                  <a:txBody>
                    <a:bodyPr/>
                    <a:lstStyle/>
                    <a:p>
                      <a:endParaRPr lang="en-US" sz="1200" dirty="0"/>
                    </a:p>
                  </a:txBody>
                  <a:tcPr/>
                </a:tc>
                <a:tc>
                  <a:txBody>
                    <a:bodyPr/>
                    <a:lstStyle/>
                    <a:p>
                      <a:r>
                        <a:rPr lang="en-US" sz="1200" dirty="0" smtClean="0"/>
                        <a:t>Post Office Protocol (POP3)</a:t>
                      </a:r>
                      <a:endParaRPr lang="en-US" sz="1200" dirty="0"/>
                    </a:p>
                  </a:txBody>
                  <a:tcPr/>
                </a:tc>
              </a:tr>
              <a:tr h="232940">
                <a:tc vMerge="1">
                  <a:txBody>
                    <a:bodyPr/>
                    <a:lstStyle/>
                    <a:p>
                      <a:endParaRPr lang="en-US" sz="1200" dirty="0"/>
                    </a:p>
                  </a:txBody>
                  <a:tcPr/>
                </a:tc>
                <a:tc>
                  <a:txBody>
                    <a:bodyPr/>
                    <a:lstStyle/>
                    <a:p>
                      <a:r>
                        <a:rPr lang="en-US" sz="1200" dirty="0" smtClean="0"/>
                        <a:t>Internet Message Access</a:t>
                      </a:r>
                      <a:r>
                        <a:rPr lang="en-US" sz="1200" baseline="0" dirty="0" smtClean="0"/>
                        <a:t> Protocol (IMAP)</a:t>
                      </a:r>
                      <a:endParaRPr lang="en-US" sz="1200" dirty="0"/>
                    </a:p>
                  </a:txBody>
                  <a:tcPr/>
                </a:tc>
              </a:tr>
              <a:tr h="232940">
                <a:tc vMerge="1">
                  <a:txBody>
                    <a:bodyPr/>
                    <a:lstStyle/>
                    <a:p>
                      <a:endParaRPr lang="en-US" sz="1200" dirty="0"/>
                    </a:p>
                  </a:txBody>
                  <a:tcPr/>
                </a:tc>
                <a:tc>
                  <a:txBody>
                    <a:bodyPr/>
                    <a:lstStyle/>
                    <a:p>
                      <a:r>
                        <a:rPr lang="en-US" sz="1200" dirty="0" smtClean="0"/>
                        <a:t>Simple Mail Transport Protocol (SMTP)</a:t>
                      </a:r>
                      <a:endParaRPr lang="en-US" sz="1200" dirty="0"/>
                    </a:p>
                  </a:txBody>
                  <a:tcPr/>
                </a:tc>
              </a:tr>
              <a:tr h="232940">
                <a:tc vMerge="1">
                  <a:txBody>
                    <a:bodyPr/>
                    <a:lstStyle/>
                    <a:p>
                      <a:endParaRPr lang="en-US" sz="1200" dirty="0"/>
                    </a:p>
                  </a:txBody>
                  <a:tcPr/>
                </a:tc>
                <a:tc>
                  <a:txBody>
                    <a:bodyPr/>
                    <a:lstStyle/>
                    <a:p>
                      <a:r>
                        <a:rPr lang="en-US" sz="1200" dirty="0" smtClean="0"/>
                        <a:t>Java</a:t>
                      </a:r>
                      <a:endParaRPr lang="en-US" sz="1200" dirty="0"/>
                    </a:p>
                  </a:txBody>
                  <a:tcPr/>
                </a:tc>
              </a:tr>
              <a:tr h="232940">
                <a:tc vMerge="1">
                  <a:txBody>
                    <a:bodyPr/>
                    <a:lstStyle/>
                    <a:p>
                      <a:endParaRPr lang="en-US" sz="1200" dirty="0"/>
                    </a:p>
                  </a:txBody>
                  <a:tcPr/>
                </a:tc>
                <a:tc>
                  <a:txBody>
                    <a:bodyPr/>
                    <a:lstStyle/>
                    <a:p>
                      <a:r>
                        <a:rPr lang="en-US" sz="1200" dirty="0" smtClean="0"/>
                        <a:t>Networking (TCP/UDP/IP/Ethernet/802.11)</a:t>
                      </a:r>
                      <a:endParaRPr lang="en-US" sz="1200" dirty="0"/>
                    </a:p>
                  </a:txBody>
                  <a:tcPr/>
                </a:tc>
              </a:tr>
              <a:tr h="232940">
                <a:tc vMerge="1">
                  <a:txBody>
                    <a:bodyPr/>
                    <a:lstStyle/>
                    <a:p>
                      <a:endParaRPr lang="en-US" sz="1200" dirty="0"/>
                    </a:p>
                  </a:txBody>
                  <a:tcPr/>
                </a:tc>
                <a:tc>
                  <a:txBody>
                    <a:bodyPr/>
                    <a:lstStyle/>
                    <a:p>
                      <a:r>
                        <a:rPr lang="en-US" sz="1200" dirty="0" smtClean="0"/>
                        <a:t>POSIX</a:t>
                      </a:r>
                      <a:endParaRPr lang="en-US" sz="1200" dirty="0"/>
                    </a:p>
                  </a:txBody>
                  <a:tcPr/>
                </a:tc>
              </a:tr>
            </a:tbl>
          </a:graphicData>
        </a:graphic>
      </p:graphicFrame>
    </p:spTree>
    <p:extLst>
      <p:ext uri="{BB962C8B-B14F-4D97-AF65-F5344CB8AC3E}">
        <p14:creationId xmlns:p14="http://schemas.microsoft.com/office/powerpoint/2010/main" val="2775000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Interfaces</a:t>
            </a:r>
            <a:endParaRPr lang="en-US" dirty="0"/>
          </a:p>
        </p:txBody>
      </p:sp>
      <p:sp>
        <p:nvSpPr>
          <p:cNvPr id="3" name="Content Placeholder 2"/>
          <p:cNvSpPr>
            <a:spLocks noGrp="1"/>
          </p:cNvSpPr>
          <p:nvPr>
            <p:ph idx="1"/>
          </p:nvPr>
        </p:nvSpPr>
        <p:spPr>
          <a:xfrm>
            <a:off x="457200" y="1787691"/>
            <a:ext cx="8229600" cy="4676129"/>
          </a:xfrm>
        </p:spPr>
        <p:txBody>
          <a:bodyPr/>
          <a:lstStyle/>
          <a:p>
            <a:pPr marL="0" indent="0">
              <a:buNone/>
            </a:pPr>
            <a:r>
              <a:rPr lang="en-US" sz="2000" dirty="0" smtClean="0">
                <a:solidFill>
                  <a:schemeClr val="accent1">
                    <a:lumMod val="50000"/>
                  </a:schemeClr>
                </a:solidFill>
              </a:rPr>
              <a:t>Example: Digital Television Receiver.</a:t>
            </a:r>
          </a:p>
          <a:p>
            <a:pPr marL="0" indent="0">
              <a:buNone/>
            </a:pPr>
            <a:endParaRPr lang="en-US" sz="2000" dirty="0"/>
          </a:p>
          <a:p>
            <a:pPr marL="0" indent="0">
              <a:buNone/>
            </a:pPr>
            <a:r>
              <a:rPr lang="en-US" sz="2000" dirty="0" smtClean="0"/>
              <a:t>Systems interfaces includes things you would expect, the box has to be able to receive the digital video signal, a remote control signal  and output some standard format for display on a Television (DVB, HDMI, IrDA).</a:t>
            </a:r>
          </a:p>
          <a:p>
            <a:pPr marL="0" indent="0">
              <a:buNone/>
            </a:pPr>
            <a:endParaRPr lang="en-US" sz="2000" dirty="0" smtClean="0"/>
          </a:p>
          <a:p>
            <a:pPr marL="0" indent="0">
              <a:buNone/>
            </a:pPr>
            <a:r>
              <a:rPr lang="en-US" sz="2000" dirty="0" smtClean="0"/>
              <a:t>The device might have functions outside its core role, such as a web interface (HTTP) or email notifications (SMTP) which in turn build on top of other standards (Ethernet/TCP/UDP/IP/802.11)</a:t>
            </a:r>
          </a:p>
          <a:p>
            <a:pPr marL="0" indent="0">
              <a:buNone/>
            </a:pPr>
            <a:endParaRPr lang="en-US" sz="2000" dirty="0"/>
          </a:p>
          <a:p>
            <a:pPr marL="0" indent="0">
              <a:buNone/>
            </a:pPr>
            <a:r>
              <a:rPr lang="en-US" sz="2000" dirty="0" smtClean="0"/>
              <a:t>The systems interfaces also have to cover interfaces to the software as well.  The ability for your Embedded System to run the target software package is just as important as any other aspect of interfacing.</a:t>
            </a: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4" name="Slide Number Placeholder 3"/>
          <p:cNvSpPr>
            <a:spLocks noGrp="1"/>
          </p:cNvSpPr>
          <p:nvPr>
            <p:ph type="sldNum" sz="quarter" idx="12"/>
          </p:nvPr>
        </p:nvSpPr>
        <p:spPr/>
        <p:txBody>
          <a:bodyPr/>
          <a:lstStyle/>
          <a:p>
            <a:fld id="{6EC4B410-37AE-E041-BE16-C1284F612F40}" type="slidenum">
              <a:rPr lang="en-US" smtClean="0"/>
              <a:t>14</a:t>
            </a:fld>
            <a:endParaRPr lang="en-US" dirty="0"/>
          </a:p>
        </p:txBody>
      </p:sp>
    </p:spTree>
    <p:extLst>
      <p:ext uri="{BB962C8B-B14F-4D97-AF65-F5344CB8AC3E}">
        <p14:creationId xmlns:p14="http://schemas.microsoft.com/office/powerpoint/2010/main" val="2121115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Interfaces</a:t>
            </a:r>
            <a:endParaRPr lang="en-US" dirty="0"/>
          </a:p>
        </p:txBody>
      </p:sp>
      <p:sp>
        <p:nvSpPr>
          <p:cNvPr id="3" name="Content Placeholder 2"/>
          <p:cNvSpPr>
            <a:spLocks noGrp="1"/>
          </p:cNvSpPr>
          <p:nvPr>
            <p:ph idx="1"/>
          </p:nvPr>
        </p:nvSpPr>
        <p:spPr>
          <a:xfrm>
            <a:off x="357302" y="1883715"/>
            <a:ext cx="8240713" cy="4676129"/>
          </a:xfrm>
        </p:spPr>
        <p:txBody>
          <a:bodyPr/>
          <a:lstStyle/>
          <a:p>
            <a:pPr marL="0" indent="0">
              <a:buNone/>
            </a:pPr>
            <a:r>
              <a:rPr lang="en-US" sz="2000" dirty="0" smtClean="0">
                <a:solidFill>
                  <a:srgbClr val="3C8C93"/>
                </a:solidFill>
              </a:rPr>
              <a:t>Example: Digital Television Receiver.</a:t>
            </a:r>
          </a:p>
          <a:p>
            <a:pPr marL="0" indent="0">
              <a:buNone/>
            </a:pPr>
            <a:endParaRPr lang="en-US" sz="2000" dirty="0" smtClean="0"/>
          </a:p>
          <a:p>
            <a:pPr marL="0" indent="0">
              <a:buNone/>
            </a:pPr>
            <a:r>
              <a:rPr lang="en-US" sz="2000" dirty="0" smtClean="0"/>
              <a:t>Clearly most interfaces in a typical Embedded</a:t>
            </a:r>
          </a:p>
          <a:p>
            <a:pPr marL="0" indent="0">
              <a:buNone/>
            </a:pPr>
            <a:r>
              <a:rPr lang="en-US" sz="2000" dirty="0" smtClean="0"/>
              <a:t>System interfaces can be implemented against a known standard.  This usually speeds up development and improves reliability as reference implementations and test benches are often parts of the standard themselves and not something that has to be implemented from scratch.</a:t>
            </a:r>
          </a:p>
          <a:p>
            <a:pPr marL="0" indent="0">
              <a:buNone/>
            </a:pPr>
            <a:endParaRPr lang="en-US" sz="2000" dirty="0"/>
          </a:p>
          <a:p>
            <a:pPr marL="0" indent="0">
              <a:buNone/>
            </a:pPr>
            <a:r>
              <a:rPr lang="en-US" sz="2000" dirty="0" smtClean="0"/>
              <a:t>If there isn’t an applicable standard, there are often at least standard conventions.  Graphical User Interfaces are an example – the notion of icons and windows as interaction metaphors has proven to scale from the Apple computers of old to the latest touchscreen enabled devices.</a:t>
            </a:r>
            <a:endParaRPr lang="en-US" sz="2000" dirty="0"/>
          </a:p>
        </p:txBody>
      </p:sp>
      <p:sp>
        <p:nvSpPr>
          <p:cNvPr id="4" name="Slide Number Placeholder 3"/>
          <p:cNvSpPr>
            <a:spLocks noGrp="1"/>
          </p:cNvSpPr>
          <p:nvPr>
            <p:ph type="sldNum" sz="quarter" idx="12"/>
          </p:nvPr>
        </p:nvSpPr>
        <p:spPr/>
        <p:txBody>
          <a:bodyPr/>
          <a:lstStyle/>
          <a:p>
            <a:fld id="{6EC4B410-37AE-E041-BE16-C1284F612F40}" type="slidenum">
              <a:rPr lang="en-US" smtClean="0"/>
              <a:t>15</a:t>
            </a:fld>
            <a:endParaRPr lang="en-US" dirty="0"/>
          </a:p>
        </p:txBody>
      </p:sp>
      <p:pic>
        <p:nvPicPr>
          <p:cNvPr id="5" name="Picture 4"/>
          <p:cNvPicPr>
            <a:picLocks noChangeAspect="1"/>
          </p:cNvPicPr>
          <p:nvPr/>
        </p:nvPicPr>
        <p:blipFill rotWithShape="1">
          <a:blip r:embed="rId3"/>
          <a:srcRect l="9558" t="11218" r="10415" b="12269"/>
          <a:stretch/>
        </p:blipFill>
        <p:spPr>
          <a:xfrm>
            <a:off x="5831456" y="756252"/>
            <a:ext cx="3216217" cy="2240219"/>
          </a:xfrm>
          <a:prstGeom prst="rect">
            <a:avLst/>
          </a:prstGeom>
        </p:spPr>
      </p:pic>
    </p:spTree>
    <p:extLst>
      <p:ext uri="{BB962C8B-B14F-4D97-AF65-F5344CB8AC3E}">
        <p14:creationId xmlns:p14="http://schemas.microsoft.com/office/powerpoint/2010/main" val="2091019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Interfaces</a:t>
            </a:r>
            <a:endParaRPr lang="en-US" dirty="0"/>
          </a:p>
        </p:txBody>
      </p:sp>
      <p:sp>
        <p:nvSpPr>
          <p:cNvPr id="3" name="Content Placeholder 2"/>
          <p:cNvSpPr>
            <a:spLocks noGrp="1"/>
          </p:cNvSpPr>
          <p:nvPr>
            <p:ph idx="1"/>
          </p:nvPr>
        </p:nvSpPr>
        <p:spPr>
          <a:xfrm>
            <a:off x="457200" y="1787691"/>
            <a:ext cx="8229600" cy="4676129"/>
          </a:xfrm>
        </p:spPr>
        <p:txBody>
          <a:bodyPr/>
          <a:lstStyle/>
          <a:p>
            <a:pPr marL="0" indent="0">
              <a:buNone/>
            </a:pPr>
            <a:r>
              <a:rPr lang="en-US" sz="2000" dirty="0" smtClean="0"/>
              <a:t>When not to standardize:  When the boss tells you not to!  The most typical case for not adhering to some standard protocol is that the market forces are such that interfaces must remain proprietary.</a:t>
            </a:r>
          </a:p>
          <a:p>
            <a:pPr marL="0" indent="0">
              <a:buNone/>
            </a:pPr>
            <a:endParaRPr lang="en-US" sz="2000" dirty="0"/>
          </a:p>
          <a:p>
            <a:pPr marL="0" indent="0">
              <a:buNone/>
            </a:pPr>
            <a:r>
              <a:rPr lang="en-US" sz="2000" dirty="0" smtClean="0"/>
              <a:t>The use of proprietary standards is decreasing as companies realize that interoperability is generally desirable after all, but also that if you close an interface there are plenty of people out there interested in opening it back up.  The Microsoft SMB file sharing protocol is one such example, where Andrew </a:t>
            </a:r>
            <a:r>
              <a:rPr lang="en-US" sz="2000" dirty="0" err="1" smtClean="0"/>
              <a:t>Tridgell</a:t>
            </a:r>
            <a:r>
              <a:rPr lang="en-US" sz="2000" dirty="0" smtClean="0"/>
              <a:t> (now at the ANU) reverse engineered the protocol from scratch, was sued by Microsoft but prevailed in the courts.  Simply, it’s often not worth the extra time required to lock down an interface.</a:t>
            </a:r>
          </a:p>
        </p:txBody>
      </p:sp>
      <p:sp>
        <p:nvSpPr>
          <p:cNvPr id="4" name="Slide Number Placeholder 3"/>
          <p:cNvSpPr>
            <a:spLocks noGrp="1"/>
          </p:cNvSpPr>
          <p:nvPr>
            <p:ph type="sldNum" sz="quarter" idx="12"/>
          </p:nvPr>
        </p:nvSpPr>
        <p:spPr/>
        <p:txBody>
          <a:bodyPr/>
          <a:lstStyle/>
          <a:p>
            <a:fld id="{6EC4B410-37AE-E041-BE16-C1284F612F40}" type="slidenum">
              <a:rPr lang="en-US" smtClean="0"/>
              <a:t>16</a:t>
            </a:fld>
            <a:endParaRPr lang="en-US" dirty="0"/>
          </a:p>
        </p:txBody>
      </p:sp>
    </p:spTree>
    <p:extLst>
      <p:ext uri="{BB962C8B-B14F-4D97-AF65-F5344CB8AC3E}">
        <p14:creationId xmlns:p14="http://schemas.microsoft.com/office/powerpoint/2010/main" val="3355036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Interfaces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17</a:t>
            </a:fld>
            <a:endParaRPr lang="en-US" dirty="0"/>
          </a:p>
        </p:txBody>
      </p:sp>
      <p:grpSp>
        <p:nvGrpSpPr>
          <p:cNvPr id="5" name="Group 2"/>
          <p:cNvGrpSpPr>
            <a:grpSpLocks/>
          </p:cNvGrpSpPr>
          <p:nvPr/>
        </p:nvGrpSpPr>
        <p:grpSpPr bwMode="auto">
          <a:xfrm>
            <a:off x="57586" y="3015250"/>
            <a:ext cx="8959026" cy="3468787"/>
            <a:chOff x="672" y="1584"/>
            <a:chExt cx="4463" cy="1728"/>
          </a:xfrm>
          <a:solidFill>
            <a:srgbClr val="008000"/>
          </a:solidFill>
        </p:grpSpPr>
        <p:sp>
          <p:nvSpPr>
            <p:cNvPr id="6" name="Text Box 3"/>
            <p:cNvSpPr txBox="1">
              <a:spLocks noChangeArrowheads="1"/>
            </p:cNvSpPr>
            <p:nvPr/>
          </p:nvSpPr>
          <p:spPr bwMode="auto">
            <a:xfrm>
              <a:off x="2688" y="1584"/>
              <a:ext cx="2447" cy="1728"/>
            </a:xfrm>
            <a:prstGeom prst="rect">
              <a:avLst/>
            </a:prstGeom>
            <a:solidFill>
              <a:srgbClr val="FFFFFF"/>
            </a:solidFill>
            <a:ln w="38160" cap="rnd">
              <a:solidFill>
                <a:srgbClr val="3C8C93"/>
              </a:solidFill>
              <a:prstDash val="sysDot"/>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eaLnBrk="0" hangingPunct="0">
                <a:buClrTx/>
                <a:buFontTx/>
                <a:buNone/>
              </a:pPr>
              <a:endParaRPr lang="en-AU" sz="800" i="1" dirty="0">
                <a:solidFill>
                  <a:schemeClr val="accent1">
                    <a:lumMod val="50000"/>
                  </a:schemeClr>
                </a:solidFill>
                <a:latin typeface="+mn-lt"/>
              </a:endParaRPr>
            </a:p>
            <a:p>
              <a:pPr eaLnBrk="0" hangingPunct="0">
                <a:buClrTx/>
                <a:buFontTx/>
                <a:buNone/>
              </a:pPr>
              <a:endParaRPr lang="en-AU" sz="800" i="1" dirty="0">
                <a:solidFill>
                  <a:schemeClr val="accent1">
                    <a:lumMod val="50000"/>
                  </a:schemeClr>
                </a:solidFill>
                <a:latin typeface="+mn-lt"/>
              </a:endParaRPr>
            </a:p>
            <a:p>
              <a:pPr eaLnBrk="0" hangingPunct="0">
                <a:buClrTx/>
                <a:buFontTx/>
                <a:buNone/>
              </a:pPr>
              <a:endParaRPr lang="en-AU" sz="800" i="1" dirty="0">
                <a:solidFill>
                  <a:schemeClr val="accent1">
                    <a:lumMod val="50000"/>
                  </a:schemeClr>
                </a:solidFill>
                <a:latin typeface="+mn-lt"/>
              </a:endParaRPr>
            </a:p>
            <a:p>
              <a:pPr eaLnBrk="0" hangingPunct="0">
                <a:buClrTx/>
                <a:buFontTx/>
                <a:buNone/>
              </a:pPr>
              <a:endParaRPr lang="en-AU" sz="800" i="1" dirty="0">
                <a:solidFill>
                  <a:schemeClr val="accent1">
                    <a:lumMod val="50000"/>
                  </a:schemeClr>
                </a:solidFill>
                <a:latin typeface="+mn-lt"/>
              </a:endParaRPr>
            </a:p>
            <a:p>
              <a:pPr eaLnBrk="0" hangingPunct="0">
                <a:buClrTx/>
                <a:buFontTx/>
                <a:buNone/>
              </a:pPr>
              <a:endParaRPr lang="en-AU" sz="800" i="1" dirty="0">
                <a:solidFill>
                  <a:schemeClr val="accent1">
                    <a:lumMod val="50000"/>
                  </a:schemeClr>
                </a:solidFill>
                <a:latin typeface="+mn-lt"/>
              </a:endParaRPr>
            </a:p>
            <a:p>
              <a:pPr eaLnBrk="0" hangingPunct="0">
                <a:buClrTx/>
                <a:buFontTx/>
                <a:buNone/>
              </a:pPr>
              <a:endParaRPr lang="en-AU" sz="800" i="1" dirty="0">
                <a:solidFill>
                  <a:schemeClr val="accent1">
                    <a:lumMod val="50000"/>
                  </a:schemeClr>
                </a:solidFill>
                <a:latin typeface="+mn-lt"/>
              </a:endParaRPr>
            </a:p>
            <a:p>
              <a:pPr eaLnBrk="0" hangingPunct="0">
                <a:buClrTx/>
                <a:buFontTx/>
                <a:buNone/>
              </a:pPr>
              <a:endParaRPr lang="en-AU" sz="800" i="1" dirty="0">
                <a:solidFill>
                  <a:schemeClr val="accent1">
                    <a:lumMod val="50000"/>
                  </a:schemeClr>
                </a:solidFill>
                <a:latin typeface="+mn-lt"/>
              </a:endParaRPr>
            </a:p>
            <a:p>
              <a:pPr eaLnBrk="0" hangingPunct="0">
                <a:buClrTx/>
                <a:buFontTx/>
                <a:buNone/>
              </a:pPr>
              <a:endParaRPr lang="en-AU" sz="800" i="1" dirty="0">
                <a:solidFill>
                  <a:schemeClr val="accent1">
                    <a:lumMod val="50000"/>
                  </a:schemeClr>
                </a:solidFill>
                <a:latin typeface="+mn-lt"/>
              </a:endParaRPr>
            </a:p>
            <a:p>
              <a:pPr eaLnBrk="0" hangingPunct="0">
                <a:buClrTx/>
                <a:buFontTx/>
                <a:buNone/>
              </a:pPr>
              <a:endParaRPr lang="en-AU" sz="800" i="1" dirty="0">
                <a:solidFill>
                  <a:schemeClr val="accent1">
                    <a:lumMod val="50000"/>
                  </a:schemeClr>
                </a:solidFill>
                <a:latin typeface="+mn-lt"/>
              </a:endParaRPr>
            </a:p>
            <a:p>
              <a:pPr eaLnBrk="0" hangingPunct="0">
                <a:buClrTx/>
                <a:buFontTx/>
                <a:buNone/>
              </a:pPr>
              <a:endParaRPr lang="en-AU" sz="800" i="1" dirty="0">
                <a:solidFill>
                  <a:schemeClr val="accent1">
                    <a:lumMod val="50000"/>
                  </a:schemeClr>
                </a:solidFill>
                <a:latin typeface="+mn-lt"/>
              </a:endParaRPr>
            </a:p>
            <a:p>
              <a:pPr eaLnBrk="0" hangingPunct="0">
                <a:buClrTx/>
                <a:buFontTx/>
                <a:buNone/>
              </a:pPr>
              <a:endParaRPr lang="en-AU" sz="1800" i="1" dirty="0">
                <a:solidFill>
                  <a:schemeClr val="accent1">
                    <a:lumMod val="50000"/>
                  </a:schemeClr>
                </a:solidFill>
                <a:latin typeface="+mn-lt"/>
              </a:endParaRPr>
            </a:p>
            <a:p>
              <a:pPr eaLnBrk="0" hangingPunct="0">
                <a:buClrTx/>
                <a:buFontTx/>
                <a:buNone/>
              </a:pPr>
              <a:endParaRPr lang="en-AU" sz="1800" i="1" dirty="0">
                <a:solidFill>
                  <a:schemeClr val="accent1">
                    <a:lumMod val="50000"/>
                  </a:schemeClr>
                </a:solidFill>
                <a:latin typeface="+mn-lt"/>
              </a:endParaRPr>
            </a:p>
            <a:p>
              <a:pPr algn="ctr" eaLnBrk="0" hangingPunct="0">
                <a:buClrTx/>
                <a:buFontTx/>
                <a:buNone/>
              </a:pPr>
              <a:endParaRPr lang="en-AU" sz="1800" i="1" dirty="0" smtClean="0">
                <a:solidFill>
                  <a:schemeClr val="accent1">
                    <a:lumMod val="50000"/>
                  </a:schemeClr>
                </a:solidFill>
                <a:latin typeface="+mn-lt"/>
              </a:endParaRPr>
            </a:p>
            <a:p>
              <a:pPr algn="ctr" eaLnBrk="0" hangingPunct="0">
                <a:buClrTx/>
                <a:buFontTx/>
                <a:buNone/>
              </a:pPr>
              <a:endParaRPr lang="en-AU" sz="1800" i="1" dirty="0">
                <a:solidFill>
                  <a:schemeClr val="accent1">
                    <a:lumMod val="50000"/>
                  </a:schemeClr>
                </a:solidFill>
                <a:latin typeface="+mn-lt"/>
              </a:endParaRPr>
            </a:p>
            <a:p>
              <a:pPr algn="ctr" eaLnBrk="0" hangingPunct="0">
                <a:buClrTx/>
                <a:buFontTx/>
                <a:buNone/>
              </a:pPr>
              <a:endParaRPr lang="en-AU" sz="1800" i="1" dirty="0" smtClean="0">
                <a:solidFill>
                  <a:schemeClr val="accent1">
                    <a:lumMod val="50000"/>
                  </a:schemeClr>
                </a:solidFill>
                <a:latin typeface="+mn-lt"/>
              </a:endParaRPr>
            </a:p>
            <a:p>
              <a:pPr algn="ctr" eaLnBrk="0" hangingPunct="0">
                <a:buClrTx/>
                <a:buFontTx/>
                <a:buNone/>
              </a:pPr>
              <a:endParaRPr lang="en-AU" sz="1800" i="1" dirty="0">
                <a:solidFill>
                  <a:schemeClr val="accent1">
                    <a:lumMod val="50000"/>
                  </a:schemeClr>
                </a:solidFill>
                <a:latin typeface="+mn-lt"/>
              </a:endParaRPr>
            </a:p>
            <a:p>
              <a:pPr algn="ctr" eaLnBrk="0" hangingPunct="0">
                <a:buClrTx/>
                <a:buFontTx/>
                <a:buNone/>
              </a:pPr>
              <a:endParaRPr lang="en-AU" sz="800" i="1" dirty="0" smtClean="0">
                <a:solidFill>
                  <a:schemeClr val="accent1">
                    <a:lumMod val="50000"/>
                  </a:schemeClr>
                </a:solidFill>
                <a:latin typeface="+mn-lt"/>
              </a:endParaRPr>
            </a:p>
            <a:p>
              <a:pPr algn="ctr" eaLnBrk="0" hangingPunct="0">
                <a:buClrTx/>
                <a:buFontTx/>
                <a:buNone/>
              </a:pPr>
              <a:r>
                <a:rPr lang="en-AU" sz="1800" dirty="0" smtClean="0">
                  <a:solidFill>
                    <a:srgbClr val="000000"/>
                  </a:solidFill>
                  <a:latin typeface="+mn-lt"/>
                </a:rPr>
                <a:t>Network 2: </a:t>
              </a:r>
              <a:r>
                <a:rPr lang="en-AU" sz="1800" dirty="0">
                  <a:solidFill>
                    <a:srgbClr val="000000"/>
                  </a:solidFill>
                  <a:latin typeface="+mn-lt"/>
                </a:rPr>
                <a:t>Client/Server Architecture</a:t>
              </a:r>
            </a:p>
          </p:txBody>
        </p:sp>
        <p:sp>
          <p:nvSpPr>
            <p:cNvPr id="7" name="Text Box 4"/>
            <p:cNvSpPr txBox="1">
              <a:spLocks noChangeArrowheads="1"/>
            </p:cNvSpPr>
            <p:nvPr/>
          </p:nvSpPr>
          <p:spPr bwMode="auto">
            <a:xfrm>
              <a:off x="672" y="1584"/>
              <a:ext cx="1973" cy="1728"/>
            </a:xfrm>
            <a:prstGeom prst="rect">
              <a:avLst/>
            </a:prstGeom>
            <a:solidFill>
              <a:srgbClr val="FFFFFF"/>
            </a:solidFill>
            <a:ln w="38160" cap="rnd">
              <a:solidFill>
                <a:srgbClr val="3C8C93"/>
              </a:solidFill>
              <a:prstDash val="sysDot"/>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eaLnBrk="0" hangingPunct="0">
                <a:buClrTx/>
                <a:buFontTx/>
                <a:buNone/>
              </a:pPr>
              <a:endParaRPr lang="en-AU" sz="800" i="1" dirty="0">
                <a:solidFill>
                  <a:srgbClr val="000000"/>
                </a:solidFill>
                <a:latin typeface="+mn-lt"/>
              </a:endParaRPr>
            </a:p>
            <a:p>
              <a:pPr eaLnBrk="0" hangingPunct="0">
                <a:buClrTx/>
                <a:buFontTx/>
                <a:buNone/>
              </a:pPr>
              <a:endParaRPr lang="en-AU" sz="800" i="1" dirty="0">
                <a:solidFill>
                  <a:srgbClr val="000000"/>
                </a:solidFill>
                <a:latin typeface="+mn-lt"/>
              </a:endParaRPr>
            </a:p>
            <a:p>
              <a:pPr eaLnBrk="0" hangingPunct="0">
                <a:buClrTx/>
                <a:buFontTx/>
                <a:buNone/>
              </a:pPr>
              <a:endParaRPr lang="en-AU" sz="800" i="1" dirty="0">
                <a:solidFill>
                  <a:srgbClr val="000000"/>
                </a:solidFill>
                <a:latin typeface="+mn-lt"/>
              </a:endParaRPr>
            </a:p>
            <a:p>
              <a:pPr eaLnBrk="0" hangingPunct="0">
                <a:buClrTx/>
                <a:buFontTx/>
                <a:buNone/>
              </a:pPr>
              <a:endParaRPr lang="en-AU" sz="800" i="1" dirty="0">
                <a:solidFill>
                  <a:srgbClr val="000000"/>
                </a:solidFill>
                <a:latin typeface="+mn-lt"/>
              </a:endParaRPr>
            </a:p>
            <a:p>
              <a:pPr eaLnBrk="0" hangingPunct="0">
                <a:buClrTx/>
                <a:buFontTx/>
                <a:buNone/>
              </a:pPr>
              <a:endParaRPr lang="en-AU" sz="800" i="1" dirty="0">
                <a:solidFill>
                  <a:srgbClr val="000000"/>
                </a:solidFill>
                <a:latin typeface="+mn-lt"/>
              </a:endParaRPr>
            </a:p>
            <a:p>
              <a:pPr eaLnBrk="0" hangingPunct="0">
                <a:buClrTx/>
                <a:buFontTx/>
                <a:buNone/>
              </a:pPr>
              <a:endParaRPr lang="en-AU" sz="800" i="1" dirty="0">
                <a:solidFill>
                  <a:srgbClr val="000000"/>
                </a:solidFill>
                <a:latin typeface="+mn-lt"/>
              </a:endParaRPr>
            </a:p>
            <a:p>
              <a:pPr eaLnBrk="0" hangingPunct="0">
                <a:buClrTx/>
                <a:buFontTx/>
                <a:buNone/>
              </a:pPr>
              <a:endParaRPr lang="en-AU" sz="800" i="1" dirty="0">
                <a:solidFill>
                  <a:srgbClr val="000000"/>
                </a:solidFill>
                <a:latin typeface="+mn-lt"/>
              </a:endParaRPr>
            </a:p>
            <a:p>
              <a:pPr eaLnBrk="0" hangingPunct="0">
                <a:buClrTx/>
                <a:buFontTx/>
                <a:buNone/>
              </a:pPr>
              <a:endParaRPr lang="en-AU" sz="800" i="1" dirty="0">
                <a:solidFill>
                  <a:srgbClr val="000000"/>
                </a:solidFill>
                <a:latin typeface="+mn-lt"/>
              </a:endParaRPr>
            </a:p>
            <a:p>
              <a:pPr eaLnBrk="0" hangingPunct="0">
                <a:buClrTx/>
                <a:buFontTx/>
                <a:buNone/>
              </a:pPr>
              <a:endParaRPr lang="en-AU" sz="800" i="1" dirty="0">
                <a:solidFill>
                  <a:srgbClr val="000000"/>
                </a:solidFill>
                <a:latin typeface="+mn-lt"/>
              </a:endParaRPr>
            </a:p>
            <a:p>
              <a:pPr eaLnBrk="0" hangingPunct="0">
                <a:buClrTx/>
                <a:buFontTx/>
                <a:buNone/>
              </a:pPr>
              <a:endParaRPr lang="en-AU" sz="800" i="1" dirty="0">
                <a:solidFill>
                  <a:srgbClr val="000000"/>
                </a:solidFill>
                <a:latin typeface="+mn-lt"/>
              </a:endParaRPr>
            </a:p>
            <a:p>
              <a:pPr eaLnBrk="0" hangingPunct="0">
                <a:buClrTx/>
                <a:buFontTx/>
                <a:buNone/>
              </a:pPr>
              <a:endParaRPr lang="en-AU" sz="800" i="1" dirty="0">
                <a:solidFill>
                  <a:srgbClr val="000000"/>
                </a:solidFill>
                <a:latin typeface="+mn-lt"/>
              </a:endParaRPr>
            </a:p>
            <a:p>
              <a:pPr eaLnBrk="0" hangingPunct="0">
                <a:buClrTx/>
                <a:buFontTx/>
                <a:buNone/>
              </a:pPr>
              <a:endParaRPr lang="en-AU" sz="800" i="1" dirty="0">
                <a:solidFill>
                  <a:srgbClr val="000000"/>
                </a:solidFill>
                <a:latin typeface="+mn-lt"/>
              </a:endParaRPr>
            </a:p>
            <a:p>
              <a:pPr eaLnBrk="0" hangingPunct="0">
                <a:buClrTx/>
                <a:buFontTx/>
                <a:buNone/>
              </a:pPr>
              <a:endParaRPr lang="en-AU" sz="800" i="1" dirty="0">
                <a:solidFill>
                  <a:srgbClr val="000000"/>
                </a:solidFill>
                <a:latin typeface="+mn-lt"/>
              </a:endParaRPr>
            </a:p>
            <a:p>
              <a:pPr eaLnBrk="0" hangingPunct="0">
                <a:buClrTx/>
                <a:buFontTx/>
                <a:buNone/>
              </a:pPr>
              <a:endParaRPr lang="en-AU" sz="800" i="1" dirty="0">
                <a:solidFill>
                  <a:srgbClr val="000000"/>
                </a:solidFill>
                <a:latin typeface="+mn-lt"/>
              </a:endParaRPr>
            </a:p>
            <a:p>
              <a:pPr eaLnBrk="0" hangingPunct="0">
                <a:buClrTx/>
                <a:buFontTx/>
                <a:buNone/>
              </a:pPr>
              <a:endParaRPr lang="en-AU" sz="800" i="1" dirty="0">
                <a:solidFill>
                  <a:srgbClr val="000000"/>
                </a:solidFill>
                <a:latin typeface="+mn-lt"/>
              </a:endParaRPr>
            </a:p>
            <a:p>
              <a:pPr eaLnBrk="0" hangingPunct="0">
                <a:buClrTx/>
                <a:buFontTx/>
                <a:buNone/>
              </a:pPr>
              <a:endParaRPr lang="en-AU" sz="800" i="1" dirty="0">
                <a:solidFill>
                  <a:srgbClr val="000000"/>
                </a:solidFill>
                <a:latin typeface="+mn-lt"/>
              </a:endParaRPr>
            </a:p>
            <a:p>
              <a:pPr eaLnBrk="0" hangingPunct="0">
                <a:buClrTx/>
                <a:buFontTx/>
                <a:buNone/>
              </a:pPr>
              <a:endParaRPr lang="en-AU" sz="800" i="1" dirty="0">
                <a:solidFill>
                  <a:srgbClr val="000000"/>
                </a:solidFill>
                <a:latin typeface="+mn-lt"/>
              </a:endParaRPr>
            </a:p>
            <a:p>
              <a:pPr eaLnBrk="0" hangingPunct="0">
                <a:buClrTx/>
                <a:buFontTx/>
                <a:buNone/>
              </a:pPr>
              <a:endParaRPr lang="en-AU" sz="800" i="1" dirty="0">
                <a:solidFill>
                  <a:srgbClr val="000000"/>
                </a:solidFill>
                <a:latin typeface="+mn-lt"/>
              </a:endParaRPr>
            </a:p>
            <a:p>
              <a:pPr eaLnBrk="0" hangingPunct="0">
                <a:buClrTx/>
                <a:buFontTx/>
                <a:buNone/>
              </a:pPr>
              <a:endParaRPr lang="en-AU" sz="800" i="1" dirty="0">
                <a:solidFill>
                  <a:srgbClr val="000000"/>
                </a:solidFill>
                <a:latin typeface="+mn-lt"/>
              </a:endParaRPr>
            </a:p>
            <a:p>
              <a:pPr algn="ctr" eaLnBrk="0" hangingPunct="0">
                <a:buClrTx/>
                <a:buFontTx/>
                <a:buNone/>
              </a:pPr>
              <a:endParaRPr lang="en-AU" sz="800" i="1" dirty="0" smtClean="0">
                <a:solidFill>
                  <a:srgbClr val="000000"/>
                </a:solidFill>
                <a:latin typeface="+mn-lt"/>
              </a:endParaRPr>
            </a:p>
            <a:p>
              <a:pPr algn="ctr" eaLnBrk="0" hangingPunct="0">
                <a:buClrTx/>
                <a:buFontTx/>
                <a:buNone/>
              </a:pPr>
              <a:endParaRPr lang="en-AU" sz="800" i="1" dirty="0">
                <a:solidFill>
                  <a:srgbClr val="000000"/>
                </a:solidFill>
                <a:latin typeface="+mn-lt"/>
              </a:endParaRPr>
            </a:p>
            <a:p>
              <a:pPr algn="ctr" eaLnBrk="0" hangingPunct="0">
                <a:buClrTx/>
                <a:buFontTx/>
                <a:buNone/>
              </a:pPr>
              <a:endParaRPr lang="en-AU" sz="800" i="1" dirty="0" smtClean="0">
                <a:solidFill>
                  <a:srgbClr val="000000"/>
                </a:solidFill>
                <a:latin typeface="+mn-lt"/>
              </a:endParaRPr>
            </a:p>
            <a:p>
              <a:pPr algn="ctr" eaLnBrk="0" hangingPunct="0">
                <a:buClrTx/>
                <a:buFontTx/>
                <a:buNone/>
              </a:pPr>
              <a:endParaRPr lang="en-AU" sz="800" i="1" dirty="0">
                <a:solidFill>
                  <a:srgbClr val="000000"/>
                </a:solidFill>
                <a:latin typeface="+mn-lt"/>
              </a:endParaRPr>
            </a:p>
            <a:p>
              <a:pPr algn="ctr" eaLnBrk="0" hangingPunct="0">
                <a:buClrTx/>
                <a:buFontTx/>
                <a:buNone/>
              </a:pPr>
              <a:endParaRPr lang="en-AU" sz="1200" dirty="0" smtClean="0">
                <a:solidFill>
                  <a:srgbClr val="000000"/>
                </a:solidFill>
                <a:latin typeface="+mn-lt"/>
              </a:endParaRPr>
            </a:p>
            <a:p>
              <a:pPr algn="ctr" eaLnBrk="0" hangingPunct="0">
                <a:buClrTx/>
                <a:buFontTx/>
                <a:buNone/>
              </a:pPr>
              <a:r>
                <a:rPr lang="en-AU" sz="1800" dirty="0" smtClean="0">
                  <a:solidFill>
                    <a:srgbClr val="000000"/>
                  </a:solidFill>
                  <a:latin typeface="+mn-lt"/>
                </a:rPr>
                <a:t>Network 1: Peer</a:t>
              </a:r>
              <a:r>
                <a:rPr lang="en-AU" sz="1800" dirty="0">
                  <a:solidFill>
                    <a:srgbClr val="000000"/>
                  </a:solidFill>
                  <a:latin typeface="+mn-lt"/>
                </a:rPr>
                <a:t>-to-Peer Architecture</a:t>
              </a:r>
            </a:p>
          </p:txBody>
        </p:sp>
        <p:sp>
          <p:nvSpPr>
            <p:cNvPr id="8" name="Oval 5"/>
            <p:cNvSpPr>
              <a:spLocks noChangeArrowheads="1"/>
            </p:cNvSpPr>
            <p:nvPr/>
          </p:nvSpPr>
          <p:spPr bwMode="auto">
            <a:xfrm>
              <a:off x="3768" y="1656"/>
              <a:ext cx="863" cy="767"/>
            </a:xfrm>
            <a:prstGeom prst="ellipse">
              <a:avLst/>
            </a:prstGeom>
            <a:solidFill>
              <a:srgbClr val="FFFFFF"/>
            </a:solidFill>
            <a:ln w="19080">
              <a:solidFill>
                <a:srgbClr val="3C8C93"/>
              </a:solidFill>
              <a:prstDash val="lgDashDotDot"/>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 name="Oval 6"/>
            <p:cNvSpPr>
              <a:spLocks noChangeArrowheads="1"/>
            </p:cNvSpPr>
            <p:nvPr/>
          </p:nvSpPr>
          <p:spPr bwMode="auto">
            <a:xfrm>
              <a:off x="3048" y="1728"/>
              <a:ext cx="863" cy="767"/>
            </a:xfrm>
            <a:prstGeom prst="ellipse">
              <a:avLst/>
            </a:prstGeom>
            <a:noFill/>
            <a:ln w="38160">
              <a:solidFill>
                <a:srgbClr val="3C8C93"/>
              </a:solidFill>
              <a:prstDash val="dash"/>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 name="Oval 7"/>
            <p:cNvSpPr>
              <a:spLocks noChangeArrowheads="1"/>
            </p:cNvSpPr>
            <p:nvPr/>
          </p:nvSpPr>
          <p:spPr bwMode="auto">
            <a:xfrm>
              <a:off x="3480" y="1800"/>
              <a:ext cx="863" cy="1079"/>
            </a:xfrm>
            <a:prstGeom prst="ellipse">
              <a:avLst/>
            </a:prstGeom>
            <a:noFill/>
            <a:ln w="38160">
              <a:solidFill>
                <a:srgbClr val="3C8C9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 name="AutoShape 8"/>
            <p:cNvSpPr>
              <a:spLocks noChangeArrowheads="1"/>
            </p:cNvSpPr>
            <p:nvPr/>
          </p:nvSpPr>
          <p:spPr bwMode="auto">
            <a:xfrm>
              <a:off x="2760" y="2088"/>
              <a:ext cx="599" cy="503"/>
            </a:xfrm>
            <a:prstGeom prst="cube">
              <a:avLst>
                <a:gd name="adj" fmla="val 7542"/>
              </a:avLst>
            </a:prstGeom>
            <a:ln/>
          </p:spPr>
          <p:style>
            <a:lnRef idx="1">
              <a:schemeClr val="dk1"/>
            </a:lnRef>
            <a:fillRef idx="2">
              <a:schemeClr val="dk1"/>
            </a:fillRef>
            <a:effectRef idx="1">
              <a:schemeClr val="dk1"/>
            </a:effectRef>
            <a:fontRef idx="minor">
              <a:schemeClr val="dk1"/>
            </a:fontRef>
          </p:style>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smtClean="0">
                <a:solidFill>
                  <a:srgbClr val="FFFFFF"/>
                </a:solidFill>
                <a:effectLst>
                  <a:outerShdw blurRad="38100" dist="38100" dir="2700000" algn="tl">
                    <a:srgbClr val="000000"/>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a:solidFill>
                  <a:srgbClr val="FFFFFF"/>
                </a:solidFill>
                <a:effectLst>
                  <a:outerShdw blurRad="38100" dist="38100" dir="2700000" algn="tl">
                    <a:srgbClr val="000000"/>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dirty="0" smtClean="0">
                  <a:solidFill>
                    <a:srgbClr val="FFFFFF"/>
                  </a:solidFill>
                  <a:effectLst>
                    <a:outerShdw blurRad="38100" dist="38100" dir="2700000" algn="tl">
                      <a:srgbClr val="000000"/>
                    </a:outerShdw>
                  </a:effectLst>
                </a:rPr>
                <a:t>Client </a:t>
              </a:r>
              <a:r>
                <a:rPr lang="en-AU" dirty="0">
                  <a:solidFill>
                    <a:srgbClr val="FFFFFF"/>
                  </a:solidFill>
                  <a:effectLst>
                    <a:outerShdw blurRad="38100" dist="38100" dir="2700000" algn="tl">
                      <a:srgbClr val="000000"/>
                    </a:outerShdw>
                  </a:effectLst>
                </a:rPr>
                <a:t>A</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a:solidFill>
                  <a:srgbClr val="FFFFFF"/>
                </a:solidFill>
                <a:effectLst>
                  <a:outerShdw blurRad="38100" dist="38100" dir="2700000" algn="tl">
                    <a:srgbClr val="000000"/>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a:solidFill>
                  <a:srgbClr val="FFFFFF"/>
                </a:solidFill>
                <a:effectLst>
                  <a:outerShdw blurRad="38100" dist="38100" dir="2700000" algn="tl">
                    <a:srgbClr val="000000"/>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a:solidFill>
                  <a:srgbClr val="FFFFFF"/>
                </a:solidFill>
                <a:effectLst>
                  <a:outerShdw blurRad="38100" dist="38100" dir="2700000" algn="tl">
                    <a:srgbClr val="000000"/>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a:solidFill>
                  <a:srgbClr val="FFFFFF"/>
                </a:solidFill>
                <a:effectLst>
                  <a:outerShdw blurRad="38100" dist="38100" dir="2700000" algn="tl">
                    <a:srgbClr val="000000"/>
                  </a:outerShdw>
                </a:effectLst>
              </a:endParaRPr>
            </a:p>
          </p:txBody>
        </p:sp>
        <p:sp>
          <p:nvSpPr>
            <p:cNvPr id="13" name="AutoShape 10"/>
            <p:cNvSpPr>
              <a:spLocks noChangeArrowheads="1"/>
            </p:cNvSpPr>
            <p:nvPr/>
          </p:nvSpPr>
          <p:spPr bwMode="auto">
            <a:xfrm>
              <a:off x="3696" y="2520"/>
              <a:ext cx="575" cy="503"/>
            </a:xfrm>
            <a:prstGeom prst="cube">
              <a:avLst>
                <a:gd name="adj" fmla="val 7542"/>
              </a:avLst>
            </a:prstGeom>
            <a:ln/>
          </p:spPr>
          <p:style>
            <a:lnRef idx="1">
              <a:schemeClr val="dk1"/>
            </a:lnRef>
            <a:fillRef idx="2">
              <a:schemeClr val="dk1"/>
            </a:fillRef>
            <a:effectRef idx="1">
              <a:schemeClr val="dk1"/>
            </a:effectRef>
            <a:fontRef idx="minor">
              <a:schemeClr val="dk1"/>
            </a:fontRef>
          </p:style>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smtClean="0">
                <a:solidFill>
                  <a:srgbClr val="FFFFFF"/>
                </a:solidFill>
                <a:effectLst>
                  <a:outerShdw blurRad="38100" dist="38100" dir="2700000" algn="tl">
                    <a:srgbClr val="000000"/>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a:solidFill>
                  <a:srgbClr val="FFFFFF"/>
                </a:solidFill>
                <a:effectLst>
                  <a:outerShdw blurRad="38100" dist="38100" dir="2700000" algn="tl">
                    <a:srgbClr val="000000"/>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dirty="0" smtClean="0">
                  <a:solidFill>
                    <a:srgbClr val="FFFFFF"/>
                  </a:solidFill>
                  <a:effectLst>
                    <a:outerShdw blurRad="38100" dist="38100" dir="2700000" algn="tl">
                      <a:srgbClr val="000000"/>
                    </a:outerShdw>
                  </a:effectLst>
                </a:rPr>
                <a:t>Client </a:t>
              </a:r>
              <a:r>
                <a:rPr lang="en-AU" dirty="0">
                  <a:solidFill>
                    <a:srgbClr val="FFFFFF"/>
                  </a:solidFill>
                  <a:effectLst>
                    <a:outerShdw blurRad="38100" dist="38100" dir="2700000" algn="tl">
                      <a:srgbClr val="000000"/>
                    </a:outerShdw>
                  </a:effectLst>
                </a:rPr>
                <a:t>B</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a:solidFill>
                  <a:srgbClr val="FFFFFF"/>
                </a:solidFill>
                <a:effectLst>
                  <a:outerShdw blurRad="38100" dist="38100" dir="2700000" algn="tl">
                    <a:srgbClr val="000000"/>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a:solidFill>
                  <a:srgbClr val="000000"/>
                </a:solidFill>
                <a:effectLst>
                  <a:outerShdw blurRad="38100" dist="38100" dir="2700000" algn="tl">
                    <a:srgbClr val="FFFFFF"/>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a:solidFill>
                  <a:srgbClr val="000000"/>
                </a:solidFill>
                <a:effectLst>
                  <a:outerShdw blurRad="38100" dist="38100" dir="2700000" algn="tl">
                    <a:srgbClr val="FFFFFF"/>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a:solidFill>
                  <a:srgbClr val="000000"/>
                </a:solidFill>
                <a:effectLst>
                  <a:outerShdw blurRad="38100" dist="38100" dir="2700000" algn="tl">
                    <a:srgbClr val="FFFFFF"/>
                  </a:outerShdw>
                </a:effectLst>
              </a:endParaRPr>
            </a:p>
          </p:txBody>
        </p:sp>
        <p:sp>
          <p:nvSpPr>
            <p:cNvPr id="15" name="AutoShape 12"/>
            <p:cNvSpPr>
              <a:spLocks noChangeArrowheads="1"/>
            </p:cNvSpPr>
            <p:nvPr/>
          </p:nvSpPr>
          <p:spPr bwMode="auto">
            <a:xfrm>
              <a:off x="3624" y="1656"/>
              <a:ext cx="575" cy="503"/>
            </a:xfrm>
            <a:prstGeom prst="cube">
              <a:avLst>
                <a:gd name="adj" fmla="val 6347"/>
              </a:avLst>
            </a:prstGeom>
            <a:ln/>
          </p:spPr>
          <p:style>
            <a:lnRef idx="1">
              <a:schemeClr val="dk1"/>
            </a:lnRef>
            <a:fillRef idx="2">
              <a:schemeClr val="dk1"/>
            </a:fillRef>
            <a:effectRef idx="1">
              <a:schemeClr val="dk1"/>
            </a:effectRef>
            <a:fontRef idx="minor">
              <a:schemeClr val="dk1"/>
            </a:fontRef>
          </p:style>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smtClean="0">
                <a:solidFill>
                  <a:srgbClr val="FFFFFF"/>
                </a:solidFill>
                <a:effectLst>
                  <a:outerShdw blurRad="38100" dist="38100" dir="2700000" algn="tl">
                    <a:srgbClr val="000000"/>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a:solidFill>
                  <a:srgbClr val="FFFFFF"/>
                </a:solidFill>
                <a:effectLst>
                  <a:outerShdw blurRad="38100" dist="38100" dir="2700000" algn="tl">
                    <a:srgbClr val="000000"/>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dirty="0" smtClean="0">
                  <a:solidFill>
                    <a:srgbClr val="FFFFFF"/>
                  </a:solidFill>
                  <a:effectLst>
                    <a:outerShdw blurRad="38100" dist="38100" dir="2700000" algn="tl">
                      <a:srgbClr val="000000"/>
                    </a:outerShdw>
                  </a:effectLst>
                </a:rPr>
                <a:t>Server </a:t>
              </a:r>
              <a:endParaRPr lang="en-AU" dirty="0">
                <a:solidFill>
                  <a:srgbClr val="FFFFFF"/>
                </a:solidFill>
                <a:effectLst>
                  <a:outerShdw blurRad="38100" dist="38100" dir="2700000" algn="tl">
                    <a:srgbClr val="000000"/>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a:solidFill>
                  <a:srgbClr val="FFFFFF"/>
                </a:solidFill>
                <a:effectLst>
                  <a:outerShdw blurRad="38100" dist="38100" dir="2700000" algn="tl">
                    <a:srgbClr val="000000"/>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a:solidFill>
                  <a:srgbClr val="FFFFFF"/>
                </a:solidFill>
                <a:effectLst>
                  <a:outerShdw blurRad="38100" dist="38100" dir="2700000" algn="tl">
                    <a:srgbClr val="000000"/>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a:solidFill>
                  <a:srgbClr val="FFFFFF"/>
                </a:solidFill>
                <a:effectLst>
                  <a:outerShdw blurRad="38100" dist="38100" dir="2700000" algn="tl">
                    <a:srgbClr val="000000"/>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a:solidFill>
                  <a:srgbClr val="FFFFFF"/>
                </a:solidFill>
                <a:effectLst>
                  <a:outerShdw blurRad="38100" dist="38100" dir="2700000" algn="tl">
                    <a:srgbClr val="000000"/>
                  </a:outerShdw>
                </a:effectLst>
              </a:endParaRPr>
            </a:p>
          </p:txBody>
        </p:sp>
        <p:sp>
          <p:nvSpPr>
            <p:cNvPr id="17" name="AutoShape 14"/>
            <p:cNvSpPr>
              <a:spLocks noChangeArrowheads="1"/>
            </p:cNvSpPr>
            <p:nvPr/>
          </p:nvSpPr>
          <p:spPr bwMode="auto">
            <a:xfrm>
              <a:off x="4416" y="1728"/>
              <a:ext cx="623" cy="503"/>
            </a:xfrm>
            <a:prstGeom prst="cube">
              <a:avLst>
                <a:gd name="adj" fmla="val 6347"/>
              </a:avLst>
            </a:prstGeom>
            <a:ln/>
          </p:spPr>
          <p:style>
            <a:lnRef idx="1">
              <a:schemeClr val="dk1"/>
            </a:lnRef>
            <a:fillRef idx="2">
              <a:schemeClr val="dk1"/>
            </a:fillRef>
            <a:effectRef idx="1">
              <a:schemeClr val="dk1"/>
            </a:effectRef>
            <a:fontRef idx="minor">
              <a:schemeClr val="dk1"/>
            </a:fontRef>
          </p:style>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smtClean="0">
                <a:solidFill>
                  <a:srgbClr val="FFFFFF"/>
                </a:solidFill>
                <a:effectLst>
                  <a:outerShdw blurRad="38100" dist="38100" dir="2700000" algn="tl">
                    <a:srgbClr val="000000"/>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a:solidFill>
                  <a:srgbClr val="FFFFFF"/>
                </a:solidFill>
                <a:effectLst>
                  <a:outerShdw blurRad="38100" dist="38100" dir="2700000" algn="tl">
                    <a:srgbClr val="000000"/>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dirty="0" smtClean="0">
                  <a:solidFill>
                    <a:srgbClr val="FFFFFF"/>
                  </a:solidFill>
                  <a:effectLst>
                    <a:outerShdw blurRad="38100" dist="38100" dir="2700000" algn="tl">
                      <a:srgbClr val="000000"/>
                    </a:outerShdw>
                  </a:effectLst>
                </a:rPr>
                <a:t>Client </a:t>
              </a:r>
              <a:r>
                <a:rPr lang="en-AU" dirty="0">
                  <a:solidFill>
                    <a:srgbClr val="FFFFFF"/>
                  </a:solidFill>
                  <a:effectLst>
                    <a:outerShdw blurRad="38100" dist="38100" dir="2700000" algn="tl">
                      <a:srgbClr val="000000"/>
                    </a:outerShdw>
                  </a:effectLst>
                </a:rPr>
                <a:t>C</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a:solidFill>
                  <a:srgbClr val="FFFFFF"/>
                </a:solidFill>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a:solidFill>
                  <a:srgbClr val="FFFFFF"/>
                </a:solidFill>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a:solidFill>
                  <a:srgbClr val="FFFFFF"/>
                </a:solidFill>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a:solidFill>
                  <a:srgbClr val="FFFFFF"/>
                </a:solidFill>
              </a:endParaRPr>
            </a:p>
          </p:txBody>
        </p:sp>
        <p:sp>
          <p:nvSpPr>
            <p:cNvPr id="19" name="Oval 16"/>
            <p:cNvSpPr>
              <a:spLocks noChangeArrowheads="1"/>
            </p:cNvSpPr>
            <p:nvPr/>
          </p:nvSpPr>
          <p:spPr bwMode="auto">
            <a:xfrm>
              <a:off x="1104" y="1800"/>
              <a:ext cx="1295" cy="1079"/>
            </a:xfrm>
            <a:prstGeom prst="ellipse">
              <a:avLst/>
            </a:prstGeom>
            <a:solidFill>
              <a:srgbClr val="FFFFFF"/>
            </a:solidFill>
            <a:ln w="38160">
              <a:solidFill>
                <a:schemeClr val="accent1">
                  <a:lumMod val="50000"/>
                </a:schemeClr>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chemeClr val="accent1">
                    <a:lumMod val="50000"/>
                  </a:schemeClr>
                </a:solidFill>
              </a:endParaRPr>
            </a:p>
          </p:txBody>
        </p:sp>
        <p:sp>
          <p:nvSpPr>
            <p:cNvPr id="20" name="AutoShape 17"/>
            <p:cNvSpPr>
              <a:spLocks noChangeArrowheads="1"/>
            </p:cNvSpPr>
            <p:nvPr/>
          </p:nvSpPr>
          <p:spPr bwMode="auto">
            <a:xfrm>
              <a:off x="816" y="2088"/>
              <a:ext cx="623" cy="503"/>
            </a:xfrm>
            <a:prstGeom prst="cube">
              <a:avLst>
                <a:gd name="adj" fmla="val 6347"/>
              </a:avLst>
            </a:prstGeom>
            <a:ln/>
          </p:spPr>
          <p:style>
            <a:lnRef idx="1">
              <a:schemeClr val="dk1"/>
            </a:lnRef>
            <a:fillRef idx="2">
              <a:schemeClr val="dk1"/>
            </a:fillRef>
            <a:effectRef idx="1">
              <a:schemeClr val="dk1"/>
            </a:effectRef>
            <a:fontRef idx="minor">
              <a:schemeClr val="dk1"/>
            </a:fontRef>
          </p:style>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smtClean="0">
                <a:solidFill>
                  <a:srgbClr val="FFFFFF"/>
                </a:solidFill>
                <a:effectLst>
                  <a:outerShdw blurRad="38100" dist="38100" dir="2700000" algn="tl">
                    <a:srgbClr val="000000"/>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a:solidFill>
                  <a:srgbClr val="FFFFFF"/>
                </a:solidFill>
                <a:effectLst>
                  <a:outerShdw blurRad="38100" dist="38100" dir="2700000" algn="tl">
                    <a:srgbClr val="000000"/>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dirty="0" smtClean="0">
                  <a:solidFill>
                    <a:srgbClr val="FFFFFF"/>
                  </a:solidFill>
                  <a:effectLst>
                    <a:outerShdw blurRad="38100" dist="38100" dir="2700000" algn="tl">
                      <a:srgbClr val="000000"/>
                    </a:outerShdw>
                  </a:effectLst>
                </a:rPr>
                <a:t>Device </a:t>
              </a:r>
              <a:r>
                <a:rPr lang="en-AU" dirty="0">
                  <a:solidFill>
                    <a:srgbClr val="FFFFFF"/>
                  </a:solidFill>
                  <a:effectLst>
                    <a:outerShdw blurRad="38100" dist="38100" dir="2700000" algn="tl">
                      <a:srgbClr val="000000"/>
                    </a:outerShdw>
                  </a:effectLst>
                </a:rPr>
                <a:t>A</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a:solidFill>
                  <a:srgbClr val="FFFFFF"/>
                </a:solidFill>
                <a:effectLst>
                  <a:outerShdw blurRad="38100" dist="38100" dir="2700000" algn="tl">
                    <a:srgbClr val="000000"/>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a:solidFill>
                  <a:srgbClr val="000000"/>
                </a:solidFill>
                <a:effectLst>
                  <a:outerShdw blurRad="38100" dist="38100" dir="2700000" algn="tl">
                    <a:srgbClr val="FFFFFF"/>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a:solidFill>
                  <a:srgbClr val="000000"/>
                </a:solidFill>
                <a:effectLst>
                  <a:outerShdw blurRad="38100" dist="38100" dir="2700000" algn="tl">
                    <a:srgbClr val="FFFFFF"/>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a:solidFill>
                  <a:srgbClr val="000000"/>
                </a:solidFill>
                <a:effectLst>
                  <a:outerShdw blurRad="38100" dist="38100" dir="2700000" algn="tl">
                    <a:srgbClr val="FFFFFF"/>
                  </a:outerShdw>
                </a:effectLst>
              </a:endParaRPr>
            </a:p>
          </p:txBody>
        </p:sp>
        <p:sp>
          <p:nvSpPr>
            <p:cNvPr id="22" name="AutoShape 19"/>
            <p:cNvSpPr>
              <a:spLocks noChangeArrowheads="1"/>
            </p:cNvSpPr>
            <p:nvPr/>
          </p:nvSpPr>
          <p:spPr bwMode="auto">
            <a:xfrm>
              <a:off x="1752" y="2520"/>
              <a:ext cx="599" cy="503"/>
            </a:xfrm>
            <a:prstGeom prst="cube">
              <a:avLst>
                <a:gd name="adj" fmla="val 6347"/>
              </a:avLst>
            </a:prstGeom>
            <a:ln/>
          </p:spPr>
          <p:style>
            <a:lnRef idx="1">
              <a:schemeClr val="dk1"/>
            </a:lnRef>
            <a:fillRef idx="2">
              <a:schemeClr val="dk1"/>
            </a:fillRef>
            <a:effectRef idx="1">
              <a:schemeClr val="dk1"/>
            </a:effectRef>
            <a:fontRef idx="minor">
              <a:schemeClr val="dk1"/>
            </a:fontRef>
          </p:style>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smtClean="0">
                <a:solidFill>
                  <a:srgbClr val="FFFFFF"/>
                </a:solidFill>
                <a:effectLst>
                  <a:outerShdw blurRad="38100" dist="38100" dir="2700000" algn="tl">
                    <a:srgbClr val="000000"/>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a:solidFill>
                  <a:srgbClr val="FFFFFF"/>
                </a:solidFill>
                <a:effectLst>
                  <a:outerShdw blurRad="38100" dist="38100" dir="2700000" algn="tl">
                    <a:srgbClr val="000000"/>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dirty="0" smtClean="0">
                  <a:solidFill>
                    <a:srgbClr val="FFFFFF"/>
                  </a:solidFill>
                  <a:effectLst>
                    <a:outerShdw blurRad="38100" dist="38100" dir="2700000" algn="tl">
                      <a:srgbClr val="000000"/>
                    </a:outerShdw>
                  </a:effectLst>
                </a:rPr>
                <a:t>Device </a:t>
              </a:r>
              <a:r>
                <a:rPr lang="en-AU" dirty="0">
                  <a:solidFill>
                    <a:srgbClr val="FFFFFF"/>
                  </a:solidFill>
                  <a:effectLst>
                    <a:outerShdw blurRad="38100" dist="38100" dir="2700000" algn="tl">
                      <a:srgbClr val="000000"/>
                    </a:outerShdw>
                  </a:effectLst>
                </a:rPr>
                <a:t>B</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a:solidFill>
                  <a:srgbClr val="FFFFFF"/>
                </a:solidFill>
                <a:effectLst>
                  <a:outerShdw blurRad="38100" dist="38100" dir="2700000" algn="tl">
                    <a:srgbClr val="000000"/>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a:solidFill>
                  <a:srgbClr val="FFFFFF"/>
                </a:solidFill>
                <a:effectLst>
                  <a:outerShdw blurRad="38100" dist="38100" dir="2700000" algn="tl">
                    <a:srgbClr val="000000"/>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a:solidFill>
                  <a:srgbClr val="FFFFFF"/>
                </a:solidFill>
                <a:effectLst>
                  <a:outerShdw blurRad="38100" dist="38100" dir="2700000" algn="tl">
                    <a:srgbClr val="000000"/>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a:solidFill>
                  <a:srgbClr val="FFFFFF"/>
                </a:solidFill>
                <a:effectLst>
                  <a:outerShdw blurRad="38100" dist="38100" dir="2700000" algn="tl">
                    <a:srgbClr val="000000"/>
                  </a:outerShdw>
                </a:effectLst>
              </a:endParaRPr>
            </a:p>
          </p:txBody>
        </p:sp>
        <p:sp>
          <p:nvSpPr>
            <p:cNvPr id="24" name="AutoShape 21"/>
            <p:cNvSpPr>
              <a:spLocks noChangeArrowheads="1"/>
            </p:cNvSpPr>
            <p:nvPr/>
          </p:nvSpPr>
          <p:spPr bwMode="auto">
            <a:xfrm>
              <a:off x="1680" y="1656"/>
              <a:ext cx="671" cy="503"/>
            </a:xfrm>
            <a:prstGeom prst="cube">
              <a:avLst>
                <a:gd name="adj" fmla="val 5157"/>
              </a:avLst>
            </a:prstGeom>
            <a:ln/>
          </p:spPr>
          <p:style>
            <a:lnRef idx="1">
              <a:schemeClr val="dk1"/>
            </a:lnRef>
            <a:fillRef idx="2">
              <a:schemeClr val="dk1"/>
            </a:fillRef>
            <a:effectRef idx="1">
              <a:schemeClr val="dk1"/>
            </a:effectRef>
            <a:fontRef idx="minor">
              <a:schemeClr val="dk1"/>
            </a:fontRef>
          </p:style>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smtClean="0">
                <a:solidFill>
                  <a:srgbClr val="FFFFFF"/>
                </a:solidFill>
                <a:effectLst>
                  <a:outerShdw blurRad="38100" dist="38100" dir="2700000" algn="tl">
                    <a:srgbClr val="000000"/>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a:solidFill>
                  <a:srgbClr val="FFFFFF"/>
                </a:solidFill>
                <a:effectLst>
                  <a:outerShdw blurRad="38100" dist="38100" dir="2700000" algn="tl">
                    <a:srgbClr val="000000"/>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dirty="0" smtClean="0">
                  <a:solidFill>
                    <a:srgbClr val="FFFFFF"/>
                  </a:solidFill>
                  <a:effectLst>
                    <a:outerShdw blurRad="38100" dist="38100" dir="2700000" algn="tl">
                      <a:srgbClr val="000000"/>
                    </a:outerShdw>
                  </a:effectLst>
                </a:rPr>
                <a:t>Device </a:t>
              </a:r>
              <a:r>
                <a:rPr lang="en-AU" dirty="0">
                  <a:solidFill>
                    <a:srgbClr val="FFFFFF"/>
                  </a:solidFill>
                  <a:effectLst>
                    <a:outerShdw blurRad="38100" dist="38100" dir="2700000" algn="tl">
                      <a:srgbClr val="000000"/>
                    </a:outerShdw>
                  </a:effectLst>
                </a:rPr>
                <a:t>C</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a:solidFill>
                  <a:srgbClr val="000000"/>
                </a:solidFill>
                <a:effectLst>
                  <a:outerShdw blurRad="38100" dist="38100" dir="2700000" algn="tl">
                    <a:srgbClr val="FFFFFF"/>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a:solidFill>
                  <a:srgbClr val="000000"/>
                </a:solidFill>
                <a:effectLst>
                  <a:outerShdw blurRad="38100" dist="38100" dir="2700000" algn="tl">
                    <a:srgbClr val="FFFFFF"/>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a:solidFill>
                  <a:srgbClr val="000000"/>
                </a:solidFill>
                <a:effectLst>
                  <a:outerShdw blurRad="38100" dist="38100" dir="2700000" algn="tl">
                    <a:srgbClr val="FFFFFF"/>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dirty="0">
                <a:solidFill>
                  <a:srgbClr val="000000"/>
                </a:solidFill>
                <a:effectLst>
                  <a:outerShdw blurRad="38100" dist="38100" dir="2700000" algn="tl">
                    <a:srgbClr val="FFFFFF"/>
                  </a:outerShdw>
                </a:effectLst>
              </a:endParaRPr>
            </a:p>
          </p:txBody>
        </p:sp>
        <p:sp>
          <p:nvSpPr>
            <p:cNvPr id="26" name="Text Box 23"/>
            <p:cNvSpPr txBox="1">
              <a:spLocks noChangeArrowheads="1"/>
            </p:cNvSpPr>
            <p:nvPr/>
          </p:nvSpPr>
          <p:spPr bwMode="auto">
            <a:xfrm>
              <a:off x="744" y="1656"/>
              <a:ext cx="695" cy="188"/>
            </a:xfrm>
            <a:prstGeom prst="rect">
              <a:avLst/>
            </a:prstGeom>
            <a:noFill/>
            <a:ln>
              <a:noFill/>
              <a:headEnd/>
              <a:tailEnd/>
            </a:ln>
            <a:effectLst/>
          </p:spPr>
          <p:style>
            <a:lnRef idx="1">
              <a:schemeClr val="dk1"/>
            </a:lnRef>
            <a:fillRef idx="2">
              <a:schemeClr val="dk1"/>
            </a:fillRef>
            <a:effectRef idx="1">
              <a:schemeClr val="dk1"/>
            </a:effectRef>
            <a:fontRef idx="minor">
              <a:schemeClr val="dk1"/>
            </a:fontRef>
          </p:style>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eaLnBrk="0" hangingPunct="0">
                <a:buClrTx/>
                <a:buFontTx/>
                <a:buNone/>
              </a:pPr>
              <a:r>
                <a:rPr lang="en-AU" sz="1600" dirty="0">
                  <a:solidFill>
                    <a:srgbClr val="000000"/>
                  </a:solidFill>
                  <a:latin typeface="+mn-lt"/>
                </a:rPr>
                <a:t>Transmission  Medium</a:t>
              </a:r>
            </a:p>
          </p:txBody>
        </p:sp>
        <p:sp>
          <p:nvSpPr>
            <p:cNvPr id="27" name="Line 24"/>
            <p:cNvSpPr>
              <a:spLocks noChangeShapeType="1"/>
            </p:cNvSpPr>
            <p:nvPr/>
          </p:nvSpPr>
          <p:spPr bwMode="auto">
            <a:xfrm>
              <a:off x="1175" y="1844"/>
              <a:ext cx="72" cy="99"/>
            </a:xfrm>
            <a:prstGeom prst="line">
              <a:avLst/>
            </a:prstGeom>
            <a:grpFill/>
            <a:ln w="9360">
              <a:solidFill>
                <a:schemeClr val="accent1">
                  <a:lumMod val="50000"/>
                </a:schemeClr>
              </a:solidFill>
              <a:miter lim="800000"/>
              <a:headEnd/>
              <a:tailEnd type="triangl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solidFill>
                  <a:schemeClr val="accent1">
                    <a:lumMod val="50000"/>
                  </a:schemeClr>
                </a:solidFill>
              </a:endParaRPr>
            </a:p>
          </p:txBody>
        </p:sp>
        <p:sp>
          <p:nvSpPr>
            <p:cNvPr id="30" name="Line 27"/>
            <p:cNvSpPr>
              <a:spLocks noChangeShapeType="1"/>
            </p:cNvSpPr>
            <p:nvPr/>
          </p:nvSpPr>
          <p:spPr bwMode="auto">
            <a:xfrm flipV="1">
              <a:off x="1536" y="3167"/>
              <a:ext cx="0" cy="145"/>
            </a:xfrm>
            <a:prstGeom prst="line">
              <a:avLst/>
            </a:prstGeom>
            <a:grpFill/>
            <a:ln w="9360">
              <a:solidFill>
                <a:srgbClr val="FFFFFF"/>
              </a:solidFill>
              <a:miter lim="800000"/>
              <a:headEnd/>
              <a:tailEnd type="triangl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1" name="Line 28"/>
            <p:cNvSpPr>
              <a:spLocks noChangeShapeType="1"/>
            </p:cNvSpPr>
            <p:nvPr/>
          </p:nvSpPr>
          <p:spPr bwMode="auto">
            <a:xfrm flipV="1">
              <a:off x="3912" y="3167"/>
              <a:ext cx="0" cy="145"/>
            </a:xfrm>
            <a:prstGeom prst="line">
              <a:avLst/>
            </a:prstGeom>
            <a:grpFill/>
            <a:ln w="9360">
              <a:solidFill>
                <a:srgbClr val="FFFFFF"/>
              </a:solidFill>
              <a:miter lim="800000"/>
              <a:headEnd/>
              <a:tailEnd type="triangl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grpSp>
      <p:sp>
        <p:nvSpPr>
          <p:cNvPr id="35" name="TextBox 34"/>
          <p:cNvSpPr txBox="1"/>
          <p:nvPr/>
        </p:nvSpPr>
        <p:spPr>
          <a:xfrm>
            <a:off x="468313" y="1770593"/>
            <a:ext cx="8355588" cy="923330"/>
          </a:xfrm>
          <a:prstGeom prst="rect">
            <a:avLst/>
          </a:prstGeom>
          <a:noFill/>
        </p:spPr>
        <p:txBody>
          <a:bodyPr wrap="square" rtlCol="0">
            <a:spAutoFit/>
          </a:bodyPr>
          <a:lstStyle/>
          <a:p>
            <a:r>
              <a:rPr lang="en-US" dirty="0" smtClean="0">
                <a:solidFill>
                  <a:srgbClr val="000000"/>
                </a:solidFill>
              </a:rPr>
              <a:t>Network interfaces extend the Embedded System architecture beyond the physical system itself.  The devices may be connected in a Client/Server fashion or a Peer-to-Peer manor.</a:t>
            </a:r>
          </a:p>
        </p:txBody>
      </p:sp>
    </p:spTree>
    <p:extLst>
      <p:ext uri="{BB962C8B-B14F-4D97-AF65-F5344CB8AC3E}">
        <p14:creationId xmlns:p14="http://schemas.microsoft.com/office/powerpoint/2010/main" val="1138721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Interfaces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18</a:t>
            </a:fld>
            <a:endParaRPr lang="en-US" dirty="0"/>
          </a:p>
        </p:txBody>
      </p:sp>
      <p:grpSp>
        <p:nvGrpSpPr>
          <p:cNvPr id="23" name="Group 2"/>
          <p:cNvGrpSpPr>
            <a:grpSpLocks/>
          </p:cNvGrpSpPr>
          <p:nvPr/>
        </p:nvGrpSpPr>
        <p:grpSpPr bwMode="auto">
          <a:xfrm>
            <a:off x="1343296" y="2332300"/>
            <a:ext cx="6692369" cy="4499797"/>
            <a:chOff x="1968" y="1296"/>
            <a:chExt cx="1727" cy="1799"/>
          </a:xfrm>
        </p:grpSpPr>
        <p:sp>
          <p:nvSpPr>
            <p:cNvPr id="25" name="AutoShape 3"/>
            <p:cNvSpPr>
              <a:spLocks noChangeArrowheads="1"/>
            </p:cNvSpPr>
            <p:nvPr/>
          </p:nvSpPr>
          <p:spPr bwMode="auto">
            <a:xfrm>
              <a:off x="1968" y="2614"/>
              <a:ext cx="1727" cy="360"/>
            </a:xfrm>
            <a:prstGeom prst="cube">
              <a:avLst>
                <a:gd name="adj" fmla="val 20046"/>
              </a:avLst>
            </a:prstGeom>
            <a:gradFill rotWithShape="0">
              <a:gsLst>
                <a:gs pos="0">
                  <a:srgbClr val="757575"/>
                </a:gs>
                <a:gs pos="50000">
                  <a:srgbClr val="FFFFFF"/>
                </a:gs>
                <a:gs pos="100000">
                  <a:srgbClr val="757575"/>
                </a:gs>
              </a:gsLst>
              <a:lin ang="5400000" scaled="1"/>
            </a:gradFill>
            <a:ln w="12600" cap="rnd">
              <a:solidFill>
                <a:srgbClr val="C0C0C0"/>
              </a:solidFill>
              <a:prstDash val="sysDot"/>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40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400">
                  <a:solidFill>
                    <a:srgbClr val="000000"/>
                  </a:solidFill>
                  <a:effectLst>
                    <a:outerShdw blurRad="38100" dist="38100" dir="2700000" algn="tl">
                      <a:srgbClr val="FFFFFF"/>
                    </a:outerShdw>
                  </a:effectLst>
                </a:rPr>
                <a:t>Hardware Layer</a:t>
              </a:r>
            </a:p>
          </p:txBody>
        </p:sp>
        <p:sp>
          <p:nvSpPr>
            <p:cNvPr id="28" name="AutoShape 4"/>
            <p:cNvSpPr>
              <a:spLocks noChangeArrowheads="1"/>
            </p:cNvSpPr>
            <p:nvPr/>
          </p:nvSpPr>
          <p:spPr bwMode="auto">
            <a:xfrm>
              <a:off x="1968" y="2088"/>
              <a:ext cx="1727" cy="568"/>
            </a:xfrm>
            <a:prstGeom prst="cube">
              <a:avLst>
                <a:gd name="adj" fmla="val 8440"/>
              </a:avLst>
            </a:prstGeom>
            <a:gradFill rotWithShape="0">
              <a:gsLst>
                <a:gs pos="0">
                  <a:srgbClr val="757575"/>
                </a:gs>
                <a:gs pos="50000">
                  <a:srgbClr val="FFFFFF"/>
                </a:gs>
                <a:gs pos="100000">
                  <a:srgbClr val="757575"/>
                </a:gs>
              </a:gsLst>
              <a:lin ang="5400000" scaled="1"/>
            </a:gradFill>
            <a:ln w="12600" cap="rnd">
              <a:solidFill>
                <a:srgbClr val="C0C0C0"/>
              </a:solidFill>
              <a:prstDash val="sysDot"/>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40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40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40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400">
                  <a:solidFill>
                    <a:srgbClr val="000000"/>
                  </a:solidFill>
                  <a:effectLst>
                    <a:outerShdw blurRad="38100" dist="38100" dir="2700000" algn="tl">
                      <a:srgbClr val="FFFFFF"/>
                    </a:outerShdw>
                  </a:effectLst>
                </a:rPr>
                <a:t>System Software Layer</a:t>
              </a:r>
            </a:p>
          </p:txBody>
        </p:sp>
        <p:sp>
          <p:nvSpPr>
            <p:cNvPr id="29" name="AutoShape 5"/>
            <p:cNvSpPr>
              <a:spLocks noChangeArrowheads="1"/>
            </p:cNvSpPr>
            <p:nvPr/>
          </p:nvSpPr>
          <p:spPr bwMode="auto">
            <a:xfrm>
              <a:off x="1968" y="1440"/>
              <a:ext cx="1727" cy="647"/>
            </a:xfrm>
            <a:prstGeom prst="cube">
              <a:avLst>
                <a:gd name="adj" fmla="val 10190"/>
              </a:avLst>
            </a:prstGeom>
            <a:gradFill rotWithShape="0">
              <a:gsLst>
                <a:gs pos="0">
                  <a:srgbClr val="757575"/>
                </a:gs>
                <a:gs pos="50000">
                  <a:srgbClr val="FFFFFF"/>
                </a:gs>
                <a:gs pos="100000">
                  <a:srgbClr val="757575"/>
                </a:gs>
              </a:gsLst>
              <a:lin ang="5400000" scaled="1"/>
            </a:gradFill>
            <a:ln w="12600" cap="rnd">
              <a:solidFill>
                <a:srgbClr val="C0C0C0"/>
              </a:solidFill>
              <a:prstDash val="sysDot"/>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400" dirty="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400" dirty="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400" dirty="0">
                  <a:solidFill>
                    <a:srgbClr val="000000"/>
                  </a:solidFill>
                  <a:effectLst>
                    <a:outerShdw blurRad="38100" dist="38100" dir="2700000" algn="tl">
                      <a:srgbClr val="FFFFFF"/>
                    </a:outerShdw>
                  </a:effectLst>
                </a:rPr>
                <a:t>Application Software Layer </a:t>
              </a: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400" dirty="0">
                <a:solidFill>
                  <a:srgbClr val="000000"/>
                </a:solidFill>
                <a:effectLst>
                  <a:outerShdw blurRad="38100" dist="38100" dir="2700000" algn="tl">
                    <a:srgbClr val="FFFFFF"/>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400" dirty="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400" dirty="0">
                <a:solidFill>
                  <a:srgbClr val="F8F8F8"/>
                </a:solidFill>
                <a:effectLst>
                  <a:outerShdw blurRad="38100" dist="38100" dir="2700000" algn="tl">
                    <a:srgbClr val="000000"/>
                  </a:outerShdw>
                </a:effectLst>
              </a:endParaRPr>
            </a:p>
          </p:txBody>
        </p:sp>
        <p:sp>
          <p:nvSpPr>
            <p:cNvPr id="32" name="AutoShape 6"/>
            <p:cNvSpPr>
              <a:spLocks noChangeArrowheads="1"/>
            </p:cNvSpPr>
            <p:nvPr/>
          </p:nvSpPr>
          <p:spPr bwMode="auto">
            <a:xfrm>
              <a:off x="2112" y="2758"/>
              <a:ext cx="503" cy="143"/>
            </a:xfrm>
            <a:prstGeom prst="cube">
              <a:avLst>
                <a:gd name="adj" fmla="val 25000"/>
              </a:avLst>
            </a:prstGeom>
            <a:gradFill rotWithShape="0">
              <a:gsLst>
                <a:gs pos="0">
                  <a:srgbClr val="969696"/>
                </a:gs>
                <a:gs pos="50000">
                  <a:srgbClr val="454545"/>
                </a:gs>
                <a:gs pos="100000">
                  <a:srgbClr val="969696"/>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400">
                  <a:solidFill>
                    <a:srgbClr val="F8F8F8"/>
                  </a:solidFill>
                  <a:effectLst>
                    <a:outerShdw blurRad="38100" dist="38100" dir="2700000" algn="tl">
                      <a:srgbClr val="000000"/>
                    </a:outerShdw>
                  </a:effectLst>
                </a:rPr>
                <a:t>Physical  Layer</a:t>
              </a:r>
            </a:p>
          </p:txBody>
        </p:sp>
        <p:sp>
          <p:nvSpPr>
            <p:cNvPr id="33" name="AutoShape 7"/>
            <p:cNvSpPr>
              <a:spLocks noChangeArrowheads="1"/>
            </p:cNvSpPr>
            <p:nvPr/>
          </p:nvSpPr>
          <p:spPr bwMode="auto">
            <a:xfrm>
              <a:off x="2112" y="2470"/>
              <a:ext cx="503" cy="143"/>
            </a:xfrm>
            <a:prstGeom prst="cube">
              <a:avLst>
                <a:gd name="adj" fmla="val 25000"/>
              </a:avLst>
            </a:prstGeom>
            <a:gradFill rotWithShape="0">
              <a:gsLst>
                <a:gs pos="0">
                  <a:srgbClr val="969696"/>
                </a:gs>
                <a:gs pos="50000">
                  <a:srgbClr val="454545"/>
                </a:gs>
                <a:gs pos="100000">
                  <a:srgbClr val="969696"/>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400">
                  <a:solidFill>
                    <a:srgbClr val="F8F8F8"/>
                  </a:solidFill>
                  <a:effectLst>
                    <a:outerShdw blurRad="38100" dist="38100" dir="2700000" algn="tl">
                      <a:srgbClr val="000000"/>
                    </a:outerShdw>
                  </a:effectLst>
                </a:rPr>
                <a:t>Data-Link Layer</a:t>
              </a:r>
            </a:p>
          </p:txBody>
        </p:sp>
        <p:sp>
          <p:nvSpPr>
            <p:cNvPr id="34" name="AutoShape 8"/>
            <p:cNvSpPr>
              <a:spLocks noChangeArrowheads="1"/>
            </p:cNvSpPr>
            <p:nvPr/>
          </p:nvSpPr>
          <p:spPr bwMode="auto">
            <a:xfrm>
              <a:off x="2112" y="2326"/>
              <a:ext cx="503" cy="143"/>
            </a:xfrm>
            <a:prstGeom prst="cube">
              <a:avLst>
                <a:gd name="adj" fmla="val 25000"/>
              </a:avLst>
            </a:prstGeom>
            <a:gradFill rotWithShape="0">
              <a:gsLst>
                <a:gs pos="0">
                  <a:srgbClr val="969696"/>
                </a:gs>
                <a:gs pos="50000">
                  <a:srgbClr val="454545"/>
                </a:gs>
                <a:gs pos="100000">
                  <a:srgbClr val="969696"/>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400">
                  <a:solidFill>
                    <a:srgbClr val="F8F8F8"/>
                  </a:solidFill>
                  <a:effectLst>
                    <a:outerShdw blurRad="38100" dist="38100" dir="2700000" algn="tl">
                      <a:srgbClr val="000000"/>
                    </a:outerShdw>
                  </a:effectLst>
                </a:rPr>
                <a:t>Network Layer</a:t>
              </a:r>
            </a:p>
          </p:txBody>
        </p:sp>
        <p:sp>
          <p:nvSpPr>
            <p:cNvPr id="35" name="AutoShape 9"/>
            <p:cNvSpPr>
              <a:spLocks noChangeArrowheads="1"/>
            </p:cNvSpPr>
            <p:nvPr/>
          </p:nvSpPr>
          <p:spPr bwMode="auto">
            <a:xfrm>
              <a:off x="2112" y="2182"/>
              <a:ext cx="503" cy="143"/>
            </a:xfrm>
            <a:prstGeom prst="cube">
              <a:avLst>
                <a:gd name="adj" fmla="val 25000"/>
              </a:avLst>
            </a:prstGeom>
            <a:gradFill rotWithShape="0">
              <a:gsLst>
                <a:gs pos="0">
                  <a:srgbClr val="969696"/>
                </a:gs>
                <a:gs pos="50000">
                  <a:srgbClr val="454545"/>
                </a:gs>
                <a:gs pos="100000">
                  <a:srgbClr val="969696"/>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400">
                  <a:solidFill>
                    <a:srgbClr val="F8F8F8"/>
                  </a:solidFill>
                  <a:effectLst>
                    <a:outerShdw blurRad="38100" dist="38100" dir="2700000" algn="tl">
                      <a:srgbClr val="000000"/>
                    </a:outerShdw>
                  </a:effectLst>
                </a:rPr>
                <a:t>Transport Layer</a:t>
              </a:r>
            </a:p>
          </p:txBody>
        </p:sp>
        <p:sp>
          <p:nvSpPr>
            <p:cNvPr id="36" name="AutoShape 10"/>
            <p:cNvSpPr>
              <a:spLocks noChangeArrowheads="1"/>
            </p:cNvSpPr>
            <p:nvPr/>
          </p:nvSpPr>
          <p:spPr bwMode="auto">
            <a:xfrm>
              <a:off x="2112" y="1872"/>
              <a:ext cx="575" cy="143"/>
            </a:xfrm>
            <a:prstGeom prst="cube">
              <a:avLst>
                <a:gd name="adj" fmla="val 25000"/>
              </a:avLst>
            </a:prstGeom>
            <a:gradFill rotWithShape="0">
              <a:gsLst>
                <a:gs pos="0">
                  <a:srgbClr val="969696"/>
                </a:gs>
                <a:gs pos="50000">
                  <a:srgbClr val="454545"/>
                </a:gs>
                <a:gs pos="100000">
                  <a:srgbClr val="969696"/>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400">
                  <a:solidFill>
                    <a:srgbClr val="F8F8F8"/>
                  </a:solidFill>
                  <a:effectLst>
                    <a:outerShdw blurRad="38100" dist="38100" dir="2700000" algn="tl">
                      <a:srgbClr val="000000"/>
                    </a:outerShdw>
                  </a:effectLst>
                </a:rPr>
                <a:t>Session Layer</a:t>
              </a:r>
            </a:p>
          </p:txBody>
        </p:sp>
        <p:sp>
          <p:nvSpPr>
            <p:cNvPr id="37" name="AutoShape 11"/>
            <p:cNvSpPr>
              <a:spLocks noChangeArrowheads="1"/>
            </p:cNvSpPr>
            <p:nvPr/>
          </p:nvSpPr>
          <p:spPr bwMode="auto">
            <a:xfrm>
              <a:off x="2112" y="1694"/>
              <a:ext cx="575" cy="143"/>
            </a:xfrm>
            <a:prstGeom prst="cube">
              <a:avLst>
                <a:gd name="adj" fmla="val 25000"/>
              </a:avLst>
            </a:prstGeom>
            <a:gradFill rotWithShape="0">
              <a:gsLst>
                <a:gs pos="0">
                  <a:srgbClr val="969696"/>
                </a:gs>
                <a:gs pos="50000">
                  <a:srgbClr val="454545"/>
                </a:gs>
                <a:gs pos="100000">
                  <a:srgbClr val="969696"/>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400">
                  <a:solidFill>
                    <a:srgbClr val="F8F8F8"/>
                  </a:solidFill>
                  <a:effectLst>
                    <a:outerShdw blurRad="38100" dist="38100" dir="2700000" algn="tl">
                      <a:srgbClr val="000000"/>
                    </a:outerShdw>
                  </a:effectLst>
                </a:rPr>
                <a:t>Presentation Layer</a:t>
              </a:r>
            </a:p>
          </p:txBody>
        </p:sp>
        <p:sp>
          <p:nvSpPr>
            <p:cNvPr id="38" name="AutoShape 12"/>
            <p:cNvSpPr>
              <a:spLocks noChangeArrowheads="1"/>
            </p:cNvSpPr>
            <p:nvPr/>
          </p:nvSpPr>
          <p:spPr bwMode="auto">
            <a:xfrm>
              <a:off x="2112" y="1550"/>
              <a:ext cx="575" cy="143"/>
            </a:xfrm>
            <a:prstGeom prst="cube">
              <a:avLst>
                <a:gd name="adj" fmla="val 25000"/>
              </a:avLst>
            </a:prstGeom>
            <a:gradFill rotWithShape="0">
              <a:gsLst>
                <a:gs pos="0">
                  <a:srgbClr val="969696"/>
                </a:gs>
                <a:gs pos="50000">
                  <a:srgbClr val="454545"/>
                </a:gs>
                <a:gs pos="100000">
                  <a:srgbClr val="969696"/>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400">
                  <a:solidFill>
                    <a:srgbClr val="F8F8F8"/>
                  </a:solidFill>
                  <a:effectLst>
                    <a:outerShdw blurRad="38100" dist="38100" dir="2700000" algn="tl">
                      <a:srgbClr val="000000"/>
                    </a:outerShdw>
                  </a:effectLst>
                </a:rPr>
                <a:t>Application Layer</a:t>
              </a:r>
            </a:p>
          </p:txBody>
        </p:sp>
        <p:sp>
          <p:nvSpPr>
            <p:cNvPr id="39" name="Text Box 13"/>
            <p:cNvSpPr txBox="1">
              <a:spLocks noChangeArrowheads="1"/>
            </p:cNvSpPr>
            <p:nvPr/>
          </p:nvSpPr>
          <p:spPr bwMode="auto">
            <a:xfrm>
              <a:off x="2040" y="1296"/>
              <a:ext cx="719" cy="1799"/>
            </a:xfrm>
            <a:prstGeom prst="rect">
              <a:avLst/>
            </a:prstGeom>
            <a:noFill/>
            <a:ln w="9360">
              <a:solidFill>
                <a:srgbClr val="000000"/>
              </a:solidFill>
              <a:prstDash val="dash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algn="ctr" eaLnBrk="0" hangingPunct="0">
                <a:buClrTx/>
                <a:buFontTx/>
                <a:buNone/>
              </a:pPr>
              <a:r>
                <a:rPr lang="en-AU" sz="1400" dirty="0">
                  <a:solidFill>
                    <a:srgbClr val="000000"/>
                  </a:solidFill>
                  <a:latin typeface="+mn-lt"/>
                </a:rPr>
                <a:t>OSI Model</a:t>
              </a:r>
            </a:p>
          </p:txBody>
        </p:sp>
      </p:grpSp>
      <p:sp>
        <p:nvSpPr>
          <p:cNvPr id="12" name="TextBox 11"/>
          <p:cNvSpPr txBox="1"/>
          <p:nvPr/>
        </p:nvSpPr>
        <p:spPr>
          <a:xfrm>
            <a:off x="468313" y="1709539"/>
            <a:ext cx="7775026" cy="646331"/>
          </a:xfrm>
          <a:prstGeom prst="rect">
            <a:avLst/>
          </a:prstGeom>
          <a:noFill/>
        </p:spPr>
        <p:txBody>
          <a:bodyPr wrap="square" rtlCol="0">
            <a:spAutoFit/>
          </a:bodyPr>
          <a:lstStyle/>
          <a:p>
            <a:r>
              <a:rPr lang="en-US" dirty="0" smtClean="0">
                <a:solidFill>
                  <a:srgbClr val="000000"/>
                </a:solidFill>
              </a:rPr>
              <a:t>Within each device, the network stack can be defined in terms of the 7-layer OSI Model</a:t>
            </a:r>
          </a:p>
        </p:txBody>
      </p:sp>
    </p:spTree>
    <p:extLst>
      <p:ext uri="{BB962C8B-B14F-4D97-AF65-F5344CB8AC3E}">
        <p14:creationId xmlns:p14="http://schemas.microsoft.com/office/powerpoint/2010/main" val="751503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Interfaces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19</a:t>
            </a:fld>
            <a:endParaRPr lang="en-US" dirty="0"/>
          </a:p>
        </p:txBody>
      </p:sp>
      <p:grpSp>
        <p:nvGrpSpPr>
          <p:cNvPr id="16" name="Group 2"/>
          <p:cNvGrpSpPr>
            <a:grpSpLocks/>
          </p:cNvGrpSpPr>
          <p:nvPr/>
        </p:nvGrpSpPr>
        <p:grpSpPr bwMode="auto">
          <a:xfrm>
            <a:off x="571500" y="2468406"/>
            <a:ext cx="8025997" cy="4210502"/>
            <a:chOff x="1296" y="1296"/>
            <a:chExt cx="2591" cy="1934"/>
          </a:xfrm>
        </p:grpSpPr>
        <p:sp>
          <p:nvSpPr>
            <p:cNvPr id="17" name="AutoShape 3"/>
            <p:cNvSpPr>
              <a:spLocks noChangeArrowheads="1"/>
            </p:cNvSpPr>
            <p:nvPr/>
          </p:nvSpPr>
          <p:spPr bwMode="auto">
            <a:xfrm>
              <a:off x="1296" y="2799"/>
              <a:ext cx="2591" cy="359"/>
            </a:xfrm>
            <a:prstGeom prst="cube">
              <a:avLst>
                <a:gd name="adj" fmla="val 13398"/>
              </a:avLst>
            </a:prstGeom>
            <a:gradFill rotWithShape="0">
              <a:gsLst>
                <a:gs pos="0">
                  <a:srgbClr val="3B3B3B"/>
                </a:gs>
                <a:gs pos="50000">
                  <a:srgbClr val="808080"/>
                </a:gs>
                <a:gs pos="100000">
                  <a:srgbClr val="3B3B3B"/>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200">
                  <a:solidFill>
                    <a:srgbClr val="F8F8F8"/>
                  </a:solidFill>
                </a:rPr>
                <a:t>Hardware Layer</a:t>
              </a:r>
            </a:p>
          </p:txBody>
        </p:sp>
        <p:sp>
          <p:nvSpPr>
            <p:cNvPr id="18" name="AutoShape 4"/>
            <p:cNvSpPr>
              <a:spLocks noChangeArrowheads="1"/>
            </p:cNvSpPr>
            <p:nvPr/>
          </p:nvSpPr>
          <p:spPr bwMode="auto">
            <a:xfrm>
              <a:off x="1296" y="2160"/>
              <a:ext cx="2591" cy="647"/>
            </a:xfrm>
            <a:prstGeom prst="cube">
              <a:avLst>
                <a:gd name="adj" fmla="val 7556"/>
              </a:avLst>
            </a:prstGeom>
            <a:gradFill rotWithShape="0">
              <a:gsLst>
                <a:gs pos="0">
                  <a:srgbClr val="3B3B3B"/>
                </a:gs>
                <a:gs pos="50000">
                  <a:srgbClr val="808080"/>
                </a:gs>
                <a:gs pos="100000">
                  <a:srgbClr val="3B3B3B"/>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200">
                  <a:solidFill>
                    <a:srgbClr val="F8F8F8"/>
                  </a:solidFill>
                  <a:effectLst>
                    <a:outerShdw blurRad="38100" dist="38100" dir="2700000" algn="tl">
                      <a:srgbClr val="000000"/>
                    </a:outerShdw>
                  </a:effectLst>
                </a:rPr>
                <a:t>System Software Layer</a:t>
              </a: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F8F8F8"/>
                </a:solidFill>
                <a:effectLst>
                  <a:outerShdw blurRad="38100" dist="38100" dir="2700000" algn="tl">
                    <a:srgbClr val="000000"/>
                  </a:outerShdw>
                </a:effectLst>
              </a:endParaRPr>
            </a:p>
          </p:txBody>
        </p:sp>
        <p:sp>
          <p:nvSpPr>
            <p:cNvPr id="19" name="AutoShape 5"/>
            <p:cNvSpPr>
              <a:spLocks noChangeArrowheads="1"/>
            </p:cNvSpPr>
            <p:nvPr/>
          </p:nvSpPr>
          <p:spPr bwMode="auto">
            <a:xfrm>
              <a:off x="1368" y="2656"/>
              <a:ext cx="647" cy="367"/>
            </a:xfrm>
            <a:prstGeom prst="cube">
              <a:avLst>
                <a:gd name="adj" fmla="val 14634"/>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200">
                  <a:solidFill>
                    <a:srgbClr val="000000"/>
                  </a:solidFill>
                  <a:effectLst>
                    <a:outerShdw blurRad="38100" dist="38100" dir="2700000" algn="tl">
                      <a:srgbClr val="FFFFFF"/>
                    </a:outerShdw>
                  </a:effectLst>
                </a:rPr>
                <a:t>Network Access Layer</a:t>
              </a:r>
            </a:p>
          </p:txBody>
        </p:sp>
        <p:sp>
          <p:nvSpPr>
            <p:cNvPr id="20" name="AutoShape 6"/>
            <p:cNvSpPr>
              <a:spLocks noChangeArrowheads="1"/>
            </p:cNvSpPr>
            <p:nvPr/>
          </p:nvSpPr>
          <p:spPr bwMode="auto">
            <a:xfrm>
              <a:off x="1368" y="2440"/>
              <a:ext cx="647"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200">
                  <a:solidFill>
                    <a:srgbClr val="000000"/>
                  </a:solidFill>
                  <a:effectLst>
                    <a:outerShdw blurRad="38100" dist="38100" dir="2700000" algn="tl">
                      <a:srgbClr val="FFFFFF"/>
                    </a:outerShdw>
                  </a:effectLst>
                </a:rPr>
                <a:t>Internet Layer</a:t>
              </a:r>
            </a:p>
          </p:txBody>
        </p:sp>
        <p:sp>
          <p:nvSpPr>
            <p:cNvPr id="21" name="AutoShape 7"/>
            <p:cNvSpPr>
              <a:spLocks noChangeArrowheads="1"/>
            </p:cNvSpPr>
            <p:nvPr/>
          </p:nvSpPr>
          <p:spPr bwMode="auto">
            <a:xfrm>
              <a:off x="1368" y="2224"/>
              <a:ext cx="647"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200">
                  <a:solidFill>
                    <a:srgbClr val="000000"/>
                  </a:solidFill>
                  <a:effectLst>
                    <a:outerShdw blurRad="38100" dist="38100" dir="2700000" algn="tl">
                      <a:srgbClr val="FFFFFF"/>
                    </a:outerShdw>
                  </a:effectLst>
                </a:rPr>
                <a:t>Transport Layer</a:t>
              </a:r>
            </a:p>
          </p:txBody>
        </p:sp>
        <p:sp>
          <p:nvSpPr>
            <p:cNvPr id="22" name="Line 8"/>
            <p:cNvSpPr>
              <a:spLocks noChangeShapeType="1"/>
            </p:cNvSpPr>
            <p:nvPr/>
          </p:nvSpPr>
          <p:spPr bwMode="auto">
            <a:xfrm flipH="1">
              <a:off x="2015" y="2511"/>
              <a:ext cx="289" cy="0"/>
            </a:xfrm>
            <a:prstGeom prst="line">
              <a:avLst/>
            </a:prstGeom>
            <a:noFill/>
            <a:ln w="9360" cap="rnd">
              <a:solidFill>
                <a:srgbClr val="FFFFFF"/>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p>
          </p:txBody>
        </p:sp>
        <p:sp>
          <p:nvSpPr>
            <p:cNvPr id="24" name="Line 9"/>
            <p:cNvSpPr>
              <a:spLocks noChangeShapeType="1"/>
            </p:cNvSpPr>
            <p:nvPr/>
          </p:nvSpPr>
          <p:spPr bwMode="auto">
            <a:xfrm flipH="1">
              <a:off x="2015" y="2296"/>
              <a:ext cx="289" cy="0"/>
            </a:xfrm>
            <a:prstGeom prst="line">
              <a:avLst/>
            </a:prstGeom>
            <a:noFill/>
            <a:ln w="9360" cap="rnd">
              <a:solidFill>
                <a:srgbClr val="FFFFFF"/>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p>
          </p:txBody>
        </p:sp>
        <p:sp>
          <p:nvSpPr>
            <p:cNvPr id="26" name="AutoShape 10"/>
            <p:cNvSpPr>
              <a:spLocks noChangeArrowheads="1"/>
            </p:cNvSpPr>
            <p:nvPr/>
          </p:nvSpPr>
          <p:spPr bwMode="auto">
            <a:xfrm>
              <a:off x="1296" y="1440"/>
              <a:ext cx="2591" cy="710"/>
            </a:xfrm>
            <a:prstGeom prst="cube">
              <a:avLst>
                <a:gd name="adj" fmla="val 6727"/>
              </a:avLst>
            </a:prstGeom>
            <a:gradFill rotWithShape="0">
              <a:gsLst>
                <a:gs pos="0">
                  <a:srgbClr val="3B3B3B"/>
                </a:gs>
                <a:gs pos="50000">
                  <a:srgbClr val="808080"/>
                </a:gs>
                <a:gs pos="100000">
                  <a:srgbClr val="3B3B3B"/>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dirty="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dirty="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dirty="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dirty="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200" dirty="0">
                  <a:solidFill>
                    <a:srgbClr val="F8F8F8"/>
                  </a:solidFill>
                  <a:effectLst>
                    <a:outerShdw blurRad="38100" dist="38100" dir="2700000" algn="tl">
                      <a:srgbClr val="000000"/>
                    </a:outerShdw>
                  </a:effectLst>
                </a:rPr>
                <a:t>Application Software Layer</a:t>
              </a: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dirty="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dirty="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dirty="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dirty="0">
                <a:solidFill>
                  <a:srgbClr val="F8F8F8"/>
                </a:solidFill>
                <a:effectLst>
                  <a:outerShdw blurRad="38100" dist="38100" dir="2700000" algn="tl">
                    <a:srgbClr val="000000"/>
                  </a:outerShdw>
                </a:effectLst>
              </a:endParaRPr>
            </a:p>
          </p:txBody>
        </p:sp>
        <p:sp>
          <p:nvSpPr>
            <p:cNvPr id="27" name="AutoShape 11"/>
            <p:cNvSpPr>
              <a:spLocks noChangeArrowheads="1"/>
            </p:cNvSpPr>
            <p:nvPr/>
          </p:nvSpPr>
          <p:spPr bwMode="auto">
            <a:xfrm>
              <a:off x="1440" y="1757"/>
              <a:ext cx="575"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200">
                  <a:solidFill>
                    <a:srgbClr val="000000"/>
                  </a:solidFill>
                  <a:effectLst>
                    <a:outerShdw blurRad="38100" dist="38100" dir="2700000" algn="tl">
                      <a:srgbClr val="FFFFFF"/>
                    </a:outerShdw>
                  </a:effectLst>
                </a:rPr>
                <a:t>Application Layer</a:t>
              </a:r>
            </a:p>
          </p:txBody>
        </p:sp>
        <p:sp>
          <p:nvSpPr>
            <p:cNvPr id="30" name="Line 12"/>
            <p:cNvSpPr>
              <a:spLocks noChangeShapeType="1"/>
            </p:cNvSpPr>
            <p:nvPr/>
          </p:nvSpPr>
          <p:spPr bwMode="auto">
            <a:xfrm flipH="1">
              <a:off x="2015" y="1829"/>
              <a:ext cx="217" cy="0"/>
            </a:xfrm>
            <a:prstGeom prst="line">
              <a:avLst/>
            </a:prstGeom>
            <a:noFill/>
            <a:ln w="9360" cap="rnd">
              <a:solidFill>
                <a:srgbClr val="FFFFFF"/>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p>
          </p:txBody>
        </p:sp>
        <p:sp>
          <p:nvSpPr>
            <p:cNvPr id="31" name="Line 13"/>
            <p:cNvSpPr>
              <a:spLocks noChangeShapeType="1"/>
            </p:cNvSpPr>
            <p:nvPr/>
          </p:nvSpPr>
          <p:spPr bwMode="auto">
            <a:xfrm flipH="1">
              <a:off x="2015" y="2784"/>
              <a:ext cx="241" cy="0"/>
            </a:xfrm>
            <a:prstGeom prst="line">
              <a:avLst/>
            </a:prstGeom>
            <a:noFill/>
            <a:ln w="9360" cap="rnd">
              <a:solidFill>
                <a:srgbClr val="FFFFFF"/>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p>
          </p:txBody>
        </p:sp>
        <p:sp>
          <p:nvSpPr>
            <p:cNvPr id="40" name="Text Box 14"/>
            <p:cNvSpPr txBox="1">
              <a:spLocks noChangeArrowheads="1"/>
            </p:cNvSpPr>
            <p:nvPr/>
          </p:nvSpPr>
          <p:spPr bwMode="auto">
            <a:xfrm>
              <a:off x="1368" y="1296"/>
              <a:ext cx="719" cy="1934"/>
            </a:xfrm>
            <a:prstGeom prst="rect">
              <a:avLst/>
            </a:prstGeom>
            <a:noFill/>
            <a:ln w="9360">
              <a:solidFill>
                <a:srgbClr val="000000"/>
              </a:solidFill>
              <a:prstDash val="dash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algn="ctr" eaLnBrk="0" hangingPunct="0">
                <a:buClrTx/>
                <a:buFontTx/>
                <a:buNone/>
              </a:pPr>
              <a:r>
                <a:rPr lang="en-AU" sz="1200" dirty="0">
                  <a:solidFill>
                    <a:srgbClr val="000000"/>
                  </a:solidFill>
                  <a:latin typeface="+mn-lt"/>
                </a:rPr>
                <a:t>TCP/IP Model</a:t>
              </a:r>
            </a:p>
          </p:txBody>
        </p:sp>
        <p:sp>
          <p:nvSpPr>
            <p:cNvPr id="41" name="AutoShape 15"/>
            <p:cNvSpPr>
              <a:spLocks noChangeArrowheads="1"/>
            </p:cNvSpPr>
            <p:nvPr/>
          </p:nvSpPr>
          <p:spPr bwMode="auto">
            <a:xfrm>
              <a:off x="2304" y="2871"/>
              <a:ext cx="503"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200">
                  <a:solidFill>
                    <a:srgbClr val="000000"/>
                  </a:solidFill>
                  <a:effectLst>
                    <a:outerShdw blurRad="38100" dist="38100" dir="2700000" algn="tl">
                      <a:srgbClr val="FFFFFF"/>
                    </a:outerShdw>
                  </a:effectLst>
                </a:rPr>
                <a:t>Physical  Layer</a:t>
              </a:r>
            </a:p>
          </p:txBody>
        </p:sp>
        <p:sp>
          <p:nvSpPr>
            <p:cNvPr id="42" name="AutoShape 16"/>
            <p:cNvSpPr>
              <a:spLocks noChangeArrowheads="1"/>
            </p:cNvSpPr>
            <p:nvPr/>
          </p:nvSpPr>
          <p:spPr bwMode="auto">
            <a:xfrm>
              <a:off x="2304" y="2551"/>
              <a:ext cx="503"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200">
                  <a:solidFill>
                    <a:srgbClr val="000000"/>
                  </a:solidFill>
                  <a:effectLst>
                    <a:outerShdw blurRad="38100" dist="38100" dir="2700000" algn="tl">
                      <a:srgbClr val="FFFFFF"/>
                    </a:outerShdw>
                  </a:effectLst>
                </a:rPr>
                <a:t>Data-Link Layer</a:t>
              </a:r>
            </a:p>
          </p:txBody>
        </p:sp>
        <p:sp>
          <p:nvSpPr>
            <p:cNvPr id="43" name="AutoShape 17"/>
            <p:cNvSpPr>
              <a:spLocks noChangeArrowheads="1"/>
            </p:cNvSpPr>
            <p:nvPr/>
          </p:nvSpPr>
          <p:spPr bwMode="auto">
            <a:xfrm>
              <a:off x="2304" y="2407"/>
              <a:ext cx="503"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200">
                  <a:solidFill>
                    <a:srgbClr val="000000"/>
                  </a:solidFill>
                  <a:effectLst>
                    <a:outerShdw blurRad="38100" dist="38100" dir="2700000" algn="tl">
                      <a:srgbClr val="FFFFFF"/>
                    </a:outerShdw>
                  </a:effectLst>
                </a:rPr>
                <a:t>Network Layer</a:t>
              </a:r>
            </a:p>
          </p:txBody>
        </p:sp>
        <p:sp>
          <p:nvSpPr>
            <p:cNvPr id="44" name="AutoShape 18"/>
            <p:cNvSpPr>
              <a:spLocks noChangeArrowheads="1"/>
            </p:cNvSpPr>
            <p:nvPr/>
          </p:nvSpPr>
          <p:spPr bwMode="auto">
            <a:xfrm>
              <a:off x="2304" y="2263"/>
              <a:ext cx="503"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200">
                  <a:solidFill>
                    <a:srgbClr val="000000"/>
                  </a:solidFill>
                  <a:effectLst>
                    <a:outerShdw blurRad="38100" dist="38100" dir="2700000" algn="tl">
                      <a:srgbClr val="FFFFFF"/>
                    </a:outerShdw>
                  </a:effectLst>
                </a:rPr>
                <a:t>Transport Layer</a:t>
              </a:r>
            </a:p>
          </p:txBody>
        </p:sp>
        <p:sp>
          <p:nvSpPr>
            <p:cNvPr id="45" name="AutoShape 19"/>
            <p:cNvSpPr>
              <a:spLocks noChangeArrowheads="1"/>
            </p:cNvSpPr>
            <p:nvPr/>
          </p:nvSpPr>
          <p:spPr bwMode="auto">
            <a:xfrm>
              <a:off x="2304" y="1935"/>
              <a:ext cx="575"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200">
                  <a:solidFill>
                    <a:srgbClr val="000000"/>
                  </a:solidFill>
                  <a:effectLst>
                    <a:outerShdw blurRad="38100" dist="38100" dir="2700000" algn="tl">
                      <a:srgbClr val="FFFFFF"/>
                    </a:outerShdw>
                  </a:effectLst>
                </a:rPr>
                <a:t>Session Layer</a:t>
              </a:r>
            </a:p>
          </p:txBody>
        </p:sp>
        <p:sp>
          <p:nvSpPr>
            <p:cNvPr id="46" name="AutoShape 20"/>
            <p:cNvSpPr>
              <a:spLocks noChangeArrowheads="1"/>
            </p:cNvSpPr>
            <p:nvPr/>
          </p:nvSpPr>
          <p:spPr bwMode="auto">
            <a:xfrm>
              <a:off x="2304" y="1791"/>
              <a:ext cx="575"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200">
                  <a:solidFill>
                    <a:srgbClr val="000000"/>
                  </a:solidFill>
                  <a:effectLst>
                    <a:outerShdw blurRad="38100" dist="38100" dir="2700000" algn="tl">
                      <a:srgbClr val="FFFFFF"/>
                    </a:outerShdw>
                  </a:effectLst>
                </a:rPr>
                <a:t>Presentation Layer</a:t>
              </a:r>
            </a:p>
          </p:txBody>
        </p:sp>
        <p:sp>
          <p:nvSpPr>
            <p:cNvPr id="47" name="AutoShape 21"/>
            <p:cNvSpPr>
              <a:spLocks noChangeArrowheads="1"/>
            </p:cNvSpPr>
            <p:nvPr/>
          </p:nvSpPr>
          <p:spPr bwMode="auto">
            <a:xfrm>
              <a:off x="2304" y="1647"/>
              <a:ext cx="575"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200">
                  <a:solidFill>
                    <a:srgbClr val="000000"/>
                  </a:solidFill>
                  <a:effectLst>
                    <a:outerShdw blurRad="38100" dist="38100" dir="2700000" algn="tl">
                      <a:srgbClr val="FFFFFF"/>
                    </a:outerShdw>
                  </a:effectLst>
                </a:rPr>
                <a:t>Application Layer</a:t>
              </a:r>
            </a:p>
          </p:txBody>
        </p:sp>
        <p:sp>
          <p:nvSpPr>
            <p:cNvPr id="48" name="Line 22"/>
            <p:cNvSpPr>
              <a:spLocks noChangeShapeType="1"/>
            </p:cNvSpPr>
            <p:nvPr/>
          </p:nvSpPr>
          <p:spPr bwMode="auto">
            <a:xfrm>
              <a:off x="2232" y="1719"/>
              <a:ext cx="0" cy="287"/>
            </a:xfrm>
            <a:prstGeom prst="line">
              <a:avLst/>
            </a:prstGeom>
            <a:noFill/>
            <a:ln w="9360" cap="rnd">
              <a:solidFill>
                <a:srgbClr val="FFFFFF"/>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p>
          </p:txBody>
        </p:sp>
        <p:sp>
          <p:nvSpPr>
            <p:cNvPr id="49" name="Line 23"/>
            <p:cNvSpPr>
              <a:spLocks noChangeShapeType="1"/>
            </p:cNvSpPr>
            <p:nvPr/>
          </p:nvSpPr>
          <p:spPr bwMode="auto">
            <a:xfrm flipH="1">
              <a:off x="2231" y="1719"/>
              <a:ext cx="145" cy="0"/>
            </a:xfrm>
            <a:prstGeom prst="line">
              <a:avLst/>
            </a:prstGeom>
            <a:noFill/>
            <a:ln w="9360" cap="rnd">
              <a:solidFill>
                <a:srgbClr val="FFFFFF"/>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p>
          </p:txBody>
        </p:sp>
        <p:sp>
          <p:nvSpPr>
            <p:cNvPr id="50" name="Line 24"/>
            <p:cNvSpPr>
              <a:spLocks noChangeShapeType="1"/>
            </p:cNvSpPr>
            <p:nvPr/>
          </p:nvSpPr>
          <p:spPr bwMode="auto">
            <a:xfrm flipH="1">
              <a:off x="2231" y="1863"/>
              <a:ext cx="145" cy="0"/>
            </a:xfrm>
            <a:prstGeom prst="line">
              <a:avLst/>
            </a:prstGeom>
            <a:noFill/>
            <a:ln w="9360" cap="rnd">
              <a:solidFill>
                <a:srgbClr val="FFFFFF"/>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p>
          </p:txBody>
        </p:sp>
        <p:sp>
          <p:nvSpPr>
            <p:cNvPr id="51" name="Line 25"/>
            <p:cNvSpPr>
              <a:spLocks noChangeShapeType="1"/>
            </p:cNvSpPr>
            <p:nvPr/>
          </p:nvSpPr>
          <p:spPr bwMode="auto">
            <a:xfrm flipH="1">
              <a:off x="2231" y="2007"/>
              <a:ext cx="145" cy="0"/>
            </a:xfrm>
            <a:prstGeom prst="line">
              <a:avLst/>
            </a:prstGeom>
            <a:noFill/>
            <a:ln w="9360" cap="rnd">
              <a:solidFill>
                <a:srgbClr val="FFFFFF"/>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p>
          </p:txBody>
        </p:sp>
        <p:sp>
          <p:nvSpPr>
            <p:cNvPr id="52" name="Line 26"/>
            <p:cNvSpPr>
              <a:spLocks noChangeShapeType="1"/>
            </p:cNvSpPr>
            <p:nvPr/>
          </p:nvSpPr>
          <p:spPr bwMode="auto">
            <a:xfrm flipH="1">
              <a:off x="2255" y="2640"/>
              <a:ext cx="49" cy="0"/>
            </a:xfrm>
            <a:prstGeom prst="line">
              <a:avLst/>
            </a:prstGeom>
            <a:noFill/>
            <a:ln w="9360" cap="rnd">
              <a:solidFill>
                <a:srgbClr val="FFFFFF"/>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p>
          </p:txBody>
        </p:sp>
        <p:sp>
          <p:nvSpPr>
            <p:cNvPr id="53" name="Line 27"/>
            <p:cNvSpPr>
              <a:spLocks noChangeShapeType="1"/>
            </p:cNvSpPr>
            <p:nvPr/>
          </p:nvSpPr>
          <p:spPr bwMode="auto">
            <a:xfrm flipH="1">
              <a:off x="2255" y="2928"/>
              <a:ext cx="49" cy="0"/>
            </a:xfrm>
            <a:prstGeom prst="line">
              <a:avLst/>
            </a:prstGeom>
            <a:noFill/>
            <a:ln w="9360" cap="rnd">
              <a:solidFill>
                <a:srgbClr val="FFFFFF"/>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p>
          </p:txBody>
        </p:sp>
        <p:sp>
          <p:nvSpPr>
            <p:cNvPr id="54" name="Line 28"/>
            <p:cNvSpPr>
              <a:spLocks noChangeShapeType="1"/>
            </p:cNvSpPr>
            <p:nvPr/>
          </p:nvSpPr>
          <p:spPr bwMode="auto">
            <a:xfrm flipV="1">
              <a:off x="2256" y="2639"/>
              <a:ext cx="0" cy="289"/>
            </a:xfrm>
            <a:prstGeom prst="line">
              <a:avLst/>
            </a:prstGeom>
            <a:noFill/>
            <a:ln w="9360" cap="rnd">
              <a:solidFill>
                <a:srgbClr val="FFFFFF"/>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p>
          </p:txBody>
        </p:sp>
        <p:sp>
          <p:nvSpPr>
            <p:cNvPr id="55" name="Text Box 29"/>
            <p:cNvSpPr txBox="1">
              <a:spLocks noChangeArrowheads="1"/>
            </p:cNvSpPr>
            <p:nvPr/>
          </p:nvSpPr>
          <p:spPr bwMode="auto">
            <a:xfrm>
              <a:off x="2160" y="1296"/>
              <a:ext cx="791" cy="1934"/>
            </a:xfrm>
            <a:prstGeom prst="rect">
              <a:avLst/>
            </a:prstGeom>
            <a:noFill/>
            <a:ln w="9360">
              <a:solidFill>
                <a:srgbClr val="000000"/>
              </a:solidFill>
              <a:prstDash val="dash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algn="ctr" eaLnBrk="0" hangingPunct="0">
                <a:buClrTx/>
                <a:buFontTx/>
                <a:buNone/>
              </a:pPr>
              <a:r>
                <a:rPr lang="en-AU" sz="1200" b="1">
                  <a:solidFill>
                    <a:srgbClr val="000000"/>
                  </a:solidFill>
                  <a:latin typeface="+mn-lt"/>
                </a:rPr>
                <a:t>OSI Model</a:t>
              </a:r>
            </a:p>
          </p:txBody>
        </p:sp>
      </p:grpSp>
      <p:sp>
        <p:nvSpPr>
          <p:cNvPr id="3" name="TextBox 2"/>
          <p:cNvSpPr txBox="1"/>
          <p:nvPr/>
        </p:nvSpPr>
        <p:spPr>
          <a:xfrm>
            <a:off x="439649" y="1648484"/>
            <a:ext cx="8395447" cy="369332"/>
          </a:xfrm>
          <a:prstGeom prst="rect">
            <a:avLst/>
          </a:prstGeom>
          <a:noFill/>
        </p:spPr>
        <p:txBody>
          <a:bodyPr wrap="none" rtlCol="0">
            <a:spAutoFit/>
          </a:bodyPr>
          <a:lstStyle/>
          <a:p>
            <a:r>
              <a:rPr lang="en-US" dirty="0" smtClean="0">
                <a:solidFill>
                  <a:srgbClr val="000000"/>
                </a:solidFill>
              </a:rPr>
              <a:t>Common protocols however generally combine or miss several of the OSI layers</a:t>
            </a:r>
          </a:p>
        </p:txBody>
      </p:sp>
    </p:spTree>
    <p:extLst>
      <p:ext uri="{BB962C8B-B14F-4D97-AF65-F5344CB8AC3E}">
        <p14:creationId xmlns:p14="http://schemas.microsoft.com/office/powerpoint/2010/main" val="2123424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a:t>
            </a:r>
            <a:r>
              <a:rPr lang="en-US" dirty="0" smtClean="0"/>
              <a:t>System Architecture</a:t>
            </a:r>
            <a:endParaRPr lang="en-US" dirty="0"/>
          </a:p>
        </p:txBody>
      </p:sp>
      <p:sp>
        <p:nvSpPr>
          <p:cNvPr id="3" name="Content Placeholder 2"/>
          <p:cNvSpPr>
            <a:spLocks noGrp="1"/>
          </p:cNvSpPr>
          <p:nvPr>
            <p:ph idx="1"/>
          </p:nvPr>
        </p:nvSpPr>
        <p:spPr>
          <a:xfrm>
            <a:off x="457200" y="1916113"/>
            <a:ext cx="8229600" cy="2992396"/>
          </a:xfrm>
        </p:spPr>
        <p:txBody>
          <a:bodyPr/>
          <a:lstStyle/>
          <a:p>
            <a:pPr marL="0" indent="0">
              <a:buNone/>
            </a:pPr>
            <a:r>
              <a:rPr lang="en-US" sz="2000" dirty="0" smtClean="0"/>
              <a:t>The architecture of an Embedded System is often thought to contain hardware and hardware interfaces only.  Certainly this is the portion of the Embedded System that is typically given to Electronic Engineers to design.</a:t>
            </a:r>
          </a:p>
          <a:p>
            <a:pPr marL="0" indent="0">
              <a:buNone/>
            </a:pPr>
            <a:endParaRPr lang="en-US" sz="2000" dirty="0"/>
          </a:p>
          <a:p>
            <a:pPr marL="0" indent="0">
              <a:buNone/>
            </a:pPr>
            <a:r>
              <a:rPr lang="en-US" sz="2000" dirty="0" smtClean="0"/>
              <a:t>Embedded Systems must interact closely with their environment, so the correct definition and specification of interfaces is certainly of great importance.</a:t>
            </a:r>
            <a:endParaRPr lang="en-US" sz="2000" dirty="0" smtClean="0"/>
          </a:p>
          <a:p>
            <a:pPr marL="457200" indent="-457200">
              <a:buFont typeface="+mj-lt"/>
              <a:buAutoNum type="arabicPeriod"/>
            </a:pPr>
            <a:endParaRPr lang="en-US" sz="2000" dirty="0" smtClean="0"/>
          </a:p>
        </p:txBody>
      </p:sp>
      <p:sp>
        <p:nvSpPr>
          <p:cNvPr id="4" name="Slide Number Placeholder 3"/>
          <p:cNvSpPr>
            <a:spLocks noGrp="1"/>
          </p:cNvSpPr>
          <p:nvPr>
            <p:ph type="sldNum" sz="quarter" idx="12"/>
          </p:nvPr>
        </p:nvSpPr>
        <p:spPr/>
        <p:txBody>
          <a:bodyPr/>
          <a:lstStyle/>
          <a:p>
            <a:fld id="{6EC4B410-37AE-E041-BE16-C1284F612F40}" type="slidenum">
              <a:rPr lang="en-US" smtClean="0"/>
              <a:t>2</a:t>
            </a:fld>
            <a:endParaRPr lang="en-US" dirty="0"/>
          </a:p>
        </p:txBody>
      </p:sp>
    </p:spTree>
    <p:extLst>
      <p:ext uri="{BB962C8B-B14F-4D97-AF65-F5344CB8AC3E}">
        <p14:creationId xmlns:p14="http://schemas.microsoft.com/office/powerpoint/2010/main" val="2473039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Interfaces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20</a:t>
            </a:fld>
            <a:endParaRPr lang="en-US" dirty="0"/>
          </a:p>
        </p:txBody>
      </p:sp>
      <p:sp>
        <p:nvSpPr>
          <p:cNvPr id="3" name="TextBox 2"/>
          <p:cNvSpPr txBox="1"/>
          <p:nvPr/>
        </p:nvSpPr>
        <p:spPr>
          <a:xfrm>
            <a:off x="439649" y="1648484"/>
            <a:ext cx="8395447" cy="369332"/>
          </a:xfrm>
          <a:prstGeom prst="rect">
            <a:avLst/>
          </a:prstGeom>
          <a:noFill/>
        </p:spPr>
        <p:txBody>
          <a:bodyPr wrap="none" rtlCol="0">
            <a:spAutoFit/>
          </a:bodyPr>
          <a:lstStyle/>
          <a:p>
            <a:r>
              <a:rPr lang="en-US" dirty="0" smtClean="0">
                <a:solidFill>
                  <a:srgbClr val="000000"/>
                </a:solidFill>
              </a:rPr>
              <a:t>Common protocols however generally combine or miss several of the OSI layers</a:t>
            </a:r>
          </a:p>
        </p:txBody>
      </p:sp>
      <p:grpSp>
        <p:nvGrpSpPr>
          <p:cNvPr id="33" name="Group 2"/>
          <p:cNvGrpSpPr>
            <a:grpSpLocks/>
          </p:cNvGrpSpPr>
          <p:nvPr/>
        </p:nvGrpSpPr>
        <p:grpSpPr bwMode="auto">
          <a:xfrm>
            <a:off x="439649" y="2362200"/>
            <a:ext cx="8336795" cy="4235450"/>
            <a:chOff x="1152" y="1488"/>
            <a:chExt cx="2951" cy="1799"/>
          </a:xfrm>
        </p:grpSpPr>
        <p:sp>
          <p:nvSpPr>
            <p:cNvPr id="34" name="AutoShape 3"/>
            <p:cNvSpPr>
              <a:spLocks noChangeArrowheads="1"/>
            </p:cNvSpPr>
            <p:nvPr/>
          </p:nvSpPr>
          <p:spPr bwMode="auto">
            <a:xfrm>
              <a:off x="1152" y="2856"/>
              <a:ext cx="2951" cy="359"/>
            </a:xfrm>
            <a:prstGeom prst="cube">
              <a:avLst>
                <a:gd name="adj" fmla="val 13398"/>
              </a:avLst>
            </a:prstGeom>
            <a:gradFill rotWithShape="0">
              <a:gsLst>
                <a:gs pos="0">
                  <a:srgbClr val="3B3B3B"/>
                </a:gs>
                <a:gs pos="50000">
                  <a:srgbClr val="808080"/>
                </a:gs>
                <a:gs pos="100000">
                  <a:srgbClr val="3B3B3B"/>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200">
                  <a:solidFill>
                    <a:srgbClr val="F8F8F8"/>
                  </a:solidFill>
                </a:rPr>
                <a:t>Hardware Layer</a:t>
              </a:r>
            </a:p>
          </p:txBody>
        </p:sp>
        <p:sp>
          <p:nvSpPr>
            <p:cNvPr id="35" name="AutoShape 4"/>
            <p:cNvSpPr>
              <a:spLocks noChangeArrowheads="1"/>
            </p:cNvSpPr>
            <p:nvPr/>
          </p:nvSpPr>
          <p:spPr bwMode="auto">
            <a:xfrm>
              <a:off x="1152" y="2208"/>
              <a:ext cx="2951" cy="647"/>
            </a:xfrm>
            <a:prstGeom prst="cube">
              <a:avLst>
                <a:gd name="adj" fmla="val 7556"/>
              </a:avLst>
            </a:prstGeom>
            <a:gradFill rotWithShape="0">
              <a:gsLst>
                <a:gs pos="0">
                  <a:srgbClr val="3B3B3B"/>
                </a:gs>
                <a:gs pos="50000">
                  <a:srgbClr val="808080"/>
                </a:gs>
                <a:gs pos="100000">
                  <a:srgbClr val="3B3B3B"/>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200">
                  <a:solidFill>
                    <a:srgbClr val="F8F8F8"/>
                  </a:solidFill>
                  <a:effectLst>
                    <a:outerShdw blurRad="38100" dist="38100" dir="2700000" algn="tl">
                      <a:srgbClr val="000000"/>
                    </a:outerShdw>
                  </a:effectLst>
                </a:rPr>
                <a:t>System Software Layer</a:t>
              </a: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F8F8F8"/>
                </a:solidFill>
                <a:effectLst>
                  <a:outerShdw blurRad="38100" dist="38100" dir="2700000" algn="tl">
                    <a:srgbClr val="000000"/>
                  </a:outerShdw>
                </a:effectLst>
              </a:endParaRPr>
            </a:p>
          </p:txBody>
        </p:sp>
        <p:sp>
          <p:nvSpPr>
            <p:cNvPr id="36" name="AutoShape 5"/>
            <p:cNvSpPr>
              <a:spLocks noChangeArrowheads="1"/>
            </p:cNvSpPr>
            <p:nvPr/>
          </p:nvSpPr>
          <p:spPr bwMode="auto">
            <a:xfrm>
              <a:off x="1152" y="1632"/>
              <a:ext cx="2951" cy="565"/>
            </a:xfrm>
            <a:prstGeom prst="cube">
              <a:avLst>
                <a:gd name="adj" fmla="val 6727"/>
              </a:avLst>
            </a:prstGeom>
            <a:gradFill rotWithShape="0">
              <a:gsLst>
                <a:gs pos="0">
                  <a:srgbClr val="3B3B3B"/>
                </a:gs>
                <a:gs pos="50000">
                  <a:srgbClr val="808080"/>
                </a:gs>
                <a:gs pos="100000">
                  <a:srgbClr val="3B3B3B"/>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200">
                  <a:solidFill>
                    <a:srgbClr val="F8F8F8"/>
                  </a:solidFill>
                  <a:effectLst>
                    <a:outerShdw blurRad="38100" dist="38100" dir="2700000" algn="tl">
                      <a:srgbClr val="000000"/>
                    </a:outerShdw>
                  </a:effectLst>
                </a:rPr>
                <a:t>Application Software Layer</a:t>
              </a: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F8F8F8"/>
                </a:solidFill>
                <a:effectLst>
                  <a:outerShdw blurRad="38100" dist="38100" dir="2700000" algn="tl">
                    <a:srgbClr val="000000"/>
                  </a:outerShdw>
                </a:effectLst>
              </a:endParaRPr>
            </a:p>
          </p:txBody>
        </p:sp>
        <p:sp>
          <p:nvSpPr>
            <p:cNvPr id="37" name="AutoShape 6"/>
            <p:cNvSpPr>
              <a:spLocks noChangeArrowheads="1"/>
            </p:cNvSpPr>
            <p:nvPr/>
          </p:nvSpPr>
          <p:spPr bwMode="auto">
            <a:xfrm>
              <a:off x="1296" y="2640"/>
              <a:ext cx="719" cy="431"/>
            </a:xfrm>
            <a:prstGeom prst="cube">
              <a:avLst>
                <a:gd name="adj" fmla="val 9523"/>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FFFFFF"/>
                </a:solidFill>
                <a:effectLst>
                  <a:outerShdw blurRad="38100" dist="38100" dir="2700000" algn="tl">
                    <a:srgbClr val="000000"/>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FFFFFF"/>
                </a:solidFill>
                <a:effectLst>
                  <a:outerShdw blurRad="38100" dist="38100" dir="2700000" algn="tl">
                    <a:srgbClr val="000000"/>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FFFFFF"/>
                </a:solidFill>
                <a:effectLst>
                  <a:outerShdw blurRad="38100" dist="38100" dir="2700000" algn="tl">
                    <a:srgbClr val="000000"/>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200">
                  <a:solidFill>
                    <a:srgbClr val="000000"/>
                  </a:solidFill>
                  <a:effectLst>
                    <a:outerShdw blurRad="38100" dist="38100" dir="2700000" algn="tl">
                      <a:srgbClr val="FFFFFF"/>
                    </a:outerShdw>
                  </a:effectLst>
                </a:rPr>
                <a:t>Transport Protocol Group </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000000"/>
                </a:solidFill>
                <a:effectLst>
                  <a:outerShdw blurRad="38100" dist="38100" dir="2700000" algn="tl">
                    <a:srgbClr val="FFFFFF"/>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000000"/>
                </a:solidFill>
                <a:effectLst>
                  <a:outerShdw blurRad="38100" dist="38100" dir="2700000" algn="tl">
                    <a:srgbClr val="FFFFFF"/>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000000"/>
                </a:solidFill>
                <a:effectLst>
                  <a:outerShdw blurRad="38100" dist="38100" dir="2700000" algn="tl">
                    <a:srgbClr val="FFFFFF"/>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000000"/>
                </a:solidFill>
                <a:effectLst>
                  <a:outerShdw blurRad="38100" dist="38100" dir="2700000" algn="tl">
                    <a:srgbClr val="FFFFFF"/>
                  </a:outerShdw>
                </a:effectLst>
              </a:endParaRPr>
            </a:p>
          </p:txBody>
        </p:sp>
        <p:sp>
          <p:nvSpPr>
            <p:cNvPr id="38" name="AutoShape 7"/>
            <p:cNvSpPr>
              <a:spLocks noChangeArrowheads="1"/>
            </p:cNvSpPr>
            <p:nvPr/>
          </p:nvSpPr>
          <p:spPr bwMode="auto">
            <a:xfrm>
              <a:off x="1296" y="2280"/>
              <a:ext cx="719" cy="359"/>
            </a:xfrm>
            <a:prstGeom prst="cube">
              <a:avLst>
                <a:gd name="adj" fmla="val 14583"/>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200">
                  <a:solidFill>
                    <a:srgbClr val="000000"/>
                  </a:solidFill>
                  <a:effectLst>
                    <a:outerShdw blurRad="38100" dist="38100" dir="2700000" algn="tl">
                      <a:srgbClr val="FFFFFF"/>
                    </a:outerShdw>
                  </a:effectLst>
                </a:rPr>
                <a:t>Middleware Protocol Group</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000000"/>
                </a:solidFill>
                <a:effectLst>
                  <a:outerShdw blurRad="38100" dist="38100" dir="2700000" algn="tl">
                    <a:srgbClr val="FFFFFF"/>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000000"/>
                </a:solidFill>
                <a:effectLst>
                  <a:outerShdw blurRad="38100" dist="38100" dir="2700000" algn="tl">
                    <a:srgbClr val="FFFFFF"/>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000000"/>
                </a:solidFill>
                <a:effectLst>
                  <a:outerShdw blurRad="38100" dist="38100" dir="2700000" algn="tl">
                    <a:srgbClr val="FFFFFF"/>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000000"/>
                </a:solidFill>
                <a:effectLst>
                  <a:outerShdw blurRad="38100" dist="38100" dir="2700000" algn="tl">
                    <a:srgbClr val="FFFFFF"/>
                  </a:outerShdw>
                </a:effectLst>
              </a:endParaRPr>
            </a:p>
          </p:txBody>
        </p:sp>
        <p:sp>
          <p:nvSpPr>
            <p:cNvPr id="39" name="AutoShape 8"/>
            <p:cNvSpPr>
              <a:spLocks noChangeArrowheads="1"/>
            </p:cNvSpPr>
            <p:nvPr/>
          </p:nvSpPr>
          <p:spPr bwMode="auto">
            <a:xfrm>
              <a:off x="1296" y="1776"/>
              <a:ext cx="719" cy="359"/>
            </a:xfrm>
            <a:prstGeom prst="cube">
              <a:avLst>
                <a:gd name="adj" fmla="val 125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200">
                  <a:solidFill>
                    <a:srgbClr val="000000"/>
                  </a:solidFill>
                  <a:effectLst>
                    <a:outerShdw blurRad="38100" dist="38100" dir="2700000" algn="tl">
                      <a:srgbClr val="FFFFFF"/>
                    </a:outerShdw>
                  </a:effectLst>
                </a:rPr>
                <a:t>Application Protocol Group</a:t>
              </a: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000000"/>
                </a:solidFill>
                <a:effectLst>
                  <a:outerShdw blurRad="38100" dist="38100" dir="2700000" algn="tl">
                    <a:srgbClr val="FFFFFF"/>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000000"/>
                </a:solidFill>
                <a:effectLst>
                  <a:outerShdw blurRad="38100" dist="38100" dir="2700000" algn="tl">
                    <a:srgbClr val="FFFFFF"/>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000000"/>
                </a:solidFill>
                <a:effectLst>
                  <a:outerShdw blurRad="38100" dist="38100" dir="2700000" algn="tl">
                    <a:srgbClr val="FFFFFF"/>
                  </a:outerShdw>
                </a:effectLst>
              </a:endParaRPr>
            </a:p>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200">
                <a:solidFill>
                  <a:srgbClr val="000000"/>
                </a:solidFill>
                <a:effectLst>
                  <a:outerShdw blurRad="38100" dist="38100" dir="2700000" algn="tl">
                    <a:srgbClr val="FFFFFF"/>
                  </a:outerShdw>
                </a:effectLst>
              </a:endParaRPr>
            </a:p>
          </p:txBody>
        </p:sp>
        <p:sp>
          <p:nvSpPr>
            <p:cNvPr id="56" name="Text Box 9"/>
            <p:cNvSpPr txBox="1">
              <a:spLocks noChangeArrowheads="1"/>
            </p:cNvSpPr>
            <p:nvPr/>
          </p:nvSpPr>
          <p:spPr bwMode="auto">
            <a:xfrm>
              <a:off x="1224" y="1488"/>
              <a:ext cx="863" cy="1799"/>
            </a:xfrm>
            <a:prstGeom prst="rect">
              <a:avLst/>
            </a:prstGeom>
            <a:noFill/>
            <a:ln w="9360">
              <a:solidFill>
                <a:srgbClr val="000000"/>
              </a:solidFill>
              <a:prstDash val="dash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algn="ctr" eaLnBrk="0" hangingPunct="0">
                <a:buClrTx/>
                <a:buFontTx/>
                <a:buNone/>
              </a:pPr>
              <a:r>
                <a:rPr lang="en-AU" sz="1200">
                  <a:solidFill>
                    <a:srgbClr val="000000"/>
                  </a:solidFill>
                  <a:latin typeface="+mn-lt"/>
                </a:rPr>
                <a:t>Bluetooth Model</a:t>
              </a:r>
            </a:p>
          </p:txBody>
        </p:sp>
        <p:sp>
          <p:nvSpPr>
            <p:cNvPr id="57" name="AutoShape 10"/>
            <p:cNvSpPr>
              <a:spLocks noChangeArrowheads="1"/>
            </p:cNvSpPr>
            <p:nvPr/>
          </p:nvSpPr>
          <p:spPr bwMode="auto">
            <a:xfrm>
              <a:off x="2520" y="2990"/>
              <a:ext cx="503"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200">
                  <a:solidFill>
                    <a:srgbClr val="000000"/>
                  </a:solidFill>
                  <a:effectLst>
                    <a:outerShdw blurRad="38100" dist="38100" dir="2700000" algn="tl">
                      <a:srgbClr val="FFFFFF"/>
                    </a:outerShdw>
                  </a:effectLst>
                </a:rPr>
                <a:t>Physical  Layer</a:t>
              </a:r>
            </a:p>
          </p:txBody>
        </p:sp>
        <p:sp>
          <p:nvSpPr>
            <p:cNvPr id="58" name="AutoShape 11"/>
            <p:cNvSpPr>
              <a:spLocks noChangeArrowheads="1"/>
            </p:cNvSpPr>
            <p:nvPr/>
          </p:nvSpPr>
          <p:spPr bwMode="auto">
            <a:xfrm>
              <a:off x="2520" y="2670"/>
              <a:ext cx="503"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200">
                  <a:solidFill>
                    <a:srgbClr val="000000"/>
                  </a:solidFill>
                  <a:effectLst>
                    <a:outerShdw blurRad="38100" dist="38100" dir="2700000" algn="tl">
                      <a:srgbClr val="FFFFFF"/>
                    </a:outerShdw>
                  </a:effectLst>
                </a:rPr>
                <a:t>Data-Link Layer</a:t>
              </a:r>
            </a:p>
          </p:txBody>
        </p:sp>
        <p:sp>
          <p:nvSpPr>
            <p:cNvPr id="59" name="AutoShape 12"/>
            <p:cNvSpPr>
              <a:spLocks noChangeArrowheads="1"/>
            </p:cNvSpPr>
            <p:nvPr/>
          </p:nvSpPr>
          <p:spPr bwMode="auto">
            <a:xfrm>
              <a:off x="2520" y="2526"/>
              <a:ext cx="503"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200">
                  <a:solidFill>
                    <a:srgbClr val="000000"/>
                  </a:solidFill>
                  <a:effectLst>
                    <a:outerShdw blurRad="38100" dist="38100" dir="2700000" algn="tl">
                      <a:srgbClr val="FFFFFF"/>
                    </a:outerShdw>
                  </a:effectLst>
                </a:rPr>
                <a:t>Network Layer</a:t>
              </a:r>
            </a:p>
          </p:txBody>
        </p:sp>
        <p:sp>
          <p:nvSpPr>
            <p:cNvPr id="60" name="AutoShape 13"/>
            <p:cNvSpPr>
              <a:spLocks noChangeArrowheads="1"/>
            </p:cNvSpPr>
            <p:nvPr/>
          </p:nvSpPr>
          <p:spPr bwMode="auto">
            <a:xfrm>
              <a:off x="2520" y="2382"/>
              <a:ext cx="503"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200">
                  <a:solidFill>
                    <a:srgbClr val="000000"/>
                  </a:solidFill>
                  <a:effectLst>
                    <a:outerShdw blurRad="38100" dist="38100" dir="2700000" algn="tl">
                      <a:srgbClr val="FFFFFF"/>
                    </a:outerShdw>
                  </a:effectLst>
                </a:rPr>
                <a:t>Transport Layer</a:t>
              </a:r>
            </a:p>
          </p:txBody>
        </p:sp>
        <p:sp>
          <p:nvSpPr>
            <p:cNvPr id="61" name="AutoShape 14"/>
            <p:cNvSpPr>
              <a:spLocks noChangeArrowheads="1"/>
            </p:cNvSpPr>
            <p:nvPr/>
          </p:nvSpPr>
          <p:spPr bwMode="auto">
            <a:xfrm>
              <a:off x="2520" y="1992"/>
              <a:ext cx="575"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200">
                  <a:solidFill>
                    <a:srgbClr val="000000"/>
                  </a:solidFill>
                  <a:effectLst>
                    <a:outerShdw blurRad="38100" dist="38100" dir="2700000" algn="tl">
                      <a:srgbClr val="FFFFFF"/>
                    </a:outerShdw>
                  </a:effectLst>
                </a:rPr>
                <a:t>Session Layer</a:t>
              </a:r>
            </a:p>
          </p:txBody>
        </p:sp>
        <p:sp>
          <p:nvSpPr>
            <p:cNvPr id="62" name="AutoShape 15"/>
            <p:cNvSpPr>
              <a:spLocks noChangeArrowheads="1"/>
            </p:cNvSpPr>
            <p:nvPr/>
          </p:nvSpPr>
          <p:spPr bwMode="auto">
            <a:xfrm>
              <a:off x="2520" y="1848"/>
              <a:ext cx="575"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200">
                  <a:solidFill>
                    <a:srgbClr val="000000"/>
                  </a:solidFill>
                  <a:effectLst>
                    <a:outerShdw blurRad="38100" dist="38100" dir="2700000" algn="tl">
                      <a:srgbClr val="FFFFFF"/>
                    </a:outerShdw>
                  </a:effectLst>
                </a:rPr>
                <a:t>Presentation Layer</a:t>
              </a:r>
            </a:p>
          </p:txBody>
        </p:sp>
        <p:sp>
          <p:nvSpPr>
            <p:cNvPr id="63" name="AutoShape 16"/>
            <p:cNvSpPr>
              <a:spLocks noChangeArrowheads="1"/>
            </p:cNvSpPr>
            <p:nvPr/>
          </p:nvSpPr>
          <p:spPr bwMode="auto">
            <a:xfrm>
              <a:off x="2520" y="1704"/>
              <a:ext cx="575"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200">
                  <a:solidFill>
                    <a:srgbClr val="000000"/>
                  </a:solidFill>
                  <a:effectLst>
                    <a:outerShdw blurRad="38100" dist="38100" dir="2700000" algn="tl">
                      <a:srgbClr val="FFFFFF"/>
                    </a:outerShdw>
                  </a:effectLst>
                </a:rPr>
                <a:t>Application Layer</a:t>
              </a:r>
            </a:p>
          </p:txBody>
        </p:sp>
        <p:sp>
          <p:nvSpPr>
            <p:cNvPr id="64" name="Line 17"/>
            <p:cNvSpPr>
              <a:spLocks noChangeShapeType="1"/>
            </p:cNvSpPr>
            <p:nvPr/>
          </p:nvSpPr>
          <p:spPr bwMode="auto">
            <a:xfrm>
              <a:off x="2376" y="1776"/>
              <a:ext cx="0" cy="287"/>
            </a:xfrm>
            <a:prstGeom prst="line">
              <a:avLst/>
            </a:prstGeom>
            <a:noFill/>
            <a:ln w="9360" cap="rnd">
              <a:solidFill>
                <a:srgbClr val="FFFFFF"/>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p>
          </p:txBody>
        </p:sp>
        <p:sp>
          <p:nvSpPr>
            <p:cNvPr id="65" name="Line 18"/>
            <p:cNvSpPr>
              <a:spLocks noChangeShapeType="1"/>
            </p:cNvSpPr>
            <p:nvPr/>
          </p:nvSpPr>
          <p:spPr bwMode="auto">
            <a:xfrm flipH="1">
              <a:off x="2375" y="1776"/>
              <a:ext cx="217" cy="0"/>
            </a:xfrm>
            <a:prstGeom prst="line">
              <a:avLst/>
            </a:prstGeom>
            <a:noFill/>
            <a:ln w="9360" cap="rnd">
              <a:solidFill>
                <a:srgbClr val="FFFFFF"/>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p>
          </p:txBody>
        </p:sp>
        <p:sp>
          <p:nvSpPr>
            <p:cNvPr id="66" name="Line 19"/>
            <p:cNvSpPr>
              <a:spLocks noChangeShapeType="1"/>
            </p:cNvSpPr>
            <p:nvPr/>
          </p:nvSpPr>
          <p:spPr bwMode="auto">
            <a:xfrm flipH="1">
              <a:off x="2375" y="1920"/>
              <a:ext cx="217" cy="0"/>
            </a:xfrm>
            <a:prstGeom prst="line">
              <a:avLst/>
            </a:prstGeom>
            <a:noFill/>
            <a:ln w="9360" cap="rnd">
              <a:solidFill>
                <a:srgbClr val="FFFFFF"/>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p>
          </p:txBody>
        </p:sp>
        <p:sp>
          <p:nvSpPr>
            <p:cNvPr id="67" name="Line 20"/>
            <p:cNvSpPr>
              <a:spLocks noChangeShapeType="1"/>
            </p:cNvSpPr>
            <p:nvPr/>
          </p:nvSpPr>
          <p:spPr bwMode="auto">
            <a:xfrm flipH="1">
              <a:off x="2375" y="2064"/>
              <a:ext cx="217" cy="0"/>
            </a:xfrm>
            <a:prstGeom prst="line">
              <a:avLst/>
            </a:prstGeom>
            <a:noFill/>
            <a:ln w="9360" cap="rnd">
              <a:solidFill>
                <a:srgbClr val="FFFFFF"/>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p>
          </p:txBody>
        </p:sp>
        <p:sp>
          <p:nvSpPr>
            <p:cNvPr id="68" name="Line 21"/>
            <p:cNvSpPr>
              <a:spLocks noChangeShapeType="1"/>
            </p:cNvSpPr>
            <p:nvPr/>
          </p:nvSpPr>
          <p:spPr bwMode="auto">
            <a:xfrm flipH="1">
              <a:off x="2375" y="2774"/>
              <a:ext cx="145" cy="0"/>
            </a:xfrm>
            <a:prstGeom prst="line">
              <a:avLst/>
            </a:prstGeom>
            <a:noFill/>
            <a:ln w="9360" cap="rnd">
              <a:solidFill>
                <a:srgbClr val="FFFFFF"/>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p>
          </p:txBody>
        </p:sp>
        <p:sp>
          <p:nvSpPr>
            <p:cNvPr id="69" name="Line 22"/>
            <p:cNvSpPr>
              <a:spLocks noChangeShapeType="1"/>
            </p:cNvSpPr>
            <p:nvPr/>
          </p:nvSpPr>
          <p:spPr bwMode="auto">
            <a:xfrm flipH="1">
              <a:off x="2375" y="3062"/>
              <a:ext cx="145" cy="0"/>
            </a:xfrm>
            <a:prstGeom prst="line">
              <a:avLst/>
            </a:prstGeom>
            <a:noFill/>
            <a:ln w="9360" cap="rnd">
              <a:solidFill>
                <a:srgbClr val="FFFFFF"/>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p>
          </p:txBody>
        </p:sp>
        <p:sp>
          <p:nvSpPr>
            <p:cNvPr id="70" name="Line 23"/>
            <p:cNvSpPr>
              <a:spLocks noChangeShapeType="1"/>
            </p:cNvSpPr>
            <p:nvPr/>
          </p:nvSpPr>
          <p:spPr bwMode="auto">
            <a:xfrm flipV="1">
              <a:off x="2376" y="2773"/>
              <a:ext cx="0" cy="289"/>
            </a:xfrm>
            <a:prstGeom prst="line">
              <a:avLst/>
            </a:prstGeom>
            <a:noFill/>
            <a:ln w="9360" cap="rnd">
              <a:solidFill>
                <a:srgbClr val="FFFFFF"/>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p>
          </p:txBody>
        </p:sp>
        <p:sp>
          <p:nvSpPr>
            <p:cNvPr id="71" name="Text Box 24"/>
            <p:cNvSpPr txBox="1">
              <a:spLocks noChangeArrowheads="1"/>
            </p:cNvSpPr>
            <p:nvPr/>
          </p:nvSpPr>
          <p:spPr bwMode="auto">
            <a:xfrm>
              <a:off x="2448" y="1488"/>
              <a:ext cx="719" cy="1799"/>
            </a:xfrm>
            <a:prstGeom prst="rect">
              <a:avLst/>
            </a:prstGeom>
            <a:noFill/>
            <a:ln w="9360">
              <a:solidFill>
                <a:srgbClr val="000000"/>
              </a:solidFill>
              <a:prstDash val="dash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algn="ctr" eaLnBrk="0" hangingPunct="0">
                <a:buClrTx/>
                <a:buFontTx/>
                <a:buNone/>
              </a:pPr>
              <a:r>
                <a:rPr lang="en-AU" sz="1200" b="1">
                  <a:solidFill>
                    <a:srgbClr val="000000"/>
                  </a:solidFill>
                  <a:latin typeface="+mn-lt"/>
                </a:rPr>
                <a:t>OSI Model</a:t>
              </a:r>
            </a:p>
          </p:txBody>
        </p:sp>
        <p:sp>
          <p:nvSpPr>
            <p:cNvPr id="72" name="Line 25"/>
            <p:cNvSpPr>
              <a:spLocks noChangeShapeType="1"/>
            </p:cNvSpPr>
            <p:nvPr/>
          </p:nvSpPr>
          <p:spPr bwMode="auto">
            <a:xfrm flipH="1">
              <a:off x="2015" y="2928"/>
              <a:ext cx="361" cy="0"/>
            </a:xfrm>
            <a:prstGeom prst="line">
              <a:avLst/>
            </a:prstGeom>
            <a:noFill/>
            <a:ln w="9360" cap="rnd">
              <a:solidFill>
                <a:srgbClr val="FFFFFF"/>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p>
          </p:txBody>
        </p:sp>
        <p:sp>
          <p:nvSpPr>
            <p:cNvPr id="73" name="Line 26"/>
            <p:cNvSpPr>
              <a:spLocks noChangeShapeType="1"/>
            </p:cNvSpPr>
            <p:nvPr/>
          </p:nvSpPr>
          <p:spPr bwMode="auto">
            <a:xfrm flipH="1">
              <a:off x="2375" y="2712"/>
              <a:ext cx="145" cy="0"/>
            </a:xfrm>
            <a:prstGeom prst="line">
              <a:avLst/>
            </a:prstGeom>
            <a:noFill/>
            <a:ln w="9360" cap="rnd">
              <a:solidFill>
                <a:srgbClr val="FFFFFF"/>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p>
          </p:txBody>
        </p:sp>
        <p:sp>
          <p:nvSpPr>
            <p:cNvPr id="74" name="Line 27"/>
            <p:cNvSpPr>
              <a:spLocks noChangeShapeType="1"/>
            </p:cNvSpPr>
            <p:nvPr/>
          </p:nvSpPr>
          <p:spPr bwMode="auto">
            <a:xfrm flipH="1">
              <a:off x="2375" y="2568"/>
              <a:ext cx="145" cy="0"/>
            </a:xfrm>
            <a:prstGeom prst="line">
              <a:avLst/>
            </a:prstGeom>
            <a:noFill/>
            <a:ln w="9360" cap="rnd">
              <a:solidFill>
                <a:srgbClr val="FFFFFF"/>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p>
          </p:txBody>
        </p:sp>
        <p:sp>
          <p:nvSpPr>
            <p:cNvPr id="75" name="Line 28"/>
            <p:cNvSpPr>
              <a:spLocks noChangeShapeType="1"/>
            </p:cNvSpPr>
            <p:nvPr/>
          </p:nvSpPr>
          <p:spPr bwMode="auto">
            <a:xfrm flipH="1">
              <a:off x="2375" y="2424"/>
              <a:ext cx="145" cy="0"/>
            </a:xfrm>
            <a:prstGeom prst="line">
              <a:avLst/>
            </a:prstGeom>
            <a:noFill/>
            <a:ln w="9360" cap="rnd">
              <a:solidFill>
                <a:srgbClr val="FFFFFF"/>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p>
          </p:txBody>
        </p:sp>
        <p:sp>
          <p:nvSpPr>
            <p:cNvPr id="76" name="Line 29"/>
            <p:cNvSpPr>
              <a:spLocks noChangeShapeType="1"/>
            </p:cNvSpPr>
            <p:nvPr/>
          </p:nvSpPr>
          <p:spPr bwMode="auto">
            <a:xfrm flipV="1">
              <a:off x="2376" y="2423"/>
              <a:ext cx="0" cy="289"/>
            </a:xfrm>
            <a:prstGeom prst="line">
              <a:avLst/>
            </a:prstGeom>
            <a:noFill/>
            <a:ln w="9360" cap="rnd">
              <a:solidFill>
                <a:srgbClr val="FFFFFF"/>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p>
          </p:txBody>
        </p:sp>
        <p:sp>
          <p:nvSpPr>
            <p:cNvPr id="77" name="Line 30"/>
            <p:cNvSpPr>
              <a:spLocks noChangeShapeType="1"/>
            </p:cNvSpPr>
            <p:nvPr/>
          </p:nvSpPr>
          <p:spPr bwMode="auto">
            <a:xfrm flipH="1">
              <a:off x="2015" y="2424"/>
              <a:ext cx="361" cy="0"/>
            </a:xfrm>
            <a:prstGeom prst="line">
              <a:avLst/>
            </a:prstGeom>
            <a:noFill/>
            <a:ln w="9360" cap="rnd">
              <a:solidFill>
                <a:srgbClr val="FFFFFF"/>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p>
          </p:txBody>
        </p:sp>
        <p:sp>
          <p:nvSpPr>
            <p:cNvPr id="78" name="Line 31"/>
            <p:cNvSpPr>
              <a:spLocks noChangeShapeType="1"/>
            </p:cNvSpPr>
            <p:nvPr/>
          </p:nvSpPr>
          <p:spPr bwMode="auto">
            <a:xfrm flipH="1">
              <a:off x="2015" y="1920"/>
              <a:ext cx="361" cy="0"/>
            </a:xfrm>
            <a:prstGeom prst="line">
              <a:avLst/>
            </a:prstGeom>
            <a:noFill/>
            <a:ln w="9360" cap="rnd">
              <a:solidFill>
                <a:srgbClr val="FFFFFF"/>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p>
          </p:txBody>
        </p:sp>
        <p:sp>
          <p:nvSpPr>
            <p:cNvPr id="79" name="AutoShape 32"/>
            <p:cNvSpPr>
              <a:spLocks noChangeArrowheads="1"/>
            </p:cNvSpPr>
            <p:nvPr/>
          </p:nvSpPr>
          <p:spPr bwMode="auto">
            <a:xfrm>
              <a:off x="1584" y="2424"/>
              <a:ext cx="287" cy="143"/>
            </a:xfrm>
            <a:prstGeom prst="cube">
              <a:avLst>
                <a:gd name="adj" fmla="val 25000"/>
              </a:avLst>
            </a:prstGeom>
            <a:gradFill rotWithShape="0">
              <a:gsLst>
                <a:gs pos="0">
                  <a:srgbClr val="454545"/>
                </a:gs>
                <a:gs pos="50000">
                  <a:srgbClr val="969696"/>
                </a:gs>
                <a:gs pos="100000">
                  <a:srgbClr val="45454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200">
                  <a:solidFill>
                    <a:srgbClr val="FFFFFF"/>
                  </a:solidFill>
                  <a:effectLst>
                    <a:outerShdw blurRad="38100" dist="38100" dir="2700000" algn="tl">
                      <a:srgbClr val="000000"/>
                    </a:outerShdw>
                  </a:effectLst>
                </a:rPr>
                <a:t>TCP/IP</a:t>
              </a:r>
            </a:p>
          </p:txBody>
        </p:sp>
        <p:sp>
          <p:nvSpPr>
            <p:cNvPr id="80" name="AutoShape 33"/>
            <p:cNvSpPr>
              <a:spLocks noChangeArrowheads="1"/>
            </p:cNvSpPr>
            <p:nvPr/>
          </p:nvSpPr>
          <p:spPr bwMode="auto">
            <a:xfrm>
              <a:off x="1512" y="1920"/>
              <a:ext cx="287" cy="143"/>
            </a:xfrm>
            <a:prstGeom prst="cube">
              <a:avLst>
                <a:gd name="adj" fmla="val 25000"/>
              </a:avLst>
            </a:prstGeom>
            <a:gradFill rotWithShape="0">
              <a:gsLst>
                <a:gs pos="0">
                  <a:srgbClr val="454545"/>
                </a:gs>
                <a:gs pos="50000">
                  <a:srgbClr val="969696"/>
                </a:gs>
                <a:gs pos="100000">
                  <a:srgbClr val="45454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200">
                  <a:solidFill>
                    <a:srgbClr val="FFFFFF"/>
                  </a:solidFill>
                  <a:effectLst>
                    <a:outerShdw blurRad="38100" dist="38100" dir="2700000" algn="tl">
                      <a:srgbClr val="000000"/>
                    </a:outerShdw>
                  </a:effectLst>
                </a:rPr>
                <a:t>WAP</a:t>
              </a:r>
            </a:p>
          </p:txBody>
        </p:sp>
      </p:grpSp>
    </p:spTree>
    <p:extLst>
      <p:ext uri="{BB962C8B-B14F-4D97-AF65-F5344CB8AC3E}">
        <p14:creationId xmlns:p14="http://schemas.microsoft.com/office/powerpoint/2010/main" val="1607693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Interfaces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21</a:t>
            </a:fld>
            <a:endParaRPr lang="en-US" dirty="0"/>
          </a:p>
        </p:txBody>
      </p:sp>
      <p:grpSp>
        <p:nvGrpSpPr>
          <p:cNvPr id="17" name="Group 2"/>
          <p:cNvGrpSpPr>
            <a:grpSpLocks/>
          </p:cNvGrpSpPr>
          <p:nvPr/>
        </p:nvGrpSpPr>
        <p:grpSpPr bwMode="auto">
          <a:xfrm>
            <a:off x="109910" y="2277138"/>
            <a:ext cx="8927231" cy="4215121"/>
            <a:chOff x="1104" y="1344"/>
            <a:chExt cx="3959" cy="2050"/>
          </a:xfrm>
        </p:grpSpPr>
        <p:sp>
          <p:nvSpPr>
            <p:cNvPr id="18" name="AutoShape 3"/>
            <p:cNvSpPr>
              <a:spLocks noChangeArrowheads="1"/>
            </p:cNvSpPr>
            <p:nvPr/>
          </p:nvSpPr>
          <p:spPr bwMode="auto">
            <a:xfrm>
              <a:off x="1104" y="1667"/>
              <a:ext cx="3959" cy="1727"/>
            </a:xfrm>
            <a:prstGeom prst="cube">
              <a:avLst>
                <a:gd name="adj" fmla="val 3426"/>
              </a:avLst>
            </a:prstGeom>
            <a:gradFill rotWithShape="0">
              <a:gsLst>
                <a:gs pos="0">
                  <a:srgbClr val="969696"/>
                </a:gs>
                <a:gs pos="50000">
                  <a:srgbClr val="454545"/>
                </a:gs>
                <a:gs pos="100000">
                  <a:srgbClr val="969696"/>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400" dirty="0" smtClean="0">
                <a:solidFill>
                  <a:srgbClr val="F8F8F8"/>
                </a:solidFill>
                <a:effectLst>
                  <a:outerShdw blurRad="38100" dist="38100" dir="2700000" algn="tl">
                    <a:srgbClr val="000000"/>
                  </a:outerShdw>
                </a:effectLst>
              </a:endParaRP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400" dirty="0">
                <a:solidFill>
                  <a:srgbClr val="F8F8F8"/>
                </a:solidFill>
                <a:effectLst>
                  <a:outerShdw blurRad="38100" dist="38100" dir="2700000" algn="tl">
                    <a:srgbClr val="000000"/>
                  </a:outerShdw>
                </a:effectLst>
              </a:endParaRP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400" dirty="0" smtClean="0">
                  <a:solidFill>
                    <a:srgbClr val="F8F8F8"/>
                  </a:solidFill>
                  <a:effectLst>
                    <a:outerShdw blurRad="38100" dist="38100" dir="2700000" algn="tl">
                      <a:srgbClr val="000000"/>
                    </a:outerShdw>
                  </a:effectLst>
                </a:rPr>
                <a:t>Hardware </a:t>
              </a:r>
              <a:r>
                <a:rPr lang="en-AU" sz="1400" dirty="0">
                  <a:solidFill>
                    <a:srgbClr val="F8F8F8"/>
                  </a:solidFill>
                  <a:effectLst>
                    <a:outerShdw blurRad="38100" dist="38100" dir="2700000" algn="tl">
                      <a:srgbClr val="000000"/>
                    </a:outerShdw>
                  </a:effectLst>
                </a:rPr>
                <a:t>Layer</a:t>
              </a: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400" dirty="0">
                <a:solidFill>
                  <a:srgbClr val="F8F8F8"/>
                </a:solidFill>
                <a:effectLst>
                  <a:outerShdw blurRad="38100" dist="38100" dir="2700000" algn="tl">
                    <a:srgbClr val="000000"/>
                  </a:outerShdw>
                </a:effectLst>
              </a:endParaRP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400" dirty="0">
                <a:solidFill>
                  <a:srgbClr val="F8F8F8"/>
                </a:solidFill>
                <a:effectLst>
                  <a:outerShdw blurRad="38100" dist="38100" dir="2700000" algn="tl">
                    <a:srgbClr val="000000"/>
                  </a:outerShdw>
                </a:effectLst>
              </a:endParaRP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400" dirty="0">
                <a:solidFill>
                  <a:srgbClr val="F8F8F8"/>
                </a:solidFill>
                <a:effectLst>
                  <a:outerShdw blurRad="38100" dist="38100" dir="2700000" algn="tl">
                    <a:srgbClr val="000000"/>
                  </a:outerShdw>
                </a:effectLst>
              </a:endParaRP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400" dirty="0">
                <a:solidFill>
                  <a:srgbClr val="F8F8F8"/>
                </a:solidFill>
                <a:effectLst>
                  <a:outerShdw blurRad="38100" dist="38100" dir="2700000" algn="tl">
                    <a:srgbClr val="000000"/>
                  </a:outerShdw>
                </a:effectLst>
              </a:endParaRP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400" dirty="0">
                <a:solidFill>
                  <a:srgbClr val="F8F8F8"/>
                </a:solidFill>
                <a:effectLst>
                  <a:outerShdw blurRad="38100" dist="38100" dir="2700000" algn="tl">
                    <a:srgbClr val="000000"/>
                  </a:outerShdw>
                </a:effectLst>
              </a:endParaRP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400" dirty="0">
                <a:solidFill>
                  <a:srgbClr val="F8F8F8"/>
                </a:solidFill>
                <a:effectLst>
                  <a:outerShdw blurRad="38100" dist="38100" dir="2700000" algn="tl">
                    <a:srgbClr val="000000"/>
                  </a:outerShdw>
                </a:effectLst>
              </a:endParaRP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400" dirty="0">
                <a:solidFill>
                  <a:srgbClr val="F8F8F8"/>
                </a:solidFill>
                <a:effectLst>
                  <a:outerShdw blurRad="38100" dist="38100" dir="2700000" algn="tl">
                    <a:srgbClr val="000000"/>
                  </a:outerShdw>
                </a:effectLst>
              </a:endParaRP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400" dirty="0">
                <a:solidFill>
                  <a:srgbClr val="F8F8F8"/>
                </a:solidFill>
                <a:effectLst>
                  <a:outerShdw blurRad="38100" dist="38100" dir="2700000" algn="tl">
                    <a:srgbClr val="000000"/>
                  </a:outerShdw>
                </a:effectLst>
              </a:endParaRP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400" dirty="0">
                <a:solidFill>
                  <a:srgbClr val="F8F8F8"/>
                </a:solidFill>
                <a:effectLst>
                  <a:outerShdw blurRad="38100" dist="38100" dir="2700000" algn="tl">
                    <a:srgbClr val="000000"/>
                  </a:outerShdw>
                </a:effectLst>
              </a:endParaRP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400" dirty="0">
                <a:solidFill>
                  <a:srgbClr val="F8F8F8"/>
                </a:solidFill>
                <a:effectLst>
                  <a:outerShdw blurRad="38100" dist="38100" dir="2700000" algn="tl">
                    <a:srgbClr val="000000"/>
                  </a:outerShdw>
                </a:effectLst>
              </a:endParaRP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400" dirty="0">
                <a:solidFill>
                  <a:srgbClr val="F8F8F8"/>
                </a:solidFill>
                <a:effectLst>
                  <a:outerShdw blurRad="38100" dist="38100" dir="2700000" algn="tl">
                    <a:srgbClr val="000000"/>
                  </a:outerShdw>
                </a:effectLst>
              </a:endParaRP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400" dirty="0">
                <a:solidFill>
                  <a:srgbClr val="F8F8F8"/>
                </a:solidFill>
                <a:effectLst>
                  <a:outerShdw blurRad="38100" dist="38100" dir="2700000" algn="tl">
                    <a:srgbClr val="000000"/>
                  </a:outerShdw>
                </a:effectLst>
              </a:endParaRP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400" dirty="0">
                <a:solidFill>
                  <a:srgbClr val="F8F8F8"/>
                </a:solidFill>
                <a:effectLst>
                  <a:outerShdw blurRad="38100" dist="38100" dir="2700000" algn="tl">
                    <a:srgbClr val="000000"/>
                  </a:outerShdw>
                </a:effectLst>
              </a:endParaRP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400" dirty="0">
                <a:solidFill>
                  <a:srgbClr val="F8F8F8"/>
                </a:solidFill>
                <a:effectLst>
                  <a:outerShdw blurRad="38100" dist="38100" dir="2700000" algn="tl">
                    <a:srgbClr val="000000"/>
                  </a:outerShdw>
                </a:effectLst>
              </a:endParaRP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400" dirty="0">
                <a:solidFill>
                  <a:srgbClr val="F8F8F8"/>
                </a:solidFill>
                <a:effectLst>
                  <a:outerShdw blurRad="38100" dist="38100" dir="2700000" algn="tl">
                    <a:srgbClr val="000000"/>
                  </a:outerShdw>
                </a:effectLst>
              </a:endParaRP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400" dirty="0">
                <a:solidFill>
                  <a:srgbClr val="F8F8F8"/>
                </a:solidFill>
                <a:effectLst>
                  <a:outerShdw blurRad="38100" dist="38100" dir="2700000" algn="tl">
                    <a:srgbClr val="000000"/>
                  </a:outerShdw>
                </a:effectLst>
              </a:endParaRP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400" dirty="0">
                <a:solidFill>
                  <a:srgbClr val="F8F8F8"/>
                </a:solidFill>
                <a:effectLst>
                  <a:outerShdw blurRad="38100" dist="38100" dir="2700000" algn="tl">
                    <a:srgbClr val="000000"/>
                  </a:outerShdw>
                </a:effectLst>
              </a:endParaRPr>
            </a:p>
          </p:txBody>
        </p:sp>
        <p:sp>
          <p:nvSpPr>
            <p:cNvPr id="19" name="AutoShape 4"/>
            <p:cNvSpPr>
              <a:spLocks noChangeArrowheads="1"/>
            </p:cNvSpPr>
            <p:nvPr/>
          </p:nvSpPr>
          <p:spPr bwMode="auto">
            <a:xfrm>
              <a:off x="1104" y="1488"/>
              <a:ext cx="3959" cy="177"/>
            </a:xfrm>
            <a:prstGeom prst="cube">
              <a:avLst>
                <a:gd name="adj" fmla="val 16042"/>
              </a:avLst>
            </a:prstGeom>
            <a:gradFill rotWithShape="0">
              <a:gsLst>
                <a:gs pos="0">
                  <a:srgbClr val="969696"/>
                </a:gs>
                <a:gs pos="50000">
                  <a:srgbClr val="454545"/>
                </a:gs>
                <a:gs pos="100000">
                  <a:srgbClr val="969696"/>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400">
                  <a:solidFill>
                    <a:srgbClr val="F8F8F8"/>
                  </a:solidFill>
                  <a:effectLst>
                    <a:outerShdw blurRad="38100" dist="38100" dir="2700000" algn="tl">
                      <a:srgbClr val="000000"/>
                    </a:outerShdw>
                  </a:effectLst>
                </a:rPr>
                <a:t>System Software Layer</a:t>
              </a:r>
            </a:p>
          </p:txBody>
        </p:sp>
        <p:sp>
          <p:nvSpPr>
            <p:cNvPr id="20" name="AutoShape 5"/>
            <p:cNvSpPr>
              <a:spLocks noChangeArrowheads="1"/>
            </p:cNvSpPr>
            <p:nvPr/>
          </p:nvSpPr>
          <p:spPr bwMode="auto">
            <a:xfrm>
              <a:off x="1104" y="1344"/>
              <a:ext cx="3959" cy="165"/>
            </a:xfrm>
            <a:prstGeom prst="cube">
              <a:avLst>
                <a:gd name="adj" fmla="val 14542"/>
              </a:avLst>
            </a:prstGeom>
            <a:gradFill rotWithShape="0">
              <a:gsLst>
                <a:gs pos="0">
                  <a:srgbClr val="969696"/>
                </a:gs>
                <a:gs pos="50000">
                  <a:srgbClr val="454545"/>
                </a:gs>
                <a:gs pos="100000">
                  <a:srgbClr val="969696"/>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100" dirty="0">
                <a:solidFill>
                  <a:srgbClr val="F8F8F8"/>
                </a:solidFill>
                <a:effectLst>
                  <a:outerShdw blurRad="38100" dist="38100" dir="2700000" algn="tl">
                    <a:srgbClr val="000000"/>
                  </a:outerShdw>
                </a:effectLst>
              </a:endParaRP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100" dirty="0">
                <a:solidFill>
                  <a:srgbClr val="F8F8F8"/>
                </a:solidFill>
                <a:effectLst>
                  <a:outerShdw blurRad="38100" dist="38100" dir="2700000" algn="tl">
                    <a:srgbClr val="000000"/>
                  </a:outerShdw>
                </a:effectLst>
              </a:endParaRP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100" dirty="0">
                <a:solidFill>
                  <a:srgbClr val="F8F8F8"/>
                </a:solidFill>
                <a:effectLst>
                  <a:outerShdw blurRad="38100" dist="38100" dir="2700000" algn="tl">
                    <a:srgbClr val="000000"/>
                  </a:outerShdw>
                </a:effectLst>
              </a:endParaRP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400" dirty="0">
                  <a:solidFill>
                    <a:srgbClr val="F8F8F8"/>
                  </a:solidFill>
                  <a:effectLst>
                    <a:outerShdw blurRad="38100" dist="38100" dir="2700000" algn="tl">
                      <a:srgbClr val="000000"/>
                    </a:outerShdw>
                  </a:effectLst>
                </a:rPr>
                <a:t>Application Software Layer </a:t>
              </a: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100" dirty="0">
                <a:solidFill>
                  <a:srgbClr val="F8F8F8"/>
                </a:solidFill>
                <a:effectLst>
                  <a:outerShdw blurRad="38100" dist="38100" dir="2700000" algn="tl">
                    <a:srgbClr val="000000"/>
                  </a:outerShdw>
                </a:effectLst>
              </a:endParaRP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100" dirty="0">
                <a:solidFill>
                  <a:srgbClr val="F8F8F8"/>
                </a:solidFill>
                <a:effectLst>
                  <a:outerShdw blurRad="38100" dist="38100" dir="2700000" algn="tl">
                    <a:srgbClr val="000000"/>
                  </a:outerShdw>
                </a:effectLst>
              </a:endParaRPr>
            </a:p>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100" dirty="0">
                <a:solidFill>
                  <a:srgbClr val="F8F8F8"/>
                </a:solidFill>
                <a:effectLst>
                  <a:outerShdw blurRad="38100" dist="38100" dir="2700000" algn="tl">
                    <a:srgbClr val="000000"/>
                  </a:outerShdw>
                </a:effectLst>
              </a:endParaRPr>
            </a:p>
          </p:txBody>
        </p:sp>
        <p:sp>
          <p:nvSpPr>
            <p:cNvPr id="21" name="AutoShape 6"/>
            <p:cNvSpPr>
              <a:spLocks noChangeArrowheads="1"/>
            </p:cNvSpPr>
            <p:nvPr/>
          </p:nvSpPr>
          <p:spPr bwMode="auto">
            <a:xfrm>
              <a:off x="3552" y="1811"/>
              <a:ext cx="431"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100">
                  <a:solidFill>
                    <a:srgbClr val="000000"/>
                  </a:solidFill>
                  <a:effectLst>
                    <a:outerShdw blurRad="38100" dist="38100" dir="2700000" algn="tl">
                      <a:srgbClr val="FFFFFF"/>
                    </a:outerShdw>
                  </a:effectLst>
                </a:rPr>
                <a:t>WAN</a:t>
              </a:r>
            </a:p>
          </p:txBody>
        </p:sp>
        <p:sp>
          <p:nvSpPr>
            <p:cNvPr id="22" name="AutoShape 7"/>
            <p:cNvSpPr>
              <a:spLocks noChangeArrowheads="1"/>
            </p:cNvSpPr>
            <p:nvPr/>
          </p:nvSpPr>
          <p:spPr bwMode="auto">
            <a:xfrm>
              <a:off x="3192" y="2099"/>
              <a:ext cx="431"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100">
                  <a:solidFill>
                    <a:srgbClr val="000000"/>
                  </a:solidFill>
                  <a:effectLst>
                    <a:outerShdw blurRad="38100" dist="38100" dir="2700000" algn="tl">
                      <a:srgbClr val="FFFFFF"/>
                    </a:outerShdw>
                  </a:effectLst>
                </a:rPr>
                <a:t>Wireless</a:t>
              </a:r>
            </a:p>
          </p:txBody>
        </p:sp>
        <p:sp>
          <p:nvSpPr>
            <p:cNvPr id="24" name="AutoShape 8"/>
            <p:cNvSpPr>
              <a:spLocks noChangeArrowheads="1"/>
            </p:cNvSpPr>
            <p:nvPr/>
          </p:nvSpPr>
          <p:spPr bwMode="auto">
            <a:xfrm>
              <a:off x="3480" y="2315"/>
              <a:ext cx="359"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100">
                  <a:solidFill>
                    <a:srgbClr val="000000"/>
                  </a:solidFill>
                  <a:effectLst>
                    <a:outerShdw blurRad="38100" dist="38100" dir="2700000" algn="tl">
                      <a:srgbClr val="FFFFFF"/>
                    </a:outerShdw>
                  </a:effectLst>
                </a:rPr>
                <a:t>CDMA</a:t>
              </a:r>
            </a:p>
          </p:txBody>
        </p:sp>
        <p:sp>
          <p:nvSpPr>
            <p:cNvPr id="26" name="AutoShape 9"/>
            <p:cNvSpPr>
              <a:spLocks noChangeArrowheads="1"/>
            </p:cNvSpPr>
            <p:nvPr/>
          </p:nvSpPr>
          <p:spPr bwMode="auto">
            <a:xfrm>
              <a:off x="3480" y="2459"/>
              <a:ext cx="359"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100">
                  <a:solidFill>
                    <a:srgbClr val="000000"/>
                  </a:solidFill>
                  <a:effectLst>
                    <a:outerShdw blurRad="38100" dist="38100" dir="2700000" algn="tl">
                      <a:srgbClr val="FFFFFF"/>
                    </a:outerShdw>
                  </a:effectLst>
                </a:rPr>
                <a:t>TDMA</a:t>
              </a:r>
            </a:p>
          </p:txBody>
        </p:sp>
        <p:sp>
          <p:nvSpPr>
            <p:cNvPr id="27" name="AutoShape 10"/>
            <p:cNvSpPr>
              <a:spLocks noChangeArrowheads="1"/>
            </p:cNvSpPr>
            <p:nvPr/>
          </p:nvSpPr>
          <p:spPr bwMode="auto">
            <a:xfrm>
              <a:off x="4272" y="2315"/>
              <a:ext cx="647"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100">
                  <a:solidFill>
                    <a:srgbClr val="000000"/>
                  </a:solidFill>
                  <a:effectLst>
                    <a:outerShdw blurRad="38100" dist="38100" dir="2700000" algn="tl">
                      <a:srgbClr val="FFFFFF"/>
                    </a:outerShdw>
                  </a:effectLst>
                </a:rPr>
                <a:t>EIA/TIA 232 (RS-232)</a:t>
              </a:r>
            </a:p>
          </p:txBody>
        </p:sp>
        <p:sp>
          <p:nvSpPr>
            <p:cNvPr id="30" name="AutoShape 11"/>
            <p:cNvSpPr>
              <a:spLocks noChangeArrowheads="1"/>
            </p:cNvSpPr>
            <p:nvPr/>
          </p:nvSpPr>
          <p:spPr bwMode="auto">
            <a:xfrm>
              <a:off x="4272" y="2459"/>
              <a:ext cx="647"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100">
                  <a:solidFill>
                    <a:srgbClr val="000000"/>
                  </a:solidFill>
                  <a:effectLst>
                    <a:outerShdw blurRad="38100" dist="38100" dir="2700000" algn="tl">
                      <a:srgbClr val="FFFFFF"/>
                    </a:outerShdw>
                  </a:effectLst>
                </a:rPr>
                <a:t>ATM (SONET,…)</a:t>
              </a:r>
            </a:p>
          </p:txBody>
        </p:sp>
        <p:sp>
          <p:nvSpPr>
            <p:cNvPr id="31" name="AutoShape 12"/>
            <p:cNvSpPr>
              <a:spLocks noChangeArrowheads="1"/>
            </p:cNvSpPr>
            <p:nvPr/>
          </p:nvSpPr>
          <p:spPr bwMode="auto">
            <a:xfrm>
              <a:off x="3984" y="2099"/>
              <a:ext cx="431"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100">
                  <a:solidFill>
                    <a:srgbClr val="000000"/>
                  </a:solidFill>
                  <a:effectLst>
                    <a:outerShdw blurRad="38100" dist="38100" dir="2700000" algn="tl">
                      <a:srgbClr val="FFFFFF"/>
                    </a:outerShdw>
                  </a:effectLst>
                </a:rPr>
                <a:t>Wired</a:t>
              </a:r>
            </a:p>
          </p:txBody>
        </p:sp>
        <p:sp>
          <p:nvSpPr>
            <p:cNvPr id="40" name="AutoShape 13"/>
            <p:cNvSpPr>
              <a:spLocks noChangeArrowheads="1"/>
            </p:cNvSpPr>
            <p:nvPr/>
          </p:nvSpPr>
          <p:spPr bwMode="auto">
            <a:xfrm>
              <a:off x="1824" y="1811"/>
              <a:ext cx="431"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100">
                  <a:solidFill>
                    <a:srgbClr val="000000"/>
                  </a:solidFill>
                  <a:effectLst>
                    <a:outerShdw blurRad="38100" dist="38100" dir="2700000" algn="tl">
                      <a:srgbClr val="FFFFFF"/>
                    </a:outerShdw>
                  </a:effectLst>
                </a:rPr>
                <a:t>LAN</a:t>
              </a:r>
            </a:p>
          </p:txBody>
        </p:sp>
        <p:sp>
          <p:nvSpPr>
            <p:cNvPr id="41" name="AutoShape 14"/>
            <p:cNvSpPr>
              <a:spLocks noChangeArrowheads="1"/>
            </p:cNvSpPr>
            <p:nvPr/>
          </p:nvSpPr>
          <p:spPr bwMode="auto">
            <a:xfrm>
              <a:off x="1248" y="2099"/>
              <a:ext cx="431"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100">
                  <a:solidFill>
                    <a:srgbClr val="000000"/>
                  </a:solidFill>
                  <a:effectLst>
                    <a:outerShdw blurRad="38100" dist="38100" dir="2700000" algn="tl">
                      <a:srgbClr val="FFFFFF"/>
                    </a:outerShdw>
                  </a:effectLst>
                </a:rPr>
                <a:t>Wireless</a:t>
              </a:r>
            </a:p>
          </p:txBody>
        </p:sp>
        <p:sp>
          <p:nvSpPr>
            <p:cNvPr id="42" name="AutoShape 15"/>
            <p:cNvSpPr>
              <a:spLocks noChangeArrowheads="1"/>
            </p:cNvSpPr>
            <p:nvPr/>
          </p:nvSpPr>
          <p:spPr bwMode="auto">
            <a:xfrm>
              <a:off x="2184" y="2099"/>
              <a:ext cx="431"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100">
                  <a:solidFill>
                    <a:srgbClr val="000000"/>
                  </a:solidFill>
                  <a:effectLst>
                    <a:outerShdw blurRad="38100" dist="38100" dir="2700000" algn="tl">
                      <a:srgbClr val="FFFFFF"/>
                    </a:outerShdw>
                  </a:effectLst>
                </a:rPr>
                <a:t>Wired</a:t>
              </a:r>
            </a:p>
          </p:txBody>
        </p:sp>
        <p:sp>
          <p:nvSpPr>
            <p:cNvPr id="43" name="AutoShape 16"/>
            <p:cNvSpPr>
              <a:spLocks noChangeArrowheads="1"/>
            </p:cNvSpPr>
            <p:nvPr/>
          </p:nvSpPr>
          <p:spPr bwMode="auto">
            <a:xfrm>
              <a:off x="1464" y="2315"/>
              <a:ext cx="839" cy="215"/>
            </a:xfrm>
            <a:prstGeom prst="cube">
              <a:avLst>
                <a:gd name="adj" fmla="val 12037"/>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100" dirty="0">
                  <a:solidFill>
                    <a:srgbClr val="000000"/>
                  </a:solidFill>
                  <a:effectLst>
                    <a:outerShdw blurRad="38100" dist="38100" dir="2700000" algn="tl">
                      <a:srgbClr val="FFFFFF"/>
                    </a:outerShdw>
                  </a:effectLst>
                </a:rPr>
                <a:t>IEEE802.11 Wireless </a:t>
              </a:r>
              <a:r>
                <a:rPr lang="en-AU" sz="1100" dirty="0" smtClean="0">
                  <a:solidFill>
                    <a:srgbClr val="000000"/>
                  </a:solidFill>
                  <a:effectLst>
                    <a:outerShdw blurRad="38100" dist="38100" dir="2700000" algn="tl">
                      <a:srgbClr val="FFFFFF"/>
                    </a:outerShdw>
                  </a:effectLst>
                </a:rPr>
                <a:t>Radio</a:t>
              </a:r>
              <a:endParaRPr lang="en-AU" sz="1100" dirty="0">
                <a:solidFill>
                  <a:srgbClr val="000000"/>
                </a:solidFill>
                <a:effectLst>
                  <a:outerShdw blurRad="38100" dist="38100" dir="2700000" algn="tl">
                    <a:srgbClr val="FFFFFF"/>
                  </a:outerShdw>
                </a:effectLst>
              </a:endParaRPr>
            </a:p>
          </p:txBody>
        </p:sp>
        <p:sp>
          <p:nvSpPr>
            <p:cNvPr id="44" name="AutoShape 17"/>
            <p:cNvSpPr>
              <a:spLocks noChangeArrowheads="1"/>
            </p:cNvSpPr>
            <p:nvPr/>
          </p:nvSpPr>
          <p:spPr bwMode="auto">
            <a:xfrm>
              <a:off x="1464" y="2531"/>
              <a:ext cx="743" cy="215"/>
            </a:xfrm>
            <a:prstGeom prst="cube">
              <a:avLst>
                <a:gd name="adj" fmla="val 9722"/>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100" dirty="0">
                  <a:solidFill>
                    <a:srgbClr val="000000"/>
                  </a:solidFill>
                  <a:effectLst>
                    <a:outerShdw blurRad="38100" dist="38100" dir="2700000" algn="tl">
                      <a:srgbClr val="FFFFFF"/>
                    </a:outerShdw>
                  </a:effectLst>
                </a:rPr>
                <a:t>Bluetooth </a:t>
              </a:r>
              <a:r>
                <a:rPr lang="en-AU" sz="1100" dirty="0" smtClean="0">
                  <a:solidFill>
                    <a:srgbClr val="000000"/>
                  </a:solidFill>
                  <a:effectLst>
                    <a:outerShdw blurRad="38100" dist="38100" dir="2700000" algn="tl">
                      <a:srgbClr val="FFFFFF"/>
                    </a:outerShdw>
                  </a:effectLst>
                </a:rPr>
                <a:t>Radio</a:t>
              </a:r>
              <a:endParaRPr lang="en-AU" sz="1100" dirty="0">
                <a:solidFill>
                  <a:srgbClr val="000000"/>
                </a:solidFill>
                <a:effectLst>
                  <a:outerShdw blurRad="38100" dist="38100" dir="2700000" algn="tl">
                    <a:srgbClr val="FFFFFF"/>
                  </a:outerShdw>
                </a:effectLst>
              </a:endParaRPr>
            </a:p>
          </p:txBody>
        </p:sp>
        <p:sp>
          <p:nvSpPr>
            <p:cNvPr id="45" name="AutoShape 18"/>
            <p:cNvSpPr>
              <a:spLocks noChangeArrowheads="1"/>
            </p:cNvSpPr>
            <p:nvPr/>
          </p:nvSpPr>
          <p:spPr bwMode="auto">
            <a:xfrm>
              <a:off x="2400" y="2315"/>
              <a:ext cx="647"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100">
                  <a:solidFill>
                    <a:srgbClr val="000000"/>
                  </a:solidFill>
                  <a:effectLst>
                    <a:outerShdw blurRad="38100" dist="38100" dir="2700000" algn="tl">
                      <a:srgbClr val="FFFFFF"/>
                    </a:outerShdw>
                  </a:effectLst>
                </a:rPr>
                <a:t>IEEE 802.3 Ethernet</a:t>
              </a:r>
            </a:p>
          </p:txBody>
        </p:sp>
        <p:sp>
          <p:nvSpPr>
            <p:cNvPr id="46" name="AutoShape 19"/>
            <p:cNvSpPr>
              <a:spLocks noChangeArrowheads="1"/>
            </p:cNvSpPr>
            <p:nvPr/>
          </p:nvSpPr>
          <p:spPr bwMode="auto">
            <a:xfrm>
              <a:off x="2400" y="2459"/>
              <a:ext cx="647"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100">
                  <a:solidFill>
                    <a:srgbClr val="000000"/>
                  </a:solidFill>
                  <a:effectLst>
                    <a:outerShdw blurRad="38100" dist="38100" dir="2700000" algn="tl">
                      <a:srgbClr val="FFFFFF"/>
                    </a:outerShdw>
                  </a:effectLst>
                </a:rPr>
                <a:t>IEEE 802.5 Token Ring</a:t>
              </a:r>
            </a:p>
          </p:txBody>
        </p:sp>
        <p:sp>
          <p:nvSpPr>
            <p:cNvPr id="47" name="AutoShape 20"/>
            <p:cNvSpPr>
              <a:spLocks noChangeArrowheads="1"/>
            </p:cNvSpPr>
            <p:nvPr/>
          </p:nvSpPr>
          <p:spPr bwMode="auto">
            <a:xfrm>
              <a:off x="2400" y="2603"/>
              <a:ext cx="647"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100">
                  <a:solidFill>
                    <a:srgbClr val="000000"/>
                  </a:solidFill>
                  <a:effectLst>
                    <a:outerShdw blurRad="38100" dist="38100" dir="2700000" algn="tl">
                      <a:srgbClr val="FFFFFF"/>
                    </a:outerShdw>
                  </a:effectLst>
                </a:rPr>
                <a:t>ARCnet</a:t>
              </a:r>
            </a:p>
          </p:txBody>
        </p:sp>
        <p:sp>
          <p:nvSpPr>
            <p:cNvPr id="48" name="AutoShape 21"/>
            <p:cNvSpPr>
              <a:spLocks noChangeArrowheads="1"/>
            </p:cNvSpPr>
            <p:nvPr/>
          </p:nvSpPr>
          <p:spPr bwMode="auto">
            <a:xfrm>
              <a:off x="2400" y="2747"/>
              <a:ext cx="647"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100">
                  <a:solidFill>
                    <a:srgbClr val="000000"/>
                  </a:solidFill>
                  <a:effectLst>
                    <a:outerShdw blurRad="38100" dist="38100" dir="2700000" algn="tl">
                      <a:srgbClr val="FFFFFF"/>
                    </a:outerShdw>
                  </a:effectLst>
                </a:rPr>
                <a:t>FDDI</a:t>
              </a:r>
            </a:p>
          </p:txBody>
        </p:sp>
        <p:sp>
          <p:nvSpPr>
            <p:cNvPr id="49" name="Line 22"/>
            <p:cNvSpPr>
              <a:spLocks noChangeShapeType="1"/>
            </p:cNvSpPr>
            <p:nvPr/>
          </p:nvSpPr>
          <p:spPr bwMode="auto">
            <a:xfrm>
              <a:off x="1392" y="2243"/>
              <a:ext cx="0" cy="575"/>
            </a:xfrm>
            <a:prstGeom prst="line">
              <a:avLst/>
            </a:prstGeom>
            <a:noFill/>
            <a:ln w="9360" cap="rnd">
              <a:solidFill>
                <a:srgbClr val="FFFFFF"/>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100"/>
            </a:p>
          </p:txBody>
        </p:sp>
        <p:sp>
          <p:nvSpPr>
            <p:cNvPr id="50" name="Line 23"/>
            <p:cNvSpPr>
              <a:spLocks noChangeShapeType="1"/>
            </p:cNvSpPr>
            <p:nvPr/>
          </p:nvSpPr>
          <p:spPr bwMode="auto">
            <a:xfrm>
              <a:off x="1392" y="2387"/>
              <a:ext cx="71" cy="0"/>
            </a:xfrm>
            <a:prstGeom prst="line">
              <a:avLst/>
            </a:prstGeom>
            <a:noFill/>
            <a:ln w="9360" cap="rnd">
              <a:solidFill>
                <a:srgbClr val="FFFFFF"/>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100"/>
            </a:p>
          </p:txBody>
        </p:sp>
        <p:sp>
          <p:nvSpPr>
            <p:cNvPr id="51" name="Line 24"/>
            <p:cNvSpPr>
              <a:spLocks noChangeShapeType="1"/>
            </p:cNvSpPr>
            <p:nvPr/>
          </p:nvSpPr>
          <p:spPr bwMode="auto">
            <a:xfrm>
              <a:off x="1392" y="2603"/>
              <a:ext cx="71" cy="0"/>
            </a:xfrm>
            <a:prstGeom prst="line">
              <a:avLst/>
            </a:prstGeom>
            <a:noFill/>
            <a:ln w="9360" cap="rnd">
              <a:solidFill>
                <a:srgbClr val="FFFFFF"/>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100"/>
            </a:p>
          </p:txBody>
        </p:sp>
        <p:sp>
          <p:nvSpPr>
            <p:cNvPr id="52" name="AutoShape 25"/>
            <p:cNvSpPr>
              <a:spLocks noChangeArrowheads="1"/>
            </p:cNvSpPr>
            <p:nvPr/>
          </p:nvSpPr>
          <p:spPr bwMode="auto">
            <a:xfrm>
              <a:off x="1464" y="2747"/>
              <a:ext cx="575"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100">
                  <a:solidFill>
                    <a:srgbClr val="000000"/>
                  </a:solidFill>
                  <a:effectLst>
                    <a:outerShdw blurRad="38100" dist="38100" dir="2700000" algn="tl">
                      <a:srgbClr val="FFFFFF"/>
                    </a:outerShdw>
                  </a:effectLst>
                </a:rPr>
                <a:t>…</a:t>
              </a:r>
            </a:p>
          </p:txBody>
        </p:sp>
        <p:sp>
          <p:nvSpPr>
            <p:cNvPr id="53" name="Line 26"/>
            <p:cNvSpPr>
              <a:spLocks noChangeShapeType="1"/>
            </p:cNvSpPr>
            <p:nvPr/>
          </p:nvSpPr>
          <p:spPr bwMode="auto">
            <a:xfrm>
              <a:off x="1392" y="2819"/>
              <a:ext cx="71" cy="0"/>
            </a:xfrm>
            <a:prstGeom prst="line">
              <a:avLst/>
            </a:prstGeom>
            <a:noFill/>
            <a:ln w="9360" cap="rnd">
              <a:solidFill>
                <a:srgbClr val="FFFFFF"/>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100"/>
            </a:p>
          </p:txBody>
        </p:sp>
        <p:sp>
          <p:nvSpPr>
            <p:cNvPr id="54" name="Line 27"/>
            <p:cNvSpPr>
              <a:spLocks noChangeShapeType="1"/>
            </p:cNvSpPr>
            <p:nvPr/>
          </p:nvSpPr>
          <p:spPr bwMode="auto">
            <a:xfrm>
              <a:off x="2328" y="2243"/>
              <a:ext cx="0" cy="719"/>
            </a:xfrm>
            <a:prstGeom prst="line">
              <a:avLst/>
            </a:prstGeom>
            <a:noFill/>
            <a:ln w="9360" cap="rnd">
              <a:solidFill>
                <a:srgbClr val="FFFFFF"/>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100"/>
            </a:p>
          </p:txBody>
        </p:sp>
        <p:sp>
          <p:nvSpPr>
            <p:cNvPr id="55" name="Line 28"/>
            <p:cNvSpPr>
              <a:spLocks noChangeShapeType="1"/>
            </p:cNvSpPr>
            <p:nvPr/>
          </p:nvSpPr>
          <p:spPr bwMode="auto">
            <a:xfrm>
              <a:off x="2328" y="2387"/>
              <a:ext cx="71" cy="0"/>
            </a:xfrm>
            <a:prstGeom prst="line">
              <a:avLst/>
            </a:prstGeom>
            <a:noFill/>
            <a:ln w="9360" cap="rnd">
              <a:solidFill>
                <a:srgbClr val="FFFFFF"/>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100"/>
            </a:p>
          </p:txBody>
        </p:sp>
        <p:sp>
          <p:nvSpPr>
            <p:cNvPr id="56" name="Line 29"/>
            <p:cNvSpPr>
              <a:spLocks noChangeShapeType="1"/>
            </p:cNvSpPr>
            <p:nvPr/>
          </p:nvSpPr>
          <p:spPr bwMode="auto">
            <a:xfrm>
              <a:off x="2328" y="2568"/>
              <a:ext cx="71" cy="0"/>
            </a:xfrm>
            <a:prstGeom prst="line">
              <a:avLst/>
            </a:prstGeom>
            <a:noFill/>
            <a:ln w="9360" cap="rnd">
              <a:solidFill>
                <a:srgbClr val="FFFFFF"/>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100"/>
            </a:p>
          </p:txBody>
        </p:sp>
        <p:sp>
          <p:nvSpPr>
            <p:cNvPr id="57" name="Line 30"/>
            <p:cNvSpPr>
              <a:spLocks noChangeShapeType="1"/>
            </p:cNvSpPr>
            <p:nvPr/>
          </p:nvSpPr>
          <p:spPr bwMode="auto">
            <a:xfrm>
              <a:off x="2328" y="2819"/>
              <a:ext cx="71" cy="0"/>
            </a:xfrm>
            <a:prstGeom prst="line">
              <a:avLst/>
            </a:prstGeom>
            <a:noFill/>
            <a:ln w="9360" cap="rnd">
              <a:solidFill>
                <a:srgbClr val="FFFFFF"/>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100"/>
            </a:p>
          </p:txBody>
        </p:sp>
        <p:sp>
          <p:nvSpPr>
            <p:cNvPr id="58" name="Line 31"/>
            <p:cNvSpPr>
              <a:spLocks noChangeShapeType="1"/>
            </p:cNvSpPr>
            <p:nvPr/>
          </p:nvSpPr>
          <p:spPr bwMode="auto">
            <a:xfrm>
              <a:off x="2040" y="1955"/>
              <a:ext cx="0" cy="71"/>
            </a:xfrm>
            <a:prstGeom prst="line">
              <a:avLst/>
            </a:prstGeom>
            <a:noFill/>
            <a:ln w="9360" cap="rnd">
              <a:solidFill>
                <a:srgbClr val="FFFFFF"/>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100"/>
            </a:p>
          </p:txBody>
        </p:sp>
        <p:sp>
          <p:nvSpPr>
            <p:cNvPr id="59" name="Line 32"/>
            <p:cNvSpPr>
              <a:spLocks noChangeShapeType="1"/>
            </p:cNvSpPr>
            <p:nvPr/>
          </p:nvSpPr>
          <p:spPr bwMode="auto">
            <a:xfrm flipH="1">
              <a:off x="1463" y="2027"/>
              <a:ext cx="937" cy="0"/>
            </a:xfrm>
            <a:prstGeom prst="line">
              <a:avLst/>
            </a:prstGeom>
            <a:noFill/>
            <a:ln w="9360" cap="rnd">
              <a:solidFill>
                <a:srgbClr val="FFFFFF"/>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100"/>
            </a:p>
          </p:txBody>
        </p:sp>
        <p:sp>
          <p:nvSpPr>
            <p:cNvPr id="60" name="Line 33"/>
            <p:cNvSpPr>
              <a:spLocks noChangeShapeType="1"/>
            </p:cNvSpPr>
            <p:nvPr/>
          </p:nvSpPr>
          <p:spPr bwMode="auto">
            <a:xfrm>
              <a:off x="1464" y="2027"/>
              <a:ext cx="0" cy="71"/>
            </a:xfrm>
            <a:prstGeom prst="line">
              <a:avLst/>
            </a:prstGeom>
            <a:noFill/>
            <a:ln w="9360" cap="rnd">
              <a:solidFill>
                <a:srgbClr val="FFFFFF"/>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100"/>
            </a:p>
          </p:txBody>
        </p:sp>
        <p:sp>
          <p:nvSpPr>
            <p:cNvPr id="61" name="Line 34"/>
            <p:cNvSpPr>
              <a:spLocks noChangeShapeType="1"/>
            </p:cNvSpPr>
            <p:nvPr/>
          </p:nvSpPr>
          <p:spPr bwMode="auto">
            <a:xfrm>
              <a:off x="2400" y="2027"/>
              <a:ext cx="0" cy="71"/>
            </a:xfrm>
            <a:prstGeom prst="line">
              <a:avLst/>
            </a:prstGeom>
            <a:noFill/>
            <a:ln w="9360" cap="rnd">
              <a:solidFill>
                <a:srgbClr val="FFFFFF"/>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100"/>
            </a:p>
          </p:txBody>
        </p:sp>
        <p:sp>
          <p:nvSpPr>
            <p:cNvPr id="62" name="AutoShape 35"/>
            <p:cNvSpPr>
              <a:spLocks noChangeArrowheads="1"/>
            </p:cNvSpPr>
            <p:nvPr/>
          </p:nvSpPr>
          <p:spPr bwMode="auto">
            <a:xfrm>
              <a:off x="3480" y="2603"/>
              <a:ext cx="359"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100">
                  <a:solidFill>
                    <a:srgbClr val="000000"/>
                  </a:solidFill>
                  <a:effectLst>
                    <a:outerShdw blurRad="38100" dist="38100" dir="2700000" algn="tl">
                      <a:srgbClr val="FFFFFF"/>
                    </a:outerShdw>
                  </a:effectLst>
                </a:rPr>
                <a:t>TDMA</a:t>
              </a:r>
            </a:p>
          </p:txBody>
        </p:sp>
        <p:sp>
          <p:nvSpPr>
            <p:cNvPr id="63" name="AutoShape 36"/>
            <p:cNvSpPr>
              <a:spLocks noChangeArrowheads="1"/>
            </p:cNvSpPr>
            <p:nvPr/>
          </p:nvSpPr>
          <p:spPr bwMode="auto">
            <a:xfrm>
              <a:off x="3480" y="2747"/>
              <a:ext cx="359"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100">
                  <a:solidFill>
                    <a:srgbClr val="000000"/>
                  </a:solidFill>
                  <a:effectLst>
                    <a:outerShdw blurRad="38100" dist="38100" dir="2700000" algn="tl">
                      <a:srgbClr val="FFFFFF"/>
                    </a:outerShdw>
                  </a:effectLst>
                </a:rPr>
                <a:t>GPRS</a:t>
              </a:r>
            </a:p>
          </p:txBody>
        </p:sp>
        <p:sp>
          <p:nvSpPr>
            <p:cNvPr id="64" name="AutoShape 37"/>
            <p:cNvSpPr>
              <a:spLocks noChangeArrowheads="1"/>
            </p:cNvSpPr>
            <p:nvPr/>
          </p:nvSpPr>
          <p:spPr bwMode="auto">
            <a:xfrm>
              <a:off x="3480" y="2891"/>
              <a:ext cx="359"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100">
                  <a:solidFill>
                    <a:srgbClr val="000000"/>
                  </a:solidFill>
                  <a:effectLst>
                    <a:outerShdw blurRad="38100" dist="38100" dir="2700000" algn="tl">
                      <a:srgbClr val="FFFFFF"/>
                    </a:outerShdw>
                  </a:effectLst>
                </a:rPr>
                <a:t>GSM</a:t>
              </a:r>
            </a:p>
          </p:txBody>
        </p:sp>
        <p:sp>
          <p:nvSpPr>
            <p:cNvPr id="65" name="AutoShape 38"/>
            <p:cNvSpPr>
              <a:spLocks noChangeArrowheads="1"/>
            </p:cNvSpPr>
            <p:nvPr/>
          </p:nvSpPr>
          <p:spPr bwMode="auto">
            <a:xfrm>
              <a:off x="3480" y="3035"/>
              <a:ext cx="359"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100">
                  <a:solidFill>
                    <a:srgbClr val="000000"/>
                  </a:solidFill>
                  <a:effectLst>
                    <a:outerShdw blurRad="38100" dist="38100" dir="2700000" algn="tl">
                      <a:srgbClr val="FFFFFF"/>
                    </a:outerShdw>
                  </a:effectLst>
                </a:rPr>
                <a:t>CPDP</a:t>
              </a:r>
            </a:p>
          </p:txBody>
        </p:sp>
        <p:sp>
          <p:nvSpPr>
            <p:cNvPr id="66" name="AutoShape 39"/>
            <p:cNvSpPr>
              <a:spLocks noChangeArrowheads="1"/>
            </p:cNvSpPr>
            <p:nvPr/>
          </p:nvSpPr>
          <p:spPr bwMode="auto">
            <a:xfrm>
              <a:off x="2400" y="2891"/>
              <a:ext cx="647"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100">
                  <a:solidFill>
                    <a:srgbClr val="000000"/>
                  </a:solidFill>
                  <a:effectLst>
                    <a:outerShdw blurRad="38100" dist="38100" dir="2700000" algn="tl">
                      <a:srgbClr val="FFFFFF"/>
                    </a:outerShdw>
                  </a:effectLst>
                </a:rPr>
                <a:t>…</a:t>
              </a:r>
            </a:p>
          </p:txBody>
        </p:sp>
        <p:sp>
          <p:nvSpPr>
            <p:cNvPr id="67" name="Line 40"/>
            <p:cNvSpPr>
              <a:spLocks noChangeShapeType="1"/>
            </p:cNvSpPr>
            <p:nvPr/>
          </p:nvSpPr>
          <p:spPr bwMode="auto">
            <a:xfrm>
              <a:off x="2328" y="2963"/>
              <a:ext cx="71" cy="0"/>
            </a:xfrm>
            <a:prstGeom prst="line">
              <a:avLst/>
            </a:prstGeom>
            <a:noFill/>
            <a:ln w="9360" cap="rnd">
              <a:solidFill>
                <a:srgbClr val="FFFFFF"/>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100"/>
            </a:p>
          </p:txBody>
        </p:sp>
        <p:sp>
          <p:nvSpPr>
            <p:cNvPr id="68" name="AutoShape 41"/>
            <p:cNvSpPr>
              <a:spLocks noChangeArrowheads="1"/>
            </p:cNvSpPr>
            <p:nvPr/>
          </p:nvSpPr>
          <p:spPr bwMode="auto">
            <a:xfrm>
              <a:off x="3480" y="3179"/>
              <a:ext cx="359"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100">
                  <a:solidFill>
                    <a:srgbClr val="000000"/>
                  </a:solidFill>
                  <a:effectLst>
                    <a:outerShdw blurRad="38100" dist="38100" dir="2700000" algn="tl">
                      <a:srgbClr val="FFFFFF"/>
                    </a:outerShdw>
                  </a:effectLst>
                </a:rPr>
                <a:t>…</a:t>
              </a:r>
            </a:p>
          </p:txBody>
        </p:sp>
        <p:sp>
          <p:nvSpPr>
            <p:cNvPr id="69" name="Line 42"/>
            <p:cNvSpPr>
              <a:spLocks noChangeShapeType="1"/>
            </p:cNvSpPr>
            <p:nvPr/>
          </p:nvSpPr>
          <p:spPr bwMode="auto">
            <a:xfrm>
              <a:off x="3408" y="2243"/>
              <a:ext cx="0" cy="1007"/>
            </a:xfrm>
            <a:prstGeom prst="line">
              <a:avLst/>
            </a:prstGeom>
            <a:noFill/>
            <a:ln w="9360" cap="rnd">
              <a:solidFill>
                <a:srgbClr val="FFFFFF"/>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100"/>
            </a:p>
          </p:txBody>
        </p:sp>
        <p:sp>
          <p:nvSpPr>
            <p:cNvPr id="70" name="Line 43"/>
            <p:cNvSpPr>
              <a:spLocks noChangeShapeType="1"/>
            </p:cNvSpPr>
            <p:nvPr/>
          </p:nvSpPr>
          <p:spPr bwMode="auto">
            <a:xfrm>
              <a:off x="3408" y="2387"/>
              <a:ext cx="71" cy="0"/>
            </a:xfrm>
            <a:prstGeom prst="line">
              <a:avLst/>
            </a:prstGeom>
            <a:noFill/>
            <a:ln w="9360" cap="rnd">
              <a:solidFill>
                <a:srgbClr val="FFFFFF"/>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100"/>
            </a:p>
          </p:txBody>
        </p:sp>
        <p:sp>
          <p:nvSpPr>
            <p:cNvPr id="71" name="Line 44"/>
            <p:cNvSpPr>
              <a:spLocks noChangeShapeType="1"/>
            </p:cNvSpPr>
            <p:nvPr/>
          </p:nvSpPr>
          <p:spPr bwMode="auto">
            <a:xfrm>
              <a:off x="3408" y="2531"/>
              <a:ext cx="71" cy="0"/>
            </a:xfrm>
            <a:prstGeom prst="line">
              <a:avLst/>
            </a:prstGeom>
            <a:noFill/>
            <a:ln w="9360" cap="rnd">
              <a:solidFill>
                <a:srgbClr val="FFFFFF"/>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100"/>
            </a:p>
          </p:txBody>
        </p:sp>
        <p:sp>
          <p:nvSpPr>
            <p:cNvPr id="72" name="Line 45"/>
            <p:cNvSpPr>
              <a:spLocks noChangeShapeType="1"/>
            </p:cNvSpPr>
            <p:nvPr/>
          </p:nvSpPr>
          <p:spPr bwMode="auto">
            <a:xfrm>
              <a:off x="3408" y="2819"/>
              <a:ext cx="71" cy="0"/>
            </a:xfrm>
            <a:prstGeom prst="line">
              <a:avLst/>
            </a:prstGeom>
            <a:noFill/>
            <a:ln w="9360" cap="rnd">
              <a:solidFill>
                <a:srgbClr val="FFFFFF"/>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100"/>
            </a:p>
          </p:txBody>
        </p:sp>
        <p:sp>
          <p:nvSpPr>
            <p:cNvPr id="73" name="Line 46"/>
            <p:cNvSpPr>
              <a:spLocks noChangeShapeType="1"/>
            </p:cNvSpPr>
            <p:nvPr/>
          </p:nvSpPr>
          <p:spPr bwMode="auto">
            <a:xfrm>
              <a:off x="3408" y="2675"/>
              <a:ext cx="71" cy="0"/>
            </a:xfrm>
            <a:prstGeom prst="line">
              <a:avLst/>
            </a:prstGeom>
            <a:noFill/>
            <a:ln w="9360" cap="rnd">
              <a:solidFill>
                <a:srgbClr val="FFFFFF"/>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100"/>
            </a:p>
          </p:txBody>
        </p:sp>
        <p:sp>
          <p:nvSpPr>
            <p:cNvPr id="74" name="Line 47"/>
            <p:cNvSpPr>
              <a:spLocks noChangeShapeType="1"/>
            </p:cNvSpPr>
            <p:nvPr/>
          </p:nvSpPr>
          <p:spPr bwMode="auto">
            <a:xfrm>
              <a:off x="3408" y="2963"/>
              <a:ext cx="71" cy="0"/>
            </a:xfrm>
            <a:prstGeom prst="line">
              <a:avLst/>
            </a:prstGeom>
            <a:noFill/>
            <a:ln w="9360" cap="rnd">
              <a:solidFill>
                <a:srgbClr val="FFFFFF"/>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100"/>
            </a:p>
          </p:txBody>
        </p:sp>
        <p:sp>
          <p:nvSpPr>
            <p:cNvPr id="75" name="Line 48"/>
            <p:cNvSpPr>
              <a:spLocks noChangeShapeType="1"/>
            </p:cNvSpPr>
            <p:nvPr/>
          </p:nvSpPr>
          <p:spPr bwMode="auto">
            <a:xfrm>
              <a:off x="3408" y="3107"/>
              <a:ext cx="71" cy="0"/>
            </a:xfrm>
            <a:prstGeom prst="line">
              <a:avLst/>
            </a:prstGeom>
            <a:noFill/>
            <a:ln w="9360" cap="rnd">
              <a:solidFill>
                <a:srgbClr val="FFFFFF"/>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100"/>
            </a:p>
          </p:txBody>
        </p:sp>
        <p:sp>
          <p:nvSpPr>
            <p:cNvPr id="76" name="Line 49"/>
            <p:cNvSpPr>
              <a:spLocks noChangeShapeType="1"/>
            </p:cNvSpPr>
            <p:nvPr/>
          </p:nvSpPr>
          <p:spPr bwMode="auto">
            <a:xfrm>
              <a:off x="3408" y="3251"/>
              <a:ext cx="71" cy="0"/>
            </a:xfrm>
            <a:prstGeom prst="line">
              <a:avLst/>
            </a:prstGeom>
            <a:noFill/>
            <a:ln w="9360" cap="rnd">
              <a:solidFill>
                <a:srgbClr val="FFFFFF"/>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100"/>
            </a:p>
          </p:txBody>
        </p:sp>
        <p:sp>
          <p:nvSpPr>
            <p:cNvPr id="77" name="AutoShape 50"/>
            <p:cNvSpPr>
              <a:spLocks noChangeArrowheads="1"/>
            </p:cNvSpPr>
            <p:nvPr/>
          </p:nvSpPr>
          <p:spPr bwMode="auto">
            <a:xfrm>
              <a:off x="4272" y="2603"/>
              <a:ext cx="647"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100">
                  <a:solidFill>
                    <a:srgbClr val="000000"/>
                  </a:solidFill>
                  <a:effectLst>
                    <a:outerShdw blurRad="38100" dist="38100" dir="2700000" algn="tl">
                      <a:srgbClr val="FFFFFF"/>
                    </a:outerShdw>
                  </a:effectLst>
                </a:rPr>
                <a:t>EIA/TIA 449 (RS-449)</a:t>
              </a:r>
            </a:p>
          </p:txBody>
        </p:sp>
        <p:sp>
          <p:nvSpPr>
            <p:cNvPr id="78" name="AutoShape 51"/>
            <p:cNvSpPr>
              <a:spLocks noChangeArrowheads="1"/>
            </p:cNvSpPr>
            <p:nvPr/>
          </p:nvSpPr>
          <p:spPr bwMode="auto">
            <a:xfrm>
              <a:off x="4272" y="2747"/>
              <a:ext cx="647"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100">
                  <a:solidFill>
                    <a:srgbClr val="000000"/>
                  </a:solidFill>
                  <a:effectLst>
                    <a:outerShdw blurRad="38100" dist="38100" dir="2700000" algn="tl">
                      <a:srgbClr val="FFFFFF"/>
                    </a:outerShdw>
                  </a:effectLst>
                </a:rPr>
                <a:t>X.21</a:t>
              </a:r>
            </a:p>
          </p:txBody>
        </p:sp>
        <p:sp>
          <p:nvSpPr>
            <p:cNvPr id="79" name="AutoShape 52"/>
            <p:cNvSpPr>
              <a:spLocks noChangeArrowheads="1"/>
            </p:cNvSpPr>
            <p:nvPr/>
          </p:nvSpPr>
          <p:spPr bwMode="auto">
            <a:xfrm>
              <a:off x="4272" y="2891"/>
              <a:ext cx="647"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100">
                  <a:solidFill>
                    <a:srgbClr val="000000"/>
                  </a:solidFill>
                  <a:effectLst>
                    <a:outerShdw blurRad="38100" dist="38100" dir="2700000" algn="tl">
                      <a:srgbClr val="FFFFFF"/>
                    </a:outerShdw>
                  </a:effectLst>
                </a:rPr>
                <a:t>EIA/TIA 232 (RS-232)</a:t>
              </a:r>
            </a:p>
          </p:txBody>
        </p:sp>
        <p:sp>
          <p:nvSpPr>
            <p:cNvPr id="80" name="AutoShape 53"/>
            <p:cNvSpPr>
              <a:spLocks noChangeArrowheads="1"/>
            </p:cNvSpPr>
            <p:nvPr/>
          </p:nvSpPr>
          <p:spPr bwMode="auto">
            <a:xfrm>
              <a:off x="4272" y="3035"/>
              <a:ext cx="647" cy="143"/>
            </a:xfrm>
            <a:prstGeom prst="cube">
              <a:avLst>
                <a:gd name="adj" fmla="val 25000"/>
              </a:avLst>
            </a:prstGeom>
            <a:gradFill rotWithShape="0">
              <a:gsLst>
                <a:gs pos="0">
                  <a:srgbClr val="757575"/>
                </a:gs>
                <a:gs pos="50000">
                  <a:srgbClr val="FFFFFF"/>
                </a:gs>
                <a:gs pos="100000">
                  <a:srgbClr val="757575"/>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100">
                  <a:solidFill>
                    <a:srgbClr val="000000"/>
                  </a:solidFill>
                  <a:effectLst>
                    <a:outerShdw blurRad="38100" dist="38100" dir="2700000" algn="tl">
                      <a:srgbClr val="FFFFFF"/>
                    </a:outerShdw>
                  </a:effectLst>
                </a:rPr>
                <a:t>…</a:t>
              </a:r>
            </a:p>
          </p:txBody>
        </p:sp>
        <p:sp>
          <p:nvSpPr>
            <p:cNvPr id="81" name="Line 54"/>
            <p:cNvSpPr>
              <a:spLocks noChangeShapeType="1"/>
            </p:cNvSpPr>
            <p:nvPr/>
          </p:nvSpPr>
          <p:spPr bwMode="auto">
            <a:xfrm>
              <a:off x="4200" y="2243"/>
              <a:ext cx="0" cy="863"/>
            </a:xfrm>
            <a:prstGeom prst="line">
              <a:avLst/>
            </a:prstGeom>
            <a:noFill/>
            <a:ln w="9360" cap="rnd">
              <a:solidFill>
                <a:srgbClr val="FFFFFF"/>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100"/>
            </a:p>
          </p:txBody>
        </p:sp>
        <p:sp>
          <p:nvSpPr>
            <p:cNvPr id="82" name="Line 55"/>
            <p:cNvSpPr>
              <a:spLocks noChangeShapeType="1"/>
            </p:cNvSpPr>
            <p:nvPr/>
          </p:nvSpPr>
          <p:spPr bwMode="auto">
            <a:xfrm>
              <a:off x="4200" y="2387"/>
              <a:ext cx="71" cy="0"/>
            </a:xfrm>
            <a:prstGeom prst="line">
              <a:avLst/>
            </a:prstGeom>
            <a:noFill/>
            <a:ln w="9360" cap="rnd">
              <a:solidFill>
                <a:srgbClr val="FFFFFF"/>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100"/>
            </a:p>
          </p:txBody>
        </p:sp>
        <p:sp>
          <p:nvSpPr>
            <p:cNvPr id="83" name="Line 56"/>
            <p:cNvSpPr>
              <a:spLocks noChangeShapeType="1"/>
            </p:cNvSpPr>
            <p:nvPr/>
          </p:nvSpPr>
          <p:spPr bwMode="auto">
            <a:xfrm>
              <a:off x="4200" y="2531"/>
              <a:ext cx="71" cy="0"/>
            </a:xfrm>
            <a:prstGeom prst="line">
              <a:avLst/>
            </a:prstGeom>
            <a:noFill/>
            <a:ln w="9360" cap="rnd">
              <a:solidFill>
                <a:srgbClr val="FFFFFF"/>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100"/>
            </a:p>
          </p:txBody>
        </p:sp>
        <p:sp>
          <p:nvSpPr>
            <p:cNvPr id="84" name="Line 57"/>
            <p:cNvSpPr>
              <a:spLocks noChangeShapeType="1"/>
            </p:cNvSpPr>
            <p:nvPr/>
          </p:nvSpPr>
          <p:spPr bwMode="auto">
            <a:xfrm>
              <a:off x="4200" y="2819"/>
              <a:ext cx="71" cy="0"/>
            </a:xfrm>
            <a:prstGeom prst="line">
              <a:avLst/>
            </a:prstGeom>
            <a:noFill/>
            <a:ln w="9360" cap="rnd">
              <a:solidFill>
                <a:srgbClr val="FFFFFF"/>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100"/>
            </a:p>
          </p:txBody>
        </p:sp>
        <p:sp>
          <p:nvSpPr>
            <p:cNvPr id="85" name="Line 58"/>
            <p:cNvSpPr>
              <a:spLocks noChangeShapeType="1"/>
            </p:cNvSpPr>
            <p:nvPr/>
          </p:nvSpPr>
          <p:spPr bwMode="auto">
            <a:xfrm>
              <a:off x="4200" y="2675"/>
              <a:ext cx="71" cy="0"/>
            </a:xfrm>
            <a:prstGeom prst="line">
              <a:avLst/>
            </a:prstGeom>
            <a:noFill/>
            <a:ln w="9360" cap="rnd">
              <a:solidFill>
                <a:srgbClr val="FFFFFF"/>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100"/>
            </a:p>
          </p:txBody>
        </p:sp>
        <p:sp>
          <p:nvSpPr>
            <p:cNvPr id="86" name="Line 59"/>
            <p:cNvSpPr>
              <a:spLocks noChangeShapeType="1"/>
            </p:cNvSpPr>
            <p:nvPr/>
          </p:nvSpPr>
          <p:spPr bwMode="auto">
            <a:xfrm>
              <a:off x="4200" y="2963"/>
              <a:ext cx="71" cy="0"/>
            </a:xfrm>
            <a:prstGeom prst="line">
              <a:avLst/>
            </a:prstGeom>
            <a:noFill/>
            <a:ln w="9360" cap="rnd">
              <a:solidFill>
                <a:srgbClr val="FFFFFF"/>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100"/>
            </a:p>
          </p:txBody>
        </p:sp>
        <p:sp>
          <p:nvSpPr>
            <p:cNvPr id="87" name="Line 60"/>
            <p:cNvSpPr>
              <a:spLocks noChangeShapeType="1"/>
            </p:cNvSpPr>
            <p:nvPr/>
          </p:nvSpPr>
          <p:spPr bwMode="auto">
            <a:xfrm>
              <a:off x="4200" y="3107"/>
              <a:ext cx="71" cy="0"/>
            </a:xfrm>
            <a:prstGeom prst="line">
              <a:avLst/>
            </a:prstGeom>
            <a:noFill/>
            <a:ln w="9360" cap="rnd">
              <a:solidFill>
                <a:srgbClr val="FFFFFF"/>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100"/>
            </a:p>
          </p:txBody>
        </p:sp>
        <p:sp>
          <p:nvSpPr>
            <p:cNvPr id="88" name="Line 61"/>
            <p:cNvSpPr>
              <a:spLocks noChangeShapeType="1"/>
            </p:cNvSpPr>
            <p:nvPr/>
          </p:nvSpPr>
          <p:spPr bwMode="auto">
            <a:xfrm>
              <a:off x="3768" y="1955"/>
              <a:ext cx="0" cy="71"/>
            </a:xfrm>
            <a:prstGeom prst="line">
              <a:avLst/>
            </a:prstGeom>
            <a:noFill/>
            <a:ln w="9360" cap="rnd">
              <a:solidFill>
                <a:srgbClr val="FFFFFF"/>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100"/>
            </a:p>
          </p:txBody>
        </p:sp>
        <p:sp>
          <p:nvSpPr>
            <p:cNvPr id="89" name="Line 62"/>
            <p:cNvSpPr>
              <a:spLocks noChangeShapeType="1"/>
            </p:cNvSpPr>
            <p:nvPr/>
          </p:nvSpPr>
          <p:spPr bwMode="auto">
            <a:xfrm flipH="1">
              <a:off x="3407" y="2027"/>
              <a:ext cx="721" cy="0"/>
            </a:xfrm>
            <a:prstGeom prst="line">
              <a:avLst/>
            </a:prstGeom>
            <a:noFill/>
            <a:ln w="9360" cap="rnd">
              <a:solidFill>
                <a:srgbClr val="FFFFFF"/>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100"/>
            </a:p>
          </p:txBody>
        </p:sp>
        <p:sp>
          <p:nvSpPr>
            <p:cNvPr id="90" name="Line 63"/>
            <p:cNvSpPr>
              <a:spLocks noChangeShapeType="1"/>
            </p:cNvSpPr>
            <p:nvPr/>
          </p:nvSpPr>
          <p:spPr bwMode="auto">
            <a:xfrm>
              <a:off x="3408" y="2027"/>
              <a:ext cx="0" cy="71"/>
            </a:xfrm>
            <a:prstGeom prst="line">
              <a:avLst/>
            </a:prstGeom>
            <a:noFill/>
            <a:ln w="9360" cap="rnd">
              <a:solidFill>
                <a:srgbClr val="FFFFFF"/>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100"/>
            </a:p>
          </p:txBody>
        </p:sp>
        <p:sp>
          <p:nvSpPr>
            <p:cNvPr id="91" name="Line 64"/>
            <p:cNvSpPr>
              <a:spLocks noChangeShapeType="1"/>
            </p:cNvSpPr>
            <p:nvPr/>
          </p:nvSpPr>
          <p:spPr bwMode="auto">
            <a:xfrm>
              <a:off x="4128" y="2027"/>
              <a:ext cx="0" cy="71"/>
            </a:xfrm>
            <a:prstGeom prst="line">
              <a:avLst/>
            </a:prstGeom>
            <a:noFill/>
            <a:ln w="9360" cap="rnd">
              <a:solidFill>
                <a:srgbClr val="FFFFFF"/>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100"/>
            </a:p>
          </p:txBody>
        </p:sp>
        <p:sp>
          <p:nvSpPr>
            <p:cNvPr id="92" name="Line 65"/>
            <p:cNvSpPr>
              <a:spLocks noChangeShapeType="1"/>
            </p:cNvSpPr>
            <p:nvPr/>
          </p:nvSpPr>
          <p:spPr bwMode="auto">
            <a:xfrm>
              <a:off x="2328" y="2712"/>
              <a:ext cx="71" cy="0"/>
            </a:xfrm>
            <a:prstGeom prst="line">
              <a:avLst/>
            </a:prstGeom>
            <a:noFill/>
            <a:ln w="9360" cap="rnd">
              <a:solidFill>
                <a:srgbClr val="FFFFFF"/>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100"/>
            </a:p>
          </p:txBody>
        </p:sp>
      </p:grpSp>
      <p:sp>
        <p:nvSpPr>
          <p:cNvPr id="5" name="TextBox 4"/>
          <p:cNvSpPr txBox="1"/>
          <p:nvPr/>
        </p:nvSpPr>
        <p:spPr>
          <a:xfrm>
            <a:off x="256459" y="1685117"/>
            <a:ext cx="8780682" cy="646331"/>
          </a:xfrm>
          <a:prstGeom prst="rect">
            <a:avLst/>
          </a:prstGeom>
          <a:noFill/>
        </p:spPr>
        <p:txBody>
          <a:bodyPr wrap="square" rtlCol="0">
            <a:spAutoFit/>
          </a:bodyPr>
          <a:lstStyle/>
          <a:p>
            <a:r>
              <a:rPr lang="en-US" dirty="0" smtClean="0">
                <a:solidFill>
                  <a:srgbClr val="000000"/>
                </a:solidFill>
              </a:rPr>
              <a:t>Six of the OSI layers are often implemented in software but the Physical Layer </a:t>
            </a:r>
            <a:r>
              <a:rPr lang="en-US" i="1" dirty="0" smtClean="0">
                <a:solidFill>
                  <a:srgbClr val="000000"/>
                </a:solidFill>
              </a:rPr>
              <a:t>must</a:t>
            </a:r>
            <a:r>
              <a:rPr lang="en-US" dirty="0" smtClean="0">
                <a:solidFill>
                  <a:srgbClr val="000000"/>
                </a:solidFill>
              </a:rPr>
              <a:t> be implemented in hardware</a:t>
            </a:r>
          </a:p>
        </p:txBody>
      </p:sp>
    </p:spTree>
    <p:extLst>
      <p:ext uri="{BB962C8B-B14F-4D97-AF65-F5344CB8AC3E}">
        <p14:creationId xmlns:p14="http://schemas.microsoft.com/office/powerpoint/2010/main" val="1167553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Interfaces</a:t>
            </a:r>
            <a:endParaRPr lang="en-US" dirty="0"/>
          </a:p>
        </p:txBody>
      </p:sp>
      <p:sp>
        <p:nvSpPr>
          <p:cNvPr id="3" name="Content Placeholder 2"/>
          <p:cNvSpPr>
            <a:spLocks noGrp="1"/>
          </p:cNvSpPr>
          <p:nvPr>
            <p:ph idx="1"/>
          </p:nvPr>
        </p:nvSpPr>
        <p:spPr>
          <a:xfrm>
            <a:off x="457200" y="1787691"/>
            <a:ext cx="8229600" cy="4676129"/>
          </a:xfrm>
        </p:spPr>
        <p:txBody>
          <a:bodyPr/>
          <a:lstStyle/>
          <a:p>
            <a:pPr marL="0" indent="0">
              <a:buNone/>
            </a:pPr>
            <a:r>
              <a:rPr lang="en-US" sz="2000" dirty="0" smtClean="0"/>
              <a:t>The software stack is an important part of the system architecture.  The way the hardware and software interact is at least as important as any other interface in the system.</a:t>
            </a:r>
          </a:p>
          <a:p>
            <a:pPr marL="0" indent="0">
              <a:buNone/>
            </a:pPr>
            <a:endParaRPr lang="en-US" sz="2000" dirty="0"/>
          </a:p>
          <a:p>
            <a:pPr marL="0" indent="0">
              <a:buNone/>
            </a:pPr>
            <a:r>
              <a:rPr lang="en-US" sz="2000" dirty="0" smtClean="0"/>
              <a:t>Software systems are typically specified from the allocated functionality and hardware systems are selected to support these systems.  This isn’t a one-way process, hardware restrictions will always come back and change software system specifications</a:t>
            </a:r>
            <a:r>
              <a:rPr lang="en-US" sz="2000" dirty="0" smtClean="0"/>
              <a:t>.</a:t>
            </a:r>
          </a:p>
          <a:p>
            <a:pPr marL="0" indent="0">
              <a:buNone/>
            </a:pPr>
            <a:endParaRPr lang="en-US" sz="2000" dirty="0"/>
          </a:p>
          <a:p>
            <a:pPr marL="0" indent="0">
              <a:buNone/>
            </a:pPr>
            <a:r>
              <a:rPr lang="en-US" sz="2000" dirty="0" smtClean="0"/>
              <a:t>We’ll go over software interfaces in some detail, as they are a part of the architecture that would not have been covered in previous Engineering courses and is vital for motivating our next lectures on Embedded Processors, Operating Systems and Real Time constraints.</a:t>
            </a:r>
            <a:endParaRPr lang="en-US" sz="2000" dirty="0" smtClean="0"/>
          </a:p>
        </p:txBody>
      </p:sp>
      <p:sp>
        <p:nvSpPr>
          <p:cNvPr id="4" name="Slide Number Placeholder 3"/>
          <p:cNvSpPr>
            <a:spLocks noGrp="1"/>
          </p:cNvSpPr>
          <p:nvPr>
            <p:ph type="sldNum" sz="quarter" idx="12"/>
          </p:nvPr>
        </p:nvSpPr>
        <p:spPr/>
        <p:txBody>
          <a:bodyPr/>
          <a:lstStyle/>
          <a:p>
            <a:fld id="{6EC4B410-37AE-E041-BE16-C1284F612F40}" type="slidenum">
              <a:rPr lang="en-US" smtClean="0"/>
              <a:t>22</a:t>
            </a:fld>
            <a:endParaRPr lang="en-US" dirty="0"/>
          </a:p>
        </p:txBody>
      </p:sp>
    </p:spTree>
    <p:extLst>
      <p:ext uri="{BB962C8B-B14F-4D97-AF65-F5344CB8AC3E}">
        <p14:creationId xmlns:p14="http://schemas.microsoft.com/office/powerpoint/2010/main" val="1804028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Interfaces</a:t>
            </a:r>
            <a:endParaRPr lang="en-US" dirty="0"/>
          </a:p>
        </p:txBody>
      </p:sp>
      <p:sp>
        <p:nvSpPr>
          <p:cNvPr id="3" name="Content Placeholder 2"/>
          <p:cNvSpPr>
            <a:spLocks noGrp="1"/>
          </p:cNvSpPr>
          <p:nvPr>
            <p:ph idx="1"/>
          </p:nvPr>
        </p:nvSpPr>
        <p:spPr>
          <a:xfrm>
            <a:off x="457200" y="1787691"/>
            <a:ext cx="8229600" cy="4676129"/>
          </a:xfrm>
        </p:spPr>
        <p:txBody>
          <a:bodyPr/>
          <a:lstStyle/>
          <a:p>
            <a:pPr marL="0" indent="0">
              <a:buNone/>
            </a:pPr>
            <a:r>
              <a:rPr lang="en-US" sz="2000" dirty="0" smtClean="0"/>
              <a:t>Typical ways in which a software system will influence hardware choices:</a:t>
            </a:r>
          </a:p>
          <a:p>
            <a:r>
              <a:rPr lang="en-US" sz="2000" dirty="0" smtClean="0"/>
              <a:t>Programming Language</a:t>
            </a:r>
          </a:p>
          <a:p>
            <a:pPr lvl="1"/>
            <a:r>
              <a:rPr lang="en-US" sz="1600" dirty="0" smtClean="0"/>
              <a:t>Precompiled, Just-in-time compiled, interpreted …</a:t>
            </a:r>
          </a:p>
          <a:p>
            <a:r>
              <a:rPr lang="en-US" sz="2000" dirty="0" smtClean="0"/>
              <a:t>Operating System, Run-time Environment, Libraries</a:t>
            </a:r>
          </a:p>
          <a:p>
            <a:pPr lvl="1"/>
            <a:r>
              <a:rPr lang="en-US" sz="1600" dirty="0" smtClean="0"/>
              <a:t>Size, complexity, driver availability …</a:t>
            </a:r>
            <a:endParaRPr lang="en-US" sz="1600" dirty="0"/>
          </a:p>
          <a:p>
            <a:r>
              <a:rPr lang="en-US" sz="2000" dirty="0" smtClean="0"/>
              <a:t>Memory Requirements</a:t>
            </a:r>
          </a:p>
          <a:p>
            <a:pPr lvl="1"/>
            <a:r>
              <a:rPr lang="en-US" sz="1600" dirty="0" smtClean="0"/>
              <a:t>A function of programming language, functions, implementations and more</a:t>
            </a:r>
          </a:p>
          <a:p>
            <a:r>
              <a:rPr lang="en-US" sz="2000" dirty="0" smtClean="0"/>
              <a:t>Speed Requirements</a:t>
            </a:r>
          </a:p>
          <a:p>
            <a:pPr lvl="1"/>
            <a:r>
              <a:rPr lang="en-US" sz="1600" dirty="0" smtClean="0"/>
              <a:t>As above, influenced by a large number of software choices</a:t>
            </a:r>
          </a:p>
          <a:p>
            <a:r>
              <a:rPr lang="en-US" sz="2000" dirty="0" smtClean="0"/>
              <a:t>Real-Time Requirements</a:t>
            </a:r>
          </a:p>
          <a:p>
            <a:pPr lvl="1"/>
            <a:r>
              <a:rPr lang="en-US" sz="1600" dirty="0" smtClean="0"/>
              <a:t>Not the same as speed requirements as we will see later</a:t>
            </a:r>
            <a:endParaRPr lang="en-US" sz="1600" dirty="0"/>
          </a:p>
        </p:txBody>
      </p:sp>
      <p:sp>
        <p:nvSpPr>
          <p:cNvPr id="4" name="Slide Number Placeholder 3"/>
          <p:cNvSpPr>
            <a:spLocks noGrp="1"/>
          </p:cNvSpPr>
          <p:nvPr>
            <p:ph type="sldNum" sz="quarter" idx="12"/>
          </p:nvPr>
        </p:nvSpPr>
        <p:spPr/>
        <p:txBody>
          <a:bodyPr/>
          <a:lstStyle/>
          <a:p>
            <a:fld id="{6EC4B410-37AE-E041-BE16-C1284F612F40}" type="slidenum">
              <a:rPr lang="en-US" smtClean="0"/>
              <a:t>23</a:t>
            </a:fld>
            <a:endParaRPr lang="en-US" dirty="0"/>
          </a:p>
        </p:txBody>
      </p:sp>
    </p:spTree>
    <p:extLst>
      <p:ext uri="{BB962C8B-B14F-4D97-AF65-F5344CB8AC3E}">
        <p14:creationId xmlns:p14="http://schemas.microsoft.com/office/powerpoint/2010/main" val="4173340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Interfaces</a:t>
            </a:r>
            <a:endParaRPr lang="en-US" dirty="0"/>
          </a:p>
        </p:txBody>
      </p:sp>
      <p:sp>
        <p:nvSpPr>
          <p:cNvPr id="3" name="Content Placeholder 2"/>
          <p:cNvSpPr>
            <a:spLocks noGrp="1"/>
          </p:cNvSpPr>
          <p:nvPr>
            <p:ph idx="1"/>
          </p:nvPr>
        </p:nvSpPr>
        <p:spPr>
          <a:xfrm>
            <a:off x="457200" y="1787691"/>
            <a:ext cx="8229600" cy="4676129"/>
          </a:xfrm>
        </p:spPr>
        <p:txBody>
          <a:bodyPr/>
          <a:lstStyle/>
          <a:p>
            <a:pPr marL="0" indent="0">
              <a:buNone/>
            </a:pPr>
            <a:r>
              <a:rPr lang="en-US" sz="2000" dirty="0" smtClean="0"/>
              <a:t>The choice of programming language(s) is perhaps the most fundamental software architecture choice.</a:t>
            </a:r>
          </a:p>
          <a:p>
            <a:pPr marL="0" indent="0">
              <a:buNone/>
            </a:pPr>
            <a:endParaRPr lang="en-US" sz="2000" dirty="0"/>
          </a:p>
          <a:p>
            <a:pPr marL="0" indent="0">
              <a:buNone/>
            </a:pPr>
            <a:r>
              <a:rPr lang="en-US" sz="2000" dirty="0" smtClean="0"/>
              <a:t>A balance must be struck between features, efficiency, reliability, time to market etc.</a:t>
            </a:r>
          </a:p>
          <a:p>
            <a:pPr marL="0" indent="0">
              <a:buNone/>
            </a:pPr>
            <a:endParaRPr lang="en-US" sz="2000" dirty="0"/>
          </a:p>
          <a:p>
            <a:pPr marL="0" indent="0">
              <a:buNone/>
            </a:pPr>
            <a:r>
              <a:rPr lang="en-US" sz="2000" dirty="0" smtClean="0"/>
              <a:t>One of the key points that distinguishes programming languages from each other are whether they are precompiled, Just-in-Time compiled or Interpreted.  These three options place restrictions on the locations in which a language may be used and what may be accomplished with code written in that language.</a:t>
            </a:r>
            <a:endParaRPr lang="en-US" sz="1600" dirty="0"/>
          </a:p>
        </p:txBody>
      </p:sp>
      <p:sp>
        <p:nvSpPr>
          <p:cNvPr id="4" name="Slide Number Placeholder 3"/>
          <p:cNvSpPr>
            <a:spLocks noGrp="1"/>
          </p:cNvSpPr>
          <p:nvPr>
            <p:ph type="sldNum" sz="quarter" idx="12"/>
          </p:nvPr>
        </p:nvSpPr>
        <p:spPr/>
        <p:txBody>
          <a:bodyPr/>
          <a:lstStyle/>
          <a:p>
            <a:fld id="{6EC4B410-37AE-E041-BE16-C1284F612F40}" type="slidenum">
              <a:rPr lang="en-US" smtClean="0"/>
              <a:t>24</a:t>
            </a:fld>
            <a:endParaRPr lang="en-US" dirty="0"/>
          </a:p>
        </p:txBody>
      </p:sp>
    </p:spTree>
    <p:extLst>
      <p:ext uri="{BB962C8B-B14F-4D97-AF65-F5344CB8AC3E}">
        <p14:creationId xmlns:p14="http://schemas.microsoft.com/office/powerpoint/2010/main" val="1498119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solidFill>
                  <a:srgbClr val="3C8C93"/>
                </a:solidFill>
              </a:rPr>
              <a:t>Programming Languages</a:t>
            </a:r>
          </a:p>
        </p:txBody>
      </p:sp>
      <p:sp>
        <p:nvSpPr>
          <p:cNvPr id="3" name="Content Placeholder 2"/>
          <p:cNvSpPr>
            <a:spLocks noGrp="1"/>
          </p:cNvSpPr>
          <p:nvPr>
            <p:ph idx="1"/>
          </p:nvPr>
        </p:nvSpPr>
        <p:spPr>
          <a:xfrm>
            <a:off x="457200" y="1787691"/>
            <a:ext cx="8229600" cy="2207607"/>
          </a:xfrm>
        </p:spPr>
        <p:txBody>
          <a:bodyPr/>
          <a:lstStyle/>
          <a:p>
            <a:pPr marL="0" indent="0">
              <a:buNone/>
            </a:pPr>
            <a:endParaRPr lang="en-US" sz="2000" dirty="0"/>
          </a:p>
          <a:p>
            <a:pPr marL="0" indent="0">
              <a:buNone/>
            </a:pPr>
            <a:r>
              <a:rPr lang="en-US" sz="2000" dirty="0" smtClean="0"/>
              <a:t>Precompiled code is typical of programming languages such as C, C++, ADA etc.  Precompiled code doesn’t incur run-time overhead translating the programmer’s wishes to actions, however it offers less flexibility than other options.</a:t>
            </a:r>
          </a:p>
          <a:p>
            <a:pPr marL="0" indent="0">
              <a:buNone/>
            </a:pPr>
            <a:endParaRPr lang="en-US" sz="2000" dirty="0"/>
          </a:p>
          <a:p>
            <a:pPr marL="0" indent="0">
              <a:buNone/>
            </a:pPr>
            <a:endParaRPr lang="en-US" sz="1600" dirty="0"/>
          </a:p>
        </p:txBody>
      </p:sp>
      <p:sp>
        <p:nvSpPr>
          <p:cNvPr id="4" name="Slide Number Placeholder 3"/>
          <p:cNvSpPr>
            <a:spLocks noGrp="1"/>
          </p:cNvSpPr>
          <p:nvPr>
            <p:ph type="sldNum" sz="quarter" idx="12"/>
          </p:nvPr>
        </p:nvSpPr>
        <p:spPr/>
        <p:txBody>
          <a:bodyPr/>
          <a:lstStyle/>
          <a:p>
            <a:fld id="{6EC4B410-37AE-E041-BE16-C1284F612F40}" type="slidenum">
              <a:rPr lang="en-US" smtClean="0"/>
              <a:t>25</a:t>
            </a:fld>
            <a:endParaRPr lang="en-US" dirty="0"/>
          </a:p>
        </p:txBody>
      </p:sp>
      <p:sp>
        <p:nvSpPr>
          <p:cNvPr id="7" name="Snip Single Corner Rectangle 6"/>
          <p:cNvSpPr/>
          <p:nvPr/>
        </p:nvSpPr>
        <p:spPr>
          <a:xfrm>
            <a:off x="457200" y="4357175"/>
            <a:ext cx="1074886" cy="1369587"/>
          </a:xfrm>
          <a:prstGeom prst="snip1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Source Code</a:t>
            </a:r>
            <a:endParaRPr lang="en-US" dirty="0"/>
          </a:p>
        </p:txBody>
      </p:sp>
      <p:sp>
        <p:nvSpPr>
          <p:cNvPr id="8" name="Rectangle 7"/>
          <p:cNvSpPr/>
          <p:nvPr/>
        </p:nvSpPr>
        <p:spPr>
          <a:xfrm>
            <a:off x="2162023" y="4866068"/>
            <a:ext cx="1320046" cy="9845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Compiler</a:t>
            </a:r>
          </a:p>
          <a:p>
            <a:pPr algn="ctr"/>
            <a:r>
              <a:rPr lang="en-US" dirty="0" smtClean="0"/>
              <a:t>Assembler</a:t>
            </a:r>
          </a:p>
        </p:txBody>
      </p:sp>
      <p:sp>
        <p:nvSpPr>
          <p:cNvPr id="12" name="Snip Single Corner Rectangle 11"/>
          <p:cNvSpPr/>
          <p:nvPr/>
        </p:nvSpPr>
        <p:spPr>
          <a:xfrm>
            <a:off x="609600" y="4509575"/>
            <a:ext cx="1074886" cy="1369587"/>
          </a:xfrm>
          <a:prstGeom prst="snip1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Source Code</a:t>
            </a:r>
            <a:endParaRPr lang="en-US" dirty="0"/>
          </a:p>
        </p:txBody>
      </p:sp>
      <p:sp>
        <p:nvSpPr>
          <p:cNvPr id="13" name="Snip Single Corner Rectangle 12"/>
          <p:cNvSpPr/>
          <p:nvPr/>
        </p:nvSpPr>
        <p:spPr>
          <a:xfrm>
            <a:off x="762000" y="4661975"/>
            <a:ext cx="1074886" cy="1369587"/>
          </a:xfrm>
          <a:prstGeom prst="snip1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Source Code</a:t>
            </a:r>
            <a:endParaRPr lang="en-US" dirty="0"/>
          </a:p>
        </p:txBody>
      </p:sp>
      <p:sp>
        <p:nvSpPr>
          <p:cNvPr id="14" name="Snip Single Corner Rectangle 13"/>
          <p:cNvSpPr/>
          <p:nvPr/>
        </p:nvSpPr>
        <p:spPr>
          <a:xfrm>
            <a:off x="3834792" y="4357175"/>
            <a:ext cx="1074886" cy="1369587"/>
          </a:xfrm>
          <a:prstGeom prst="snip1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Source Code</a:t>
            </a:r>
            <a:endParaRPr lang="en-US" dirty="0"/>
          </a:p>
        </p:txBody>
      </p:sp>
      <p:sp>
        <p:nvSpPr>
          <p:cNvPr id="15" name="Snip Single Corner Rectangle 14"/>
          <p:cNvSpPr/>
          <p:nvPr/>
        </p:nvSpPr>
        <p:spPr>
          <a:xfrm>
            <a:off x="3987192" y="4509575"/>
            <a:ext cx="1074886" cy="1369587"/>
          </a:xfrm>
          <a:prstGeom prst="snip1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Source Code</a:t>
            </a:r>
            <a:endParaRPr lang="en-US" dirty="0"/>
          </a:p>
        </p:txBody>
      </p:sp>
      <p:sp>
        <p:nvSpPr>
          <p:cNvPr id="16" name="Snip Single Corner Rectangle 15"/>
          <p:cNvSpPr/>
          <p:nvPr/>
        </p:nvSpPr>
        <p:spPr>
          <a:xfrm>
            <a:off x="4139592" y="4661975"/>
            <a:ext cx="1074886" cy="1369587"/>
          </a:xfrm>
          <a:prstGeom prst="snip1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Object Files</a:t>
            </a:r>
            <a:endParaRPr lang="en-US" dirty="0"/>
          </a:p>
        </p:txBody>
      </p:sp>
      <p:sp>
        <p:nvSpPr>
          <p:cNvPr id="18" name="Rectangle 17"/>
          <p:cNvSpPr/>
          <p:nvPr/>
        </p:nvSpPr>
        <p:spPr>
          <a:xfrm>
            <a:off x="5625241" y="4866068"/>
            <a:ext cx="1320046" cy="9845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Linker</a:t>
            </a:r>
          </a:p>
        </p:txBody>
      </p:sp>
      <p:sp>
        <p:nvSpPr>
          <p:cNvPr id="19" name="Parallelogram 18"/>
          <p:cNvSpPr/>
          <p:nvPr/>
        </p:nvSpPr>
        <p:spPr>
          <a:xfrm>
            <a:off x="5625241" y="3610036"/>
            <a:ext cx="1567230" cy="880711"/>
          </a:xfrm>
          <a:prstGeom prst="parallelogram">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Libraries</a:t>
            </a:r>
            <a:endParaRPr lang="en-US" dirty="0"/>
          </a:p>
        </p:txBody>
      </p:sp>
      <p:sp>
        <p:nvSpPr>
          <p:cNvPr id="20" name="Snip Single Corner Rectangle 19"/>
          <p:cNvSpPr/>
          <p:nvPr/>
        </p:nvSpPr>
        <p:spPr>
          <a:xfrm>
            <a:off x="7392262" y="4866068"/>
            <a:ext cx="1498432" cy="984556"/>
          </a:xfrm>
          <a:prstGeom prst="snip1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Executable</a:t>
            </a:r>
            <a:endParaRPr lang="en-US" dirty="0"/>
          </a:p>
        </p:txBody>
      </p:sp>
      <p:cxnSp>
        <p:nvCxnSpPr>
          <p:cNvPr id="22" name="Straight Arrow Connector 21"/>
          <p:cNvCxnSpPr>
            <a:stCxn id="13" idx="0"/>
            <a:endCxn id="8" idx="1"/>
          </p:cNvCxnSpPr>
          <p:nvPr/>
        </p:nvCxnSpPr>
        <p:spPr>
          <a:xfrm>
            <a:off x="1836886" y="5346769"/>
            <a:ext cx="325137" cy="115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8" idx="3"/>
            <a:endCxn id="16" idx="2"/>
          </p:cNvCxnSpPr>
          <p:nvPr/>
        </p:nvCxnSpPr>
        <p:spPr>
          <a:xfrm flipV="1">
            <a:off x="3482069" y="5346769"/>
            <a:ext cx="657523" cy="115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6" idx="0"/>
            <a:endCxn id="18" idx="1"/>
          </p:cNvCxnSpPr>
          <p:nvPr/>
        </p:nvCxnSpPr>
        <p:spPr>
          <a:xfrm>
            <a:off x="5214478" y="5346769"/>
            <a:ext cx="410763" cy="115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8" idx="3"/>
            <a:endCxn id="20" idx="2"/>
          </p:cNvCxnSpPr>
          <p:nvPr/>
        </p:nvCxnSpPr>
        <p:spPr>
          <a:xfrm>
            <a:off x="6945287" y="5358346"/>
            <a:ext cx="44697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9" idx="3"/>
            <a:endCxn id="18" idx="0"/>
          </p:cNvCxnSpPr>
          <p:nvPr/>
        </p:nvCxnSpPr>
        <p:spPr>
          <a:xfrm flipH="1">
            <a:off x="6285264" y="4490747"/>
            <a:ext cx="13503" cy="3753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4404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3C8C93"/>
                </a:solidFill>
              </a:rPr>
              <a:t>Programming Languages</a:t>
            </a:r>
            <a:endParaRPr lang="en-US" dirty="0"/>
          </a:p>
        </p:txBody>
      </p:sp>
      <p:sp>
        <p:nvSpPr>
          <p:cNvPr id="3" name="Content Placeholder 2"/>
          <p:cNvSpPr>
            <a:spLocks noGrp="1"/>
          </p:cNvSpPr>
          <p:nvPr>
            <p:ph idx="1"/>
          </p:nvPr>
        </p:nvSpPr>
        <p:spPr>
          <a:xfrm>
            <a:off x="457200" y="1702077"/>
            <a:ext cx="8229600" cy="4319407"/>
          </a:xfrm>
        </p:spPr>
        <p:txBody>
          <a:bodyPr/>
          <a:lstStyle/>
          <a:p>
            <a:pPr marL="0" indent="0">
              <a:buNone/>
            </a:pPr>
            <a:r>
              <a:rPr lang="en-US" sz="2000" dirty="0" smtClean="0">
                <a:solidFill>
                  <a:srgbClr val="000000"/>
                </a:solidFill>
              </a:rPr>
              <a:t>The compiler takes source code and generates machine language assembly mnemonics (written instructions such as MOV, ADD).  The assembler takes this assembly, along with any that has been manually written and generates the binary object files.  References to memory locations remain in symbolic form – the object file doesn’t yet know where in memory everything is going to end up.</a:t>
            </a:r>
          </a:p>
          <a:p>
            <a:pPr marL="0" indent="0">
              <a:buNone/>
            </a:pPr>
            <a:endParaRPr lang="en-US" sz="2000" dirty="0">
              <a:solidFill>
                <a:srgbClr val="000000"/>
              </a:solidFill>
            </a:endParaRPr>
          </a:p>
          <a:p>
            <a:pPr marL="0" indent="0">
              <a:buNone/>
            </a:pPr>
            <a:r>
              <a:rPr lang="en-US" sz="2000" dirty="0" smtClean="0">
                <a:solidFill>
                  <a:srgbClr val="000000"/>
                </a:solidFill>
              </a:rPr>
              <a:t>The compiler and assembler are typically invoked with a single instruction, the intermediate assembly mnemonics are stored in a temporary file and removed upon successful generation of the object file.</a:t>
            </a:r>
          </a:p>
          <a:p>
            <a:pPr marL="0" indent="0">
              <a:buNone/>
            </a:pPr>
            <a:endParaRPr lang="en-US" sz="2000" dirty="0" smtClean="0">
              <a:solidFill>
                <a:srgbClr val="000000"/>
              </a:solidFill>
            </a:endParaRPr>
          </a:p>
          <a:p>
            <a:pPr marL="0" indent="0">
              <a:buNone/>
            </a:pPr>
            <a:r>
              <a:rPr lang="en-US" sz="2000" dirty="0">
                <a:solidFill>
                  <a:srgbClr val="000000"/>
                </a:solidFill>
              </a:rPr>
              <a:t>The compiler is responsible for most optimizations and generation of platform-specific code.  When choosing hardware, it must be selected to be compatible with the target compiler.</a:t>
            </a:r>
            <a:endParaRPr lang="en-US" sz="2000" dirty="0"/>
          </a:p>
          <a:p>
            <a:pPr marL="0" indent="0">
              <a:buNone/>
            </a:pPr>
            <a:endParaRPr lang="en-US" sz="2000" dirty="0" smtClean="0"/>
          </a:p>
        </p:txBody>
      </p:sp>
      <p:sp>
        <p:nvSpPr>
          <p:cNvPr id="4" name="Slide Number Placeholder 3"/>
          <p:cNvSpPr>
            <a:spLocks noGrp="1"/>
          </p:cNvSpPr>
          <p:nvPr>
            <p:ph type="sldNum" sz="quarter" idx="12"/>
          </p:nvPr>
        </p:nvSpPr>
        <p:spPr/>
        <p:txBody>
          <a:bodyPr/>
          <a:lstStyle/>
          <a:p>
            <a:fld id="{6EC4B410-37AE-E041-BE16-C1284F612F40}" type="slidenum">
              <a:rPr lang="en-US" smtClean="0"/>
              <a:t>26</a:t>
            </a:fld>
            <a:endParaRPr lang="en-US" dirty="0"/>
          </a:p>
        </p:txBody>
      </p:sp>
    </p:spTree>
    <p:extLst>
      <p:ext uri="{BB962C8B-B14F-4D97-AF65-F5344CB8AC3E}">
        <p14:creationId xmlns:p14="http://schemas.microsoft.com/office/powerpoint/2010/main" val="3144889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3C8C93"/>
                </a:solidFill>
              </a:rPr>
              <a:t>Programming Languages</a:t>
            </a:r>
            <a:endParaRPr lang="en-US" dirty="0"/>
          </a:p>
        </p:txBody>
      </p:sp>
      <p:sp>
        <p:nvSpPr>
          <p:cNvPr id="3" name="Content Placeholder 2"/>
          <p:cNvSpPr>
            <a:spLocks noGrp="1"/>
          </p:cNvSpPr>
          <p:nvPr>
            <p:ph idx="1"/>
          </p:nvPr>
        </p:nvSpPr>
        <p:spPr>
          <a:xfrm>
            <a:off x="313957" y="1616463"/>
            <a:ext cx="8719444" cy="5170192"/>
          </a:xfrm>
        </p:spPr>
        <p:txBody>
          <a:bodyPr/>
          <a:lstStyle/>
          <a:p>
            <a:pPr marL="0" indent="0">
              <a:buNone/>
            </a:pPr>
            <a:r>
              <a:rPr lang="en-US" sz="2000" dirty="0" smtClean="0">
                <a:solidFill>
                  <a:srgbClr val="000000"/>
                </a:solidFill>
              </a:rPr>
              <a:t>The Linker combines multiple object files (typically one per source file) along with external libraries, joins them all together in a single executable then goes through and resolves all symbols.  Symbol resolution is the process of going through the executable, finding instructions that reference memory (load, store, function calls etc.) and inserting the correct memory location in to the instruction.</a:t>
            </a:r>
          </a:p>
          <a:p>
            <a:pPr marL="0" indent="0">
              <a:buNone/>
            </a:pPr>
            <a:endParaRPr lang="en-US" sz="2000" dirty="0">
              <a:solidFill>
                <a:srgbClr val="000000"/>
              </a:solidFill>
            </a:endParaRPr>
          </a:p>
          <a:p>
            <a:pPr marL="0" indent="0">
              <a:buNone/>
            </a:pPr>
            <a:r>
              <a:rPr lang="en-US" sz="2000" dirty="0" smtClean="0">
                <a:solidFill>
                  <a:srgbClr val="000000"/>
                </a:solidFill>
              </a:rPr>
              <a:t>If static libraries are used, all symbols in the executable are resolved and no other item is required for that binary to be executed.  This is typically the case for Embedded Systems.</a:t>
            </a:r>
          </a:p>
          <a:p>
            <a:pPr marL="0" indent="0">
              <a:buNone/>
            </a:pPr>
            <a:endParaRPr lang="en-US" sz="2000" dirty="0">
              <a:solidFill>
                <a:srgbClr val="000000"/>
              </a:solidFill>
            </a:endParaRPr>
          </a:p>
          <a:p>
            <a:pPr marL="0" indent="0">
              <a:buNone/>
            </a:pPr>
            <a:r>
              <a:rPr lang="en-US" sz="2000" dirty="0" smtClean="0">
                <a:solidFill>
                  <a:srgbClr val="000000"/>
                </a:solidFill>
              </a:rPr>
              <a:t>Dynamic libraries (DLLs in Windows-speak, SOs in Linux) have their symbols left unresolved at Link time.  The final memory locations for shared symbols are only resolved when the executable is run.  This increases start up times but sharing code between </a:t>
            </a:r>
            <a:r>
              <a:rPr lang="en-US" sz="2000" dirty="0" err="1" smtClean="0">
                <a:solidFill>
                  <a:srgbClr val="000000"/>
                </a:solidFill>
              </a:rPr>
              <a:t>executables</a:t>
            </a:r>
            <a:r>
              <a:rPr lang="en-US" sz="2000" dirty="0" smtClean="0">
                <a:solidFill>
                  <a:srgbClr val="000000"/>
                </a:solidFill>
              </a:rPr>
              <a:t> can reduce overall size.</a:t>
            </a:r>
            <a:endParaRPr lang="en-US" sz="2000" dirty="0">
              <a:solidFill>
                <a:srgbClr val="000000"/>
              </a:solidFill>
            </a:endParaRPr>
          </a:p>
        </p:txBody>
      </p:sp>
      <p:sp>
        <p:nvSpPr>
          <p:cNvPr id="4" name="Slide Number Placeholder 3"/>
          <p:cNvSpPr>
            <a:spLocks noGrp="1"/>
          </p:cNvSpPr>
          <p:nvPr>
            <p:ph type="sldNum" sz="quarter" idx="12"/>
          </p:nvPr>
        </p:nvSpPr>
        <p:spPr/>
        <p:txBody>
          <a:bodyPr/>
          <a:lstStyle/>
          <a:p>
            <a:fld id="{6EC4B410-37AE-E041-BE16-C1284F612F40}" type="slidenum">
              <a:rPr lang="en-US" smtClean="0"/>
              <a:t>27</a:t>
            </a:fld>
            <a:endParaRPr lang="en-US" dirty="0"/>
          </a:p>
        </p:txBody>
      </p:sp>
    </p:spTree>
    <p:extLst>
      <p:ext uri="{BB962C8B-B14F-4D97-AF65-F5344CB8AC3E}">
        <p14:creationId xmlns:p14="http://schemas.microsoft.com/office/powerpoint/2010/main" val="1721922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3C8C93"/>
                </a:solidFill>
              </a:rPr>
              <a:t>Programming Languages</a:t>
            </a:r>
            <a:endParaRPr lang="en-US" dirty="0"/>
          </a:p>
        </p:txBody>
      </p:sp>
      <p:sp>
        <p:nvSpPr>
          <p:cNvPr id="3" name="Content Placeholder 2"/>
          <p:cNvSpPr>
            <a:spLocks noGrp="1"/>
          </p:cNvSpPr>
          <p:nvPr>
            <p:ph idx="1"/>
          </p:nvPr>
        </p:nvSpPr>
        <p:spPr>
          <a:xfrm>
            <a:off x="457200" y="1787691"/>
            <a:ext cx="8229600" cy="2207607"/>
          </a:xfrm>
        </p:spPr>
        <p:txBody>
          <a:bodyPr/>
          <a:lstStyle/>
          <a:p>
            <a:pPr marL="0" indent="0">
              <a:buNone/>
            </a:pPr>
            <a:r>
              <a:rPr lang="en-US" sz="2000" dirty="0" smtClean="0"/>
              <a:t>Just-in-time (JIT) compiled code has two processes, one on done before-hand and one done while the program runs.  The intermediate representation is called ‘Byte Code’</a:t>
            </a:r>
            <a:endParaRPr lang="en-US" sz="2000" dirty="0"/>
          </a:p>
          <a:p>
            <a:pPr marL="0" indent="0">
              <a:buNone/>
            </a:pPr>
            <a:endParaRPr lang="en-US" sz="1600" dirty="0"/>
          </a:p>
        </p:txBody>
      </p:sp>
      <p:sp>
        <p:nvSpPr>
          <p:cNvPr id="4" name="Slide Number Placeholder 3"/>
          <p:cNvSpPr>
            <a:spLocks noGrp="1"/>
          </p:cNvSpPr>
          <p:nvPr>
            <p:ph type="sldNum" sz="quarter" idx="12"/>
          </p:nvPr>
        </p:nvSpPr>
        <p:spPr/>
        <p:txBody>
          <a:bodyPr/>
          <a:lstStyle/>
          <a:p>
            <a:fld id="{6EC4B410-37AE-E041-BE16-C1284F612F40}" type="slidenum">
              <a:rPr lang="en-US" smtClean="0"/>
              <a:t>28</a:t>
            </a:fld>
            <a:endParaRPr lang="en-US" dirty="0"/>
          </a:p>
        </p:txBody>
      </p:sp>
      <p:sp>
        <p:nvSpPr>
          <p:cNvPr id="7" name="Snip Single Corner Rectangle 6"/>
          <p:cNvSpPr/>
          <p:nvPr/>
        </p:nvSpPr>
        <p:spPr>
          <a:xfrm>
            <a:off x="2483650" y="2987588"/>
            <a:ext cx="1074886" cy="1369587"/>
          </a:xfrm>
          <a:prstGeom prst="snip1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Source Code</a:t>
            </a:r>
            <a:endParaRPr lang="en-US" dirty="0"/>
          </a:p>
        </p:txBody>
      </p:sp>
      <p:sp>
        <p:nvSpPr>
          <p:cNvPr id="8" name="Rectangle 7"/>
          <p:cNvSpPr/>
          <p:nvPr/>
        </p:nvSpPr>
        <p:spPr>
          <a:xfrm>
            <a:off x="4188473" y="3496481"/>
            <a:ext cx="1320046" cy="9845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Byte Code Compiler</a:t>
            </a:r>
          </a:p>
        </p:txBody>
      </p:sp>
      <p:sp>
        <p:nvSpPr>
          <p:cNvPr id="12" name="Snip Single Corner Rectangle 11"/>
          <p:cNvSpPr/>
          <p:nvPr/>
        </p:nvSpPr>
        <p:spPr>
          <a:xfrm>
            <a:off x="2636050" y="3139988"/>
            <a:ext cx="1074886" cy="1369587"/>
          </a:xfrm>
          <a:prstGeom prst="snip1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Source Code</a:t>
            </a:r>
            <a:endParaRPr lang="en-US" dirty="0"/>
          </a:p>
        </p:txBody>
      </p:sp>
      <p:sp>
        <p:nvSpPr>
          <p:cNvPr id="13" name="Snip Single Corner Rectangle 12"/>
          <p:cNvSpPr/>
          <p:nvPr/>
        </p:nvSpPr>
        <p:spPr>
          <a:xfrm>
            <a:off x="2788450" y="3292388"/>
            <a:ext cx="1074886" cy="1369587"/>
          </a:xfrm>
          <a:prstGeom prst="snip1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Source Code</a:t>
            </a:r>
            <a:endParaRPr lang="en-US" dirty="0"/>
          </a:p>
        </p:txBody>
      </p:sp>
      <p:sp>
        <p:nvSpPr>
          <p:cNvPr id="14" name="Snip Single Corner Rectangle 13"/>
          <p:cNvSpPr/>
          <p:nvPr/>
        </p:nvSpPr>
        <p:spPr>
          <a:xfrm>
            <a:off x="5861242" y="2987588"/>
            <a:ext cx="1074886" cy="1369587"/>
          </a:xfrm>
          <a:prstGeom prst="snip1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Source Code</a:t>
            </a:r>
            <a:endParaRPr lang="en-US" dirty="0"/>
          </a:p>
        </p:txBody>
      </p:sp>
      <p:sp>
        <p:nvSpPr>
          <p:cNvPr id="15" name="Snip Single Corner Rectangle 14"/>
          <p:cNvSpPr/>
          <p:nvPr/>
        </p:nvSpPr>
        <p:spPr>
          <a:xfrm>
            <a:off x="6013642" y="3139988"/>
            <a:ext cx="1074886" cy="1369587"/>
          </a:xfrm>
          <a:prstGeom prst="snip1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Source Code</a:t>
            </a:r>
            <a:endParaRPr lang="en-US" dirty="0"/>
          </a:p>
        </p:txBody>
      </p:sp>
      <p:sp>
        <p:nvSpPr>
          <p:cNvPr id="16" name="Snip Single Corner Rectangle 15"/>
          <p:cNvSpPr/>
          <p:nvPr/>
        </p:nvSpPr>
        <p:spPr>
          <a:xfrm>
            <a:off x="6166042" y="3292388"/>
            <a:ext cx="1074886" cy="1369587"/>
          </a:xfrm>
          <a:prstGeom prst="snip1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Byte Code</a:t>
            </a:r>
            <a:endParaRPr lang="en-US" dirty="0"/>
          </a:p>
        </p:txBody>
      </p:sp>
      <p:cxnSp>
        <p:nvCxnSpPr>
          <p:cNvPr id="22" name="Straight Arrow Connector 21"/>
          <p:cNvCxnSpPr>
            <a:stCxn id="13" idx="0"/>
            <a:endCxn id="8" idx="1"/>
          </p:cNvCxnSpPr>
          <p:nvPr/>
        </p:nvCxnSpPr>
        <p:spPr>
          <a:xfrm>
            <a:off x="3863336" y="3977182"/>
            <a:ext cx="325137" cy="115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8" idx="3"/>
            <a:endCxn id="16" idx="2"/>
          </p:cNvCxnSpPr>
          <p:nvPr/>
        </p:nvCxnSpPr>
        <p:spPr>
          <a:xfrm flipV="1">
            <a:off x="5508519" y="3977182"/>
            <a:ext cx="657523" cy="115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Snip Single Corner Rectangle 26"/>
          <p:cNvSpPr/>
          <p:nvPr/>
        </p:nvSpPr>
        <p:spPr>
          <a:xfrm>
            <a:off x="2483650" y="4772164"/>
            <a:ext cx="1074886" cy="1369587"/>
          </a:xfrm>
          <a:prstGeom prst="snip1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Source Code</a:t>
            </a:r>
            <a:endParaRPr lang="en-US" dirty="0"/>
          </a:p>
        </p:txBody>
      </p:sp>
      <p:sp>
        <p:nvSpPr>
          <p:cNvPr id="29" name="Rectangle 28"/>
          <p:cNvSpPr/>
          <p:nvPr/>
        </p:nvSpPr>
        <p:spPr>
          <a:xfrm>
            <a:off x="4188473" y="5281057"/>
            <a:ext cx="1320046" cy="9845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JIT Compiler</a:t>
            </a:r>
          </a:p>
        </p:txBody>
      </p:sp>
      <p:sp>
        <p:nvSpPr>
          <p:cNvPr id="31" name="Snip Single Corner Rectangle 30"/>
          <p:cNvSpPr/>
          <p:nvPr/>
        </p:nvSpPr>
        <p:spPr>
          <a:xfrm>
            <a:off x="2636050" y="4924564"/>
            <a:ext cx="1074886" cy="1369587"/>
          </a:xfrm>
          <a:prstGeom prst="snip1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Source Code</a:t>
            </a:r>
            <a:endParaRPr lang="en-US" dirty="0"/>
          </a:p>
        </p:txBody>
      </p:sp>
      <p:sp>
        <p:nvSpPr>
          <p:cNvPr id="32" name="Snip Single Corner Rectangle 31"/>
          <p:cNvSpPr/>
          <p:nvPr/>
        </p:nvSpPr>
        <p:spPr>
          <a:xfrm>
            <a:off x="2788450" y="5076964"/>
            <a:ext cx="1074886" cy="1369587"/>
          </a:xfrm>
          <a:prstGeom prst="snip1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Byte Code</a:t>
            </a:r>
            <a:endParaRPr lang="en-US" dirty="0"/>
          </a:p>
        </p:txBody>
      </p:sp>
      <p:cxnSp>
        <p:nvCxnSpPr>
          <p:cNvPr id="36" name="Straight Arrow Connector 35"/>
          <p:cNvCxnSpPr>
            <a:stCxn id="32" idx="0"/>
            <a:endCxn id="29" idx="1"/>
          </p:cNvCxnSpPr>
          <p:nvPr/>
        </p:nvCxnSpPr>
        <p:spPr>
          <a:xfrm>
            <a:off x="3863336" y="5761758"/>
            <a:ext cx="325137" cy="115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29" idx="3"/>
          </p:cNvCxnSpPr>
          <p:nvPr/>
        </p:nvCxnSpPr>
        <p:spPr>
          <a:xfrm flipV="1">
            <a:off x="5508519" y="5761758"/>
            <a:ext cx="657523" cy="115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56456" y="3624306"/>
            <a:ext cx="1068622" cy="461665"/>
          </a:xfrm>
          <a:prstGeom prst="rect">
            <a:avLst/>
          </a:prstGeom>
          <a:noFill/>
        </p:spPr>
        <p:txBody>
          <a:bodyPr wrap="none" rtlCol="0">
            <a:spAutoFit/>
          </a:bodyPr>
          <a:lstStyle/>
          <a:p>
            <a:r>
              <a:rPr lang="en-US" sz="2400" dirty="0" smtClean="0">
                <a:solidFill>
                  <a:srgbClr val="000000"/>
                </a:solidFill>
              </a:rPr>
              <a:t>Offline</a:t>
            </a:r>
          </a:p>
        </p:txBody>
      </p:sp>
      <p:sp>
        <p:nvSpPr>
          <p:cNvPr id="38" name="TextBox 37"/>
          <p:cNvSpPr txBox="1"/>
          <p:nvPr/>
        </p:nvSpPr>
        <p:spPr>
          <a:xfrm>
            <a:off x="656456" y="5298957"/>
            <a:ext cx="1074333" cy="461665"/>
          </a:xfrm>
          <a:prstGeom prst="rect">
            <a:avLst/>
          </a:prstGeom>
          <a:noFill/>
        </p:spPr>
        <p:txBody>
          <a:bodyPr wrap="none" rtlCol="0">
            <a:spAutoFit/>
          </a:bodyPr>
          <a:lstStyle/>
          <a:p>
            <a:r>
              <a:rPr lang="en-US" sz="2400" dirty="0" smtClean="0">
                <a:solidFill>
                  <a:srgbClr val="000000"/>
                </a:solidFill>
              </a:rPr>
              <a:t>Online</a:t>
            </a:r>
          </a:p>
        </p:txBody>
      </p:sp>
      <p:sp>
        <p:nvSpPr>
          <p:cNvPr id="17" name="Hexagon 16"/>
          <p:cNvSpPr/>
          <p:nvPr/>
        </p:nvSpPr>
        <p:spPr>
          <a:xfrm>
            <a:off x="6184890" y="5193280"/>
            <a:ext cx="2054992" cy="1165494"/>
          </a:xfrm>
          <a:prstGeom prst="hex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Executable Instruction(s)</a:t>
            </a:r>
          </a:p>
        </p:txBody>
      </p:sp>
    </p:spTree>
    <p:extLst>
      <p:ext uri="{BB962C8B-B14F-4D97-AF65-F5344CB8AC3E}">
        <p14:creationId xmlns:p14="http://schemas.microsoft.com/office/powerpoint/2010/main" val="813175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3C8C93"/>
                </a:solidFill>
              </a:rPr>
              <a:t>Programming Languages</a:t>
            </a:r>
            <a:endParaRPr lang="en-US" dirty="0"/>
          </a:p>
        </p:txBody>
      </p:sp>
      <p:sp>
        <p:nvSpPr>
          <p:cNvPr id="3" name="Content Placeholder 2"/>
          <p:cNvSpPr>
            <a:spLocks noGrp="1"/>
          </p:cNvSpPr>
          <p:nvPr>
            <p:ph idx="1"/>
          </p:nvPr>
        </p:nvSpPr>
        <p:spPr>
          <a:xfrm>
            <a:off x="457200" y="1702077"/>
            <a:ext cx="8229600" cy="4319407"/>
          </a:xfrm>
        </p:spPr>
        <p:txBody>
          <a:bodyPr/>
          <a:lstStyle/>
          <a:p>
            <a:pPr marL="0" indent="0">
              <a:buNone/>
            </a:pPr>
            <a:r>
              <a:rPr lang="en-US" sz="2000" dirty="0" smtClean="0">
                <a:solidFill>
                  <a:srgbClr val="000000"/>
                </a:solidFill>
              </a:rPr>
              <a:t>The JIT paradigm adds some overhead to the runtime process as the translation from byte code to machine instructions has to be done before the instruction can actually be executed.  This sounds like it would take a lot of overhead, but modern JIT compilers might add just a few percent to the execution time.</a:t>
            </a:r>
          </a:p>
          <a:p>
            <a:pPr marL="0" indent="0">
              <a:buNone/>
            </a:pPr>
            <a:endParaRPr lang="en-US" sz="2000" dirty="0">
              <a:solidFill>
                <a:srgbClr val="000000"/>
              </a:solidFill>
            </a:endParaRPr>
          </a:p>
          <a:p>
            <a:pPr marL="0" indent="0">
              <a:buNone/>
            </a:pPr>
            <a:r>
              <a:rPr lang="en-US" sz="2000" dirty="0" smtClean="0">
                <a:solidFill>
                  <a:srgbClr val="000000"/>
                </a:solidFill>
              </a:rPr>
              <a:t>JIT code means that optimization and generation of platform-specific codes are left to the platform itself, the same byte code can then be run on multiple machines.   If your Embedded System and your development machine use different architectures, you can still run a single lot of code on both.</a:t>
            </a:r>
          </a:p>
          <a:p>
            <a:pPr marL="0" indent="0">
              <a:buNone/>
            </a:pPr>
            <a:endParaRPr lang="en-US" sz="2000" dirty="0">
              <a:solidFill>
                <a:srgbClr val="000000"/>
              </a:solidFill>
            </a:endParaRPr>
          </a:p>
          <a:p>
            <a:pPr marL="0" indent="0">
              <a:buNone/>
            </a:pPr>
            <a:r>
              <a:rPr lang="en-US" sz="2000" dirty="0" smtClean="0">
                <a:solidFill>
                  <a:srgbClr val="000000"/>
                </a:solidFill>
              </a:rPr>
              <a:t>The platform itself is also usually in the best position to determine which optimizations to apply, so the overhead of JIT compilation may be reclaimed through smart application of code optimization.</a:t>
            </a:r>
            <a:endParaRPr lang="en-US" sz="2000" dirty="0" smtClean="0"/>
          </a:p>
        </p:txBody>
      </p:sp>
      <p:sp>
        <p:nvSpPr>
          <p:cNvPr id="4" name="Slide Number Placeholder 3"/>
          <p:cNvSpPr>
            <a:spLocks noGrp="1"/>
          </p:cNvSpPr>
          <p:nvPr>
            <p:ph type="sldNum" sz="quarter" idx="12"/>
          </p:nvPr>
        </p:nvSpPr>
        <p:spPr/>
        <p:txBody>
          <a:bodyPr/>
          <a:lstStyle/>
          <a:p>
            <a:fld id="{6EC4B410-37AE-E041-BE16-C1284F612F40}" type="slidenum">
              <a:rPr lang="en-US" smtClean="0"/>
              <a:t>29</a:t>
            </a:fld>
            <a:endParaRPr lang="en-US" dirty="0"/>
          </a:p>
        </p:txBody>
      </p:sp>
    </p:spTree>
    <p:extLst>
      <p:ext uri="{BB962C8B-B14F-4D97-AF65-F5344CB8AC3E}">
        <p14:creationId xmlns:p14="http://schemas.microsoft.com/office/powerpoint/2010/main" val="3947570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Bent-Up Arrow 39"/>
          <p:cNvSpPr/>
          <p:nvPr/>
        </p:nvSpPr>
        <p:spPr>
          <a:xfrm rot="16200000" flipV="1">
            <a:off x="811774" y="4829861"/>
            <a:ext cx="1316983" cy="498070"/>
          </a:xfrm>
          <a:prstGeom prst="bentUp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Bent-Up Arrow 40"/>
          <p:cNvSpPr/>
          <p:nvPr/>
        </p:nvSpPr>
        <p:spPr>
          <a:xfrm flipH="1" flipV="1">
            <a:off x="627066" y="5279239"/>
            <a:ext cx="905322" cy="496562"/>
          </a:xfrm>
          <a:prstGeom prst="bentUpArrow">
            <a:avLst>
              <a:gd name="adj1" fmla="val 27200"/>
              <a:gd name="adj2" fmla="val 29458"/>
              <a:gd name="adj3" fmla="val 32193"/>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Typical Embedded Hardware</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a:t>
            </a:fld>
            <a:endParaRPr lang="en-US"/>
          </a:p>
        </p:txBody>
      </p:sp>
      <p:sp>
        <p:nvSpPr>
          <p:cNvPr id="15" name="Rectangle 14"/>
          <p:cNvSpPr/>
          <p:nvPr/>
        </p:nvSpPr>
        <p:spPr>
          <a:xfrm>
            <a:off x="3932357" y="2381144"/>
            <a:ext cx="1892948" cy="137984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Processor</a:t>
            </a:r>
          </a:p>
          <a:p>
            <a:pPr algn="ctr"/>
            <a:r>
              <a:rPr lang="en-US" sz="1400" dirty="0" smtClean="0"/>
              <a:t>(Microprocessor, FPGA </a:t>
            </a:r>
            <a:r>
              <a:rPr lang="en-US" sz="1400" dirty="0" err="1" smtClean="0"/>
              <a:t>etc</a:t>
            </a:r>
            <a:r>
              <a:rPr lang="en-US" sz="1400" dirty="0" smtClean="0"/>
              <a:t>)</a:t>
            </a:r>
            <a:endParaRPr lang="en-US" sz="1400" dirty="0"/>
          </a:p>
        </p:txBody>
      </p:sp>
      <p:sp>
        <p:nvSpPr>
          <p:cNvPr id="21" name="Rectangle 20"/>
          <p:cNvSpPr/>
          <p:nvPr/>
        </p:nvSpPr>
        <p:spPr>
          <a:xfrm>
            <a:off x="4131495" y="4212793"/>
            <a:ext cx="1508480" cy="123153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Domain Conversion</a:t>
            </a:r>
            <a:endParaRPr lang="en-US" sz="1400" dirty="0"/>
          </a:p>
        </p:txBody>
      </p:sp>
      <p:sp>
        <p:nvSpPr>
          <p:cNvPr id="22" name="Down Arrow 21"/>
          <p:cNvSpPr/>
          <p:nvPr/>
        </p:nvSpPr>
        <p:spPr>
          <a:xfrm>
            <a:off x="5092536" y="3760986"/>
            <a:ext cx="207611" cy="45180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Down Arrow 22"/>
          <p:cNvSpPr/>
          <p:nvPr/>
        </p:nvSpPr>
        <p:spPr>
          <a:xfrm flipV="1">
            <a:off x="4524428" y="3754643"/>
            <a:ext cx="207611" cy="45815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1719301" y="4212793"/>
            <a:ext cx="1508480" cy="3541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Sensors</a:t>
            </a:r>
            <a:endParaRPr lang="en-US" sz="1400" dirty="0"/>
          </a:p>
        </p:txBody>
      </p:sp>
      <p:sp>
        <p:nvSpPr>
          <p:cNvPr id="25" name="Rectangle 24"/>
          <p:cNvSpPr/>
          <p:nvPr/>
        </p:nvSpPr>
        <p:spPr>
          <a:xfrm>
            <a:off x="6045099" y="4589555"/>
            <a:ext cx="1508480" cy="3541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UI</a:t>
            </a:r>
            <a:endParaRPr lang="en-US" sz="1400" dirty="0"/>
          </a:p>
        </p:txBody>
      </p:sp>
      <p:sp>
        <p:nvSpPr>
          <p:cNvPr id="26" name="Rectangle 25"/>
          <p:cNvSpPr/>
          <p:nvPr/>
        </p:nvSpPr>
        <p:spPr>
          <a:xfrm>
            <a:off x="1719301" y="5022808"/>
            <a:ext cx="1508480" cy="3541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Actuators</a:t>
            </a:r>
            <a:endParaRPr lang="en-US" sz="1400" dirty="0"/>
          </a:p>
        </p:txBody>
      </p:sp>
      <p:sp>
        <p:nvSpPr>
          <p:cNvPr id="27" name="Down Arrow 26"/>
          <p:cNvSpPr/>
          <p:nvPr/>
        </p:nvSpPr>
        <p:spPr>
          <a:xfrm rot="16200000" flipV="1">
            <a:off x="3628717" y="3927690"/>
            <a:ext cx="134346" cy="85108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Down Arrow 27"/>
          <p:cNvSpPr/>
          <p:nvPr/>
        </p:nvSpPr>
        <p:spPr>
          <a:xfrm rot="5400000" flipH="1" flipV="1">
            <a:off x="3592085" y="4762101"/>
            <a:ext cx="207612" cy="85108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Bent-Up Arrow 29"/>
          <p:cNvSpPr/>
          <p:nvPr/>
        </p:nvSpPr>
        <p:spPr>
          <a:xfrm flipH="1">
            <a:off x="627067" y="3870885"/>
            <a:ext cx="923893" cy="1306577"/>
          </a:xfrm>
          <a:prstGeom prst="bentUpArrow">
            <a:avLst>
              <a:gd name="adj1" fmla="val 14426"/>
              <a:gd name="adj2" fmla="val 18391"/>
              <a:gd name="adj3" fmla="val 22357"/>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Bent-Up Arrow 30"/>
          <p:cNvSpPr/>
          <p:nvPr/>
        </p:nvSpPr>
        <p:spPr>
          <a:xfrm rot="16200000" flipH="1" flipV="1">
            <a:off x="1224941" y="3926045"/>
            <a:ext cx="490649" cy="498070"/>
          </a:xfrm>
          <a:prstGeom prst="bentUpArrow">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Cloud 31"/>
          <p:cNvSpPr/>
          <p:nvPr/>
        </p:nvSpPr>
        <p:spPr>
          <a:xfrm>
            <a:off x="6780566" y="3565634"/>
            <a:ext cx="2186011" cy="854770"/>
          </a:xfrm>
          <a:prstGeom prst="cloud">
            <a:avLst/>
          </a:prstGeom>
          <a:solidFill>
            <a:srgbClr val="FF6666"/>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Users</a:t>
            </a:r>
            <a:endParaRPr lang="en-US" sz="1400" dirty="0"/>
          </a:p>
        </p:txBody>
      </p:sp>
      <p:sp>
        <p:nvSpPr>
          <p:cNvPr id="33" name="Left-Up Arrow 32"/>
          <p:cNvSpPr/>
          <p:nvPr/>
        </p:nvSpPr>
        <p:spPr>
          <a:xfrm>
            <a:off x="7620506" y="4369757"/>
            <a:ext cx="480507" cy="494283"/>
          </a:xfrm>
          <a:prstGeom prst="leftUpArrow">
            <a:avLst/>
          </a:prstGeom>
          <a:solidFill>
            <a:srgbClr val="FF66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Left-Right Arrow 33"/>
          <p:cNvSpPr/>
          <p:nvPr/>
        </p:nvSpPr>
        <p:spPr>
          <a:xfrm>
            <a:off x="5639975" y="4689022"/>
            <a:ext cx="405124" cy="175018"/>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Cloud 34"/>
          <p:cNvSpPr/>
          <p:nvPr/>
        </p:nvSpPr>
        <p:spPr>
          <a:xfrm>
            <a:off x="6780566" y="1518726"/>
            <a:ext cx="2186011" cy="854770"/>
          </a:xfrm>
          <a:prstGeom prst="cloud">
            <a:avLst/>
          </a:prstGeom>
          <a:solidFill>
            <a:srgbClr val="3366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The World</a:t>
            </a:r>
            <a:endParaRPr lang="en-US" sz="1400" dirty="0"/>
          </a:p>
        </p:txBody>
      </p:sp>
      <p:sp>
        <p:nvSpPr>
          <p:cNvPr id="38" name="Summing Junction 37"/>
          <p:cNvSpPr/>
          <p:nvPr/>
        </p:nvSpPr>
        <p:spPr>
          <a:xfrm>
            <a:off x="309040" y="2772793"/>
            <a:ext cx="1514332" cy="1156961"/>
          </a:xfrm>
          <a:prstGeom prst="flowChartSummingJunction">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 Machine</a:t>
            </a:r>
            <a:endParaRPr lang="en-US" dirty="0"/>
          </a:p>
        </p:txBody>
      </p:sp>
      <p:sp>
        <p:nvSpPr>
          <p:cNvPr id="39" name="Cloud 38"/>
          <p:cNvSpPr/>
          <p:nvPr/>
        </p:nvSpPr>
        <p:spPr>
          <a:xfrm>
            <a:off x="274775" y="5737388"/>
            <a:ext cx="2186011" cy="854770"/>
          </a:xfrm>
          <a:prstGeom prst="cloud">
            <a:avLst/>
          </a:prstGeom>
          <a:solidFill>
            <a:srgbClr val="008000"/>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Environment</a:t>
            </a:r>
            <a:endParaRPr lang="en-US" sz="1400" dirty="0"/>
          </a:p>
        </p:txBody>
      </p:sp>
      <p:sp>
        <p:nvSpPr>
          <p:cNvPr id="42" name="Rectangle 41"/>
          <p:cNvSpPr/>
          <p:nvPr/>
        </p:nvSpPr>
        <p:spPr>
          <a:xfrm>
            <a:off x="2031486" y="2381144"/>
            <a:ext cx="1508480" cy="3541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Power</a:t>
            </a:r>
            <a:endParaRPr lang="en-US" sz="1400" dirty="0"/>
          </a:p>
        </p:txBody>
      </p:sp>
      <p:sp>
        <p:nvSpPr>
          <p:cNvPr id="43" name="Rectangle 42"/>
          <p:cNvSpPr/>
          <p:nvPr/>
        </p:nvSpPr>
        <p:spPr>
          <a:xfrm>
            <a:off x="2031486" y="3388574"/>
            <a:ext cx="1508480" cy="3541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Memories</a:t>
            </a:r>
            <a:endParaRPr lang="en-US" sz="1400" dirty="0"/>
          </a:p>
        </p:txBody>
      </p:sp>
      <p:sp>
        <p:nvSpPr>
          <p:cNvPr id="44" name="Rectangle 43"/>
          <p:cNvSpPr/>
          <p:nvPr/>
        </p:nvSpPr>
        <p:spPr>
          <a:xfrm>
            <a:off x="2031486" y="2879491"/>
            <a:ext cx="1508480" cy="3541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Peripherals</a:t>
            </a:r>
            <a:endParaRPr lang="en-US" sz="1400" dirty="0"/>
          </a:p>
        </p:txBody>
      </p:sp>
      <p:sp>
        <p:nvSpPr>
          <p:cNvPr id="45" name="Rectangle 44"/>
          <p:cNvSpPr/>
          <p:nvPr/>
        </p:nvSpPr>
        <p:spPr>
          <a:xfrm>
            <a:off x="6279255" y="2580584"/>
            <a:ext cx="1508480" cy="3541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t>Comms</a:t>
            </a:r>
            <a:endParaRPr lang="en-US" sz="1400" dirty="0"/>
          </a:p>
        </p:txBody>
      </p:sp>
      <p:sp>
        <p:nvSpPr>
          <p:cNvPr id="46" name="Left-Up Arrow 45"/>
          <p:cNvSpPr/>
          <p:nvPr/>
        </p:nvSpPr>
        <p:spPr>
          <a:xfrm>
            <a:off x="7854662" y="2360786"/>
            <a:ext cx="480507" cy="494283"/>
          </a:xfrm>
          <a:prstGeom prst="leftUpArrow">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Left-Right Arrow 46"/>
          <p:cNvSpPr/>
          <p:nvPr/>
        </p:nvSpPr>
        <p:spPr>
          <a:xfrm>
            <a:off x="5874131" y="2680051"/>
            <a:ext cx="405124" cy="175018"/>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Left-Right Arrow 47"/>
          <p:cNvSpPr/>
          <p:nvPr/>
        </p:nvSpPr>
        <p:spPr>
          <a:xfrm>
            <a:off x="3539966" y="2434052"/>
            <a:ext cx="405124" cy="175018"/>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Left-Right Arrow 48"/>
          <p:cNvSpPr/>
          <p:nvPr/>
        </p:nvSpPr>
        <p:spPr>
          <a:xfrm>
            <a:off x="3545822" y="2964993"/>
            <a:ext cx="405124" cy="175018"/>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Left-Right Arrow 49"/>
          <p:cNvSpPr/>
          <p:nvPr/>
        </p:nvSpPr>
        <p:spPr>
          <a:xfrm>
            <a:off x="3545822" y="3478125"/>
            <a:ext cx="405124" cy="175018"/>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3C8C93"/>
                </a:solidFill>
              </a:rPr>
              <a:t>Programming Languages</a:t>
            </a:r>
            <a:endParaRPr lang="en-US" dirty="0"/>
          </a:p>
        </p:txBody>
      </p:sp>
      <p:sp>
        <p:nvSpPr>
          <p:cNvPr id="3" name="Content Placeholder 2"/>
          <p:cNvSpPr>
            <a:spLocks noGrp="1"/>
          </p:cNvSpPr>
          <p:nvPr>
            <p:ph idx="1"/>
          </p:nvPr>
        </p:nvSpPr>
        <p:spPr>
          <a:xfrm>
            <a:off x="457200" y="1787691"/>
            <a:ext cx="8229600" cy="2207607"/>
          </a:xfrm>
        </p:spPr>
        <p:txBody>
          <a:bodyPr/>
          <a:lstStyle/>
          <a:p>
            <a:pPr marL="0" indent="0">
              <a:buNone/>
            </a:pPr>
            <a:r>
              <a:rPr lang="en-US" sz="2000" dirty="0" smtClean="0"/>
              <a:t>The first stage of Interpreted code is the same as for JIT – source code is converted to byte code.  When run, a special piece of software called a Virtual Machine reads each byte code in turn and decides what to do with it</a:t>
            </a:r>
            <a:endParaRPr lang="en-US" sz="2000" dirty="0"/>
          </a:p>
          <a:p>
            <a:pPr marL="0" indent="0">
              <a:buNone/>
            </a:pPr>
            <a:endParaRPr lang="en-US" sz="1600" dirty="0"/>
          </a:p>
        </p:txBody>
      </p:sp>
      <p:sp>
        <p:nvSpPr>
          <p:cNvPr id="4" name="Slide Number Placeholder 3"/>
          <p:cNvSpPr>
            <a:spLocks noGrp="1"/>
          </p:cNvSpPr>
          <p:nvPr>
            <p:ph type="sldNum" sz="quarter" idx="12"/>
          </p:nvPr>
        </p:nvSpPr>
        <p:spPr/>
        <p:txBody>
          <a:bodyPr/>
          <a:lstStyle/>
          <a:p>
            <a:fld id="{6EC4B410-37AE-E041-BE16-C1284F612F40}" type="slidenum">
              <a:rPr lang="en-US" smtClean="0"/>
              <a:t>30</a:t>
            </a:fld>
            <a:endParaRPr lang="en-US" dirty="0"/>
          </a:p>
        </p:txBody>
      </p:sp>
      <p:sp>
        <p:nvSpPr>
          <p:cNvPr id="10" name="TextBox 9"/>
          <p:cNvSpPr txBox="1"/>
          <p:nvPr/>
        </p:nvSpPr>
        <p:spPr>
          <a:xfrm>
            <a:off x="385307" y="3624306"/>
            <a:ext cx="607859" cy="461665"/>
          </a:xfrm>
          <a:prstGeom prst="rect">
            <a:avLst/>
          </a:prstGeom>
          <a:noFill/>
        </p:spPr>
        <p:txBody>
          <a:bodyPr wrap="none" rtlCol="0">
            <a:spAutoFit/>
          </a:bodyPr>
          <a:lstStyle/>
          <a:p>
            <a:r>
              <a:rPr lang="en-US" sz="2400" dirty="0" smtClean="0">
                <a:solidFill>
                  <a:srgbClr val="000000"/>
                </a:solidFill>
              </a:rPr>
              <a:t>JIT</a:t>
            </a:r>
          </a:p>
        </p:txBody>
      </p:sp>
      <p:sp>
        <p:nvSpPr>
          <p:cNvPr id="38" name="TextBox 37"/>
          <p:cNvSpPr txBox="1"/>
          <p:nvPr/>
        </p:nvSpPr>
        <p:spPr>
          <a:xfrm>
            <a:off x="385307" y="5298957"/>
            <a:ext cx="1673204" cy="461665"/>
          </a:xfrm>
          <a:prstGeom prst="rect">
            <a:avLst/>
          </a:prstGeom>
          <a:noFill/>
        </p:spPr>
        <p:txBody>
          <a:bodyPr wrap="none" rtlCol="0">
            <a:spAutoFit/>
          </a:bodyPr>
          <a:lstStyle/>
          <a:p>
            <a:r>
              <a:rPr lang="en-US" sz="2400" dirty="0" smtClean="0">
                <a:solidFill>
                  <a:srgbClr val="000000"/>
                </a:solidFill>
              </a:rPr>
              <a:t>Interpreted</a:t>
            </a:r>
          </a:p>
        </p:txBody>
      </p:sp>
      <p:sp>
        <p:nvSpPr>
          <p:cNvPr id="35" name="Rectangle 34"/>
          <p:cNvSpPr/>
          <p:nvPr/>
        </p:nvSpPr>
        <p:spPr>
          <a:xfrm>
            <a:off x="3683879" y="3603668"/>
            <a:ext cx="1320046" cy="9845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Compile to Machine Instruction</a:t>
            </a:r>
          </a:p>
        </p:txBody>
      </p:sp>
      <p:sp>
        <p:nvSpPr>
          <p:cNvPr id="39" name="Snip Single Corner Rectangle 38"/>
          <p:cNvSpPr/>
          <p:nvPr/>
        </p:nvSpPr>
        <p:spPr>
          <a:xfrm>
            <a:off x="2212501" y="3399575"/>
            <a:ext cx="1074886" cy="1369587"/>
          </a:xfrm>
          <a:prstGeom prst="snip1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Byte Code</a:t>
            </a:r>
            <a:endParaRPr lang="en-US" dirty="0"/>
          </a:p>
        </p:txBody>
      </p:sp>
      <p:cxnSp>
        <p:nvCxnSpPr>
          <p:cNvPr id="40" name="Straight Arrow Connector 39"/>
          <p:cNvCxnSpPr>
            <a:stCxn id="39" idx="0"/>
            <a:endCxn id="35" idx="1"/>
          </p:cNvCxnSpPr>
          <p:nvPr/>
        </p:nvCxnSpPr>
        <p:spPr>
          <a:xfrm>
            <a:off x="3287387" y="4084369"/>
            <a:ext cx="396492" cy="115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5427886" y="3595768"/>
            <a:ext cx="2620828" cy="9845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Execute Instruction</a:t>
            </a:r>
          </a:p>
        </p:txBody>
      </p:sp>
      <p:cxnSp>
        <p:nvCxnSpPr>
          <p:cNvPr id="42" name="Straight Arrow Connector 41"/>
          <p:cNvCxnSpPr>
            <a:endCxn id="41" idx="1"/>
          </p:cNvCxnSpPr>
          <p:nvPr/>
        </p:nvCxnSpPr>
        <p:spPr>
          <a:xfrm flipV="1">
            <a:off x="5003925" y="4088046"/>
            <a:ext cx="423961" cy="7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3683879" y="5125655"/>
            <a:ext cx="1320046" cy="9845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Parse</a:t>
            </a:r>
          </a:p>
        </p:txBody>
      </p:sp>
      <p:sp>
        <p:nvSpPr>
          <p:cNvPr id="44" name="Snip Single Corner Rectangle 43"/>
          <p:cNvSpPr/>
          <p:nvPr/>
        </p:nvSpPr>
        <p:spPr>
          <a:xfrm>
            <a:off x="2212501" y="4921562"/>
            <a:ext cx="1074886" cy="1369587"/>
          </a:xfrm>
          <a:prstGeom prst="snip1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Byte Code</a:t>
            </a:r>
            <a:endParaRPr lang="en-US" dirty="0"/>
          </a:p>
        </p:txBody>
      </p:sp>
      <p:cxnSp>
        <p:nvCxnSpPr>
          <p:cNvPr id="45" name="Straight Arrow Connector 44"/>
          <p:cNvCxnSpPr>
            <a:stCxn id="44" idx="0"/>
            <a:endCxn id="43" idx="1"/>
          </p:cNvCxnSpPr>
          <p:nvPr/>
        </p:nvCxnSpPr>
        <p:spPr>
          <a:xfrm>
            <a:off x="3287387" y="5606356"/>
            <a:ext cx="396492" cy="115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5427886" y="5117755"/>
            <a:ext cx="2620828" cy="9845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Call function that performs required operation</a:t>
            </a:r>
          </a:p>
        </p:txBody>
      </p:sp>
      <p:cxnSp>
        <p:nvCxnSpPr>
          <p:cNvPr id="47" name="Straight Arrow Connector 46"/>
          <p:cNvCxnSpPr>
            <a:endCxn id="46" idx="1"/>
          </p:cNvCxnSpPr>
          <p:nvPr/>
        </p:nvCxnSpPr>
        <p:spPr>
          <a:xfrm flipV="1">
            <a:off x="5003925" y="5610033"/>
            <a:ext cx="423961" cy="7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3683879" y="4580324"/>
            <a:ext cx="1320046" cy="224731"/>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Slow</a:t>
            </a:r>
            <a:endParaRPr lang="en-US" sz="1200" dirty="0"/>
          </a:p>
        </p:txBody>
      </p:sp>
      <p:sp>
        <p:nvSpPr>
          <p:cNvPr id="48" name="Rectangle 47"/>
          <p:cNvSpPr/>
          <p:nvPr/>
        </p:nvSpPr>
        <p:spPr>
          <a:xfrm>
            <a:off x="3683879" y="4893024"/>
            <a:ext cx="1320046" cy="224731"/>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Fast</a:t>
            </a:r>
            <a:endParaRPr lang="en-US" sz="1200" dirty="0"/>
          </a:p>
        </p:txBody>
      </p:sp>
      <p:sp>
        <p:nvSpPr>
          <p:cNvPr id="49" name="Rectangle 48"/>
          <p:cNvSpPr/>
          <p:nvPr/>
        </p:nvSpPr>
        <p:spPr>
          <a:xfrm>
            <a:off x="5427886" y="4580324"/>
            <a:ext cx="1320046" cy="224731"/>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Fast</a:t>
            </a:r>
            <a:endParaRPr lang="en-US" sz="1200" dirty="0"/>
          </a:p>
        </p:txBody>
      </p:sp>
      <p:sp>
        <p:nvSpPr>
          <p:cNvPr id="50" name="Rectangle 49"/>
          <p:cNvSpPr/>
          <p:nvPr/>
        </p:nvSpPr>
        <p:spPr>
          <a:xfrm>
            <a:off x="5427886" y="4882539"/>
            <a:ext cx="1320046" cy="224731"/>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Slow</a:t>
            </a:r>
            <a:endParaRPr lang="en-US" sz="1200" dirty="0"/>
          </a:p>
        </p:txBody>
      </p:sp>
    </p:spTree>
    <p:extLst>
      <p:ext uri="{BB962C8B-B14F-4D97-AF65-F5344CB8AC3E}">
        <p14:creationId xmlns:p14="http://schemas.microsoft.com/office/powerpoint/2010/main" val="3764189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3C8C93"/>
                </a:solidFill>
              </a:rPr>
              <a:t>Programming Languages</a:t>
            </a:r>
            <a:endParaRPr lang="en-US" dirty="0"/>
          </a:p>
        </p:txBody>
      </p:sp>
      <p:sp>
        <p:nvSpPr>
          <p:cNvPr id="3" name="Content Placeholder 2"/>
          <p:cNvSpPr>
            <a:spLocks noGrp="1"/>
          </p:cNvSpPr>
          <p:nvPr>
            <p:ph idx="1"/>
          </p:nvPr>
        </p:nvSpPr>
        <p:spPr>
          <a:xfrm>
            <a:off x="457200" y="1702077"/>
            <a:ext cx="8229600" cy="4319407"/>
          </a:xfrm>
        </p:spPr>
        <p:txBody>
          <a:bodyPr/>
          <a:lstStyle/>
          <a:p>
            <a:pPr marL="0" indent="0">
              <a:buNone/>
            </a:pPr>
            <a:r>
              <a:rPr lang="en-US" sz="2000" dirty="0" smtClean="0"/>
              <a:t>Interpreted code has the same portability advantages as JIT code but because the code is run in a completely controlled and isolated fashion (inside a Virtual Machine), there is the possibility for increased security.</a:t>
            </a:r>
          </a:p>
          <a:p>
            <a:pPr marL="0" indent="0">
              <a:buNone/>
            </a:pPr>
            <a:endParaRPr lang="en-US" sz="2000" dirty="0"/>
          </a:p>
          <a:p>
            <a:pPr marL="0" indent="0">
              <a:buNone/>
            </a:pPr>
            <a:r>
              <a:rPr lang="en-US" sz="2000" dirty="0" smtClean="0"/>
              <a:t>JIT compilers are widely recognized as the future of this kind of technology and are slowly replacing run-time interpreters.  One exception is on obscure architectures as Virtual Machines are typically written entirely in C and can be compiled for anything supported by that compiler.  JIT compilers have to be written, at least partially, specifically for a target architecture as it has to know which machine instructions to output.</a:t>
            </a:r>
          </a:p>
        </p:txBody>
      </p:sp>
      <p:sp>
        <p:nvSpPr>
          <p:cNvPr id="4" name="Slide Number Placeholder 3"/>
          <p:cNvSpPr>
            <a:spLocks noGrp="1"/>
          </p:cNvSpPr>
          <p:nvPr>
            <p:ph type="sldNum" sz="quarter" idx="12"/>
          </p:nvPr>
        </p:nvSpPr>
        <p:spPr/>
        <p:txBody>
          <a:bodyPr/>
          <a:lstStyle/>
          <a:p>
            <a:fld id="{6EC4B410-37AE-E041-BE16-C1284F612F40}" type="slidenum">
              <a:rPr lang="en-US" smtClean="0"/>
              <a:t>31</a:t>
            </a:fld>
            <a:endParaRPr lang="en-US" dirty="0"/>
          </a:p>
        </p:txBody>
      </p:sp>
    </p:spTree>
    <p:extLst>
      <p:ext uri="{BB962C8B-B14F-4D97-AF65-F5344CB8AC3E}">
        <p14:creationId xmlns:p14="http://schemas.microsoft.com/office/powerpoint/2010/main" val="37785344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3C8C93"/>
                </a:solidFill>
              </a:rPr>
              <a:t>Programming Languages</a:t>
            </a:r>
            <a:endParaRPr lang="en-US" dirty="0"/>
          </a:p>
        </p:txBody>
      </p:sp>
      <p:sp>
        <p:nvSpPr>
          <p:cNvPr id="3" name="Content Placeholder 2"/>
          <p:cNvSpPr>
            <a:spLocks noGrp="1"/>
          </p:cNvSpPr>
          <p:nvPr>
            <p:ph idx="1"/>
          </p:nvPr>
        </p:nvSpPr>
        <p:spPr>
          <a:xfrm>
            <a:off x="457200" y="1702077"/>
            <a:ext cx="8229600" cy="4319407"/>
          </a:xfrm>
        </p:spPr>
        <p:txBody>
          <a:bodyPr/>
          <a:lstStyle/>
          <a:p>
            <a:pPr marL="0" indent="0">
              <a:buNone/>
            </a:pPr>
            <a:r>
              <a:rPr lang="en-US" sz="2000" dirty="0" smtClean="0">
                <a:solidFill>
                  <a:schemeClr val="accent1">
                    <a:lumMod val="50000"/>
                  </a:schemeClr>
                </a:solidFill>
              </a:rPr>
              <a:t>Summary</a:t>
            </a:r>
          </a:p>
          <a:p>
            <a:pPr marL="0" indent="0">
              <a:buNone/>
            </a:pPr>
            <a:r>
              <a:rPr lang="en-US" sz="2000" dirty="0" smtClean="0"/>
              <a:t>Precompiled </a:t>
            </a:r>
            <a:r>
              <a:rPr lang="en-US" sz="2000" dirty="0" smtClean="0"/>
              <a:t>languages:  C, C++, ADA etc.  Typically older, more established languages but still very commonly used in Embedded Systems.  Much low-level code such as the Linux Kernel are written in precompiled languages as there isn’t necessarily any platform upon which the JIT compiler or Virtual Machine can run.</a:t>
            </a:r>
          </a:p>
          <a:p>
            <a:pPr marL="0" indent="0">
              <a:buNone/>
            </a:pPr>
            <a:endParaRPr lang="en-US" sz="2000" dirty="0"/>
          </a:p>
          <a:p>
            <a:pPr marL="0" indent="0">
              <a:buNone/>
            </a:pPr>
            <a:r>
              <a:rPr lang="en-US" sz="2000" dirty="0" smtClean="0"/>
              <a:t>JIT languages:  Java, .NET, </a:t>
            </a:r>
            <a:r>
              <a:rPr lang="en-US" sz="2000" dirty="0" err="1" smtClean="0"/>
              <a:t>Dalvik</a:t>
            </a:r>
            <a:r>
              <a:rPr lang="en-US" sz="2000" dirty="0" smtClean="0"/>
              <a:t> since Android 2.2, Python, </a:t>
            </a:r>
            <a:r>
              <a:rPr lang="en-US" sz="2000" dirty="0" err="1" smtClean="0"/>
              <a:t>Javascript</a:t>
            </a:r>
            <a:r>
              <a:rPr lang="en-US" sz="2000" dirty="0" smtClean="0"/>
              <a:t> in some browsers.  Most modern languages were either designed to be interpreted but have subsequently had JIT compilers written, or were designed for JIT execution from the start.</a:t>
            </a:r>
          </a:p>
          <a:p>
            <a:pPr marL="0" indent="0">
              <a:buNone/>
            </a:pPr>
            <a:endParaRPr lang="en-US" sz="2000" dirty="0"/>
          </a:p>
          <a:p>
            <a:pPr marL="0" indent="0">
              <a:buNone/>
            </a:pPr>
            <a:r>
              <a:rPr lang="en-US" sz="2000" dirty="0" smtClean="0"/>
              <a:t>Interpreted languages:  Typically older versions of the JIT languages above.</a:t>
            </a:r>
          </a:p>
          <a:p>
            <a:pPr marL="0" indent="0">
              <a:buNone/>
            </a:pPr>
            <a:endParaRPr lang="en-US" sz="2000" dirty="0"/>
          </a:p>
        </p:txBody>
      </p:sp>
      <p:sp>
        <p:nvSpPr>
          <p:cNvPr id="4" name="Slide Number Placeholder 3"/>
          <p:cNvSpPr>
            <a:spLocks noGrp="1"/>
          </p:cNvSpPr>
          <p:nvPr>
            <p:ph type="sldNum" sz="quarter" idx="12"/>
          </p:nvPr>
        </p:nvSpPr>
        <p:spPr/>
        <p:txBody>
          <a:bodyPr/>
          <a:lstStyle/>
          <a:p>
            <a:fld id="{6EC4B410-37AE-E041-BE16-C1284F612F40}" type="slidenum">
              <a:rPr lang="en-US" smtClean="0"/>
              <a:t>32</a:t>
            </a:fld>
            <a:endParaRPr lang="en-US" dirty="0"/>
          </a:p>
        </p:txBody>
      </p:sp>
    </p:spTree>
    <p:extLst>
      <p:ext uri="{BB962C8B-B14F-4D97-AF65-F5344CB8AC3E}">
        <p14:creationId xmlns:p14="http://schemas.microsoft.com/office/powerpoint/2010/main" val="25627550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C8C93"/>
                </a:solidFill>
              </a:rPr>
              <a:t>Speed Requirements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33</a:t>
            </a:fld>
            <a:endParaRPr lang="en-US" dirty="0"/>
          </a:p>
        </p:txBody>
      </p:sp>
      <p:grpSp>
        <p:nvGrpSpPr>
          <p:cNvPr id="6" name="Group 2"/>
          <p:cNvGrpSpPr>
            <a:grpSpLocks/>
          </p:cNvGrpSpPr>
          <p:nvPr/>
        </p:nvGrpSpPr>
        <p:grpSpPr bwMode="auto">
          <a:xfrm>
            <a:off x="172726" y="3527663"/>
            <a:ext cx="8791142" cy="2884140"/>
            <a:chOff x="433" y="1152"/>
            <a:chExt cx="4246" cy="1393"/>
          </a:xfrm>
        </p:grpSpPr>
        <p:sp>
          <p:nvSpPr>
            <p:cNvPr id="7" name="Text Box 3"/>
            <p:cNvSpPr txBox="1">
              <a:spLocks noChangeArrowheads="1"/>
            </p:cNvSpPr>
            <p:nvPr/>
          </p:nvSpPr>
          <p:spPr bwMode="auto">
            <a:xfrm>
              <a:off x="433" y="1295"/>
              <a:ext cx="791" cy="434"/>
            </a:xfrm>
            <a:prstGeom prst="rect">
              <a:avLst/>
            </a:prstGeom>
            <a:solidFill>
              <a:srgbClr val="FFFFFF"/>
            </a:solidFill>
            <a:ln w="9360">
              <a:solidFill>
                <a:srgbClr val="000000"/>
              </a:solidFill>
              <a:prstDash val="dash"/>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eaLnBrk="0" hangingPunct="0">
                <a:buClrTx/>
                <a:buFontTx/>
                <a:buNone/>
              </a:pPr>
              <a:r>
                <a:rPr lang="en-AU" sz="1200" dirty="0">
                  <a:solidFill>
                    <a:schemeClr val="tx1"/>
                  </a:solidFill>
                  <a:latin typeface="+mn-lt"/>
                </a:rPr>
                <a:t>Internal Stimulus Sources</a:t>
              </a:r>
            </a:p>
            <a:p>
              <a:pPr eaLnBrk="0" hangingPunct="0">
                <a:buClrTx/>
                <a:buFontTx/>
                <a:buNone/>
              </a:pPr>
              <a:r>
                <a:rPr lang="en-AU" sz="1200" dirty="0">
                  <a:solidFill>
                    <a:schemeClr val="tx1"/>
                  </a:solidFill>
                  <a:latin typeface="+mn-lt"/>
                </a:rPr>
                <a:t> (other internal system elements)</a:t>
              </a:r>
            </a:p>
          </p:txBody>
        </p:sp>
        <p:sp>
          <p:nvSpPr>
            <p:cNvPr id="8" name="Text Box 4"/>
            <p:cNvSpPr txBox="1">
              <a:spLocks noChangeArrowheads="1"/>
            </p:cNvSpPr>
            <p:nvPr/>
          </p:nvSpPr>
          <p:spPr bwMode="auto">
            <a:xfrm>
              <a:off x="433" y="1998"/>
              <a:ext cx="790" cy="483"/>
            </a:xfrm>
            <a:prstGeom prst="rect">
              <a:avLst/>
            </a:prstGeom>
            <a:solidFill>
              <a:srgbClr val="FFFFFF"/>
            </a:solidFill>
            <a:ln w="9360">
              <a:solidFill>
                <a:srgbClr val="000000"/>
              </a:solidFill>
              <a:prstDash val="dash"/>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eaLnBrk="0" hangingPunct="0">
                <a:buClrTx/>
                <a:buFontTx/>
                <a:buNone/>
              </a:pPr>
              <a:r>
                <a:rPr lang="en-AU" sz="1200" dirty="0">
                  <a:solidFill>
                    <a:schemeClr val="tx1"/>
                  </a:solidFill>
                  <a:latin typeface="+mn-lt"/>
                </a:rPr>
                <a:t>External Stimulus Sources</a:t>
              </a:r>
            </a:p>
            <a:p>
              <a:pPr eaLnBrk="0" hangingPunct="0">
                <a:buClrTx/>
                <a:buFontTx/>
                <a:buNone/>
              </a:pPr>
              <a:r>
                <a:rPr lang="en-AU" sz="1200" dirty="0">
                  <a:solidFill>
                    <a:schemeClr val="tx1"/>
                  </a:solidFill>
                  <a:latin typeface="+mn-lt"/>
                </a:rPr>
                <a:t>(user, data over network, etc.)</a:t>
              </a:r>
            </a:p>
          </p:txBody>
        </p:sp>
        <p:sp>
          <p:nvSpPr>
            <p:cNvPr id="9" name="Line 5"/>
            <p:cNvSpPr>
              <a:spLocks noChangeShapeType="1"/>
            </p:cNvSpPr>
            <p:nvPr/>
          </p:nvSpPr>
          <p:spPr bwMode="auto">
            <a:xfrm>
              <a:off x="1225" y="1477"/>
              <a:ext cx="143" cy="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solidFill>
                  <a:srgbClr val="3C8C93"/>
                </a:solidFill>
              </a:endParaRPr>
            </a:p>
          </p:txBody>
        </p:sp>
        <p:sp>
          <p:nvSpPr>
            <p:cNvPr id="10" name="Line 6"/>
            <p:cNvSpPr>
              <a:spLocks noChangeShapeType="1"/>
            </p:cNvSpPr>
            <p:nvPr/>
          </p:nvSpPr>
          <p:spPr bwMode="auto">
            <a:xfrm>
              <a:off x="1224" y="2250"/>
              <a:ext cx="143" cy="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solidFill>
                  <a:srgbClr val="3C8C93"/>
                </a:solidFill>
              </a:endParaRPr>
            </a:p>
          </p:txBody>
        </p:sp>
        <p:sp>
          <p:nvSpPr>
            <p:cNvPr id="11" name="Line 7"/>
            <p:cNvSpPr>
              <a:spLocks noChangeShapeType="1"/>
            </p:cNvSpPr>
            <p:nvPr/>
          </p:nvSpPr>
          <p:spPr bwMode="auto">
            <a:xfrm>
              <a:off x="1367" y="1474"/>
              <a:ext cx="1" cy="776"/>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solidFill>
                  <a:srgbClr val="3C8C93"/>
                </a:solidFill>
              </a:endParaRPr>
            </a:p>
          </p:txBody>
        </p:sp>
        <p:sp>
          <p:nvSpPr>
            <p:cNvPr id="12" name="Line 8"/>
            <p:cNvSpPr>
              <a:spLocks noChangeShapeType="1"/>
            </p:cNvSpPr>
            <p:nvPr/>
          </p:nvSpPr>
          <p:spPr bwMode="auto">
            <a:xfrm>
              <a:off x="1368" y="1872"/>
              <a:ext cx="935"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solidFill>
                  <a:srgbClr val="3C8C93"/>
                </a:solidFill>
              </a:endParaRPr>
            </a:p>
          </p:txBody>
        </p:sp>
        <p:sp>
          <p:nvSpPr>
            <p:cNvPr id="13" name="Text Box 9"/>
            <p:cNvSpPr txBox="1">
              <a:spLocks noChangeArrowheads="1"/>
            </p:cNvSpPr>
            <p:nvPr/>
          </p:nvSpPr>
          <p:spPr bwMode="auto">
            <a:xfrm>
              <a:off x="1368" y="1872"/>
              <a:ext cx="863"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algn="ctr" eaLnBrk="0" hangingPunct="0">
                <a:buClrTx/>
                <a:buFontTx/>
                <a:buNone/>
              </a:pPr>
              <a:r>
                <a:rPr lang="en-AU" sz="1200" dirty="0">
                  <a:solidFill>
                    <a:srgbClr val="000000"/>
                  </a:solidFill>
                  <a:latin typeface="+mn-lt"/>
                </a:rPr>
                <a:t>Performance Stimuli</a:t>
              </a:r>
            </a:p>
            <a:p>
              <a:pPr algn="ctr" eaLnBrk="0" hangingPunct="0">
                <a:buClrTx/>
                <a:buFontTx/>
                <a:buNone/>
              </a:pPr>
              <a:r>
                <a:rPr lang="en-AU" sz="1200" dirty="0">
                  <a:solidFill>
                    <a:srgbClr val="000000"/>
                  </a:solidFill>
                  <a:latin typeface="+mn-lt"/>
                </a:rPr>
                <a:t>(periodic events, one-time events, etc.)</a:t>
              </a:r>
            </a:p>
          </p:txBody>
        </p:sp>
        <p:sp>
          <p:nvSpPr>
            <p:cNvPr id="14" name="Text Box 10"/>
            <p:cNvSpPr txBox="1">
              <a:spLocks noChangeArrowheads="1"/>
            </p:cNvSpPr>
            <p:nvPr/>
          </p:nvSpPr>
          <p:spPr bwMode="auto">
            <a:xfrm>
              <a:off x="2304" y="1656"/>
              <a:ext cx="1367" cy="889"/>
            </a:xfrm>
            <a:prstGeom prst="rect">
              <a:avLst/>
            </a:prstGeom>
            <a:solidFill>
              <a:srgbClr val="FFFFFF"/>
            </a:solidFill>
            <a:ln w="381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algn="ctr" eaLnBrk="0" hangingPunct="0">
                <a:buClrTx/>
                <a:buFontTx/>
                <a:buNone/>
              </a:pPr>
              <a:r>
                <a:rPr lang="en-AU" sz="1200" dirty="0">
                  <a:solidFill>
                    <a:srgbClr val="3C8C93"/>
                  </a:solidFill>
                  <a:latin typeface="+mn-lt"/>
                </a:rPr>
                <a:t>Embedded </a:t>
              </a:r>
              <a:r>
                <a:rPr lang="en-AU" sz="1200" dirty="0" smtClean="0">
                  <a:solidFill>
                    <a:srgbClr val="3C8C93"/>
                  </a:solidFill>
                  <a:latin typeface="+mn-lt"/>
                </a:rPr>
                <a:t>System</a:t>
              </a:r>
            </a:p>
            <a:p>
              <a:pPr algn="ctr" eaLnBrk="0" hangingPunct="0">
                <a:buClrTx/>
                <a:buFontTx/>
                <a:buNone/>
              </a:pPr>
              <a:endParaRPr lang="en-AU" sz="1200" dirty="0">
                <a:solidFill>
                  <a:srgbClr val="3C8C93"/>
                </a:solidFill>
                <a:latin typeface="+mn-lt"/>
              </a:endParaRPr>
            </a:p>
            <a:p>
              <a:pPr eaLnBrk="0" hangingPunct="0">
                <a:buClrTx/>
                <a:buFontTx/>
                <a:buNone/>
              </a:pPr>
              <a:r>
                <a:rPr lang="en-US" sz="1200" dirty="0">
                  <a:solidFill>
                    <a:srgbClr val="000000"/>
                  </a:solidFill>
                  <a:latin typeface="+mn-lt"/>
                </a:rPr>
                <a:t>Operating System</a:t>
              </a:r>
            </a:p>
            <a:p>
              <a:pPr eaLnBrk="0" hangingPunct="0">
                <a:buClrTx/>
                <a:buFontTx/>
                <a:buNone/>
              </a:pPr>
              <a:endParaRPr lang="en-US" sz="1200" dirty="0">
                <a:solidFill>
                  <a:srgbClr val="000000"/>
                </a:solidFill>
                <a:latin typeface="+mn-lt"/>
              </a:endParaRPr>
            </a:p>
            <a:p>
              <a:pPr eaLnBrk="0" hangingPunct="0">
                <a:buClrTx/>
                <a:buFontTx/>
                <a:buNone/>
              </a:pPr>
              <a:r>
                <a:rPr lang="en-US" sz="1200" dirty="0">
                  <a:solidFill>
                    <a:srgbClr val="000000"/>
                  </a:solidFill>
                  <a:latin typeface="+mn-lt"/>
                </a:rPr>
                <a:t>- Process events concurrently reducing response times</a:t>
              </a:r>
            </a:p>
            <a:p>
              <a:pPr eaLnBrk="0" hangingPunct="0">
                <a:buClrTx/>
                <a:buFontTx/>
                <a:buNone/>
              </a:pPr>
              <a:r>
                <a:rPr lang="en-US" sz="1200" dirty="0">
                  <a:solidFill>
                    <a:srgbClr val="000000"/>
                  </a:solidFill>
                  <a:latin typeface="+mn-lt"/>
                </a:rPr>
                <a:t>-Scheduler manages requests and arbitration of resources to events</a:t>
              </a:r>
            </a:p>
            <a:p>
              <a:pPr eaLnBrk="0" hangingPunct="0">
                <a:buClrTx/>
                <a:buFontTx/>
                <a:buNone/>
              </a:pPr>
              <a:r>
                <a:rPr lang="en-US" sz="1200" dirty="0">
                  <a:solidFill>
                    <a:srgbClr val="000000"/>
                  </a:solidFill>
                  <a:latin typeface="+mn-lt"/>
                </a:rPr>
                <a:t>-….</a:t>
              </a:r>
            </a:p>
            <a:p>
              <a:pPr eaLnBrk="0" hangingPunct="0">
                <a:buClrTx/>
                <a:buFontTx/>
                <a:buNone/>
              </a:pPr>
              <a:endParaRPr lang="en-AU" sz="1200" dirty="0">
                <a:solidFill>
                  <a:srgbClr val="3C8C93"/>
                </a:solidFill>
                <a:latin typeface="+mn-lt"/>
              </a:endParaRPr>
            </a:p>
            <a:p>
              <a:pPr algn="ctr" eaLnBrk="0" hangingPunct="0">
                <a:buClrTx/>
                <a:buFontTx/>
                <a:buNone/>
              </a:pPr>
              <a:endParaRPr lang="en-AU" sz="1200" dirty="0">
                <a:solidFill>
                  <a:srgbClr val="3C8C93"/>
                </a:solidFill>
                <a:latin typeface="+mn-lt"/>
              </a:endParaRPr>
            </a:p>
            <a:p>
              <a:pPr algn="ctr" eaLnBrk="0" hangingPunct="0">
                <a:buClrTx/>
                <a:buFontTx/>
                <a:buNone/>
              </a:pPr>
              <a:endParaRPr lang="en-AU" sz="1200" dirty="0">
                <a:solidFill>
                  <a:srgbClr val="3C8C93"/>
                </a:solidFill>
                <a:latin typeface="+mn-lt"/>
              </a:endParaRPr>
            </a:p>
            <a:p>
              <a:pPr algn="ctr" eaLnBrk="0" hangingPunct="0">
                <a:buClrTx/>
                <a:buFontTx/>
                <a:buNone/>
              </a:pPr>
              <a:endParaRPr lang="en-AU" sz="1200" dirty="0">
                <a:solidFill>
                  <a:srgbClr val="3C8C93"/>
                </a:solidFill>
                <a:latin typeface="+mn-lt"/>
              </a:endParaRPr>
            </a:p>
            <a:p>
              <a:pPr algn="ctr" eaLnBrk="0" hangingPunct="0">
                <a:buClrTx/>
                <a:buFontTx/>
                <a:buNone/>
              </a:pPr>
              <a:endParaRPr lang="en-AU" sz="1200" dirty="0">
                <a:solidFill>
                  <a:srgbClr val="3C8C93"/>
                </a:solidFill>
                <a:latin typeface="+mn-lt"/>
              </a:endParaRPr>
            </a:p>
            <a:p>
              <a:pPr algn="ctr" eaLnBrk="0" hangingPunct="0">
                <a:buClrTx/>
                <a:buFontTx/>
                <a:buNone/>
              </a:pPr>
              <a:endParaRPr lang="en-AU" sz="1200" dirty="0">
                <a:solidFill>
                  <a:srgbClr val="3C8C93"/>
                </a:solidFill>
                <a:latin typeface="+mn-lt"/>
              </a:endParaRPr>
            </a:p>
          </p:txBody>
        </p:sp>
        <p:sp>
          <p:nvSpPr>
            <p:cNvPr id="15" name="Line 11"/>
            <p:cNvSpPr>
              <a:spLocks noChangeShapeType="1"/>
            </p:cNvSpPr>
            <p:nvPr/>
          </p:nvSpPr>
          <p:spPr bwMode="auto">
            <a:xfrm>
              <a:off x="3672" y="1872"/>
              <a:ext cx="935"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solidFill>
                  <a:srgbClr val="3C8C93"/>
                </a:solidFill>
              </a:endParaRPr>
            </a:p>
          </p:txBody>
        </p:sp>
        <p:sp>
          <p:nvSpPr>
            <p:cNvPr id="16" name="Text Box 12"/>
            <p:cNvSpPr txBox="1">
              <a:spLocks noChangeArrowheads="1"/>
            </p:cNvSpPr>
            <p:nvPr/>
          </p:nvSpPr>
          <p:spPr bwMode="auto">
            <a:xfrm>
              <a:off x="3672" y="1872"/>
              <a:ext cx="935"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algn="ctr" eaLnBrk="0" hangingPunct="0">
                <a:buClrTx/>
                <a:buFontTx/>
                <a:buNone/>
              </a:pPr>
              <a:r>
                <a:rPr lang="en-AU" sz="1200" dirty="0">
                  <a:solidFill>
                    <a:srgbClr val="000000"/>
                  </a:solidFill>
                  <a:latin typeface="+mn-lt"/>
                </a:rPr>
                <a:t>System Response</a:t>
              </a:r>
            </a:p>
            <a:p>
              <a:pPr algn="ctr" eaLnBrk="0" hangingPunct="0">
                <a:buClrTx/>
                <a:buFontTx/>
                <a:buNone/>
              </a:pPr>
              <a:r>
                <a:rPr lang="en-AU" sz="1200" dirty="0" smtClean="0">
                  <a:solidFill>
                    <a:srgbClr val="000000"/>
                  </a:solidFill>
                  <a:latin typeface="+mn-lt"/>
                </a:rPr>
                <a:t>(events processed faster, on average, than they arrive)</a:t>
              </a:r>
              <a:endParaRPr lang="en-AU" sz="1200" dirty="0">
                <a:solidFill>
                  <a:srgbClr val="000000"/>
                </a:solidFill>
                <a:latin typeface="+mn-lt"/>
              </a:endParaRPr>
            </a:p>
          </p:txBody>
        </p:sp>
        <p:sp>
          <p:nvSpPr>
            <p:cNvPr id="17" name="Line 13"/>
            <p:cNvSpPr>
              <a:spLocks noChangeShapeType="1"/>
            </p:cNvSpPr>
            <p:nvPr/>
          </p:nvSpPr>
          <p:spPr bwMode="auto">
            <a:xfrm flipV="1">
              <a:off x="2952" y="1368"/>
              <a:ext cx="0" cy="289"/>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solidFill>
                  <a:srgbClr val="3C8C93"/>
                </a:solidFill>
              </a:endParaRPr>
            </a:p>
          </p:txBody>
        </p:sp>
        <p:sp>
          <p:nvSpPr>
            <p:cNvPr id="18" name="Line 14"/>
            <p:cNvSpPr>
              <a:spLocks noChangeShapeType="1"/>
            </p:cNvSpPr>
            <p:nvPr/>
          </p:nvSpPr>
          <p:spPr bwMode="auto">
            <a:xfrm>
              <a:off x="2952" y="1368"/>
              <a:ext cx="1583"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solidFill>
                  <a:srgbClr val="3C8C93"/>
                </a:solidFill>
              </a:endParaRPr>
            </a:p>
          </p:txBody>
        </p:sp>
        <p:sp>
          <p:nvSpPr>
            <p:cNvPr id="19" name="Text Box 15"/>
            <p:cNvSpPr txBox="1">
              <a:spLocks noChangeArrowheads="1"/>
            </p:cNvSpPr>
            <p:nvPr/>
          </p:nvSpPr>
          <p:spPr bwMode="auto">
            <a:xfrm>
              <a:off x="2815" y="1152"/>
              <a:ext cx="1864"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eaLnBrk="0" hangingPunct="0">
                <a:buClrTx/>
                <a:buFontTx/>
                <a:buNone/>
              </a:pPr>
              <a:r>
                <a:rPr lang="en-AU" sz="1200" dirty="0">
                  <a:solidFill>
                    <a:srgbClr val="000000"/>
                  </a:solidFill>
                  <a:latin typeface="+mn-lt"/>
                </a:rPr>
                <a:t>System </a:t>
              </a:r>
              <a:r>
                <a:rPr lang="en-AU" sz="1200" dirty="0" smtClean="0">
                  <a:solidFill>
                    <a:srgbClr val="000000"/>
                  </a:solidFill>
                  <a:latin typeface="+mn-lt"/>
                </a:rPr>
                <a:t>Speed Measures</a:t>
              </a:r>
              <a:endParaRPr lang="en-AU" sz="1200" dirty="0">
                <a:solidFill>
                  <a:srgbClr val="000000"/>
                </a:solidFill>
                <a:latin typeface="+mn-lt"/>
              </a:endParaRPr>
            </a:p>
            <a:p>
              <a:pPr eaLnBrk="0" hangingPunct="0">
                <a:buClrTx/>
                <a:buFontTx/>
                <a:buNone/>
              </a:pPr>
              <a:r>
                <a:rPr lang="en-AU" sz="1200" dirty="0">
                  <a:solidFill>
                    <a:srgbClr val="000000"/>
                  </a:solidFill>
                  <a:latin typeface="+mn-lt"/>
                </a:rPr>
                <a:t>(throughput, </a:t>
              </a:r>
              <a:r>
                <a:rPr lang="en-AU" sz="1200" dirty="0" smtClean="0">
                  <a:solidFill>
                    <a:srgbClr val="000000"/>
                  </a:solidFill>
                  <a:latin typeface="+mn-lt"/>
                </a:rPr>
                <a:t>data </a:t>
              </a:r>
              <a:r>
                <a:rPr lang="en-AU" sz="1200" dirty="0">
                  <a:solidFill>
                    <a:srgbClr val="000000"/>
                  </a:solidFill>
                  <a:latin typeface="+mn-lt"/>
                </a:rPr>
                <a:t>loss, etc.)</a:t>
              </a:r>
            </a:p>
          </p:txBody>
        </p:sp>
      </p:grpSp>
      <p:sp>
        <p:nvSpPr>
          <p:cNvPr id="3" name="TextBox 2"/>
          <p:cNvSpPr txBox="1"/>
          <p:nvPr/>
        </p:nvSpPr>
        <p:spPr>
          <a:xfrm>
            <a:off x="594918" y="1842147"/>
            <a:ext cx="7642404" cy="1477328"/>
          </a:xfrm>
          <a:prstGeom prst="rect">
            <a:avLst/>
          </a:prstGeom>
          <a:noFill/>
        </p:spPr>
        <p:txBody>
          <a:bodyPr wrap="square" rtlCol="0">
            <a:spAutoFit/>
          </a:bodyPr>
          <a:lstStyle/>
          <a:p>
            <a:r>
              <a:rPr lang="en-US" dirty="0" smtClean="0">
                <a:solidFill>
                  <a:srgbClr val="000000"/>
                </a:solidFill>
              </a:rPr>
              <a:t>Speed in an Embedded System can mean a number of things.  </a:t>
            </a:r>
            <a:r>
              <a:rPr lang="en-US" dirty="0" smtClean="0">
                <a:solidFill>
                  <a:srgbClr val="000000"/>
                </a:solidFill>
              </a:rPr>
              <a:t>In this course, speed will be used primarily as a reference to throughput.  That is, “Instructions per second”, “event responses per second” etc.</a:t>
            </a:r>
          </a:p>
          <a:p>
            <a:endParaRPr lang="en-US" dirty="0">
              <a:solidFill>
                <a:srgbClr val="000000"/>
              </a:solidFill>
            </a:endParaRPr>
          </a:p>
          <a:p>
            <a:r>
              <a:rPr lang="en-US" dirty="0" smtClean="0">
                <a:solidFill>
                  <a:srgbClr val="000000"/>
                </a:solidFill>
              </a:rPr>
              <a:t>A framework for sketching speed requirements is shown below</a:t>
            </a:r>
          </a:p>
        </p:txBody>
      </p:sp>
    </p:spTree>
    <p:extLst>
      <p:ext uri="{BB962C8B-B14F-4D97-AF65-F5344CB8AC3E}">
        <p14:creationId xmlns:p14="http://schemas.microsoft.com/office/powerpoint/2010/main" val="667855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C8C93"/>
                </a:solidFill>
              </a:rPr>
              <a:t>Speed Requirements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34</a:t>
            </a:fld>
            <a:endParaRPr lang="en-US" dirty="0"/>
          </a:p>
        </p:txBody>
      </p:sp>
      <p:grpSp>
        <p:nvGrpSpPr>
          <p:cNvPr id="6" name="Group 2"/>
          <p:cNvGrpSpPr>
            <a:grpSpLocks/>
          </p:cNvGrpSpPr>
          <p:nvPr/>
        </p:nvGrpSpPr>
        <p:grpSpPr bwMode="auto">
          <a:xfrm>
            <a:off x="172726" y="2630260"/>
            <a:ext cx="8791142" cy="3909008"/>
            <a:chOff x="433" y="1152"/>
            <a:chExt cx="4246" cy="1888"/>
          </a:xfrm>
        </p:grpSpPr>
        <p:sp>
          <p:nvSpPr>
            <p:cNvPr id="7" name="Text Box 3"/>
            <p:cNvSpPr txBox="1">
              <a:spLocks noChangeArrowheads="1"/>
            </p:cNvSpPr>
            <p:nvPr/>
          </p:nvSpPr>
          <p:spPr bwMode="auto">
            <a:xfrm>
              <a:off x="433" y="1295"/>
              <a:ext cx="791" cy="434"/>
            </a:xfrm>
            <a:prstGeom prst="rect">
              <a:avLst/>
            </a:prstGeom>
            <a:solidFill>
              <a:srgbClr val="FFFFFF"/>
            </a:solidFill>
            <a:ln w="9360">
              <a:solidFill>
                <a:srgbClr val="000000"/>
              </a:solidFill>
              <a:prstDash val="dash"/>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eaLnBrk="0" hangingPunct="0">
                <a:buClrTx/>
                <a:buFontTx/>
                <a:buNone/>
              </a:pPr>
              <a:r>
                <a:rPr lang="en-AU" sz="1200" dirty="0">
                  <a:solidFill>
                    <a:schemeClr val="tx1"/>
                  </a:solidFill>
                  <a:latin typeface="+mn-lt"/>
                </a:rPr>
                <a:t>Internal Stimulus Sources</a:t>
              </a:r>
            </a:p>
            <a:p>
              <a:pPr eaLnBrk="0" hangingPunct="0">
                <a:buClrTx/>
                <a:buFontTx/>
                <a:buNone/>
              </a:pPr>
              <a:r>
                <a:rPr lang="en-AU" sz="1200" dirty="0">
                  <a:solidFill>
                    <a:schemeClr val="tx1"/>
                  </a:solidFill>
                  <a:latin typeface="+mn-lt"/>
                </a:rPr>
                <a:t> (other internal system elements)</a:t>
              </a:r>
            </a:p>
          </p:txBody>
        </p:sp>
        <p:sp>
          <p:nvSpPr>
            <p:cNvPr id="8" name="Text Box 4"/>
            <p:cNvSpPr txBox="1">
              <a:spLocks noChangeArrowheads="1"/>
            </p:cNvSpPr>
            <p:nvPr/>
          </p:nvSpPr>
          <p:spPr bwMode="auto">
            <a:xfrm>
              <a:off x="433" y="1998"/>
              <a:ext cx="790" cy="483"/>
            </a:xfrm>
            <a:prstGeom prst="rect">
              <a:avLst/>
            </a:prstGeom>
            <a:solidFill>
              <a:srgbClr val="FFFFFF"/>
            </a:solidFill>
            <a:ln w="9360">
              <a:solidFill>
                <a:srgbClr val="000000"/>
              </a:solidFill>
              <a:prstDash val="dash"/>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eaLnBrk="0" hangingPunct="0">
                <a:buClrTx/>
                <a:buFontTx/>
                <a:buNone/>
              </a:pPr>
              <a:r>
                <a:rPr lang="en-AU" sz="1200" dirty="0">
                  <a:solidFill>
                    <a:schemeClr val="tx1"/>
                  </a:solidFill>
                  <a:latin typeface="+mn-lt"/>
                </a:rPr>
                <a:t>External Stimulus Sources</a:t>
              </a:r>
            </a:p>
            <a:p>
              <a:pPr eaLnBrk="0" hangingPunct="0">
                <a:buClrTx/>
                <a:buFontTx/>
                <a:buNone/>
              </a:pPr>
              <a:r>
                <a:rPr lang="en-AU" sz="1200" dirty="0">
                  <a:solidFill>
                    <a:schemeClr val="tx1"/>
                  </a:solidFill>
                  <a:latin typeface="+mn-lt"/>
                </a:rPr>
                <a:t>(user, data over network, etc.)</a:t>
              </a:r>
            </a:p>
          </p:txBody>
        </p:sp>
        <p:sp>
          <p:nvSpPr>
            <p:cNvPr id="9" name="Line 5"/>
            <p:cNvSpPr>
              <a:spLocks noChangeShapeType="1"/>
            </p:cNvSpPr>
            <p:nvPr/>
          </p:nvSpPr>
          <p:spPr bwMode="auto">
            <a:xfrm>
              <a:off x="1225" y="1477"/>
              <a:ext cx="143" cy="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solidFill>
                  <a:srgbClr val="3C8C93"/>
                </a:solidFill>
              </a:endParaRPr>
            </a:p>
          </p:txBody>
        </p:sp>
        <p:sp>
          <p:nvSpPr>
            <p:cNvPr id="10" name="Line 6"/>
            <p:cNvSpPr>
              <a:spLocks noChangeShapeType="1"/>
            </p:cNvSpPr>
            <p:nvPr/>
          </p:nvSpPr>
          <p:spPr bwMode="auto">
            <a:xfrm>
              <a:off x="1224" y="2250"/>
              <a:ext cx="143" cy="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solidFill>
                  <a:srgbClr val="3C8C93"/>
                </a:solidFill>
              </a:endParaRPr>
            </a:p>
          </p:txBody>
        </p:sp>
        <p:sp>
          <p:nvSpPr>
            <p:cNvPr id="11" name="Line 7"/>
            <p:cNvSpPr>
              <a:spLocks noChangeShapeType="1"/>
            </p:cNvSpPr>
            <p:nvPr/>
          </p:nvSpPr>
          <p:spPr bwMode="auto">
            <a:xfrm>
              <a:off x="1367" y="1474"/>
              <a:ext cx="1" cy="776"/>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solidFill>
                  <a:srgbClr val="3C8C93"/>
                </a:solidFill>
              </a:endParaRPr>
            </a:p>
          </p:txBody>
        </p:sp>
        <p:sp>
          <p:nvSpPr>
            <p:cNvPr id="12" name="Line 8"/>
            <p:cNvSpPr>
              <a:spLocks noChangeShapeType="1"/>
            </p:cNvSpPr>
            <p:nvPr/>
          </p:nvSpPr>
          <p:spPr bwMode="auto">
            <a:xfrm>
              <a:off x="1368" y="1872"/>
              <a:ext cx="935"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solidFill>
                  <a:srgbClr val="3C8C93"/>
                </a:solidFill>
              </a:endParaRPr>
            </a:p>
          </p:txBody>
        </p:sp>
        <p:sp>
          <p:nvSpPr>
            <p:cNvPr id="13" name="Text Box 9"/>
            <p:cNvSpPr txBox="1">
              <a:spLocks noChangeArrowheads="1"/>
            </p:cNvSpPr>
            <p:nvPr/>
          </p:nvSpPr>
          <p:spPr bwMode="auto">
            <a:xfrm>
              <a:off x="1368" y="1872"/>
              <a:ext cx="863"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algn="ctr" eaLnBrk="0" hangingPunct="0">
                <a:buClrTx/>
                <a:buFontTx/>
                <a:buNone/>
              </a:pPr>
              <a:r>
                <a:rPr lang="en-AU" sz="1200" dirty="0">
                  <a:solidFill>
                    <a:srgbClr val="000000"/>
                  </a:solidFill>
                  <a:latin typeface="+mn-lt"/>
                </a:rPr>
                <a:t>Performance Stimuli</a:t>
              </a:r>
            </a:p>
            <a:p>
              <a:pPr algn="ctr" eaLnBrk="0" hangingPunct="0">
                <a:buClrTx/>
                <a:buFontTx/>
                <a:buNone/>
              </a:pPr>
              <a:r>
                <a:rPr lang="en-AU" sz="1200" dirty="0">
                  <a:solidFill>
                    <a:srgbClr val="000000"/>
                  </a:solidFill>
                  <a:latin typeface="+mn-lt"/>
                </a:rPr>
                <a:t>(periodic events, one-time events, etc.)</a:t>
              </a:r>
            </a:p>
          </p:txBody>
        </p:sp>
        <p:sp>
          <p:nvSpPr>
            <p:cNvPr id="14" name="Text Box 10"/>
            <p:cNvSpPr txBox="1">
              <a:spLocks noChangeArrowheads="1"/>
            </p:cNvSpPr>
            <p:nvPr/>
          </p:nvSpPr>
          <p:spPr bwMode="auto">
            <a:xfrm>
              <a:off x="2304" y="1656"/>
              <a:ext cx="1367" cy="889"/>
            </a:xfrm>
            <a:prstGeom prst="rect">
              <a:avLst/>
            </a:prstGeom>
            <a:solidFill>
              <a:srgbClr val="FFFFFF"/>
            </a:solidFill>
            <a:ln w="381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algn="ctr" eaLnBrk="0" hangingPunct="0">
                <a:buClrTx/>
                <a:buFontTx/>
                <a:buNone/>
              </a:pPr>
              <a:r>
                <a:rPr lang="en-AU" sz="1200" dirty="0">
                  <a:solidFill>
                    <a:srgbClr val="3C8C93"/>
                  </a:solidFill>
                  <a:latin typeface="+mn-lt"/>
                </a:rPr>
                <a:t>Embedded </a:t>
              </a:r>
              <a:r>
                <a:rPr lang="en-AU" sz="1200" dirty="0" smtClean="0">
                  <a:solidFill>
                    <a:srgbClr val="3C8C93"/>
                  </a:solidFill>
                  <a:latin typeface="+mn-lt"/>
                </a:rPr>
                <a:t>System</a:t>
              </a:r>
            </a:p>
            <a:p>
              <a:pPr algn="ctr" eaLnBrk="0" hangingPunct="0">
                <a:buClrTx/>
                <a:buFontTx/>
                <a:buNone/>
              </a:pPr>
              <a:endParaRPr lang="en-AU" sz="1200" dirty="0">
                <a:solidFill>
                  <a:srgbClr val="3C8C93"/>
                </a:solidFill>
                <a:latin typeface="+mn-lt"/>
              </a:endParaRPr>
            </a:p>
            <a:p>
              <a:pPr eaLnBrk="0" hangingPunct="0">
                <a:buClrTx/>
                <a:buFontTx/>
                <a:buNone/>
              </a:pPr>
              <a:r>
                <a:rPr lang="en-US" sz="1200" dirty="0">
                  <a:solidFill>
                    <a:srgbClr val="000000"/>
                  </a:solidFill>
                  <a:latin typeface="+mn-lt"/>
                </a:rPr>
                <a:t>Operating System</a:t>
              </a:r>
            </a:p>
            <a:p>
              <a:pPr eaLnBrk="0" hangingPunct="0">
                <a:buClrTx/>
                <a:buFontTx/>
                <a:buNone/>
              </a:pPr>
              <a:endParaRPr lang="en-US" sz="1200" dirty="0">
                <a:solidFill>
                  <a:srgbClr val="000000"/>
                </a:solidFill>
                <a:latin typeface="+mn-lt"/>
              </a:endParaRPr>
            </a:p>
            <a:p>
              <a:pPr eaLnBrk="0" hangingPunct="0">
                <a:buClrTx/>
                <a:buFontTx/>
                <a:buNone/>
              </a:pPr>
              <a:r>
                <a:rPr lang="en-US" sz="1200" dirty="0">
                  <a:solidFill>
                    <a:srgbClr val="000000"/>
                  </a:solidFill>
                  <a:latin typeface="+mn-lt"/>
                </a:rPr>
                <a:t>- Process events concurrently reducing response times</a:t>
              </a:r>
            </a:p>
            <a:p>
              <a:pPr eaLnBrk="0" hangingPunct="0">
                <a:buClrTx/>
                <a:buFontTx/>
                <a:buNone/>
              </a:pPr>
              <a:r>
                <a:rPr lang="en-US" sz="1200" dirty="0">
                  <a:solidFill>
                    <a:srgbClr val="000000"/>
                  </a:solidFill>
                  <a:latin typeface="+mn-lt"/>
                </a:rPr>
                <a:t>-Scheduler manages requests and arbitration of resources to events</a:t>
              </a:r>
            </a:p>
            <a:p>
              <a:pPr eaLnBrk="0" hangingPunct="0">
                <a:buClrTx/>
                <a:buFontTx/>
                <a:buNone/>
              </a:pPr>
              <a:r>
                <a:rPr lang="en-US" sz="1200" dirty="0">
                  <a:solidFill>
                    <a:srgbClr val="000000"/>
                  </a:solidFill>
                  <a:latin typeface="+mn-lt"/>
                </a:rPr>
                <a:t>-….</a:t>
              </a:r>
            </a:p>
            <a:p>
              <a:pPr eaLnBrk="0" hangingPunct="0">
                <a:buClrTx/>
                <a:buFontTx/>
                <a:buNone/>
              </a:pPr>
              <a:endParaRPr lang="en-AU" sz="1200" dirty="0">
                <a:solidFill>
                  <a:srgbClr val="3C8C93"/>
                </a:solidFill>
                <a:latin typeface="+mn-lt"/>
              </a:endParaRPr>
            </a:p>
            <a:p>
              <a:pPr algn="ctr" eaLnBrk="0" hangingPunct="0">
                <a:buClrTx/>
                <a:buFontTx/>
                <a:buNone/>
              </a:pPr>
              <a:endParaRPr lang="en-AU" sz="1200" dirty="0">
                <a:solidFill>
                  <a:srgbClr val="3C8C93"/>
                </a:solidFill>
                <a:latin typeface="+mn-lt"/>
              </a:endParaRPr>
            </a:p>
            <a:p>
              <a:pPr algn="ctr" eaLnBrk="0" hangingPunct="0">
                <a:buClrTx/>
                <a:buFontTx/>
                <a:buNone/>
              </a:pPr>
              <a:endParaRPr lang="en-AU" sz="1200" dirty="0">
                <a:solidFill>
                  <a:srgbClr val="3C8C93"/>
                </a:solidFill>
                <a:latin typeface="+mn-lt"/>
              </a:endParaRPr>
            </a:p>
            <a:p>
              <a:pPr algn="ctr" eaLnBrk="0" hangingPunct="0">
                <a:buClrTx/>
                <a:buFontTx/>
                <a:buNone/>
              </a:pPr>
              <a:endParaRPr lang="en-AU" sz="1200" dirty="0">
                <a:solidFill>
                  <a:srgbClr val="3C8C93"/>
                </a:solidFill>
                <a:latin typeface="+mn-lt"/>
              </a:endParaRPr>
            </a:p>
            <a:p>
              <a:pPr algn="ctr" eaLnBrk="0" hangingPunct="0">
                <a:buClrTx/>
                <a:buFontTx/>
                <a:buNone/>
              </a:pPr>
              <a:endParaRPr lang="en-AU" sz="1200" dirty="0">
                <a:solidFill>
                  <a:srgbClr val="3C8C93"/>
                </a:solidFill>
                <a:latin typeface="+mn-lt"/>
              </a:endParaRPr>
            </a:p>
            <a:p>
              <a:pPr algn="ctr" eaLnBrk="0" hangingPunct="0">
                <a:buClrTx/>
                <a:buFontTx/>
                <a:buNone/>
              </a:pPr>
              <a:endParaRPr lang="en-AU" sz="1200" dirty="0">
                <a:solidFill>
                  <a:srgbClr val="3C8C93"/>
                </a:solidFill>
                <a:latin typeface="+mn-lt"/>
              </a:endParaRPr>
            </a:p>
          </p:txBody>
        </p:sp>
        <p:sp>
          <p:nvSpPr>
            <p:cNvPr id="15" name="Line 11"/>
            <p:cNvSpPr>
              <a:spLocks noChangeShapeType="1"/>
            </p:cNvSpPr>
            <p:nvPr/>
          </p:nvSpPr>
          <p:spPr bwMode="auto">
            <a:xfrm>
              <a:off x="3672" y="1872"/>
              <a:ext cx="935"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solidFill>
                  <a:srgbClr val="3C8C93"/>
                </a:solidFill>
              </a:endParaRPr>
            </a:p>
          </p:txBody>
        </p:sp>
        <p:sp>
          <p:nvSpPr>
            <p:cNvPr id="17" name="Line 13"/>
            <p:cNvSpPr>
              <a:spLocks noChangeShapeType="1"/>
            </p:cNvSpPr>
            <p:nvPr/>
          </p:nvSpPr>
          <p:spPr bwMode="auto">
            <a:xfrm flipV="1">
              <a:off x="2952" y="1368"/>
              <a:ext cx="0" cy="289"/>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solidFill>
                  <a:srgbClr val="3C8C93"/>
                </a:solidFill>
              </a:endParaRPr>
            </a:p>
          </p:txBody>
        </p:sp>
        <p:sp>
          <p:nvSpPr>
            <p:cNvPr id="18" name="Line 14"/>
            <p:cNvSpPr>
              <a:spLocks noChangeShapeType="1"/>
            </p:cNvSpPr>
            <p:nvPr/>
          </p:nvSpPr>
          <p:spPr bwMode="auto">
            <a:xfrm>
              <a:off x="2952" y="1368"/>
              <a:ext cx="1583"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solidFill>
                  <a:srgbClr val="3C8C93"/>
                </a:solidFill>
              </a:endParaRPr>
            </a:p>
          </p:txBody>
        </p:sp>
        <p:sp>
          <p:nvSpPr>
            <p:cNvPr id="19" name="Text Box 15"/>
            <p:cNvSpPr txBox="1">
              <a:spLocks noChangeArrowheads="1"/>
            </p:cNvSpPr>
            <p:nvPr/>
          </p:nvSpPr>
          <p:spPr bwMode="auto">
            <a:xfrm>
              <a:off x="2815" y="1152"/>
              <a:ext cx="1864"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eaLnBrk="0" hangingPunct="0">
                <a:buClrTx/>
                <a:buFontTx/>
                <a:buNone/>
              </a:pPr>
              <a:r>
                <a:rPr lang="en-AU" sz="1200" dirty="0">
                  <a:solidFill>
                    <a:srgbClr val="000000"/>
                  </a:solidFill>
                  <a:latin typeface="+mn-lt"/>
                </a:rPr>
                <a:t>System Response Measures</a:t>
              </a:r>
            </a:p>
            <a:p>
              <a:pPr eaLnBrk="0" hangingPunct="0">
                <a:buClrTx/>
                <a:buFontTx/>
                <a:buNone/>
              </a:pPr>
              <a:r>
                <a:rPr lang="en-AU" sz="1200" dirty="0">
                  <a:solidFill>
                    <a:srgbClr val="000000"/>
                  </a:solidFill>
                  <a:latin typeface="+mn-lt"/>
                </a:rPr>
                <a:t>(throughput, </a:t>
              </a:r>
              <a:r>
                <a:rPr lang="en-AU" sz="1200" dirty="0" smtClean="0">
                  <a:solidFill>
                    <a:srgbClr val="000000"/>
                  </a:solidFill>
                  <a:latin typeface="+mn-lt"/>
                </a:rPr>
                <a:t>data </a:t>
              </a:r>
              <a:r>
                <a:rPr lang="en-AU" sz="1200" dirty="0">
                  <a:solidFill>
                    <a:srgbClr val="000000"/>
                  </a:solidFill>
                  <a:latin typeface="+mn-lt"/>
                </a:rPr>
                <a:t>loss, etc.)</a:t>
              </a:r>
            </a:p>
          </p:txBody>
        </p:sp>
        <p:grpSp>
          <p:nvGrpSpPr>
            <p:cNvPr id="20" name="Group 16"/>
            <p:cNvGrpSpPr>
              <a:grpSpLocks/>
            </p:cNvGrpSpPr>
            <p:nvPr/>
          </p:nvGrpSpPr>
          <p:grpSpPr bwMode="auto">
            <a:xfrm>
              <a:off x="1978" y="2681"/>
              <a:ext cx="1621" cy="359"/>
              <a:chOff x="1978" y="2681"/>
              <a:chExt cx="1621" cy="359"/>
            </a:xfrm>
          </p:grpSpPr>
          <p:sp>
            <p:nvSpPr>
              <p:cNvPr id="34" name="Text Box 17"/>
              <p:cNvSpPr txBox="1">
                <a:spLocks noChangeArrowheads="1"/>
              </p:cNvSpPr>
              <p:nvPr/>
            </p:nvSpPr>
            <p:spPr bwMode="auto">
              <a:xfrm>
                <a:off x="1978" y="2681"/>
                <a:ext cx="1621" cy="359"/>
              </a:xfrm>
              <a:prstGeom prst="rect">
                <a:avLst/>
              </a:prstGeom>
              <a:solidFill>
                <a:srgbClr val="FFFFFF"/>
              </a:solidFill>
              <a:ln w="3240" cap="rnd">
                <a:solidFill>
                  <a:srgbClr val="000000"/>
                </a:solidFill>
                <a:prstDash val="sysDot"/>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algn="ctr" eaLnBrk="0" hangingPunct="0">
                  <a:buClrTx/>
                  <a:buFontTx/>
                  <a:buNone/>
                </a:pPr>
                <a:r>
                  <a:rPr lang="en-AU" sz="1200">
                    <a:solidFill>
                      <a:srgbClr val="3C8C93"/>
                    </a:solidFill>
                    <a:latin typeface="+mn-lt"/>
                  </a:rPr>
                  <a:t>Tactic : Resource Management </a:t>
                </a:r>
              </a:p>
              <a:p>
                <a:pPr algn="ctr" eaLnBrk="0" hangingPunct="0">
                  <a:buClrTx/>
                  <a:buFontTx/>
                  <a:buNone/>
                </a:pPr>
                <a:endParaRPr lang="en-AU" sz="1200">
                  <a:solidFill>
                    <a:srgbClr val="3C8C93"/>
                  </a:solidFill>
                  <a:latin typeface="+mn-lt"/>
                </a:endParaRPr>
              </a:p>
              <a:p>
                <a:pPr algn="ctr" eaLnBrk="0" hangingPunct="0">
                  <a:buClrTx/>
                  <a:buFontTx/>
                  <a:buNone/>
                </a:pPr>
                <a:endParaRPr lang="en-AU" sz="1200">
                  <a:solidFill>
                    <a:srgbClr val="3C8C93"/>
                  </a:solidFill>
                  <a:latin typeface="+mn-lt"/>
                </a:endParaRPr>
              </a:p>
            </p:txBody>
          </p:sp>
          <p:sp>
            <p:nvSpPr>
              <p:cNvPr id="35" name="Text Box 18"/>
              <p:cNvSpPr txBox="1">
                <a:spLocks noChangeArrowheads="1"/>
              </p:cNvSpPr>
              <p:nvPr/>
            </p:nvSpPr>
            <p:spPr bwMode="auto">
              <a:xfrm>
                <a:off x="2089" y="2827"/>
                <a:ext cx="503" cy="143"/>
              </a:xfrm>
              <a:prstGeom prst="rect">
                <a:avLst/>
              </a:prstGeom>
              <a:solidFill>
                <a:srgbClr val="FFFFFF"/>
              </a:solidFill>
              <a:ln w="3240" cap="rnd">
                <a:solidFill>
                  <a:srgbClr val="000000"/>
                </a:solidFill>
                <a:prstDash val="sysDot"/>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algn="ctr" eaLnBrk="0" hangingPunct="0">
                  <a:buClrTx/>
                  <a:buFontTx/>
                  <a:buNone/>
                </a:pPr>
                <a:r>
                  <a:rPr lang="en-AU" sz="1200">
                    <a:solidFill>
                      <a:srgbClr val="000000"/>
                    </a:solidFill>
                    <a:latin typeface="+mn-lt"/>
                  </a:rPr>
                  <a:t>Requests</a:t>
                </a:r>
              </a:p>
              <a:p>
                <a:pPr algn="ctr" eaLnBrk="0" hangingPunct="0">
                  <a:buClrTx/>
                  <a:buFontTx/>
                  <a:buNone/>
                </a:pPr>
                <a:endParaRPr lang="en-AU" sz="1200">
                  <a:solidFill>
                    <a:srgbClr val="000000"/>
                  </a:solidFill>
                  <a:latin typeface="+mn-lt"/>
                </a:endParaRPr>
              </a:p>
              <a:p>
                <a:pPr algn="ctr" eaLnBrk="0" hangingPunct="0">
                  <a:buClrTx/>
                  <a:buFontTx/>
                  <a:buNone/>
                </a:pPr>
                <a:endParaRPr lang="en-AU" sz="1200">
                  <a:solidFill>
                    <a:srgbClr val="000000"/>
                  </a:solidFill>
                  <a:latin typeface="+mn-lt"/>
                </a:endParaRPr>
              </a:p>
            </p:txBody>
          </p:sp>
          <p:sp>
            <p:nvSpPr>
              <p:cNvPr id="36" name="Text Box 19"/>
              <p:cNvSpPr txBox="1">
                <a:spLocks noChangeArrowheads="1"/>
              </p:cNvSpPr>
              <p:nvPr/>
            </p:nvSpPr>
            <p:spPr bwMode="auto">
              <a:xfrm>
                <a:off x="2702" y="2827"/>
                <a:ext cx="501" cy="141"/>
              </a:xfrm>
              <a:prstGeom prst="rect">
                <a:avLst/>
              </a:prstGeom>
              <a:solidFill>
                <a:srgbClr val="FFFFFF"/>
              </a:solidFill>
              <a:ln w="3240" cap="rnd">
                <a:solidFill>
                  <a:srgbClr val="000000"/>
                </a:solidFill>
                <a:prstDash val="sysDot"/>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algn="ctr" eaLnBrk="0" hangingPunct="0">
                  <a:buClrTx/>
                  <a:buFontTx/>
                  <a:buNone/>
                </a:pPr>
                <a:r>
                  <a:rPr lang="en-AU" sz="1200" dirty="0">
                    <a:solidFill>
                      <a:srgbClr val="000000"/>
                    </a:solidFill>
                    <a:latin typeface="+mn-lt"/>
                  </a:rPr>
                  <a:t>Arbitration</a:t>
                </a:r>
              </a:p>
              <a:p>
                <a:pPr algn="ctr" eaLnBrk="0" hangingPunct="0">
                  <a:buClrTx/>
                  <a:buFontTx/>
                  <a:buNone/>
                </a:pPr>
                <a:endParaRPr lang="en-AU" sz="1200" dirty="0">
                  <a:solidFill>
                    <a:srgbClr val="000000"/>
                  </a:solidFill>
                  <a:latin typeface="+mn-lt"/>
                </a:endParaRPr>
              </a:p>
              <a:p>
                <a:pPr algn="ctr" eaLnBrk="0" hangingPunct="0">
                  <a:buClrTx/>
                  <a:buFontTx/>
                  <a:buNone/>
                </a:pPr>
                <a:endParaRPr lang="en-AU" sz="1200" dirty="0">
                  <a:solidFill>
                    <a:srgbClr val="000000"/>
                  </a:solidFill>
                  <a:latin typeface="+mn-lt"/>
                </a:endParaRPr>
              </a:p>
            </p:txBody>
          </p:sp>
          <p:sp>
            <p:nvSpPr>
              <p:cNvPr id="37" name="Text Box 20"/>
              <p:cNvSpPr txBox="1">
                <a:spLocks noChangeArrowheads="1"/>
              </p:cNvSpPr>
              <p:nvPr/>
            </p:nvSpPr>
            <p:spPr bwMode="auto">
              <a:xfrm>
                <a:off x="3312" y="2825"/>
                <a:ext cx="215" cy="143"/>
              </a:xfrm>
              <a:prstGeom prst="rect">
                <a:avLst/>
              </a:prstGeom>
              <a:solidFill>
                <a:srgbClr val="FFFFFF"/>
              </a:solidFill>
              <a:ln w="3240" cap="rnd">
                <a:solidFill>
                  <a:srgbClr val="000000"/>
                </a:solidFill>
                <a:prstDash val="sysDot"/>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algn="ctr" eaLnBrk="0" hangingPunct="0">
                  <a:buClrTx/>
                  <a:buFontTx/>
                  <a:buNone/>
                </a:pPr>
                <a:r>
                  <a:rPr lang="en-US" sz="1200" dirty="0" smtClean="0">
                    <a:solidFill>
                      <a:srgbClr val="000000"/>
                    </a:solidFill>
                    <a:latin typeface="+mn-lt"/>
                  </a:rPr>
                  <a:t>…</a:t>
                </a:r>
                <a:endParaRPr lang="en-AU" sz="1200" dirty="0">
                  <a:solidFill>
                    <a:srgbClr val="000000"/>
                  </a:solidFill>
                  <a:latin typeface="+mn-lt"/>
                </a:endParaRPr>
              </a:p>
            </p:txBody>
          </p:sp>
        </p:grpSp>
        <p:sp>
          <p:nvSpPr>
            <p:cNvPr id="21" name="Line 21"/>
            <p:cNvSpPr>
              <a:spLocks noChangeShapeType="1"/>
            </p:cNvSpPr>
            <p:nvPr/>
          </p:nvSpPr>
          <p:spPr bwMode="auto">
            <a:xfrm flipV="1">
              <a:off x="2952" y="2545"/>
              <a:ext cx="0" cy="136"/>
            </a:xfrm>
            <a:prstGeom prst="line">
              <a:avLst/>
            </a:prstGeom>
            <a:noFill/>
            <a:ln w="9360" cap="rnd">
              <a:solidFill>
                <a:srgbClr val="000000"/>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solidFill>
                  <a:srgbClr val="3C8C93"/>
                </a:solidFill>
              </a:endParaRPr>
            </a:p>
          </p:txBody>
        </p:sp>
        <p:sp>
          <p:nvSpPr>
            <p:cNvPr id="27" name="Line 29"/>
            <p:cNvSpPr>
              <a:spLocks noChangeShapeType="1"/>
            </p:cNvSpPr>
            <p:nvPr/>
          </p:nvSpPr>
          <p:spPr bwMode="auto">
            <a:xfrm flipH="1">
              <a:off x="3599" y="2897"/>
              <a:ext cx="577" cy="0"/>
            </a:xfrm>
            <a:prstGeom prst="line">
              <a:avLst/>
            </a:prstGeom>
            <a:noFill/>
            <a:ln w="9360" cap="rnd">
              <a:solidFill>
                <a:srgbClr val="000000"/>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solidFill>
                  <a:srgbClr val="3C8C93"/>
                </a:solidFill>
              </a:endParaRPr>
            </a:p>
          </p:txBody>
        </p:sp>
        <p:sp>
          <p:nvSpPr>
            <p:cNvPr id="28" name="Line 30"/>
            <p:cNvSpPr>
              <a:spLocks noChangeShapeType="1"/>
            </p:cNvSpPr>
            <p:nvPr/>
          </p:nvSpPr>
          <p:spPr bwMode="auto">
            <a:xfrm>
              <a:off x="1800" y="2141"/>
              <a:ext cx="0" cy="683"/>
            </a:xfrm>
            <a:prstGeom prst="line">
              <a:avLst/>
            </a:prstGeom>
            <a:noFill/>
            <a:ln w="9360" cap="rnd">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solidFill>
                  <a:srgbClr val="3C8C93"/>
                </a:solidFill>
              </a:endParaRPr>
            </a:p>
          </p:txBody>
        </p:sp>
        <p:sp>
          <p:nvSpPr>
            <p:cNvPr id="29" name="Line 31"/>
            <p:cNvSpPr>
              <a:spLocks noChangeShapeType="1"/>
            </p:cNvSpPr>
            <p:nvPr/>
          </p:nvSpPr>
          <p:spPr bwMode="auto">
            <a:xfrm flipV="1">
              <a:off x="1800" y="2824"/>
              <a:ext cx="178" cy="1"/>
            </a:xfrm>
            <a:prstGeom prst="line">
              <a:avLst/>
            </a:prstGeom>
            <a:noFill/>
            <a:ln w="9360" cap="rnd">
              <a:solidFill>
                <a:srgbClr val="000000"/>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solidFill>
                  <a:srgbClr val="3C8C93"/>
                </a:solidFill>
              </a:endParaRPr>
            </a:p>
          </p:txBody>
        </p:sp>
        <p:sp>
          <p:nvSpPr>
            <p:cNvPr id="30" name="Line 32"/>
            <p:cNvSpPr>
              <a:spLocks noChangeShapeType="1"/>
            </p:cNvSpPr>
            <p:nvPr/>
          </p:nvSpPr>
          <p:spPr bwMode="auto">
            <a:xfrm>
              <a:off x="4176" y="2250"/>
              <a:ext cx="0" cy="647"/>
            </a:xfrm>
            <a:prstGeom prst="line">
              <a:avLst/>
            </a:prstGeom>
            <a:noFill/>
            <a:ln w="9360" cap="rnd">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solidFill>
                  <a:srgbClr val="3C8C93"/>
                </a:solidFill>
              </a:endParaRPr>
            </a:p>
          </p:txBody>
        </p:sp>
      </p:grpSp>
      <p:sp>
        <p:nvSpPr>
          <p:cNvPr id="31" name="TextBox 30"/>
          <p:cNvSpPr txBox="1"/>
          <p:nvPr/>
        </p:nvSpPr>
        <p:spPr>
          <a:xfrm>
            <a:off x="594918" y="1762053"/>
            <a:ext cx="7642404" cy="923330"/>
          </a:xfrm>
          <a:prstGeom prst="rect">
            <a:avLst/>
          </a:prstGeom>
          <a:noFill/>
        </p:spPr>
        <p:txBody>
          <a:bodyPr wrap="square" rtlCol="0">
            <a:spAutoFit/>
          </a:bodyPr>
          <a:lstStyle/>
          <a:p>
            <a:r>
              <a:rPr lang="en-US" dirty="0" smtClean="0">
                <a:solidFill>
                  <a:srgbClr val="000000"/>
                </a:solidFill>
              </a:rPr>
              <a:t>The most common architectural change to improve speed is to change the management of resources.  These might be processor cycles, buffer memory, access to hardware accelerators and so on.</a:t>
            </a:r>
          </a:p>
        </p:txBody>
      </p:sp>
      <p:sp>
        <p:nvSpPr>
          <p:cNvPr id="33" name="Text Box 12"/>
          <p:cNvSpPr txBox="1">
            <a:spLocks noChangeArrowheads="1"/>
          </p:cNvSpPr>
          <p:nvPr/>
        </p:nvSpPr>
        <p:spPr bwMode="auto">
          <a:xfrm>
            <a:off x="6878922" y="4159286"/>
            <a:ext cx="1935873" cy="445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algn="ctr" eaLnBrk="0" hangingPunct="0">
              <a:buClrTx/>
              <a:buFontTx/>
              <a:buNone/>
            </a:pPr>
            <a:r>
              <a:rPr lang="en-AU" sz="1200" dirty="0">
                <a:solidFill>
                  <a:srgbClr val="000000"/>
                </a:solidFill>
                <a:latin typeface="+mn-lt"/>
              </a:rPr>
              <a:t>System Response</a:t>
            </a:r>
          </a:p>
          <a:p>
            <a:pPr algn="ctr" eaLnBrk="0" hangingPunct="0">
              <a:buClrTx/>
              <a:buFontTx/>
              <a:buNone/>
            </a:pPr>
            <a:r>
              <a:rPr lang="en-AU" sz="1200" dirty="0" smtClean="0">
                <a:solidFill>
                  <a:srgbClr val="000000"/>
                </a:solidFill>
                <a:latin typeface="+mn-lt"/>
              </a:rPr>
              <a:t>(events processed faster, on average, than they arrive)</a:t>
            </a:r>
            <a:endParaRPr lang="en-AU" sz="1200" dirty="0">
              <a:solidFill>
                <a:srgbClr val="000000"/>
              </a:solidFill>
              <a:latin typeface="+mn-lt"/>
            </a:endParaRPr>
          </a:p>
        </p:txBody>
      </p:sp>
    </p:spTree>
    <p:extLst>
      <p:ext uri="{BB962C8B-B14F-4D97-AF65-F5344CB8AC3E}">
        <p14:creationId xmlns:p14="http://schemas.microsoft.com/office/powerpoint/2010/main" val="38136922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C8C93"/>
                </a:solidFill>
              </a:rPr>
              <a:t>Responsiveness </a:t>
            </a:r>
            <a:r>
              <a:rPr lang="en-US" dirty="0" smtClean="0">
                <a:solidFill>
                  <a:srgbClr val="3C8C93"/>
                </a:solidFill>
              </a:rPr>
              <a:t>Requirements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35</a:t>
            </a:fld>
            <a:endParaRPr lang="en-US" dirty="0"/>
          </a:p>
        </p:txBody>
      </p:sp>
      <p:grpSp>
        <p:nvGrpSpPr>
          <p:cNvPr id="6" name="Group 2"/>
          <p:cNvGrpSpPr>
            <a:grpSpLocks/>
          </p:cNvGrpSpPr>
          <p:nvPr/>
        </p:nvGrpSpPr>
        <p:grpSpPr bwMode="auto">
          <a:xfrm>
            <a:off x="172726" y="3527663"/>
            <a:ext cx="8791142" cy="2884140"/>
            <a:chOff x="433" y="1152"/>
            <a:chExt cx="4246" cy="1393"/>
          </a:xfrm>
        </p:grpSpPr>
        <p:sp>
          <p:nvSpPr>
            <p:cNvPr id="7" name="Text Box 3"/>
            <p:cNvSpPr txBox="1">
              <a:spLocks noChangeArrowheads="1"/>
            </p:cNvSpPr>
            <p:nvPr/>
          </p:nvSpPr>
          <p:spPr bwMode="auto">
            <a:xfrm>
              <a:off x="433" y="1295"/>
              <a:ext cx="791" cy="434"/>
            </a:xfrm>
            <a:prstGeom prst="rect">
              <a:avLst/>
            </a:prstGeom>
            <a:solidFill>
              <a:srgbClr val="FFFFFF"/>
            </a:solidFill>
            <a:ln w="9360">
              <a:solidFill>
                <a:srgbClr val="000000"/>
              </a:solidFill>
              <a:prstDash val="dash"/>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eaLnBrk="0" hangingPunct="0">
                <a:buClrTx/>
                <a:buFontTx/>
                <a:buNone/>
              </a:pPr>
              <a:r>
                <a:rPr lang="en-AU" sz="1200" dirty="0">
                  <a:solidFill>
                    <a:schemeClr val="tx1"/>
                  </a:solidFill>
                  <a:latin typeface="+mn-lt"/>
                </a:rPr>
                <a:t>Internal Stimulus Sources</a:t>
              </a:r>
            </a:p>
            <a:p>
              <a:pPr eaLnBrk="0" hangingPunct="0">
                <a:buClrTx/>
                <a:buFontTx/>
                <a:buNone/>
              </a:pPr>
              <a:r>
                <a:rPr lang="en-AU" sz="1200" dirty="0">
                  <a:solidFill>
                    <a:schemeClr val="tx1"/>
                  </a:solidFill>
                  <a:latin typeface="+mn-lt"/>
                </a:rPr>
                <a:t> (other internal system elements)</a:t>
              </a:r>
            </a:p>
          </p:txBody>
        </p:sp>
        <p:sp>
          <p:nvSpPr>
            <p:cNvPr id="8" name="Text Box 4"/>
            <p:cNvSpPr txBox="1">
              <a:spLocks noChangeArrowheads="1"/>
            </p:cNvSpPr>
            <p:nvPr/>
          </p:nvSpPr>
          <p:spPr bwMode="auto">
            <a:xfrm>
              <a:off x="433" y="1998"/>
              <a:ext cx="790" cy="483"/>
            </a:xfrm>
            <a:prstGeom prst="rect">
              <a:avLst/>
            </a:prstGeom>
            <a:solidFill>
              <a:srgbClr val="FFFFFF"/>
            </a:solidFill>
            <a:ln w="9360">
              <a:solidFill>
                <a:srgbClr val="000000"/>
              </a:solidFill>
              <a:prstDash val="dash"/>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eaLnBrk="0" hangingPunct="0">
                <a:buClrTx/>
                <a:buFontTx/>
                <a:buNone/>
              </a:pPr>
              <a:r>
                <a:rPr lang="en-AU" sz="1200" dirty="0">
                  <a:solidFill>
                    <a:schemeClr val="tx1"/>
                  </a:solidFill>
                  <a:latin typeface="+mn-lt"/>
                </a:rPr>
                <a:t>External Stimulus Sources</a:t>
              </a:r>
            </a:p>
            <a:p>
              <a:pPr eaLnBrk="0" hangingPunct="0">
                <a:buClrTx/>
                <a:buFontTx/>
                <a:buNone/>
              </a:pPr>
              <a:r>
                <a:rPr lang="en-AU" sz="1200" dirty="0">
                  <a:solidFill>
                    <a:schemeClr val="tx1"/>
                  </a:solidFill>
                  <a:latin typeface="+mn-lt"/>
                </a:rPr>
                <a:t>(user, data over network, etc.)</a:t>
              </a:r>
            </a:p>
          </p:txBody>
        </p:sp>
        <p:sp>
          <p:nvSpPr>
            <p:cNvPr id="9" name="Line 5"/>
            <p:cNvSpPr>
              <a:spLocks noChangeShapeType="1"/>
            </p:cNvSpPr>
            <p:nvPr/>
          </p:nvSpPr>
          <p:spPr bwMode="auto">
            <a:xfrm>
              <a:off x="1225" y="1477"/>
              <a:ext cx="143" cy="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solidFill>
                  <a:srgbClr val="3C8C93"/>
                </a:solidFill>
              </a:endParaRPr>
            </a:p>
          </p:txBody>
        </p:sp>
        <p:sp>
          <p:nvSpPr>
            <p:cNvPr id="10" name="Line 6"/>
            <p:cNvSpPr>
              <a:spLocks noChangeShapeType="1"/>
            </p:cNvSpPr>
            <p:nvPr/>
          </p:nvSpPr>
          <p:spPr bwMode="auto">
            <a:xfrm>
              <a:off x="1224" y="2250"/>
              <a:ext cx="143" cy="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solidFill>
                  <a:srgbClr val="3C8C93"/>
                </a:solidFill>
              </a:endParaRPr>
            </a:p>
          </p:txBody>
        </p:sp>
        <p:sp>
          <p:nvSpPr>
            <p:cNvPr id="11" name="Line 7"/>
            <p:cNvSpPr>
              <a:spLocks noChangeShapeType="1"/>
            </p:cNvSpPr>
            <p:nvPr/>
          </p:nvSpPr>
          <p:spPr bwMode="auto">
            <a:xfrm>
              <a:off x="1367" y="1474"/>
              <a:ext cx="1" cy="776"/>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solidFill>
                  <a:srgbClr val="3C8C93"/>
                </a:solidFill>
              </a:endParaRPr>
            </a:p>
          </p:txBody>
        </p:sp>
        <p:sp>
          <p:nvSpPr>
            <p:cNvPr id="12" name="Line 8"/>
            <p:cNvSpPr>
              <a:spLocks noChangeShapeType="1"/>
            </p:cNvSpPr>
            <p:nvPr/>
          </p:nvSpPr>
          <p:spPr bwMode="auto">
            <a:xfrm>
              <a:off x="1368" y="1872"/>
              <a:ext cx="935"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solidFill>
                  <a:srgbClr val="3C8C93"/>
                </a:solidFill>
              </a:endParaRPr>
            </a:p>
          </p:txBody>
        </p:sp>
        <p:sp>
          <p:nvSpPr>
            <p:cNvPr id="13" name="Text Box 9"/>
            <p:cNvSpPr txBox="1">
              <a:spLocks noChangeArrowheads="1"/>
            </p:cNvSpPr>
            <p:nvPr/>
          </p:nvSpPr>
          <p:spPr bwMode="auto">
            <a:xfrm>
              <a:off x="1368" y="1872"/>
              <a:ext cx="863"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algn="ctr" eaLnBrk="0" hangingPunct="0">
                <a:buClrTx/>
                <a:buFontTx/>
                <a:buNone/>
              </a:pPr>
              <a:r>
                <a:rPr lang="en-AU" sz="1200" dirty="0">
                  <a:solidFill>
                    <a:srgbClr val="000000"/>
                  </a:solidFill>
                  <a:latin typeface="+mn-lt"/>
                </a:rPr>
                <a:t>Performance Stimuli</a:t>
              </a:r>
            </a:p>
            <a:p>
              <a:pPr algn="ctr" eaLnBrk="0" hangingPunct="0">
                <a:buClrTx/>
                <a:buFontTx/>
                <a:buNone/>
              </a:pPr>
              <a:r>
                <a:rPr lang="en-AU" sz="1200" dirty="0">
                  <a:solidFill>
                    <a:srgbClr val="000000"/>
                  </a:solidFill>
                  <a:latin typeface="+mn-lt"/>
                </a:rPr>
                <a:t>(periodic events, one-time events, etc.)</a:t>
              </a:r>
            </a:p>
          </p:txBody>
        </p:sp>
        <p:sp>
          <p:nvSpPr>
            <p:cNvPr id="14" name="Text Box 10"/>
            <p:cNvSpPr txBox="1">
              <a:spLocks noChangeArrowheads="1"/>
            </p:cNvSpPr>
            <p:nvPr/>
          </p:nvSpPr>
          <p:spPr bwMode="auto">
            <a:xfrm>
              <a:off x="2304" y="1656"/>
              <a:ext cx="1367" cy="889"/>
            </a:xfrm>
            <a:prstGeom prst="rect">
              <a:avLst/>
            </a:prstGeom>
            <a:solidFill>
              <a:srgbClr val="FFFFFF"/>
            </a:solidFill>
            <a:ln w="381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algn="ctr" eaLnBrk="0" hangingPunct="0">
                <a:buClrTx/>
                <a:buFontTx/>
                <a:buNone/>
              </a:pPr>
              <a:r>
                <a:rPr lang="en-AU" sz="1200" dirty="0">
                  <a:solidFill>
                    <a:srgbClr val="3C8C93"/>
                  </a:solidFill>
                  <a:latin typeface="+mn-lt"/>
                </a:rPr>
                <a:t>Embedded </a:t>
              </a:r>
              <a:r>
                <a:rPr lang="en-AU" sz="1200" dirty="0" smtClean="0">
                  <a:solidFill>
                    <a:srgbClr val="3C8C93"/>
                  </a:solidFill>
                  <a:latin typeface="+mn-lt"/>
                </a:rPr>
                <a:t>System</a:t>
              </a:r>
            </a:p>
            <a:p>
              <a:pPr algn="ctr" eaLnBrk="0" hangingPunct="0">
                <a:buClrTx/>
                <a:buFontTx/>
                <a:buNone/>
              </a:pPr>
              <a:endParaRPr lang="en-AU" sz="1200" dirty="0">
                <a:solidFill>
                  <a:srgbClr val="3C8C93"/>
                </a:solidFill>
                <a:latin typeface="+mn-lt"/>
              </a:endParaRPr>
            </a:p>
            <a:p>
              <a:pPr eaLnBrk="0" hangingPunct="0">
                <a:buClrTx/>
                <a:buFontTx/>
                <a:buNone/>
              </a:pPr>
              <a:r>
                <a:rPr lang="en-US" sz="1200" dirty="0">
                  <a:solidFill>
                    <a:srgbClr val="000000"/>
                  </a:solidFill>
                  <a:latin typeface="+mn-lt"/>
                </a:rPr>
                <a:t>Operating System</a:t>
              </a:r>
            </a:p>
            <a:p>
              <a:pPr eaLnBrk="0" hangingPunct="0">
                <a:buClrTx/>
                <a:buFontTx/>
                <a:buNone/>
              </a:pPr>
              <a:endParaRPr lang="en-US" sz="1200" dirty="0">
                <a:solidFill>
                  <a:srgbClr val="000000"/>
                </a:solidFill>
                <a:latin typeface="+mn-lt"/>
              </a:endParaRPr>
            </a:p>
            <a:p>
              <a:pPr eaLnBrk="0" hangingPunct="0">
                <a:buClrTx/>
                <a:buFontTx/>
                <a:buNone/>
              </a:pPr>
              <a:r>
                <a:rPr lang="en-US" sz="1200" dirty="0">
                  <a:solidFill>
                    <a:srgbClr val="000000"/>
                  </a:solidFill>
                  <a:latin typeface="+mn-lt"/>
                </a:rPr>
                <a:t>- Process events concurrently reducing response times</a:t>
              </a:r>
            </a:p>
            <a:p>
              <a:pPr eaLnBrk="0" hangingPunct="0">
                <a:buClrTx/>
                <a:buFontTx/>
                <a:buNone/>
              </a:pPr>
              <a:r>
                <a:rPr lang="en-US" sz="1200" dirty="0">
                  <a:solidFill>
                    <a:srgbClr val="000000"/>
                  </a:solidFill>
                  <a:latin typeface="+mn-lt"/>
                </a:rPr>
                <a:t>-Scheduler manages requests and arbitration of resources to events</a:t>
              </a:r>
            </a:p>
            <a:p>
              <a:pPr eaLnBrk="0" hangingPunct="0">
                <a:buClrTx/>
                <a:buFontTx/>
                <a:buNone/>
              </a:pPr>
              <a:r>
                <a:rPr lang="en-US" sz="1200" dirty="0">
                  <a:solidFill>
                    <a:srgbClr val="000000"/>
                  </a:solidFill>
                  <a:latin typeface="+mn-lt"/>
                </a:rPr>
                <a:t>-….</a:t>
              </a:r>
            </a:p>
            <a:p>
              <a:pPr eaLnBrk="0" hangingPunct="0">
                <a:buClrTx/>
                <a:buFontTx/>
                <a:buNone/>
              </a:pPr>
              <a:endParaRPr lang="en-AU" sz="1200" dirty="0">
                <a:solidFill>
                  <a:srgbClr val="3C8C93"/>
                </a:solidFill>
                <a:latin typeface="+mn-lt"/>
              </a:endParaRPr>
            </a:p>
            <a:p>
              <a:pPr algn="ctr" eaLnBrk="0" hangingPunct="0">
                <a:buClrTx/>
                <a:buFontTx/>
                <a:buNone/>
              </a:pPr>
              <a:endParaRPr lang="en-AU" sz="1200" dirty="0">
                <a:solidFill>
                  <a:srgbClr val="3C8C93"/>
                </a:solidFill>
                <a:latin typeface="+mn-lt"/>
              </a:endParaRPr>
            </a:p>
            <a:p>
              <a:pPr algn="ctr" eaLnBrk="0" hangingPunct="0">
                <a:buClrTx/>
                <a:buFontTx/>
                <a:buNone/>
              </a:pPr>
              <a:endParaRPr lang="en-AU" sz="1200" dirty="0">
                <a:solidFill>
                  <a:srgbClr val="3C8C93"/>
                </a:solidFill>
                <a:latin typeface="+mn-lt"/>
              </a:endParaRPr>
            </a:p>
            <a:p>
              <a:pPr algn="ctr" eaLnBrk="0" hangingPunct="0">
                <a:buClrTx/>
                <a:buFontTx/>
                <a:buNone/>
              </a:pPr>
              <a:endParaRPr lang="en-AU" sz="1200" dirty="0">
                <a:solidFill>
                  <a:srgbClr val="3C8C93"/>
                </a:solidFill>
                <a:latin typeface="+mn-lt"/>
              </a:endParaRPr>
            </a:p>
            <a:p>
              <a:pPr algn="ctr" eaLnBrk="0" hangingPunct="0">
                <a:buClrTx/>
                <a:buFontTx/>
                <a:buNone/>
              </a:pPr>
              <a:endParaRPr lang="en-AU" sz="1200" dirty="0">
                <a:solidFill>
                  <a:srgbClr val="3C8C93"/>
                </a:solidFill>
                <a:latin typeface="+mn-lt"/>
              </a:endParaRPr>
            </a:p>
            <a:p>
              <a:pPr algn="ctr" eaLnBrk="0" hangingPunct="0">
                <a:buClrTx/>
                <a:buFontTx/>
                <a:buNone/>
              </a:pPr>
              <a:endParaRPr lang="en-AU" sz="1200" dirty="0">
                <a:solidFill>
                  <a:srgbClr val="3C8C93"/>
                </a:solidFill>
                <a:latin typeface="+mn-lt"/>
              </a:endParaRPr>
            </a:p>
          </p:txBody>
        </p:sp>
        <p:sp>
          <p:nvSpPr>
            <p:cNvPr id="15" name="Line 11"/>
            <p:cNvSpPr>
              <a:spLocks noChangeShapeType="1"/>
            </p:cNvSpPr>
            <p:nvPr/>
          </p:nvSpPr>
          <p:spPr bwMode="auto">
            <a:xfrm>
              <a:off x="3672" y="1872"/>
              <a:ext cx="935"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solidFill>
                  <a:srgbClr val="3C8C93"/>
                </a:solidFill>
              </a:endParaRPr>
            </a:p>
          </p:txBody>
        </p:sp>
        <p:sp>
          <p:nvSpPr>
            <p:cNvPr id="16" name="Text Box 12"/>
            <p:cNvSpPr txBox="1">
              <a:spLocks noChangeArrowheads="1"/>
            </p:cNvSpPr>
            <p:nvPr/>
          </p:nvSpPr>
          <p:spPr bwMode="auto">
            <a:xfrm>
              <a:off x="3672" y="1872"/>
              <a:ext cx="935"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algn="ctr" eaLnBrk="0" hangingPunct="0">
                <a:buClrTx/>
                <a:buFontTx/>
                <a:buNone/>
              </a:pPr>
              <a:r>
                <a:rPr lang="en-AU" sz="1200" dirty="0">
                  <a:solidFill>
                    <a:srgbClr val="000000"/>
                  </a:solidFill>
                  <a:latin typeface="+mn-lt"/>
                </a:rPr>
                <a:t>System Response</a:t>
              </a:r>
            </a:p>
            <a:p>
              <a:pPr algn="ctr" eaLnBrk="0" hangingPunct="0">
                <a:buClrTx/>
                <a:buFontTx/>
                <a:buNone/>
              </a:pPr>
              <a:r>
                <a:rPr lang="en-AU" sz="1200" dirty="0">
                  <a:solidFill>
                    <a:srgbClr val="000000"/>
                  </a:solidFill>
                  <a:latin typeface="+mn-lt"/>
                </a:rPr>
                <a:t>(events processed in timely manner, </a:t>
              </a:r>
              <a:r>
                <a:rPr lang="en-AU" sz="1200" dirty="0" err="1">
                  <a:solidFill>
                    <a:srgbClr val="000000"/>
                  </a:solidFill>
                  <a:latin typeface="+mn-lt"/>
                </a:rPr>
                <a:t>etc</a:t>
              </a:r>
              <a:r>
                <a:rPr lang="en-AU" sz="1200" dirty="0">
                  <a:solidFill>
                    <a:srgbClr val="000000"/>
                  </a:solidFill>
                  <a:latin typeface="+mn-lt"/>
                </a:rPr>
                <a:t>)</a:t>
              </a:r>
            </a:p>
          </p:txBody>
        </p:sp>
        <p:sp>
          <p:nvSpPr>
            <p:cNvPr id="17" name="Line 13"/>
            <p:cNvSpPr>
              <a:spLocks noChangeShapeType="1"/>
            </p:cNvSpPr>
            <p:nvPr/>
          </p:nvSpPr>
          <p:spPr bwMode="auto">
            <a:xfrm flipV="1">
              <a:off x="2952" y="1368"/>
              <a:ext cx="0" cy="289"/>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solidFill>
                  <a:srgbClr val="3C8C93"/>
                </a:solidFill>
              </a:endParaRPr>
            </a:p>
          </p:txBody>
        </p:sp>
        <p:sp>
          <p:nvSpPr>
            <p:cNvPr id="18" name="Line 14"/>
            <p:cNvSpPr>
              <a:spLocks noChangeShapeType="1"/>
            </p:cNvSpPr>
            <p:nvPr/>
          </p:nvSpPr>
          <p:spPr bwMode="auto">
            <a:xfrm>
              <a:off x="2952" y="1368"/>
              <a:ext cx="1583"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solidFill>
                  <a:srgbClr val="3C8C93"/>
                </a:solidFill>
              </a:endParaRPr>
            </a:p>
          </p:txBody>
        </p:sp>
        <p:sp>
          <p:nvSpPr>
            <p:cNvPr id="19" name="Text Box 15"/>
            <p:cNvSpPr txBox="1">
              <a:spLocks noChangeArrowheads="1"/>
            </p:cNvSpPr>
            <p:nvPr/>
          </p:nvSpPr>
          <p:spPr bwMode="auto">
            <a:xfrm>
              <a:off x="2815" y="1152"/>
              <a:ext cx="1864"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eaLnBrk="0" hangingPunct="0">
                <a:buClrTx/>
                <a:buFontTx/>
                <a:buNone/>
              </a:pPr>
              <a:r>
                <a:rPr lang="en-AU" sz="1200" dirty="0">
                  <a:solidFill>
                    <a:srgbClr val="000000"/>
                  </a:solidFill>
                  <a:latin typeface="+mn-lt"/>
                </a:rPr>
                <a:t>System </a:t>
              </a:r>
              <a:r>
                <a:rPr lang="en-AU" sz="1200" dirty="0" smtClean="0">
                  <a:solidFill>
                    <a:srgbClr val="000000"/>
                  </a:solidFill>
                  <a:latin typeface="+mn-lt"/>
                </a:rPr>
                <a:t>Speed Measures</a:t>
              </a:r>
              <a:endParaRPr lang="en-AU" sz="1200" dirty="0">
                <a:solidFill>
                  <a:srgbClr val="000000"/>
                </a:solidFill>
                <a:latin typeface="+mn-lt"/>
              </a:endParaRPr>
            </a:p>
            <a:p>
              <a:pPr eaLnBrk="0" hangingPunct="0">
                <a:buClrTx/>
                <a:buFontTx/>
                <a:buNone/>
              </a:pPr>
              <a:r>
                <a:rPr lang="en-AU" sz="1200" dirty="0" smtClean="0">
                  <a:solidFill>
                    <a:srgbClr val="000000"/>
                  </a:solidFill>
                  <a:latin typeface="+mn-lt"/>
                </a:rPr>
                <a:t>(data </a:t>
              </a:r>
              <a:r>
                <a:rPr lang="en-AU" sz="1200" dirty="0">
                  <a:solidFill>
                    <a:srgbClr val="000000"/>
                  </a:solidFill>
                  <a:latin typeface="+mn-lt"/>
                </a:rPr>
                <a:t>loss, </a:t>
              </a:r>
              <a:r>
                <a:rPr lang="en-AU" sz="1200" b="1" dirty="0" smtClean="0">
                  <a:solidFill>
                    <a:srgbClr val="000000"/>
                  </a:solidFill>
                  <a:latin typeface="+mn-lt"/>
                </a:rPr>
                <a:t>latency, response time </a:t>
              </a:r>
              <a:r>
                <a:rPr lang="en-AU" sz="1200" dirty="0" smtClean="0">
                  <a:solidFill>
                    <a:srgbClr val="000000"/>
                  </a:solidFill>
                  <a:latin typeface="+mn-lt"/>
                </a:rPr>
                <a:t>etc</a:t>
              </a:r>
              <a:r>
                <a:rPr lang="en-AU" sz="1200" dirty="0">
                  <a:solidFill>
                    <a:srgbClr val="000000"/>
                  </a:solidFill>
                  <a:latin typeface="+mn-lt"/>
                </a:rPr>
                <a:t>.)</a:t>
              </a:r>
            </a:p>
          </p:txBody>
        </p:sp>
      </p:grpSp>
      <p:sp>
        <p:nvSpPr>
          <p:cNvPr id="3" name="TextBox 2"/>
          <p:cNvSpPr txBox="1"/>
          <p:nvPr/>
        </p:nvSpPr>
        <p:spPr>
          <a:xfrm>
            <a:off x="594918" y="1842147"/>
            <a:ext cx="7642404" cy="1754327"/>
          </a:xfrm>
          <a:prstGeom prst="rect">
            <a:avLst/>
          </a:prstGeom>
          <a:noFill/>
        </p:spPr>
        <p:txBody>
          <a:bodyPr wrap="square" rtlCol="0">
            <a:spAutoFit/>
          </a:bodyPr>
          <a:lstStyle/>
          <a:p>
            <a:r>
              <a:rPr lang="en-US" dirty="0" smtClean="0">
                <a:solidFill>
                  <a:srgbClr val="000000"/>
                </a:solidFill>
              </a:rPr>
              <a:t>Responsiveness is related to Real Time concepts as will be presented in a few lectures time.  </a:t>
            </a:r>
            <a:r>
              <a:rPr lang="en-US" dirty="0" smtClean="0">
                <a:solidFill>
                  <a:srgbClr val="000000"/>
                </a:solidFill>
              </a:rPr>
              <a:t>Low latency response, or rather </a:t>
            </a:r>
            <a:r>
              <a:rPr lang="en-US" b="1" dirty="0" smtClean="0">
                <a:solidFill>
                  <a:srgbClr val="000000"/>
                </a:solidFill>
              </a:rPr>
              <a:t>bounded</a:t>
            </a:r>
            <a:r>
              <a:rPr lang="en-US" dirty="0" smtClean="0">
                <a:solidFill>
                  <a:srgbClr val="000000"/>
                </a:solidFill>
              </a:rPr>
              <a:t> latency response, is a key aspect of all Embedded Systems</a:t>
            </a:r>
          </a:p>
          <a:p>
            <a:endParaRPr lang="en-US" dirty="0">
              <a:solidFill>
                <a:srgbClr val="000000"/>
              </a:solidFill>
            </a:endParaRPr>
          </a:p>
          <a:p>
            <a:r>
              <a:rPr lang="en-US" dirty="0" smtClean="0">
                <a:solidFill>
                  <a:srgbClr val="000000"/>
                </a:solidFill>
              </a:rPr>
              <a:t>Responsiveness requirements can be couched in the same terms as speed but with slightly different metrics</a:t>
            </a:r>
          </a:p>
        </p:txBody>
      </p:sp>
    </p:spTree>
    <p:extLst>
      <p:ext uri="{BB962C8B-B14F-4D97-AF65-F5344CB8AC3E}">
        <p14:creationId xmlns:p14="http://schemas.microsoft.com/office/powerpoint/2010/main" val="23121581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C8C93"/>
                </a:solidFill>
              </a:rPr>
              <a:t>Responsiveness Requirements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36</a:t>
            </a:fld>
            <a:endParaRPr lang="en-US" dirty="0"/>
          </a:p>
        </p:txBody>
      </p:sp>
      <p:grpSp>
        <p:nvGrpSpPr>
          <p:cNvPr id="6" name="Group 2"/>
          <p:cNvGrpSpPr>
            <a:grpSpLocks/>
          </p:cNvGrpSpPr>
          <p:nvPr/>
        </p:nvGrpSpPr>
        <p:grpSpPr bwMode="auto">
          <a:xfrm>
            <a:off x="172726" y="2630260"/>
            <a:ext cx="8791142" cy="3909008"/>
            <a:chOff x="433" y="1152"/>
            <a:chExt cx="4246" cy="1888"/>
          </a:xfrm>
        </p:grpSpPr>
        <p:sp>
          <p:nvSpPr>
            <p:cNvPr id="7" name="Text Box 3"/>
            <p:cNvSpPr txBox="1">
              <a:spLocks noChangeArrowheads="1"/>
            </p:cNvSpPr>
            <p:nvPr/>
          </p:nvSpPr>
          <p:spPr bwMode="auto">
            <a:xfrm>
              <a:off x="433" y="1295"/>
              <a:ext cx="791" cy="434"/>
            </a:xfrm>
            <a:prstGeom prst="rect">
              <a:avLst/>
            </a:prstGeom>
            <a:solidFill>
              <a:srgbClr val="FFFFFF"/>
            </a:solidFill>
            <a:ln w="9360">
              <a:solidFill>
                <a:srgbClr val="000000"/>
              </a:solidFill>
              <a:prstDash val="dash"/>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eaLnBrk="0" hangingPunct="0">
                <a:buClrTx/>
                <a:buFontTx/>
                <a:buNone/>
              </a:pPr>
              <a:r>
                <a:rPr lang="en-AU" sz="1200" dirty="0">
                  <a:solidFill>
                    <a:schemeClr val="tx1"/>
                  </a:solidFill>
                  <a:latin typeface="+mn-lt"/>
                </a:rPr>
                <a:t>Internal Stimulus Sources</a:t>
              </a:r>
            </a:p>
            <a:p>
              <a:pPr eaLnBrk="0" hangingPunct="0">
                <a:buClrTx/>
                <a:buFontTx/>
                <a:buNone/>
              </a:pPr>
              <a:r>
                <a:rPr lang="en-AU" sz="1200" dirty="0">
                  <a:solidFill>
                    <a:schemeClr val="tx1"/>
                  </a:solidFill>
                  <a:latin typeface="+mn-lt"/>
                </a:rPr>
                <a:t> (other internal system elements)</a:t>
              </a:r>
            </a:p>
          </p:txBody>
        </p:sp>
        <p:sp>
          <p:nvSpPr>
            <p:cNvPr id="8" name="Text Box 4"/>
            <p:cNvSpPr txBox="1">
              <a:spLocks noChangeArrowheads="1"/>
            </p:cNvSpPr>
            <p:nvPr/>
          </p:nvSpPr>
          <p:spPr bwMode="auto">
            <a:xfrm>
              <a:off x="433" y="1998"/>
              <a:ext cx="790" cy="483"/>
            </a:xfrm>
            <a:prstGeom prst="rect">
              <a:avLst/>
            </a:prstGeom>
            <a:solidFill>
              <a:srgbClr val="FFFFFF"/>
            </a:solidFill>
            <a:ln w="9360">
              <a:solidFill>
                <a:srgbClr val="000000"/>
              </a:solidFill>
              <a:prstDash val="dash"/>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eaLnBrk="0" hangingPunct="0">
                <a:buClrTx/>
                <a:buFontTx/>
                <a:buNone/>
              </a:pPr>
              <a:r>
                <a:rPr lang="en-AU" sz="1200" dirty="0">
                  <a:solidFill>
                    <a:schemeClr val="tx1"/>
                  </a:solidFill>
                  <a:latin typeface="+mn-lt"/>
                </a:rPr>
                <a:t>External Stimulus Sources</a:t>
              </a:r>
            </a:p>
            <a:p>
              <a:pPr eaLnBrk="0" hangingPunct="0">
                <a:buClrTx/>
                <a:buFontTx/>
                <a:buNone/>
              </a:pPr>
              <a:r>
                <a:rPr lang="en-AU" sz="1200" dirty="0">
                  <a:solidFill>
                    <a:schemeClr val="tx1"/>
                  </a:solidFill>
                  <a:latin typeface="+mn-lt"/>
                </a:rPr>
                <a:t>(user, data over network, etc.)</a:t>
              </a:r>
            </a:p>
          </p:txBody>
        </p:sp>
        <p:sp>
          <p:nvSpPr>
            <p:cNvPr id="9" name="Line 5"/>
            <p:cNvSpPr>
              <a:spLocks noChangeShapeType="1"/>
            </p:cNvSpPr>
            <p:nvPr/>
          </p:nvSpPr>
          <p:spPr bwMode="auto">
            <a:xfrm>
              <a:off x="1225" y="1477"/>
              <a:ext cx="143" cy="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solidFill>
                  <a:srgbClr val="3C8C93"/>
                </a:solidFill>
              </a:endParaRPr>
            </a:p>
          </p:txBody>
        </p:sp>
        <p:sp>
          <p:nvSpPr>
            <p:cNvPr id="10" name="Line 6"/>
            <p:cNvSpPr>
              <a:spLocks noChangeShapeType="1"/>
            </p:cNvSpPr>
            <p:nvPr/>
          </p:nvSpPr>
          <p:spPr bwMode="auto">
            <a:xfrm>
              <a:off x="1224" y="2250"/>
              <a:ext cx="143" cy="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solidFill>
                  <a:srgbClr val="3C8C93"/>
                </a:solidFill>
              </a:endParaRPr>
            </a:p>
          </p:txBody>
        </p:sp>
        <p:sp>
          <p:nvSpPr>
            <p:cNvPr id="11" name="Line 7"/>
            <p:cNvSpPr>
              <a:spLocks noChangeShapeType="1"/>
            </p:cNvSpPr>
            <p:nvPr/>
          </p:nvSpPr>
          <p:spPr bwMode="auto">
            <a:xfrm>
              <a:off x="1367" y="1474"/>
              <a:ext cx="1" cy="776"/>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solidFill>
                  <a:srgbClr val="3C8C93"/>
                </a:solidFill>
              </a:endParaRPr>
            </a:p>
          </p:txBody>
        </p:sp>
        <p:sp>
          <p:nvSpPr>
            <p:cNvPr id="12" name="Line 8"/>
            <p:cNvSpPr>
              <a:spLocks noChangeShapeType="1"/>
            </p:cNvSpPr>
            <p:nvPr/>
          </p:nvSpPr>
          <p:spPr bwMode="auto">
            <a:xfrm>
              <a:off x="1368" y="1872"/>
              <a:ext cx="935"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solidFill>
                  <a:srgbClr val="3C8C93"/>
                </a:solidFill>
              </a:endParaRPr>
            </a:p>
          </p:txBody>
        </p:sp>
        <p:sp>
          <p:nvSpPr>
            <p:cNvPr id="13" name="Text Box 9"/>
            <p:cNvSpPr txBox="1">
              <a:spLocks noChangeArrowheads="1"/>
            </p:cNvSpPr>
            <p:nvPr/>
          </p:nvSpPr>
          <p:spPr bwMode="auto">
            <a:xfrm>
              <a:off x="1368" y="1872"/>
              <a:ext cx="863"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algn="ctr" eaLnBrk="0" hangingPunct="0">
                <a:buClrTx/>
                <a:buFontTx/>
                <a:buNone/>
              </a:pPr>
              <a:r>
                <a:rPr lang="en-AU" sz="1200" dirty="0">
                  <a:solidFill>
                    <a:srgbClr val="000000"/>
                  </a:solidFill>
                  <a:latin typeface="+mn-lt"/>
                </a:rPr>
                <a:t>Performance Stimuli</a:t>
              </a:r>
            </a:p>
            <a:p>
              <a:pPr algn="ctr" eaLnBrk="0" hangingPunct="0">
                <a:buClrTx/>
                <a:buFontTx/>
                <a:buNone/>
              </a:pPr>
              <a:r>
                <a:rPr lang="en-AU" sz="1200" dirty="0">
                  <a:solidFill>
                    <a:srgbClr val="000000"/>
                  </a:solidFill>
                  <a:latin typeface="+mn-lt"/>
                </a:rPr>
                <a:t>(periodic events, one-time events, etc.)</a:t>
              </a:r>
            </a:p>
          </p:txBody>
        </p:sp>
        <p:sp>
          <p:nvSpPr>
            <p:cNvPr id="14" name="Text Box 10"/>
            <p:cNvSpPr txBox="1">
              <a:spLocks noChangeArrowheads="1"/>
            </p:cNvSpPr>
            <p:nvPr/>
          </p:nvSpPr>
          <p:spPr bwMode="auto">
            <a:xfrm>
              <a:off x="2304" y="1656"/>
              <a:ext cx="1367" cy="889"/>
            </a:xfrm>
            <a:prstGeom prst="rect">
              <a:avLst/>
            </a:prstGeom>
            <a:solidFill>
              <a:srgbClr val="FFFFFF"/>
            </a:solidFill>
            <a:ln w="381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algn="ctr" eaLnBrk="0" hangingPunct="0">
                <a:buClrTx/>
                <a:buFontTx/>
                <a:buNone/>
              </a:pPr>
              <a:r>
                <a:rPr lang="en-AU" sz="1200" dirty="0">
                  <a:solidFill>
                    <a:srgbClr val="3C8C93"/>
                  </a:solidFill>
                  <a:latin typeface="+mn-lt"/>
                </a:rPr>
                <a:t>Embedded </a:t>
              </a:r>
              <a:r>
                <a:rPr lang="en-AU" sz="1200" dirty="0" smtClean="0">
                  <a:solidFill>
                    <a:srgbClr val="3C8C93"/>
                  </a:solidFill>
                  <a:latin typeface="+mn-lt"/>
                </a:rPr>
                <a:t>System</a:t>
              </a:r>
            </a:p>
            <a:p>
              <a:pPr algn="ctr" eaLnBrk="0" hangingPunct="0">
                <a:buClrTx/>
                <a:buFontTx/>
                <a:buNone/>
              </a:pPr>
              <a:endParaRPr lang="en-AU" sz="1200" dirty="0">
                <a:solidFill>
                  <a:srgbClr val="3C8C93"/>
                </a:solidFill>
                <a:latin typeface="+mn-lt"/>
              </a:endParaRPr>
            </a:p>
            <a:p>
              <a:pPr eaLnBrk="0" hangingPunct="0">
                <a:buClrTx/>
                <a:buFontTx/>
                <a:buNone/>
              </a:pPr>
              <a:r>
                <a:rPr lang="en-US" sz="1200" dirty="0">
                  <a:solidFill>
                    <a:srgbClr val="000000"/>
                  </a:solidFill>
                  <a:latin typeface="+mn-lt"/>
                </a:rPr>
                <a:t>Operating System</a:t>
              </a:r>
            </a:p>
            <a:p>
              <a:pPr eaLnBrk="0" hangingPunct="0">
                <a:buClrTx/>
                <a:buFontTx/>
                <a:buNone/>
              </a:pPr>
              <a:endParaRPr lang="en-US" sz="1200" dirty="0">
                <a:solidFill>
                  <a:srgbClr val="000000"/>
                </a:solidFill>
                <a:latin typeface="+mn-lt"/>
              </a:endParaRPr>
            </a:p>
            <a:p>
              <a:pPr eaLnBrk="0" hangingPunct="0">
                <a:buClrTx/>
                <a:buFontTx/>
                <a:buNone/>
              </a:pPr>
              <a:r>
                <a:rPr lang="en-US" sz="1200" dirty="0">
                  <a:solidFill>
                    <a:srgbClr val="000000"/>
                  </a:solidFill>
                  <a:latin typeface="+mn-lt"/>
                </a:rPr>
                <a:t>- Process events concurrently reducing response times</a:t>
              </a:r>
            </a:p>
            <a:p>
              <a:pPr eaLnBrk="0" hangingPunct="0">
                <a:buClrTx/>
                <a:buFontTx/>
                <a:buNone/>
              </a:pPr>
              <a:r>
                <a:rPr lang="en-US" sz="1200" dirty="0">
                  <a:solidFill>
                    <a:srgbClr val="000000"/>
                  </a:solidFill>
                  <a:latin typeface="+mn-lt"/>
                </a:rPr>
                <a:t>-Scheduler manages requests and arbitration of resources to events</a:t>
              </a:r>
            </a:p>
            <a:p>
              <a:pPr eaLnBrk="0" hangingPunct="0">
                <a:buClrTx/>
                <a:buFontTx/>
                <a:buNone/>
              </a:pPr>
              <a:r>
                <a:rPr lang="en-US" sz="1200" dirty="0">
                  <a:solidFill>
                    <a:srgbClr val="000000"/>
                  </a:solidFill>
                  <a:latin typeface="+mn-lt"/>
                </a:rPr>
                <a:t>-….</a:t>
              </a:r>
            </a:p>
            <a:p>
              <a:pPr eaLnBrk="0" hangingPunct="0">
                <a:buClrTx/>
                <a:buFontTx/>
                <a:buNone/>
              </a:pPr>
              <a:endParaRPr lang="en-AU" sz="1200" dirty="0">
                <a:solidFill>
                  <a:srgbClr val="3C8C93"/>
                </a:solidFill>
                <a:latin typeface="+mn-lt"/>
              </a:endParaRPr>
            </a:p>
            <a:p>
              <a:pPr algn="ctr" eaLnBrk="0" hangingPunct="0">
                <a:buClrTx/>
                <a:buFontTx/>
                <a:buNone/>
              </a:pPr>
              <a:endParaRPr lang="en-AU" sz="1200" dirty="0">
                <a:solidFill>
                  <a:srgbClr val="3C8C93"/>
                </a:solidFill>
                <a:latin typeface="+mn-lt"/>
              </a:endParaRPr>
            </a:p>
            <a:p>
              <a:pPr algn="ctr" eaLnBrk="0" hangingPunct="0">
                <a:buClrTx/>
                <a:buFontTx/>
                <a:buNone/>
              </a:pPr>
              <a:endParaRPr lang="en-AU" sz="1200" dirty="0">
                <a:solidFill>
                  <a:srgbClr val="3C8C93"/>
                </a:solidFill>
                <a:latin typeface="+mn-lt"/>
              </a:endParaRPr>
            </a:p>
            <a:p>
              <a:pPr algn="ctr" eaLnBrk="0" hangingPunct="0">
                <a:buClrTx/>
                <a:buFontTx/>
                <a:buNone/>
              </a:pPr>
              <a:endParaRPr lang="en-AU" sz="1200" dirty="0">
                <a:solidFill>
                  <a:srgbClr val="3C8C93"/>
                </a:solidFill>
                <a:latin typeface="+mn-lt"/>
              </a:endParaRPr>
            </a:p>
            <a:p>
              <a:pPr algn="ctr" eaLnBrk="0" hangingPunct="0">
                <a:buClrTx/>
                <a:buFontTx/>
                <a:buNone/>
              </a:pPr>
              <a:endParaRPr lang="en-AU" sz="1200" dirty="0">
                <a:solidFill>
                  <a:srgbClr val="3C8C93"/>
                </a:solidFill>
                <a:latin typeface="+mn-lt"/>
              </a:endParaRPr>
            </a:p>
            <a:p>
              <a:pPr algn="ctr" eaLnBrk="0" hangingPunct="0">
                <a:buClrTx/>
                <a:buFontTx/>
                <a:buNone/>
              </a:pPr>
              <a:endParaRPr lang="en-AU" sz="1200" dirty="0">
                <a:solidFill>
                  <a:srgbClr val="3C8C93"/>
                </a:solidFill>
                <a:latin typeface="+mn-lt"/>
              </a:endParaRPr>
            </a:p>
          </p:txBody>
        </p:sp>
        <p:sp>
          <p:nvSpPr>
            <p:cNvPr id="15" name="Line 11"/>
            <p:cNvSpPr>
              <a:spLocks noChangeShapeType="1"/>
            </p:cNvSpPr>
            <p:nvPr/>
          </p:nvSpPr>
          <p:spPr bwMode="auto">
            <a:xfrm>
              <a:off x="3672" y="1872"/>
              <a:ext cx="935"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solidFill>
                  <a:srgbClr val="3C8C93"/>
                </a:solidFill>
              </a:endParaRPr>
            </a:p>
          </p:txBody>
        </p:sp>
        <p:sp>
          <p:nvSpPr>
            <p:cNvPr id="17" name="Line 13"/>
            <p:cNvSpPr>
              <a:spLocks noChangeShapeType="1"/>
            </p:cNvSpPr>
            <p:nvPr/>
          </p:nvSpPr>
          <p:spPr bwMode="auto">
            <a:xfrm flipV="1">
              <a:off x="2952" y="1368"/>
              <a:ext cx="0" cy="289"/>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solidFill>
                  <a:srgbClr val="3C8C93"/>
                </a:solidFill>
              </a:endParaRPr>
            </a:p>
          </p:txBody>
        </p:sp>
        <p:sp>
          <p:nvSpPr>
            <p:cNvPr id="18" name="Line 14"/>
            <p:cNvSpPr>
              <a:spLocks noChangeShapeType="1"/>
            </p:cNvSpPr>
            <p:nvPr/>
          </p:nvSpPr>
          <p:spPr bwMode="auto">
            <a:xfrm>
              <a:off x="2952" y="1368"/>
              <a:ext cx="1583"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solidFill>
                  <a:srgbClr val="3C8C93"/>
                </a:solidFill>
              </a:endParaRPr>
            </a:p>
          </p:txBody>
        </p:sp>
        <p:sp>
          <p:nvSpPr>
            <p:cNvPr id="19" name="Text Box 15"/>
            <p:cNvSpPr txBox="1">
              <a:spLocks noChangeArrowheads="1"/>
            </p:cNvSpPr>
            <p:nvPr/>
          </p:nvSpPr>
          <p:spPr bwMode="auto">
            <a:xfrm>
              <a:off x="2815" y="1152"/>
              <a:ext cx="1864"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eaLnBrk="0" hangingPunct="0">
                <a:buClrTx/>
                <a:buFontTx/>
                <a:buNone/>
              </a:pPr>
              <a:r>
                <a:rPr lang="es-ES_tradnl" sz="1200" dirty="0" err="1">
                  <a:solidFill>
                    <a:srgbClr val="000000"/>
                  </a:solidFill>
                  <a:latin typeface="+mn-lt"/>
                </a:rPr>
                <a:t>System</a:t>
              </a:r>
              <a:r>
                <a:rPr lang="es-ES_tradnl" sz="1200" dirty="0">
                  <a:solidFill>
                    <a:srgbClr val="000000"/>
                  </a:solidFill>
                  <a:latin typeface="+mn-lt"/>
                </a:rPr>
                <a:t> </a:t>
              </a:r>
              <a:r>
                <a:rPr lang="es-ES_tradnl" sz="1200" dirty="0" err="1">
                  <a:solidFill>
                    <a:srgbClr val="000000"/>
                  </a:solidFill>
                  <a:latin typeface="+mn-lt"/>
                </a:rPr>
                <a:t>Speed</a:t>
              </a:r>
              <a:r>
                <a:rPr lang="es-ES_tradnl" sz="1200" dirty="0">
                  <a:solidFill>
                    <a:srgbClr val="000000"/>
                  </a:solidFill>
                  <a:latin typeface="+mn-lt"/>
                </a:rPr>
                <a:t> </a:t>
              </a:r>
              <a:r>
                <a:rPr lang="es-ES_tradnl" sz="1200" dirty="0" err="1">
                  <a:solidFill>
                    <a:srgbClr val="000000"/>
                  </a:solidFill>
                  <a:latin typeface="+mn-lt"/>
                </a:rPr>
                <a:t>Measures</a:t>
              </a:r>
              <a:endParaRPr lang="es-ES_tradnl" sz="1200" dirty="0">
                <a:solidFill>
                  <a:srgbClr val="000000"/>
                </a:solidFill>
                <a:latin typeface="+mn-lt"/>
              </a:endParaRPr>
            </a:p>
            <a:p>
              <a:pPr eaLnBrk="0" hangingPunct="0">
                <a:buClrTx/>
                <a:buFontTx/>
                <a:buNone/>
              </a:pPr>
              <a:r>
                <a:rPr lang="es-ES_tradnl" sz="1200" dirty="0">
                  <a:solidFill>
                    <a:srgbClr val="000000"/>
                  </a:solidFill>
                  <a:latin typeface="+mn-lt"/>
                </a:rPr>
                <a:t>(data </a:t>
              </a:r>
              <a:r>
                <a:rPr lang="es-ES_tradnl" sz="1200" dirty="0" err="1">
                  <a:solidFill>
                    <a:srgbClr val="000000"/>
                  </a:solidFill>
                  <a:latin typeface="+mn-lt"/>
                </a:rPr>
                <a:t>loss</a:t>
              </a:r>
              <a:r>
                <a:rPr lang="es-ES_tradnl" sz="1200" dirty="0">
                  <a:solidFill>
                    <a:srgbClr val="000000"/>
                  </a:solidFill>
                  <a:latin typeface="+mn-lt"/>
                </a:rPr>
                <a:t>, </a:t>
              </a:r>
              <a:r>
                <a:rPr lang="es-ES_tradnl" sz="1200" dirty="0" err="1">
                  <a:solidFill>
                    <a:srgbClr val="000000"/>
                  </a:solidFill>
                  <a:latin typeface="+mn-lt"/>
                </a:rPr>
                <a:t>latency</a:t>
              </a:r>
              <a:r>
                <a:rPr lang="es-ES_tradnl" sz="1200" dirty="0">
                  <a:solidFill>
                    <a:srgbClr val="000000"/>
                  </a:solidFill>
                  <a:latin typeface="+mn-lt"/>
                </a:rPr>
                <a:t>, response time etc.)</a:t>
              </a:r>
            </a:p>
          </p:txBody>
        </p:sp>
        <p:grpSp>
          <p:nvGrpSpPr>
            <p:cNvPr id="20" name="Group 16"/>
            <p:cNvGrpSpPr>
              <a:grpSpLocks/>
            </p:cNvGrpSpPr>
            <p:nvPr/>
          </p:nvGrpSpPr>
          <p:grpSpPr bwMode="auto">
            <a:xfrm>
              <a:off x="1978" y="2681"/>
              <a:ext cx="1621" cy="359"/>
              <a:chOff x="1978" y="2681"/>
              <a:chExt cx="1621" cy="359"/>
            </a:xfrm>
          </p:grpSpPr>
          <p:sp>
            <p:nvSpPr>
              <p:cNvPr id="34" name="Text Box 17"/>
              <p:cNvSpPr txBox="1">
                <a:spLocks noChangeArrowheads="1"/>
              </p:cNvSpPr>
              <p:nvPr/>
            </p:nvSpPr>
            <p:spPr bwMode="auto">
              <a:xfrm>
                <a:off x="1978" y="2681"/>
                <a:ext cx="1621" cy="359"/>
              </a:xfrm>
              <a:prstGeom prst="rect">
                <a:avLst/>
              </a:prstGeom>
              <a:solidFill>
                <a:srgbClr val="FFFFFF"/>
              </a:solidFill>
              <a:ln w="3240" cap="rnd">
                <a:solidFill>
                  <a:srgbClr val="000000"/>
                </a:solidFill>
                <a:prstDash val="sysDot"/>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algn="ctr" eaLnBrk="0" hangingPunct="0">
                  <a:buClrTx/>
                  <a:buFontTx/>
                  <a:buNone/>
                </a:pPr>
                <a:r>
                  <a:rPr lang="en-AU" sz="1200">
                    <a:solidFill>
                      <a:srgbClr val="3C8C93"/>
                    </a:solidFill>
                    <a:latin typeface="+mn-lt"/>
                  </a:rPr>
                  <a:t>Tactic : Resource Management </a:t>
                </a:r>
              </a:p>
              <a:p>
                <a:pPr algn="ctr" eaLnBrk="0" hangingPunct="0">
                  <a:buClrTx/>
                  <a:buFontTx/>
                  <a:buNone/>
                </a:pPr>
                <a:endParaRPr lang="en-AU" sz="1200">
                  <a:solidFill>
                    <a:srgbClr val="3C8C93"/>
                  </a:solidFill>
                  <a:latin typeface="+mn-lt"/>
                </a:endParaRPr>
              </a:p>
              <a:p>
                <a:pPr algn="ctr" eaLnBrk="0" hangingPunct="0">
                  <a:buClrTx/>
                  <a:buFontTx/>
                  <a:buNone/>
                </a:pPr>
                <a:endParaRPr lang="en-AU" sz="1200">
                  <a:solidFill>
                    <a:srgbClr val="3C8C93"/>
                  </a:solidFill>
                  <a:latin typeface="+mn-lt"/>
                </a:endParaRPr>
              </a:p>
            </p:txBody>
          </p:sp>
          <p:sp>
            <p:nvSpPr>
              <p:cNvPr id="35" name="Text Box 18"/>
              <p:cNvSpPr txBox="1">
                <a:spLocks noChangeArrowheads="1"/>
              </p:cNvSpPr>
              <p:nvPr/>
            </p:nvSpPr>
            <p:spPr bwMode="auto">
              <a:xfrm>
                <a:off x="2089" y="2827"/>
                <a:ext cx="503" cy="143"/>
              </a:xfrm>
              <a:prstGeom prst="rect">
                <a:avLst/>
              </a:prstGeom>
              <a:solidFill>
                <a:srgbClr val="FFFFFF"/>
              </a:solidFill>
              <a:ln w="3240" cap="rnd">
                <a:solidFill>
                  <a:srgbClr val="000000"/>
                </a:solidFill>
                <a:prstDash val="sysDot"/>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algn="ctr" eaLnBrk="0" hangingPunct="0">
                  <a:buClrTx/>
                  <a:buFontTx/>
                  <a:buNone/>
                </a:pPr>
                <a:r>
                  <a:rPr lang="en-AU" sz="1200">
                    <a:solidFill>
                      <a:srgbClr val="000000"/>
                    </a:solidFill>
                    <a:latin typeface="+mn-lt"/>
                  </a:rPr>
                  <a:t>Requests</a:t>
                </a:r>
              </a:p>
              <a:p>
                <a:pPr algn="ctr" eaLnBrk="0" hangingPunct="0">
                  <a:buClrTx/>
                  <a:buFontTx/>
                  <a:buNone/>
                </a:pPr>
                <a:endParaRPr lang="en-AU" sz="1200">
                  <a:solidFill>
                    <a:srgbClr val="000000"/>
                  </a:solidFill>
                  <a:latin typeface="+mn-lt"/>
                </a:endParaRPr>
              </a:p>
              <a:p>
                <a:pPr algn="ctr" eaLnBrk="0" hangingPunct="0">
                  <a:buClrTx/>
                  <a:buFontTx/>
                  <a:buNone/>
                </a:pPr>
                <a:endParaRPr lang="en-AU" sz="1200">
                  <a:solidFill>
                    <a:srgbClr val="000000"/>
                  </a:solidFill>
                  <a:latin typeface="+mn-lt"/>
                </a:endParaRPr>
              </a:p>
            </p:txBody>
          </p:sp>
          <p:sp>
            <p:nvSpPr>
              <p:cNvPr id="36" name="Text Box 19"/>
              <p:cNvSpPr txBox="1">
                <a:spLocks noChangeArrowheads="1"/>
              </p:cNvSpPr>
              <p:nvPr/>
            </p:nvSpPr>
            <p:spPr bwMode="auto">
              <a:xfrm>
                <a:off x="2702" y="2827"/>
                <a:ext cx="501" cy="141"/>
              </a:xfrm>
              <a:prstGeom prst="rect">
                <a:avLst/>
              </a:prstGeom>
              <a:solidFill>
                <a:srgbClr val="FFFFFF"/>
              </a:solidFill>
              <a:ln w="3240" cap="rnd">
                <a:solidFill>
                  <a:srgbClr val="000000"/>
                </a:solidFill>
                <a:prstDash val="sysDot"/>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algn="ctr" eaLnBrk="0" hangingPunct="0">
                  <a:buClrTx/>
                  <a:buFontTx/>
                  <a:buNone/>
                </a:pPr>
                <a:r>
                  <a:rPr lang="en-AU" sz="1200" dirty="0">
                    <a:solidFill>
                      <a:srgbClr val="000000"/>
                    </a:solidFill>
                    <a:latin typeface="+mn-lt"/>
                  </a:rPr>
                  <a:t>Arbitration</a:t>
                </a:r>
              </a:p>
              <a:p>
                <a:pPr algn="ctr" eaLnBrk="0" hangingPunct="0">
                  <a:buClrTx/>
                  <a:buFontTx/>
                  <a:buNone/>
                </a:pPr>
                <a:endParaRPr lang="en-AU" sz="1200" dirty="0">
                  <a:solidFill>
                    <a:srgbClr val="000000"/>
                  </a:solidFill>
                  <a:latin typeface="+mn-lt"/>
                </a:endParaRPr>
              </a:p>
              <a:p>
                <a:pPr algn="ctr" eaLnBrk="0" hangingPunct="0">
                  <a:buClrTx/>
                  <a:buFontTx/>
                  <a:buNone/>
                </a:pPr>
                <a:endParaRPr lang="en-AU" sz="1200" dirty="0">
                  <a:solidFill>
                    <a:srgbClr val="000000"/>
                  </a:solidFill>
                  <a:latin typeface="+mn-lt"/>
                </a:endParaRPr>
              </a:p>
            </p:txBody>
          </p:sp>
          <p:sp>
            <p:nvSpPr>
              <p:cNvPr id="37" name="Text Box 20"/>
              <p:cNvSpPr txBox="1">
                <a:spLocks noChangeArrowheads="1"/>
              </p:cNvSpPr>
              <p:nvPr/>
            </p:nvSpPr>
            <p:spPr bwMode="auto">
              <a:xfrm>
                <a:off x="3312" y="2825"/>
                <a:ext cx="215" cy="143"/>
              </a:xfrm>
              <a:prstGeom prst="rect">
                <a:avLst/>
              </a:prstGeom>
              <a:solidFill>
                <a:srgbClr val="FFFFFF"/>
              </a:solidFill>
              <a:ln w="3240" cap="rnd">
                <a:solidFill>
                  <a:srgbClr val="000000"/>
                </a:solidFill>
                <a:prstDash val="sysDot"/>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algn="ctr" eaLnBrk="0" hangingPunct="0">
                  <a:buClrTx/>
                  <a:buFontTx/>
                  <a:buNone/>
                </a:pPr>
                <a:r>
                  <a:rPr lang="en-US" sz="1200" dirty="0" smtClean="0">
                    <a:solidFill>
                      <a:srgbClr val="000000"/>
                    </a:solidFill>
                    <a:latin typeface="+mn-lt"/>
                  </a:rPr>
                  <a:t>…</a:t>
                </a:r>
                <a:endParaRPr lang="en-AU" sz="1200" dirty="0">
                  <a:solidFill>
                    <a:srgbClr val="000000"/>
                  </a:solidFill>
                  <a:latin typeface="+mn-lt"/>
                </a:endParaRPr>
              </a:p>
            </p:txBody>
          </p:sp>
        </p:grpSp>
        <p:sp>
          <p:nvSpPr>
            <p:cNvPr id="21" name="Line 21"/>
            <p:cNvSpPr>
              <a:spLocks noChangeShapeType="1"/>
            </p:cNvSpPr>
            <p:nvPr/>
          </p:nvSpPr>
          <p:spPr bwMode="auto">
            <a:xfrm flipV="1">
              <a:off x="2952" y="2545"/>
              <a:ext cx="0" cy="136"/>
            </a:xfrm>
            <a:prstGeom prst="line">
              <a:avLst/>
            </a:prstGeom>
            <a:noFill/>
            <a:ln w="9360" cap="rnd">
              <a:solidFill>
                <a:srgbClr val="000000"/>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solidFill>
                  <a:srgbClr val="3C8C93"/>
                </a:solidFill>
              </a:endParaRPr>
            </a:p>
          </p:txBody>
        </p:sp>
        <p:sp>
          <p:nvSpPr>
            <p:cNvPr id="27" name="Line 29"/>
            <p:cNvSpPr>
              <a:spLocks noChangeShapeType="1"/>
            </p:cNvSpPr>
            <p:nvPr/>
          </p:nvSpPr>
          <p:spPr bwMode="auto">
            <a:xfrm flipH="1">
              <a:off x="3599" y="2897"/>
              <a:ext cx="577" cy="0"/>
            </a:xfrm>
            <a:prstGeom prst="line">
              <a:avLst/>
            </a:prstGeom>
            <a:noFill/>
            <a:ln w="9360" cap="rnd">
              <a:solidFill>
                <a:srgbClr val="000000"/>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solidFill>
                  <a:srgbClr val="3C8C93"/>
                </a:solidFill>
              </a:endParaRPr>
            </a:p>
          </p:txBody>
        </p:sp>
        <p:sp>
          <p:nvSpPr>
            <p:cNvPr id="28" name="Line 30"/>
            <p:cNvSpPr>
              <a:spLocks noChangeShapeType="1"/>
            </p:cNvSpPr>
            <p:nvPr/>
          </p:nvSpPr>
          <p:spPr bwMode="auto">
            <a:xfrm>
              <a:off x="1800" y="2141"/>
              <a:ext cx="0" cy="683"/>
            </a:xfrm>
            <a:prstGeom prst="line">
              <a:avLst/>
            </a:prstGeom>
            <a:noFill/>
            <a:ln w="9360" cap="rnd">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solidFill>
                  <a:srgbClr val="3C8C93"/>
                </a:solidFill>
              </a:endParaRPr>
            </a:p>
          </p:txBody>
        </p:sp>
        <p:sp>
          <p:nvSpPr>
            <p:cNvPr id="29" name="Line 31"/>
            <p:cNvSpPr>
              <a:spLocks noChangeShapeType="1"/>
            </p:cNvSpPr>
            <p:nvPr/>
          </p:nvSpPr>
          <p:spPr bwMode="auto">
            <a:xfrm flipV="1">
              <a:off x="1800" y="2824"/>
              <a:ext cx="178" cy="1"/>
            </a:xfrm>
            <a:prstGeom prst="line">
              <a:avLst/>
            </a:prstGeom>
            <a:noFill/>
            <a:ln w="9360" cap="rnd">
              <a:solidFill>
                <a:srgbClr val="000000"/>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solidFill>
                  <a:srgbClr val="3C8C93"/>
                </a:solidFill>
              </a:endParaRPr>
            </a:p>
          </p:txBody>
        </p:sp>
        <p:sp>
          <p:nvSpPr>
            <p:cNvPr id="30" name="Line 32"/>
            <p:cNvSpPr>
              <a:spLocks noChangeShapeType="1"/>
            </p:cNvSpPr>
            <p:nvPr/>
          </p:nvSpPr>
          <p:spPr bwMode="auto">
            <a:xfrm>
              <a:off x="4176" y="2250"/>
              <a:ext cx="0" cy="647"/>
            </a:xfrm>
            <a:prstGeom prst="line">
              <a:avLst/>
            </a:prstGeom>
            <a:noFill/>
            <a:ln w="9360" cap="rnd">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200">
                <a:solidFill>
                  <a:srgbClr val="3C8C93"/>
                </a:solidFill>
              </a:endParaRPr>
            </a:p>
          </p:txBody>
        </p:sp>
      </p:grpSp>
      <p:sp>
        <p:nvSpPr>
          <p:cNvPr id="31" name="TextBox 30"/>
          <p:cNvSpPr txBox="1"/>
          <p:nvPr/>
        </p:nvSpPr>
        <p:spPr>
          <a:xfrm>
            <a:off x="594918" y="1762053"/>
            <a:ext cx="7642404" cy="1200329"/>
          </a:xfrm>
          <a:prstGeom prst="rect">
            <a:avLst/>
          </a:prstGeom>
          <a:noFill/>
        </p:spPr>
        <p:txBody>
          <a:bodyPr wrap="square" rtlCol="0">
            <a:spAutoFit/>
          </a:bodyPr>
          <a:lstStyle/>
          <a:p>
            <a:r>
              <a:rPr lang="en-US" dirty="0" smtClean="0">
                <a:solidFill>
                  <a:srgbClr val="000000"/>
                </a:solidFill>
              </a:rPr>
              <a:t>Responsiveness is improved by similar means to speed, but with different goals.  Rather than increasing the number of available CPU cycles, one might increase the number of CPU Cycles </a:t>
            </a:r>
            <a:r>
              <a:rPr lang="en-US" b="1" dirty="0" smtClean="0">
                <a:solidFill>
                  <a:srgbClr val="000000"/>
                </a:solidFill>
              </a:rPr>
              <a:t>reserved</a:t>
            </a:r>
            <a:r>
              <a:rPr lang="en-US" dirty="0" smtClean="0">
                <a:solidFill>
                  <a:srgbClr val="000000"/>
                </a:solidFill>
              </a:rPr>
              <a:t> for the particular task</a:t>
            </a:r>
          </a:p>
        </p:txBody>
      </p:sp>
      <p:sp>
        <p:nvSpPr>
          <p:cNvPr id="33" name="Text Box 12"/>
          <p:cNvSpPr txBox="1">
            <a:spLocks noChangeArrowheads="1"/>
          </p:cNvSpPr>
          <p:nvPr/>
        </p:nvSpPr>
        <p:spPr bwMode="auto">
          <a:xfrm>
            <a:off x="6878922" y="4159286"/>
            <a:ext cx="1935873" cy="445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algn="ctr" eaLnBrk="0" hangingPunct="0">
              <a:buClrTx/>
              <a:buFontTx/>
              <a:buNone/>
            </a:pPr>
            <a:r>
              <a:rPr lang="en-US" sz="1200" dirty="0" smtClean="0">
                <a:solidFill>
                  <a:srgbClr val="000000"/>
                </a:solidFill>
                <a:latin typeface="+mn-lt"/>
              </a:rPr>
              <a:t>System </a:t>
            </a:r>
            <a:r>
              <a:rPr lang="en-US" sz="1200" dirty="0">
                <a:solidFill>
                  <a:srgbClr val="000000"/>
                </a:solidFill>
                <a:latin typeface="+mn-lt"/>
              </a:rPr>
              <a:t>Response</a:t>
            </a:r>
          </a:p>
          <a:p>
            <a:pPr algn="ctr" eaLnBrk="0" hangingPunct="0">
              <a:buClrTx/>
              <a:buFontTx/>
              <a:buNone/>
            </a:pPr>
            <a:r>
              <a:rPr lang="en-US" sz="1200" dirty="0">
                <a:solidFill>
                  <a:srgbClr val="000000"/>
                </a:solidFill>
                <a:latin typeface="+mn-lt"/>
              </a:rPr>
              <a:t>(events processed in timely manner, </a:t>
            </a:r>
            <a:r>
              <a:rPr lang="en-US" sz="1200" dirty="0" err="1">
                <a:solidFill>
                  <a:srgbClr val="000000"/>
                </a:solidFill>
                <a:latin typeface="+mn-lt"/>
              </a:rPr>
              <a:t>etc</a:t>
            </a:r>
            <a:r>
              <a:rPr lang="en-US" sz="1200" dirty="0">
                <a:solidFill>
                  <a:srgbClr val="000000"/>
                </a:solidFill>
                <a:latin typeface="+mn-lt"/>
              </a:rPr>
              <a:t>)</a:t>
            </a:r>
          </a:p>
        </p:txBody>
      </p:sp>
    </p:spTree>
    <p:extLst>
      <p:ext uri="{BB962C8B-B14F-4D97-AF65-F5344CB8AC3E}">
        <p14:creationId xmlns:p14="http://schemas.microsoft.com/office/powerpoint/2010/main" val="4499939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C8C93"/>
                </a:solidFill>
              </a:rPr>
              <a:t>Memory Requirements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37</a:t>
            </a:fld>
            <a:endParaRPr lang="en-US" dirty="0"/>
          </a:p>
        </p:txBody>
      </p:sp>
      <p:sp>
        <p:nvSpPr>
          <p:cNvPr id="31" name="TextBox 30"/>
          <p:cNvSpPr txBox="1"/>
          <p:nvPr/>
        </p:nvSpPr>
        <p:spPr>
          <a:xfrm>
            <a:off x="594918" y="1762053"/>
            <a:ext cx="7642404" cy="2862323"/>
          </a:xfrm>
          <a:prstGeom prst="rect">
            <a:avLst/>
          </a:prstGeom>
          <a:noFill/>
        </p:spPr>
        <p:txBody>
          <a:bodyPr wrap="square" rtlCol="0">
            <a:spAutoFit/>
          </a:bodyPr>
          <a:lstStyle/>
          <a:p>
            <a:r>
              <a:rPr lang="en-US" dirty="0" smtClean="0">
                <a:solidFill>
                  <a:srgbClr val="000000"/>
                </a:solidFill>
              </a:rPr>
              <a:t>Memory is typically one of the last requirements specified.  Prototype Embedded Systems may have several times as much memory as will be required in the field to facilitate the orderly development and debugging of code.</a:t>
            </a:r>
          </a:p>
          <a:p>
            <a:endParaRPr lang="en-US" dirty="0">
              <a:solidFill>
                <a:srgbClr val="000000"/>
              </a:solidFill>
            </a:endParaRPr>
          </a:p>
          <a:p>
            <a:r>
              <a:rPr lang="en-US" dirty="0" smtClean="0">
                <a:solidFill>
                  <a:srgbClr val="000000"/>
                </a:solidFill>
              </a:rPr>
              <a:t>Code with debugging information left in may be 2-3x as big as ‘Release’ code.</a:t>
            </a:r>
          </a:p>
          <a:p>
            <a:endParaRPr lang="en-US" dirty="0">
              <a:solidFill>
                <a:srgbClr val="000000"/>
              </a:solidFill>
            </a:endParaRPr>
          </a:p>
          <a:p>
            <a:r>
              <a:rPr lang="en-US" dirty="0" smtClean="0">
                <a:solidFill>
                  <a:srgbClr val="000000"/>
                </a:solidFill>
              </a:rPr>
              <a:t>Memory exists in a hierarchy with larger memory sources typically slower to access.</a:t>
            </a:r>
          </a:p>
        </p:txBody>
      </p:sp>
    </p:spTree>
    <p:extLst>
      <p:ext uri="{BB962C8B-B14F-4D97-AF65-F5344CB8AC3E}">
        <p14:creationId xmlns:p14="http://schemas.microsoft.com/office/powerpoint/2010/main" val="19688375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C8C93"/>
                </a:solidFill>
              </a:rPr>
              <a:t>Memory Requirements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38</a:t>
            </a:fld>
            <a:endParaRPr lang="en-US" dirty="0"/>
          </a:p>
        </p:txBody>
      </p:sp>
      <p:sp>
        <p:nvSpPr>
          <p:cNvPr id="31" name="TextBox 30"/>
          <p:cNvSpPr txBox="1"/>
          <p:nvPr/>
        </p:nvSpPr>
        <p:spPr>
          <a:xfrm>
            <a:off x="2951708" y="1762053"/>
            <a:ext cx="5285614" cy="4524316"/>
          </a:xfrm>
          <a:prstGeom prst="rect">
            <a:avLst/>
          </a:prstGeom>
          <a:noFill/>
        </p:spPr>
        <p:txBody>
          <a:bodyPr wrap="square" rtlCol="0">
            <a:spAutoFit/>
          </a:bodyPr>
          <a:lstStyle/>
          <a:p>
            <a:r>
              <a:rPr lang="en-US" dirty="0" smtClean="0">
                <a:solidFill>
                  <a:srgbClr val="000000"/>
                </a:solidFill>
              </a:rPr>
              <a:t>Most modern CPUs keep recently-accessed data cached in a small amount of memory tightly coupled to the CPU itself.  Code rarely controls the cache itself, but can be optimized for good cache performance.</a:t>
            </a:r>
          </a:p>
          <a:p>
            <a:endParaRPr lang="en-US" dirty="0">
              <a:solidFill>
                <a:srgbClr val="000000"/>
              </a:solidFill>
            </a:endParaRPr>
          </a:p>
          <a:p>
            <a:r>
              <a:rPr lang="en-US" dirty="0" smtClean="0">
                <a:solidFill>
                  <a:srgbClr val="000000"/>
                </a:solidFill>
              </a:rPr>
              <a:t>L1 Cache is typically accessed in 1-2 CPU cycles while lower level caches are proportionally slower.</a:t>
            </a:r>
          </a:p>
          <a:p>
            <a:endParaRPr lang="en-US" dirty="0">
              <a:solidFill>
                <a:srgbClr val="000000"/>
              </a:solidFill>
            </a:endParaRPr>
          </a:p>
          <a:p>
            <a:r>
              <a:rPr lang="en-US" dirty="0" smtClean="0">
                <a:solidFill>
                  <a:srgbClr val="000000"/>
                </a:solidFill>
              </a:rPr>
              <a:t>In multi-core chips, the lower levels of cache may be shared between cores.  This increases complexity somewhat as the cache has to remain ‘coherent’ across all cores; that is, because cache data is a copy of RAM data, it exists in at least two places at one and every core must ensure it accesses the most recent copy.</a:t>
            </a:r>
          </a:p>
        </p:txBody>
      </p:sp>
      <p:sp>
        <p:nvSpPr>
          <p:cNvPr id="3" name="Rectangle 2"/>
          <p:cNvSpPr/>
          <p:nvPr/>
        </p:nvSpPr>
        <p:spPr>
          <a:xfrm>
            <a:off x="549155" y="1887915"/>
            <a:ext cx="2150856" cy="503445"/>
          </a:xfrm>
          <a:prstGeom prst="rect">
            <a:avLst/>
          </a:prstGeom>
          <a:solidFill>
            <a:schemeClr val="accent1">
              <a:lumMod val="5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L1 CPU Cache</a:t>
            </a:r>
            <a:endParaRPr lang="en-US" dirty="0"/>
          </a:p>
        </p:txBody>
      </p:sp>
      <p:sp>
        <p:nvSpPr>
          <p:cNvPr id="6" name="Rectangle 5"/>
          <p:cNvSpPr/>
          <p:nvPr/>
        </p:nvSpPr>
        <p:spPr>
          <a:xfrm>
            <a:off x="549155" y="2558258"/>
            <a:ext cx="2150856" cy="503445"/>
          </a:xfrm>
          <a:prstGeom prst="rect">
            <a:avLst/>
          </a:prstGeom>
          <a:solidFill>
            <a:schemeClr val="accent1">
              <a:lumMod val="5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L2 CPU Cache</a:t>
            </a:r>
            <a:endParaRPr lang="en-US" dirty="0"/>
          </a:p>
        </p:txBody>
      </p:sp>
      <p:sp>
        <p:nvSpPr>
          <p:cNvPr id="7" name="Rectangle 6"/>
          <p:cNvSpPr/>
          <p:nvPr/>
        </p:nvSpPr>
        <p:spPr>
          <a:xfrm>
            <a:off x="1830517" y="3228601"/>
            <a:ext cx="869494" cy="503445"/>
          </a:xfrm>
          <a:prstGeom prst="rect">
            <a:avLst/>
          </a:prstGeom>
          <a:solidFill>
            <a:schemeClr val="accent1">
              <a:lumMod val="5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L3…</a:t>
            </a:r>
            <a:endParaRPr lang="en-US" dirty="0"/>
          </a:p>
        </p:txBody>
      </p:sp>
      <p:sp>
        <p:nvSpPr>
          <p:cNvPr id="8" name="Rectangle 7"/>
          <p:cNvSpPr/>
          <p:nvPr/>
        </p:nvSpPr>
        <p:spPr>
          <a:xfrm>
            <a:off x="549155" y="3898944"/>
            <a:ext cx="2150856" cy="5034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RAM</a:t>
            </a:r>
            <a:endParaRPr lang="en-US" dirty="0"/>
          </a:p>
        </p:txBody>
      </p:sp>
      <p:sp>
        <p:nvSpPr>
          <p:cNvPr id="9" name="Rectangle 8"/>
          <p:cNvSpPr/>
          <p:nvPr/>
        </p:nvSpPr>
        <p:spPr>
          <a:xfrm>
            <a:off x="549155" y="4569287"/>
            <a:ext cx="2150856" cy="5034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Flash</a:t>
            </a:r>
            <a:endParaRPr lang="en-US" dirty="0"/>
          </a:p>
        </p:txBody>
      </p:sp>
      <p:sp>
        <p:nvSpPr>
          <p:cNvPr id="10" name="Rectangle 9"/>
          <p:cNvSpPr/>
          <p:nvPr/>
        </p:nvSpPr>
        <p:spPr>
          <a:xfrm>
            <a:off x="549155" y="5239630"/>
            <a:ext cx="2150856" cy="5034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Hard Drive</a:t>
            </a:r>
            <a:endParaRPr lang="en-US" dirty="0"/>
          </a:p>
        </p:txBody>
      </p:sp>
      <p:sp>
        <p:nvSpPr>
          <p:cNvPr id="11" name="Rectangle 10"/>
          <p:cNvSpPr/>
          <p:nvPr/>
        </p:nvSpPr>
        <p:spPr>
          <a:xfrm>
            <a:off x="549155" y="5909973"/>
            <a:ext cx="2150856" cy="5034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Network/Cloud</a:t>
            </a:r>
            <a:endParaRPr lang="en-US" dirty="0"/>
          </a:p>
        </p:txBody>
      </p:sp>
    </p:spTree>
    <p:extLst>
      <p:ext uri="{BB962C8B-B14F-4D97-AF65-F5344CB8AC3E}">
        <p14:creationId xmlns:p14="http://schemas.microsoft.com/office/powerpoint/2010/main" val="27855242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C8C93"/>
                </a:solidFill>
              </a:rPr>
              <a:t>Memory Requirements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39</a:t>
            </a:fld>
            <a:endParaRPr lang="en-US" dirty="0"/>
          </a:p>
        </p:txBody>
      </p:sp>
      <p:sp>
        <p:nvSpPr>
          <p:cNvPr id="31" name="TextBox 30"/>
          <p:cNvSpPr txBox="1"/>
          <p:nvPr/>
        </p:nvSpPr>
        <p:spPr>
          <a:xfrm>
            <a:off x="2951708" y="1762053"/>
            <a:ext cx="5285614" cy="4247317"/>
          </a:xfrm>
          <a:prstGeom prst="rect">
            <a:avLst/>
          </a:prstGeom>
          <a:noFill/>
        </p:spPr>
        <p:txBody>
          <a:bodyPr wrap="square" rtlCol="0">
            <a:spAutoFit/>
          </a:bodyPr>
          <a:lstStyle/>
          <a:p>
            <a:r>
              <a:rPr lang="en-US" dirty="0">
                <a:solidFill>
                  <a:srgbClr val="000000"/>
                </a:solidFill>
              </a:rPr>
              <a:t>RAM is what we typically think of when we think of memory.  In an Embedded System, some base amount is required for program variables and the rest may be used for buffering, trading off cost against throughput</a:t>
            </a:r>
            <a:r>
              <a:rPr lang="en-US" dirty="0" smtClean="0">
                <a:solidFill>
                  <a:srgbClr val="000000"/>
                </a:solidFill>
              </a:rPr>
              <a:t>.</a:t>
            </a:r>
          </a:p>
          <a:p>
            <a:endParaRPr lang="en-US" dirty="0">
              <a:solidFill>
                <a:srgbClr val="000000"/>
              </a:solidFill>
            </a:endParaRPr>
          </a:p>
          <a:p>
            <a:r>
              <a:rPr lang="en-US" dirty="0" smtClean="0">
                <a:solidFill>
                  <a:srgbClr val="000000"/>
                </a:solidFill>
              </a:rPr>
              <a:t>Larger RAM devices (such as Dynamic RAM) require code to execute in order to be initialized.  This causes a “chicken and egg” problem; code needs RAM to execute, but the RAM needs some code to have executed.  If a device is designed to use Dynamic RAM, it will typically also include a small amount of Static RAM internal to the device for the sole purpose of supporting this initial execution.</a:t>
            </a:r>
            <a:endParaRPr lang="en-US" dirty="0">
              <a:solidFill>
                <a:srgbClr val="000000"/>
              </a:solidFill>
            </a:endParaRPr>
          </a:p>
        </p:txBody>
      </p:sp>
      <p:sp>
        <p:nvSpPr>
          <p:cNvPr id="3" name="Rectangle 2"/>
          <p:cNvSpPr/>
          <p:nvPr/>
        </p:nvSpPr>
        <p:spPr>
          <a:xfrm>
            <a:off x="549155" y="1887915"/>
            <a:ext cx="2150856" cy="5034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L1 CPU Cache</a:t>
            </a:r>
            <a:endParaRPr lang="en-US" dirty="0"/>
          </a:p>
        </p:txBody>
      </p:sp>
      <p:sp>
        <p:nvSpPr>
          <p:cNvPr id="6" name="Rectangle 5"/>
          <p:cNvSpPr/>
          <p:nvPr/>
        </p:nvSpPr>
        <p:spPr>
          <a:xfrm>
            <a:off x="549155" y="2558258"/>
            <a:ext cx="2150856" cy="5034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L2 CPU Cache</a:t>
            </a:r>
            <a:endParaRPr lang="en-US" dirty="0"/>
          </a:p>
        </p:txBody>
      </p:sp>
      <p:sp>
        <p:nvSpPr>
          <p:cNvPr id="7" name="Rectangle 6"/>
          <p:cNvSpPr/>
          <p:nvPr/>
        </p:nvSpPr>
        <p:spPr>
          <a:xfrm>
            <a:off x="1830517" y="3228601"/>
            <a:ext cx="869494" cy="5034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L3…</a:t>
            </a:r>
            <a:endParaRPr lang="en-US" dirty="0"/>
          </a:p>
        </p:txBody>
      </p:sp>
      <p:sp>
        <p:nvSpPr>
          <p:cNvPr id="8" name="Rectangle 7"/>
          <p:cNvSpPr/>
          <p:nvPr/>
        </p:nvSpPr>
        <p:spPr>
          <a:xfrm>
            <a:off x="549155" y="3898944"/>
            <a:ext cx="2150856" cy="503445"/>
          </a:xfrm>
          <a:prstGeom prst="rect">
            <a:avLst/>
          </a:prstGeom>
          <a:solidFill>
            <a:srgbClr val="3C8C93"/>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RAM</a:t>
            </a:r>
            <a:endParaRPr lang="en-US" dirty="0"/>
          </a:p>
        </p:txBody>
      </p:sp>
      <p:sp>
        <p:nvSpPr>
          <p:cNvPr id="9" name="Rectangle 8"/>
          <p:cNvSpPr/>
          <p:nvPr/>
        </p:nvSpPr>
        <p:spPr>
          <a:xfrm>
            <a:off x="549155" y="4569287"/>
            <a:ext cx="2150856" cy="5034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Flash</a:t>
            </a:r>
            <a:endParaRPr lang="en-US" dirty="0"/>
          </a:p>
        </p:txBody>
      </p:sp>
      <p:sp>
        <p:nvSpPr>
          <p:cNvPr id="10" name="Rectangle 9"/>
          <p:cNvSpPr/>
          <p:nvPr/>
        </p:nvSpPr>
        <p:spPr>
          <a:xfrm>
            <a:off x="549155" y="5239630"/>
            <a:ext cx="2150856" cy="5034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Hard Drive</a:t>
            </a:r>
            <a:endParaRPr lang="en-US" dirty="0"/>
          </a:p>
        </p:txBody>
      </p:sp>
      <p:sp>
        <p:nvSpPr>
          <p:cNvPr id="11" name="Rectangle 10"/>
          <p:cNvSpPr/>
          <p:nvPr/>
        </p:nvSpPr>
        <p:spPr>
          <a:xfrm>
            <a:off x="549155" y="5909973"/>
            <a:ext cx="2150856" cy="5034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Network/Cloud</a:t>
            </a:r>
            <a:endParaRPr lang="en-US" dirty="0"/>
          </a:p>
        </p:txBody>
      </p:sp>
    </p:spTree>
    <p:extLst>
      <p:ext uri="{BB962C8B-B14F-4D97-AF65-F5344CB8AC3E}">
        <p14:creationId xmlns:p14="http://schemas.microsoft.com/office/powerpoint/2010/main" val="732063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a:t>
            </a:r>
            <a:r>
              <a:rPr lang="en-US" dirty="0" smtClean="0"/>
              <a:t>System Architecture</a:t>
            </a:r>
            <a:endParaRPr lang="en-US" dirty="0"/>
          </a:p>
        </p:txBody>
      </p:sp>
      <p:sp>
        <p:nvSpPr>
          <p:cNvPr id="3" name="Content Placeholder 2"/>
          <p:cNvSpPr>
            <a:spLocks noGrp="1"/>
          </p:cNvSpPr>
          <p:nvPr>
            <p:ph idx="1"/>
          </p:nvPr>
        </p:nvSpPr>
        <p:spPr>
          <a:xfrm>
            <a:off x="457200" y="1916113"/>
            <a:ext cx="8229600" cy="2992396"/>
          </a:xfrm>
        </p:spPr>
        <p:txBody>
          <a:bodyPr/>
          <a:lstStyle/>
          <a:p>
            <a:pPr marL="0" indent="0">
              <a:buNone/>
            </a:pPr>
            <a:r>
              <a:rPr lang="en-US" sz="2000" dirty="0" smtClean="0"/>
              <a:t>Embedded Systems typically have stricter constraints on power consumption, space, performance any many other attributes that can’t be described by the hardware alone.</a:t>
            </a:r>
          </a:p>
          <a:p>
            <a:pPr marL="0" indent="0">
              <a:buNone/>
            </a:pPr>
            <a:endParaRPr lang="en-US" sz="2000" dirty="0"/>
          </a:p>
          <a:p>
            <a:pPr marL="0" indent="0">
              <a:buNone/>
            </a:pPr>
            <a:r>
              <a:rPr lang="en-US" sz="2000" dirty="0" smtClean="0"/>
              <a:t>The software stack forms an integral part of the overall systems architecture and must certainly be considered when designing the system.</a:t>
            </a:r>
            <a:endParaRPr lang="en-US" sz="2000" dirty="0" smtClean="0"/>
          </a:p>
          <a:p>
            <a:pPr marL="457200" indent="-457200">
              <a:buFont typeface="+mj-lt"/>
              <a:buAutoNum type="arabicPeriod"/>
            </a:pPr>
            <a:endParaRPr lang="en-US" sz="2000" dirty="0" smtClean="0"/>
          </a:p>
        </p:txBody>
      </p:sp>
      <p:sp>
        <p:nvSpPr>
          <p:cNvPr id="4" name="Slide Number Placeholder 3"/>
          <p:cNvSpPr>
            <a:spLocks noGrp="1"/>
          </p:cNvSpPr>
          <p:nvPr>
            <p:ph type="sldNum" sz="quarter" idx="12"/>
          </p:nvPr>
        </p:nvSpPr>
        <p:spPr/>
        <p:txBody>
          <a:bodyPr/>
          <a:lstStyle/>
          <a:p>
            <a:fld id="{6EC4B410-37AE-E041-BE16-C1284F612F40}" type="slidenum">
              <a:rPr lang="en-US" smtClean="0"/>
              <a:t>4</a:t>
            </a:fld>
            <a:endParaRPr lang="en-US" dirty="0"/>
          </a:p>
        </p:txBody>
      </p:sp>
    </p:spTree>
    <p:extLst>
      <p:ext uri="{BB962C8B-B14F-4D97-AF65-F5344CB8AC3E}">
        <p14:creationId xmlns:p14="http://schemas.microsoft.com/office/powerpoint/2010/main" val="31123205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C8C93"/>
                </a:solidFill>
              </a:rPr>
              <a:t>Memory Requirements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40</a:t>
            </a:fld>
            <a:endParaRPr lang="en-US" dirty="0"/>
          </a:p>
        </p:txBody>
      </p:sp>
      <p:sp>
        <p:nvSpPr>
          <p:cNvPr id="31" name="TextBox 30"/>
          <p:cNvSpPr txBox="1"/>
          <p:nvPr/>
        </p:nvSpPr>
        <p:spPr>
          <a:xfrm>
            <a:off x="2951708" y="1762053"/>
            <a:ext cx="5285614" cy="4524316"/>
          </a:xfrm>
          <a:prstGeom prst="rect">
            <a:avLst/>
          </a:prstGeom>
          <a:noFill/>
        </p:spPr>
        <p:txBody>
          <a:bodyPr wrap="square" rtlCol="0">
            <a:spAutoFit/>
          </a:bodyPr>
          <a:lstStyle/>
          <a:p>
            <a:r>
              <a:rPr lang="en-US" dirty="0" smtClean="0">
                <a:solidFill>
                  <a:srgbClr val="000000"/>
                </a:solidFill>
              </a:rPr>
              <a:t>Flash memory is slowly replacing hard drives as the standard for local, non-volatile memory.</a:t>
            </a:r>
          </a:p>
          <a:p>
            <a:endParaRPr lang="en-US" dirty="0">
              <a:solidFill>
                <a:srgbClr val="000000"/>
              </a:solidFill>
            </a:endParaRPr>
          </a:p>
          <a:p>
            <a:r>
              <a:rPr lang="en-US" dirty="0" smtClean="0">
                <a:solidFill>
                  <a:srgbClr val="000000"/>
                </a:solidFill>
              </a:rPr>
              <a:t>It is typically a few orders of magnitude slower than RAM  and several orders of magnitude slower than a CPU cache.</a:t>
            </a:r>
          </a:p>
          <a:p>
            <a:endParaRPr lang="en-US" dirty="0">
              <a:solidFill>
                <a:srgbClr val="000000"/>
              </a:solidFill>
            </a:endParaRPr>
          </a:p>
          <a:p>
            <a:r>
              <a:rPr lang="en-US" dirty="0" smtClean="0">
                <a:solidFill>
                  <a:srgbClr val="000000"/>
                </a:solidFill>
              </a:rPr>
              <a:t>Flash can only be written a finite number of times before it wears out, so much of the technology behind dealing with this type of memory goes in to avoiding, detecting</a:t>
            </a:r>
            <a:r>
              <a:rPr lang="en-US" dirty="0">
                <a:solidFill>
                  <a:srgbClr val="000000"/>
                </a:solidFill>
              </a:rPr>
              <a:t> </a:t>
            </a:r>
            <a:r>
              <a:rPr lang="en-US" dirty="0" smtClean="0">
                <a:solidFill>
                  <a:srgbClr val="000000"/>
                </a:solidFill>
              </a:rPr>
              <a:t>and/or correcting errors.</a:t>
            </a:r>
          </a:p>
          <a:p>
            <a:endParaRPr lang="en-US" dirty="0">
              <a:solidFill>
                <a:srgbClr val="000000"/>
              </a:solidFill>
            </a:endParaRPr>
          </a:p>
          <a:p>
            <a:r>
              <a:rPr lang="en-US" dirty="0" smtClean="0">
                <a:solidFill>
                  <a:srgbClr val="000000"/>
                </a:solidFill>
              </a:rPr>
              <a:t>Premium flash devices include Error Correcting Codes, ECC, which are special portions of memory that contain enough information to not just detect, but even fix 1, 2 or several-bit errors.</a:t>
            </a:r>
            <a:endParaRPr lang="en-US" dirty="0">
              <a:solidFill>
                <a:srgbClr val="000000"/>
              </a:solidFill>
            </a:endParaRPr>
          </a:p>
        </p:txBody>
      </p:sp>
      <p:sp>
        <p:nvSpPr>
          <p:cNvPr id="3" name="Rectangle 2"/>
          <p:cNvSpPr/>
          <p:nvPr/>
        </p:nvSpPr>
        <p:spPr>
          <a:xfrm>
            <a:off x="549155" y="1887915"/>
            <a:ext cx="2150856" cy="5034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L1 CPU Cache</a:t>
            </a:r>
            <a:endParaRPr lang="en-US" dirty="0"/>
          </a:p>
        </p:txBody>
      </p:sp>
      <p:sp>
        <p:nvSpPr>
          <p:cNvPr id="6" name="Rectangle 5"/>
          <p:cNvSpPr/>
          <p:nvPr/>
        </p:nvSpPr>
        <p:spPr>
          <a:xfrm>
            <a:off x="549155" y="2558258"/>
            <a:ext cx="2150856" cy="5034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L2 CPU Cache</a:t>
            </a:r>
            <a:endParaRPr lang="en-US" dirty="0"/>
          </a:p>
        </p:txBody>
      </p:sp>
      <p:sp>
        <p:nvSpPr>
          <p:cNvPr id="7" name="Rectangle 6"/>
          <p:cNvSpPr/>
          <p:nvPr/>
        </p:nvSpPr>
        <p:spPr>
          <a:xfrm>
            <a:off x="1830517" y="3228601"/>
            <a:ext cx="869494" cy="5034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L3…</a:t>
            </a:r>
            <a:endParaRPr lang="en-US" dirty="0"/>
          </a:p>
        </p:txBody>
      </p:sp>
      <p:sp>
        <p:nvSpPr>
          <p:cNvPr id="8" name="Rectangle 7"/>
          <p:cNvSpPr/>
          <p:nvPr/>
        </p:nvSpPr>
        <p:spPr>
          <a:xfrm>
            <a:off x="549155" y="3898944"/>
            <a:ext cx="2150856" cy="5034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RAM</a:t>
            </a:r>
            <a:endParaRPr lang="en-US" dirty="0"/>
          </a:p>
        </p:txBody>
      </p:sp>
      <p:sp>
        <p:nvSpPr>
          <p:cNvPr id="9" name="Rectangle 8"/>
          <p:cNvSpPr/>
          <p:nvPr/>
        </p:nvSpPr>
        <p:spPr>
          <a:xfrm>
            <a:off x="549155" y="4569287"/>
            <a:ext cx="2150856" cy="503445"/>
          </a:xfrm>
          <a:prstGeom prst="rect">
            <a:avLst/>
          </a:prstGeom>
          <a:solidFill>
            <a:srgbClr val="3C8C93"/>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Flash</a:t>
            </a:r>
            <a:endParaRPr lang="en-US" dirty="0"/>
          </a:p>
        </p:txBody>
      </p:sp>
      <p:sp>
        <p:nvSpPr>
          <p:cNvPr id="10" name="Rectangle 9"/>
          <p:cNvSpPr/>
          <p:nvPr/>
        </p:nvSpPr>
        <p:spPr>
          <a:xfrm>
            <a:off x="549155" y="5239630"/>
            <a:ext cx="2150856" cy="5034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Hard Drive</a:t>
            </a:r>
            <a:endParaRPr lang="en-US" dirty="0"/>
          </a:p>
        </p:txBody>
      </p:sp>
      <p:sp>
        <p:nvSpPr>
          <p:cNvPr id="11" name="Rectangle 10"/>
          <p:cNvSpPr/>
          <p:nvPr/>
        </p:nvSpPr>
        <p:spPr>
          <a:xfrm>
            <a:off x="549155" y="5909973"/>
            <a:ext cx="2150856" cy="5034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Network/Cloud</a:t>
            </a:r>
            <a:endParaRPr lang="en-US" dirty="0"/>
          </a:p>
        </p:txBody>
      </p:sp>
    </p:spTree>
    <p:extLst>
      <p:ext uri="{BB962C8B-B14F-4D97-AF65-F5344CB8AC3E}">
        <p14:creationId xmlns:p14="http://schemas.microsoft.com/office/powerpoint/2010/main" val="21850059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C8C93"/>
                </a:solidFill>
              </a:rPr>
              <a:t>Memory Requirements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41</a:t>
            </a:fld>
            <a:endParaRPr lang="en-US" dirty="0"/>
          </a:p>
        </p:txBody>
      </p:sp>
      <p:sp>
        <p:nvSpPr>
          <p:cNvPr id="31" name="TextBox 30"/>
          <p:cNvSpPr txBox="1"/>
          <p:nvPr/>
        </p:nvSpPr>
        <p:spPr>
          <a:xfrm>
            <a:off x="2951708" y="1716285"/>
            <a:ext cx="5903414" cy="4801315"/>
          </a:xfrm>
          <a:prstGeom prst="rect">
            <a:avLst/>
          </a:prstGeom>
          <a:noFill/>
        </p:spPr>
        <p:txBody>
          <a:bodyPr wrap="square" rtlCol="0">
            <a:spAutoFit/>
          </a:bodyPr>
          <a:lstStyle/>
          <a:p>
            <a:r>
              <a:rPr lang="en-US" dirty="0" smtClean="0">
                <a:solidFill>
                  <a:srgbClr val="3C8C93"/>
                </a:solidFill>
              </a:rPr>
              <a:t>Aside</a:t>
            </a:r>
          </a:p>
          <a:p>
            <a:endParaRPr lang="en-US" dirty="0" smtClean="0">
              <a:solidFill>
                <a:srgbClr val="000000"/>
              </a:solidFill>
            </a:endParaRPr>
          </a:p>
          <a:p>
            <a:r>
              <a:rPr lang="en-US" dirty="0" smtClean="0">
                <a:solidFill>
                  <a:srgbClr val="000000"/>
                </a:solidFill>
              </a:rPr>
              <a:t>Modern flash memory cards such as SD cards may cheat with their wear leveling algorithms.</a:t>
            </a:r>
          </a:p>
          <a:p>
            <a:endParaRPr lang="en-US" dirty="0">
              <a:solidFill>
                <a:srgbClr val="000000"/>
              </a:solidFill>
            </a:endParaRPr>
          </a:p>
          <a:p>
            <a:r>
              <a:rPr lang="en-US" dirty="0" smtClean="0">
                <a:solidFill>
                  <a:srgbClr val="000000"/>
                </a:solidFill>
              </a:rPr>
              <a:t>The FAT </a:t>
            </a:r>
            <a:r>
              <a:rPr lang="en-US" dirty="0" err="1" smtClean="0">
                <a:solidFill>
                  <a:srgbClr val="000000"/>
                </a:solidFill>
              </a:rPr>
              <a:t>filesystem</a:t>
            </a:r>
            <a:r>
              <a:rPr lang="en-US" dirty="0" smtClean="0">
                <a:solidFill>
                  <a:srgbClr val="000000"/>
                </a:solidFill>
              </a:rPr>
              <a:t> that is typically used on such cards writes data across the card in something approaching a round-robin fashion – in essence it does its own wear leveling.  The exception to this is the File Allocation Table block which is written every time any other piece of the card is written.  Given that the FAT gets written many more times than any other piece, the memory may choose to only wear level the section of the card where it thinks the FAT will sit.</a:t>
            </a:r>
          </a:p>
          <a:p>
            <a:endParaRPr lang="en-US" dirty="0">
              <a:solidFill>
                <a:srgbClr val="000000"/>
              </a:solidFill>
            </a:endParaRPr>
          </a:p>
          <a:p>
            <a:r>
              <a:rPr lang="en-US" dirty="0" smtClean="0">
                <a:solidFill>
                  <a:srgbClr val="000000"/>
                </a:solidFill>
              </a:rPr>
              <a:t>This means that using a </a:t>
            </a:r>
            <a:r>
              <a:rPr lang="en-US" dirty="0" err="1" smtClean="0">
                <a:solidFill>
                  <a:srgbClr val="000000"/>
                </a:solidFill>
              </a:rPr>
              <a:t>filesystem</a:t>
            </a:r>
            <a:r>
              <a:rPr lang="en-US" dirty="0" smtClean="0">
                <a:solidFill>
                  <a:srgbClr val="000000"/>
                </a:solidFill>
              </a:rPr>
              <a:t> other than FAT on an SD card may reduce its lifespan 10s or 100s of times!</a:t>
            </a:r>
            <a:endParaRPr lang="en-US" dirty="0">
              <a:solidFill>
                <a:srgbClr val="000000"/>
              </a:solidFill>
            </a:endParaRPr>
          </a:p>
        </p:txBody>
      </p:sp>
      <p:sp>
        <p:nvSpPr>
          <p:cNvPr id="3" name="Rectangle 2"/>
          <p:cNvSpPr/>
          <p:nvPr/>
        </p:nvSpPr>
        <p:spPr>
          <a:xfrm>
            <a:off x="549155" y="1887915"/>
            <a:ext cx="2150856" cy="5034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L1 CPU Cache</a:t>
            </a:r>
            <a:endParaRPr lang="en-US" dirty="0"/>
          </a:p>
        </p:txBody>
      </p:sp>
      <p:sp>
        <p:nvSpPr>
          <p:cNvPr id="6" name="Rectangle 5"/>
          <p:cNvSpPr/>
          <p:nvPr/>
        </p:nvSpPr>
        <p:spPr>
          <a:xfrm>
            <a:off x="549155" y="2558258"/>
            <a:ext cx="2150856" cy="5034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L2 CPU Cache</a:t>
            </a:r>
            <a:endParaRPr lang="en-US" dirty="0"/>
          </a:p>
        </p:txBody>
      </p:sp>
      <p:sp>
        <p:nvSpPr>
          <p:cNvPr id="7" name="Rectangle 6"/>
          <p:cNvSpPr/>
          <p:nvPr/>
        </p:nvSpPr>
        <p:spPr>
          <a:xfrm>
            <a:off x="1830517" y="3228601"/>
            <a:ext cx="869494" cy="5034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L3…</a:t>
            </a:r>
            <a:endParaRPr lang="en-US" dirty="0"/>
          </a:p>
        </p:txBody>
      </p:sp>
      <p:sp>
        <p:nvSpPr>
          <p:cNvPr id="8" name="Rectangle 7"/>
          <p:cNvSpPr/>
          <p:nvPr/>
        </p:nvSpPr>
        <p:spPr>
          <a:xfrm>
            <a:off x="549155" y="3898944"/>
            <a:ext cx="2150856" cy="5034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RAM</a:t>
            </a:r>
            <a:endParaRPr lang="en-US" dirty="0"/>
          </a:p>
        </p:txBody>
      </p:sp>
      <p:sp>
        <p:nvSpPr>
          <p:cNvPr id="9" name="Rectangle 8"/>
          <p:cNvSpPr/>
          <p:nvPr/>
        </p:nvSpPr>
        <p:spPr>
          <a:xfrm>
            <a:off x="549155" y="4569287"/>
            <a:ext cx="2150856" cy="503445"/>
          </a:xfrm>
          <a:prstGeom prst="rect">
            <a:avLst/>
          </a:prstGeom>
          <a:solidFill>
            <a:srgbClr val="3C8C93"/>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Flash</a:t>
            </a:r>
            <a:endParaRPr lang="en-US" dirty="0"/>
          </a:p>
        </p:txBody>
      </p:sp>
      <p:sp>
        <p:nvSpPr>
          <p:cNvPr id="10" name="Rectangle 9"/>
          <p:cNvSpPr/>
          <p:nvPr/>
        </p:nvSpPr>
        <p:spPr>
          <a:xfrm>
            <a:off x="549155" y="5239630"/>
            <a:ext cx="2150856" cy="5034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Hard Drive</a:t>
            </a:r>
            <a:endParaRPr lang="en-US" dirty="0"/>
          </a:p>
        </p:txBody>
      </p:sp>
      <p:sp>
        <p:nvSpPr>
          <p:cNvPr id="11" name="Rectangle 10"/>
          <p:cNvSpPr/>
          <p:nvPr/>
        </p:nvSpPr>
        <p:spPr>
          <a:xfrm>
            <a:off x="549155" y="5909973"/>
            <a:ext cx="2150856" cy="5034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Network/Cloud</a:t>
            </a:r>
            <a:endParaRPr lang="en-US" dirty="0"/>
          </a:p>
        </p:txBody>
      </p:sp>
    </p:spTree>
    <p:extLst>
      <p:ext uri="{BB962C8B-B14F-4D97-AF65-F5344CB8AC3E}">
        <p14:creationId xmlns:p14="http://schemas.microsoft.com/office/powerpoint/2010/main" val="33240714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C8C93"/>
                </a:solidFill>
              </a:rPr>
              <a:t>Memory Requirements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42</a:t>
            </a:fld>
            <a:endParaRPr lang="en-US" dirty="0"/>
          </a:p>
        </p:txBody>
      </p:sp>
      <p:sp>
        <p:nvSpPr>
          <p:cNvPr id="31" name="TextBox 30"/>
          <p:cNvSpPr txBox="1"/>
          <p:nvPr/>
        </p:nvSpPr>
        <p:spPr>
          <a:xfrm>
            <a:off x="2951708" y="1716285"/>
            <a:ext cx="5285614" cy="3693319"/>
          </a:xfrm>
          <a:prstGeom prst="rect">
            <a:avLst/>
          </a:prstGeom>
          <a:noFill/>
        </p:spPr>
        <p:txBody>
          <a:bodyPr wrap="square" rtlCol="0">
            <a:spAutoFit/>
          </a:bodyPr>
          <a:lstStyle/>
          <a:p>
            <a:r>
              <a:rPr lang="en-US" dirty="0" smtClean="0">
                <a:solidFill>
                  <a:srgbClr val="000000"/>
                </a:solidFill>
              </a:rPr>
              <a:t>Hard Drives, or magnetic storage generally, have been around almost as long as computers themselves.</a:t>
            </a:r>
          </a:p>
          <a:p>
            <a:endParaRPr lang="en-US" dirty="0">
              <a:solidFill>
                <a:srgbClr val="000000"/>
              </a:solidFill>
            </a:endParaRPr>
          </a:p>
          <a:p>
            <a:r>
              <a:rPr lang="en-US" dirty="0" smtClean="0">
                <a:solidFill>
                  <a:srgbClr val="000000"/>
                </a:solidFill>
              </a:rPr>
              <a:t>They are still the de-facto standard for high volume, non-volatile storage.</a:t>
            </a:r>
          </a:p>
          <a:p>
            <a:endParaRPr lang="en-US" dirty="0">
              <a:solidFill>
                <a:srgbClr val="000000"/>
              </a:solidFill>
            </a:endParaRPr>
          </a:p>
          <a:p>
            <a:r>
              <a:rPr lang="en-US" dirty="0" smtClean="0">
                <a:solidFill>
                  <a:srgbClr val="000000"/>
                </a:solidFill>
              </a:rPr>
              <a:t>They are not often used in Embedded Systems as they are relatively power-hungry and fragile, at </a:t>
            </a:r>
            <a:r>
              <a:rPr lang="en-US" dirty="0">
                <a:solidFill>
                  <a:srgbClr val="000000"/>
                </a:solidFill>
              </a:rPr>
              <a:t>least when they are </a:t>
            </a:r>
            <a:r>
              <a:rPr lang="en-US" dirty="0" smtClean="0">
                <a:solidFill>
                  <a:srgbClr val="000000"/>
                </a:solidFill>
              </a:rPr>
              <a:t>spinning.  They also have non-deterministic response time as the magnetic heads need to physically move over the surface of the disk with each new request.</a:t>
            </a:r>
            <a:endParaRPr lang="en-US" dirty="0">
              <a:solidFill>
                <a:srgbClr val="000000"/>
              </a:solidFill>
            </a:endParaRPr>
          </a:p>
        </p:txBody>
      </p:sp>
      <p:sp>
        <p:nvSpPr>
          <p:cNvPr id="3" name="Rectangle 2"/>
          <p:cNvSpPr/>
          <p:nvPr/>
        </p:nvSpPr>
        <p:spPr>
          <a:xfrm>
            <a:off x="549155" y="1887915"/>
            <a:ext cx="2150856" cy="5034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L1 CPU Cache</a:t>
            </a:r>
            <a:endParaRPr lang="en-US" dirty="0"/>
          </a:p>
        </p:txBody>
      </p:sp>
      <p:sp>
        <p:nvSpPr>
          <p:cNvPr id="6" name="Rectangle 5"/>
          <p:cNvSpPr/>
          <p:nvPr/>
        </p:nvSpPr>
        <p:spPr>
          <a:xfrm>
            <a:off x="549155" y="2558258"/>
            <a:ext cx="2150856" cy="5034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L2 CPU Cache</a:t>
            </a:r>
            <a:endParaRPr lang="en-US" dirty="0"/>
          </a:p>
        </p:txBody>
      </p:sp>
      <p:sp>
        <p:nvSpPr>
          <p:cNvPr id="7" name="Rectangle 6"/>
          <p:cNvSpPr/>
          <p:nvPr/>
        </p:nvSpPr>
        <p:spPr>
          <a:xfrm>
            <a:off x="1830517" y="3228601"/>
            <a:ext cx="869494" cy="5034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L3…</a:t>
            </a:r>
            <a:endParaRPr lang="en-US" dirty="0"/>
          </a:p>
        </p:txBody>
      </p:sp>
      <p:sp>
        <p:nvSpPr>
          <p:cNvPr id="8" name="Rectangle 7"/>
          <p:cNvSpPr/>
          <p:nvPr/>
        </p:nvSpPr>
        <p:spPr>
          <a:xfrm>
            <a:off x="549155" y="3898944"/>
            <a:ext cx="2150856" cy="5034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RAM</a:t>
            </a:r>
            <a:endParaRPr lang="en-US" dirty="0"/>
          </a:p>
        </p:txBody>
      </p:sp>
      <p:sp>
        <p:nvSpPr>
          <p:cNvPr id="9" name="Rectangle 8"/>
          <p:cNvSpPr/>
          <p:nvPr/>
        </p:nvSpPr>
        <p:spPr>
          <a:xfrm>
            <a:off x="549155" y="4569287"/>
            <a:ext cx="2150856" cy="5034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Flash</a:t>
            </a:r>
            <a:endParaRPr lang="en-US" dirty="0"/>
          </a:p>
        </p:txBody>
      </p:sp>
      <p:sp>
        <p:nvSpPr>
          <p:cNvPr id="10" name="Rectangle 9"/>
          <p:cNvSpPr/>
          <p:nvPr/>
        </p:nvSpPr>
        <p:spPr>
          <a:xfrm>
            <a:off x="549155" y="5239630"/>
            <a:ext cx="2150856" cy="503445"/>
          </a:xfrm>
          <a:prstGeom prst="rect">
            <a:avLst/>
          </a:prstGeom>
          <a:solidFill>
            <a:srgbClr val="3C8C93"/>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Hard Drive</a:t>
            </a:r>
            <a:endParaRPr lang="en-US" dirty="0"/>
          </a:p>
        </p:txBody>
      </p:sp>
      <p:sp>
        <p:nvSpPr>
          <p:cNvPr id="11" name="Rectangle 10"/>
          <p:cNvSpPr/>
          <p:nvPr/>
        </p:nvSpPr>
        <p:spPr>
          <a:xfrm>
            <a:off x="549155" y="5909973"/>
            <a:ext cx="2150856" cy="5034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Network/Cloud</a:t>
            </a:r>
            <a:endParaRPr lang="en-US" dirty="0"/>
          </a:p>
        </p:txBody>
      </p:sp>
    </p:spTree>
    <p:extLst>
      <p:ext uri="{BB962C8B-B14F-4D97-AF65-F5344CB8AC3E}">
        <p14:creationId xmlns:p14="http://schemas.microsoft.com/office/powerpoint/2010/main" val="13685027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C8C93"/>
                </a:solidFill>
              </a:rPr>
              <a:t>Memory Requirements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43</a:t>
            </a:fld>
            <a:endParaRPr lang="en-US" dirty="0"/>
          </a:p>
        </p:txBody>
      </p:sp>
      <p:sp>
        <p:nvSpPr>
          <p:cNvPr id="31" name="TextBox 30"/>
          <p:cNvSpPr txBox="1"/>
          <p:nvPr/>
        </p:nvSpPr>
        <p:spPr>
          <a:xfrm>
            <a:off x="2951708" y="1716285"/>
            <a:ext cx="5285614" cy="3416320"/>
          </a:xfrm>
          <a:prstGeom prst="rect">
            <a:avLst/>
          </a:prstGeom>
          <a:noFill/>
        </p:spPr>
        <p:txBody>
          <a:bodyPr wrap="square" rtlCol="0">
            <a:spAutoFit/>
          </a:bodyPr>
          <a:lstStyle/>
          <a:p>
            <a:r>
              <a:rPr lang="en-US" dirty="0" smtClean="0">
                <a:solidFill>
                  <a:srgbClr val="000000"/>
                </a:solidFill>
              </a:rPr>
              <a:t>Network storage is becoming more fashionable as markets become less about the Embedded Device itself and more about the service it can offer.  Having the service state data live externally to the system itself streamlines upgrades and can drive down system costs by centralizing much more of the system than would traditionally be the case.</a:t>
            </a:r>
          </a:p>
          <a:p>
            <a:endParaRPr lang="en-US" dirty="0">
              <a:solidFill>
                <a:srgbClr val="000000"/>
              </a:solidFill>
            </a:endParaRPr>
          </a:p>
          <a:p>
            <a:r>
              <a:rPr lang="en-US" dirty="0" smtClean="0">
                <a:solidFill>
                  <a:srgbClr val="000000"/>
                </a:solidFill>
              </a:rPr>
              <a:t>Network storage has the obvious drawbacks though – the network is a weak link, both in terms of uptime and reliability, but also in terms of security.</a:t>
            </a:r>
            <a:endParaRPr lang="en-US" dirty="0">
              <a:solidFill>
                <a:srgbClr val="000000"/>
              </a:solidFill>
            </a:endParaRPr>
          </a:p>
        </p:txBody>
      </p:sp>
      <p:sp>
        <p:nvSpPr>
          <p:cNvPr id="3" name="Rectangle 2"/>
          <p:cNvSpPr/>
          <p:nvPr/>
        </p:nvSpPr>
        <p:spPr>
          <a:xfrm>
            <a:off x="549155" y="1887915"/>
            <a:ext cx="2150856" cy="5034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L1 CPU Cache</a:t>
            </a:r>
            <a:endParaRPr lang="en-US" dirty="0"/>
          </a:p>
        </p:txBody>
      </p:sp>
      <p:sp>
        <p:nvSpPr>
          <p:cNvPr id="6" name="Rectangle 5"/>
          <p:cNvSpPr/>
          <p:nvPr/>
        </p:nvSpPr>
        <p:spPr>
          <a:xfrm>
            <a:off x="549155" y="2558258"/>
            <a:ext cx="2150856" cy="5034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L2 CPU Cache</a:t>
            </a:r>
            <a:endParaRPr lang="en-US" dirty="0"/>
          </a:p>
        </p:txBody>
      </p:sp>
      <p:sp>
        <p:nvSpPr>
          <p:cNvPr id="7" name="Rectangle 6"/>
          <p:cNvSpPr/>
          <p:nvPr/>
        </p:nvSpPr>
        <p:spPr>
          <a:xfrm>
            <a:off x="1830517" y="3228601"/>
            <a:ext cx="869494" cy="5034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L3…</a:t>
            </a:r>
            <a:endParaRPr lang="en-US" dirty="0"/>
          </a:p>
        </p:txBody>
      </p:sp>
      <p:sp>
        <p:nvSpPr>
          <p:cNvPr id="8" name="Rectangle 7"/>
          <p:cNvSpPr/>
          <p:nvPr/>
        </p:nvSpPr>
        <p:spPr>
          <a:xfrm>
            <a:off x="549155" y="3898944"/>
            <a:ext cx="2150856" cy="5034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RAM</a:t>
            </a:r>
            <a:endParaRPr lang="en-US" dirty="0"/>
          </a:p>
        </p:txBody>
      </p:sp>
      <p:sp>
        <p:nvSpPr>
          <p:cNvPr id="9" name="Rectangle 8"/>
          <p:cNvSpPr/>
          <p:nvPr/>
        </p:nvSpPr>
        <p:spPr>
          <a:xfrm>
            <a:off x="549155" y="4569287"/>
            <a:ext cx="2150856" cy="5034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Flash</a:t>
            </a:r>
            <a:endParaRPr lang="en-US" dirty="0"/>
          </a:p>
        </p:txBody>
      </p:sp>
      <p:sp>
        <p:nvSpPr>
          <p:cNvPr id="10" name="Rectangle 9"/>
          <p:cNvSpPr/>
          <p:nvPr/>
        </p:nvSpPr>
        <p:spPr>
          <a:xfrm>
            <a:off x="549155" y="5239630"/>
            <a:ext cx="2150856" cy="5034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Hard Drive</a:t>
            </a:r>
            <a:endParaRPr lang="en-US" dirty="0"/>
          </a:p>
        </p:txBody>
      </p:sp>
      <p:sp>
        <p:nvSpPr>
          <p:cNvPr id="11" name="Rectangle 10"/>
          <p:cNvSpPr/>
          <p:nvPr/>
        </p:nvSpPr>
        <p:spPr>
          <a:xfrm>
            <a:off x="549155" y="5909973"/>
            <a:ext cx="2150856" cy="503445"/>
          </a:xfrm>
          <a:prstGeom prst="rect">
            <a:avLst/>
          </a:prstGeom>
          <a:solidFill>
            <a:srgbClr val="3C8C93"/>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Network/Cloud</a:t>
            </a:r>
            <a:endParaRPr lang="en-US" dirty="0"/>
          </a:p>
        </p:txBody>
      </p:sp>
    </p:spTree>
    <p:extLst>
      <p:ext uri="{BB962C8B-B14F-4D97-AF65-F5344CB8AC3E}">
        <p14:creationId xmlns:p14="http://schemas.microsoft.com/office/powerpoint/2010/main" val="2903335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Embedded Software</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5</a:t>
            </a:fld>
            <a:endParaRPr lang="en-US"/>
          </a:p>
        </p:txBody>
      </p:sp>
      <p:sp>
        <p:nvSpPr>
          <p:cNvPr id="15" name="Rectangle 14"/>
          <p:cNvSpPr/>
          <p:nvPr/>
        </p:nvSpPr>
        <p:spPr>
          <a:xfrm>
            <a:off x="2161587" y="5079774"/>
            <a:ext cx="4836091" cy="757082"/>
          </a:xfrm>
          <a:prstGeom prst="rect">
            <a:avLst/>
          </a:prstGeom>
          <a:solidFill>
            <a:srgbClr val="800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rgbClr val="D9D9D9"/>
                </a:solidFill>
              </a:rPr>
              <a:t>Processor</a:t>
            </a:r>
          </a:p>
          <a:p>
            <a:pPr algn="ctr"/>
            <a:r>
              <a:rPr lang="en-US" sz="1400" dirty="0" smtClean="0">
                <a:solidFill>
                  <a:srgbClr val="D9D9D9"/>
                </a:solidFill>
              </a:rPr>
              <a:t>Microprocessor, FPGA etc</a:t>
            </a:r>
            <a:r>
              <a:rPr lang="en-US" sz="1400" dirty="0">
                <a:solidFill>
                  <a:srgbClr val="D9D9D9"/>
                </a:solidFill>
              </a:rPr>
              <a:t>.</a:t>
            </a:r>
          </a:p>
        </p:txBody>
      </p:sp>
      <p:sp>
        <p:nvSpPr>
          <p:cNvPr id="36" name="Rectangle 35"/>
          <p:cNvSpPr/>
          <p:nvPr/>
        </p:nvSpPr>
        <p:spPr>
          <a:xfrm>
            <a:off x="2161588" y="4011074"/>
            <a:ext cx="3614868" cy="757082"/>
          </a:xfrm>
          <a:prstGeom prst="rect">
            <a:avLst/>
          </a:prstGeom>
          <a:solidFill>
            <a:srgbClr val="660066"/>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lumMod val="85000"/>
                  </a:schemeClr>
                </a:solidFill>
              </a:rPr>
              <a:t>Operating Environment</a:t>
            </a:r>
          </a:p>
          <a:p>
            <a:pPr algn="ctr"/>
            <a:r>
              <a:rPr lang="en-US" sz="1400" dirty="0" smtClean="0">
                <a:solidFill>
                  <a:schemeClr val="bg1">
                    <a:lumMod val="85000"/>
                  </a:schemeClr>
                </a:solidFill>
              </a:rPr>
              <a:t>Operating System, Runtime Libraries</a:t>
            </a:r>
            <a:endParaRPr lang="en-US" sz="1400" dirty="0">
              <a:solidFill>
                <a:schemeClr val="bg1">
                  <a:lumMod val="85000"/>
                </a:schemeClr>
              </a:solidFill>
            </a:endParaRPr>
          </a:p>
        </p:txBody>
      </p:sp>
      <p:sp>
        <p:nvSpPr>
          <p:cNvPr id="37" name="Rectangle 36"/>
          <p:cNvSpPr/>
          <p:nvPr/>
        </p:nvSpPr>
        <p:spPr>
          <a:xfrm>
            <a:off x="2161586" y="2955061"/>
            <a:ext cx="4225475" cy="757082"/>
          </a:xfrm>
          <a:prstGeom prst="rect">
            <a:avLst/>
          </a:prstGeom>
          <a:solidFill>
            <a:srgbClr val="CCFFCC"/>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Application Libraries</a:t>
            </a:r>
          </a:p>
          <a:p>
            <a:pPr algn="ctr"/>
            <a:r>
              <a:rPr lang="en-US" sz="1400" dirty="0" smtClean="0"/>
              <a:t>e.g. Graphics, Communications</a:t>
            </a:r>
            <a:endParaRPr lang="en-US" sz="1400" dirty="0"/>
          </a:p>
        </p:txBody>
      </p:sp>
      <p:sp>
        <p:nvSpPr>
          <p:cNvPr id="51" name="Rectangle 50"/>
          <p:cNvSpPr/>
          <p:nvPr/>
        </p:nvSpPr>
        <p:spPr>
          <a:xfrm>
            <a:off x="2161586" y="1908175"/>
            <a:ext cx="4836091" cy="757082"/>
          </a:xfrm>
          <a:prstGeom prst="rect">
            <a:avLst/>
          </a:prstGeom>
          <a:solidFill>
            <a:srgbClr val="3366FF"/>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Application</a:t>
            </a:r>
          </a:p>
        </p:txBody>
      </p:sp>
      <p:sp>
        <p:nvSpPr>
          <p:cNvPr id="3" name="Down Arrow 2"/>
          <p:cNvSpPr/>
          <p:nvPr/>
        </p:nvSpPr>
        <p:spPr>
          <a:xfrm>
            <a:off x="6533609" y="2665257"/>
            <a:ext cx="305309" cy="2414517"/>
          </a:xfrm>
          <a:prstGeom prst="downArrow">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Down Arrow 51"/>
          <p:cNvSpPr/>
          <p:nvPr/>
        </p:nvSpPr>
        <p:spPr>
          <a:xfrm>
            <a:off x="5941055" y="3712144"/>
            <a:ext cx="305309" cy="1367630"/>
          </a:xfrm>
          <a:prstGeom prst="downArrow">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475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Embedded System?</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6</a:t>
            </a:fld>
            <a:endParaRPr lang="en-US"/>
          </a:p>
        </p:txBody>
      </p:sp>
      <p:grpSp>
        <p:nvGrpSpPr>
          <p:cNvPr id="4" name="Group 3"/>
          <p:cNvGrpSpPr/>
          <p:nvPr/>
        </p:nvGrpSpPr>
        <p:grpSpPr>
          <a:xfrm>
            <a:off x="3449909" y="1958610"/>
            <a:ext cx="2347853" cy="1530857"/>
            <a:chOff x="2161586" y="1908175"/>
            <a:chExt cx="4836092" cy="3928681"/>
          </a:xfrm>
        </p:grpSpPr>
        <p:sp>
          <p:nvSpPr>
            <p:cNvPr id="15" name="Rectangle 14"/>
            <p:cNvSpPr/>
            <p:nvPr/>
          </p:nvSpPr>
          <p:spPr>
            <a:xfrm>
              <a:off x="2161587" y="5079774"/>
              <a:ext cx="4836091" cy="757082"/>
            </a:xfrm>
            <a:prstGeom prst="rect">
              <a:avLst/>
            </a:prstGeom>
            <a:solidFill>
              <a:srgbClr val="800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sz="700" dirty="0" smtClean="0">
                  <a:solidFill>
                    <a:srgbClr val="D9D9D9"/>
                  </a:solidFill>
                </a:rPr>
                <a:t>Processor</a:t>
              </a:r>
            </a:p>
            <a:p>
              <a:pPr algn="ctr"/>
              <a:r>
                <a:rPr lang="en-US" sz="700" dirty="0" smtClean="0">
                  <a:solidFill>
                    <a:srgbClr val="D9D9D9"/>
                  </a:solidFill>
                </a:rPr>
                <a:t>Microprocessor, FPGA etc</a:t>
              </a:r>
              <a:r>
                <a:rPr lang="en-US" sz="700" dirty="0">
                  <a:solidFill>
                    <a:srgbClr val="D9D9D9"/>
                  </a:solidFill>
                </a:rPr>
                <a:t>.</a:t>
              </a:r>
            </a:p>
          </p:txBody>
        </p:sp>
        <p:sp>
          <p:nvSpPr>
            <p:cNvPr id="36" name="Rectangle 35"/>
            <p:cNvSpPr/>
            <p:nvPr/>
          </p:nvSpPr>
          <p:spPr>
            <a:xfrm>
              <a:off x="2161588" y="4011074"/>
              <a:ext cx="3614868" cy="757082"/>
            </a:xfrm>
            <a:prstGeom prst="rect">
              <a:avLst/>
            </a:prstGeom>
            <a:solidFill>
              <a:srgbClr val="660066"/>
            </a:solidFill>
          </p:spPr>
          <p:style>
            <a:lnRef idx="1">
              <a:schemeClr val="dk1"/>
            </a:lnRef>
            <a:fillRef idx="2">
              <a:schemeClr val="dk1"/>
            </a:fillRef>
            <a:effectRef idx="1">
              <a:schemeClr val="dk1"/>
            </a:effectRef>
            <a:fontRef idx="minor">
              <a:schemeClr val="dk1"/>
            </a:fontRef>
          </p:style>
          <p:txBody>
            <a:bodyPr rtlCol="0" anchor="ctr"/>
            <a:lstStyle/>
            <a:p>
              <a:pPr algn="ctr"/>
              <a:r>
                <a:rPr lang="en-US" sz="700" dirty="0" smtClean="0">
                  <a:solidFill>
                    <a:schemeClr val="bg1">
                      <a:lumMod val="85000"/>
                    </a:schemeClr>
                  </a:solidFill>
                </a:rPr>
                <a:t>Operating Environment</a:t>
              </a:r>
            </a:p>
            <a:p>
              <a:pPr algn="ctr"/>
              <a:r>
                <a:rPr lang="en-US" sz="700" dirty="0" smtClean="0">
                  <a:solidFill>
                    <a:schemeClr val="bg1">
                      <a:lumMod val="85000"/>
                    </a:schemeClr>
                  </a:solidFill>
                </a:rPr>
                <a:t>Operating System, Runtime Libraries</a:t>
              </a:r>
              <a:endParaRPr lang="en-US" sz="700" dirty="0">
                <a:solidFill>
                  <a:schemeClr val="bg1">
                    <a:lumMod val="85000"/>
                  </a:schemeClr>
                </a:solidFill>
              </a:endParaRPr>
            </a:p>
          </p:txBody>
        </p:sp>
        <p:sp>
          <p:nvSpPr>
            <p:cNvPr id="37" name="Rectangle 36"/>
            <p:cNvSpPr/>
            <p:nvPr/>
          </p:nvSpPr>
          <p:spPr>
            <a:xfrm>
              <a:off x="2161586" y="2955061"/>
              <a:ext cx="4225475" cy="757082"/>
            </a:xfrm>
            <a:prstGeom prst="rect">
              <a:avLst/>
            </a:prstGeom>
            <a:solidFill>
              <a:srgbClr val="CCFFCC"/>
            </a:solidFill>
          </p:spPr>
          <p:style>
            <a:lnRef idx="1">
              <a:schemeClr val="dk1"/>
            </a:lnRef>
            <a:fillRef idx="2">
              <a:schemeClr val="dk1"/>
            </a:fillRef>
            <a:effectRef idx="1">
              <a:schemeClr val="dk1"/>
            </a:effectRef>
            <a:fontRef idx="minor">
              <a:schemeClr val="dk1"/>
            </a:fontRef>
          </p:style>
          <p:txBody>
            <a:bodyPr rtlCol="0" anchor="ctr"/>
            <a:lstStyle/>
            <a:p>
              <a:pPr algn="ctr"/>
              <a:r>
                <a:rPr lang="en-US" sz="700" dirty="0" smtClean="0"/>
                <a:t>Application Libraries</a:t>
              </a:r>
            </a:p>
            <a:p>
              <a:pPr algn="ctr"/>
              <a:r>
                <a:rPr lang="en-US" sz="700" dirty="0" smtClean="0"/>
                <a:t>e.g. Graphics, Communications</a:t>
              </a:r>
              <a:endParaRPr lang="en-US" sz="700" dirty="0"/>
            </a:p>
          </p:txBody>
        </p:sp>
        <p:sp>
          <p:nvSpPr>
            <p:cNvPr id="51" name="Rectangle 50"/>
            <p:cNvSpPr/>
            <p:nvPr/>
          </p:nvSpPr>
          <p:spPr>
            <a:xfrm>
              <a:off x="2161586" y="1908175"/>
              <a:ext cx="4836091" cy="757082"/>
            </a:xfrm>
            <a:prstGeom prst="rect">
              <a:avLst/>
            </a:prstGeom>
            <a:solidFill>
              <a:srgbClr val="3366FF"/>
            </a:solidFill>
          </p:spPr>
          <p:style>
            <a:lnRef idx="1">
              <a:schemeClr val="dk1"/>
            </a:lnRef>
            <a:fillRef idx="2">
              <a:schemeClr val="dk1"/>
            </a:fillRef>
            <a:effectRef idx="1">
              <a:schemeClr val="dk1"/>
            </a:effectRef>
            <a:fontRef idx="minor">
              <a:schemeClr val="dk1"/>
            </a:fontRef>
          </p:style>
          <p:txBody>
            <a:bodyPr rtlCol="0" anchor="ctr"/>
            <a:lstStyle/>
            <a:p>
              <a:pPr algn="ctr"/>
              <a:r>
                <a:rPr lang="en-US" sz="700" dirty="0" smtClean="0"/>
                <a:t>Application</a:t>
              </a:r>
            </a:p>
          </p:txBody>
        </p:sp>
        <p:sp>
          <p:nvSpPr>
            <p:cNvPr id="3" name="Down Arrow 2"/>
            <p:cNvSpPr/>
            <p:nvPr/>
          </p:nvSpPr>
          <p:spPr>
            <a:xfrm>
              <a:off x="6533609" y="2665257"/>
              <a:ext cx="305309" cy="2414517"/>
            </a:xfrm>
            <a:prstGeom prst="downArrow">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00"/>
            </a:p>
          </p:txBody>
        </p:sp>
        <p:sp>
          <p:nvSpPr>
            <p:cNvPr id="52" name="Down Arrow 51"/>
            <p:cNvSpPr/>
            <p:nvPr/>
          </p:nvSpPr>
          <p:spPr>
            <a:xfrm>
              <a:off x="5941055" y="3712144"/>
              <a:ext cx="305309" cy="1367630"/>
            </a:xfrm>
            <a:prstGeom prst="downArrow">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00"/>
            </a:p>
          </p:txBody>
        </p:sp>
      </p:grpSp>
      <p:grpSp>
        <p:nvGrpSpPr>
          <p:cNvPr id="5" name="Group 4"/>
          <p:cNvGrpSpPr/>
          <p:nvPr/>
        </p:nvGrpSpPr>
        <p:grpSpPr>
          <a:xfrm>
            <a:off x="1502100" y="3565611"/>
            <a:ext cx="5931977" cy="2756482"/>
            <a:chOff x="274775" y="1518726"/>
            <a:chExt cx="8691802" cy="5073432"/>
          </a:xfrm>
        </p:grpSpPr>
        <p:sp>
          <p:nvSpPr>
            <p:cNvPr id="11" name="Bent-Up Arrow 10"/>
            <p:cNvSpPr/>
            <p:nvPr/>
          </p:nvSpPr>
          <p:spPr>
            <a:xfrm rot="16200000" flipV="1">
              <a:off x="811774" y="4829861"/>
              <a:ext cx="1316983" cy="498070"/>
            </a:xfrm>
            <a:prstGeom prst="bentUp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2" name="Bent-Up Arrow 11"/>
            <p:cNvSpPr/>
            <p:nvPr/>
          </p:nvSpPr>
          <p:spPr>
            <a:xfrm flipH="1" flipV="1">
              <a:off x="627066" y="5279239"/>
              <a:ext cx="905322" cy="496562"/>
            </a:xfrm>
            <a:prstGeom prst="bentUpArrow">
              <a:avLst>
                <a:gd name="adj1" fmla="val 27200"/>
                <a:gd name="adj2" fmla="val 29458"/>
                <a:gd name="adj3" fmla="val 32193"/>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4" name="Rectangle 13"/>
            <p:cNvSpPr/>
            <p:nvPr/>
          </p:nvSpPr>
          <p:spPr>
            <a:xfrm>
              <a:off x="3932357" y="2381144"/>
              <a:ext cx="1892948" cy="137984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Processor</a:t>
              </a:r>
            </a:p>
            <a:p>
              <a:pPr algn="ctr"/>
              <a:r>
                <a:rPr lang="en-US" sz="800" dirty="0" smtClean="0"/>
                <a:t>(Microprocessor, FPGA </a:t>
              </a:r>
              <a:r>
                <a:rPr lang="en-US" sz="800" dirty="0" err="1" smtClean="0"/>
                <a:t>etc</a:t>
              </a:r>
              <a:r>
                <a:rPr lang="en-US" sz="800" dirty="0" smtClean="0"/>
                <a:t>)</a:t>
              </a:r>
              <a:endParaRPr lang="en-US" sz="800" dirty="0"/>
            </a:p>
          </p:txBody>
        </p:sp>
        <p:sp>
          <p:nvSpPr>
            <p:cNvPr id="16" name="Rectangle 15"/>
            <p:cNvSpPr/>
            <p:nvPr/>
          </p:nvSpPr>
          <p:spPr>
            <a:xfrm>
              <a:off x="4131495" y="4212793"/>
              <a:ext cx="1508480" cy="123153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Domain Conversion</a:t>
              </a:r>
              <a:endParaRPr lang="en-US" sz="800" dirty="0"/>
            </a:p>
          </p:txBody>
        </p:sp>
        <p:sp>
          <p:nvSpPr>
            <p:cNvPr id="17" name="Down Arrow 16"/>
            <p:cNvSpPr/>
            <p:nvPr/>
          </p:nvSpPr>
          <p:spPr>
            <a:xfrm>
              <a:off x="5092536" y="3760986"/>
              <a:ext cx="207611" cy="45180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8" name="Down Arrow 17"/>
            <p:cNvSpPr/>
            <p:nvPr/>
          </p:nvSpPr>
          <p:spPr>
            <a:xfrm flipV="1">
              <a:off x="4524428" y="3754643"/>
              <a:ext cx="207611" cy="45815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9" name="Rectangle 18"/>
            <p:cNvSpPr/>
            <p:nvPr/>
          </p:nvSpPr>
          <p:spPr>
            <a:xfrm>
              <a:off x="1719301" y="4212793"/>
              <a:ext cx="1508480" cy="3541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Sensors</a:t>
              </a:r>
              <a:endParaRPr lang="en-US" sz="800" dirty="0"/>
            </a:p>
          </p:txBody>
        </p:sp>
        <p:sp>
          <p:nvSpPr>
            <p:cNvPr id="20" name="Rectangle 19"/>
            <p:cNvSpPr/>
            <p:nvPr/>
          </p:nvSpPr>
          <p:spPr>
            <a:xfrm>
              <a:off x="6045099" y="4589555"/>
              <a:ext cx="1508480" cy="3541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UI</a:t>
              </a:r>
              <a:endParaRPr lang="en-US" sz="800" dirty="0"/>
            </a:p>
          </p:txBody>
        </p:sp>
        <p:sp>
          <p:nvSpPr>
            <p:cNvPr id="21" name="Rectangle 20"/>
            <p:cNvSpPr/>
            <p:nvPr/>
          </p:nvSpPr>
          <p:spPr>
            <a:xfrm>
              <a:off x="1719301" y="5022808"/>
              <a:ext cx="1508480" cy="3541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Actuators</a:t>
              </a:r>
              <a:endParaRPr lang="en-US" sz="800" dirty="0"/>
            </a:p>
          </p:txBody>
        </p:sp>
        <p:sp>
          <p:nvSpPr>
            <p:cNvPr id="22" name="Down Arrow 21"/>
            <p:cNvSpPr/>
            <p:nvPr/>
          </p:nvSpPr>
          <p:spPr>
            <a:xfrm rot="16200000" flipV="1">
              <a:off x="3628717" y="3927690"/>
              <a:ext cx="134346" cy="85108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23" name="Down Arrow 22"/>
            <p:cNvSpPr/>
            <p:nvPr/>
          </p:nvSpPr>
          <p:spPr>
            <a:xfrm rot="5400000" flipH="1" flipV="1">
              <a:off x="3592085" y="4762101"/>
              <a:ext cx="207612" cy="85108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24" name="Bent-Up Arrow 23"/>
            <p:cNvSpPr/>
            <p:nvPr/>
          </p:nvSpPr>
          <p:spPr>
            <a:xfrm flipH="1">
              <a:off x="627067" y="3870885"/>
              <a:ext cx="923893" cy="1306577"/>
            </a:xfrm>
            <a:prstGeom prst="bentUpArrow">
              <a:avLst>
                <a:gd name="adj1" fmla="val 14426"/>
                <a:gd name="adj2" fmla="val 18391"/>
                <a:gd name="adj3" fmla="val 22357"/>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25" name="Bent-Up Arrow 24"/>
            <p:cNvSpPr/>
            <p:nvPr/>
          </p:nvSpPr>
          <p:spPr>
            <a:xfrm rot="16200000" flipH="1" flipV="1">
              <a:off x="1224941" y="3926045"/>
              <a:ext cx="490649" cy="498070"/>
            </a:xfrm>
            <a:prstGeom prst="bentUpArrow">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26" name="Cloud 25"/>
            <p:cNvSpPr/>
            <p:nvPr/>
          </p:nvSpPr>
          <p:spPr>
            <a:xfrm>
              <a:off x="6780566" y="3565634"/>
              <a:ext cx="2186011" cy="854770"/>
            </a:xfrm>
            <a:prstGeom prst="cloud">
              <a:avLst/>
            </a:prstGeom>
            <a:solidFill>
              <a:srgbClr val="FF6666"/>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smtClean="0"/>
                <a:t>Users</a:t>
              </a:r>
              <a:endParaRPr lang="en-US" sz="800" dirty="0"/>
            </a:p>
          </p:txBody>
        </p:sp>
        <p:sp>
          <p:nvSpPr>
            <p:cNvPr id="27" name="Left-Up Arrow 26"/>
            <p:cNvSpPr/>
            <p:nvPr/>
          </p:nvSpPr>
          <p:spPr>
            <a:xfrm>
              <a:off x="7620506" y="4369757"/>
              <a:ext cx="480507" cy="494283"/>
            </a:xfrm>
            <a:prstGeom prst="leftUpArrow">
              <a:avLst/>
            </a:prstGeom>
            <a:solidFill>
              <a:srgbClr val="FF66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28" name="Left-Right Arrow 27"/>
            <p:cNvSpPr/>
            <p:nvPr/>
          </p:nvSpPr>
          <p:spPr>
            <a:xfrm>
              <a:off x="5639975" y="4689022"/>
              <a:ext cx="405124" cy="175018"/>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29" name="Cloud 28"/>
            <p:cNvSpPr/>
            <p:nvPr/>
          </p:nvSpPr>
          <p:spPr>
            <a:xfrm>
              <a:off x="6780566" y="1518726"/>
              <a:ext cx="2186011" cy="854770"/>
            </a:xfrm>
            <a:prstGeom prst="cloud">
              <a:avLst/>
            </a:prstGeom>
            <a:solidFill>
              <a:srgbClr val="3366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smtClean="0"/>
                <a:t>The World</a:t>
              </a:r>
              <a:endParaRPr lang="en-US" sz="800" dirty="0"/>
            </a:p>
          </p:txBody>
        </p:sp>
        <p:sp>
          <p:nvSpPr>
            <p:cNvPr id="30" name="Summing Junction 29"/>
            <p:cNvSpPr/>
            <p:nvPr/>
          </p:nvSpPr>
          <p:spPr>
            <a:xfrm>
              <a:off x="309040" y="2772793"/>
              <a:ext cx="1514332" cy="1156961"/>
            </a:xfrm>
            <a:prstGeom prst="flowChartSummingJunction">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The Machine</a:t>
              </a:r>
              <a:endParaRPr lang="en-US" sz="800" dirty="0"/>
            </a:p>
          </p:txBody>
        </p:sp>
        <p:sp>
          <p:nvSpPr>
            <p:cNvPr id="31" name="Cloud 30"/>
            <p:cNvSpPr/>
            <p:nvPr/>
          </p:nvSpPr>
          <p:spPr>
            <a:xfrm>
              <a:off x="274775" y="5737388"/>
              <a:ext cx="2186011" cy="854770"/>
            </a:xfrm>
            <a:prstGeom prst="cloud">
              <a:avLst/>
            </a:prstGeom>
            <a:solidFill>
              <a:srgbClr val="008000"/>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smtClean="0"/>
                <a:t>Environment</a:t>
              </a:r>
              <a:endParaRPr lang="en-US" sz="800" dirty="0"/>
            </a:p>
          </p:txBody>
        </p:sp>
        <p:sp>
          <p:nvSpPr>
            <p:cNvPr id="32" name="Rectangle 31"/>
            <p:cNvSpPr/>
            <p:nvPr/>
          </p:nvSpPr>
          <p:spPr>
            <a:xfrm>
              <a:off x="2031486" y="2381144"/>
              <a:ext cx="1508480" cy="3541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Power</a:t>
              </a:r>
              <a:endParaRPr lang="en-US" sz="800" dirty="0"/>
            </a:p>
          </p:txBody>
        </p:sp>
        <p:sp>
          <p:nvSpPr>
            <p:cNvPr id="33" name="Rectangle 32"/>
            <p:cNvSpPr/>
            <p:nvPr/>
          </p:nvSpPr>
          <p:spPr>
            <a:xfrm>
              <a:off x="2031486" y="3388574"/>
              <a:ext cx="1508480" cy="3541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Memories</a:t>
              </a:r>
              <a:endParaRPr lang="en-US" sz="800" dirty="0"/>
            </a:p>
          </p:txBody>
        </p:sp>
        <p:sp>
          <p:nvSpPr>
            <p:cNvPr id="34" name="Rectangle 33"/>
            <p:cNvSpPr/>
            <p:nvPr/>
          </p:nvSpPr>
          <p:spPr>
            <a:xfrm>
              <a:off x="2031486" y="2879491"/>
              <a:ext cx="1508480" cy="3541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Peripherals</a:t>
              </a:r>
              <a:endParaRPr lang="en-US" sz="800" dirty="0"/>
            </a:p>
          </p:txBody>
        </p:sp>
        <p:sp>
          <p:nvSpPr>
            <p:cNvPr id="35" name="Rectangle 34"/>
            <p:cNvSpPr/>
            <p:nvPr/>
          </p:nvSpPr>
          <p:spPr>
            <a:xfrm>
              <a:off x="6279255" y="2580584"/>
              <a:ext cx="1508480" cy="3541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err="1" smtClean="0"/>
                <a:t>Comms</a:t>
              </a:r>
              <a:endParaRPr lang="en-US" sz="800" dirty="0"/>
            </a:p>
          </p:txBody>
        </p:sp>
        <p:sp>
          <p:nvSpPr>
            <p:cNvPr id="38" name="Left-Up Arrow 37"/>
            <p:cNvSpPr/>
            <p:nvPr/>
          </p:nvSpPr>
          <p:spPr>
            <a:xfrm>
              <a:off x="7854662" y="2360786"/>
              <a:ext cx="480507" cy="494283"/>
            </a:xfrm>
            <a:prstGeom prst="leftUpArrow">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39" name="Left-Right Arrow 38"/>
            <p:cNvSpPr/>
            <p:nvPr/>
          </p:nvSpPr>
          <p:spPr>
            <a:xfrm>
              <a:off x="5874131" y="2680051"/>
              <a:ext cx="405124" cy="175018"/>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40" name="Left-Right Arrow 39"/>
            <p:cNvSpPr/>
            <p:nvPr/>
          </p:nvSpPr>
          <p:spPr>
            <a:xfrm>
              <a:off x="3539966" y="2434052"/>
              <a:ext cx="405124" cy="175018"/>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41" name="Left-Right Arrow 40"/>
            <p:cNvSpPr/>
            <p:nvPr/>
          </p:nvSpPr>
          <p:spPr>
            <a:xfrm>
              <a:off x="3545822" y="2964993"/>
              <a:ext cx="405124" cy="175018"/>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42" name="Left-Right Arrow 41"/>
            <p:cNvSpPr/>
            <p:nvPr/>
          </p:nvSpPr>
          <p:spPr>
            <a:xfrm>
              <a:off x="3545822" y="3478125"/>
              <a:ext cx="405124" cy="175018"/>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sp>
        <p:nvSpPr>
          <p:cNvPr id="7" name="Trapezoid 6"/>
          <p:cNvSpPr/>
          <p:nvPr/>
        </p:nvSpPr>
        <p:spPr>
          <a:xfrm flipV="1">
            <a:off x="3449910" y="3565610"/>
            <a:ext cx="2347851" cy="329697"/>
          </a:xfrm>
          <a:prstGeom prst="trapezoid">
            <a:avLst>
              <a:gd name="adj" fmla="val 207050"/>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603397" y="2093871"/>
            <a:ext cx="1544639" cy="369332"/>
          </a:xfrm>
          <a:prstGeom prst="rect">
            <a:avLst/>
          </a:prstGeom>
          <a:noFill/>
        </p:spPr>
        <p:txBody>
          <a:bodyPr wrap="none" rtlCol="0">
            <a:spAutoFit/>
          </a:bodyPr>
          <a:lstStyle/>
          <a:p>
            <a:r>
              <a:rPr lang="en-US" dirty="0" smtClean="0">
                <a:solidFill>
                  <a:srgbClr val="000000"/>
                </a:solidFill>
              </a:rPr>
              <a:t>So is this all?</a:t>
            </a:r>
            <a:endParaRPr lang="en-US" dirty="0" smtClean="0">
              <a:solidFill>
                <a:srgbClr val="000000"/>
              </a:solidFill>
            </a:endParaRPr>
          </a:p>
        </p:txBody>
      </p:sp>
    </p:spTree>
    <p:extLst>
      <p:ext uri="{BB962C8B-B14F-4D97-AF65-F5344CB8AC3E}">
        <p14:creationId xmlns:p14="http://schemas.microsoft.com/office/powerpoint/2010/main" val="1620999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a:t>
            </a:r>
            <a:r>
              <a:rPr lang="en-US" dirty="0" smtClean="0"/>
              <a:t>System Architecture</a:t>
            </a:r>
            <a:endParaRPr lang="en-US" dirty="0"/>
          </a:p>
        </p:txBody>
      </p:sp>
      <p:sp>
        <p:nvSpPr>
          <p:cNvPr id="3" name="Content Placeholder 2"/>
          <p:cNvSpPr>
            <a:spLocks noGrp="1"/>
          </p:cNvSpPr>
          <p:nvPr>
            <p:ph idx="1"/>
          </p:nvPr>
        </p:nvSpPr>
        <p:spPr>
          <a:xfrm>
            <a:off x="457200" y="1916113"/>
            <a:ext cx="8229600" cy="2992396"/>
          </a:xfrm>
        </p:spPr>
        <p:txBody>
          <a:bodyPr/>
          <a:lstStyle/>
          <a:p>
            <a:pPr marL="0" indent="0">
              <a:buNone/>
            </a:pPr>
            <a:r>
              <a:rPr lang="en-US" sz="2000" dirty="0" smtClean="0"/>
              <a:t>The tight constraints surrounding Embedded Systems don’t stop at physical parameters.</a:t>
            </a:r>
          </a:p>
          <a:p>
            <a:pPr marL="0" indent="0">
              <a:buNone/>
            </a:pPr>
            <a:endParaRPr lang="en-US" sz="2000" dirty="0"/>
          </a:p>
          <a:p>
            <a:pPr marL="0" indent="0">
              <a:buNone/>
            </a:pPr>
            <a:r>
              <a:rPr lang="en-US" sz="2000" dirty="0" smtClean="0"/>
              <a:t>The successful design of an Embedded System has to note the fact that such systems are commodities, but also that they are rarely sold as a final product.</a:t>
            </a:r>
          </a:p>
          <a:p>
            <a:pPr marL="0" indent="0">
              <a:buNone/>
            </a:pPr>
            <a:endParaRPr lang="en-US" sz="2000" dirty="0"/>
          </a:p>
          <a:p>
            <a:pPr marL="0" indent="0">
              <a:buNone/>
            </a:pPr>
            <a:r>
              <a:rPr lang="en-US" sz="2000" dirty="0" smtClean="0"/>
              <a:t>An Embedded System architecture has to recognize the interfaces between the system and the </a:t>
            </a:r>
            <a:r>
              <a:rPr lang="en-US" sz="2000" i="1" dirty="0" smtClean="0"/>
              <a:t>business processes</a:t>
            </a:r>
            <a:r>
              <a:rPr lang="en-US" sz="2000" dirty="0" smtClean="0"/>
              <a:t> around it, not just the physical processes.</a:t>
            </a:r>
          </a:p>
          <a:p>
            <a:pPr marL="0" indent="0">
              <a:buNone/>
            </a:pPr>
            <a:endParaRPr lang="en-US" sz="2000" dirty="0"/>
          </a:p>
          <a:p>
            <a:pPr marL="0" indent="0">
              <a:buNone/>
            </a:pPr>
            <a:r>
              <a:rPr lang="en-US" sz="2000" dirty="0" smtClean="0"/>
              <a:t>These business processes include budgets and lead times and therefore come back and affect the choice of development system as well.</a:t>
            </a:r>
          </a:p>
          <a:p>
            <a:pPr marL="0" indent="0">
              <a:buNone/>
            </a:pPr>
            <a:endParaRPr lang="en-US" sz="2000" dirty="0" smtClean="0"/>
          </a:p>
          <a:p>
            <a:pPr marL="457200" indent="-457200">
              <a:buFont typeface="+mj-lt"/>
              <a:buAutoNum type="arabicPeriod"/>
            </a:pPr>
            <a:endParaRPr lang="en-US" sz="2000" dirty="0" smtClean="0"/>
          </a:p>
        </p:txBody>
      </p:sp>
      <p:sp>
        <p:nvSpPr>
          <p:cNvPr id="4" name="Slide Number Placeholder 3"/>
          <p:cNvSpPr>
            <a:spLocks noGrp="1"/>
          </p:cNvSpPr>
          <p:nvPr>
            <p:ph type="sldNum" sz="quarter" idx="12"/>
          </p:nvPr>
        </p:nvSpPr>
        <p:spPr/>
        <p:txBody>
          <a:bodyPr/>
          <a:lstStyle/>
          <a:p>
            <a:fld id="{6EC4B410-37AE-E041-BE16-C1284F612F40}" type="slidenum">
              <a:rPr lang="en-US" smtClean="0"/>
              <a:t>7</a:t>
            </a:fld>
            <a:endParaRPr lang="en-US" dirty="0"/>
          </a:p>
        </p:txBody>
      </p:sp>
    </p:spTree>
    <p:extLst>
      <p:ext uri="{BB962C8B-B14F-4D97-AF65-F5344CB8AC3E}">
        <p14:creationId xmlns:p14="http://schemas.microsoft.com/office/powerpoint/2010/main" val="3421338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Embedded System</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8</a:t>
            </a:fld>
            <a:endParaRPr lang="en-US"/>
          </a:p>
        </p:txBody>
      </p:sp>
      <p:grpSp>
        <p:nvGrpSpPr>
          <p:cNvPr id="4" name="Group 3"/>
          <p:cNvGrpSpPr/>
          <p:nvPr/>
        </p:nvGrpSpPr>
        <p:grpSpPr>
          <a:xfrm>
            <a:off x="3958166" y="2098077"/>
            <a:ext cx="2347853" cy="1530857"/>
            <a:chOff x="2161586" y="1908175"/>
            <a:chExt cx="4836092" cy="3928681"/>
          </a:xfrm>
        </p:grpSpPr>
        <p:sp>
          <p:nvSpPr>
            <p:cNvPr id="15" name="Rectangle 14"/>
            <p:cNvSpPr/>
            <p:nvPr/>
          </p:nvSpPr>
          <p:spPr>
            <a:xfrm>
              <a:off x="2161587" y="5079774"/>
              <a:ext cx="4836091" cy="757082"/>
            </a:xfrm>
            <a:prstGeom prst="rect">
              <a:avLst/>
            </a:prstGeom>
            <a:solidFill>
              <a:srgbClr val="800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sz="700" dirty="0" smtClean="0">
                  <a:solidFill>
                    <a:srgbClr val="D9D9D9"/>
                  </a:solidFill>
                </a:rPr>
                <a:t>Processor</a:t>
              </a:r>
            </a:p>
            <a:p>
              <a:pPr algn="ctr"/>
              <a:r>
                <a:rPr lang="en-US" sz="700" dirty="0" smtClean="0">
                  <a:solidFill>
                    <a:srgbClr val="D9D9D9"/>
                  </a:solidFill>
                </a:rPr>
                <a:t>Microprocessor, FPGA etc</a:t>
              </a:r>
              <a:r>
                <a:rPr lang="en-US" sz="700" dirty="0">
                  <a:solidFill>
                    <a:srgbClr val="D9D9D9"/>
                  </a:solidFill>
                </a:rPr>
                <a:t>.</a:t>
              </a:r>
            </a:p>
          </p:txBody>
        </p:sp>
        <p:sp>
          <p:nvSpPr>
            <p:cNvPr id="36" name="Rectangle 35"/>
            <p:cNvSpPr/>
            <p:nvPr/>
          </p:nvSpPr>
          <p:spPr>
            <a:xfrm>
              <a:off x="2161588" y="4011074"/>
              <a:ext cx="3614868" cy="757082"/>
            </a:xfrm>
            <a:prstGeom prst="rect">
              <a:avLst/>
            </a:prstGeom>
            <a:solidFill>
              <a:srgbClr val="660066"/>
            </a:solidFill>
          </p:spPr>
          <p:style>
            <a:lnRef idx="1">
              <a:schemeClr val="dk1"/>
            </a:lnRef>
            <a:fillRef idx="2">
              <a:schemeClr val="dk1"/>
            </a:fillRef>
            <a:effectRef idx="1">
              <a:schemeClr val="dk1"/>
            </a:effectRef>
            <a:fontRef idx="minor">
              <a:schemeClr val="dk1"/>
            </a:fontRef>
          </p:style>
          <p:txBody>
            <a:bodyPr rtlCol="0" anchor="ctr"/>
            <a:lstStyle/>
            <a:p>
              <a:pPr algn="ctr"/>
              <a:r>
                <a:rPr lang="en-US" sz="700" dirty="0" smtClean="0">
                  <a:solidFill>
                    <a:schemeClr val="bg1">
                      <a:lumMod val="85000"/>
                    </a:schemeClr>
                  </a:solidFill>
                </a:rPr>
                <a:t>Operating Environment</a:t>
              </a:r>
            </a:p>
            <a:p>
              <a:pPr algn="ctr"/>
              <a:r>
                <a:rPr lang="en-US" sz="700" dirty="0" smtClean="0">
                  <a:solidFill>
                    <a:schemeClr val="bg1">
                      <a:lumMod val="85000"/>
                    </a:schemeClr>
                  </a:solidFill>
                </a:rPr>
                <a:t>Operating System, Runtime Libraries</a:t>
              </a:r>
              <a:endParaRPr lang="en-US" sz="700" dirty="0">
                <a:solidFill>
                  <a:schemeClr val="bg1">
                    <a:lumMod val="85000"/>
                  </a:schemeClr>
                </a:solidFill>
              </a:endParaRPr>
            </a:p>
          </p:txBody>
        </p:sp>
        <p:sp>
          <p:nvSpPr>
            <p:cNvPr id="37" name="Rectangle 36"/>
            <p:cNvSpPr/>
            <p:nvPr/>
          </p:nvSpPr>
          <p:spPr>
            <a:xfrm>
              <a:off x="2161586" y="2955061"/>
              <a:ext cx="4225475" cy="757082"/>
            </a:xfrm>
            <a:prstGeom prst="rect">
              <a:avLst/>
            </a:prstGeom>
            <a:solidFill>
              <a:srgbClr val="CCFFCC"/>
            </a:solidFill>
          </p:spPr>
          <p:style>
            <a:lnRef idx="1">
              <a:schemeClr val="dk1"/>
            </a:lnRef>
            <a:fillRef idx="2">
              <a:schemeClr val="dk1"/>
            </a:fillRef>
            <a:effectRef idx="1">
              <a:schemeClr val="dk1"/>
            </a:effectRef>
            <a:fontRef idx="minor">
              <a:schemeClr val="dk1"/>
            </a:fontRef>
          </p:style>
          <p:txBody>
            <a:bodyPr rtlCol="0" anchor="ctr"/>
            <a:lstStyle/>
            <a:p>
              <a:pPr algn="ctr"/>
              <a:r>
                <a:rPr lang="en-US" sz="700" dirty="0" smtClean="0"/>
                <a:t>Application Libraries</a:t>
              </a:r>
            </a:p>
            <a:p>
              <a:pPr algn="ctr"/>
              <a:r>
                <a:rPr lang="en-US" sz="700" dirty="0" smtClean="0"/>
                <a:t>e.g. Graphics, Communications</a:t>
              </a:r>
              <a:endParaRPr lang="en-US" sz="700" dirty="0"/>
            </a:p>
          </p:txBody>
        </p:sp>
        <p:sp>
          <p:nvSpPr>
            <p:cNvPr id="51" name="Rectangle 50"/>
            <p:cNvSpPr/>
            <p:nvPr/>
          </p:nvSpPr>
          <p:spPr>
            <a:xfrm>
              <a:off x="2161586" y="1908175"/>
              <a:ext cx="4836091" cy="757082"/>
            </a:xfrm>
            <a:prstGeom prst="rect">
              <a:avLst/>
            </a:prstGeom>
            <a:solidFill>
              <a:srgbClr val="3366FF"/>
            </a:solidFill>
          </p:spPr>
          <p:style>
            <a:lnRef idx="1">
              <a:schemeClr val="dk1"/>
            </a:lnRef>
            <a:fillRef idx="2">
              <a:schemeClr val="dk1"/>
            </a:fillRef>
            <a:effectRef idx="1">
              <a:schemeClr val="dk1"/>
            </a:effectRef>
            <a:fontRef idx="minor">
              <a:schemeClr val="dk1"/>
            </a:fontRef>
          </p:style>
          <p:txBody>
            <a:bodyPr rtlCol="0" anchor="ctr"/>
            <a:lstStyle/>
            <a:p>
              <a:pPr algn="ctr"/>
              <a:r>
                <a:rPr lang="en-US" sz="700" dirty="0" smtClean="0"/>
                <a:t>Application</a:t>
              </a:r>
            </a:p>
          </p:txBody>
        </p:sp>
        <p:sp>
          <p:nvSpPr>
            <p:cNvPr id="3" name="Down Arrow 2"/>
            <p:cNvSpPr/>
            <p:nvPr/>
          </p:nvSpPr>
          <p:spPr>
            <a:xfrm>
              <a:off x="6533609" y="2665257"/>
              <a:ext cx="305309" cy="2414517"/>
            </a:xfrm>
            <a:prstGeom prst="downArrow">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00"/>
            </a:p>
          </p:txBody>
        </p:sp>
        <p:sp>
          <p:nvSpPr>
            <p:cNvPr id="52" name="Down Arrow 51"/>
            <p:cNvSpPr/>
            <p:nvPr/>
          </p:nvSpPr>
          <p:spPr>
            <a:xfrm>
              <a:off x="5941055" y="3712144"/>
              <a:ext cx="305309" cy="1367630"/>
            </a:xfrm>
            <a:prstGeom prst="downArrow">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00"/>
            </a:p>
          </p:txBody>
        </p:sp>
      </p:grpSp>
      <p:grpSp>
        <p:nvGrpSpPr>
          <p:cNvPr id="5" name="Group 4"/>
          <p:cNvGrpSpPr/>
          <p:nvPr/>
        </p:nvGrpSpPr>
        <p:grpSpPr>
          <a:xfrm>
            <a:off x="2010357" y="3705078"/>
            <a:ext cx="5931977" cy="2756482"/>
            <a:chOff x="274775" y="1518726"/>
            <a:chExt cx="8691802" cy="5073432"/>
          </a:xfrm>
        </p:grpSpPr>
        <p:sp>
          <p:nvSpPr>
            <p:cNvPr id="11" name="Bent-Up Arrow 10"/>
            <p:cNvSpPr/>
            <p:nvPr/>
          </p:nvSpPr>
          <p:spPr>
            <a:xfrm rot="16200000" flipV="1">
              <a:off x="811774" y="4829861"/>
              <a:ext cx="1316983" cy="498070"/>
            </a:xfrm>
            <a:prstGeom prst="bentUp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2" name="Bent-Up Arrow 11"/>
            <p:cNvSpPr/>
            <p:nvPr/>
          </p:nvSpPr>
          <p:spPr>
            <a:xfrm flipH="1" flipV="1">
              <a:off x="627066" y="5279239"/>
              <a:ext cx="905322" cy="496562"/>
            </a:xfrm>
            <a:prstGeom prst="bentUpArrow">
              <a:avLst>
                <a:gd name="adj1" fmla="val 27200"/>
                <a:gd name="adj2" fmla="val 29458"/>
                <a:gd name="adj3" fmla="val 32193"/>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4" name="Rectangle 13"/>
            <p:cNvSpPr/>
            <p:nvPr/>
          </p:nvSpPr>
          <p:spPr>
            <a:xfrm>
              <a:off x="3932357" y="2381144"/>
              <a:ext cx="1892948" cy="137984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Processor</a:t>
              </a:r>
            </a:p>
            <a:p>
              <a:pPr algn="ctr"/>
              <a:r>
                <a:rPr lang="en-US" sz="800" dirty="0" smtClean="0"/>
                <a:t>(Microprocessor, FPGA </a:t>
              </a:r>
              <a:r>
                <a:rPr lang="en-US" sz="800" dirty="0" err="1" smtClean="0"/>
                <a:t>etc</a:t>
              </a:r>
              <a:r>
                <a:rPr lang="en-US" sz="800" dirty="0" smtClean="0"/>
                <a:t>)</a:t>
              </a:r>
              <a:endParaRPr lang="en-US" sz="800" dirty="0"/>
            </a:p>
          </p:txBody>
        </p:sp>
        <p:sp>
          <p:nvSpPr>
            <p:cNvPr id="16" name="Rectangle 15"/>
            <p:cNvSpPr/>
            <p:nvPr/>
          </p:nvSpPr>
          <p:spPr>
            <a:xfrm>
              <a:off x="4131495" y="4212793"/>
              <a:ext cx="1508480" cy="123153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Domain Conversion</a:t>
              </a:r>
              <a:endParaRPr lang="en-US" sz="800" dirty="0"/>
            </a:p>
          </p:txBody>
        </p:sp>
        <p:sp>
          <p:nvSpPr>
            <p:cNvPr id="17" name="Down Arrow 16"/>
            <p:cNvSpPr/>
            <p:nvPr/>
          </p:nvSpPr>
          <p:spPr>
            <a:xfrm>
              <a:off x="5092536" y="3760986"/>
              <a:ext cx="207611" cy="45180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8" name="Down Arrow 17"/>
            <p:cNvSpPr/>
            <p:nvPr/>
          </p:nvSpPr>
          <p:spPr>
            <a:xfrm flipV="1">
              <a:off x="4524428" y="3754643"/>
              <a:ext cx="207611" cy="45815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9" name="Rectangle 18"/>
            <p:cNvSpPr/>
            <p:nvPr/>
          </p:nvSpPr>
          <p:spPr>
            <a:xfrm>
              <a:off x="1719301" y="4212793"/>
              <a:ext cx="1508480" cy="3541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Sensors</a:t>
              </a:r>
              <a:endParaRPr lang="en-US" sz="800" dirty="0"/>
            </a:p>
          </p:txBody>
        </p:sp>
        <p:sp>
          <p:nvSpPr>
            <p:cNvPr id="20" name="Rectangle 19"/>
            <p:cNvSpPr/>
            <p:nvPr/>
          </p:nvSpPr>
          <p:spPr>
            <a:xfrm>
              <a:off x="6045099" y="4589555"/>
              <a:ext cx="1508480" cy="3541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UI</a:t>
              </a:r>
              <a:endParaRPr lang="en-US" sz="800" dirty="0"/>
            </a:p>
          </p:txBody>
        </p:sp>
        <p:sp>
          <p:nvSpPr>
            <p:cNvPr id="21" name="Rectangle 20"/>
            <p:cNvSpPr/>
            <p:nvPr/>
          </p:nvSpPr>
          <p:spPr>
            <a:xfrm>
              <a:off x="1719301" y="5022808"/>
              <a:ext cx="1508480" cy="3541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Actuators</a:t>
              </a:r>
              <a:endParaRPr lang="en-US" sz="800" dirty="0"/>
            </a:p>
          </p:txBody>
        </p:sp>
        <p:sp>
          <p:nvSpPr>
            <p:cNvPr id="22" name="Down Arrow 21"/>
            <p:cNvSpPr/>
            <p:nvPr/>
          </p:nvSpPr>
          <p:spPr>
            <a:xfrm rot="16200000" flipV="1">
              <a:off x="3628717" y="3927690"/>
              <a:ext cx="134346" cy="85108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23" name="Down Arrow 22"/>
            <p:cNvSpPr/>
            <p:nvPr/>
          </p:nvSpPr>
          <p:spPr>
            <a:xfrm rot="5400000" flipH="1" flipV="1">
              <a:off x="3592085" y="4762101"/>
              <a:ext cx="207612" cy="85108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24" name="Bent-Up Arrow 23"/>
            <p:cNvSpPr/>
            <p:nvPr/>
          </p:nvSpPr>
          <p:spPr>
            <a:xfrm flipH="1">
              <a:off x="627067" y="3870885"/>
              <a:ext cx="923893" cy="1306577"/>
            </a:xfrm>
            <a:prstGeom prst="bentUpArrow">
              <a:avLst>
                <a:gd name="adj1" fmla="val 14426"/>
                <a:gd name="adj2" fmla="val 18391"/>
                <a:gd name="adj3" fmla="val 22357"/>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25" name="Bent-Up Arrow 24"/>
            <p:cNvSpPr/>
            <p:nvPr/>
          </p:nvSpPr>
          <p:spPr>
            <a:xfrm rot="16200000" flipH="1" flipV="1">
              <a:off x="1224941" y="3926045"/>
              <a:ext cx="490649" cy="498070"/>
            </a:xfrm>
            <a:prstGeom prst="bentUpArrow">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26" name="Cloud 25"/>
            <p:cNvSpPr/>
            <p:nvPr/>
          </p:nvSpPr>
          <p:spPr>
            <a:xfrm>
              <a:off x="6780566" y="3565634"/>
              <a:ext cx="2186011" cy="854770"/>
            </a:xfrm>
            <a:prstGeom prst="cloud">
              <a:avLst/>
            </a:prstGeom>
            <a:solidFill>
              <a:srgbClr val="FF6666"/>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smtClean="0"/>
                <a:t>Users</a:t>
              </a:r>
              <a:endParaRPr lang="en-US" sz="800" dirty="0"/>
            </a:p>
          </p:txBody>
        </p:sp>
        <p:sp>
          <p:nvSpPr>
            <p:cNvPr id="27" name="Left-Up Arrow 26"/>
            <p:cNvSpPr/>
            <p:nvPr/>
          </p:nvSpPr>
          <p:spPr>
            <a:xfrm>
              <a:off x="7620506" y="4369757"/>
              <a:ext cx="480507" cy="494283"/>
            </a:xfrm>
            <a:prstGeom prst="leftUpArrow">
              <a:avLst/>
            </a:prstGeom>
            <a:solidFill>
              <a:srgbClr val="FF66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28" name="Left-Right Arrow 27"/>
            <p:cNvSpPr/>
            <p:nvPr/>
          </p:nvSpPr>
          <p:spPr>
            <a:xfrm>
              <a:off x="5639975" y="4689022"/>
              <a:ext cx="405124" cy="175018"/>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29" name="Cloud 28"/>
            <p:cNvSpPr/>
            <p:nvPr/>
          </p:nvSpPr>
          <p:spPr>
            <a:xfrm>
              <a:off x="6780566" y="1518726"/>
              <a:ext cx="2186011" cy="854770"/>
            </a:xfrm>
            <a:prstGeom prst="cloud">
              <a:avLst/>
            </a:prstGeom>
            <a:solidFill>
              <a:srgbClr val="3366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smtClean="0"/>
                <a:t>The World</a:t>
              </a:r>
              <a:endParaRPr lang="en-US" sz="800" dirty="0"/>
            </a:p>
          </p:txBody>
        </p:sp>
        <p:sp>
          <p:nvSpPr>
            <p:cNvPr id="30" name="Summing Junction 29"/>
            <p:cNvSpPr/>
            <p:nvPr/>
          </p:nvSpPr>
          <p:spPr>
            <a:xfrm>
              <a:off x="309040" y="2772793"/>
              <a:ext cx="1514332" cy="1156961"/>
            </a:xfrm>
            <a:prstGeom prst="flowChartSummingJunction">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The Machine</a:t>
              </a:r>
              <a:endParaRPr lang="en-US" sz="800" dirty="0"/>
            </a:p>
          </p:txBody>
        </p:sp>
        <p:sp>
          <p:nvSpPr>
            <p:cNvPr id="31" name="Cloud 30"/>
            <p:cNvSpPr/>
            <p:nvPr/>
          </p:nvSpPr>
          <p:spPr>
            <a:xfrm>
              <a:off x="274775" y="5737388"/>
              <a:ext cx="2186011" cy="854770"/>
            </a:xfrm>
            <a:prstGeom prst="cloud">
              <a:avLst/>
            </a:prstGeom>
            <a:solidFill>
              <a:srgbClr val="008000"/>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smtClean="0"/>
                <a:t>Environment</a:t>
              </a:r>
              <a:endParaRPr lang="en-US" sz="800" dirty="0"/>
            </a:p>
          </p:txBody>
        </p:sp>
        <p:sp>
          <p:nvSpPr>
            <p:cNvPr id="32" name="Rectangle 31"/>
            <p:cNvSpPr/>
            <p:nvPr/>
          </p:nvSpPr>
          <p:spPr>
            <a:xfrm>
              <a:off x="2031486" y="2381144"/>
              <a:ext cx="1508480" cy="3541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Power</a:t>
              </a:r>
              <a:endParaRPr lang="en-US" sz="800" dirty="0"/>
            </a:p>
          </p:txBody>
        </p:sp>
        <p:sp>
          <p:nvSpPr>
            <p:cNvPr id="33" name="Rectangle 32"/>
            <p:cNvSpPr/>
            <p:nvPr/>
          </p:nvSpPr>
          <p:spPr>
            <a:xfrm>
              <a:off x="2031486" y="3388574"/>
              <a:ext cx="1508480" cy="3541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Memories</a:t>
              </a:r>
              <a:endParaRPr lang="en-US" sz="800" dirty="0"/>
            </a:p>
          </p:txBody>
        </p:sp>
        <p:sp>
          <p:nvSpPr>
            <p:cNvPr id="34" name="Rectangle 33"/>
            <p:cNvSpPr/>
            <p:nvPr/>
          </p:nvSpPr>
          <p:spPr>
            <a:xfrm>
              <a:off x="2031486" y="2879491"/>
              <a:ext cx="1508480" cy="3541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Peripherals</a:t>
              </a:r>
              <a:endParaRPr lang="en-US" sz="800" dirty="0"/>
            </a:p>
          </p:txBody>
        </p:sp>
        <p:sp>
          <p:nvSpPr>
            <p:cNvPr id="35" name="Rectangle 34"/>
            <p:cNvSpPr/>
            <p:nvPr/>
          </p:nvSpPr>
          <p:spPr>
            <a:xfrm>
              <a:off x="6279255" y="2580584"/>
              <a:ext cx="1508480" cy="3541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err="1" smtClean="0"/>
                <a:t>Comms</a:t>
              </a:r>
              <a:endParaRPr lang="en-US" sz="800" dirty="0"/>
            </a:p>
          </p:txBody>
        </p:sp>
        <p:sp>
          <p:nvSpPr>
            <p:cNvPr id="38" name="Left-Up Arrow 37"/>
            <p:cNvSpPr/>
            <p:nvPr/>
          </p:nvSpPr>
          <p:spPr>
            <a:xfrm>
              <a:off x="7854662" y="2360786"/>
              <a:ext cx="480507" cy="494283"/>
            </a:xfrm>
            <a:prstGeom prst="leftUpArrow">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39" name="Left-Right Arrow 38"/>
            <p:cNvSpPr/>
            <p:nvPr/>
          </p:nvSpPr>
          <p:spPr>
            <a:xfrm>
              <a:off x="5874131" y="2680051"/>
              <a:ext cx="405124" cy="175018"/>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40" name="Left-Right Arrow 39"/>
            <p:cNvSpPr/>
            <p:nvPr/>
          </p:nvSpPr>
          <p:spPr>
            <a:xfrm>
              <a:off x="3539966" y="2434052"/>
              <a:ext cx="405124" cy="175018"/>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41" name="Left-Right Arrow 40"/>
            <p:cNvSpPr/>
            <p:nvPr/>
          </p:nvSpPr>
          <p:spPr>
            <a:xfrm>
              <a:off x="3545822" y="2964993"/>
              <a:ext cx="405124" cy="175018"/>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42" name="Left-Right Arrow 41"/>
            <p:cNvSpPr/>
            <p:nvPr/>
          </p:nvSpPr>
          <p:spPr>
            <a:xfrm>
              <a:off x="3545822" y="3478125"/>
              <a:ext cx="405124" cy="175018"/>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sp>
        <p:nvSpPr>
          <p:cNvPr id="7" name="Trapezoid 6"/>
          <p:cNvSpPr/>
          <p:nvPr/>
        </p:nvSpPr>
        <p:spPr>
          <a:xfrm flipV="1">
            <a:off x="3958167" y="3705077"/>
            <a:ext cx="2347851" cy="329697"/>
          </a:xfrm>
          <a:prstGeom prst="trapezoid">
            <a:avLst>
              <a:gd name="adj" fmla="val 207050"/>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56476" y="3685582"/>
            <a:ext cx="2764576" cy="407932"/>
          </a:xfrm>
          <a:prstGeom prst="rect">
            <a:avLst/>
          </a:prstGeom>
          <a:solidFill>
            <a:srgbClr val="FFCC66"/>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Market Strategy</a:t>
            </a:r>
            <a:endParaRPr lang="en-US" dirty="0"/>
          </a:p>
        </p:txBody>
      </p:sp>
      <p:sp>
        <p:nvSpPr>
          <p:cNvPr id="47" name="Rectangle 46"/>
          <p:cNvSpPr/>
          <p:nvPr/>
        </p:nvSpPr>
        <p:spPr>
          <a:xfrm>
            <a:off x="256476" y="2046511"/>
            <a:ext cx="2764576" cy="407932"/>
          </a:xfrm>
          <a:prstGeom prst="rect">
            <a:avLst/>
          </a:prstGeom>
          <a:solidFill>
            <a:srgbClr val="FFCC66"/>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Reliability Specification</a:t>
            </a:r>
            <a:endParaRPr lang="en-US" dirty="0"/>
          </a:p>
        </p:txBody>
      </p:sp>
      <p:sp>
        <p:nvSpPr>
          <p:cNvPr id="48" name="Rectangle 47"/>
          <p:cNvSpPr/>
          <p:nvPr/>
        </p:nvSpPr>
        <p:spPr>
          <a:xfrm>
            <a:off x="256476" y="2597049"/>
            <a:ext cx="2764576" cy="407932"/>
          </a:xfrm>
          <a:prstGeom prst="rect">
            <a:avLst/>
          </a:prstGeom>
          <a:solidFill>
            <a:srgbClr val="FFCC66"/>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Development Strategy</a:t>
            </a:r>
            <a:endParaRPr lang="en-US" dirty="0"/>
          </a:p>
        </p:txBody>
      </p:sp>
      <p:sp>
        <p:nvSpPr>
          <p:cNvPr id="49" name="Rectangle 48"/>
          <p:cNvSpPr/>
          <p:nvPr/>
        </p:nvSpPr>
        <p:spPr>
          <a:xfrm>
            <a:off x="256476" y="3129962"/>
            <a:ext cx="2764576" cy="407932"/>
          </a:xfrm>
          <a:prstGeom prst="rect">
            <a:avLst/>
          </a:prstGeom>
          <a:solidFill>
            <a:srgbClr val="FFCC66"/>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Testing Strategy</a:t>
            </a:r>
            <a:endParaRPr lang="en-US" dirty="0"/>
          </a:p>
        </p:txBody>
      </p:sp>
      <p:sp>
        <p:nvSpPr>
          <p:cNvPr id="50" name="Rectangle 49"/>
          <p:cNvSpPr/>
          <p:nvPr/>
        </p:nvSpPr>
        <p:spPr>
          <a:xfrm>
            <a:off x="6977991" y="1704209"/>
            <a:ext cx="2015527" cy="591458"/>
          </a:xfrm>
          <a:prstGeom prst="rect">
            <a:avLst/>
          </a:prstGeom>
          <a:solidFill>
            <a:srgbClr val="CCFF66"/>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Development Environment</a:t>
            </a:r>
            <a:endParaRPr lang="en-US" dirty="0"/>
          </a:p>
        </p:txBody>
      </p:sp>
      <p:sp>
        <p:nvSpPr>
          <p:cNvPr id="53" name="Rectangle 52"/>
          <p:cNvSpPr/>
          <p:nvPr/>
        </p:nvSpPr>
        <p:spPr>
          <a:xfrm>
            <a:off x="6977992" y="2380905"/>
            <a:ext cx="2015527" cy="591458"/>
          </a:xfrm>
          <a:prstGeom prst="rect">
            <a:avLst/>
          </a:prstGeom>
          <a:solidFill>
            <a:srgbClr val="CCFF66"/>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Tool chain</a:t>
            </a:r>
            <a:endParaRPr lang="en-US" dirty="0"/>
          </a:p>
        </p:txBody>
      </p:sp>
      <p:sp>
        <p:nvSpPr>
          <p:cNvPr id="54" name="Rectangle 53"/>
          <p:cNvSpPr/>
          <p:nvPr/>
        </p:nvSpPr>
        <p:spPr>
          <a:xfrm>
            <a:off x="6977992" y="3052565"/>
            <a:ext cx="2015527" cy="591458"/>
          </a:xfrm>
          <a:prstGeom prst="rect">
            <a:avLst/>
          </a:prstGeom>
          <a:solidFill>
            <a:srgbClr val="CCFF66"/>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Test Bench</a:t>
            </a:r>
            <a:endParaRPr lang="en-US" dirty="0"/>
          </a:p>
        </p:txBody>
      </p:sp>
    </p:spTree>
    <p:extLst>
      <p:ext uri="{BB962C8B-B14F-4D97-AF65-F5344CB8AC3E}">
        <p14:creationId xmlns:p14="http://schemas.microsoft.com/office/powerpoint/2010/main" val="1862841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nvGrpSpPr>
        <p:grpSpPr>
          <a:xfrm>
            <a:off x="3958166" y="2098077"/>
            <a:ext cx="2347853" cy="1530857"/>
            <a:chOff x="2161586" y="1908175"/>
            <a:chExt cx="4836092" cy="3928681"/>
          </a:xfrm>
        </p:grpSpPr>
        <p:sp>
          <p:nvSpPr>
            <p:cNvPr id="58" name="Rectangle 57"/>
            <p:cNvSpPr/>
            <p:nvPr/>
          </p:nvSpPr>
          <p:spPr>
            <a:xfrm>
              <a:off x="2161587" y="5079774"/>
              <a:ext cx="4836091" cy="757082"/>
            </a:xfrm>
            <a:prstGeom prst="rect">
              <a:avLst/>
            </a:prstGeom>
            <a:solidFill>
              <a:srgbClr val="800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sz="700" dirty="0" smtClean="0">
                  <a:solidFill>
                    <a:srgbClr val="D9D9D9"/>
                  </a:solidFill>
                </a:rPr>
                <a:t>Processor</a:t>
              </a:r>
            </a:p>
            <a:p>
              <a:pPr algn="ctr"/>
              <a:r>
                <a:rPr lang="en-US" sz="700" dirty="0" smtClean="0">
                  <a:solidFill>
                    <a:srgbClr val="D9D9D9"/>
                  </a:solidFill>
                </a:rPr>
                <a:t>Microprocessor, FPGA etc</a:t>
              </a:r>
              <a:r>
                <a:rPr lang="en-US" sz="700" dirty="0">
                  <a:solidFill>
                    <a:srgbClr val="D9D9D9"/>
                  </a:solidFill>
                </a:rPr>
                <a:t>.</a:t>
              </a:r>
            </a:p>
          </p:txBody>
        </p:sp>
        <p:sp>
          <p:nvSpPr>
            <p:cNvPr id="59" name="Rectangle 58"/>
            <p:cNvSpPr/>
            <p:nvPr/>
          </p:nvSpPr>
          <p:spPr>
            <a:xfrm>
              <a:off x="2161588" y="4011074"/>
              <a:ext cx="3614868" cy="757082"/>
            </a:xfrm>
            <a:prstGeom prst="rect">
              <a:avLst/>
            </a:prstGeom>
            <a:solidFill>
              <a:srgbClr val="660066"/>
            </a:solidFill>
          </p:spPr>
          <p:style>
            <a:lnRef idx="1">
              <a:schemeClr val="dk1"/>
            </a:lnRef>
            <a:fillRef idx="2">
              <a:schemeClr val="dk1"/>
            </a:fillRef>
            <a:effectRef idx="1">
              <a:schemeClr val="dk1"/>
            </a:effectRef>
            <a:fontRef idx="minor">
              <a:schemeClr val="dk1"/>
            </a:fontRef>
          </p:style>
          <p:txBody>
            <a:bodyPr rtlCol="0" anchor="ctr"/>
            <a:lstStyle/>
            <a:p>
              <a:pPr algn="ctr"/>
              <a:r>
                <a:rPr lang="en-US" sz="700" dirty="0" smtClean="0">
                  <a:solidFill>
                    <a:schemeClr val="bg1">
                      <a:lumMod val="85000"/>
                    </a:schemeClr>
                  </a:solidFill>
                </a:rPr>
                <a:t>Operating Environment</a:t>
              </a:r>
            </a:p>
            <a:p>
              <a:pPr algn="ctr"/>
              <a:r>
                <a:rPr lang="en-US" sz="700" dirty="0" smtClean="0">
                  <a:solidFill>
                    <a:schemeClr val="bg1">
                      <a:lumMod val="85000"/>
                    </a:schemeClr>
                  </a:solidFill>
                </a:rPr>
                <a:t>Operating System, Runtime Libraries</a:t>
              </a:r>
              <a:endParaRPr lang="en-US" sz="700" dirty="0">
                <a:solidFill>
                  <a:schemeClr val="bg1">
                    <a:lumMod val="85000"/>
                  </a:schemeClr>
                </a:solidFill>
              </a:endParaRPr>
            </a:p>
          </p:txBody>
        </p:sp>
        <p:sp>
          <p:nvSpPr>
            <p:cNvPr id="60" name="Rectangle 59"/>
            <p:cNvSpPr/>
            <p:nvPr/>
          </p:nvSpPr>
          <p:spPr>
            <a:xfrm>
              <a:off x="2161586" y="2955061"/>
              <a:ext cx="4225475" cy="757082"/>
            </a:xfrm>
            <a:prstGeom prst="rect">
              <a:avLst/>
            </a:prstGeom>
            <a:solidFill>
              <a:srgbClr val="CCFFCC"/>
            </a:solidFill>
          </p:spPr>
          <p:style>
            <a:lnRef idx="1">
              <a:schemeClr val="dk1"/>
            </a:lnRef>
            <a:fillRef idx="2">
              <a:schemeClr val="dk1"/>
            </a:fillRef>
            <a:effectRef idx="1">
              <a:schemeClr val="dk1"/>
            </a:effectRef>
            <a:fontRef idx="minor">
              <a:schemeClr val="dk1"/>
            </a:fontRef>
          </p:style>
          <p:txBody>
            <a:bodyPr rtlCol="0" anchor="ctr"/>
            <a:lstStyle/>
            <a:p>
              <a:pPr algn="ctr"/>
              <a:r>
                <a:rPr lang="en-US" sz="700" dirty="0" smtClean="0"/>
                <a:t>Application Libraries</a:t>
              </a:r>
            </a:p>
            <a:p>
              <a:pPr algn="ctr"/>
              <a:r>
                <a:rPr lang="en-US" sz="700" dirty="0" smtClean="0"/>
                <a:t>e.g. Graphics, Communications</a:t>
              </a:r>
              <a:endParaRPr lang="en-US" sz="700" dirty="0"/>
            </a:p>
          </p:txBody>
        </p:sp>
        <p:sp>
          <p:nvSpPr>
            <p:cNvPr id="61" name="Rectangle 60"/>
            <p:cNvSpPr/>
            <p:nvPr/>
          </p:nvSpPr>
          <p:spPr>
            <a:xfrm>
              <a:off x="2161586" y="1908175"/>
              <a:ext cx="4836091" cy="757082"/>
            </a:xfrm>
            <a:prstGeom prst="rect">
              <a:avLst/>
            </a:prstGeom>
            <a:solidFill>
              <a:srgbClr val="3366FF"/>
            </a:solidFill>
          </p:spPr>
          <p:style>
            <a:lnRef idx="1">
              <a:schemeClr val="dk1"/>
            </a:lnRef>
            <a:fillRef idx="2">
              <a:schemeClr val="dk1"/>
            </a:fillRef>
            <a:effectRef idx="1">
              <a:schemeClr val="dk1"/>
            </a:effectRef>
            <a:fontRef idx="minor">
              <a:schemeClr val="dk1"/>
            </a:fontRef>
          </p:style>
          <p:txBody>
            <a:bodyPr rtlCol="0" anchor="ctr"/>
            <a:lstStyle/>
            <a:p>
              <a:pPr algn="ctr"/>
              <a:r>
                <a:rPr lang="en-US" sz="700" dirty="0" smtClean="0"/>
                <a:t>Application</a:t>
              </a:r>
            </a:p>
          </p:txBody>
        </p:sp>
        <p:sp>
          <p:nvSpPr>
            <p:cNvPr id="62" name="Down Arrow 61"/>
            <p:cNvSpPr/>
            <p:nvPr/>
          </p:nvSpPr>
          <p:spPr>
            <a:xfrm>
              <a:off x="6533609" y="2665257"/>
              <a:ext cx="305309" cy="2414517"/>
            </a:xfrm>
            <a:prstGeom prst="downArrow">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00"/>
            </a:p>
          </p:txBody>
        </p:sp>
        <p:sp>
          <p:nvSpPr>
            <p:cNvPr id="63" name="Down Arrow 62"/>
            <p:cNvSpPr/>
            <p:nvPr/>
          </p:nvSpPr>
          <p:spPr>
            <a:xfrm>
              <a:off x="5941055" y="3712144"/>
              <a:ext cx="305309" cy="1367630"/>
            </a:xfrm>
            <a:prstGeom prst="downArrow">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00"/>
            </a:p>
          </p:txBody>
        </p:sp>
      </p:grpSp>
      <p:grpSp>
        <p:nvGrpSpPr>
          <p:cNvPr id="64" name="Group 63"/>
          <p:cNvGrpSpPr/>
          <p:nvPr/>
        </p:nvGrpSpPr>
        <p:grpSpPr>
          <a:xfrm>
            <a:off x="2010357" y="3705078"/>
            <a:ext cx="5931977" cy="2756482"/>
            <a:chOff x="274775" y="1518726"/>
            <a:chExt cx="8691802" cy="5073432"/>
          </a:xfrm>
        </p:grpSpPr>
        <p:sp>
          <p:nvSpPr>
            <p:cNvPr id="65" name="Bent-Up Arrow 64"/>
            <p:cNvSpPr/>
            <p:nvPr/>
          </p:nvSpPr>
          <p:spPr>
            <a:xfrm rot="16200000" flipV="1">
              <a:off x="811774" y="4829861"/>
              <a:ext cx="1316983" cy="498070"/>
            </a:xfrm>
            <a:prstGeom prst="bentUp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66" name="Bent-Up Arrow 65"/>
            <p:cNvSpPr/>
            <p:nvPr/>
          </p:nvSpPr>
          <p:spPr>
            <a:xfrm flipH="1" flipV="1">
              <a:off x="627066" y="5279239"/>
              <a:ext cx="905322" cy="496562"/>
            </a:xfrm>
            <a:prstGeom prst="bentUpArrow">
              <a:avLst>
                <a:gd name="adj1" fmla="val 27200"/>
                <a:gd name="adj2" fmla="val 29458"/>
                <a:gd name="adj3" fmla="val 32193"/>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67" name="Rectangle 66"/>
            <p:cNvSpPr/>
            <p:nvPr/>
          </p:nvSpPr>
          <p:spPr>
            <a:xfrm>
              <a:off x="3932357" y="2381144"/>
              <a:ext cx="1892948" cy="137984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Processor</a:t>
              </a:r>
            </a:p>
            <a:p>
              <a:pPr algn="ctr"/>
              <a:r>
                <a:rPr lang="en-US" sz="800" dirty="0" smtClean="0"/>
                <a:t>(Microprocessor, FPGA </a:t>
              </a:r>
              <a:r>
                <a:rPr lang="en-US" sz="800" dirty="0" err="1" smtClean="0"/>
                <a:t>etc</a:t>
              </a:r>
              <a:r>
                <a:rPr lang="en-US" sz="800" dirty="0" smtClean="0"/>
                <a:t>)</a:t>
              </a:r>
              <a:endParaRPr lang="en-US" sz="800" dirty="0"/>
            </a:p>
          </p:txBody>
        </p:sp>
        <p:sp>
          <p:nvSpPr>
            <p:cNvPr id="68" name="Rectangle 67"/>
            <p:cNvSpPr/>
            <p:nvPr/>
          </p:nvSpPr>
          <p:spPr>
            <a:xfrm>
              <a:off x="4131495" y="4212793"/>
              <a:ext cx="1508480" cy="123153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Domain Conversion</a:t>
              </a:r>
              <a:endParaRPr lang="en-US" sz="800" dirty="0"/>
            </a:p>
          </p:txBody>
        </p:sp>
        <p:sp>
          <p:nvSpPr>
            <p:cNvPr id="69" name="Down Arrow 68"/>
            <p:cNvSpPr/>
            <p:nvPr/>
          </p:nvSpPr>
          <p:spPr>
            <a:xfrm>
              <a:off x="5092536" y="3760986"/>
              <a:ext cx="207611" cy="45180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70" name="Down Arrow 69"/>
            <p:cNvSpPr/>
            <p:nvPr/>
          </p:nvSpPr>
          <p:spPr>
            <a:xfrm flipV="1">
              <a:off x="4524428" y="3754643"/>
              <a:ext cx="207611" cy="45815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71" name="Rectangle 70"/>
            <p:cNvSpPr/>
            <p:nvPr/>
          </p:nvSpPr>
          <p:spPr>
            <a:xfrm>
              <a:off x="1719301" y="4212793"/>
              <a:ext cx="1508480" cy="3541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Sensors</a:t>
              </a:r>
              <a:endParaRPr lang="en-US" sz="800" dirty="0"/>
            </a:p>
          </p:txBody>
        </p:sp>
        <p:sp>
          <p:nvSpPr>
            <p:cNvPr id="72" name="Rectangle 71"/>
            <p:cNvSpPr/>
            <p:nvPr/>
          </p:nvSpPr>
          <p:spPr>
            <a:xfrm>
              <a:off x="6045099" y="4589555"/>
              <a:ext cx="1508480" cy="3541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UI</a:t>
              </a:r>
              <a:endParaRPr lang="en-US" sz="800" dirty="0"/>
            </a:p>
          </p:txBody>
        </p:sp>
        <p:sp>
          <p:nvSpPr>
            <p:cNvPr id="73" name="Rectangle 72"/>
            <p:cNvSpPr/>
            <p:nvPr/>
          </p:nvSpPr>
          <p:spPr>
            <a:xfrm>
              <a:off x="1719301" y="5022808"/>
              <a:ext cx="1508480" cy="3541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Actuators</a:t>
              </a:r>
              <a:endParaRPr lang="en-US" sz="800" dirty="0"/>
            </a:p>
          </p:txBody>
        </p:sp>
        <p:sp>
          <p:nvSpPr>
            <p:cNvPr id="74" name="Down Arrow 73"/>
            <p:cNvSpPr/>
            <p:nvPr/>
          </p:nvSpPr>
          <p:spPr>
            <a:xfrm rot="16200000" flipV="1">
              <a:off x="3628717" y="3927690"/>
              <a:ext cx="134346" cy="85108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75" name="Down Arrow 74"/>
            <p:cNvSpPr/>
            <p:nvPr/>
          </p:nvSpPr>
          <p:spPr>
            <a:xfrm rot="5400000" flipH="1" flipV="1">
              <a:off x="3592085" y="4762101"/>
              <a:ext cx="207612" cy="85108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76" name="Bent-Up Arrow 75"/>
            <p:cNvSpPr/>
            <p:nvPr/>
          </p:nvSpPr>
          <p:spPr>
            <a:xfrm flipH="1">
              <a:off x="627067" y="3870885"/>
              <a:ext cx="923893" cy="1306577"/>
            </a:xfrm>
            <a:prstGeom prst="bentUpArrow">
              <a:avLst>
                <a:gd name="adj1" fmla="val 14426"/>
                <a:gd name="adj2" fmla="val 18391"/>
                <a:gd name="adj3" fmla="val 22357"/>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77" name="Bent-Up Arrow 76"/>
            <p:cNvSpPr/>
            <p:nvPr/>
          </p:nvSpPr>
          <p:spPr>
            <a:xfrm rot="16200000" flipH="1" flipV="1">
              <a:off x="1224941" y="3926045"/>
              <a:ext cx="490649" cy="498070"/>
            </a:xfrm>
            <a:prstGeom prst="bentUpArrow">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78" name="Cloud 77"/>
            <p:cNvSpPr/>
            <p:nvPr/>
          </p:nvSpPr>
          <p:spPr>
            <a:xfrm>
              <a:off x="6780566" y="3565634"/>
              <a:ext cx="2186011" cy="854770"/>
            </a:xfrm>
            <a:prstGeom prst="cloud">
              <a:avLst/>
            </a:prstGeom>
            <a:solidFill>
              <a:srgbClr val="FF6666"/>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smtClean="0"/>
                <a:t>Users</a:t>
              </a:r>
              <a:endParaRPr lang="en-US" sz="800" dirty="0"/>
            </a:p>
          </p:txBody>
        </p:sp>
        <p:sp>
          <p:nvSpPr>
            <p:cNvPr id="79" name="Left-Up Arrow 78"/>
            <p:cNvSpPr/>
            <p:nvPr/>
          </p:nvSpPr>
          <p:spPr>
            <a:xfrm>
              <a:off x="7620506" y="4369757"/>
              <a:ext cx="480507" cy="494283"/>
            </a:xfrm>
            <a:prstGeom prst="leftUpArrow">
              <a:avLst/>
            </a:prstGeom>
            <a:solidFill>
              <a:srgbClr val="FF66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80" name="Left-Right Arrow 79"/>
            <p:cNvSpPr/>
            <p:nvPr/>
          </p:nvSpPr>
          <p:spPr>
            <a:xfrm>
              <a:off x="5639975" y="4689022"/>
              <a:ext cx="405124" cy="175018"/>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81" name="Cloud 80"/>
            <p:cNvSpPr/>
            <p:nvPr/>
          </p:nvSpPr>
          <p:spPr>
            <a:xfrm>
              <a:off x="6780566" y="1518726"/>
              <a:ext cx="2186011" cy="854770"/>
            </a:xfrm>
            <a:prstGeom prst="cloud">
              <a:avLst/>
            </a:prstGeom>
            <a:solidFill>
              <a:srgbClr val="3366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smtClean="0"/>
                <a:t>The World</a:t>
              </a:r>
              <a:endParaRPr lang="en-US" sz="800" dirty="0"/>
            </a:p>
          </p:txBody>
        </p:sp>
        <p:sp>
          <p:nvSpPr>
            <p:cNvPr id="82" name="Summing Junction 81"/>
            <p:cNvSpPr/>
            <p:nvPr/>
          </p:nvSpPr>
          <p:spPr>
            <a:xfrm>
              <a:off x="309040" y="2772793"/>
              <a:ext cx="1514332" cy="1156961"/>
            </a:xfrm>
            <a:prstGeom prst="flowChartSummingJunction">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The Machine</a:t>
              </a:r>
              <a:endParaRPr lang="en-US" sz="800" dirty="0"/>
            </a:p>
          </p:txBody>
        </p:sp>
        <p:sp>
          <p:nvSpPr>
            <p:cNvPr id="83" name="Cloud 82"/>
            <p:cNvSpPr/>
            <p:nvPr/>
          </p:nvSpPr>
          <p:spPr>
            <a:xfrm>
              <a:off x="274775" y="5737388"/>
              <a:ext cx="2186011" cy="854770"/>
            </a:xfrm>
            <a:prstGeom prst="cloud">
              <a:avLst/>
            </a:prstGeom>
            <a:solidFill>
              <a:srgbClr val="008000"/>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smtClean="0"/>
                <a:t>Environment</a:t>
              </a:r>
              <a:endParaRPr lang="en-US" sz="800" dirty="0"/>
            </a:p>
          </p:txBody>
        </p:sp>
        <p:sp>
          <p:nvSpPr>
            <p:cNvPr id="84" name="Rectangle 83"/>
            <p:cNvSpPr/>
            <p:nvPr/>
          </p:nvSpPr>
          <p:spPr>
            <a:xfrm>
              <a:off x="2031486" y="2381144"/>
              <a:ext cx="1508480" cy="3541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Power</a:t>
              </a:r>
              <a:endParaRPr lang="en-US" sz="800" dirty="0"/>
            </a:p>
          </p:txBody>
        </p:sp>
        <p:sp>
          <p:nvSpPr>
            <p:cNvPr id="85" name="Rectangle 84"/>
            <p:cNvSpPr/>
            <p:nvPr/>
          </p:nvSpPr>
          <p:spPr>
            <a:xfrm>
              <a:off x="2031486" y="3388574"/>
              <a:ext cx="1508480" cy="3541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Memories</a:t>
              </a:r>
              <a:endParaRPr lang="en-US" sz="800" dirty="0"/>
            </a:p>
          </p:txBody>
        </p:sp>
        <p:sp>
          <p:nvSpPr>
            <p:cNvPr id="86" name="Rectangle 85"/>
            <p:cNvSpPr/>
            <p:nvPr/>
          </p:nvSpPr>
          <p:spPr>
            <a:xfrm>
              <a:off x="2031486" y="2879491"/>
              <a:ext cx="1508480" cy="3541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Peripherals</a:t>
              </a:r>
              <a:endParaRPr lang="en-US" sz="800" dirty="0"/>
            </a:p>
          </p:txBody>
        </p:sp>
        <p:sp>
          <p:nvSpPr>
            <p:cNvPr id="87" name="Rectangle 86"/>
            <p:cNvSpPr/>
            <p:nvPr/>
          </p:nvSpPr>
          <p:spPr>
            <a:xfrm>
              <a:off x="6279255" y="2580584"/>
              <a:ext cx="1508480" cy="3541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err="1" smtClean="0"/>
                <a:t>Comms</a:t>
              </a:r>
              <a:endParaRPr lang="en-US" sz="800" dirty="0"/>
            </a:p>
          </p:txBody>
        </p:sp>
        <p:sp>
          <p:nvSpPr>
            <p:cNvPr id="88" name="Left-Up Arrow 87"/>
            <p:cNvSpPr/>
            <p:nvPr/>
          </p:nvSpPr>
          <p:spPr>
            <a:xfrm>
              <a:off x="7854662" y="2360786"/>
              <a:ext cx="480507" cy="494283"/>
            </a:xfrm>
            <a:prstGeom prst="leftUpArrow">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89" name="Left-Right Arrow 88"/>
            <p:cNvSpPr/>
            <p:nvPr/>
          </p:nvSpPr>
          <p:spPr>
            <a:xfrm>
              <a:off x="5874131" y="2680051"/>
              <a:ext cx="405124" cy="175018"/>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0" name="Left-Right Arrow 89"/>
            <p:cNvSpPr/>
            <p:nvPr/>
          </p:nvSpPr>
          <p:spPr>
            <a:xfrm>
              <a:off x="3539966" y="2434052"/>
              <a:ext cx="405124" cy="175018"/>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1" name="Left-Right Arrow 90"/>
            <p:cNvSpPr/>
            <p:nvPr/>
          </p:nvSpPr>
          <p:spPr>
            <a:xfrm>
              <a:off x="3545822" y="2964993"/>
              <a:ext cx="405124" cy="175018"/>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2" name="Left-Right Arrow 91"/>
            <p:cNvSpPr/>
            <p:nvPr/>
          </p:nvSpPr>
          <p:spPr>
            <a:xfrm>
              <a:off x="3545822" y="3478125"/>
              <a:ext cx="405124" cy="175018"/>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sp>
        <p:nvSpPr>
          <p:cNvPr id="93" name="Trapezoid 92"/>
          <p:cNvSpPr/>
          <p:nvPr/>
        </p:nvSpPr>
        <p:spPr>
          <a:xfrm flipV="1">
            <a:off x="3958167" y="3705077"/>
            <a:ext cx="2347851" cy="329697"/>
          </a:xfrm>
          <a:prstGeom prst="trapezoid">
            <a:avLst>
              <a:gd name="adj" fmla="val 207050"/>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256476" y="3685582"/>
            <a:ext cx="2764576" cy="407932"/>
          </a:xfrm>
          <a:prstGeom prst="rect">
            <a:avLst/>
          </a:prstGeom>
          <a:solidFill>
            <a:srgbClr val="FFCC66"/>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Market Strategy</a:t>
            </a:r>
            <a:endParaRPr lang="en-US" dirty="0"/>
          </a:p>
        </p:txBody>
      </p:sp>
      <p:sp>
        <p:nvSpPr>
          <p:cNvPr id="95" name="Rectangle 94"/>
          <p:cNvSpPr/>
          <p:nvPr/>
        </p:nvSpPr>
        <p:spPr>
          <a:xfrm>
            <a:off x="256476" y="2046511"/>
            <a:ext cx="2764576" cy="407932"/>
          </a:xfrm>
          <a:prstGeom prst="rect">
            <a:avLst/>
          </a:prstGeom>
          <a:solidFill>
            <a:srgbClr val="FFCC66"/>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Reliability Specification</a:t>
            </a:r>
            <a:endParaRPr lang="en-US" dirty="0"/>
          </a:p>
        </p:txBody>
      </p:sp>
      <p:sp>
        <p:nvSpPr>
          <p:cNvPr id="96" name="Rectangle 95"/>
          <p:cNvSpPr/>
          <p:nvPr/>
        </p:nvSpPr>
        <p:spPr>
          <a:xfrm>
            <a:off x="256476" y="2597049"/>
            <a:ext cx="2764576" cy="407932"/>
          </a:xfrm>
          <a:prstGeom prst="rect">
            <a:avLst/>
          </a:prstGeom>
          <a:solidFill>
            <a:srgbClr val="FFCC66"/>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Development Strategy</a:t>
            </a:r>
            <a:endParaRPr lang="en-US" dirty="0"/>
          </a:p>
        </p:txBody>
      </p:sp>
      <p:sp>
        <p:nvSpPr>
          <p:cNvPr id="97" name="Rectangle 96"/>
          <p:cNvSpPr/>
          <p:nvPr/>
        </p:nvSpPr>
        <p:spPr>
          <a:xfrm>
            <a:off x="256476" y="3129962"/>
            <a:ext cx="2764576" cy="407932"/>
          </a:xfrm>
          <a:prstGeom prst="rect">
            <a:avLst/>
          </a:prstGeom>
          <a:solidFill>
            <a:srgbClr val="FFCC66"/>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Testing Strategy</a:t>
            </a:r>
            <a:endParaRPr lang="en-US" dirty="0"/>
          </a:p>
        </p:txBody>
      </p:sp>
      <p:sp>
        <p:nvSpPr>
          <p:cNvPr id="98" name="Rectangle 97"/>
          <p:cNvSpPr/>
          <p:nvPr/>
        </p:nvSpPr>
        <p:spPr>
          <a:xfrm>
            <a:off x="6977991" y="1704209"/>
            <a:ext cx="2015527" cy="591458"/>
          </a:xfrm>
          <a:prstGeom prst="rect">
            <a:avLst/>
          </a:prstGeom>
          <a:solidFill>
            <a:srgbClr val="CCFF66"/>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Development Environment</a:t>
            </a:r>
            <a:endParaRPr lang="en-US" dirty="0"/>
          </a:p>
        </p:txBody>
      </p:sp>
      <p:sp>
        <p:nvSpPr>
          <p:cNvPr id="99" name="Rectangle 98"/>
          <p:cNvSpPr/>
          <p:nvPr/>
        </p:nvSpPr>
        <p:spPr>
          <a:xfrm>
            <a:off x="6977992" y="2380905"/>
            <a:ext cx="2015527" cy="591458"/>
          </a:xfrm>
          <a:prstGeom prst="rect">
            <a:avLst/>
          </a:prstGeom>
          <a:solidFill>
            <a:srgbClr val="CCFF66"/>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Tool chain</a:t>
            </a:r>
            <a:endParaRPr lang="en-US" dirty="0"/>
          </a:p>
        </p:txBody>
      </p:sp>
      <p:sp>
        <p:nvSpPr>
          <p:cNvPr id="100" name="Rectangle 99"/>
          <p:cNvSpPr/>
          <p:nvPr/>
        </p:nvSpPr>
        <p:spPr>
          <a:xfrm>
            <a:off x="6977992" y="3052565"/>
            <a:ext cx="2015527" cy="591458"/>
          </a:xfrm>
          <a:prstGeom prst="rect">
            <a:avLst/>
          </a:prstGeom>
          <a:solidFill>
            <a:srgbClr val="CCFF66"/>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Test Bench</a:t>
            </a:r>
            <a:endParaRPr lang="en-US" dirty="0"/>
          </a:p>
        </p:txBody>
      </p:sp>
      <p:sp>
        <p:nvSpPr>
          <p:cNvPr id="2" name="Title 1"/>
          <p:cNvSpPr>
            <a:spLocks noGrp="1"/>
          </p:cNvSpPr>
          <p:nvPr>
            <p:ph type="title"/>
          </p:nvPr>
        </p:nvSpPr>
        <p:spPr/>
        <p:txBody>
          <a:bodyPr/>
          <a:lstStyle/>
          <a:p>
            <a:r>
              <a:rPr lang="en-US" dirty="0" smtClean="0"/>
              <a:t>Typical Embedded System</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9</a:t>
            </a:fld>
            <a:endParaRPr lang="en-US"/>
          </a:p>
        </p:txBody>
      </p:sp>
      <p:sp>
        <p:nvSpPr>
          <p:cNvPr id="10" name="Rounded Rectangle 9"/>
          <p:cNvSpPr/>
          <p:nvPr/>
        </p:nvSpPr>
        <p:spPr>
          <a:xfrm>
            <a:off x="4446530" y="3751190"/>
            <a:ext cx="1636315" cy="592184"/>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FF0000"/>
                </a:solidFill>
              </a:rPr>
              <a:t>Week 4</a:t>
            </a:r>
            <a:endParaRPr lang="en-US" sz="2800" dirty="0">
              <a:solidFill>
                <a:srgbClr val="FF0000"/>
              </a:solidFill>
            </a:endParaRPr>
          </a:p>
        </p:txBody>
      </p:sp>
      <p:sp>
        <p:nvSpPr>
          <p:cNvPr id="50" name="Rounded Rectangle 49"/>
          <p:cNvSpPr/>
          <p:nvPr/>
        </p:nvSpPr>
        <p:spPr>
          <a:xfrm>
            <a:off x="6014512" y="2511572"/>
            <a:ext cx="1879142" cy="592184"/>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FF0000"/>
                </a:solidFill>
              </a:rPr>
              <a:t>Week 5-7</a:t>
            </a:r>
            <a:endParaRPr lang="en-US" sz="2800" dirty="0">
              <a:solidFill>
                <a:srgbClr val="FF0000"/>
              </a:solidFill>
            </a:endParaRPr>
          </a:p>
        </p:txBody>
      </p:sp>
      <p:sp>
        <p:nvSpPr>
          <p:cNvPr id="53" name="Rounded Rectangle 52"/>
          <p:cNvSpPr/>
          <p:nvPr/>
        </p:nvSpPr>
        <p:spPr>
          <a:xfrm>
            <a:off x="4076818" y="5867429"/>
            <a:ext cx="1636315" cy="592184"/>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FF0000"/>
                </a:solidFill>
              </a:rPr>
              <a:t>Week 8</a:t>
            </a:r>
            <a:endParaRPr lang="en-US" sz="2800" dirty="0">
              <a:solidFill>
                <a:srgbClr val="FF0000"/>
              </a:solidFill>
            </a:endParaRPr>
          </a:p>
        </p:txBody>
      </p:sp>
      <p:sp>
        <p:nvSpPr>
          <p:cNvPr id="54" name="Rounded Rectangle 53"/>
          <p:cNvSpPr/>
          <p:nvPr/>
        </p:nvSpPr>
        <p:spPr>
          <a:xfrm>
            <a:off x="6693253" y="4135044"/>
            <a:ext cx="1636315" cy="592184"/>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FF0000"/>
                </a:solidFill>
              </a:rPr>
              <a:t>Week 9</a:t>
            </a:r>
            <a:endParaRPr lang="en-US" sz="2800" dirty="0">
              <a:solidFill>
                <a:srgbClr val="FF0000"/>
              </a:solidFill>
            </a:endParaRPr>
          </a:p>
        </p:txBody>
      </p:sp>
      <p:sp>
        <p:nvSpPr>
          <p:cNvPr id="55" name="Rounded Rectangle 54"/>
          <p:cNvSpPr/>
          <p:nvPr/>
        </p:nvSpPr>
        <p:spPr>
          <a:xfrm>
            <a:off x="614473" y="5143024"/>
            <a:ext cx="1636315" cy="592184"/>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FF0000"/>
                </a:solidFill>
              </a:rPr>
              <a:t>Week 10</a:t>
            </a:r>
            <a:endParaRPr lang="en-US" sz="2800" dirty="0">
              <a:solidFill>
                <a:srgbClr val="FF0000"/>
              </a:solidFill>
            </a:endParaRPr>
          </a:p>
        </p:txBody>
      </p:sp>
      <p:sp>
        <p:nvSpPr>
          <p:cNvPr id="56" name="Rounded Rectangle 55"/>
          <p:cNvSpPr/>
          <p:nvPr/>
        </p:nvSpPr>
        <p:spPr>
          <a:xfrm>
            <a:off x="114155" y="2566189"/>
            <a:ext cx="1636315" cy="845449"/>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FF0000"/>
                </a:solidFill>
              </a:rPr>
              <a:t>Week 11-12</a:t>
            </a:r>
            <a:endParaRPr lang="en-US" sz="2800" dirty="0">
              <a:solidFill>
                <a:srgbClr val="FF0000"/>
              </a:solidFill>
            </a:endParaRPr>
          </a:p>
        </p:txBody>
      </p:sp>
    </p:spTree>
    <p:extLst>
      <p:ext uri="{BB962C8B-B14F-4D97-AF65-F5344CB8AC3E}">
        <p14:creationId xmlns:p14="http://schemas.microsoft.com/office/powerpoint/2010/main" val="2588954424"/>
      </p:ext>
    </p:extLst>
  </p:cSld>
  <p:clrMapOvr>
    <a:masterClrMapping/>
  </p:clrMapOvr>
</p:sld>
</file>

<file path=ppt/theme/theme1.xml><?xml version="1.0" encoding="utf-8"?>
<a:theme xmlns:a="http://schemas.openxmlformats.org/drawingml/2006/main" name="ANUPowerpointTemplate2010">
  <a:themeElements>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NUPowerpointTemplate2010">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solidFill>
              <a:schemeClr val="bg1">
                <a:lumMod val="85000"/>
              </a:schemeClr>
            </a:solidFill>
          </a:defRPr>
        </a:defPPr>
      </a:lstStyle>
    </a:txDef>
  </a:objectDefaults>
  <a:extraClrSchemeLst>
    <a:extraClrScheme>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NUPowerpointTemplate201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NUPowerpointTemplate201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NUPowerpointTemplate201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NUPowerpointTemplate201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NUPowerpointTemplate201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NUPowerpointTemplate201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NUPowerpointTemplate201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NUPowerpointTemplate201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NUPowerpointTemplate201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NUPowerpointTemplate201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NUPowerpointTemplate201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ANUPowerpointTemplate2010-3-1.potx</Template>
  <TotalTime>3449</TotalTime>
  <Words>4104</Words>
  <Application>Microsoft Macintosh PowerPoint</Application>
  <PresentationFormat>On-screen Show (4:3)</PresentationFormat>
  <Paragraphs>810</Paragraphs>
  <Slides>43</Slides>
  <Notes>37</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ANUPowerpointTemplate2010</vt:lpstr>
      <vt:lpstr>Embedded Systems Architecture</vt:lpstr>
      <vt:lpstr>Embedded System Architecture</vt:lpstr>
      <vt:lpstr>Typical Embedded Hardware</vt:lpstr>
      <vt:lpstr>Embedded System Architecture</vt:lpstr>
      <vt:lpstr>Typical Embedded Software</vt:lpstr>
      <vt:lpstr>Typical Embedded System?</vt:lpstr>
      <vt:lpstr>Embedded System Architecture</vt:lpstr>
      <vt:lpstr>Typical Embedded System</vt:lpstr>
      <vt:lpstr>Typical Embedded System</vt:lpstr>
      <vt:lpstr>Embedded Systems as Systems</vt:lpstr>
      <vt:lpstr>Embedded Systems as Systems</vt:lpstr>
      <vt:lpstr>System Interfaces</vt:lpstr>
      <vt:lpstr>System Interfaces</vt:lpstr>
      <vt:lpstr>System Interfaces</vt:lpstr>
      <vt:lpstr>System Interfaces</vt:lpstr>
      <vt:lpstr>System Interfaces</vt:lpstr>
      <vt:lpstr>Network Interfaces</vt:lpstr>
      <vt:lpstr>Network Interfaces</vt:lpstr>
      <vt:lpstr>Network Interfaces</vt:lpstr>
      <vt:lpstr>Network Interfaces</vt:lpstr>
      <vt:lpstr>Network Interfaces</vt:lpstr>
      <vt:lpstr>Software Interfaces</vt:lpstr>
      <vt:lpstr>Software Interfaces</vt:lpstr>
      <vt:lpstr>Software Interfaces</vt:lpstr>
      <vt:lpstr>Programming Languages</vt:lpstr>
      <vt:lpstr>Programming Languages</vt:lpstr>
      <vt:lpstr>Programming Languages</vt:lpstr>
      <vt:lpstr>Programming Languages</vt:lpstr>
      <vt:lpstr>Programming Languages</vt:lpstr>
      <vt:lpstr>Programming Languages</vt:lpstr>
      <vt:lpstr>Programming Languages</vt:lpstr>
      <vt:lpstr>Programming Languages</vt:lpstr>
      <vt:lpstr>Speed Requirements</vt:lpstr>
      <vt:lpstr>Speed Requirements</vt:lpstr>
      <vt:lpstr>Responsiveness Requirements</vt:lpstr>
      <vt:lpstr>Responsiveness Requirements</vt:lpstr>
      <vt:lpstr>Memory Requirements</vt:lpstr>
      <vt:lpstr>Memory Requirements</vt:lpstr>
      <vt:lpstr>Memory Requirements</vt:lpstr>
      <vt:lpstr>Memory Requirements</vt:lpstr>
      <vt:lpstr>Memory Requirements</vt:lpstr>
      <vt:lpstr>Memory Requirements</vt:lpstr>
      <vt:lpstr>Memory Requirements</vt:lpstr>
    </vt:vector>
  </TitlesOfParts>
  <Company>Nias Digital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 Nizette</dc:creator>
  <cp:lastModifiedBy>Ben Nizette</cp:lastModifiedBy>
  <cp:revision>121</cp:revision>
  <dcterms:created xsi:type="dcterms:W3CDTF">2012-03-25T00:50:54Z</dcterms:created>
  <dcterms:modified xsi:type="dcterms:W3CDTF">2012-08-08T06:33:44Z</dcterms:modified>
</cp:coreProperties>
</file>