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9"/>
  </p:notesMasterIdLst>
  <p:handoutMasterIdLst>
    <p:handoutMasterId r:id="rId50"/>
  </p:handoutMasterIdLst>
  <p:sldIdLst>
    <p:sldId id="256" r:id="rId2"/>
    <p:sldId id="271" r:id="rId3"/>
    <p:sldId id="315" r:id="rId4"/>
    <p:sldId id="316" r:id="rId5"/>
    <p:sldId id="317" r:id="rId6"/>
    <p:sldId id="318" r:id="rId7"/>
    <p:sldId id="320" r:id="rId8"/>
    <p:sldId id="321" r:id="rId9"/>
    <p:sldId id="313" r:id="rId10"/>
    <p:sldId id="324" r:id="rId11"/>
    <p:sldId id="325" r:id="rId12"/>
    <p:sldId id="272" r:id="rId13"/>
    <p:sldId id="274" r:id="rId14"/>
    <p:sldId id="300" r:id="rId15"/>
    <p:sldId id="326"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98" r:id="rId29"/>
    <p:sldId id="292" r:id="rId30"/>
    <p:sldId id="291" r:id="rId31"/>
    <p:sldId id="293" r:id="rId32"/>
    <p:sldId id="294" r:id="rId33"/>
    <p:sldId id="295" r:id="rId34"/>
    <p:sldId id="296" r:id="rId35"/>
    <p:sldId id="303" r:id="rId36"/>
    <p:sldId id="304" r:id="rId37"/>
    <p:sldId id="328" r:id="rId38"/>
    <p:sldId id="329" r:id="rId39"/>
    <p:sldId id="333" r:id="rId40"/>
    <p:sldId id="334" r:id="rId41"/>
    <p:sldId id="330" r:id="rId42"/>
    <p:sldId id="327" r:id="rId43"/>
    <p:sldId id="335" r:id="rId44"/>
    <p:sldId id="331" r:id="rId45"/>
    <p:sldId id="332" r:id="rId46"/>
    <p:sldId id="336" r:id="rId47"/>
    <p:sldId id="30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CDE3"/>
    <a:srgbClr val="FFC9C3"/>
    <a:srgbClr val="FCFFAE"/>
    <a:srgbClr val="CCCC33"/>
    <a:srgbClr val="33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24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18/08/12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18/08/12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18/08/12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18/08/12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18/08/12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18/08/12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18/08/12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18/08/12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18/08/12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18/08/12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18/08/12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18/08/12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18/08/12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18/08/12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Real </a:t>
            </a:r>
            <a:r>
              <a:rPr lang="en-US" dirty="0" smtClean="0"/>
              <a:t>Time Systems</a:t>
            </a:r>
            <a:endParaRPr lang="en-US" dirty="0"/>
          </a:p>
        </p:txBody>
      </p:sp>
      <p:sp>
        <p:nvSpPr>
          <p:cNvPr id="6"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3" name="Rectangle 2"/>
          <p:cNvSpPr/>
          <p:nvPr/>
        </p:nvSpPr>
        <p:spPr>
          <a:xfrm>
            <a:off x="707181" y="1585079"/>
            <a:ext cx="6157256" cy="276999"/>
          </a:xfrm>
          <a:prstGeom prst="rect">
            <a:avLst/>
          </a:prstGeom>
        </p:spPr>
        <p:txBody>
          <a:bodyPr wrap="square">
            <a:spAutoFit/>
          </a:bodyPr>
          <a:lstStyle/>
          <a:p>
            <a:r>
              <a:rPr lang="en-US" sz="1200" dirty="0" smtClean="0"/>
              <a:t>And </a:t>
            </a:r>
            <a:r>
              <a:rPr lang="en-US" sz="1200" dirty="0"/>
              <a:t>layered on top of that is a club sandwich of pain. Only instead of bacon, there's</a:t>
            </a:r>
            <a:endParaRPr lang="en-US" sz="1200" dirty="0"/>
          </a:p>
        </p:txBody>
      </p:sp>
      <p:sp>
        <p:nvSpPr>
          <p:cNvPr id="4" name="Rectangle 3"/>
          <p:cNvSpPr/>
          <p:nvPr/>
        </p:nvSpPr>
        <p:spPr>
          <a:xfrm>
            <a:off x="242020" y="1253440"/>
            <a:ext cx="2500655" cy="276999"/>
          </a:xfrm>
          <a:prstGeom prst="rect">
            <a:avLst/>
          </a:prstGeom>
        </p:spPr>
        <p:txBody>
          <a:bodyPr wrap="none">
            <a:spAutoFit/>
          </a:bodyPr>
          <a:lstStyle/>
          <a:p>
            <a:r>
              <a:rPr lang="en-US" sz="1200" dirty="0">
                <a:solidFill>
                  <a:srgbClr val="000000"/>
                </a:solidFill>
              </a:rPr>
              <a:t>Well, there's a dull ache, certainly.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a:t>
            </a:r>
            <a:r>
              <a:rPr lang="en-US" dirty="0" smtClean="0"/>
              <a:t>Embodiment?</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10</a:t>
            </a:fld>
            <a:endParaRPr lang="en-US" dirty="0"/>
          </a:p>
        </p:txBody>
      </p:sp>
      <p:sp>
        <p:nvSpPr>
          <p:cNvPr id="3" name="TextBox 2"/>
          <p:cNvSpPr txBox="1"/>
          <p:nvPr/>
        </p:nvSpPr>
        <p:spPr>
          <a:xfrm>
            <a:off x="468313" y="2089153"/>
            <a:ext cx="7997824" cy="2862323"/>
          </a:xfrm>
          <a:prstGeom prst="rect">
            <a:avLst/>
          </a:prstGeom>
          <a:noFill/>
        </p:spPr>
        <p:txBody>
          <a:bodyPr wrap="square" rtlCol="0">
            <a:spAutoFit/>
          </a:bodyPr>
          <a:lstStyle/>
          <a:p>
            <a:r>
              <a:rPr lang="en-US" dirty="0" smtClean="0"/>
              <a:t>Meaningful Embedded Systems are part of an ‘</a:t>
            </a:r>
            <a:r>
              <a:rPr lang="en-US" dirty="0" smtClean="0">
                <a:solidFill>
                  <a:srgbClr val="FF6600"/>
                </a:solidFill>
              </a:rPr>
              <a:t>ecological niche</a:t>
            </a:r>
            <a:r>
              <a:rPr lang="en-US" dirty="0" smtClean="0"/>
              <a:t>’ (Rolf Pfeifer)</a:t>
            </a:r>
          </a:p>
          <a:p>
            <a:endParaRPr lang="en-US" dirty="0"/>
          </a:p>
          <a:p>
            <a:pPr marL="285750" indent="-285750">
              <a:buFont typeface="Arial"/>
              <a:buChar char="•"/>
            </a:pPr>
            <a:r>
              <a:rPr lang="en-US" dirty="0" smtClean="0"/>
              <a:t>The Operational Environment is </a:t>
            </a:r>
            <a:r>
              <a:rPr lang="en-US" dirty="0" smtClean="0">
                <a:solidFill>
                  <a:srgbClr val="FF6600"/>
                </a:solidFill>
              </a:rPr>
              <a:t>supportive of</a:t>
            </a:r>
            <a:r>
              <a:rPr lang="en-US" dirty="0" smtClean="0"/>
              <a:t>, and </a:t>
            </a:r>
            <a:r>
              <a:rPr lang="en-US" dirty="0" smtClean="0">
                <a:solidFill>
                  <a:srgbClr val="FF6600"/>
                </a:solidFill>
              </a:rPr>
              <a:t>supported by </a:t>
            </a:r>
            <a:r>
              <a:rPr lang="en-US" dirty="0" smtClean="0"/>
              <a:t>the system</a:t>
            </a:r>
          </a:p>
          <a:p>
            <a:pPr marL="285750" indent="-285750">
              <a:buFont typeface="Arial"/>
              <a:buChar char="•"/>
            </a:pPr>
            <a:r>
              <a:rPr lang="en-US" dirty="0" smtClean="0"/>
              <a:t>The Embedded System is </a:t>
            </a:r>
            <a:r>
              <a:rPr lang="en-US" dirty="0" smtClean="0">
                <a:solidFill>
                  <a:srgbClr val="FF6600"/>
                </a:solidFill>
              </a:rPr>
              <a:t>constructed as part </a:t>
            </a:r>
            <a:r>
              <a:rPr lang="en-US" dirty="0" smtClean="0"/>
              <a:t>of the Operational Environment according to the task</a:t>
            </a:r>
          </a:p>
          <a:p>
            <a:pPr marL="285750" indent="-285750">
              <a:buFont typeface="Arial"/>
              <a:buChar char="•"/>
            </a:pPr>
            <a:r>
              <a:rPr lang="en-US" dirty="0" smtClean="0"/>
              <a:t>The task is </a:t>
            </a:r>
            <a:r>
              <a:rPr lang="en-US" dirty="0" smtClean="0">
                <a:solidFill>
                  <a:srgbClr val="FF6600"/>
                </a:solidFill>
              </a:rPr>
              <a:t>meaningful</a:t>
            </a:r>
            <a:r>
              <a:rPr lang="en-US" dirty="0" smtClean="0"/>
              <a:t> considering the morphology and cognitive ability of the system as well as the response of the Environment.</a:t>
            </a:r>
          </a:p>
          <a:p>
            <a:pPr marL="285750" indent="-285750">
              <a:buFont typeface="Arial"/>
              <a:buChar char="•"/>
            </a:pPr>
            <a:endParaRPr lang="en-US" dirty="0"/>
          </a:p>
          <a:p>
            <a:r>
              <a:rPr lang="en-US" dirty="0" smtClean="0"/>
              <a:t>Situated, Embodied and Self-Sufficient.</a:t>
            </a:r>
            <a:endParaRPr lang="en-US" dirty="0" smtClean="0"/>
          </a:p>
        </p:txBody>
      </p:sp>
    </p:spTree>
    <p:extLst>
      <p:ext uri="{BB962C8B-B14F-4D97-AF65-F5344CB8AC3E}">
        <p14:creationId xmlns:p14="http://schemas.microsoft.com/office/powerpoint/2010/main" val="243173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a:t>
            </a:r>
            <a:r>
              <a:rPr lang="en-US" dirty="0" smtClean="0"/>
              <a:t>Embodiment?</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11</a:t>
            </a:fld>
            <a:endParaRPr lang="en-US" dirty="0"/>
          </a:p>
        </p:txBody>
      </p:sp>
      <p:sp>
        <p:nvSpPr>
          <p:cNvPr id="3" name="TextBox 2"/>
          <p:cNvSpPr txBox="1"/>
          <p:nvPr/>
        </p:nvSpPr>
        <p:spPr>
          <a:xfrm>
            <a:off x="468313" y="2089153"/>
            <a:ext cx="7997824" cy="2862323"/>
          </a:xfrm>
          <a:prstGeom prst="rect">
            <a:avLst/>
          </a:prstGeom>
          <a:noFill/>
        </p:spPr>
        <p:txBody>
          <a:bodyPr wrap="square" rtlCol="0">
            <a:spAutoFit/>
          </a:bodyPr>
          <a:lstStyle/>
          <a:p>
            <a:r>
              <a:rPr lang="en-US" dirty="0" smtClean="0"/>
              <a:t>Embodied skills depend on a </a:t>
            </a:r>
            <a:r>
              <a:rPr lang="en-US" dirty="0" smtClean="0">
                <a:solidFill>
                  <a:srgbClr val="FF6600"/>
                </a:solidFill>
              </a:rPr>
              <a:t>tight coupling between perception and action</a:t>
            </a:r>
            <a:r>
              <a:rPr lang="en-US" dirty="0" smtClean="0"/>
              <a:t>, up to the level where the distinction between each can be difficult.</a:t>
            </a:r>
          </a:p>
          <a:p>
            <a:endParaRPr lang="en-US" dirty="0"/>
          </a:p>
          <a:p>
            <a:r>
              <a:rPr lang="en-US" dirty="0" smtClean="0"/>
              <a:t>Tight coupling between perception and action means to </a:t>
            </a:r>
            <a:r>
              <a:rPr lang="en-US" dirty="0" smtClean="0">
                <a:solidFill>
                  <a:srgbClr val="FF6600"/>
                </a:solidFill>
              </a:rPr>
              <a:t>operate under real </a:t>
            </a:r>
            <a:r>
              <a:rPr lang="en-US" dirty="0">
                <a:solidFill>
                  <a:srgbClr val="FF6600"/>
                </a:solidFill>
              </a:rPr>
              <a:t>t</a:t>
            </a:r>
            <a:r>
              <a:rPr lang="en-US" dirty="0" smtClean="0">
                <a:solidFill>
                  <a:srgbClr val="FF6600"/>
                </a:solidFill>
              </a:rPr>
              <a:t>ime constraints</a:t>
            </a:r>
            <a:r>
              <a:rPr lang="en-US" dirty="0" smtClean="0"/>
              <a:t> (and to construct meaningful morphologies).</a:t>
            </a:r>
          </a:p>
          <a:p>
            <a:endParaRPr lang="en-US" dirty="0"/>
          </a:p>
          <a:p>
            <a:r>
              <a:rPr lang="en-US" dirty="0" smtClean="0"/>
              <a:t>An Embedded System operates under constraints on real time.  To make its interaction with the world meaningful, such a system must depend </a:t>
            </a:r>
            <a:r>
              <a:rPr lang="en-US" dirty="0"/>
              <a:t>not only on the </a:t>
            </a:r>
            <a:r>
              <a:rPr lang="en-US" dirty="0">
                <a:solidFill>
                  <a:srgbClr val="FF6600"/>
                </a:solidFill>
              </a:rPr>
              <a:t>logical correctness </a:t>
            </a:r>
            <a:r>
              <a:rPr lang="en-US" dirty="0"/>
              <a:t>of a result, but the </a:t>
            </a:r>
            <a:r>
              <a:rPr lang="en-US" dirty="0" smtClean="0"/>
              <a:t>real time </a:t>
            </a:r>
            <a:r>
              <a:rPr lang="en-US" dirty="0"/>
              <a:t>at which that result was delivered</a:t>
            </a:r>
            <a:r>
              <a:rPr lang="en-US" dirty="0" smtClean="0"/>
              <a:t>.</a:t>
            </a:r>
            <a:endParaRPr lang="en-US" dirty="0">
              <a:solidFill>
                <a:schemeClr val="bg1">
                  <a:lumMod val="85000"/>
                </a:schemeClr>
              </a:solidFill>
            </a:endParaRPr>
          </a:p>
        </p:txBody>
      </p:sp>
    </p:spTree>
    <p:extLst>
      <p:ext uri="{BB962C8B-B14F-4D97-AF65-F5344CB8AC3E}">
        <p14:creationId xmlns:p14="http://schemas.microsoft.com/office/powerpoint/2010/main" val="4932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t>
            </a:r>
            <a:r>
              <a:rPr lang="en-US" dirty="0" smtClean="0"/>
              <a:t>Time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12</a:t>
            </a:fld>
            <a:endParaRPr lang="en-US" dirty="0"/>
          </a:p>
        </p:txBody>
      </p:sp>
      <p:sp>
        <p:nvSpPr>
          <p:cNvPr id="6" name="TextBox 5"/>
          <p:cNvSpPr txBox="1"/>
          <p:nvPr/>
        </p:nvSpPr>
        <p:spPr>
          <a:xfrm>
            <a:off x="572036" y="4492911"/>
            <a:ext cx="7962745" cy="1477328"/>
          </a:xfrm>
          <a:prstGeom prst="rect">
            <a:avLst/>
          </a:prstGeom>
          <a:noFill/>
        </p:spPr>
        <p:txBody>
          <a:bodyPr wrap="square" rtlCol="0">
            <a:spAutoFit/>
          </a:bodyPr>
          <a:lstStyle/>
          <a:p>
            <a:r>
              <a:rPr lang="en-US" dirty="0" smtClean="0">
                <a:solidFill>
                  <a:srgbClr val="000000"/>
                </a:solidFill>
              </a:rPr>
              <a:t>Not too early, not too late.  A ‘Goldilocks’ result</a:t>
            </a:r>
            <a:r>
              <a:rPr lang="en-US" dirty="0" smtClean="0">
                <a:solidFill>
                  <a:srgbClr val="000000"/>
                </a:solidFill>
              </a:rPr>
              <a:t>.</a:t>
            </a:r>
          </a:p>
          <a:p>
            <a:endParaRPr lang="en-US" dirty="0" smtClean="0">
              <a:solidFill>
                <a:srgbClr val="000000"/>
              </a:solidFill>
            </a:endParaRPr>
          </a:p>
          <a:p>
            <a:r>
              <a:rPr lang="en-US" dirty="0" smtClean="0">
                <a:solidFill>
                  <a:srgbClr val="000000"/>
                </a:solidFill>
              </a:rPr>
              <a:t>Often defined in terms of a </a:t>
            </a:r>
            <a:r>
              <a:rPr lang="en-US" dirty="0" smtClean="0">
                <a:solidFill>
                  <a:srgbClr val="FF6600"/>
                </a:solidFill>
              </a:rPr>
              <a:t>deterministic </a:t>
            </a:r>
            <a:r>
              <a:rPr lang="en-US" dirty="0" smtClean="0">
                <a:solidFill>
                  <a:srgbClr val="000000"/>
                </a:solidFill>
              </a:rPr>
              <a:t>response to an external stimulus</a:t>
            </a:r>
          </a:p>
          <a:p>
            <a:pPr marL="800100" lvl="1" indent="-342900">
              <a:buFont typeface="Arial"/>
              <a:buChar char="•"/>
            </a:pPr>
            <a:r>
              <a:rPr lang="en-US" dirty="0" smtClean="0">
                <a:solidFill>
                  <a:srgbClr val="000000"/>
                </a:solidFill>
              </a:rPr>
              <a:t>Car crash </a:t>
            </a:r>
            <a:r>
              <a:rPr lang="en-US" dirty="0" smtClean="0">
                <a:solidFill>
                  <a:srgbClr val="000000"/>
                </a:solidFill>
                <a:latin typeface="Wingdings"/>
                <a:ea typeface="Wingdings"/>
                <a:cs typeface="Wingdings"/>
                <a:sym typeface="Wingdings"/>
              </a:rPr>
              <a:t> </a:t>
            </a:r>
            <a:r>
              <a:rPr lang="en-US" dirty="0" smtClean="0">
                <a:solidFill>
                  <a:srgbClr val="000000"/>
                </a:solidFill>
                <a:ea typeface="Wingdings"/>
                <a:cs typeface="Wingdings"/>
                <a:sym typeface="Wingdings"/>
              </a:rPr>
              <a:t>Airbag deployment: An airbag that deploys a second too late is worse than no airbag at all!</a:t>
            </a:r>
            <a:endParaRPr lang="en-US" dirty="0" smtClean="0">
              <a:solidFill>
                <a:srgbClr val="000000"/>
              </a:solidFill>
            </a:endParaRPr>
          </a:p>
        </p:txBody>
      </p:sp>
      <p:sp>
        <p:nvSpPr>
          <p:cNvPr id="8" name="TextBox 7"/>
          <p:cNvSpPr txBox="1"/>
          <p:nvPr/>
        </p:nvSpPr>
        <p:spPr>
          <a:xfrm>
            <a:off x="2939959" y="2283579"/>
            <a:ext cx="3321079"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A Real Time system depends </a:t>
            </a:r>
            <a:r>
              <a:rPr lang="en-US" dirty="0"/>
              <a:t>not only on the </a:t>
            </a:r>
            <a:r>
              <a:rPr lang="en-US" dirty="0">
                <a:solidFill>
                  <a:srgbClr val="FF6600"/>
                </a:solidFill>
              </a:rPr>
              <a:t>logical</a:t>
            </a:r>
            <a:r>
              <a:rPr lang="en-US" dirty="0">
                <a:solidFill>
                  <a:srgbClr val="FF0000"/>
                </a:solidFill>
              </a:rPr>
              <a:t> </a:t>
            </a:r>
            <a:r>
              <a:rPr lang="en-US" dirty="0">
                <a:solidFill>
                  <a:srgbClr val="FF6600"/>
                </a:solidFill>
              </a:rPr>
              <a:t>correctness</a:t>
            </a:r>
            <a:r>
              <a:rPr lang="en-US" dirty="0">
                <a:solidFill>
                  <a:srgbClr val="FF0000"/>
                </a:solidFill>
              </a:rPr>
              <a:t> </a:t>
            </a:r>
            <a:r>
              <a:rPr lang="en-US" dirty="0"/>
              <a:t>of a result, but the </a:t>
            </a:r>
            <a:r>
              <a:rPr lang="en-US" dirty="0">
                <a:solidFill>
                  <a:srgbClr val="FF6600"/>
                </a:solidFill>
              </a:rPr>
              <a:t>time </a:t>
            </a:r>
            <a:r>
              <a:rPr lang="en-US" dirty="0"/>
              <a:t>at which that result was delivered</a:t>
            </a:r>
            <a:r>
              <a:rPr lang="en-US" dirty="0" smtClean="0"/>
              <a:t>.</a:t>
            </a:r>
            <a:endParaRPr lang="en-US" dirty="0" smtClean="0">
              <a:solidFill>
                <a:schemeClr val="bg1">
                  <a:lumMod val="85000"/>
                </a:schemeClr>
              </a:solidFill>
            </a:endParaRPr>
          </a:p>
        </p:txBody>
      </p:sp>
    </p:spTree>
    <p:extLst>
      <p:ext uri="{BB962C8B-B14F-4D97-AF65-F5344CB8AC3E}">
        <p14:creationId xmlns:p14="http://schemas.microsoft.com/office/powerpoint/2010/main" val="269234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t>
            </a:r>
            <a:r>
              <a:rPr lang="en-US" dirty="0" smtClean="0"/>
              <a:t>Time Systems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13</a:t>
            </a:fld>
            <a:endParaRPr lang="en-US" dirty="0"/>
          </a:p>
        </p:txBody>
      </p:sp>
      <p:sp>
        <p:nvSpPr>
          <p:cNvPr id="7" name="TextBox 6"/>
          <p:cNvSpPr txBox="1"/>
          <p:nvPr/>
        </p:nvSpPr>
        <p:spPr>
          <a:xfrm>
            <a:off x="572036" y="4172539"/>
            <a:ext cx="7962745" cy="2031325"/>
          </a:xfrm>
          <a:prstGeom prst="rect">
            <a:avLst/>
          </a:prstGeom>
          <a:noFill/>
        </p:spPr>
        <p:txBody>
          <a:bodyPr wrap="square" rtlCol="0">
            <a:spAutoFit/>
          </a:bodyPr>
          <a:lstStyle/>
          <a:p>
            <a:r>
              <a:rPr lang="en-US" dirty="0" smtClean="0">
                <a:solidFill>
                  <a:srgbClr val="000000"/>
                </a:solidFill>
              </a:rPr>
              <a:t>Note that we haven’t referred to the system </a:t>
            </a:r>
            <a:r>
              <a:rPr lang="en-US" dirty="0" smtClean="0">
                <a:solidFill>
                  <a:srgbClr val="FF6600"/>
                </a:solidFill>
              </a:rPr>
              <a:t>speed</a:t>
            </a:r>
            <a:r>
              <a:rPr lang="en-US" dirty="0" smtClean="0">
                <a:solidFill>
                  <a:srgbClr val="000000"/>
                </a:solidFill>
              </a:rPr>
              <a:t>. This is intentional, contrary to popular belief, </a:t>
            </a:r>
            <a:r>
              <a:rPr lang="en-US" dirty="0" smtClean="0">
                <a:solidFill>
                  <a:srgbClr val="000000"/>
                </a:solidFill>
              </a:rPr>
              <a:t>real </a:t>
            </a:r>
            <a:r>
              <a:rPr lang="en-US" dirty="0">
                <a:solidFill>
                  <a:srgbClr val="000000"/>
                </a:solidFill>
              </a:rPr>
              <a:t>t</a:t>
            </a:r>
            <a:r>
              <a:rPr lang="en-US" dirty="0" smtClean="0">
                <a:solidFill>
                  <a:srgbClr val="000000"/>
                </a:solidFill>
              </a:rPr>
              <a:t>ime </a:t>
            </a:r>
            <a:r>
              <a:rPr lang="en-US" dirty="0" smtClean="0">
                <a:solidFill>
                  <a:srgbClr val="000000"/>
                </a:solidFill>
              </a:rPr>
              <a:t>systems are not necessarily fast, just </a:t>
            </a:r>
            <a:r>
              <a:rPr lang="en-US" dirty="0" smtClean="0">
                <a:solidFill>
                  <a:srgbClr val="FF6600"/>
                </a:solidFill>
              </a:rPr>
              <a:t>predictable</a:t>
            </a:r>
            <a:r>
              <a:rPr lang="en-US" dirty="0">
                <a:solidFill>
                  <a:srgbClr val="000000"/>
                </a:solidFill>
              </a:rPr>
              <a:t> </a:t>
            </a:r>
            <a:r>
              <a:rPr lang="en-US" dirty="0" smtClean="0">
                <a:solidFill>
                  <a:srgbClr val="000000"/>
                </a:solidFill>
              </a:rPr>
              <a:t>(predictably correct).</a:t>
            </a:r>
            <a:endParaRPr lang="en-US" dirty="0" smtClean="0">
              <a:solidFill>
                <a:srgbClr val="000000"/>
              </a:solidFill>
            </a:endParaRPr>
          </a:p>
          <a:p>
            <a:endParaRPr lang="en-US" dirty="0">
              <a:solidFill>
                <a:srgbClr val="000000"/>
              </a:solidFill>
              <a:ea typeface="Wingdings"/>
              <a:cs typeface="Wingdings"/>
              <a:sym typeface="Wingdings"/>
            </a:endParaRPr>
          </a:p>
          <a:p>
            <a:r>
              <a:rPr lang="en-US" dirty="0" smtClean="0">
                <a:solidFill>
                  <a:srgbClr val="000000"/>
                </a:solidFill>
                <a:ea typeface="Wingdings"/>
                <a:cs typeface="Wingdings"/>
                <a:sym typeface="Wingdings"/>
              </a:rPr>
              <a:t>In general, a non-RT system cannot be made to obey a RT specification by making it faster.</a:t>
            </a:r>
          </a:p>
          <a:p>
            <a:pPr marL="800100" lvl="1" indent="-342900">
              <a:buFont typeface="Arial"/>
              <a:buChar char="•"/>
            </a:pPr>
            <a:endParaRPr lang="en-US" dirty="0" smtClean="0">
              <a:solidFill>
                <a:srgbClr val="000000"/>
              </a:solidFill>
            </a:endParaRPr>
          </a:p>
        </p:txBody>
      </p:sp>
      <p:sp>
        <p:nvSpPr>
          <p:cNvPr id="9" name="TextBox 8"/>
          <p:cNvSpPr txBox="1"/>
          <p:nvPr/>
        </p:nvSpPr>
        <p:spPr>
          <a:xfrm>
            <a:off x="2939959" y="2283579"/>
            <a:ext cx="3321079"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t>A Real Time system depends </a:t>
            </a:r>
            <a:r>
              <a:rPr lang="en-US" dirty="0"/>
              <a:t>not only on the </a:t>
            </a:r>
            <a:r>
              <a:rPr lang="en-US" dirty="0">
                <a:solidFill>
                  <a:srgbClr val="FF6600"/>
                </a:solidFill>
              </a:rPr>
              <a:t>logical</a:t>
            </a:r>
            <a:r>
              <a:rPr lang="en-US" dirty="0">
                <a:solidFill>
                  <a:srgbClr val="FF0000"/>
                </a:solidFill>
              </a:rPr>
              <a:t> </a:t>
            </a:r>
            <a:r>
              <a:rPr lang="en-US" dirty="0">
                <a:solidFill>
                  <a:srgbClr val="FF6600"/>
                </a:solidFill>
              </a:rPr>
              <a:t>correctness</a:t>
            </a:r>
            <a:r>
              <a:rPr lang="en-US" dirty="0">
                <a:solidFill>
                  <a:srgbClr val="FF0000"/>
                </a:solidFill>
              </a:rPr>
              <a:t> </a:t>
            </a:r>
            <a:r>
              <a:rPr lang="en-US" dirty="0"/>
              <a:t>of a result, but the </a:t>
            </a:r>
            <a:r>
              <a:rPr lang="en-US" dirty="0">
                <a:solidFill>
                  <a:srgbClr val="FF6600"/>
                </a:solidFill>
              </a:rPr>
              <a:t>time </a:t>
            </a:r>
            <a:r>
              <a:rPr lang="en-US" dirty="0"/>
              <a:t>at which that result was delivered</a:t>
            </a:r>
            <a:r>
              <a:rPr lang="en-US" dirty="0" smtClean="0"/>
              <a:t>.</a:t>
            </a:r>
            <a:endParaRPr lang="en-US" dirty="0" smtClean="0">
              <a:solidFill>
                <a:schemeClr val="bg1">
                  <a:lumMod val="85000"/>
                </a:schemeClr>
              </a:solidFill>
            </a:endParaRPr>
          </a:p>
        </p:txBody>
      </p:sp>
    </p:spTree>
    <p:extLst>
      <p:ext uri="{BB962C8B-B14F-4D97-AF65-F5344CB8AC3E}">
        <p14:creationId xmlns:p14="http://schemas.microsoft.com/office/powerpoint/2010/main" val="89078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00px-Oiledcrestedauklet.jpeg"/>
          <p:cNvPicPr>
            <a:picLocks noChangeAspect="1"/>
          </p:cNvPicPr>
          <p:nvPr/>
        </p:nvPicPr>
        <p:blipFill rotWithShape="1">
          <a:blip r:embed="rId2">
            <a:extLst>
              <a:ext uri="{28A0092B-C50C-407E-A947-70E740481C1C}">
                <a14:useLocalDpi xmlns:a14="http://schemas.microsoft.com/office/drawing/2010/main" val="0"/>
              </a:ext>
            </a:extLst>
          </a:blip>
          <a:srcRect l="23719" r="10308"/>
          <a:stretch/>
        </p:blipFill>
        <p:spPr>
          <a:xfrm>
            <a:off x="7300013" y="997564"/>
            <a:ext cx="1602000" cy="1821221"/>
          </a:xfrm>
          <a:prstGeom prst="rect">
            <a:avLst/>
          </a:prstGeom>
        </p:spPr>
      </p:pic>
      <p:sp>
        <p:nvSpPr>
          <p:cNvPr id="2" name="Title 1"/>
          <p:cNvSpPr>
            <a:spLocks noGrp="1"/>
          </p:cNvSpPr>
          <p:nvPr>
            <p:ph type="title"/>
          </p:nvPr>
        </p:nvSpPr>
        <p:spPr/>
        <p:txBody>
          <a:bodyPr/>
          <a:lstStyle/>
          <a:p>
            <a:r>
              <a:rPr lang="en-US" dirty="0" smtClean="0"/>
              <a:t>Real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14</a:t>
            </a:fld>
            <a:endParaRPr lang="en-US" dirty="0"/>
          </a:p>
        </p:txBody>
      </p:sp>
      <p:sp>
        <p:nvSpPr>
          <p:cNvPr id="7" name="TextBox 6"/>
          <p:cNvSpPr txBox="1"/>
          <p:nvPr/>
        </p:nvSpPr>
        <p:spPr>
          <a:xfrm>
            <a:off x="218381" y="2166594"/>
            <a:ext cx="7962745" cy="3724097"/>
          </a:xfrm>
          <a:prstGeom prst="rect">
            <a:avLst/>
          </a:prstGeom>
          <a:noFill/>
        </p:spPr>
        <p:txBody>
          <a:bodyPr wrap="square" rtlCol="0">
            <a:spAutoFit/>
          </a:bodyPr>
          <a:lstStyle/>
          <a:p>
            <a:r>
              <a:rPr lang="en-US" sz="3200" dirty="0" smtClean="0">
                <a:solidFill>
                  <a:srgbClr val="000000"/>
                </a:solidFill>
              </a:rPr>
              <a:t>	</a:t>
            </a:r>
            <a:r>
              <a:rPr lang="en-US" sz="2400" dirty="0" smtClean="0">
                <a:solidFill>
                  <a:schemeClr val="accent1">
                    <a:lumMod val="50000"/>
                  </a:schemeClr>
                </a:solidFill>
              </a:rPr>
              <a:t>Motivation</a:t>
            </a:r>
          </a:p>
          <a:p>
            <a:endParaRPr lang="en-US" sz="2400" dirty="0" smtClean="0">
              <a:solidFill>
                <a:srgbClr val="000000"/>
              </a:solidFill>
              <a:ea typeface="Wingdings"/>
              <a:cs typeface="Wingdings"/>
              <a:sym typeface="Wingdings"/>
            </a:endParaRPr>
          </a:p>
          <a:p>
            <a:pPr marL="800100" lvl="1" indent="-342900">
              <a:buFont typeface="Arial"/>
              <a:buChar char="•"/>
            </a:pPr>
            <a:r>
              <a:rPr lang="en-US" sz="2000" dirty="0" smtClean="0">
                <a:solidFill>
                  <a:srgbClr val="000000"/>
                </a:solidFill>
              </a:rPr>
              <a:t>Failing to process inputs from a limit </a:t>
            </a:r>
            <a:r>
              <a:rPr lang="en-US" sz="2000" dirty="0" smtClean="0">
                <a:solidFill>
                  <a:srgbClr val="000000"/>
                </a:solidFill>
              </a:rPr>
              <a:t>switch </a:t>
            </a:r>
            <a:r>
              <a:rPr lang="en-US" sz="2000" dirty="0" smtClean="0">
                <a:solidFill>
                  <a:srgbClr val="000000"/>
                </a:solidFill>
              </a:rPr>
              <a:t>in </a:t>
            </a:r>
            <a:r>
              <a:rPr lang="en-US" sz="2000" dirty="0" smtClean="0">
                <a:solidFill>
                  <a:srgbClr val="000000"/>
                </a:solidFill>
              </a:rPr>
              <a:t>a bounded </a:t>
            </a:r>
            <a:r>
              <a:rPr lang="en-US" sz="2000" dirty="0" smtClean="0">
                <a:solidFill>
                  <a:srgbClr val="000000"/>
                </a:solidFill>
              </a:rPr>
              <a:t>time</a:t>
            </a:r>
          </a:p>
          <a:p>
            <a:pPr marL="1257300" lvl="2" indent="-342900">
              <a:buFont typeface="Arial"/>
              <a:buChar char="•"/>
            </a:pPr>
            <a:r>
              <a:rPr lang="en-US" sz="2000" dirty="0" smtClean="0">
                <a:solidFill>
                  <a:srgbClr val="000000"/>
                </a:solidFill>
              </a:rPr>
              <a:t>your </a:t>
            </a:r>
            <a:r>
              <a:rPr lang="en-US" sz="2000" dirty="0" smtClean="0">
                <a:solidFill>
                  <a:srgbClr val="000000"/>
                </a:solidFill>
              </a:rPr>
              <a:t>robot rips itself </a:t>
            </a:r>
            <a:r>
              <a:rPr lang="en-US" sz="2000" dirty="0" smtClean="0">
                <a:solidFill>
                  <a:srgbClr val="000000"/>
                </a:solidFill>
              </a:rPr>
              <a:t>apart</a:t>
            </a:r>
            <a:endParaRPr lang="en-US" sz="2000" dirty="0" smtClean="0">
              <a:solidFill>
                <a:srgbClr val="000000"/>
              </a:solidFill>
            </a:endParaRPr>
          </a:p>
          <a:p>
            <a:pPr marL="800100" lvl="1" indent="-342900">
              <a:buFont typeface="Arial"/>
              <a:buChar char="•"/>
            </a:pPr>
            <a:r>
              <a:rPr lang="en-US" sz="2000" dirty="0" smtClean="0">
                <a:solidFill>
                  <a:srgbClr val="000000"/>
                </a:solidFill>
              </a:rPr>
              <a:t>Failing to process </a:t>
            </a:r>
            <a:r>
              <a:rPr lang="en-US" sz="2000" dirty="0" smtClean="0">
                <a:solidFill>
                  <a:srgbClr val="000000"/>
                </a:solidFill>
              </a:rPr>
              <a:t>sensor measurements in a bounded </a:t>
            </a:r>
            <a:r>
              <a:rPr lang="en-US" sz="2000" dirty="0" smtClean="0">
                <a:solidFill>
                  <a:srgbClr val="000000"/>
                </a:solidFill>
              </a:rPr>
              <a:t>time</a:t>
            </a:r>
          </a:p>
          <a:p>
            <a:pPr marL="1257300" lvl="2" indent="-342900">
              <a:buFont typeface="Arial"/>
              <a:buChar char="•"/>
            </a:pPr>
            <a:r>
              <a:rPr lang="en-US" sz="2000" dirty="0" smtClean="0">
                <a:solidFill>
                  <a:srgbClr val="000000"/>
                </a:solidFill>
              </a:rPr>
              <a:t>your </a:t>
            </a:r>
            <a:r>
              <a:rPr lang="en-US" sz="2000" dirty="0" smtClean="0">
                <a:solidFill>
                  <a:srgbClr val="000000"/>
                </a:solidFill>
              </a:rPr>
              <a:t>jet engine blows a hole through the plane and its passengers</a:t>
            </a:r>
          </a:p>
          <a:p>
            <a:pPr marL="800100" lvl="1" indent="-342900">
              <a:buFont typeface="Arial"/>
              <a:buChar char="•"/>
            </a:pPr>
            <a:r>
              <a:rPr lang="en-US" sz="2000" dirty="0" smtClean="0">
                <a:solidFill>
                  <a:srgbClr val="000000"/>
                </a:solidFill>
              </a:rPr>
              <a:t>Failing to p</a:t>
            </a:r>
            <a:r>
              <a:rPr lang="en-US" sz="2000" dirty="0" smtClean="0">
                <a:solidFill>
                  <a:srgbClr val="000000"/>
                </a:solidFill>
              </a:rPr>
              <a:t>rocess </a:t>
            </a:r>
            <a:r>
              <a:rPr lang="en-US" sz="2000" dirty="0" smtClean="0">
                <a:solidFill>
                  <a:srgbClr val="000000"/>
                </a:solidFill>
              </a:rPr>
              <a:t>an iterative control loop with a constant </a:t>
            </a:r>
            <a:r>
              <a:rPr lang="en-US" sz="2000" dirty="0" smtClean="0">
                <a:solidFill>
                  <a:srgbClr val="000000"/>
                </a:solidFill>
              </a:rPr>
              <a:t>period</a:t>
            </a:r>
          </a:p>
          <a:p>
            <a:pPr marL="1257300" lvl="2" indent="-342900">
              <a:buFont typeface="Arial"/>
              <a:buChar char="•"/>
            </a:pPr>
            <a:r>
              <a:rPr lang="en-US" sz="2000" dirty="0" smtClean="0">
                <a:solidFill>
                  <a:srgbClr val="000000"/>
                </a:solidFill>
              </a:rPr>
              <a:t>your </a:t>
            </a:r>
            <a:r>
              <a:rPr lang="en-US" sz="2000" dirty="0" smtClean="0">
                <a:solidFill>
                  <a:srgbClr val="000000"/>
                </a:solidFill>
              </a:rPr>
              <a:t>plant becomes unstable and dumps chemical sludge on an </a:t>
            </a:r>
            <a:r>
              <a:rPr lang="en-US" sz="2000" dirty="0" smtClean="0">
                <a:solidFill>
                  <a:srgbClr val="000000"/>
                </a:solidFill>
              </a:rPr>
              <a:t>Auklet</a:t>
            </a:r>
            <a:endParaRPr lang="en-US" sz="2000" dirty="0" smtClean="0">
              <a:solidFill>
                <a:srgbClr val="000000"/>
              </a:solidFill>
            </a:endParaRPr>
          </a:p>
        </p:txBody>
      </p:sp>
    </p:spTree>
    <p:extLst>
      <p:ext uri="{BB962C8B-B14F-4D97-AF65-F5344CB8AC3E}">
        <p14:creationId xmlns:p14="http://schemas.microsoft.com/office/powerpoint/2010/main" val="2382001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t>
            </a:r>
            <a:r>
              <a:rPr lang="en-US" dirty="0" smtClean="0"/>
              <a:t>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15</a:t>
            </a:fld>
            <a:endParaRPr lang="en-US" dirty="0"/>
          </a:p>
        </p:txBody>
      </p:sp>
      <p:sp>
        <p:nvSpPr>
          <p:cNvPr id="7" name="TextBox 6"/>
          <p:cNvSpPr txBox="1"/>
          <p:nvPr/>
        </p:nvSpPr>
        <p:spPr>
          <a:xfrm>
            <a:off x="218381" y="2166594"/>
            <a:ext cx="7962745" cy="830997"/>
          </a:xfrm>
          <a:prstGeom prst="rect">
            <a:avLst/>
          </a:prstGeom>
          <a:noFill/>
        </p:spPr>
        <p:txBody>
          <a:bodyPr wrap="square" rtlCol="0">
            <a:spAutoFit/>
          </a:bodyPr>
          <a:lstStyle/>
          <a:p>
            <a:r>
              <a:rPr lang="en-US" sz="2400" dirty="0" smtClean="0">
                <a:solidFill>
                  <a:schemeClr val="accent1">
                    <a:lumMod val="50000"/>
                  </a:schemeClr>
                </a:solidFill>
              </a:rPr>
              <a:t>Classification</a:t>
            </a:r>
            <a:endParaRPr lang="en-US" sz="2400" dirty="0" smtClean="0">
              <a:solidFill>
                <a:schemeClr val="accent1">
                  <a:lumMod val="50000"/>
                </a:schemeClr>
              </a:solidFill>
            </a:endParaRPr>
          </a:p>
          <a:p>
            <a:endParaRPr lang="en-US" sz="2400" dirty="0" smtClean="0">
              <a:solidFill>
                <a:srgbClr val="000000"/>
              </a:solidFill>
              <a:ea typeface="Wingdings"/>
              <a:cs typeface="Wingdings"/>
              <a:sym typeface="Wingdings"/>
            </a:endParaRPr>
          </a:p>
        </p:txBody>
      </p:sp>
      <p:graphicFrame>
        <p:nvGraphicFramePr>
          <p:cNvPr id="3" name="Table 2"/>
          <p:cNvGraphicFramePr>
            <a:graphicFrameLocks noGrp="1"/>
          </p:cNvGraphicFramePr>
          <p:nvPr>
            <p:extLst>
              <p:ext uri="{D42A27DB-BD31-4B8C-83A1-F6EECF244321}">
                <p14:modId xmlns:p14="http://schemas.microsoft.com/office/powerpoint/2010/main" val="234724216"/>
              </p:ext>
            </p:extLst>
          </p:nvPr>
        </p:nvGraphicFramePr>
        <p:xfrm>
          <a:off x="468311" y="3020283"/>
          <a:ext cx="7712814" cy="1483360"/>
        </p:xfrm>
        <a:graphic>
          <a:graphicData uri="http://schemas.openxmlformats.org/drawingml/2006/table">
            <a:tbl>
              <a:tblPr firstRow="1" bandRow="1">
                <a:tableStyleId>{5C22544A-7EE6-4342-B048-85BDC9FD1C3A}</a:tableStyleId>
              </a:tblPr>
              <a:tblGrid>
                <a:gridCol w="1167713"/>
                <a:gridCol w="6545101"/>
              </a:tblGrid>
              <a:tr h="370840">
                <a:tc>
                  <a:txBody>
                    <a:bodyPr/>
                    <a:lstStyle/>
                    <a:p>
                      <a:r>
                        <a:rPr lang="en-US" b="0" dirty="0" smtClean="0">
                          <a:solidFill>
                            <a:schemeClr val="tx2"/>
                          </a:solidFill>
                          <a:latin typeface="+mn-lt"/>
                        </a:rPr>
                        <a:t>Hard</a:t>
                      </a:r>
                      <a:endParaRPr lang="en-US" b="0" dirty="0">
                        <a:solidFill>
                          <a:schemeClr val="tx2"/>
                        </a:solidFill>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6600"/>
                    </a:solidFill>
                  </a:tcPr>
                </a:tc>
                <a:tc>
                  <a:txBody>
                    <a:bodyPr/>
                    <a:lstStyle/>
                    <a:p>
                      <a:r>
                        <a:rPr lang="en-US" b="0" dirty="0" smtClean="0">
                          <a:solidFill>
                            <a:schemeClr val="tx2"/>
                          </a:solidFill>
                          <a:latin typeface="+mn-lt"/>
                        </a:rPr>
                        <a:t>Single failure leads to severe</a:t>
                      </a:r>
                      <a:r>
                        <a:rPr lang="en-US" b="0" baseline="0" dirty="0" smtClean="0">
                          <a:solidFill>
                            <a:schemeClr val="tx2"/>
                          </a:solidFill>
                          <a:latin typeface="+mn-lt"/>
                        </a:rPr>
                        <a:t> malfunction</a:t>
                      </a:r>
                      <a:endParaRPr lang="en-US" b="0" dirty="0">
                        <a:solidFill>
                          <a:schemeClr val="tx2"/>
                        </a:solidFill>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6600"/>
                    </a:solidFill>
                  </a:tcPr>
                </a:tc>
              </a:tr>
              <a:tr h="370840">
                <a:tc rowSpan="2">
                  <a:txBody>
                    <a:bodyPr/>
                    <a:lstStyle/>
                    <a:p>
                      <a:r>
                        <a:rPr lang="en-US" b="0" dirty="0" smtClean="0">
                          <a:solidFill>
                            <a:schemeClr val="tx2"/>
                          </a:solidFill>
                          <a:latin typeface="+mn-lt"/>
                        </a:rPr>
                        <a:t>Firm</a:t>
                      </a:r>
                      <a:endParaRPr lang="en-US" b="0" dirty="0">
                        <a:solidFill>
                          <a:schemeClr val="tx2"/>
                        </a:solidFill>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CC33"/>
                    </a:solidFill>
                  </a:tcPr>
                </a:tc>
                <a:tc>
                  <a:txBody>
                    <a:bodyPr/>
                    <a:lstStyle/>
                    <a:p>
                      <a:r>
                        <a:rPr lang="en-US" b="0" dirty="0" smtClean="0">
                          <a:solidFill>
                            <a:schemeClr val="tx2"/>
                          </a:solidFill>
                          <a:latin typeface="+mn-lt"/>
                        </a:rPr>
                        <a:t>Results are meaningless after the deadline</a:t>
                      </a:r>
                      <a:endParaRPr lang="en-US" b="0" dirty="0">
                        <a:solidFill>
                          <a:schemeClr val="tx2"/>
                        </a:solidFill>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CC33"/>
                    </a:solidFill>
                  </a:tcPr>
                </a:tc>
              </a:tr>
              <a:tr h="370840">
                <a:tc vMerge="1">
                  <a:txBody>
                    <a:bodyPr/>
                    <a:lstStyle/>
                    <a:p>
                      <a:endParaRPr lang="en-US" dirty="0"/>
                    </a:p>
                  </a:txBody>
                  <a:tcPr/>
                </a:tc>
                <a:tc>
                  <a:txBody>
                    <a:bodyPr/>
                    <a:lstStyle/>
                    <a:p>
                      <a:r>
                        <a:rPr lang="en-US" b="0" dirty="0" smtClean="0">
                          <a:solidFill>
                            <a:schemeClr val="tx2"/>
                          </a:solidFill>
                          <a:latin typeface="+mn-lt"/>
                        </a:rPr>
                        <a:t>Only multiple or permanent</a:t>
                      </a:r>
                      <a:r>
                        <a:rPr lang="en-US" b="0" baseline="0" dirty="0" smtClean="0">
                          <a:solidFill>
                            <a:schemeClr val="tx2"/>
                          </a:solidFill>
                          <a:latin typeface="+mn-lt"/>
                        </a:rPr>
                        <a:t> failures threaten the whole system</a:t>
                      </a:r>
                      <a:endParaRPr lang="en-US" b="0" dirty="0">
                        <a:solidFill>
                          <a:schemeClr val="tx2"/>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CC33"/>
                    </a:solidFill>
                  </a:tcPr>
                </a:tc>
              </a:tr>
              <a:tr h="370840">
                <a:tc>
                  <a:txBody>
                    <a:bodyPr/>
                    <a:lstStyle/>
                    <a:p>
                      <a:r>
                        <a:rPr lang="en-US" b="0" dirty="0" smtClean="0">
                          <a:solidFill>
                            <a:schemeClr val="tx2"/>
                          </a:solidFill>
                          <a:latin typeface="+mn-lt"/>
                        </a:rPr>
                        <a:t>Soft</a:t>
                      </a:r>
                      <a:endParaRPr lang="en-US" b="0" dirty="0">
                        <a:solidFill>
                          <a:schemeClr val="tx2"/>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FFCC"/>
                    </a:solidFill>
                  </a:tcPr>
                </a:tc>
                <a:tc>
                  <a:txBody>
                    <a:bodyPr/>
                    <a:lstStyle/>
                    <a:p>
                      <a:r>
                        <a:rPr lang="en-US" b="0" dirty="0" smtClean="0">
                          <a:solidFill>
                            <a:schemeClr val="tx2"/>
                          </a:solidFill>
                          <a:latin typeface="+mn-lt"/>
                        </a:rPr>
                        <a:t>Results may still be useful after the deadline</a:t>
                      </a:r>
                      <a:endParaRPr lang="en-US" b="0" dirty="0">
                        <a:solidFill>
                          <a:schemeClr val="tx2"/>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CFFCC"/>
                    </a:solidFill>
                  </a:tcPr>
                </a:tc>
              </a:tr>
            </a:tbl>
          </a:graphicData>
        </a:graphic>
      </p:graphicFrame>
      <p:sp>
        <p:nvSpPr>
          <p:cNvPr id="6" name="TextBox 5"/>
          <p:cNvSpPr txBox="1"/>
          <p:nvPr/>
        </p:nvSpPr>
        <p:spPr>
          <a:xfrm>
            <a:off x="583477" y="4977235"/>
            <a:ext cx="7597649" cy="923330"/>
          </a:xfrm>
          <a:prstGeom prst="rect">
            <a:avLst/>
          </a:prstGeom>
          <a:noFill/>
        </p:spPr>
        <p:txBody>
          <a:bodyPr wrap="square" rtlCol="0">
            <a:spAutoFit/>
          </a:bodyPr>
          <a:lstStyle/>
          <a:p>
            <a:r>
              <a:rPr lang="en-US" dirty="0" smtClean="0"/>
              <a:t>This is a useful classification, however the distinction is rarely this obvious in real systems.  We will come to the specification of timing constraints a little later in the lecture.</a:t>
            </a:r>
            <a:endParaRPr lang="en-US" dirty="0" smtClean="0"/>
          </a:p>
        </p:txBody>
      </p:sp>
    </p:spTree>
    <p:extLst>
      <p:ext uri="{BB962C8B-B14F-4D97-AF65-F5344CB8AC3E}">
        <p14:creationId xmlns:p14="http://schemas.microsoft.com/office/powerpoint/2010/main" val="3334003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Real 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16</a:t>
            </a:fld>
            <a:endParaRPr lang="en-US" dirty="0"/>
          </a:p>
        </p:txBody>
      </p:sp>
      <p:sp>
        <p:nvSpPr>
          <p:cNvPr id="7" name="TextBox 6"/>
          <p:cNvSpPr txBox="1"/>
          <p:nvPr/>
        </p:nvSpPr>
        <p:spPr>
          <a:xfrm>
            <a:off x="572036" y="2078666"/>
            <a:ext cx="7962745" cy="3046988"/>
          </a:xfrm>
          <a:prstGeom prst="rect">
            <a:avLst/>
          </a:prstGeom>
          <a:noFill/>
        </p:spPr>
        <p:txBody>
          <a:bodyPr wrap="square" rtlCol="0">
            <a:spAutoFit/>
          </a:bodyPr>
          <a:lstStyle/>
          <a:p>
            <a:r>
              <a:rPr lang="en-US" sz="2400" dirty="0" smtClean="0">
                <a:solidFill>
                  <a:srgbClr val="3C8C93"/>
                </a:solidFill>
              </a:rPr>
              <a:t>Case </a:t>
            </a:r>
            <a:r>
              <a:rPr lang="en-US" sz="2400" dirty="0" smtClean="0">
                <a:solidFill>
                  <a:srgbClr val="3C8C93"/>
                </a:solidFill>
              </a:rPr>
              <a:t>Study</a:t>
            </a:r>
            <a:r>
              <a:rPr lang="en-US" sz="2400" dirty="0">
                <a:solidFill>
                  <a:srgbClr val="000000"/>
                </a:solidFill>
              </a:rPr>
              <a:t>	</a:t>
            </a:r>
            <a:r>
              <a:rPr lang="en-US" sz="2400" dirty="0" smtClean="0">
                <a:solidFill>
                  <a:srgbClr val="000000"/>
                </a:solidFill>
              </a:rPr>
              <a:t> </a:t>
            </a:r>
            <a:r>
              <a:rPr lang="en-US" sz="2400" dirty="0" smtClean="0">
                <a:solidFill>
                  <a:srgbClr val="000000"/>
                </a:solidFill>
              </a:rPr>
              <a:t>	</a:t>
            </a:r>
            <a:r>
              <a:rPr lang="en-US" sz="2400" dirty="0" smtClean="0">
                <a:solidFill>
                  <a:srgbClr val="000000"/>
                </a:solidFill>
              </a:rPr>
              <a:t>Airplane</a:t>
            </a:r>
          </a:p>
          <a:p>
            <a:endParaRPr lang="en-US" sz="2400" dirty="0" smtClean="0">
              <a:solidFill>
                <a:srgbClr val="000000"/>
              </a:solidFill>
            </a:endParaRPr>
          </a:p>
          <a:p>
            <a:pPr marL="971550" lvl="1" indent="-514350">
              <a:buFont typeface="+mj-lt"/>
              <a:buAutoNum type="arabicPeriod"/>
            </a:pPr>
            <a:r>
              <a:rPr lang="en-US" sz="2400" dirty="0" smtClean="0">
                <a:solidFill>
                  <a:srgbClr val="000000"/>
                </a:solidFill>
              </a:rPr>
              <a:t>Jet control systems</a:t>
            </a:r>
          </a:p>
          <a:p>
            <a:pPr marL="971550" lvl="1" indent="-514350">
              <a:buFont typeface="+mj-lt"/>
              <a:buAutoNum type="arabicPeriod"/>
            </a:pPr>
            <a:r>
              <a:rPr lang="en-US" sz="2400" dirty="0" smtClean="0">
                <a:solidFill>
                  <a:srgbClr val="000000"/>
                </a:solidFill>
              </a:rPr>
              <a:t>Airfoil control systems</a:t>
            </a:r>
          </a:p>
          <a:p>
            <a:pPr marL="971550" lvl="1" indent="-514350">
              <a:buFont typeface="+mj-lt"/>
              <a:buAutoNum type="arabicPeriod"/>
            </a:pPr>
            <a:r>
              <a:rPr lang="en-US" sz="2400" dirty="0" smtClean="0">
                <a:solidFill>
                  <a:srgbClr val="000000"/>
                </a:solidFill>
              </a:rPr>
              <a:t>Instrumentation</a:t>
            </a:r>
          </a:p>
          <a:p>
            <a:pPr marL="971550" lvl="1" indent="-514350">
              <a:buFont typeface="+mj-lt"/>
              <a:buAutoNum type="arabicPeriod"/>
            </a:pPr>
            <a:r>
              <a:rPr lang="en-US" sz="2400" dirty="0" smtClean="0">
                <a:solidFill>
                  <a:srgbClr val="000000"/>
                </a:solidFill>
              </a:rPr>
              <a:t>Wireless Communications</a:t>
            </a:r>
          </a:p>
          <a:p>
            <a:pPr marL="971550" lvl="1" indent="-514350">
              <a:buFont typeface="+mj-lt"/>
              <a:buAutoNum type="arabicPeriod"/>
            </a:pPr>
            <a:r>
              <a:rPr lang="en-US" sz="2400" dirty="0" smtClean="0">
                <a:solidFill>
                  <a:srgbClr val="000000"/>
                </a:solidFill>
              </a:rPr>
              <a:t>Lighting and comfort systems</a:t>
            </a:r>
          </a:p>
          <a:p>
            <a:pPr marL="971550" lvl="1" indent="-514350">
              <a:buFont typeface="+mj-lt"/>
              <a:buAutoNum type="arabicPeriod"/>
            </a:pPr>
            <a:r>
              <a:rPr lang="en-US" sz="2400" dirty="0" smtClean="0">
                <a:solidFill>
                  <a:srgbClr val="000000"/>
                </a:solidFill>
              </a:rPr>
              <a:t>Entertainment systems</a:t>
            </a:r>
          </a:p>
        </p:txBody>
      </p:sp>
    </p:spTree>
    <p:extLst>
      <p:ext uri="{BB962C8B-B14F-4D97-AF65-F5344CB8AC3E}">
        <p14:creationId xmlns:p14="http://schemas.microsoft.com/office/powerpoint/2010/main" val="2344488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Real 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17</a:t>
            </a:fld>
            <a:endParaRPr lang="en-US" dirty="0"/>
          </a:p>
        </p:txBody>
      </p:sp>
      <p:sp>
        <p:nvSpPr>
          <p:cNvPr id="7" name="TextBox 6"/>
          <p:cNvSpPr txBox="1"/>
          <p:nvPr/>
        </p:nvSpPr>
        <p:spPr>
          <a:xfrm>
            <a:off x="572036" y="2078666"/>
            <a:ext cx="7962745" cy="3277820"/>
          </a:xfrm>
          <a:prstGeom prst="rect">
            <a:avLst/>
          </a:prstGeom>
          <a:noFill/>
        </p:spPr>
        <p:txBody>
          <a:bodyPr wrap="square" rtlCol="0">
            <a:spAutoFit/>
          </a:bodyPr>
          <a:lstStyle/>
          <a:p>
            <a:pPr lvl="0"/>
            <a:r>
              <a:rPr lang="en-US" sz="2400" dirty="0">
                <a:solidFill>
                  <a:srgbClr val="3C8C93"/>
                </a:solidFill>
              </a:rPr>
              <a:t>Case Study</a:t>
            </a:r>
            <a:r>
              <a:rPr lang="en-US" sz="2400" dirty="0">
                <a:solidFill>
                  <a:srgbClr val="000000"/>
                </a:solidFill>
              </a:rPr>
              <a:t>	 	</a:t>
            </a:r>
            <a:r>
              <a:rPr lang="en-US" sz="2400" dirty="0" smtClean="0">
                <a:solidFill>
                  <a:srgbClr val="000000"/>
                </a:solidFill>
              </a:rPr>
              <a:t>Airplane</a:t>
            </a:r>
          </a:p>
          <a:p>
            <a:pPr lvl="0"/>
            <a:endParaRPr lang="en-US" sz="2400" dirty="0">
              <a:solidFill>
                <a:srgbClr val="000000"/>
              </a:solidFill>
            </a:endParaRPr>
          </a:p>
          <a:p>
            <a:pPr marL="971550" lvl="1" indent="-514350">
              <a:buFont typeface="+mj-lt"/>
              <a:buAutoNum type="arabicPeriod"/>
            </a:pPr>
            <a:r>
              <a:rPr lang="en-US" sz="3200" dirty="0" smtClean="0">
                <a:solidFill>
                  <a:srgbClr val="000000"/>
                </a:solidFill>
              </a:rPr>
              <a:t>Jet </a:t>
            </a:r>
            <a:r>
              <a:rPr lang="en-US" sz="3200" dirty="0" smtClean="0">
                <a:solidFill>
                  <a:srgbClr val="000000"/>
                </a:solidFill>
              </a:rPr>
              <a:t>control systems	</a:t>
            </a:r>
            <a:r>
              <a:rPr lang="en-US" sz="2400" dirty="0" smtClean="0">
                <a:solidFill>
                  <a:srgbClr val="FF6600"/>
                </a:solidFill>
              </a:rPr>
              <a:t>Hard! </a:t>
            </a:r>
            <a:r>
              <a:rPr lang="en-US" sz="2400" dirty="0" smtClean="0">
                <a:solidFill>
                  <a:schemeClr val="tx2"/>
                </a:solidFill>
              </a:rPr>
              <a:t>The controller has a well defined time during which it must react to stimuli such as over-temperature conditions before the system will fail</a:t>
            </a:r>
          </a:p>
          <a:p>
            <a:pPr marL="971550" lvl="1" indent="-514350">
              <a:buFont typeface="+mj-lt"/>
              <a:buAutoNum type="arabicPeriod"/>
            </a:pPr>
            <a:r>
              <a:rPr lang="en-US" sz="1100" dirty="0" smtClean="0">
                <a:solidFill>
                  <a:srgbClr val="000000"/>
                </a:solidFill>
              </a:rPr>
              <a:t>Airfoil control systems</a:t>
            </a:r>
          </a:p>
          <a:p>
            <a:pPr marL="971550" lvl="1" indent="-514350">
              <a:buFont typeface="+mj-lt"/>
              <a:buAutoNum type="arabicPeriod"/>
            </a:pPr>
            <a:r>
              <a:rPr lang="en-US" sz="1100" dirty="0" smtClean="0">
                <a:solidFill>
                  <a:srgbClr val="000000"/>
                </a:solidFill>
              </a:rPr>
              <a:t>Instrumentation</a:t>
            </a:r>
          </a:p>
          <a:p>
            <a:pPr marL="971550" lvl="1" indent="-514350">
              <a:buFont typeface="+mj-lt"/>
              <a:buAutoNum type="arabicPeriod"/>
            </a:pPr>
            <a:r>
              <a:rPr lang="en-US" sz="1100" dirty="0" smtClean="0">
                <a:solidFill>
                  <a:srgbClr val="000000"/>
                </a:solidFill>
              </a:rPr>
              <a:t>Wireless Communications</a:t>
            </a:r>
          </a:p>
          <a:p>
            <a:pPr marL="971550" lvl="1" indent="-514350">
              <a:buFont typeface="+mj-lt"/>
              <a:buAutoNum type="arabicPeriod"/>
            </a:pPr>
            <a:r>
              <a:rPr lang="en-US" sz="1100" dirty="0" smtClean="0">
                <a:solidFill>
                  <a:srgbClr val="000000"/>
                </a:solidFill>
              </a:rPr>
              <a:t>Lighting and comfort systems</a:t>
            </a:r>
          </a:p>
          <a:p>
            <a:pPr marL="971550" lvl="1" indent="-514350">
              <a:buFont typeface="+mj-lt"/>
              <a:buAutoNum type="arabicPeriod"/>
            </a:pPr>
            <a:r>
              <a:rPr lang="en-US" sz="1100" dirty="0" smtClean="0">
                <a:solidFill>
                  <a:srgbClr val="000000"/>
                </a:solidFill>
              </a:rPr>
              <a:t>Entertainment systems</a:t>
            </a:r>
          </a:p>
        </p:txBody>
      </p:sp>
    </p:spTree>
    <p:extLst>
      <p:ext uri="{BB962C8B-B14F-4D97-AF65-F5344CB8AC3E}">
        <p14:creationId xmlns:p14="http://schemas.microsoft.com/office/powerpoint/2010/main" val="319940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Real 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18</a:t>
            </a:fld>
            <a:endParaRPr lang="en-US" dirty="0"/>
          </a:p>
        </p:txBody>
      </p:sp>
      <p:sp>
        <p:nvSpPr>
          <p:cNvPr id="7" name="TextBox 6"/>
          <p:cNvSpPr txBox="1"/>
          <p:nvPr/>
        </p:nvSpPr>
        <p:spPr>
          <a:xfrm>
            <a:off x="572036" y="2078666"/>
            <a:ext cx="7962745" cy="2908489"/>
          </a:xfrm>
          <a:prstGeom prst="rect">
            <a:avLst/>
          </a:prstGeom>
          <a:noFill/>
        </p:spPr>
        <p:txBody>
          <a:bodyPr wrap="square" rtlCol="0">
            <a:spAutoFit/>
          </a:bodyPr>
          <a:lstStyle/>
          <a:p>
            <a:pPr lvl="0"/>
            <a:r>
              <a:rPr lang="en-US" sz="2400" dirty="0">
                <a:solidFill>
                  <a:srgbClr val="3C8C93"/>
                </a:solidFill>
              </a:rPr>
              <a:t>Case Study</a:t>
            </a:r>
            <a:r>
              <a:rPr lang="en-US" sz="2400" dirty="0">
                <a:solidFill>
                  <a:srgbClr val="000000"/>
                </a:solidFill>
              </a:rPr>
              <a:t>	 	</a:t>
            </a:r>
            <a:r>
              <a:rPr lang="en-US" sz="2400" dirty="0" smtClean="0">
                <a:solidFill>
                  <a:srgbClr val="000000"/>
                </a:solidFill>
              </a:rPr>
              <a:t>Airplane</a:t>
            </a:r>
          </a:p>
          <a:p>
            <a:pPr lvl="0"/>
            <a:endParaRPr lang="en-US" sz="2400" dirty="0">
              <a:solidFill>
                <a:srgbClr val="000000"/>
              </a:solidFill>
            </a:endParaRPr>
          </a:p>
          <a:p>
            <a:pPr marL="971550" lvl="1" indent="-514350">
              <a:buFont typeface="+mj-lt"/>
              <a:buAutoNum type="arabicPeriod"/>
            </a:pPr>
            <a:r>
              <a:rPr lang="en-US" sz="1100" dirty="0" smtClean="0">
                <a:solidFill>
                  <a:srgbClr val="000000"/>
                </a:solidFill>
              </a:rPr>
              <a:t>Jet </a:t>
            </a:r>
            <a:r>
              <a:rPr lang="en-US" sz="1100" dirty="0" smtClean="0">
                <a:solidFill>
                  <a:srgbClr val="000000"/>
                </a:solidFill>
              </a:rPr>
              <a:t>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3200" dirty="0" smtClean="0">
                <a:solidFill>
                  <a:srgbClr val="000000"/>
                </a:solidFill>
              </a:rPr>
              <a:t>Airfoil control systems </a:t>
            </a:r>
            <a:r>
              <a:rPr lang="en-US" sz="2400" dirty="0" smtClean="0">
                <a:solidFill>
                  <a:srgbClr val="FF6600"/>
                </a:solidFill>
              </a:rPr>
              <a:t>Hard</a:t>
            </a:r>
            <a:r>
              <a:rPr lang="en-US" sz="2400" dirty="0" smtClean="0">
                <a:solidFill>
                  <a:srgbClr val="FF6600"/>
                </a:solidFill>
              </a:rPr>
              <a:t>!</a:t>
            </a:r>
            <a:r>
              <a:rPr lang="en-US" sz="2400" dirty="0" smtClean="0">
                <a:solidFill>
                  <a:srgbClr val="FF0000"/>
                </a:solidFill>
              </a:rPr>
              <a:t>  </a:t>
            </a:r>
            <a:r>
              <a:rPr lang="en-US" sz="2400" dirty="0" smtClean="0"/>
              <a:t>A delay changes the stability of a control system – a varying delay will change the tuning of that system</a:t>
            </a:r>
          </a:p>
          <a:p>
            <a:pPr marL="971550" lvl="1" indent="-514350">
              <a:buFont typeface="+mj-lt"/>
              <a:buAutoNum type="arabicPeriod"/>
            </a:pPr>
            <a:r>
              <a:rPr lang="en-US" sz="1100" dirty="0" smtClean="0">
                <a:solidFill>
                  <a:srgbClr val="000000"/>
                </a:solidFill>
              </a:rPr>
              <a:t>Instrumentation</a:t>
            </a:r>
          </a:p>
          <a:p>
            <a:pPr marL="971550" lvl="1" indent="-514350">
              <a:buFont typeface="+mj-lt"/>
              <a:buAutoNum type="arabicPeriod"/>
            </a:pPr>
            <a:r>
              <a:rPr lang="en-US" sz="1100" dirty="0" smtClean="0">
                <a:solidFill>
                  <a:srgbClr val="000000"/>
                </a:solidFill>
              </a:rPr>
              <a:t>Wireless Communications</a:t>
            </a:r>
          </a:p>
          <a:p>
            <a:pPr marL="971550" lvl="1" indent="-514350">
              <a:buFont typeface="+mj-lt"/>
              <a:buAutoNum type="arabicPeriod"/>
            </a:pPr>
            <a:r>
              <a:rPr lang="en-US" sz="1100" dirty="0" smtClean="0">
                <a:solidFill>
                  <a:srgbClr val="000000"/>
                </a:solidFill>
              </a:rPr>
              <a:t>Lighting and comfort systems</a:t>
            </a:r>
          </a:p>
          <a:p>
            <a:pPr marL="971550" lvl="1" indent="-514350">
              <a:buFont typeface="+mj-lt"/>
              <a:buAutoNum type="arabicPeriod"/>
            </a:pPr>
            <a:r>
              <a:rPr lang="en-US" sz="1100" dirty="0" smtClean="0">
                <a:solidFill>
                  <a:srgbClr val="000000"/>
                </a:solidFill>
              </a:rPr>
              <a:t>Entertainment systems</a:t>
            </a:r>
          </a:p>
        </p:txBody>
      </p:sp>
    </p:spTree>
    <p:extLst>
      <p:ext uri="{BB962C8B-B14F-4D97-AF65-F5344CB8AC3E}">
        <p14:creationId xmlns:p14="http://schemas.microsoft.com/office/powerpoint/2010/main" val="100378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Real 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19</a:t>
            </a:fld>
            <a:endParaRPr lang="en-US" dirty="0"/>
          </a:p>
        </p:txBody>
      </p:sp>
      <p:sp>
        <p:nvSpPr>
          <p:cNvPr id="7" name="TextBox 6"/>
          <p:cNvSpPr txBox="1"/>
          <p:nvPr/>
        </p:nvSpPr>
        <p:spPr>
          <a:xfrm>
            <a:off x="572036" y="2078666"/>
            <a:ext cx="7962745" cy="4016485"/>
          </a:xfrm>
          <a:prstGeom prst="rect">
            <a:avLst/>
          </a:prstGeom>
          <a:noFill/>
        </p:spPr>
        <p:txBody>
          <a:bodyPr wrap="square" rtlCol="0">
            <a:spAutoFit/>
          </a:bodyPr>
          <a:lstStyle/>
          <a:p>
            <a:pPr lvl="0"/>
            <a:r>
              <a:rPr lang="en-US" sz="2400" dirty="0">
                <a:solidFill>
                  <a:srgbClr val="3C8C93"/>
                </a:solidFill>
              </a:rPr>
              <a:t>Case Study</a:t>
            </a:r>
            <a:r>
              <a:rPr lang="en-US" sz="2400" dirty="0">
                <a:solidFill>
                  <a:srgbClr val="000000"/>
                </a:solidFill>
              </a:rPr>
              <a:t>	 	</a:t>
            </a:r>
            <a:r>
              <a:rPr lang="en-US" sz="2400" dirty="0" smtClean="0">
                <a:solidFill>
                  <a:srgbClr val="000000"/>
                </a:solidFill>
              </a:rPr>
              <a:t>Airplane</a:t>
            </a:r>
          </a:p>
          <a:p>
            <a:pPr lvl="0"/>
            <a:endParaRPr lang="en-US" sz="2400" dirty="0">
              <a:solidFill>
                <a:srgbClr val="000000"/>
              </a:solidFill>
            </a:endParaRPr>
          </a:p>
          <a:p>
            <a:pPr marL="971550" lvl="1" indent="-514350">
              <a:buFont typeface="+mj-lt"/>
              <a:buAutoNum type="arabicPeriod"/>
            </a:pPr>
            <a:r>
              <a:rPr lang="en-US" sz="1100" dirty="0" smtClean="0">
                <a:solidFill>
                  <a:srgbClr val="000000"/>
                </a:solidFill>
              </a:rPr>
              <a:t>Jet </a:t>
            </a:r>
            <a:r>
              <a:rPr lang="en-US" sz="1100" dirty="0" smtClean="0">
                <a:solidFill>
                  <a:srgbClr val="000000"/>
                </a:solidFill>
              </a:rPr>
              <a:t>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Airfoil 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3200" dirty="0" smtClean="0">
                <a:solidFill>
                  <a:srgbClr val="000000"/>
                </a:solidFill>
              </a:rPr>
              <a:t>Instrumentation  </a:t>
            </a:r>
            <a:r>
              <a:rPr lang="en-US" sz="2400" dirty="0" smtClean="0">
                <a:solidFill>
                  <a:srgbClr val="FF6600"/>
                </a:solidFill>
              </a:rPr>
              <a:t>Hard/F</a:t>
            </a:r>
            <a:r>
              <a:rPr lang="en-US" sz="2400" dirty="0" smtClean="0">
                <a:solidFill>
                  <a:srgbClr val="FF6600"/>
                </a:solidFill>
              </a:rPr>
              <a:t>irm</a:t>
            </a:r>
            <a:r>
              <a:rPr lang="en-US" sz="2400" dirty="0" smtClean="0"/>
              <a:t>.  </a:t>
            </a:r>
            <a:r>
              <a:rPr lang="en-US" sz="2400" dirty="0" smtClean="0"/>
              <a:t>The instrumentation as connected to the autopilot systems will be </a:t>
            </a:r>
            <a:r>
              <a:rPr lang="en-US" sz="2400" dirty="0" smtClean="0"/>
              <a:t>hard for </a:t>
            </a:r>
            <a:r>
              <a:rPr lang="en-US" sz="2400" dirty="0" smtClean="0"/>
              <a:t>the same reasons as the airfoil controls.  The display of the values to the pilot is probably not </a:t>
            </a:r>
            <a:r>
              <a:rPr lang="en-US" sz="2400" dirty="0" smtClean="0"/>
              <a:t>hard </a:t>
            </a:r>
            <a:r>
              <a:rPr lang="en-US" sz="2400" dirty="0" smtClean="0"/>
              <a:t>real time, so long as it doesn’t exceed some (large-to-a-computer) value</a:t>
            </a:r>
          </a:p>
          <a:p>
            <a:pPr marL="971550" lvl="1" indent="-514350">
              <a:buFont typeface="+mj-lt"/>
              <a:buAutoNum type="arabicPeriod"/>
            </a:pPr>
            <a:r>
              <a:rPr lang="en-US" sz="1100" dirty="0" smtClean="0">
                <a:solidFill>
                  <a:srgbClr val="000000"/>
                </a:solidFill>
              </a:rPr>
              <a:t>Wireless Communications</a:t>
            </a:r>
          </a:p>
          <a:p>
            <a:pPr marL="971550" lvl="1" indent="-514350">
              <a:buFont typeface="+mj-lt"/>
              <a:buAutoNum type="arabicPeriod"/>
            </a:pPr>
            <a:r>
              <a:rPr lang="en-US" sz="1100" dirty="0" smtClean="0">
                <a:solidFill>
                  <a:srgbClr val="000000"/>
                </a:solidFill>
              </a:rPr>
              <a:t>Lighting and comfort systems</a:t>
            </a:r>
          </a:p>
          <a:p>
            <a:pPr marL="971550" lvl="1" indent="-514350">
              <a:buFont typeface="+mj-lt"/>
              <a:buAutoNum type="arabicPeriod"/>
            </a:pPr>
            <a:r>
              <a:rPr lang="en-US" sz="1100" dirty="0" smtClean="0">
                <a:solidFill>
                  <a:srgbClr val="000000"/>
                </a:solidFill>
              </a:rPr>
              <a:t>Entertainment systems</a:t>
            </a:r>
          </a:p>
        </p:txBody>
      </p:sp>
    </p:spTree>
    <p:extLst>
      <p:ext uri="{BB962C8B-B14F-4D97-AF65-F5344CB8AC3E}">
        <p14:creationId xmlns:p14="http://schemas.microsoft.com/office/powerpoint/2010/main" val="149585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a:t>
            </a:fld>
            <a:endParaRPr lang="en-US" dirty="0"/>
          </a:p>
        </p:txBody>
      </p:sp>
      <p:sp>
        <p:nvSpPr>
          <p:cNvPr id="3" name="TextBox 2"/>
          <p:cNvSpPr txBox="1"/>
          <p:nvPr/>
        </p:nvSpPr>
        <p:spPr>
          <a:xfrm>
            <a:off x="468313" y="1677342"/>
            <a:ext cx="7632700" cy="3477875"/>
          </a:xfrm>
          <a:prstGeom prst="rect">
            <a:avLst/>
          </a:prstGeom>
          <a:noFill/>
        </p:spPr>
        <p:txBody>
          <a:bodyPr wrap="square" rtlCol="0">
            <a:spAutoFit/>
          </a:bodyPr>
          <a:lstStyle/>
          <a:p>
            <a:pPr marL="342900" indent="-342900">
              <a:buFont typeface="Arial"/>
              <a:buChar char="•"/>
            </a:pPr>
            <a:r>
              <a:rPr lang="en-US" sz="2800" dirty="0" smtClean="0"/>
              <a:t>What is time?</a:t>
            </a:r>
          </a:p>
          <a:p>
            <a:pPr marL="342900" indent="-342900">
              <a:buFont typeface="Arial"/>
              <a:buChar char="•"/>
            </a:pPr>
            <a:r>
              <a:rPr lang="en-US" sz="2800" dirty="0" smtClean="0"/>
              <a:t>What is real time (really)?</a:t>
            </a:r>
          </a:p>
          <a:p>
            <a:pPr marL="342900" indent="-342900">
              <a:buFont typeface="Arial"/>
              <a:buChar char="•"/>
            </a:pPr>
            <a:r>
              <a:rPr lang="en-US" sz="2800" dirty="0" smtClean="0"/>
              <a:t>Interfacing with time</a:t>
            </a:r>
          </a:p>
          <a:p>
            <a:pPr marL="342900" indent="-342900">
              <a:buFont typeface="Arial"/>
              <a:buChar char="•"/>
            </a:pPr>
            <a:r>
              <a:rPr lang="en-US" sz="2800" dirty="0" smtClean="0"/>
              <a:t>Safety and </a:t>
            </a:r>
            <a:r>
              <a:rPr lang="en-US" sz="2800" dirty="0" err="1" smtClean="0"/>
              <a:t>Liveness</a:t>
            </a:r>
            <a:endParaRPr lang="en-US" sz="2800" dirty="0" smtClean="0"/>
          </a:p>
          <a:p>
            <a:pPr marL="342900" indent="-342900">
              <a:buFont typeface="Arial"/>
              <a:buChar char="•"/>
            </a:pPr>
            <a:endParaRPr lang="en-US" sz="2800" dirty="0"/>
          </a:p>
          <a:p>
            <a:r>
              <a:rPr lang="en-US" sz="1600" dirty="0" smtClean="0"/>
              <a:t>References:</a:t>
            </a:r>
          </a:p>
          <a:p>
            <a:r>
              <a:rPr lang="en-US" sz="1600" dirty="0" smtClean="0"/>
              <a:t>Burns </a:t>
            </a:r>
            <a:r>
              <a:rPr lang="en-US" sz="1600" dirty="0"/>
              <a:t>and </a:t>
            </a:r>
            <a:r>
              <a:rPr lang="en-US" sz="1600" dirty="0" err="1"/>
              <a:t>Wellings</a:t>
            </a:r>
            <a:r>
              <a:rPr lang="en-US" sz="1600" dirty="0"/>
              <a:t> </a:t>
            </a:r>
            <a:r>
              <a:rPr lang="en-US" sz="1600" b="1" dirty="0"/>
              <a:t>Real-Time Systems and Programming Languages (Third Edition)</a:t>
            </a:r>
            <a:r>
              <a:rPr lang="en-US" sz="1600" dirty="0"/>
              <a:t>, Addison Wesley </a:t>
            </a:r>
            <a:r>
              <a:rPr lang="en-US" sz="1600" dirty="0" err="1"/>
              <a:t>Longmain</a:t>
            </a:r>
            <a:r>
              <a:rPr lang="en-US" sz="1600" dirty="0"/>
              <a:t> </a:t>
            </a:r>
            <a:r>
              <a:rPr lang="en-US" sz="1600" dirty="0" smtClean="0"/>
              <a:t>2001</a:t>
            </a:r>
          </a:p>
          <a:p>
            <a:endParaRPr lang="en-US" sz="1600" dirty="0"/>
          </a:p>
          <a:p>
            <a:r>
              <a:rPr lang="en-US" sz="1600" dirty="0" smtClean="0"/>
              <a:t>Thanks to </a:t>
            </a:r>
            <a:r>
              <a:rPr lang="en-US" sz="1600" dirty="0" err="1" smtClean="0"/>
              <a:t>Dr</a:t>
            </a:r>
            <a:r>
              <a:rPr lang="en-US" sz="1600" dirty="0" smtClean="0"/>
              <a:t> </a:t>
            </a:r>
            <a:r>
              <a:rPr lang="en-US" sz="1600" dirty="0" err="1" smtClean="0"/>
              <a:t>Uwe</a:t>
            </a:r>
            <a:r>
              <a:rPr lang="en-US" sz="1600" dirty="0" smtClean="0"/>
              <a:t> Zimmer for inspiration and material from COMP4330</a:t>
            </a:r>
            <a:endParaRPr lang="en-US" sz="1600" dirty="0" smtClean="0"/>
          </a:p>
        </p:txBody>
      </p:sp>
    </p:spTree>
    <p:extLst>
      <p:ext uri="{BB962C8B-B14F-4D97-AF65-F5344CB8AC3E}">
        <p14:creationId xmlns:p14="http://schemas.microsoft.com/office/powerpoint/2010/main" val="1678845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Real 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20</a:t>
            </a:fld>
            <a:endParaRPr lang="en-US" dirty="0"/>
          </a:p>
        </p:txBody>
      </p:sp>
      <p:sp>
        <p:nvSpPr>
          <p:cNvPr id="7" name="TextBox 6"/>
          <p:cNvSpPr txBox="1"/>
          <p:nvPr/>
        </p:nvSpPr>
        <p:spPr>
          <a:xfrm>
            <a:off x="572036" y="2078666"/>
            <a:ext cx="7962745" cy="4016485"/>
          </a:xfrm>
          <a:prstGeom prst="rect">
            <a:avLst/>
          </a:prstGeom>
          <a:noFill/>
        </p:spPr>
        <p:txBody>
          <a:bodyPr wrap="square" rtlCol="0">
            <a:spAutoFit/>
          </a:bodyPr>
          <a:lstStyle/>
          <a:p>
            <a:pPr lvl="0"/>
            <a:r>
              <a:rPr lang="en-US" sz="2400" dirty="0">
                <a:solidFill>
                  <a:srgbClr val="3C8C93"/>
                </a:solidFill>
              </a:rPr>
              <a:t>Case Study</a:t>
            </a:r>
            <a:r>
              <a:rPr lang="en-US" sz="2400" dirty="0">
                <a:solidFill>
                  <a:srgbClr val="000000"/>
                </a:solidFill>
              </a:rPr>
              <a:t>	 	</a:t>
            </a:r>
            <a:r>
              <a:rPr lang="en-US" sz="2400" dirty="0" smtClean="0">
                <a:solidFill>
                  <a:srgbClr val="000000"/>
                </a:solidFill>
              </a:rPr>
              <a:t>Airplane</a:t>
            </a:r>
          </a:p>
          <a:p>
            <a:pPr lvl="0"/>
            <a:endParaRPr lang="en-US" sz="2400" dirty="0">
              <a:solidFill>
                <a:srgbClr val="000000"/>
              </a:solidFill>
            </a:endParaRPr>
          </a:p>
          <a:p>
            <a:pPr marL="971550" lvl="1" indent="-514350">
              <a:buFont typeface="+mj-lt"/>
              <a:buAutoNum type="arabicPeriod"/>
            </a:pPr>
            <a:r>
              <a:rPr lang="en-US" sz="1100" dirty="0" smtClean="0">
                <a:solidFill>
                  <a:srgbClr val="000000"/>
                </a:solidFill>
              </a:rPr>
              <a:t>Jet </a:t>
            </a:r>
            <a:r>
              <a:rPr lang="en-US" sz="1100" dirty="0" smtClean="0">
                <a:solidFill>
                  <a:srgbClr val="000000"/>
                </a:solidFill>
              </a:rPr>
              <a:t>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Airfoil 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Instrumentation  </a:t>
            </a:r>
            <a:r>
              <a:rPr lang="en-US" sz="1100" dirty="0" smtClean="0">
                <a:solidFill>
                  <a:srgbClr val="FF6600"/>
                </a:solidFill>
              </a:rPr>
              <a:t>Hard/Firm</a:t>
            </a:r>
            <a:endParaRPr lang="en-US" sz="1100" dirty="0" smtClean="0">
              <a:solidFill>
                <a:srgbClr val="FF6600"/>
              </a:solidFill>
            </a:endParaRPr>
          </a:p>
          <a:p>
            <a:pPr marL="971550" lvl="1" indent="-514350">
              <a:buFont typeface="+mj-lt"/>
              <a:buAutoNum type="arabicPeriod"/>
            </a:pPr>
            <a:r>
              <a:rPr lang="en-US" sz="3200" dirty="0" smtClean="0">
                <a:solidFill>
                  <a:srgbClr val="000000"/>
                </a:solidFill>
              </a:rPr>
              <a:t>Wireless Communications </a:t>
            </a:r>
            <a:r>
              <a:rPr lang="en-US" sz="2400" dirty="0" smtClean="0">
                <a:solidFill>
                  <a:srgbClr val="FF6600"/>
                </a:solidFill>
              </a:rPr>
              <a:t>Firm/Soft</a:t>
            </a:r>
            <a:r>
              <a:rPr lang="en-US" sz="2400" dirty="0" smtClean="0">
                <a:solidFill>
                  <a:srgbClr val="000000"/>
                </a:solidFill>
              </a:rPr>
              <a:t>: </a:t>
            </a:r>
            <a:r>
              <a:rPr lang="en-US" sz="2400" dirty="0" smtClean="0">
                <a:solidFill>
                  <a:srgbClr val="000000"/>
                </a:solidFill>
              </a:rPr>
              <a:t>The underlying protocol is generally </a:t>
            </a:r>
            <a:r>
              <a:rPr lang="en-US" sz="2400" dirty="0" smtClean="0">
                <a:solidFill>
                  <a:srgbClr val="000000"/>
                </a:solidFill>
              </a:rPr>
              <a:t>hard RT </a:t>
            </a:r>
            <a:r>
              <a:rPr lang="en-US" sz="2400" dirty="0" smtClean="0">
                <a:solidFill>
                  <a:srgbClr val="000000"/>
                </a:solidFill>
              </a:rPr>
              <a:t>as the timing of chips, frames etc. is part of the protocol specification. The data level cannot be deterministic, and therefore cannot be real time, in the general case!</a:t>
            </a:r>
            <a:endParaRPr lang="en-US" sz="3200" dirty="0" smtClean="0">
              <a:solidFill>
                <a:srgbClr val="000000"/>
              </a:solidFill>
            </a:endParaRPr>
          </a:p>
          <a:p>
            <a:pPr marL="971550" lvl="1" indent="-514350">
              <a:buFont typeface="+mj-lt"/>
              <a:buAutoNum type="arabicPeriod"/>
            </a:pPr>
            <a:r>
              <a:rPr lang="en-US" sz="1100" dirty="0" smtClean="0">
                <a:solidFill>
                  <a:srgbClr val="000000"/>
                </a:solidFill>
              </a:rPr>
              <a:t>Lighting and comfort systems</a:t>
            </a:r>
          </a:p>
          <a:p>
            <a:pPr marL="971550" lvl="1" indent="-514350">
              <a:buFont typeface="+mj-lt"/>
              <a:buAutoNum type="arabicPeriod"/>
            </a:pPr>
            <a:r>
              <a:rPr lang="en-US" sz="1100" dirty="0" smtClean="0">
                <a:solidFill>
                  <a:srgbClr val="000000"/>
                </a:solidFill>
              </a:rPr>
              <a:t>Entertainment systems</a:t>
            </a:r>
          </a:p>
        </p:txBody>
      </p:sp>
    </p:spTree>
    <p:extLst>
      <p:ext uri="{BB962C8B-B14F-4D97-AF65-F5344CB8AC3E}">
        <p14:creationId xmlns:p14="http://schemas.microsoft.com/office/powerpoint/2010/main" val="1050912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Real 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21</a:t>
            </a:fld>
            <a:endParaRPr lang="en-US" dirty="0"/>
          </a:p>
        </p:txBody>
      </p:sp>
      <p:sp>
        <p:nvSpPr>
          <p:cNvPr id="7" name="TextBox 6"/>
          <p:cNvSpPr txBox="1"/>
          <p:nvPr/>
        </p:nvSpPr>
        <p:spPr>
          <a:xfrm>
            <a:off x="572036" y="2078666"/>
            <a:ext cx="7962745" cy="3647153"/>
          </a:xfrm>
          <a:prstGeom prst="rect">
            <a:avLst/>
          </a:prstGeom>
          <a:noFill/>
        </p:spPr>
        <p:txBody>
          <a:bodyPr wrap="square" rtlCol="0">
            <a:spAutoFit/>
          </a:bodyPr>
          <a:lstStyle/>
          <a:p>
            <a:pPr lvl="0"/>
            <a:r>
              <a:rPr lang="en-US" sz="2400" dirty="0">
                <a:solidFill>
                  <a:srgbClr val="3C8C93"/>
                </a:solidFill>
              </a:rPr>
              <a:t>Case Study</a:t>
            </a:r>
            <a:r>
              <a:rPr lang="en-US" sz="2400" dirty="0">
                <a:solidFill>
                  <a:srgbClr val="000000"/>
                </a:solidFill>
              </a:rPr>
              <a:t>	 	</a:t>
            </a:r>
            <a:r>
              <a:rPr lang="en-US" sz="2400" dirty="0" smtClean="0">
                <a:solidFill>
                  <a:srgbClr val="000000"/>
                </a:solidFill>
              </a:rPr>
              <a:t>Airplane</a:t>
            </a:r>
          </a:p>
          <a:p>
            <a:pPr lvl="0"/>
            <a:endParaRPr lang="en-US" sz="2400" dirty="0">
              <a:solidFill>
                <a:srgbClr val="000000"/>
              </a:solidFill>
            </a:endParaRPr>
          </a:p>
          <a:p>
            <a:pPr marL="971550" lvl="1" indent="-514350">
              <a:buFont typeface="+mj-lt"/>
              <a:buAutoNum type="arabicPeriod"/>
            </a:pPr>
            <a:r>
              <a:rPr lang="en-US" sz="1100" dirty="0" smtClean="0">
                <a:solidFill>
                  <a:srgbClr val="000000"/>
                </a:solidFill>
              </a:rPr>
              <a:t>Jet </a:t>
            </a:r>
            <a:r>
              <a:rPr lang="en-US" sz="1100" dirty="0" smtClean="0">
                <a:solidFill>
                  <a:srgbClr val="000000"/>
                </a:solidFill>
              </a:rPr>
              <a:t>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Airfoil 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Instrumentation  </a:t>
            </a:r>
            <a:r>
              <a:rPr lang="en-US" sz="1100" dirty="0" smtClean="0">
                <a:solidFill>
                  <a:srgbClr val="FF6600"/>
                </a:solidFill>
              </a:rPr>
              <a:t>Hard/Firm</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Wireless Communications </a:t>
            </a:r>
            <a:r>
              <a:rPr lang="en-US" sz="1100" dirty="0" smtClean="0">
                <a:solidFill>
                  <a:srgbClr val="FF6600"/>
                </a:solidFill>
              </a:rPr>
              <a:t>Firm/Soft</a:t>
            </a:r>
            <a:endParaRPr lang="en-US" sz="1100" dirty="0" smtClean="0">
              <a:solidFill>
                <a:srgbClr val="FF6600"/>
              </a:solidFill>
            </a:endParaRPr>
          </a:p>
          <a:p>
            <a:pPr marL="971550" lvl="1" indent="-514350">
              <a:buFont typeface="+mj-lt"/>
              <a:buAutoNum type="arabicPeriod"/>
            </a:pPr>
            <a:r>
              <a:rPr lang="en-US" sz="3200" dirty="0" smtClean="0">
                <a:solidFill>
                  <a:srgbClr val="000000"/>
                </a:solidFill>
              </a:rPr>
              <a:t>Lighting and comfort systems </a:t>
            </a:r>
            <a:r>
              <a:rPr lang="en-US" sz="2400" dirty="0" smtClean="0">
                <a:solidFill>
                  <a:srgbClr val="FF6600"/>
                </a:solidFill>
              </a:rPr>
              <a:t>Firm/Soft</a:t>
            </a:r>
            <a:r>
              <a:rPr lang="en-US" sz="2400" dirty="0" smtClean="0"/>
              <a:t>: </a:t>
            </a:r>
            <a:r>
              <a:rPr lang="en-US" sz="2400" dirty="0" smtClean="0"/>
              <a:t>The low level brightness control (PWM) is probably </a:t>
            </a:r>
            <a:r>
              <a:rPr lang="en-US" sz="2400" dirty="0" smtClean="0"/>
              <a:t>firm RT</a:t>
            </a:r>
            <a:r>
              <a:rPr lang="en-US" sz="2400" dirty="0" smtClean="0"/>
              <a:t>, </a:t>
            </a:r>
            <a:r>
              <a:rPr lang="en-US" sz="2400" dirty="0" smtClean="0"/>
              <a:t>pump control is </a:t>
            </a:r>
            <a:r>
              <a:rPr lang="en-US" sz="2400" dirty="0" smtClean="0"/>
              <a:t>firm RT</a:t>
            </a:r>
            <a:r>
              <a:rPr lang="en-US" sz="2400" dirty="0" smtClean="0"/>
              <a:t>, but the response time of light switch to action (for example) probably isn’t</a:t>
            </a:r>
          </a:p>
          <a:p>
            <a:pPr marL="971550" lvl="1" indent="-514350">
              <a:buFont typeface="+mj-lt"/>
              <a:buAutoNum type="arabicPeriod"/>
            </a:pPr>
            <a:r>
              <a:rPr lang="en-US" sz="1100" dirty="0" smtClean="0">
                <a:solidFill>
                  <a:srgbClr val="000000"/>
                </a:solidFill>
              </a:rPr>
              <a:t>Entertainment systems</a:t>
            </a:r>
          </a:p>
        </p:txBody>
      </p:sp>
    </p:spTree>
    <p:extLst>
      <p:ext uri="{BB962C8B-B14F-4D97-AF65-F5344CB8AC3E}">
        <p14:creationId xmlns:p14="http://schemas.microsoft.com/office/powerpoint/2010/main" val="4283530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Real Time Constraints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22</a:t>
            </a:fld>
            <a:endParaRPr lang="en-US" dirty="0"/>
          </a:p>
        </p:txBody>
      </p:sp>
      <p:sp>
        <p:nvSpPr>
          <p:cNvPr id="7" name="TextBox 6"/>
          <p:cNvSpPr txBox="1"/>
          <p:nvPr/>
        </p:nvSpPr>
        <p:spPr>
          <a:xfrm>
            <a:off x="572036" y="2078666"/>
            <a:ext cx="7962745" cy="3277820"/>
          </a:xfrm>
          <a:prstGeom prst="rect">
            <a:avLst/>
          </a:prstGeom>
          <a:noFill/>
        </p:spPr>
        <p:txBody>
          <a:bodyPr wrap="square" rtlCol="0">
            <a:spAutoFit/>
          </a:bodyPr>
          <a:lstStyle/>
          <a:p>
            <a:pPr lvl="0"/>
            <a:r>
              <a:rPr lang="en-US" sz="2400" dirty="0">
                <a:solidFill>
                  <a:srgbClr val="3C8C93"/>
                </a:solidFill>
              </a:rPr>
              <a:t>Case Study</a:t>
            </a:r>
            <a:r>
              <a:rPr lang="en-US" sz="2400" dirty="0">
                <a:solidFill>
                  <a:srgbClr val="000000"/>
                </a:solidFill>
              </a:rPr>
              <a:t>	 	</a:t>
            </a:r>
            <a:r>
              <a:rPr lang="en-US" sz="2400" dirty="0" smtClean="0">
                <a:solidFill>
                  <a:srgbClr val="000000"/>
                </a:solidFill>
              </a:rPr>
              <a:t>Airplane</a:t>
            </a:r>
          </a:p>
          <a:p>
            <a:pPr lvl="0"/>
            <a:endParaRPr lang="en-US" sz="2400" dirty="0">
              <a:solidFill>
                <a:srgbClr val="000000"/>
              </a:solidFill>
            </a:endParaRPr>
          </a:p>
          <a:p>
            <a:pPr marL="971550" lvl="1" indent="-514350">
              <a:buFont typeface="+mj-lt"/>
              <a:buAutoNum type="arabicPeriod"/>
            </a:pPr>
            <a:r>
              <a:rPr lang="en-US" sz="1100" dirty="0" smtClean="0">
                <a:solidFill>
                  <a:srgbClr val="000000"/>
                </a:solidFill>
              </a:rPr>
              <a:t>Jet </a:t>
            </a:r>
            <a:r>
              <a:rPr lang="en-US" sz="1100" dirty="0" smtClean="0">
                <a:solidFill>
                  <a:srgbClr val="000000"/>
                </a:solidFill>
              </a:rPr>
              <a:t>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Airfoil control systems </a:t>
            </a:r>
            <a:r>
              <a:rPr lang="en-US" sz="1100" dirty="0" smtClean="0">
                <a:solidFill>
                  <a:srgbClr val="FF6600"/>
                </a:solidFill>
              </a:rPr>
              <a:t>Hard</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Instrumentation  </a:t>
            </a:r>
            <a:r>
              <a:rPr lang="en-US" sz="1100" dirty="0" smtClean="0">
                <a:solidFill>
                  <a:srgbClr val="FF6600"/>
                </a:solidFill>
              </a:rPr>
              <a:t>Hard/Firm</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Wireless Communications </a:t>
            </a:r>
            <a:r>
              <a:rPr lang="en-US" sz="1100" dirty="0" smtClean="0">
                <a:solidFill>
                  <a:srgbClr val="FF6600"/>
                </a:solidFill>
              </a:rPr>
              <a:t>Firm/Soft</a:t>
            </a:r>
            <a:endParaRPr lang="en-US" sz="1100" dirty="0" smtClean="0">
              <a:solidFill>
                <a:srgbClr val="FF6600"/>
              </a:solidFill>
            </a:endParaRPr>
          </a:p>
          <a:p>
            <a:pPr marL="971550" lvl="1" indent="-514350">
              <a:buFont typeface="+mj-lt"/>
              <a:buAutoNum type="arabicPeriod"/>
            </a:pPr>
            <a:r>
              <a:rPr lang="en-US" sz="1100" dirty="0" smtClean="0">
                <a:solidFill>
                  <a:srgbClr val="000000"/>
                </a:solidFill>
              </a:rPr>
              <a:t>Lighting and comfort systems </a:t>
            </a:r>
            <a:r>
              <a:rPr lang="en-US" sz="1100" dirty="0" smtClean="0">
                <a:solidFill>
                  <a:srgbClr val="FF6600"/>
                </a:solidFill>
              </a:rPr>
              <a:t>Firm/Soft</a:t>
            </a:r>
            <a:endParaRPr lang="en-US" sz="1100" dirty="0" smtClean="0">
              <a:solidFill>
                <a:srgbClr val="FF6600"/>
              </a:solidFill>
            </a:endParaRPr>
          </a:p>
          <a:p>
            <a:pPr marL="971550" lvl="1" indent="-514350">
              <a:buFont typeface="+mj-lt"/>
              <a:buAutoNum type="arabicPeriod"/>
            </a:pPr>
            <a:r>
              <a:rPr lang="en-US" sz="3200" dirty="0" smtClean="0">
                <a:solidFill>
                  <a:srgbClr val="000000"/>
                </a:solidFill>
              </a:rPr>
              <a:t>Entertainment systems </a:t>
            </a:r>
            <a:r>
              <a:rPr lang="en-US" sz="2400" dirty="0" smtClean="0">
                <a:solidFill>
                  <a:srgbClr val="000000"/>
                </a:solidFill>
              </a:rPr>
              <a:t>An embedded system in their own right!  Probably not RT with respect to their integration in to the airplane system at least</a:t>
            </a:r>
            <a:endParaRPr lang="en-US" sz="3200" dirty="0" smtClean="0">
              <a:solidFill>
                <a:srgbClr val="000000"/>
              </a:solidFill>
            </a:endParaRPr>
          </a:p>
        </p:txBody>
      </p:sp>
    </p:spTree>
    <p:extLst>
      <p:ext uri="{BB962C8B-B14F-4D97-AF65-F5344CB8AC3E}">
        <p14:creationId xmlns:p14="http://schemas.microsoft.com/office/powerpoint/2010/main" val="59133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Real-Time Hierarchy</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23</a:t>
            </a:fld>
            <a:endParaRPr lang="en-US" dirty="0"/>
          </a:p>
        </p:txBody>
      </p:sp>
      <p:sp>
        <p:nvSpPr>
          <p:cNvPr id="7" name="TextBox 6"/>
          <p:cNvSpPr txBox="1"/>
          <p:nvPr/>
        </p:nvSpPr>
        <p:spPr>
          <a:xfrm>
            <a:off x="572036" y="2078666"/>
            <a:ext cx="7962745" cy="2862322"/>
          </a:xfrm>
          <a:prstGeom prst="rect">
            <a:avLst/>
          </a:prstGeom>
          <a:noFill/>
        </p:spPr>
        <p:txBody>
          <a:bodyPr wrap="square" rtlCol="0">
            <a:spAutoFit/>
          </a:bodyPr>
          <a:lstStyle/>
          <a:p>
            <a:r>
              <a:rPr lang="en-US" sz="2000" dirty="0" smtClean="0">
                <a:solidFill>
                  <a:srgbClr val="000000"/>
                </a:solidFill>
              </a:rPr>
              <a:t>Many systems have a mix of components with and without RT </a:t>
            </a:r>
            <a:r>
              <a:rPr lang="en-US" sz="2000" dirty="0" smtClean="0">
                <a:solidFill>
                  <a:srgbClr val="000000"/>
                </a:solidFill>
              </a:rPr>
              <a:t>constraints.</a:t>
            </a:r>
          </a:p>
          <a:p>
            <a:endParaRPr lang="en-US" sz="2000" dirty="0">
              <a:solidFill>
                <a:srgbClr val="000000"/>
              </a:solidFill>
            </a:endParaRPr>
          </a:p>
          <a:p>
            <a:r>
              <a:rPr lang="en-US" sz="2000" dirty="0" smtClean="0">
                <a:solidFill>
                  <a:srgbClr val="000000"/>
                </a:solidFill>
              </a:rPr>
              <a:t>Often</a:t>
            </a:r>
            <a:r>
              <a:rPr lang="en-US" sz="2000" dirty="0" smtClean="0">
                <a:solidFill>
                  <a:srgbClr val="000000"/>
                </a:solidFill>
              </a:rPr>
              <a:t>, the rigidity of the constraint is inversely proportional to the component complexity</a:t>
            </a:r>
          </a:p>
          <a:p>
            <a:endParaRPr lang="en-US" sz="2000" dirty="0">
              <a:solidFill>
                <a:srgbClr val="000000"/>
              </a:solidFill>
            </a:endParaRPr>
          </a:p>
          <a:p>
            <a:pPr marL="457200" indent="-457200">
              <a:buFont typeface="Arial"/>
              <a:buChar char="•"/>
            </a:pPr>
            <a:r>
              <a:rPr lang="en-US" sz="2000" dirty="0" smtClean="0">
                <a:solidFill>
                  <a:srgbClr val="000000"/>
                </a:solidFill>
              </a:rPr>
              <a:t>Sensor/Actuator driver: Hard RT Constraints, relatively simple</a:t>
            </a:r>
          </a:p>
          <a:p>
            <a:pPr marL="457200" indent="-457200">
              <a:buFont typeface="Arial"/>
              <a:buChar char="•"/>
            </a:pPr>
            <a:r>
              <a:rPr lang="en-US" sz="2000" dirty="0" smtClean="0">
                <a:solidFill>
                  <a:srgbClr val="000000"/>
                </a:solidFill>
              </a:rPr>
              <a:t>Graphical User Interface: Few/No RT constraints, 10k – 100k lines of code</a:t>
            </a:r>
          </a:p>
        </p:txBody>
      </p:sp>
    </p:spTree>
    <p:extLst>
      <p:ext uri="{BB962C8B-B14F-4D97-AF65-F5344CB8AC3E}">
        <p14:creationId xmlns:p14="http://schemas.microsoft.com/office/powerpoint/2010/main" val="959077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Real-Time Hierarchy</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24</a:t>
            </a:fld>
            <a:endParaRPr lang="en-US" dirty="0"/>
          </a:p>
        </p:txBody>
      </p:sp>
      <p:sp>
        <p:nvSpPr>
          <p:cNvPr id="7" name="TextBox 6"/>
          <p:cNvSpPr txBox="1"/>
          <p:nvPr/>
        </p:nvSpPr>
        <p:spPr>
          <a:xfrm>
            <a:off x="572036" y="1786278"/>
            <a:ext cx="7962745" cy="400110"/>
          </a:xfrm>
          <a:prstGeom prst="rect">
            <a:avLst/>
          </a:prstGeom>
          <a:noFill/>
        </p:spPr>
        <p:txBody>
          <a:bodyPr wrap="square" rtlCol="0">
            <a:spAutoFit/>
          </a:bodyPr>
          <a:lstStyle/>
          <a:p>
            <a:r>
              <a:rPr lang="en-US" sz="2000" dirty="0" smtClean="0">
                <a:solidFill>
                  <a:schemeClr val="accent1">
                    <a:lumMod val="50000"/>
                  </a:schemeClr>
                </a:solidFill>
              </a:rPr>
              <a:t>This naturally forms a hierarchy</a:t>
            </a:r>
          </a:p>
        </p:txBody>
      </p:sp>
      <p:sp>
        <p:nvSpPr>
          <p:cNvPr id="5" name="Cloud 4"/>
          <p:cNvSpPr/>
          <p:nvPr/>
        </p:nvSpPr>
        <p:spPr>
          <a:xfrm>
            <a:off x="789410" y="5503563"/>
            <a:ext cx="7745371" cy="97256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World</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Isosceles Triangle 5"/>
          <p:cNvSpPr/>
          <p:nvPr/>
        </p:nvSpPr>
        <p:spPr>
          <a:xfrm rot="10800000">
            <a:off x="1779032" y="5068770"/>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Isosceles Triangle 7"/>
          <p:cNvSpPr/>
          <p:nvPr/>
        </p:nvSpPr>
        <p:spPr>
          <a:xfrm rot="10800000">
            <a:off x="2417662" y="5068770"/>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Isosceles Triangle 8"/>
          <p:cNvSpPr/>
          <p:nvPr/>
        </p:nvSpPr>
        <p:spPr>
          <a:xfrm rot="10800000">
            <a:off x="3601778" y="5068770"/>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Isosceles Triangle 9"/>
          <p:cNvSpPr/>
          <p:nvPr/>
        </p:nvSpPr>
        <p:spPr>
          <a:xfrm rot="10800000">
            <a:off x="5237802" y="5068771"/>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rot="10800000">
            <a:off x="5912805" y="5068772"/>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Isosceles Triangle 11"/>
          <p:cNvSpPr/>
          <p:nvPr/>
        </p:nvSpPr>
        <p:spPr>
          <a:xfrm>
            <a:off x="6542045" y="5068773"/>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Isosceles Triangle 12"/>
          <p:cNvSpPr/>
          <p:nvPr/>
        </p:nvSpPr>
        <p:spPr>
          <a:xfrm>
            <a:off x="7514506" y="5068773"/>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Snip Same Side Corner Rectangle 13"/>
          <p:cNvSpPr/>
          <p:nvPr/>
        </p:nvSpPr>
        <p:spPr>
          <a:xfrm>
            <a:off x="1779032" y="4336487"/>
            <a:ext cx="1061937"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5" name="Snip Same Side Corner Rectangle 14"/>
          <p:cNvSpPr/>
          <p:nvPr/>
        </p:nvSpPr>
        <p:spPr>
          <a:xfrm>
            <a:off x="3576845" y="4336487"/>
            <a:ext cx="448240"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6" name="Snip Same Side Corner Rectangle 15"/>
          <p:cNvSpPr/>
          <p:nvPr/>
        </p:nvSpPr>
        <p:spPr>
          <a:xfrm>
            <a:off x="5237801" y="4336487"/>
            <a:ext cx="1061937"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7" name="Snip Same Side Corner Rectangle 16"/>
          <p:cNvSpPr/>
          <p:nvPr/>
        </p:nvSpPr>
        <p:spPr>
          <a:xfrm rot="10800000">
            <a:off x="6517112" y="4336487"/>
            <a:ext cx="448240"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8" name="Snip Same Side Corner Rectangle 17"/>
          <p:cNvSpPr/>
          <p:nvPr/>
        </p:nvSpPr>
        <p:spPr>
          <a:xfrm rot="10800000">
            <a:off x="7487523" y="4336487"/>
            <a:ext cx="448240"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9" name="Rectangle 18"/>
          <p:cNvSpPr/>
          <p:nvPr/>
        </p:nvSpPr>
        <p:spPr>
          <a:xfrm>
            <a:off x="1779032" y="3798717"/>
            <a:ext cx="2246053"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err="1" smtClean="0">
                <a:latin typeface="Lucida Grande"/>
                <a:ea typeface="Lucida Grande"/>
                <a:cs typeface="Lucida Grande"/>
              </a:rPr>
              <a:t>μ</a:t>
            </a:r>
            <a:r>
              <a:rPr lang="en-US" dirty="0" err="1" smtClean="0"/>
              <a:t>C</a:t>
            </a:r>
            <a:endParaRPr lang="en-US" dirty="0"/>
          </a:p>
        </p:txBody>
      </p:sp>
      <p:sp>
        <p:nvSpPr>
          <p:cNvPr id="20" name="Rectangle 19"/>
          <p:cNvSpPr/>
          <p:nvPr/>
        </p:nvSpPr>
        <p:spPr>
          <a:xfrm>
            <a:off x="5237801" y="3798717"/>
            <a:ext cx="1727551"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FPGA</a:t>
            </a:r>
            <a:endParaRPr lang="en-US" dirty="0"/>
          </a:p>
        </p:txBody>
      </p:sp>
      <p:sp>
        <p:nvSpPr>
          <p:cNvPr id="21" name="Rectangle 20"/>
          <p:cNvSpPr/>
          <p:nvPr/>
        </p:nvSpPr>
        <p:spPr>
          <a:xfrm>
            <a:off x="7485471" y="3798717"/>
            <a:ext cx="558545"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err="1" smtClean="0">
                <a:latin typeface="Lucida Grande"/>
                <a:ea typeface="Lucida Grande"/>
                <a:cs typeface="Lucida Grande"/>
              </a:rPr>
              <a:t>μ</a:t>
            </a:r>
            <a:r>
              <a:rPr lang="en-US" dirty="0" err="1" smtClean="0"/>
              <a:t>C</a:t>
            </a:r>
            <a:endParaRPr lang="en-US" dirty="0"/>
          </a:p>
        </p:txBody>
      </p:sp>
      <p:sp>
        <p:nvSpPr>
          <p:cNvPr id="22" name="Rectangle 21"/>
          <p:cNvSpPr/>
          <p:nvPr/>
        </p:nvSpPr>
        <p:spPr>
          <a:xfrm>
            <a:off x="3874304" y="2684445"/>
            <a:ext cx="1727551"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err="1" smtClean="0">
                <a:latin typeface="Lucida Grande"/>
                <a:ea typeface="Lucida Grande"/>
                <a:cs typeface="Lucida Grande"/>
              </a:rPr>
              <a:t>μ</a:t>
            </a:r>
            <a:r>
              <a:rPr lang="en-US" dirty="0" err="1" smtClean="0"/>
              <a:t>C</a:t>
            </a:r>
            <a:endParaRPr lang="en-US" dirty="0"/>
          </a:p>
        </p:txBody>
      </p:sp>
      <p:sp>
        <p:nvSpPr>
          <p:cNvPr id="24" name="Cloud 23"/>
          <p:cNvSpPr/>
          <p:nvPr/>
        </p:nvSpPr>
        <p:spPr>
          <a:xfrm>
            <a:off x="6212315" y="2497719"/>
            <a:ext cx="2036448" cy="632961"/>
          </a:xfrm>
          <a:prstGeom prst="cloud">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“Business Logic”</a:t>
            </a:r>
            <a:endParaRPr lang="en-US" dirty="0"/>
          </a:p>
        </p:txBody>
      </p:sp>
      <p:sp>
        <p:nvSpPr>
          <p:cNvPr id="25" name="TextBox 24"/>
          <p:cNvSpPr txBox="1"/>
          <p:nvPr/>
        </p:nvSpPr>
        <p:spPr>
          <a:xfrm>
            <a:off x="288932" y="4336487"/>
            <a:ext cx="13585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A/D</a:t>
            </a:r>
          </a:p>
          <a:p>
            <a:r>
              <a:rPr lang="en-US" dirty="0" smtClean="0">
                <a:solidFill>
                  <a:schemeClr val="bg1">
                    <a:lumMod val="85000"/>
                  </a:schemeClr>
                </a:solidFill>
              </a:rPr>
              <a:t>D/A</a:t>
            </a:r>
          </a:p>
        </p:txBody>
      </p:sp>
      <p:sp>
        <p:nvSpPr>
          <p:cNvPr id="26" name="TextBox 25"/>
          <p:cNvSpPr txBox="1"/>
          <p:nvPr/>
        </p:nvSpPr>
        <p:spPr>
          <a:xfrm>
            <a:off x="288932" y="5077423"/>
            <a:ext cx="13585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Sensors</a:t>
            </a:r>
          </a:p>
          <a:p>
            <a:r>
              <a:rPr lang="en-US" dirty="0" smtClean="0">
                <a:solidFill>
                  <a:schemeClr val="bg1">
                    <a:lumMod val="85000"/>
                  </a:schemeClr>
                </a:solidFill>
              </a:rPr>
              <a:t>Actuators</a:t>
            </a:r>
          </a:p>
        </p:txBody>
      </p:sp>
      <p:sp>
        <p:nvSpPr>
          <p:cNvPr id="28" name="TextBox 27"/>
          <p:cNvSpPr txBox="1"/>
          <p:nvPr/>
        </p:nvSpPr>
        <p:spPr>
          <a:xfrm>
            <a:off x="288932" y="3798991"/>
            <a:ext cx="1358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RT Logic</a:t>
            </a:r>
          </a:p>
        </p:txBody>
      </p:sp>
      <p:sp>
        <p:nvSpPr>
          <p:cNvPr id="29" name="TextBox 28"/>
          <p:cNvSpPr txBox="1"/>
          <p:nvPr/>
        </p:nvSpPr>
        <p:spPr>
          <a:xfrm>
            <a:off x="288932" y="2599316"/>
            <a:ext cx="13585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Non-RT Logic</a:t>
            </a:r>
          </a:p>
        </p:txBody>
      </p:sp>
      <p:cxnSp>
        <p:nvCxnSpPr>
          <p:cNvPr id="31" name="Straight Connector 30"/>
          <p:cNvCxnSpPr/>
          <p:nvPr/>
        </p:nvCxnSpPr>
        <p:spPr>
          <a:xfrm>
            <a:off x="2840969" y="3489785"/>
            <a:ext cx="4973047" cy="0"/>
          </a:xfrm>
          <a:prstGeom prst="line">
            <a:avLst/>
          </a:prstGeom>
          <a:ln w="57150" cmpd="sng"/>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840969" y="3470830"/>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a:off x="6132230" y="3457424"/>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7809915" y="3457424"/>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4698038" y="3081257"/>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a:off x="7214997" y="3081257"/>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7527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Real-Time Hierarchy</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25</a:t>
            </a:fld>
            <a:endParaRPr lang="en-US" dirty="0"/>
          </a:p>
        </p:txBody>
      </p:sp>
      <p:sp>
        <p:nvSpPr>
          <p:cNvPr id="5" name="Cloud 4"/>
          <p:cNvSpPr/>
          <p:nvPr/>
        </p:nvSpPr>
        <p:spPr>
          <a:xfrm>
            <a:off x="789410" y="5503563"/>
            <a:ext cx="7745371" cy="97256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World</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Isosceles Triangle 5"/>
          <p:cNvSpPr/>
          <p:nvPr/>
        </p:nvSpPr>
        <p:spPr>
          <a:xfrm rot="10800000">
            <a:off x="1779032" y="5068770"/>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Isosceles Triangle 7"/>
          <p:cNvSpPr/>
          <p:nvPr/>
        </p:nvSpPr>
        <p:spPr>
          <a:xfrm rot="10800000">
            <a:off x="2417662" y="5068770"/>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Isosceles Triangle 8"/>
          <p:cNvSpPr/>
          <p:nvPr/>
        </p:nvSpPr>
        <p:spPr>
          <a:xfrm rot="10800000">
            <a:off x="3601778" y="5068770"/>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Isosceles Triangle 9"/>
          <p:cNvSpPr/>
          <p:nvPr/>
        </p:nvSpPr>
        <p:spPr>
          <a:xfrm rot="10800000">
            <a:off x="5237802" y="5068771"/>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rot="10800000">
            <a:off x="5912805" y="5068772"/>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Isosceles Triangle 11"/>
          <p:cNvSpPr/>
          <p:nvPr/>
        </p:nvSpPr>
        <p:spPr>
          <a:xfrm>
            <a:off x="6542045" y="5068773"/>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Isosceles Triangle 12"/>
          <p:cNvSpPr/>
          <p:nvPr/>
        </p:nvSpPr>
        <p:spPr>
          <a:xfrm>
            <a:off x="7514506" y="5068773"/>
            <a:ext cx="423307" cy="6293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Snip Same Side Corner Rectangle 13"/>
          <p:cNvSpPr/>
          <p:nvPr/>
        </p:nvSpPr>
        <p:spPr>
          <a:xfrm>
            <a:off x="1779032" y="4336487"/>
            <a:ext cx="1061937"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5" name="Snip Same Side Corner Rectangle 14"/>
          <p:cNvSpPr/>
          <p:nvPr/>
        </p:nvSpPr>
        <p:spPr>
          <a:xfrm>
            <a:off x="3576845" y="4336487"/>
            <a:ext cx="448240"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6" name="Snip Same Side Corner Rectangle 15"/>
          <p:cNvSpPr/>
          <p:nvPr/>
        </p:nvSpPr>
        <p:spPr>
          <a:xfrm>
            <a:off x="5237801" y="4336487"/>
            <a:ext cx="1061937"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7" name="Snip Same Side Corner Rectangle 16"/>
          <p:cNvSpPr/>
          <p:nvPr/>
        </p:nvSpPr>
        <p:spPr>
          <a:xfrm rot="10800000">
            <a:off x="6517112" y="4336487"/>
            <a:ext cx="448240"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8" name="Snip Same Side Corner Rectangle 17"/>
          <p:cNvSpPr/>
          <p:nvPr/>
        </p:nvSpPr>
        <p:spPr>
          <a:xfrm rot="10800000">
            <a:off x="7487523" y="4336487"/>
            <a:ext cx="448240" cy="617864"/>
          </a:xfrm>
          <a:prstGeom prst="snip2SameRect">
            <a:avLst>
              <a:gd name="adj1" fmla="val 27780"/>
              <a:gd name="adj2" fmla="val 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9" name="Rectangle 18"/>
          <p:cNvSpPr/>
          <p:nvPr/>
        </p:nvSpPr>
        <p:spPr>
          <a:xfrm>
            <a:off x="1779032" y="3798717"/>
            <a:ext cx="2246053"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err="1" smtClean="0">
                <a:latin typeface="Lucida Grande"/>
                <a:ea typeface="Lucida Grande"/>
                <a:cs typeface="Lucida Grande"/>
              </a:rPr>
              <a:t>μ</a:t>
            </a:r>
            <a:r>
              <a:rPr lang="en-US" dirty="0" err="1" smtClean="0"/>
              <a:t>C</a:t>
            </a:r>
            <a:endParaRPr lang="en-US" dirty="0"/>
          </a:p>
        </p:txBody>
      </p:sp>
      <p:sp>
        <p:nvSpPr>
          <p:cNvPr id="20" name="Rectangle 19"/>
          <p:cNvSpPr/>
          <p:nvPr/>
        </p:nvSpPr>
        <p:spPr>
          <a:xfrm>
            <a:off x="5237801" y="3798717"/>
            <a:ext cx="1727551"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FPGA</a:t>
            </a:r>
            <a:endParaRPr lang="en-US" dirty="0"/>
          </a:p>
        </p:txBody>
      </p:sp>
      <p:sp>
        <p:nvSpPr>
          <p:cNvPr id="21" name="Rectangle 20"/>
          <p:cNvSpPr/>
          <p:nvPr/>
        </p:nvSpPr>
        <p:spPr>
          <a:xfrm>
            <a:off x="7485471" y="3798717"/>
            <a:ext cx="558545"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err="1" smtClean="0">
                <a:latin typeface="Lucida Grande"/>
                <a:ea typeface="Lucida Grande"/>
                <a:cs typeface="Lucida Grande"/>
              </a:rPr>
              <a:t>μ</a:t>
            </a:r>
            <a:r>
              <a:rPr lang="en-US" dirty="0" err="1" smtClean="0"/>
              <a:t>C</a:t>
            </a:r>
            <a:endParaRPr lang="en-US" dirty="0"/>
          </a:p>
        </p:txBody>
      </p:sp>
      <p:sp>
        <p:nvSpPr>
          <p:cNvPr id="22" name="Rectangle 21"/>
          <p:cNvSpPr/>
          <p:nvPr/>
        </p:nvSpPr>
        <p:spPr>
          <a:xfrm>
            <a:off x="3874304" y="2684445"/>
            <a:ext cx="1727551" cy="4462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err="1" smtClean="0">
                <a:latin typeface="Lucida Grande"/>
                <a:ea typeface="Lucida Grande"/>
                <a:cs typeface="Lucida Grande"/>
              </a:rPr>
              <a:t>μ</a:t>
            </a:r>
            <a:r>
              <a:rPr lang="en-US" dirty="0" err="1" smtClean="0"/>
              <a:t>C</a:t>
            </a:r>
            <a:endParaRPr lang="en-US" dirty="0"/>
          </a:p>
        </p:txBody>
      </p:sp>
      <p:sp>
        <p:nvSpPr>
          <p:cNvPr id="24" name="Cloud 23"/>
          <p:cNvSpPr/>
          <p:nvPr/>
        </p:nvSpPr>
        <p:spPr>
          <a:xfrm>
            <a:off x="6212315" y="2497719"/>
            <a:ext cx="2036448" cy="632961"/>
          </a:xfrm>
          <a:prstGeom prst="cloud">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“Business Logic”</a:t>
            </a:r>
            <a:endParaRPr lang="en-US" dirty="0"/>
          </a:p>
        </p:txBody>
      </p:sp>
      <p:sp>
        <p:nvSpPr>
          <p:cNvPr id="25" name="TextBox 24"/>
          <p:cNvSpPr txBox="1"/>
          <p:nvPr/>
        </p:nvSpPr>
        <p:spPr>
          <a:xfrm>
            <a:off x="288932" y="4336487"/>
            <a:ext cx="13585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A/D</a:t>
            </a:r>
          </a:p>
          <a:p>
            <a:r>
              <a:rPr lang="en-US" dirty="0" smtClean="0">
                <a:solidFill>
                  <a:schemeClr val="bg1">
                    <a:lumMod val="85000"/>
                  </a:schemeClr>
                </a:solidFill>
              </a:rPr>
              <a:t>D/A</a:t>
            </a:r>
          </a:p>
        </p:txBody>
      </p:sp>
      <p:sp>
        <p:nvSpPr>
          <p:cNvPr id="26" name="TextBox 25"/>
          <p:cNvSpPr txBox="1"/>
          <p:nvPr/>
        </p:nvSpPr>
        <p:spPr>
          <a:xfrm>
            <a:off x="288932" y="5077423"/>
            <a:ext cx="13585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Sensors</a:t>
            </a:r>
          </a:p>
          <a:p>
            <a:r>
              <a:rPr lang="en-US" dirty="0" smtClean="0">
                <a:solidFill>
                  <a:schemeClr val="bg1">
                    <a:lumMod val="85000"/>
                  </a:schemeClr>
                </a:solidFill>
              </a:rPr>
              <a:t>Actuators</a:t>
            </a:r>
          </a:p>
        </p:txBody>
      </p:sp>
      <p:sp>
        <p:nvSpPr>
          <p:cNvPr id="28" name="TextBox 27"/>
          <p:cNvSpPr txBox="1"/>
          <p:nvPr/>
        </p:nvSpPr>
        <p:spPr>
          <a:xfrm>
            <a:off x="288932" y="3798991"/>
            <a:ext cx="1358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RT Logic</a:t>
            </a:r>
          </a:p>
        </p:txBody>
      </p:sp>
      <p:sp>
        <p:nvSpPr>
          <p:cNvPr id="29" name="TextBox 28"/>
          <p:cNvSpPr txBox="1"/>
          <p:nvPr/>
        </p:nvSpPr>
        <p:spPr>
          <a:xfrm>
            <a:off x="288932" y="2599316"/>
            <a:ext cx="13585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85000"/>
                  </a:schemeClr>
                </a:solidFill>
              </a:rPr>
              <a:t>Non-RT Logic</a:t>
            </a:r>
          </a:p>
        </p:txBody>
      </p:sp>
      <p:cxnSp>
        <p:nvCxnSpPr>
          <p:cNvPr id="31" name="Straight Connector 30"/>
          <p:cNvCxnSpPr/>
          <p:nvPr/>
        </p:nvCxnSpPr>
        <p:spPr>
          <a:xfrm>
            <a:off x="2840969" y="3489785"/>
            <a:ext cx="4973047" cy="0"/>
          </a:xfrm>
          <a:prstGeom prst="line">
            <a:avLst/>
          </a:prstGeom>
          <a:ln w="57150" cmpd="sng"/>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840969" y="3470830"/>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a:off x="6132230" y="3457424"/>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7809915" y="3457424"/>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4698038" y="3081257"/>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a:off x="7214997" y="3081257"/>
            <a:ext cx="0" cy="40852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572036" y="2588679"/>
            <a:ext cx="7962745" cy="26776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dirty="0" smtClean="0">
                <a:solidFill>
                  <a:srgbClr val="000000"/>
                </a:solidFill>
              </a:rPr>
              <a:t>This is an important concept: </a:t>
            </a:r>
            <a:r>
              <a:rPr lang="en-US" sz="2800" dirty="0" smtClean="0">
                <a:solidFill>
                  <a:srgbClr val="000000"/>
                </a:solidFill>
              </a:rPr>
              <a:t>It’s the only justification that exists for designing RT systems using non-RT technologies:</a:t>
            </a:r>
          </a:p>
          <a:p>
            <a:endParaRPr lang="en-US" sz="2800" dirty="0">
              <a:solidFill>
                <a:srgbClr val="000000"/>
              </a:solidFill>
            </a:endParaRPr>
          </a:p>
          <a:p>
            <a:r>
              <a:rPr lang="en-US" sz="2800" dirty="0" smtClean="0">
                <a:solidFill>
                  <a:srgbClr val="000000"/>
                </a:solidFill>
              </a:rPr>
              <a:t>Windows, Linux, USB, TCP-IP, WLAN</a:t>
            </a:r>
          </a:p>
          <a:p>
            <a:r>
              <a:rPr lang="en-US" sz="2800" dirty="0" smtClean="0">
                <a:solidFill>
                  <a:srgbClr val="000000"/>
                </a:solidFill>
              </a:rPr>
              <a:t>…</a:t>
            </a:r>
          </a:p>
        </p:txBody>
      </p:sp>
      <p:sp>
        <p:nvSpPr>
          <p:cNvPr id="34" name="TextBox 33"/>
          <p:cNvSpPr txBox="1"/>
          <p:nvPr/>
        </p:nvSpPr>
        <p:spPr>
          <a:xfrm>
            <a:off x="572036" y="1786278"/>
            <a:ext cx="7962745" cy="400110"/>
          </a:xfrm>
          <a:prstGeom prst="rect">
            <a:avLst/>
          </a:prstGeom>
          <a:noFill/>
        </p:spPr>
        <p:txBody>
          <a:bodyPr wrap="square" rtlCol="0">
            <a:spAutoFit/>
          </a:bodyPr>
          <a:lstStyle/>
          <a:p>
            <a:r>
              <a:rPr lang="en-US" sz="2000" dirty="0" smtClean="0">
                <a:solidFill>
                  <a:srgbClr val="3C8C93"/>
                </a:solidFill>
              </a:rPr>
              <a:t>This naturally forms a hierarchy</a:t>
            </a:r>
          </a:p>
        </p:txBody>
      </p:sp>
    </p:spTree>
    <p:extLst>
      <p:ext uri="{BB962C8B-B14F-4D97-AF65-F5344CB8AC3E}">
        <p14:creationId xmlns:p14="http://schemas.microsoft.com/office/powerpoint/2010/main" val="1662255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di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219" y="3060586"/>
            <a:ext cx="2758052" cy="1909951"/>
          </a:xfrm>
          <a:prstGeom prst="rect">
            <a:avLst/>
          </a:prstGeom>
        </p:spPr>
      </p:pic>
      <p:sp>
        <p:nvSpPr>
          <p:cNvPr id="2" name="Title 1"/>
          <p:cNvSpPr>
            <a:spLocks noGrp="1"/>
          </p:cNvSpPr>
          <p:nvPr>
            <p:ph type="title"/>
          </p:nvPr>
        </p:nvSpPr>
        <p:spPr/>
        <p:txBody>
          <a:bodyPr/>
          <a:lstStyle/>
          <a:p>
            <a:r>
              <a:rPr lang="en-US" dirty="0" smtClean="0"/>
              <a:t>Real Time Logic</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26</a:t>
            </a:fld>
            <a:endParaRPr lang="en-US" dirty="0"/>
          </a:p>
        </p:txBody>
      </p:sp>
      <p:sp>
        <p:nvSpPr>
          <p:cNvPr id="39" name="TextBox 38"/>
          <p:cNvSpPr txBox="1"/>
          <p:nvPr/>
        </p:nvSpPr>
        <p:spPr>
          <a:xfrm>
            <a:off x="572036" y="2078666"/>
            <a:ext cx="7962745" cy="584776"/>
          </a:xfrm>
          <a:prstGeom prst="rect">
            <a:avLst/>
          </a:prstGeom>
          <a:noFill/>
        </p:spPr>
        <p:txBody>
          <a:bodyPr wrap="square" rtlCol="0">
            <a:spAutoFit/>
          </a:bodyPr>
          <a:lstStyle/>
          <a:p>
            <a:r>
              <a:rPr lang="en-US" sz="3200" dirty="0" smtClean="0">
                <a:solidFill>
                  <a:srgbClr val="000000"/>
                </a:solidFill>
              </a:rPr>
              <a:t>Implementation Options</a:t>
            </a:r>
          </a:p>
        </p:txBody>
      </p:sp>
      <p:sp>
        <p:nvSpPr>
          <p:cNvPr id="3" name="Left-Right Arrow 2"/>
          <p:cNvSpPr/>
          <p:nvPr/>
        </p:nvSpPr>
        <p:spPr>
          <a:xfrm>
            <a:off x="1086869" y="5377702"/>
            <a:ext cx="7276301" cy="54921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Granularity</a:t>
            </a:r>
            <a:endParaRPr lang="en-US" dirty="0"/>
          </a:p>
        </p:txBody>
      </p:sp>
      <p:pic>
        <p:nvPicPr>
          <p:cNvPr id="30" name="Picture 29"/>
          <p:cNvPicPr>
            <a:picLocks noChangeAspect="1"/>
          </p:cNvPicPr>
          <p:nvPr/>
        </p:nvPicPr>
        <p:blipFill>
          <a:blip r:embed="rId3"/>
          <a:stretch>
            <a:fillRect/>
          </a:stretch>
        </p:blipFill>
        <p:spPr>
          <a:xfrm>
            <a:off x="572036" y="2977155"/>
            <a:ext cx="2246537" cy="2113268"/>
          </a:xfrm>
          <a:prstGeom prst="rect">
            <a:avLst/>
          </a:prstGeom>
        </p:spPr>
      </p:pic>
      <p:sp>
        <p:nvSpPr>
          <p:cNvPr id="23" name="Rectangle 22"/>
          <p:cNvSpPr/>
          <p:nvPr/>
        </p:nvSpPr>
        <p:spPr>
          <a:xfrm>
            <a:off x="1418650" y="4736954"/>
            <a:ext cx="903817" cy="6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FPGA</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2" name="TextBox 31"/>
          <p:cNvSpPr txBox="1"/>
          <p:nvPr/>
        </p:nvSpPr>
        <p:spPr>
          <a:xfrm>
            <a:off x="246534" y="5075467"/>
            <a:ext cx="1172116" cy="215444"/>
          </a:xfrm>
          <a:prstGeom prst="rect">
            <a:avLst/>
          </a:prstGeom>
          <a:noFill/>
        </p:spPr>
        <p:txBody>
          <a:bodyPr wrap="none" rtlCol="0">
            <a:spAutoFit/>
          </a:bodyPr>
          <a:lstStyle/>
          <a:p>
            <a:r>
              <a:rPr lang="en-US" sz="800" dirty="0" smtClean="0"/>
              <a:t>Copyright Altera Corp </a:t>
            </a:r>
          </a:p>
        </p:txBody>
      </p:sp>
      <p:sp>
        <p:nvSpPr>
          <p:cNvPr id="40" name="Rectangle 39"/>
          <p:cNvSpPr/>
          <p:nvPr/>
        </p:nvSpPr>
        <p:spPr>
          <a:xfrm>
            <a:off x="5850363" y="4735000"/>
            <a:ext cx="903817" cy="6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DSP</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1" name="Rectangle 40"/>
          <p:cNvSpPr/>
          <p:nvPr/>
        </p:nvSpPr>
        <p:spPr>
          <a:xfrm>
            <a:off x="6593529" y="4970537"/>
            <a:ext cx="903817" cy="6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uC</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2" name="Rectangle 41"/>
          <p:cNvSpPr/>
          <p:nvPr/>
        </p:nvSpPr>
        <p:spPr>
          <a:xfrm>
            <a:off x="7382939" y="4735000"/>
            <a:ext cx="903817" cy="6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uP</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8" name="Picture 47" descr="L_TI-SN74ACT8832AGB (32-bit Bit Slice Processo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9554" y="3631832"/>
            <a:ext cx="1553047" cy="1567089"/>
          </a:xfrm>
          <a:prstGeom prst="rect">
            <a:avLst/>
          </a:prstGeom>
        </p:spPr>
      </p:pic>
      <p:sp>
        <p:nvSpPr>
          <p:cNvPr id="49" name="TextBox 48"/>
          <p:cNvSpPr txBox="1"/>
          <p:nvPr/>
        </p:nvSpPr>
        <p:spPr>
          <a:xfrm>
            <a:off x="3854033" y="5124890"/>
            <a:ext cx="1223412" cy="215444"/>
          </a:xfrm>
          <a:prstGeom prst="rect">
            <a:avLst/>
          </a:prstGeom>
          <a:noFill/>
        </p:spPr>
        <p:txBody>
          <a:bodyPr wrap="none" rtlCol="0">
            <a:spAutoFit/>
          </a:bodyPr>
          <a:lstStyle/>
          <a:p>
            <a:r>
              <a:rPr lang="en-US" sz="800" dirty="0" smtClean="0"/>
              <a:t>Copyright </a:t>
            </a:r>
            <a:r>
              <a:rPr lang="en-US" sz="800" dirty="0"/>
              <a:t>W</a:t>
            </a:r>
            <a:r>
              <a:rPr lang="en-US" sz="800" dirty="0" smtClean="0"/>
              <a:t>illiam Blair</a:t>
            </a:r>
          </a:p>
        </p:txBody>
      </p:sp>
      <p:pic>
        <p:nvPicPr>
          <p:cNvPr id="51" name="Picture 50" descr="atmega88_sm.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7445" y="2078666"/>
            <a:ext cx="2103806" cy="2300161"/>
          </a:xfrm>
          <a:prstGeom prst="rect">
            <a:avLst/>
          </a:prstGeom>
        </p:spPr>
      </p:pic>
      <p:sp>
        <p:nvSpPr>
          <p:cNvPr id="52" name="TextBox 51"/>
          <p:cNvSpPr txBox="1"/>
          <p:nvPr/>
        </p:nvSpPr>
        <p:spPr>
          <a:xfrm>
            <a:off x="5077445" y="1869284"/>
            <a:ext cx="1184940" cy="215444"/>
          </a:xfrm>
          <a:prstGeom prst="rect">
            <a:avLst/>
          </a:prstGeom>
          <a:noFill/>
        </p:spPr>
        <p:txBody>
          <a:bodyPr wrap="none" rtlCol="0">
            <a:spAutoFit/>
          </a:bodyPr>
          <a:lstStyle/>
          <a:p>
            <a:r>
              <a:rPr lang="en-US" sz="800" dirty="0" smtClean="0"/>
              <a:t>Copyright </a:t>
            </a:r>
            <a:r>
              <a:rPr lang="en-US" sz="800" dirty="0" err="1" smtClean="0"/>
              <a:t>Flylogic.net</a:t>
            </a:r>
            <a:endParaRPr lang="en-US" sz="800" dirty="0" smtClean="0"/>
          </a:p>
        </p:txBody>
      </p:sp>
      <p:sp>
        <p:nvSpPr>
          <p:cNvPr id="54" name="TextBox 53"/>
          <p:cNvSpPr txBox="1"/>
          <p:nvPr/>
        </p:nvSpPr>
        <p:spPr>
          <a:xfrm>
            <a:off x="7694286" y="2887374"/>
            <a:ext cx="1556836" cy="215444"/>
          </a:xfrm>
          <a:prstGeom prst="rect">
            <a:avLst/>
          </a:prstGeom>
          <a:noFill/>
        </p:spPr>
        <p:txBody>
          <a:bodyPr wrap="none" rtlCol="0">
            <a:spAutoFit/>
          </a:bodyPr>
          <a:lstStyle/>
          <a:p>
            <a:r>
              <a:rPr lang="en-US" sz="800" dirty="0" smtClean="0"/>
              <a:t>Copyright </a:t>
            </a:r>
            <a:r>
              <a:rPr lang="en-US" sz="800" dirty="0" err="1" smtClean="0"/>
              <a:t>sharkyextreme.com</a:t>
            </a:r>
            <a:endParaRPr lang="en-US" sz="800" dirty="0" smtClean="0"/>
          </a:p>
        </p:txBody>
      </p:sp>
    </p:spTree>
    <p:extLst>
      <p:ext uri="{BB962C8B-B14F-4D97-AF65-F5344CB8AC3E}">
        <p14:creationId xmlns:p14="http://schemas.microsoft.com/office/powerpoint/2010/main" val="2330224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27</a:t>
            </a:fld>
            <a:endParaRPr lang="en-US" dirty="0"/>
          </a:p>
        </p:txBody>
      </p:sp>
      <p:sp>
        <p:nvSpPr>
          <p:cNvPr id="39" name="TextBox 38"/>
          <p:cNvSpPr txBox="1"/>
          <p:nvPr/>
        </p:nvSpPr>
        <p:spPr>
          <a:xfrm>
            <a:off x="572036" y="1643870"/>
            <a:ext cx="7665286" cy="5016758"/>
          </a:xfrm>
          <a:prstGeom prst="rect">
            <a:avLst/>
          </a:prstGeom>
          <a:noFill/>
        </p:spPr>
        <p:txBody>
          <a:bodyPr wrap="square" rtlCol="0">
            <a:spAutoFit/>
          </a:bodyPr>
          <a:lstStyle/>
          <a:p>
            <a:r>
              <a:rPr lang="en-US" sz="2000" dirty="0" smtClean="0">
                <a:solidFill>
                  <a:srgbClr val="000000"/>
                </a:solidFill>
              </a:rPr>
              <a:t>In order to get the best possible performance, </a:t>
            </a:r>
            <a:r>
              <a:rPr lang="en-US" sz="2000" dirty="0" smtClean="0">
                <a:solidFill>
                  <a:srgbClr val="000000"/>
                </a:solidFill>
              </a:rPr>
              <a:t>microprocessors may </a:t>
            </a:r>
            <a:r>
              <a:rPr lang="en-US" sz="2000" dirty="0" smtClean="0">
                <a:solidFill>
                  <a:srgbClr val="000000"/>
                </a:solidFill>
              </a:rPr>
              <a:t>make extensive use of features like</a:t>
            </a:r>
          </a:p>
          <a:p>
            <a:pPr marL="342900" indent="-342900">
              <a:buFont typeface="Arial"/>
              <a:buChar char="•"/>
            </a:pPr>
            <a:r>
              <a:rPr lang="en-US" sz="2000" dirty="0" smtClean="0">
                <a:solidFill>
                  <a:srgbClr val="000000"/>
                </a:solidFill>
              </a:rPr>
              <a:t>Branch Prediction</a:t>
            </a:r>
          </a:p>
          <a:p>
            <a:pPr marL="342900" indent="-342900">
              <a:buFont typeface="Arial"/>
              <a:buChar char="•"/>
            </a:pPr>
            <a:r>
              <a:rPr lang="en-US" sz="2000" dirty="0" smtClean="0">
                <a:solidFill>
                  <a:srgbClr val="000000"/>
                </a:solidFill>
              </a:rPr>
              <a:t>Caching</a:t>
            </a:r>
          </a:p>
          <a:p>
            <a:pPr marL="342900" indent="-342900">
              <a:buFont typeface="Arial"/>
              <a:buChar char="•"/>
            </a:pPr>
            <a:r>
              <a:rPr lang="en-US" sz="2000" dirty="0">
                <a:solidFill>
                  <a:srgbClr val="000000"/>
                </a:solidFill>
              </a:rPr>
              <a:t>Frequency </a:t>
            </a:r>
            <a:r>
              <a:rPr lang="en-US" sz="2000" dirty="0" smtClean="0">
                <a:solidFill>
                  <a:srgbClr val="000000"/>
                </a:solidFill>
              </a:rPr>
              <a:t>Scaling</a:t>
            </a:r>
          </a:p>
          <a:p>
            <a:pPr marL="342900" indent="-342900">
              <a:buFont typeface="Arial"/>
              <a:buChar char="•"/>
            </a:pPr>
            <a:r>
              <a:rPr lang="en-US" sz="2000" dirty="0" smtClean="0">
                <a:solidFill>
                  <a:srgbClr val="000000"/>
                </a:solidFill>
              </a:rPr>
              <a:t>Pipelining</a:t>
            </a:r>
          </a:p>
          <a:p>
            <a:pPr marL="342900" indent="-342900">
              <a:buFont typeface="Arial"/>
              <a:buChar char="•"/>
            </a:pPr>
            <a:endParaRPr lang="en-US" sz="2000" dirty="0">
              <a:solidFill>
                <a:srgbClr val="000000"/>
              </a:solidFill>
            </a:endParaRPr>
          </a:p>
          <a:p>
            <a:r>
              <a:rPr lang="en-US" sz="2000" dirty="0" smtClean="0">
                <a:solidFill>
                  <a:srgbClr val="000000"/>
                </a:solidFill>
              </a:rPr>
              <a:t>All of these, and more, will effect the </a:t>
            </a:r>
            <a:r>
              <a:rPr lang="en-US" sz="2000" dirty="0" smtClean="0">
                <a:solidFill>
                  <a:srgbClr val="000000"/>
                </a:solidFill>
              </a:rPr>
              <a:t>real </a:t>
            </a:r>
            <a:r>
              <a:rPr lang="en-US" sz="2000" dirty="0">
                <a:solidFill>
                  <a:srgbClr val="000000"/>
                </a:solidFill>
              </a:rPr>
              <a:t>t</a:t>
            </a:r>
            <a:r>
              <a:rPr lang="en-US" sz="2000" dirty="0" smtClean="0">
                <a:solidFill>
                  <a:srgbClr val="000000"/>
                </a:solidFill>
              </a:rPr>
              <a:t>ime </a:t>
            </a:r>
            <a:r>
              <a:rPr lang="en-US" sz="2000" dirty="0" smtClean="0">
                <a:solidFill>
                  <a:srgbClr val="000000"/>
                </a:solidFill>
              </a:rPr>
              <a:t>response of the processor</a:t>
            </a:r>
            <a:r>
              <a:rPr lang="en-US" sz="2000" dirty="0" smtClean="0">
                <a:solidFill>
                  <a:srgbClr val="000000"/>
                </a:solidFill>
              </a:rPr>
              <a:t>.</a:t>
            </a:r>
          </a:p>
          <a:p>
            <a:endParaRPr lang="en-US" sz="2000" dirty="0">
              <a:solidFill>
                <a:srgbClr val="000000"/>
              </a:solidFill>
            </a:endParaRPr>
          </a:p>
          <a:p>
            <a:r>
              <a:rPr lang="en-US" sz="2000" dirty="0" smtClean="0">
                <a:solidFill>
                  <a:srgbClr val="000000"/>
                </a:solidFill>
              </a:rPr>
              <a:t>If there’s only one ‘thread’ of execution then many of the following effects are greatly reduced.  We will define a thread of execution simply as a piece of code executed asynchronously with respect to another.  In this way, threads include interrupt and exception handlers so single-threaded execution is actually very rare, even on the smallest of processors.</a:t>
            </a:r>
            <a:endParaRPr lang="en-US" sz="2000" dirty="0" smtClean="0">
              <a:solidFill>
                <a:srgbClr val="000000"/>
              </a:solidFill>
            </a:endParaRPr>
          </a:p>
        </p:txBody>
      </p:sp>
    </p:spTree>
    <p:extLst>
      <p:ext uri="{BB962C8B-B14F-4D97-AF65-F5344CB8AC3E}">
        <p14:creationId xmlns:p14="http://schemas.microsoft.com/office/powerpoint/2010/main" val="19768130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28</a:t>
            </a:fld>
            <a:endParaRPr lang="en-US" dirty="0"/>
          </a:p>
        </p:txBody>
      </p:sp>
      <p:sp>
        <p:nvSpPr>
          <p:cNvPr id="39" name="TextBox 38"/>
          <p:cNvSpPr txBox="1"/>
          <p:nvPr/>
        </p:nvSpPr>
        <p:spPr>
          <a:xfrm>
            <a:off x="572036" y="1643870"/>
            <a:ext cx="7665286" cy="5016758"/>
          </a:xfrm>
          <a:prstGeom prst="rect">
            <a:avLst/>
          </a:prstGeom>
          <a:noFill/>
        </p:spPr>
        <p:txBody>
          <a:bodyPr wrap="square" rtlCol="0">
            <a:spAutoFit/>
          </a:bodyPr>
          <a:lstStyle/>
          <a:p>
            <a:r>
              <a:rPr lang="en-US" sz="2000" dirty="0">
                <a:solidFill>
                  <a:srgbClr val="000000"/>
                </a:solidFill>
              </a:rPr>
              <a:t>In order to get the best possible performance, microprocessors may make extensive use of features like</a:t>
            </a:r>
          </a:p>
          <a:p>
            <a:pPr marL="342900" indent="-342900">
              <a:buFont typeface="Arial"/>
              <a:buChar char="•"/>
            </a:pPr>
            <a:r>
              <a:rPr lang="en-US" sz="2000" dirty="0">
                <a:solidFill>
                  <a:srgbClr val="000000"/>
                </a:solidFill>
              </a:rPr>
              <a:t>Branch Prediction</a:t>
            </a:r>
          </a:p>
          <a:p>
            <a:pPr marL="342900" indent="-342900">
              <a:buFont typeface="Arial"/>
              <a:buChar char="•"/>
            </a:pPr>
            <a:r>
              <a:rPr lang="en-US" sz="2000" dirty="0">
                <a:solidFill>
                  <a:srgbClr val="000000"/>
                </a:solidFill>
              </a:rPr>
              <a:t>Caching</a:t>
            </a:r>
          </a:p>
          <a:p>
            <a:pPr marL="342900" indent="-342900">
              <a:buFont typeface="Arial"/>
              <a:buChar char="•"/>
            </a:pPr>
            <a:r>
              <a:rPr lang="en-US" sz="2000" dirty="0">
                <a:solidFill>
                  <a:srgbClr val="000000"/>
                </a:solidFill>
              </a:rPr>
              <a:t>Frequency Scaling</a:t>
            </a:r>
          </a:p>
          <a:p>
            <a:pPr marL="342900" indent="-342900">
              <a:buFont typeface="Arial"/>
              <a:buChar char="•"/>
            </a:pPr>
            <a:r>
              <a:rPr lang="en-US" sz="2000" dirty="0">
                <a:solidFill>
                  <a:srgbClr val="000000"/>
                </a:solidFill>
              </a:rPr>
              <a:t>Pipelining</a:t>
            </a:r>
          </a:p>
          <a:p>
            <a:pPr marL="342900" indent="-342900">
              <a:buFont typeface="Arial"/>
              <a:buChar char="•"/>
            </a:pPr>
            <a:endParaRPr lang="en-US" sz="2000" dirty="0">
              <a:solidFill>
                <a:srgbClr val="000000"/>
              </a:solidFill>
            </a:endParaRPr>
          </a:p>
          <a:p>
            <a:r>
              <a:rPr lang="en-US" sz="2000" dirty="0">
                <a:solidFill>
                  <a:srgbClr val="000000"/>
                </a:solidFill>
              </a:rPr>
              <a:t>All of these, and more, will effect the real time response of the processor.</a:t>
            </a:r>
          </a:p>
          <a:p>
            <a:endParaRPr lang="en-US" sz="2000" dirty="0">
              <a:solidFill>
                <a:srgbClr val="000000"/>
              </a:solidFill>
            </a:endParaRPr>
          </a:p>
          <a:p>
            <a:r>
              <a:rPr lang="en-US" sz="2000" dirty="0">
                <a:solidFill>
                  <a:srgbClr val="000000"/>
                </a:solidFill>
              </a:rPr>
              <a:t>If there’s only one ‘thread’ of execution then many of the following effects are greatly reduced.  We will define a thread of execution simply as a piece of code executed asynchronously with respect to another.  In this way, threads include interrupt and exception handlers so single-threaded execution is actually very rare, even on the smallest of processors.</a:t>
            </a:r>
          </a:p>
        </p:txBody>
      </p:sp>
      <p:sp>
        <p:nvSpPr>
          <p:cNvPr id="3" name="TextBox 2"/>
          <p:cNvSpPr txBox="1"/>
          <p:nvPr/>
        </p:nvSpPr>
        <p:spPr>
          <a:xfrm>
            <a:off x="1841956" y="2288384"/>
            <a:ext cx="5388582" cy="267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smtClean="0">
                <a:solidFill>
                  <a:srgbClr val="000000"/>
                </a:solidFill>
              </a:rPr>
              <a:t>Note that a processor is a collection of logic gates only, and is </a:t>
            </a:r>
            <a:r>
              <a:rPr lang="en-US" sz="2400" dirty="0" smtClean="0">
                <a:solidFill>
                  <a:srgbClr val="FF0000"/>
                </a:solidFill>
              </a:rPr>
              <a:t>inherently deterministic</a:t>
            </a:r>
            <a:r>
              <a:rPr lang="en-US" sz="2400" dirty="0" smtClean="0">
                <a:solidFill>
                  <a:srgbClr val="000000"/>
                </a:solidFill>
              </a:rPr>
              <a:t> to known influences.  The source of non-determinism in </a:t>
            </a:r>
            <a:r>
              <a:rPr lang="en-US" sz="2400" dirty="0" smtClean="0">
                <a:solidFill>
                  <a:srgbClr val="000000"/>
                </a:solidFill>
              </a:rPr>
              <a:t>the real </a:t>
            </a:r>
            <a:r>
              <a:rPr lang="en-US" sz="2400" dirty="0">
                <a:solidFill>
                  <a:srgbClr val="000000"/>
                </a:solidFill>
              </a:rPr>
              <a:t>t</a:t>
            </a:r>
            <a:r>
              <a:rPr lang="en-US" sz="2400" dirty="0" smtClean="0">
                <a:solidFill>
                  <a:srgbClr val="000000"/>
                </a:solidFill>
              </a:rPr>
              <a:t>ime </a:t>
            </a:r>
            <a:r>
              <a:rPr lang="en-US" sz="2400" dirty="0" smtClean="0">
                <a:solidFill>
                  <a:srgbClr val="000000"/>
                </a:solidFill>
              </a:rPr>
              <a:t>response of microprocessors is the way that features couple response to </a:t>
            </a:r>
            <a:r>
              <a:rPr lang="en-US" sz="2400" dirty="0" smtClean="0">
                <a:solidFill>
                  <a:srgbClr val="FF0000"/>
                </a:solidFill>
              </a:rPr>
              <a:t>unknown influences</a:t>
            </a:r>
          </a:p>
        </p:txBody>
      </p:sp>
    </p:spTree>
    <p:extLst>
      <p:ext uri="{BB962C8B-B14F-4D97-AF65-F5344CB8AC3E}">
        <p14:creationId xmlns:p14="http://schemas.microsoft.com/office/powerpoint/2010/main" val="7772192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29</a:t>
            </a:fld>
            <a:endParaRPr lang="en-US" dirty="0"/>
          </a:p>
        </p:txBody>
      </p:sp>
      <p:sp>
        <p:nvSpPr>
          <p:cNvPr id="39" name="TextBox 38"/>
          <p:cNvSpPr txBox="1"/>
          <p:nvPr/>
        </p:nvSpPr>
        <p:spPr>
          <a:xfrm>
            <a:off x="572036" y="1643873"/>
            <a:ext cx="7665286" cy="3477875"/>
          </a:xfrm>
          <a:prstGeom prst="rect">
            <a:avLst/>
          </a:prstGeom>
          <a:noFill/>
        </p:spPr>
        <p:txBody>
          <a:bodyPr wrap="square" rtlCol="0">
            <a:spAutoFit/>
          </a:bodyPr>
          <a:lstStyle/>
          <a:p>
            <a:r>
              <a:rPr lang="en-US" sz="2000" dirty="0" smtClean="0">
                <a:solidFill>
                  <a:srgbClr val="3C8C93"/>
                </a:solidFill>
              </a:rPr>
              <a:t>Pipelining</a:t>
            </a:r>
          </a:p>
          <a:p>
            <a:endParaRPr lang="en-US" sz="2000" dirty="0">
              <a:solidFill>
                <a:srgbClr val="000000"/>
              </a:solidFill>
            </a:endParaRPr>
          </a:p>
          <a:p>
            <a:r>
              <a:rPr lang="en-US" sz="2000" dirty="0" smtClean="0">
                <a:solidFill>
                  <a:srgbClr val="000000"/>
                </a:solidFill>
              </a:rPr>
              <a:t>Pipelining introduces dependencies between successive </a:t>
            </a:r>
            <a:r>
              <a:rPr lang="en-US" sz="2000" dirty="0" smtClean="0">
                <a:solidFill>
                  <a:srgbClr val="000000"/>
                </a:solidFill>
              </a:rPr>
              <a:t>instructions (which may be from different threads of execution).  This is not </a:t>
            </a:r>
            <a:r>
              <a:rPr lang="en-US" sz="2000" dirty="0" smtClean="0">
                <a:solidFill>
                  <a:srgbClr val="000000"/>
                </a:solidFill>
              </a:rPr>
              <a:t>a problem if every instruction takes the same amount of time to execute, but if one instruction stalls, then those behind it stall as well.</a:t>
            </a:r>
          </a:p>
          <a:p>
            <a:endParaRPr lang="en-US" sz="2000" dirty="0">
              <a:solidFill>
                <a:srgbClr val="000000"/>
              </a:solidFill>
            </a:endParaRPr>
          </a:p>
          <a:p>
            <a:r>
              <a:rPr lang="en-US" sz="2000" dirty="0" smtClean="0">
                <a:solidFill>
                  <a:srgbClr val="000000"/>
                </a:solidFill>
              </a:rPr>
              <a:t>A stall could be due to a floating point computation (execution time dependent on the actual data value), branch </a:t>
            </a:r>
            <a:r>
              <a:rPr lang="en-US" sz="2000" dirty="0" err="1" smtClean="0">
                <a:solidFill>
                  <a:srgbClr val="000000"/>
                </a:solidFill>
              </a:rPr>
              <a:t>misprediction</a:t>
            </a:r>
            <a:r>
              <a:rPr lang="en-US" sz="2000" dirty="0" smtClean="0">
                <a:solidFill>
                  <a:srgbClr val="000000"/>
                </a:solidFill>
              </a:rPr>
              <a:t>, cache miss or a number of other inter-instruction dependencies.</a:t>
            </a:r>
          </a:p>
        </p:txBody>
      </p:sp>
    </p:spTree>
    <p:extLst>
      <p:ext uri="{BB962C8B-B14F-4D97-AF65-F5344CB8AC3E}">
        <p14:creationId xmlns:p14="http://schemas.microsoft.com/office/powerpoint/2010/main" val="27957604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a:t>
            </a:fld>
            <a:endParaRPr lang="en-US" dirty="0"/>
          </a:p>
        </p:txBody>
      </p:sp>
      <p:sp>
        <p:nvSpPr>
          <p:cNvPr id="5" name="TextBox 4"/>
          <p:cNvSpPr txBox="1"/>
          <p:nvPr/>
        </p:nvSpPr>
        <p:spPr>
          <a:xfrm>
            <a:off x="640681" y="2036662"/>
            <a:ext cx="7460332" cy="4247317"/>
          </a:xfrm>
          <a:prstGeom prst="rect">
            <a:avLst/>
          </a:prstGeom>
          <a:noFill/>
        </p:spPr>
        <p:txBody>
          <a:bodyPr wrap="square" rtlCol="0">
            <a:spAutoFit/>
          </a:bodyPr>
          <a:lstStyle/>
          <a:p>
            <a:r>
              <a:rPr lang="en-US" dirty="0" smtClean="0">
                <a:solidFill>
                  <a:schemeClr val="accent1">
                    <a:lumMod val="50000"/>
                  </a:schemeClr>
                </a:solidFill>
              </a:rPr>
              <a:t>Do we exist in time, or is it part of our existence?</a:t>
            </a:r>
          </a:p>
          <a:p>
            <a:endParaRPr lang="en-US" dirty="0">
              <a:solidFill>
                <a:schemeClr val="tx2"/>
              </a:solidFill>
            </a:endParaRPr>
          </a:p>
          <a:p>
            <a:r>
              <a:rPr lang="en-US" dirty="0" smtClean="0">
                <a:solidFill>
                  <a:schemeClr val="tx2"/>
                </a:solidFill>
              </a:rPr>
              <a:t>Is time an intrinsic property of nature?  (Platonism)</a:t>
            </a:r>
          </a:p>
          <a:p>
            <a:r>
              <a:rPr lang="en-US" dirty="0" smtClean="0">
                <a:solidFill>
                  <a:schemeClr val="tx2"/>
                </a:solidFill>
              </a:rPr>
              <a:t>Time is an underlying external phenomenon.  Thus simultaneous events happen at the same exact time.  There is an underlying assumption that time is progressing, even if no changes can be observed.</a:t>
            </a:r>
          </a:p>
          <a:p>
            <a:endParaRPr lang="en-US" dirty="0">
              <a:solidFill>
                <a:schemeClr val="tx2"/>
              </a:solidFill>
            </a:endParaRPr>
          </a:p>
          <a:p>
            <a:r>
              <a:rPr lang="en-US" dirty="0" smtClean="0">
                <a:solidFill>
                  <a:schemeClr val="tx2"/>
                </a:solidFill>
              </a:rPr>
              <a:t>Is time a construct which is based on external events? (Reductionism)</a:t>
            </a:r>
          </a:p>
          <a:p>
            <a:r>
              <a:rPr lang="en-US" dirty="0" smtClean="0">
                <a:solidFill>
                  <a:schemeClr val="tx2"/>
                </a:solidFill>
              </a:rPr>
              <a:t>Time is an observation of distinguishable events.  If all possible observers  detect one event before another, they are said to be in sequence.  If this cannot be assumed for all observers, they are said to be simultaneous.  Therefore the notion of time is actually one of causality.</a:t>
            </a:r>
          </a:p>
          <a:p>
            <a:endParaRPr lang="en-US" dirty="0">
              <a:solidFill>
                <a:schemeClr val="tx2"/>
              </a:solidFill>
            </a:endParaRPr>
          </a:p>
          <a:p>
            <a:r>
              <a:rPr lang="en-US" dirty="0" smtClean="0">
                <a:solidFill>
                  <a:schemeClr val="tx2"/>
                </a:solidFill>
              </a:rPr>
              <a:t>.. but what happens to time between events?</a:t>
            </a:r>
            <a:endParaRPr lang="en-US" dirty="0" smtClean="0">
              <a:solidFill>
                <a:schemeClr val="tx2"/>
              </a:solidFill>
            </a:endParaRPr>
          </a:p>
        </p:txBody>
      </p:sp>
    </p:spTree>
    <p:extLst>
      <p:ext uri="{BB962C8B-B14F-4D97-AF65-F5344CB8AC3E}">
        <p14:creationId xmlns:p14="http://schemas.microsoft.com/office/powerpoint/2010/main" val="373107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30</a:t>
            </a:fld>
            <a:endParaRPr lang="en-US" dirty="0"/>
          </a:p>
        </p:txBody>
      </p:sp>
      <p:sp>
        <p:nvSpPr>
          <p:cNvPr id="39" name="TextBox 38"/>
          <p:cNvSpPr txBox="1"/>
          <p:nvPr/>
        </p:nvSpPr>
        <p:spPr>
          <a:xfrm>
            <a:off x="572036" y="1709897"/>
            <a:ext cx="7665286" cy="4708981"/>
          </a:xfrm>
          <a:prstGeom prst="rect">
            <a:avLst/>
          </a:prstGeom>
          <a:noFill/>
        </p:spPr>
        <p:txBody>
          <a:bodyPr wrap="square" rtlCol="0">
            <a:spAutoFit/>
          </a:bodyPr>
          <a:lstStyle/>
          <a:p>
            <a:r>
              <a:rPr lang="en-US" sz="2000" dirty="0">
                <a:solidFill>
                  <a:srgbClr val="3C8C93"/>
                </a:solidFill>
              </a:rPr>
              <a:t>Branch </a:t>
            </a:r>
            <a:r>
              <a:rPr lang="en-US" sz="2000" dirty="0" smtClean="0">
                <a:solidFill>
                  <a:srgbClr val="3C8C93"/>
                </a:solidFill>
              </a:rPr>
              <a:t>Prediction</a:t>
            </a:r>
          </a:p>
          <a:p>
            <a:endParaRPr lang="en-US" sz="2000" dirty="0">
              <a:solidFill>
                <a:srgbClr val="000000"/>
              </a:solidFill>
            </a:endParaRPr>
          </a:p>
          <a:p>
            <a:r>
              <a:rPr lang="en-US" sz="2000" dirty="0" smtClean="0">
                <a:solidFill>
                  <a:srgbClr val="000000"/>
                </a:solidFill>
              </a:rPr>
              <a:t>When ever the processor encounters an ‘if’ construct (including things like ‘stop looping </a:t>
            </a:r>
            <a:r>
              <a:rPr lang="en-US" sz="2000" i="1" dirty="0" smtClean="0">
                <a:solidFill>
                  <a:srgbClr val="000000"/>
                </a:solidFill>
              </a:rPr>
              <a:t>if’</a:t>
            </a:r>
            <a:r>
              <a:rPr lang="en-US" sz="2000" dirty="0" smtClean="0">
                <a:solidFill>
                  <a:srgbClr val="000000"/>
                </a:solidFill>
              </a:rPr>
              <a:t>), it attempts to guess the answer and starts executing one branch before the outcome is actually known.  This speeds up the case where the processor guesses correctly, but if the processor guesses incorrectly there’s a </a:t>
            </a:r>
            <a:r>
              <a:rPr lang="en-US" sz="2000" dirty="0" smtClean="0">
                <a:solidFill>
                  <a:srgbClr val="000000"/>
                </a:solidFill>
              </a:rPr>
              <a:t>some amount of </a:t>
            </a:r>
            <a:r>
              <a:rPr lang="en-US" sz="2000" dirty="0" smtClean="0">
                <a:solidFill>
                  <a:srgbClr val="FF6600"/>
                </a:solidFill>
              </a:rPr>
              <a:t>time</a:t>
            </a:r>
            <a:r>
              <a:rPr lang="en-US" sz="2000" dirty="0" smtClean="0">
                <a:solidFill>
                  <a:srgbClr val="000000"/>
                </a:solidFill>
              </a:rPr>
              <a:t> (and energy) spent doing the wrong thing</a:t>
            </a:r>
            <a:r>
              <a:rPr lang="en-US" sz="2000" dirty="0" smtClean="0">
                <a:solidFill>
                  <a:srgbClr val="000000"/>
                </a:solidFill>
              </a:rPr>
              <a:t>.</a:t>
            </a:r>
          </a:p>
          <a:p>
            <a:endParaRPr lang="en-US" sz="2000" dirty="0">
              <a:solidFill>
                <a:srgbClr val="000000"/>
              </a:solidFill>
            </a:endParaRPr>
          </a:p>
          <a:p>
            <a:r>
              <a:rPr lang="en-US" sz="2000" dirty="0">
                <a:solidFill>
                  <a:srgbClr val="000000"/>
                </a:solidFill>
              </a:rPr>
              <a:t>Branch prediction is generally deterministic if you look hard enough, but can couple different subsystems in unexpected ways.</a:t>
            </a:r>
          </a:p>
          <a:p>
            <a:endParaRPr lang="en-US" sz="2000" dirty="0"/>
          </a:p>
          <a:p>
            <a:r>
              <a:rPr lang="en-US" sz="2000" dirty="0"/>
              <a:t>For example, the run time of Thread 1 can be affected by the way Thread 2 has conditioned the branch predictor.</a:t>
            </a:r>
          </a:p>
          <a:p>
            <a:endParaRPr lang="en-US" sz="2000" dirty="0" smtClean="0">
              <a:solidFill>
                <a:srgbClr val="000000"/>
              </a:solidFill>
            </a:endParaRPr>
          </a:p>
        </p:txBody>
      </p:sp>
    </p:spTree>
    <p:extLst>
      <p:ext uri="{BB962C8B-B14F-4D97-AF65-F5344CB8AC3E}">
        <p14:creationId xmlns:p14="http://schemas.microsoft.com/office/powerpoint/2010/main" val="9452273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31</a:t>
            </a:fld>
            <a:endParaRPr lang="en-US" dirty="0"/>
          </a:p>
        </p:txBody>
      </p:sp>
      <p:sp>
        <p:nvSpPr>
          <p:cNvPr id="6" name="TextBox 5"/>
          <p:cNvSpPr txBox="1"/>
          <p:nvPr/>
        </p:nvSpPr>
        <p:spPr>
          <a:xfrm>
            <a:off x="572036" y="1600013"/>
            <a:ext cx="7665286" cy="5016758"/>
          </a:xfrm>
          <a:prstGeom prst="rect">
            <a:avLst/>
          </a:prstGeom>
          <a:noFill/>
        </p:spPr>
        <p:txBody>
          <a:bodyPr wrap="square" rtlCol="0">
            <a:spAutoFit/>
          </a:bodyPr>
          <a:lstStyle/>
          <a:p>
            <a:r>
              <a:rPr lang="en-US" sz="2000" dirty="0" smtClean="0">
                <a:solidFill>
                  <a:schemeClr val="accent1">
                    <a:lumMod val="50000"/>
                  </a:schemeClr>
                </a:solidFill>
              </a:rPr>
              <a:t>Caching</a:t>
            </a:r>
          </a:p>
          <a:p>
            <a:endParaRPr lang="en-US" sz="2000" dirty="0" smtClean="0">
              <a:solidFill>
                <a:srgbClr val="000000"/>
              </a:solidFill>
            </a:endParaRPr>
          </a:p>
          <a:p>
            <a:r>
              <a:rPr lang="en-US" sz="2000" dirty="0" smtClean="0">
                <a:solidFill>
                  <a:srgbClr val="000000"/>
                </a:solidFill>
              </a:rPr>
              <a:t>The processor keeps a ‘cache’ of commonly used (in practice, usually </a:t>
            </a:r>
            <a:r>
              <a:rPr lang="en-US" sz="2000" i="1" dirty="0" smtClean="0">
                <a:solidFill>
                  <a:srgbClr val="000000"/>
                </a:solidFill>
              </a:rPr>
              <a:t>recently used</a:t>
            </a:r>
            <a:r>
              <a:rPr lang="en-US" sz="2000" dirty="0" smtClean="0">
                <a:solidFill>
                  <a:srgbClr val="000000"/>
                </a:solidFill>
              </a:rPr>
              <a:t>) data somewhere it can get quick access.</a:t>
            </a:r>
          </a:p>
          <a:p>
            <a:endParaRPr lang="en-US" sz="2000" dirty="0">
              <a:solidFill>
                <a:srgbClr val="000000"/>
              </a:solidFill>
            </a:endParaRPr>
          </a:p>
          <a:p>
            <a:r>
              <a:rPr lang="en-US" sz="2000" dirty="0" smtClean="0">
                <a:solidFill>
                  <a:srgbClr val="000000"/>
                </a:solidFill>
              </a:rPr>
              <a:t>Like the previous items, this introduces timing dependencies between seemingly unrelated pieces of code</a:t>
            </a:r>
            <a:r>
              <a:rPr lang="en-US" sz="2000" dirty="0" smtClean="0">
                <a:solidFill>
                  <a:srgbClr val="000000"/>
                </a:solidFill>
              </a:rPr>
              <a:t>.  For example, being interrupted for a short time by a thread that uses lots of data may be more harmful than being interrupted for a long time by a thread that doesn’t touch much data (and therefore many cache lines).</a:t>
            </a:r>
          </a:p>
          <a:p>
            <a:endParaRPr lang="en-US" sz="2000" dirty="0">
              <a:solidFill>
                <a:srgbClr val="000000"/>
              </a:solidFill>
            </a:endParaRPr>
          </a:p>
          <a:p>
            <a:r>
              <a:rPr lang="en-US" sz="2000" dirty="0" smtClean="0">
                <a:solidFill>
                  <a:srgbClr val="000000"/>
                </a:solidFill>
              </a:rPr>
              <a:t>It’s often stated that interrupts must be fast in order to have minimal impact on other processes.  </a:t>
            </a:r>
            <a:r>
              <a:rPr lang="en-US" sz="2000" dirty="0" smtClean="0">
                <a:solidFill>
                  <a:srgbClr val="000000"/>
                </a:solidFill>
              </a:rPr>
              <a:t>More generally, they should be deterministic in their execution time.  Rarely would you find an interrupt specified in terms of its data access patterns </a:t>
            </a:r>
            <a:r>
              <a:rPr lang="en-US" sz="2000" i="1" dirty="0" smtClean="0">
                <a:solidFill>
                  <a:srgbClr val="000000"/>
                </a:solidFill>
              </a:rPr>
              <a:t>but you should!</a:t>
            </a:r>
            <a:endParaRPr lang="en-US" sz="2000" dirty="0">
              <a:solidFill>
                <a:srgbClr val="000000"/>
              </a:solidFill>
            </a:endParaRPr>
          </a:p>
        </p:txBody>
      </p:sp>
    </p:spTree>
    <p:extLst>
      <p:ext uri="{BB962C8B-B14F-4D97-AF65-F5344CB8AC3E}">
        <p14:creationId xmlns:p14="http://schemas.microsoft.com/office/powerpoint/2010/main" val="143112794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32</a:t>
            </a:fld>
            <a:endParaRPr lang="en-US" dirty="0"/>
          </a:p>
        </p:txBody>
      </p:sp>
      <p:sp>
        <p:nvSpPr>
          <p:cNvPr id="6" name="TextBox 5"/>
          <p:cNvSpPr txBox="1"/>
          <p:nvPr/>
        </p:nvSpPr>
        <p:spPr>
          <a:xfrm>
            <a:off x="572036" y="1634339"/>
            <a:ext cx="7665286" cy="4093428"/>
          </a:xfrm>
          <a:prstGeom prst="rect">
            <a:avLst/>
          </a:prstGeom>
          <a:noFill/>
        </p:spPr>
        <p:txBody>
          <a:bodyPr wrap="square" rtlCol="0">
            <a:spAutoFit/>
          </a:bodyPr>
          <a:lstStyle/>
          <a:p>
            <a:r>
              <a:rPr lang="en-US" sz="2000" dirty="0" smtClean="0">
                <a:solidFill>
                  <a:srgbClr val="3C8C93"/>
                </a:solidFill>
              </a:rPr>
              <a:t>Frequency Scaling</a:t>
            </a:r>
          </a:p>
          <a:p>
            <a:endParaRPr lang="en-US" sz="2000" dirty="0" smtClean="0">
              <a:solidFill>
                <a:srgbClr val="000000"/>
              </a:solidFill>
            </a:endParaRPr>
          </a:p>
          <a:p>
            <a:r>
              <a:rPr lang="en-US" sz="2000" dirty="0" smtClean="0">
                <a:solidFill>
                  <a:srgbClr val="000000"/>
                </a:solidFill>
              </a:rPr>
              <a:t>The previous items could, theoretically, be perfectly modeled.  If all the running tasks are </a:t>
            </a:r>
            <a:r>
              <a:rPr lang="en-US" sz="2000" dirty="0" smtClean="0">
                <a:solidFill>
                  <a:srgbClr val="000000"/>
                </a:solidFill>
              </a:rPr>
              <a:t>deterministic </a:t>
            </a:r>
            <a:r>
              <a:rPr lang="en-US" sz="2000" dirty="0" smtClean="0">
                <a:solidFill>
                  <a:srgbClr val="000000"/>
                </a:solidFill>
              </a:rPr>
              <a:t>then there’s no </a:t>
            </a:r>
            <a:r>
              <a:rPr lang="en-US" sz="2000" dirty="0" smtClean="0">
                <a:solidFill>
                  <a:srgbClr val="000000"/>
                </a:solidFill>
              </a:rPr>
              <a:t>problem; </a:t>
            </a:r>
            <a:r>
              <a:rPr lang="en-US" sz="2000" dirty="0" smtClean="0">
                <a:solidFill>
                  <a:srgbClr val="000000"/>
                </a:solidFill>
              </a:rPr>
              <a:t>the problem they present is that it becomes hard to </a:t>
            </a:r>
            <a:r>
              <a:rPr lang="en-US" sz="2000" dirty="0" smtClean="0">
                <a:solidFill>
                  <a:srgbClr val="000000"/>
                </a:solidFill>
              </a:rPr>
              <a:t>analyze the interactio</a:t>
            </a:r>
            <a:r>
              <a:rPr lang="en-US" sz="2000" dirty="0" smtClean="0">
                <a:solidFill>
                  <a:srgbClr val="000000"/>
                </a:solidFill>
              </a:rPr>
              <a:t>n between </a:t>
            </a:r>
            <a:r>
              <a:rPr lang="en-US" sz="2000" dirty="0" smtClean="0">
                <a:solidFill>
                  <a:srgbClr val="000000"/>
                </a:solidFill>
              </a:rPr>
              <a:t>tasks, and to decouple </a:t>
            </a:r>
            <a:r>
              <a:rPr lang="en-US" sz="2000" dirty="0">
                <a:solidFill>
                  <a:srgbClr val="000000"/>
                </a:solidFill>
              </a:rPr>
              <a:t>r</a:t>
            </a:r>
            <a:r>
              <a:rPr lang="en-US" sz="2000" dirty="0" smtClean="0">
                <a:solidFill>
                  <a:srgbClr val="000000"/>
                </a:solidFill>
              </a:rPr>
              <a:t>eal </a:t>
            </a:r>
            <a:r>
              <a:rPr lang="en-US" sz="2000" dirty="0">
                <a:solidFill>
                  <a:srgbClr val="000000"/>
                </a:solidFill>
              </a:rPr>
              <a:t>t</a:t>
            </a:r>
            <a:r>
              <a:rPr lang="en-US" sz="2000" dirty="0" smtClean="0">
                <a:solidFill>
                  <a:srgbClr val="000000"/>
                </a:solidFill>
              </a:rPr>
              <a:t>ime </a:t>
            </a:r>
            <a:r>
              <a:rPr lang="en-US" sz="2000" dirty="0" smtClean="0">
                <a:solidFill>
                  <a:srgbClr val="000000"/>
                </a:solidFill>
              </a:rPr>
              <a:t>and non-RT tasks.</a:t>
            </a:r>
          </a:p>
          <a:p>
            <a:endParaRPr lang="en-US" sz="2000" dirty="0">
              <a:solidFill>
                <a:srgbClr val="000000"/>
              </a:solidFill>
            </a:endParaRPr>
          </a:p>
          <a:p>
            <a:r>
              <a:rPr lang="en-US" sz="2000" dirty="0" smtClean="0">
                <a:solidFill>
                  <a:srgbClr val="000000"/>
                </a:solidFill>
              </a:rPr>
              <a:t>Frequency Scaling </a:t>
            </a:r>
            <a:r>
              <a:rPr lang="en-US" sz="2000" dirty="0" smtClean="0">
                <a:solidFill>
                  <a:srgbClr val="000000"/>
                </a:solidFill>
              </a:rPr>
              <a:t>cannot be modeled based on knowledge of the processor and software package </a:t>
            </a:r>
            <a:r>
              <a:rPr lang="en-US" sz="2000" dirty="0" smtClean="0">
                <a:solidFill>
                  <a:srgbClr val="000000"/>
                </a:solidFill>
              </a:rPr>
              <a:t>alone.  As the name suggests, this feature </a:t>
            </a:r>
            <a:r>
              <a:rPr lang="en-US" sz="2000" dirty="0" smtClean="0">
                <a:solidFill>
                  <a:srgbClr val="000000"/>
                </a:solidFill>
              </a:rPr>
              <a:t>changes </a:t>
            </a:r>
            <a:r>
              <a:rPr lang="en-US" sz="2000" dirty="0" smtClean="0">
                <a:solidFill>
                  <a:srgbClr val="000000"/>
                </a:solidFill>
              </a:rPr>
              <a:t>the speed of execution based upon the physical parameters of the processor.  If </a:t>
            </a:r>
            <a:r>
              <a:rPr lang="en-US" sz="2000" dirty="0" smtClean="0">
                <a:solidFill>
                  <a:srgbClr val="000000"/>
                </a:solidFill>
              </a:rPr>
              <a:t>the </a:t>
            </a:r>
            <a:r>
              <a:rPr lang="en-US" sz="2000" dirty="0" smtClean="0">
                <a:solidFill>
                  <a:srgbClr val="000000"/>
                </a:solidFill>
              </a:rPr>
              <a:t>processor can be clocked faster</a:t>
            </a:r>
            <a:r>
              <a:rPr lang="en-US" sz="2000" dirty="0" smtClean="0">
                <a:solidFill>
                  <a:srgbClr val="000000"/>
                </a:solidFill>
              </a:rPr>
              <a:t> </a:t>
            </a:r>
            <a:r>
              <a:rPr lang="en-US" sz="2000" dirty="0" smtClean="0">
                <a:solidFill>
                  <a:srgbClr val="000000"/>
                </a:solidFill>
              </a:rPr>
              <a:t>without physical damage, it is.</a:t>
            </a:r>
            <a:endParaRPr lang="en-US" sz="2000" dirty="0">
              <a:solidFill>
                <a:srgbClr val="000000"/>
              </a:solidFill>
            </a:endParaRPr>
          </a:p>
        </p:txBody>
      </p:sp>
    </p:spTree>
    <p:extLst>
      <p:ext uri="{BB962C8B-B14F-4D97-AF65-F5344CB8AC3E}">
        <p14:creationId xmlns:p14="http://schemas.microsoft.com/office/powerpoint/2010/main" val="240090207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33</a:t>
            </a:fld>
            <a:endParaRPr lang="en-US" dirty="0"/>
          </a:p>
        </p:txBody>
      </p:sp>
      <p:sp>
        <p:nvSpPr>
          <p:cNvPr id="6" name="TextBox 5"/>
          <p:cNvSpPr txBox="1"/>
          <p:nvPr/>
        </p:nvSpPr>
        <p:spPr>
          <a:xfrm>
            <a:off x="572036" y="1634339"/>
            <a:ext cx="7665286" cy="3785652"/>
          </a:xfrm>
          <a:prstGeom prst="rect">
            <a:avLst/>
          </a:prstGeom>
          <a:noFill/>
        </p:spPr>
        <p:txBody>
          <a:bodyPr wrap="square" rtlCol="0">
            <a:spAutoFit/>
          </a:bodyPr>
          <a:lstStyle/>
          <a:p>
            <a:r>
              <a:rPr lang="en-US" sz="2000" dirty="0" smtClean="0">
                <a:solidFill>
                  <a:srgbClr val="3C8C93"/>
                </a:solidFill>
              </a:rPr>
              <a:t>Frequency Scaling</a:t>
            </a:r>
          </a:p>
          <a:p>
            <a:endParaRPr lang="en-US" sz="2000" dirty="0">
              <a:solidFill>
                <a:srgbClr val="000000"/>
              </a:solidFill>
            </a:endParaRPr>
          </a:p>
          <a:p>
            <a:r>
              <a:rPr lang="en-US" sz="2000" dirty="0" smtClean="0">
                <a:solidFill>
                  <a:srgbClr val="000000"/>
                </a:solidFill>
              </a:rPr>
              <a:t>This sounds great, but couples your Real Time system’s performance to:</a:t>
            </a:r>
          </a:p>
          <a:p>
            <a:pPr marL="342900" indent="-342900">
              <a:buFont typeface="Arial"/>
              <a:buChar char="•"/>
            </a:pPr>
            <a:r>
              <a:rPr lang="en-US" sz="2000" dirty="0" smtClean="0">
                <a:solidFill>
                  <a:srgbClr val="000000"/>
                </a:solidFill>
              </a:rPr>
              <a:t>Fan speed</a:t>
            </a:r>
          </a:p>
          <a:p>
            <a:pPr marL="342900" indent="-342900">
              <a:buFont typeface="Arial"/>
              <a:buChar char="•"/>
            </a:pPr>
            <a:r>
              <a:rPr lang="en-US" sz="2000" dirty="0" smtClean="0">
                <a:solidFill>
                  <a:srgbClr val="000000"/>
                </a:solidFill>
              </a:rPr>
              <a:t>Dust</a:t>
            </a:r>
          </a:p>
          <a:p>
            <a:pPr marL="342900" indent="-342900">
              <a:buFont typeface="Arial"/>
              <a:buChar char="•"/>
            </a:pPr>
            <a:r>
              <a:rPr lang="en-US" sz="2000" dirty="0" smtClean="0">
                <a:solidFill>
                  <a:srgbClr val="000000"/>
                </a:solidFill>
              </a:rPr>
              <a:t>Power supply stability</a:t>
            </a:r>
          </a:p>
          <a:p>
            <a:pPr marL="342900" indent="-342900">
              <a:buFont typeface="Arial"/>
              <a:buChar char="•"/>
            </a:pPr>
            <a:r>
              <a:rPr lang="en-US" sz="2000" dirty="0" smtClean="0">
                <a:solidFill>
                  <a:srgbClr val="000000"/>
                </a:solidFill>
              </a:rPr>
              <a:t>Ambient Temperature</a:t>
            </a:r>
          </a:p>
          <a:p>
            <a:pPr marL="800100" lvl="1" indent="-342900">
              <a:buFont typeface="Arial"/>
              <a:buChar char="•"/>
            </a:pPr>
            <a:r>
              <a:rPr lang="en-US" sz="2000" dirty="0" smtClean="0">
                <a:solidFill>
                  <a:srgbClr val="000000"/>
                </a:solidFill>
              </a:rPr>
              <a:t>Meteorology</a:t>
            </a:r>
          </a:p>
          <a:p>
            <a:pPr marL="1257300" lvl="2" indent="-342900">
              <a:buFont typeface="Arial"/>
              <a:buChar char="•"/>
            </a:pPr>
            <a:r>
              <a:rPr lang="en-US" sz="2000" dirty="0" smtClean="0">
                <a:solidFill>
                  <a:srgbClr val="000000"/>
                </a:solidFill>
              </a:rPr>
              <a:t>Time of Year</a:t>
            </a:r>
          </a:p>
          <a:p>
            <a:pPr marL="1714500" lvl="3" indent="-342900">
              <a:buFont typeface="Arial"/>
              <a:buChar char="•"/>
            </a:pPr>
            <a:r>
              <a:rPr lang="en-US" sz="2000" dirty="0" smtClean="0">
                <a:solidFill>
                  <a:srgbClr val="000000"/>
                </a:solidFill>
              </a:rPr>
              <a:t>Celestial </a:t>
            </a:r>
            <a:r>
              <a:rPr lang="en-US" sz="2000" dirty="0" smtClean="0">
                <a:solidFill>
                  <a:srgbClr val="000000"/>
                </a:solidFill>
              </a:rPr>
              <a:t>Progression</a:t>
            </a:r>
          </a:p>
          <a:p>
            <a:pPr marL="2171700" lvl="4" indent="-342900">
              <a:buFont typeface="Arial"/>
              <a:buChar char="•"/>
            </a:pPr>
            <a:r>
              <a:rPr lang="en-US" sz="2000" dirty="0" smtClean="0">
                <a:solidFill>
                  <a:srgbClr val="000000"/>
                </a:solidFill>
              </a:rPr>
              <a:t>…</a:t>
            </a:r>
            <a:endParaRPr lang="en-US" sz="2000" dirty="0" smtClean="0">
              <a:solidFill>
                <a:srgbClr val="000000"/>
              </a:solidFill>
            </a:endParaRPr>
          </a:p>
        </p:txBody>
      </p:sp>
    </p:spTree>
    <p:extLst>
      <p:ext uri="{BB962C8B-B14F-4D97-AF65-F5344CB8AC3E}">
        <p14:creationId xmlns:p14="http://schemas.microsoft.com/office/powerpoint/2010/main" val="10909733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Microprocessors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34</a:t>
            </a:fld>
            <a:endParaRPr lang="en-US" dirty="0"/>
          </a:p>
        </p:txBody>
      </p:sp>
      <p:sp>
        <p:nvSpPr>
          <p:cNvPr id="6" name="TextBox 5"/>
          <p:cNvSpPr txBox="1"/>
          <p:nvPr/>
        </p:nvSpPr>
        <p:spPr>
          <a:xfrm>
            <a:off x="572036" y="1634339"/>
            <a:ext cx="7665286" cy="3785652"/>
          </a:xfrm>
          <a:prstGeom prst="rect">
            <a:avLst/>
          </a:prstGeom>
          <a:noFill/>
        </p:spPr>
        <p:txBody>
          <a:bodyPr wrap="square" rtlCol="0">
            <a:spAutoFit/>
          </a:bodyPr>
          <a:lstStyle/>
          <a:p>
            <a:r>
              <a:rPr lang="en-US" sz="2000" dirty="0" smtClean="0">
                <a:solidFill>
                  <a:srgbClr val="3C8C93"/>
                </a:solidFill>
              </a:rPr>
              <a:t>Back to Determinism</a:t>
            </a:r>
          </a:p>
          <a:p>
            <a:endParaRPr lang="en-US" sz="2000" dirty="0">
              <a:solidFill>
                <a:srgbClr val="000000"/>
              </a:solidFill>
            </a:endParaRPr>
          </a:p>
          <a:p>
            <a:r>
              <a:rPr lang="en-US" sz="2000" dirty="0" smtClean="0">
                <a:solidFill>
                  <a:srgbClr val="000000"/>
                </a:solidFill>
              </a:rPr>
              <a:t>So where do we stand on microprocessors versus determinism?  High performance processors get that way by sacrificing plenty of things – </a:t>
            </a:r>
            <a:r>
              <a:rPr lang="en-US" sz="2000" dirty="0" smtClean="0">
                <a:solidFill>
                  <a:srgbClr val="FF6600"/>
                </a:solidFill>
              </a:rPr>
              <a:t>determinism among them</a:t>
            </a:r>
          </a:p>
          <a:p>
            <a:endParaRPr lang="en-US" sz="2000" dirty="0">
              <a:solidFill>
                <a:srgbClr val="FF0000"/>
              </a:solidFill>
            </a:endParaRPr>
          </a:p>
          <a:p>
            <a:r>
              <a:rPr lang="en-US" sz="2000" dirty="0" smtClean="0">
                <a:solidFill>
                  <a:srgbClr val="000000"/>
                </a:solidFill>
              </a:rPr>
              <a:t>In fact, modern processors are so non-deterministic, they are actually a useful source of cryptographic </a:t>
            </a:r>
            <a:r>
              <a:rPr lang="en-US" sz="2000" dirty="0" smtClean="0">
                <a:solidFill>
                  <a:srgbClr val="000000"/>
                </a:solidFill>
              </a:rPr>
              <a:t>entropy.  </a:t>
            </a:r>
            <a:r>
              <a:rPr lang="en-US" sz="2000" dirty="0" smtClean="0">
                <a:solidFill>
                  <a:srgbClr val="000000"/>
                </a:solidFill>
              </a:rPr>
              <a:t>S</a:t>
            </a:r>
            <a:r>
              <a:rPr lang="en-US" sz="2000" dirty="0" smtClean="0">
                <a:solidFill>
                  <a:srgbClr val="000000"/>
                </a:solidFill>
              </a:rPr>
              <a:t>ee for example </a:t>
            </a:r>
            <a:r>
              <a:rPr lang="en-US" sz="2000" dirty="0" smtClean="0">
                <a:solidFill>
                  <a:srgbClr val="000000"/>
                </a:solidFill>
              </a:rPr>
              <a:t>the HAVEGE Project [1].  Note that worst-case execution time is usually still bounded, just not </a:t>
            </a:r>
            <a:r>
              <a:rPr lang="en-US" sz="2000" dirty="0" smtClean="0">
                <a:solidFill>
                  <a:srgbClr val="000000"/>
                </a:solidFill>
              </a:rPr>
              <a:t>deterministic.</a:t>
            </a:r>
            <a:endParaRPr lang="en-US" sz="2000" dirty="0" smtClean="0">
              <a:solidFill>
                <a:srgbClr val="000000"/>
              </a:solidFill>
            </a:endParaRPr>
          </a:p>
          <a:p>
            <a:endParaRPr lang="en-US" sz="2000" dirty="0" smtClean="0">
              <a:solidFill>
                <a:srgbClr val="000000"/>
              </a:solidFill>
            </a:endParaRPr>
          </a:p>
          <a:p>
            <a:r>
              <a:rPr lang="en-US" sz="1400" dirty="0" smtClean="0">
                <a:solidFill>
                  <a:srgbClr val="000000"/>
                </a:solidFill>
              </a:rPr>
              <a:t>[1] </a:t>
            </a:r>
            <a:r>
              <a:rPr lang="pl-PL" sz="1400" dirty="0" smtClean="0">
                <a:solidFill>
                  <a:srgbClr val="000000"/>
                </a:solidFill>
              </a:rPr>
              <a:t>http</a:t>
            </a:r>
            <a:r>
              <a:rPr lang="pl-PL" sz="1400" dirty="0">
                <a:solidFill>
                  <a:srgbClr val="000000"/>
                </a:solidFill>
              </a:rPr>
              <a:t>://</a:t>
            </a:r>
            <a:r>
              <a:rPr lang="pl-PL" sz="1400" dirty="0" err="1">
                <a:solidFill>
                  <a:srgbClr val="000000"/>
                </a:solidFill>
              </a:rPr>
              <a:t>www.irisa.fr</a:t>
            </a:r>
            <a:r>
              <a:rPr lang="pl-PL" sz="1400" dirty="0">
                <a:solidFill>
                  <a:srgbClr val="000000"/>
                </a:solidFill>
              </a:rPr>
              <a:t>/</a:t>
            </a:r>
            <a:r>
              <a:rPr lang="pl-PL" sz="1400" dirty="0" err="1">
                <a:solidFill>
                  <a:srgbClr val="000000"/>
                </a:solidFill>
              </a:rPr>
              <a:t>caps</a:t>
            </a:r>
            <a:r>
              <a:rPr lang="pl-PL" sz="1400" dirty="0">
                <a:solidFill>
                  <a:srgbClr val="000000"/>
                </a:solidFill>
              </a:rPr>
              <a:t>/</a:t>
            </a:r>
            <a:r>
              <a:rPr lang="pl-PL" sz="1400" dirty="0" err="1">
                <a:solidFill>
                  <a:srgbClr val="000000"/>
                </a:solidFill>
              </a:rPr>
              <a:t>projects</a:t>
            </a:r>
            <a:r>
              <a:rPr lang="pl-PL" sz="1400" dirty="0">
                <a:solidFill>
                  <a:srgbClr val="000000"/>
                </a:solidFill>
              </a:rPr>
              <a:t>/</a:t>
            </a:r>
            <a:r>
              <a:rPr lang="pl-PL" sz="1400" dirty="0" err="1">
                <a:solidFill>
                  <a:srgbClr val="000000"/>
                </a:solidFill>
              </a:rPr>
              <a:t>hipsor</a:t>
            </a:r>
            <a:r>
              <a:rPr lang="pl-PL" sz="1400" dirty="0">
                <a:solidFill>
                  <a:srgbClr val="000000"/>
                </a:solidFill>
              </a:rPr>
              <a:t>/</a:t>
            </a:r>
            <a:endParaRPr lang="en-US" sz="1400" dirty="0" smtClean="0">
              <a:solidFill>
                <a:srgbClr val="000000"/>
              </a:solidFill>
            </a:endParaRPr>
          </a:p>
        </p:txBody>
      </p:sp>
    </p:spTree>
    <p:extLst>
      <p:ext uri="{BB962C8B-B14F-4D97-AF65-F5344CB8AC3E}">
        <p14:creationId xmlns:p14="http://schemas.microsoft.com/office/powerpoint/2010/main" val="289678706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35</a:t>
            </a:fld>
            <a:endParaRPr lang="en-US" dirty="0"/>
          </a:p>
        </p:txBody>
      </p:sp>
      <p:sp>
        <p:nvSpPr>
          <p:cNvPr id="6" name="TextBox 5"/>
          <p:cNvSpPr txBox="1"/>
          <p:nvPr/>
        </p:nvSpPr>
        <p:spPr>
          <a:xfrm>
            <a:off x="572036" y="1634339"/>
            <a:ext cx="7665286" cy="4708981"/>
          </a:xfrm>
          <a:prstGeom prst="rect">
            <a:avLst/>
          </a:prstGeom>
          <a:noFill/>
        </p:spPr>
        <p:txBody>
          <a:bodyPr wrap="square" rtlCol="0">
            <a:spAutoFit/>
          </a:bodyPr>
          <a:lstStyle/>
          <a:p>
            <a:r>
              <a:rPr lang="en-US" sz="2000" dirty="0" smtClean="0">
                <a:solidFill>
                  <a:srgbClr val="000000"/>
                </a:solidFill>
              </a:rPr>
              <a:t>How do FPGAs compare to microcontrollers in terms of determinism and real time performance?</a:t>
            </a:r>
          </a:p>
          <a:p>
            <a:endParaRPr lang="en-US" sz="2000" dirty="0">
              <a:solidFill>
                <a:srgbClr val="000000"/>
              </a:solidFill>
            </a:endParaRPr>
          </a:p>
          <a:p>
            <a:r>
              <a:rPr lang="en-US" sz="2000" dirty="0" smtClean="0">
                <a:solidFill>
                  <a:srgbClr val="000000"/>
                </a:solidFill>
              </a:rPr>
              <a:t>FPGAs do have an intrinsic advantage </a:t>
            </a:r>
            <a:r>
              <a:rPr lang="en-US" sz="2000" dirty="0" smtClean="0">
                <a:solidFill>
                  <a:srgbClr val="000000"/>
                </a:solidFill>
              </a:rPr>
              <a:t>over microprocessors in terms of determinism as </a:t>
            </a:r>
            <a:r>
              <a:rPr lang="en-US" sz="2000" dirty="0">
                <a:solidFill>
                  <a:srgbClr val="000000"/>
                </a:solidFill>
              </a:rPr>
              <a:t>u</a:t>
            </a:r>
            <a:r>
              <a:rPr lang="en-US" sz="2000" dirty="0" smtClean="0">
                <a:solidFill>
                  <a:srgbClr val="000000"/>
                </a:solidFill>
              </a:rPr>
              <a:t>nrelated tasks are performed in physically separate places so there is not necessarily any conflict for resources nor coupling between unrelated pieces of code.</a:t>
            </a:r>
          </a:p>
          <a:p>
            <a:endParaRPr lang="en-US" sz="2000" dirty="0">
              <a:solidFill>
                <a:srgbClr val="000000"/>
              </a:solidFill>
            </a:endParaRPr>
          </a:p>
          <a:p>
            <a:r>
              <a:rPr lang="en-US" sz="2000" dirty="0" smtClean="0">
                <a:solidFill>
                  <a:srgbClr val="000000"/>
                </a:solidFill>
              </a:rPr>
              <a:t>If your FPGA design includes some shared resource and an associated arbitration algorithm (memory, radio modem etc</a:t>
            </a:r>
            <a:r>
              <a:rPr lang="en-US" sz="2000" dirty="0" smtClean="0">
                <a:solidFill>
                  <a:srgbClr val="000000"/>
                </a:solidFill>
              </a:rPr>
              <a:t>.) then you start introducing couplings and associated non-determinism.</a:t>
            </a:r>
          </a:p>
          <a:p>
            <a:endParaRPr lang="en-US" sz="2000" dirty="0">
              <a:solidFill>
                <a:srgbClr val="000000"/>
              </a:solidFill>
            </a:endParaRPr>
          </a:p>
          <a:p>
            <a:r>
              <a:rPr lang="en-US" sz="2000" dirty="0" smtClean="0">
                <a:solidFill>
                  <a:srgbClr val="000000"/>
                </a:solidFill>
              </a:rPr>
              <a:t>These interconnections are very explicit though, and relatively easy to audit.</a:t>
            </a:r>
            <a:endParaRPr lang="en-US" sz="2000" dirty="0" smtClean="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2651818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36</a:t>
            </a:fld>
            <a:endParaRPr lang="en-US" dirty="0"/>
          </a:p>
        </p:txBody>
      </p:sp>
      <p:sp>
        <p:nvSpPr>
          <p:cNvPr id="5" name="Rectangle 4"/>
          <p:cNvSpPr/>
          <p:nvPr/>
        </p:nvSpPr>
        <p:spPr>
          <a:xfrm>
            <a:off x="1864838" y="5377702"/>
            <a:ext cx="743647"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08485" y="5377702"/>
            <a:ext cx="2333908" cy="171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4942393" y="5377702"/>
            <a:ext cx="2333908"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864838" y="6109985"/>
            <a:ext cx="54114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306370" y="6109985"/>
            <a:ext cx="689048" cy="369332"/>
          </a:xfrm>
          <a:prstGeom prst="rect">
            <a:avLst/>
          </a:prstGeom>
          <a:noFill/>
        </p:spPr>
        <p:txBody>
          <a:bodyPr wrap="none" rtlCol="0">
            <a:spAutoFit/>
          </a:bodyPr>
          <a:lstStyle/>
          <a:p>
            <a:r>
              <a:rPr lang="en-US" dirty="0" smtClean="0">
                <a:solidFill>
                  <a:schemeClr val="tx2"/>
                </a:solidFill>
              </a:rPr>
              <a:t>Time</a:t>
            </a:r>
            <a:endParaRPr lang="en-US" dirty="0" smtClean="0">
              <a:solidFill>
                <a:schemeClr val="tx2"/>
              </a:solidFill>
            </a:endParaRPr>
          </a:p>
        </p:txBody>
      </p:sp>
      <p:sp>
        <p:nvSpPr>
          <p:cNvPr id="12" name="TextBox 11"/>
          <p:cNvSpPr txBox="1"/>
          <p:nvPr/>
        </p:nvSpPr>
        <p:spPr>
          <a:xfrm>
            <a:off x="2882163" y="3614051"/>
            <a:ext cx="1737487" cy="369332"/>
          </a:xfrm>
          <a:prstGeom prst="rect">
            <a:avLst/>
          </a:prstGeom>
          <a:noFill/>
        </p:spPr>
        <p:txBody>
          <a:bodyPr wrap="none" rtlCol="0">
            <a:spAutoFit/>
          </a:bodyPr>
          <a:lstStyle/>
          <a:p>
            <a:r>
              <a:rPr lang="en-US" dirty="0" smtClean="0">
                <a:solidFill>
                  <a:srgbClr val="000000"/>
                </a:solidFill>
              </a:rPr>
              <a:t>Intended Delay</a:t>
            </a:r>
            <a:endParaRPr lang="en-US" dirty="0" smtClean="0">
              <a:solidFill>
                <a:srgbClr val="000000"/>
              </a:solidFill>
            </a:endParaRPr>
          </a:p>
        </p:txBody>
      </p:sp>
      <p:cxnSp>
        <p:nvCxnSpPr>
          <p:cNvPr id="14" name="Straight Connector 13"/>
          <p:cNvCxnSpPr/>
          <p:nvPr/>
        </p:nvCxnSpPr>
        <p:spPr>
          <a:xfrm flipV="1">
            <a:off x="2608485"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942393"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34077" y="5402645"/>
            <a:ext cx="1031465" cy="369332"/>
          </a:xfrm>
          <a:prstGeom prst="rect">
            <a:avLst/>
          </a:prstGeom>
          <a:noFill/>
        </p:spPr>
        <p:txBody>
          <a:bodyPr wrap="none" rtlCol="0">
            <a:spAutoFit/>
          </a:bodyPr>
          <a:lstStyle/>
          <a:p>
            <a:r>
              <a:rPr lang="en-US" dirty="0" smtClean="0">
                <a:solidFill>
                  <a:srgbClr val="000000"/>
                </a:solidFill>
              </a:rPr>
              <a:t>Thread </a:t>
            </a:r>
            <a:r>
              <a:rPr lang="en-US" dirty="0" err="1" smtClean="0">
                <a:solidFill>
                  <a:srgbClr val="000000"/>
                </a:solidFill>
              </a:rPr>
              <a:t>i</a:t>
            </a:r>
            <a:endParaRPr lang="en-US" dirty="0" smtClean="0">
              <a:solidFill>
                <a:srgbClr val="000000"/>
              </a:solidFill>
            </a:endParaRPr>
          </a:p>
        </p:txBody>
      </p:sp>
      <p:sp>
        <p:nvSpPr>
          <p:cNvPr id="17" name="TextBox 16"/>
          <p:cNvSpPr txBox="1"/>
          <p:nvPr/>
        </p:nvSpPr>
        <p:spPr>
          <a:xfrm>
            <a:off x="709325" y="1908175"/>
            <a:ext cx="7615963" cy="646331"/>
          </a:xfrm>
          <a:prstGeom prst="rect">
            <a:avLst/>
          </a:prstGeom>
          <a:noFill/>
        </p:spPr>
        <p:txBody>
          <a:bodyPr wrap="square" rtlCol="0">
            <a:spAutoFit/>
          </a:bodyPr>
          <a:lstStyle/>
          <a:p>
            <a:r>
              <a:rPr lang="en-US" dirty="0" smtClean="0">
                <a:solidFill>
                  <a:srgbClr val="000000"/>
                </a:solidFill>
              </a:rPr>
              <a:t>Delaying execution for a fixed amount of time is a commonly-used alternative to busy-waiting or interrupts</a:t>
            </a:r>
            <a:endParaRPr lang="en-US" dirty="0" smtClean="0">
              <a:solidFill>
                <a:srgbClr val="000000"/>
              </a:solidFill>
            </a:endParaRPr>
          </a:p>
        </p:txBody>
      </p:sp>
    </p:spTree>
    <p:extLst>
      <p:ext uri="{BB962C8B-B14F-4D97-AF65-F5344CB8AC3E}">
        <p14:creationId xmlns:p14="http://schemas.microsoft.com/office/powerpoint/2010/main" val="305138759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37</a:t>
            </a:fld>
            <a:endParaRPr lang="en-US" dirty="0"/>
          </a:p>
        </p:txBody>
      </p:sp>
      <p:sp>
        <p:nvSpPr>
          <p:cNvPr id="5" name="Rectangle 4"/>
          <p:cNvSpPr/>
          <p:nvPr/>
        </p:nvSpPr>
        <p:spPr>
          <a:xfrm>
            <a:off x="1864838" y="5377702"/>
            <a:ext cx="743647"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08485" y="5377702"/>
            <a:ext cx="2333908" cy="171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6593527" y="5377702"/>
            <a:ext cx="682773"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864838" y="6109985"/>
            <a:ext cx="54114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306370" y="6109985"/>
            <a:ext cx="689048" cy="369332"/>
          </a:xfrm>
          <a:prstGeom prst="rect">
            <a:avLst/>
          </a:prstGeom>
          <a:noFill/>
        </p:spPr>
        <p:txBody>
          <a:bodyPr wrap="none" rtlCol="0">
            <a:spAutoFit/>
          </a:bodyPr>
          <a:lstStyle/>
          <a:p>
            <a:r>
              <a:rPr lang="en-US" dirty="0" smtClean="0">
                <a:solidFill>
                  <a:schemeClr val="tx2"/>
                </a:solidFill>
              </a:rPr>
              <a:t>Time</a:t>
            </a:r>
            <a:endParaRPr lang="en-US" dirty="0" smtClean="0">
              <a:solidFill>
                <a:schemeClr val="tx2"/>
              </a:solidFill>
            </a:endParaRPr>
          </a:p>
        </p:txBody>
      </p:sp>
      <p:sp>
        <p:nvSpPr>
          <p:cNvPr id="12" name="TextBox 11"/>
          <p:cNvSpPr txBox="1"/>
          <p:nvPr/>
        </p:nvSpPr>
        <p:spPr>
          <a:xfrm>
            <a:off x="2882163" y="3614051"/>
            <a:ext cx="1737487" cy="369332"/>
          </a:xfrm>
          <a:prstGeom prst="rect">
            <a:avLst/>
          </a:prstGeom>
          <a:noFill/>
        </p:spPr>
        <p:txBody>
          <a:bodyPr wrap="none" rtlCol="0">
            <a:spAutoFit/>
          </a:bodyPr>
          <a:lstStyle/>
          <a:p>
            <a:r>
              <a:rPr lang="en-US" dirty="0" smtClean="0">
                <a:solidFill>
                  <a:srgbClr val="000000"/>
                </a:solidFill>
              </a:rPr>
              <a:t>Intended Delay</a:t>
            </a:r>
            <a:endParaRPr lang="en-US" dirty="0" smtClean="0">
              <a:solidFill>
                <a:srgbClr val="000000"/>
              </a:solidFill>
            </a:endParaRPr>
          </a:p>
        </p:txBody>
      </p:sp>
      <p:cxnSp>
        <p:nvCxnSpPr>
          <p:cNvPr id="14" name="Straight Connector 13"/>
          <p:cNvCxnSpPr/>
          <p:nvPr/>
        </p:nvCxnSpPr>
        <p:spPr>
          <a:xfrm flipV="1">
            <a:off x="2608485" y="3089318"/>
            <a:ext cx="0"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942393"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34077" y="5402645"/>
            <a:ext cx="1031465" cy="369332"/>
          </a:xfrm>
          <a:prstGeom prst="rect">
            <a:avLst/>
          </a:prstGeom>
          <a:noFill/>
        </p:spPr>
        <p:txBody>
          <a:bodyPr wrap="none" rtlCol="0">
            <a:spAutoFit/>
          </a:bodyPr>
          <a:lstStyle/>
          <a:p>
            <a:r>
              <a:rPr lang="en-US" dirty="0" smtClean="0">
                <a:solidFill>
                  <a:srgbClr val="000000"/>
                </a:solidFill>
              </a:rPr>
              <a:t>Thread </a:t>
            </a:r>
            <a:r>
              <a:rPr lang="en-US" dirty="0" err="1" smtClean="0">
                <a:solidFill>
                  <a:srgbClr val="000000"/>
                </a:solidFill>
              </a:rPr>
              <a:t>i</a:t>
            </a:r>
            <a:endParaRPr lang="en-US" dirty="0" smtClean="0">
              <a:solidFill>
                <a:srgbClr val="000000"/>
              </a:solidFill>
            </a:endParaRPr>
          </a:p>
        </p:txBody>
      </p:sp>
      <p:sp>
        <p:nvSpPr>
          <p:cNvPr id="17" name="TextBox 16"/>
          <p:cNvSpPr txBox="1"/>
          <p:nvPr/>
        </p:nvSpPr>
        <p:spPr>
          <a:xfrm>
            <a:off x="631111" y="1808097"/>
            <a:ext cx="7615963" cy="1200329"/>
          </a:xfrm>
          <a:prstGeom prst="rect">
            <a:avLst/>
          </a:prstGeom>
          <a:noFill/>
        </p:spPr>
        <p:txBody>
          <a:bodyPr wrap="square" rtlCol="0">
            <a:spAutoFit/>
          </a:bodyPr>
          <a:lstStyle/>
          <a:p>
            <a:r>
              <a:rPr lang="en-US" dirty="0" smtClean="0">
                <a:solidFill>
                  <a:srgbClr val="000000"/>
                </a:solidFill>
              </a:rPr>
              <a:t>But the semantics of primitive delays aren’t as one might expect.  They’re precise only in their </a:t>
            </a:r>
            <a:r>
              <a:rPr lang="en-US" i="1" dirty="0" smtClean="0">
                <a:solidFill>
                  <a:srgbClr val="000000"/>
                </a:solidFill>
              </a:rPr>
              <a:t>lower bound.  </a:t>
            </a:r>
            <a:r>
              <a:rPr lang="en-US" dirty="0" smtClean="0">
                <a:solidFill>
                  <a:srgbClr val="000000"/>
                </a:solidFill>
              </a:rPr>
              <a:t>In English, rather than “Stop the task then run again after n”, “Stop the task, then after </a:t>
            </a:r>
            <a:r>
              <a:rPr lang="en-US" dirty="0" smtClean="0">
                <a:solidFill>
                  <a:srgbClr val="FF6600"/>
                </a:solidFill>
              </a:rPr>
              <a:t>the CPU’s idea </a:t>
            </a:r>
            <a:r>
              <a:rPr lang="en-US" dirty="0" smtClean="0">
                <a:solidFill>
                  <a:srgbClr val="000000"/>
                </a:solidFill>
              </a:rPr>
              <a:t>of n, make it </a:t>
            </a:r>
            <a:r>
              <a:rPr lang="en-US" dirty="0" smtClean="0">
                <a:solidFill>
                  <a:srgbClr val="FF6600"/>
                </a:solidFill>
              </a:rPr>
              <a:t>eligible</a:t>
            </a:r>
            <a:r>
              <a:rPr lang="en-US" dirty="0" smtClean="0">
                <a:solidFill>
                  <a:srgbClr val="000000"/>
                </a:solidFill>
              </a:rPr>
              <a:t> to be run again”.</a:t>
            </a:r>
            <a:endParaRPr lang="en-US" dirty="0" smtClean="0">
              <a:solidFill>
                <a:srgbClr val="000000"/>
              </a:solidFill>
            </a:endParaRPr>
          </a:p>
        </p:txBody>
      </p:sp>
      <p:cxnSp>
        <p:nvCxnSpPr>
          <p:cNvPr id="18" name="Straight Connector 17"/>
          <p:cNvCxnSpPr/>
          <p:nvPr/>
        </p:nvCxnSpPr>
        <p:spPr>
          <a:xfrm flipV="1">
            <a:off x="5483778"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895644"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593527" y="3089318"/>
            <a:ext cx="1"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942393" y="5377702"/>
            <a:ext cx="541385" cy="171629"/>
          </a:xfrm>
          <a:prstGeom prst="rect">
            <a:avLst/>
          </a:prstGeom>
          <a:solidFill>
            <a:srgbClr val="FCFF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83779" y="5377702"/>
            <a:ext cx="411866" cy="171629"/>
          </a:xfrm>
          <a:prstGeom prst="rect">
            <a:avLst/>
          </a:prstGeom>
          <a:solidFill>
            <a:srgbClr val="FFC9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95645" y="5377702"/>
            <a:ext cx="697882" cy="171629"/>
          </a:xfrm>
          <a:prstGeom prst="rect">
            <a:avLst/>
          </a:prstGeom>
          <a:solidFill>
            <a:srgbClr val="DBC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988156" y="3414972"/>
            <a:ext cx="400110" cy="1835273"/>
          </a:xfrm>
          <a:prstGeom prst="rect">
            <a:avLst/>
          </a:prstGeom>
          <a:noFill/>
        </p:spPr>
        <p:txBody>
          <a:bodyPr vert="vert270" wrap="none" rtlCol="0">
            <a:spAutoFit/>
          </a:bodyPr>
          <a:lstStyle/>
          <a:p>
            <a:r>
              <a:rPr lang="en-US" sz="1400" dirty="0" smtClean="0"/>
              <a:t>Granularity Difference</a:t>
            </a:r>
            <a:endParaRPr lang="en-US" sz="1400" dirty="0" smtClean="0"/>
          </a:p>
        </p:txBody>
      </p:sp>
      <p:sp>
        <p:nvSpPr>
          <p:cNvPr id="24" name="TextBox 23"/>
          <p:cNvSpPr txBox="1"/>
          <p:nvPr/>
        </p:nvSpPr>
        <p:spPr>
          <a:xfrm>
            <a:off x="5476324" y="3651052"/>
            <a:ext cx="400110" cy="1599193"/>
          </a:xfrm>
          <a:prstGeom prst="rect">
            <a:avLst/>
          </a:prstGeom>
          <a:noFill/>
        </p:spPr>
        <p:txBody>
          <a:bodyPr vert="vert270" wrap="none" rtlCol="0">
            <a:spAutoFit/>
          </a:bodyPr>
          <a:lstStyle/>
          <a:p>
            <a:r>
              <a:rPr lang="en-US" sz="1400" dirty="0" smtClean="0"/>
              <a:t>Interrupts Disabled</a:t>
            </a:r>
            <a:endParaRPr lang="en-US" sz="1400" dirty="0" smtClean="0"/>
          </a:p>
        </p:txBody>
      </p:sp>
      <p:sp>
        <p:nvSpPr>
          <p:cNvPr id="25" name="TextBox 24"/>
          <p:cNvSpPr txBox="1"/>
          <p:nvPr/>
        </p:nvSpPr>
        <p:spPr>
          <a:xfrm>
            <a:off x="6010051" y="3311265"/>
            <a:ext cx="400110" cy="1938980"/>
          </a:xfrm>
          <a:prstGeom prst="rect">
            <a:avLst/>
          </a:prstGeom>
          <a:noFill/>
        </p:spPr>
        <p:txBody>
          <a:bodyPr vert="vert270" wrap="none" rtlCol="0">
            <a:spAutoFit/>
          </a:bodyPr>
          <a:lstStyle/>
          <a:p>
            <a:r>
              <a:rPr lang="en-US" sz="1400" dirty="0" smtClean="0"/>
              <a:t>Scheduled to run again</a:t>
            </a:r>
            <a:endParaRPr lang="en-US" sz="1400" dirty="0" smtClean="0"/>
          </a:p>
        </p:txBody>
      </p:sp>
      <p:sp>
        <p:nvSpPr>
          <p:cNvPr id="26" name="TextBox 25"/>
          <p:cNvSpPr txBox="1"/>
          <p:nvPr/>
        </p:nvSpPr>
        <p:spPr>
          <a:xfrm>
            <a:off x="6765139" y="3960506"/>
            <a:ext cx="400110" cy="1289739"/>
          </a:xfrm>
          <a:prstGeom prst="rect">
            <a:avLst/>
          </a:prstGeom>
          <a:noFill/>
        </p:spPr>
        <p:txBody>
          <a:bodyPr vert="vert270" wrap="none" rtlCol="0">
            <a:spAutoFit/>
          </a:bodyPr>
          <a:lstStyle/>
          <a:p>
            <a:r>
              <a:rPr lang="en-US" sz="1400" dirty="0" smtClean="0"/>
              <a:t>Given the CPU</a:t>
            </a:r>
            <a:endParaRPr lang="en-US" sz="1400" dirty="0" smtClean="0"/>
          </a:p>
        </p:txBody>
      </p:sp>
      <p:sp>
        <p:nvSpPr>
          <p:cNvPr id="27" name="TextBox 26"/>
          <p:cNvSpPr txBox="1"/>
          <p:nvPr/>
        </p:nvSpPr>
        <p:spPr>
          <a:xfrm>
            <a:off x="4119412" y="3003366"/>
            <a:ext cx="1493330" cy="369332"/>
          </a:xfrm>
          <a:prstGeom prst="rect">
            <a:avLst/>
          </a:prstGeom>
          <a:noFill/>
        </p:spPr>
        <p:txBody>
          <a:bodyPr wrap="none" rtlCol="0">
            <a:spAutoFit/>
          </a:bodyPr>
          <a:lstStyle/>
          <a:p>
            <a:r>
              <a:rPr lang="en-US" dirty="0" smtClean="0">
                <a:solidFill>
                  <a:srgbClr val="000000"/>
                </a:solidFill>
              </a:rPr>
              <a:t>Actual Delay</a:t>
            </a:r>
            <a:endParaRPr lang="en-US" dirty="0" smtClean="0">
              <a:solidFill>
                <a:srgbClr val="000000"/>
              </a:solidFill>
            </a:endParaRPr>
          </a:p>
        </p:txBody>
      </p:sp>
    </p:spTree>
    <p:extLst>
      <p:ext uri="{BB962C8B-B14F-4D97-AF65-F5344CB8AC3E}">
        <p14:creationId xmlns:p14="http://schemas.microsoft.com/office/powerpoint/2010/main" val="30935100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38</a:t>
            </a:fld>
            <a:endParaRPr lang="en-US" dirty="0"/>
          </a:p>
        </p:txBody>
      </p:sp>
      <p:sp>
        <p:nvSpPr>
          <p:cNvPr id="5" name="Rectangle 4"/>
          <p:cNvSpPr/>
          <p:nvPr/>
        </p:nvSpPr>
        <p:spPr>
          <a:xfrm>
            <a:off x="1864838" y="5377702"/>
            <a:ext cx="743647"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08485" y="5377702"/>
            <a:ext cx="2333908" cy="171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6593527" y="5377702"/>
            <a:ext cx="682773"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864838" y="6109985"/>
            <a:ext cx="54114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306370" y="6109985"/>
            <a:ext cx="689048" cy="369332"/>
          </a:xfrm>
          <a:prstGeom prst="rect">
            <a:avLst/>
          </a:prstGeom>
          <a:noFill/>
        </p:spPr>
        <p:txBody>
          <a:bodyPr wrap="none" rtlCol="0">
            <a:spAutoFit/>
          </a:bodyPr>
          <a:lstStyle/>
          <a:p>
            <a:r>
              <a:rPr lang="en-US" dirty="0" smtClean="0">
                <a:solidFill>
                  <a:schemeClr val="tx2"/>
                </a:solidFill>
              </a:rPr>
              <a:t>Time</a:t>
            </a:r>
            <a:endParaRPr lang="en-US" dirty="0" smtClean="0">
              <a:solidFill>
                <a:schemeClr val="tx2"/>
              </a:solidFill>
            </a:endParaRPr>
          </a:p>
        </p:txBody>
      </p:sp>
      <p:sp>
        <p:nvSpPr>
          <p:cNvPr id="12" name="TextBox 11"/>
          <p:cNvSpPr txBox="1"/>
          <p:nvPr/>
        </p:nvSpPr>
        <p:spPr>
          <a:xfrm>
            <a:off x="2882163" y="3614051"/>
            <a:ext cx="1737487" cy="369332"/>
          </a:xfrm>
          <a:prstGeom prst="rect">
            <a:avLst/>
          </a:prstGeom>
          <a:noFill/>
        </p:spPr>
        <p:txBody>
          <a:bodyPr wrap="none" rtlCol="0">
            <a:spAutoFit/>
          </a:bodyPr>
          <a:lstStyle/>
          <a:p>
            <a:r>
              <a:rPr lang="en-US" dirty="0" smtClean="0">
                <a:solidFill>
                  <a:srgbClr val="000000"/>
                </a:solidFill>
              </a:rPr>
              <a:t>Intended Delay</a:t>
            </a:r>
            <a:endParaRPr lang="en-US" dirty="0" smtClean="0">
              <a:solidFill>
                <a:srgbClr val="000000"/>
              </a:solidFill>
            </a:endParaRPr>
          </a:p>
        </p:txBody>
      </p:sp>
      <p:cxnSp>
        <p:nvCxnSpPr>
          <p:cNvPr id="14" name="Straight Connector 13"/>
          <p:cNvCxnSpPr/>
          <p:nvPr/>
        </p:nvCxnSpPr>
        <p:spPr>
          <a:xfrm flipV="1">
            <a:off x="2608485" y="3089318"/>
            <a:ext cx="0"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942393"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34077" y="5402645"/>
            <a:ext cx="1031465" cy="369332"/>
          </a:xfrm>
          <a:prstGeom prst="rect">
            <a:avLst/>
          </a:prstGeom>
          <a:noFill/>
        </p:spPr>
        <p:txBody>
          <a:bodyPr wrap="none" rtlCol="0">
            <a:spAutoFit/>
          </a:bodyPr>
          <a:lstStyle/>
          <a:p>
            <a:r>
              <a:rPr lang="en-US" dirty="0" smtClean="0">
                <a:solidFill>
                  <a:srgbClr val="000000"/>
                </a:solidFill>
              </a:rPr>
              <a:t>Thread </a:t>
            </a:r>
            <a:r>
              <a:rPr lang="en-US" dirty="0" err="1" smtClean="0">
                <a:solidFill>
                  <a:srgbClr val="000000"/>
                </a:solidFill>
              </a:rPr>
              <a:t>i</a:t>
            </a:r>
            <a:endParaRPr lang="en-US" dirty="0" smtClean="0">
              <a:solidFill>
                <a:srgbClr val="000000"/>
              </a:solidFill>
            </a:endParaRPr>
          </a:p>
        </p:txBody>
      </p:sp>
      <p:cxnSp>
        <p:nvCxnSpPr>
          <p:cNvPr id="20" name="Straight Connector 19"/>
          <p:cNvCxnSpPr/>
          <p:nvPr/>
        </p:nvCxnSpPr>
        <p:spPr>
          <a:xfrm flipH="1" flipV="1">
            <a:off x="6593527" y="3089318"/>
            <a:ext cx="1"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942393" y="5377702"/>
            <a:ext cx="541385" cy="171629"/>
          </a:xfrm>
          <a:prstGeom prst="rect">
            <a:avLst/>
          </a:prstGeom>
          <a:solidFill>
            <a:srgbClr val="FCFF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83779" y="5377702"/>
            <a:ext cx="411866" cy="171629"/>
          </a:xfrm>
          <a:prstGeom prst="rect">
            <a:avLst/>
          </a:prstGeom>
          <a:solidFill>
            <a:srgbClr val="FFC9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95645" y="5377702"/>
            <a:ext cx="697882" cy="171629"/>
          </a:xfrm>
          <a:prstGeom prst="rect">
            <a:avLst/>
          </a:prstGeom>
          <a:solidFill>
            <a:srgbClr val="DBC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262734" y="4647878"/>
            <a:ext cx="992842" cy="307777"/>
          </a:xfrm>
          <a:prstGeom prst="rect">
            <a:avLst/>
          </a:prstGeom>
          <a:noFill/>
        </p:spPr>
        <p:txBody>
          <a:bodyPr vert="horz" wrap="none" rtlCol="0">
            <a:spAutoFit/>
          </a:bodyPr>
          <a:lstStyle/>
          <a:p>
            <a:r>
              <a:rPr lang="en-US" sz="1400" dirty="0" smtClean="0">
                <a:solidFill>
                  <a:srgbClr val="FF6600"/>
                </a:solidFill>
              </a:rPr>
              <a:t>Local Drift</a:t>
            </a:r>
            <a:endParaRPr lang="en-US" sz="1400" dirty="0" smtClean="0">
              <a:solidFill>
                <a:srgbClr val="FF6600"/>
              </a:solidFill>
            </a:endParaRPr>
          </a:p>
        </p:txBody>
      </p:sp>
      <p:sp>
        <p:nvSpPr>
          <p:cNvPr id="26" name="TextBox 25"/>
          <p:cNvSpPr txBox="1"/>
          <p:nvPr/>
        </p:nvSpPr>
        <p:spPr>
          <a:xfrm>
            <a:off x="6765139" y="3960506"/>
            <a:ext cx="400110" cy="1289739"/>
          </a:xfrm>
          <a:prstGeom prst="rect">
            <a:avLst/>
          </a:prstGeom>
          <a:noFill/>
        </p:spPr>
        <p:txBody>
          <a:bodyPr vert="vert270" wrap="none" rtlCol="0">
            <a:spAutoFit/>
          </a:bodyPr>
          <a:lstStyle/>
          <a:p>
            <a:r>
              <a:rPr lang="en-US" sz="1400" dirty="0" smtClean="0"/>
              <a:t>Given the CPU</a:t>
            </a:r>
            <a:endParaRPr lang="en-US" sz="1400" dirty="0" smtClean="0"/>
          </a:p>
        </p:txBody>
      </p:sp>
      <p:sp>
        <p:nvSpPr>
          <p:cNvPr id="27" name="TextBox 26"/>
          <p:cNvSpPr txBox="1"/>
          <p:nvPr/>
        </p:nvSpPr>
        <p:spPr>
          <a:xfrm>
            <a:off x="4119412" y="3003366"/>
            <a:ext cx="1493330" cy="369332"/>
          </a:xfrm>
          <a:prstGeom prst="rect">
            <a:avLst/>
          </a:prstGeom>
          <a:noFill/>
        </p:spPr>
        <p:txBody>
          <a:bodyPr wrap="none" rtlCol="0">
            <a:spAutoFit/>
          </a:bodyPr>
          <a:lstStyle/>
          <a:p>
            <a:r>
              <a:rPr lang="en-US" dirty="0" smtClean="0">
                <a:solidFill>
                  <a:srgbClr val="000000"/>
                </a:solidFill>
              </a:rPr>
              <a:t>Actual Delay</a:t>
            </a:r>
            <a:endParaRPr lang="en-US" dirty="0" smtClean="0">
              <a:solidFill>
                <a:srgbClr val="000000"/>
              </a:solidFill>
            </a:endParaRPr>
          </a:p>
        </p:txBody>
      </p:sp>
      <p:sp>
        <p:nvSpPr>
          <p:cNvPr id="29" name="TextBox 28"/>
          <p:cNvSpPr txBox="1"/>
          <p:nvPr/>
        </p:nvSpPr>
        <p:spPr>
          <a:xfrm>
            <a:off x="631111" y="1808097"/>
            <a:ext cx="7615963" cy="369332"/>
          </a:xfrm>
          <a:prstGeom prst="rect">
            <a:avLst/>
          </a:prstGeom>
          <a:noFill/>
        </p:spPr>
        <p:txBody>
          <a:bodyPr wrap="square" rtlCol="0">
            <a:spAutoFit/>
          </a:bodyPr>
          <a:lstStyle/>
          <a:p>
            <a:r>
              <a:rPr lang="en-US" dirty="0" smtClean="0">
                <a:solidFill>
                  <a:srgbClr val="000000"/>
                </a:solidFill>
              </a:rPr>
              <a:t>This difference is termed </a:t>
            </a:r>
            <a:r>
              <a:rPr lang="en-US" dirty="0" smtClean="0">
                <a:solidFill>
                  <a:srgbClr val="FF6600"/>
                </a:solidFill>
              </a:rPr>
              <a:t>Local Drift</a:t>
            </a:r>
            <a:endParaRPr lang="en-US" dirty="0" smtClean="0">
              <a:solidFill>
                <a:srgbClr val="FF6600"/>
              </a:solidFill>
            </a:endParaRPr>
          </a:p>
        </p:txBody>
      </p:sp>
    </p:spTree>
    <p:extLst>
      <p:ext uri="{BB962C8B-B14F-4D97-AF65-F5344CB8AC3E}">
        <p14:creationId xmlns:p14="http://schemas.microsoft.com/office/powerpoint/2010/main" val="364499677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39</a:t>
            </a:fld>
            <a:endParaRPr lang="en-US" dirty="0"/>
          </a:p>
        </p:txBody>
      </p:sp>
      <p:sp>
        <p:nvSpPr>
          <p:cNvPr id="5" name="Rectangle 4"/>
          <p:cNvSpPr/>
          <p:nvPr/>
        </p:nvSpPr>
        <p:spPr>
          <a:xfrm>
            <a:off x="1864838" y="5377702"/>
            <a:ext cx="743647"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08485" y="5377702"/>
            <a:ext cx="2333908" cy="171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6593527" y="5377702"/>
            <a:ext cx="682773"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864838" y="6109985"/>
            <a:ext cx="54114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306370" y="6109985"/>
            <a:ext cx="689048" cy="369332"/>
          </a:xfrm>
          <a:prstGeom prst="rect">
            <a:avLst/>
          </a:prstGeom>
          <a:noFill/>
        </p:spPr>
        <p:txBody>
          <a:bodyPr wrap="none" rtlCol="0">
            <a:spAutoFit/>
          </a:bodyPr>
          <a:lstStyle/>
          <a:p>
            <a:r>
              <a:rPr lang="en-US" dirty="0" smtClean="0">
                <a:solidFill>
                  <a:schemeClr val="tx2"/>
                </a:solidFill>
              </a:rPr>
              <a:t>Time</a:t>
            </a:r>
            <a:endParaRPr lang="en-US" dirty="0" smtClean="0">
              <a:solidFill>
                <a:schemeClr val="tx2"/>
              </a:solidFill>
            </a:endParaRPr>
          </a:p>
        </p:txBody>
      </p:sp>
      <p:sp>
        <p:nvSpPr>
          <p:cNvPr id="12" name="TextBox 11"/>
          <p:cNvSpPr txBox="1"/>
          <p:nvPr/>
        </p:nvSpPr>
        <p:spPr>
          <a:xfrm>
            <a:off x="2882163" y="3614051"/>
            <a:ext cx="1737487" cy="369332"/>
          </a:xfrm>
          <a:prstGeom prst="rect">
            <a:avLst/>
          </a:prstGeom>
          <a:noFill/>
        </p:spPr>
        <p:txBody>
          <a:bodyPr wrap="none" rtlCol="0">
            <a:spAutoFit/>
          </a:bodyPr>
          <a:lstStyle/>
          <a:p>
            <a:r>
              <a:rPr lang="en-US" dirty="0" smtClean="0">
                <a:solidFill>
                  <a:srgbClr val="000000"/>
                </a:solidFill>
              </a:rPr>
              <a:t>Intended Delay</a:t>
            </a:r>
            <a:endParaRPr lang="en-US" dirty="0" smtClean="0">
              <a:solidFill>
                <a:srgbClr val="000000"/>
              </a:solidFill>
            </a:endParaRPr>
          </a:p>
        </p:txBody>
      </p:sp>
      <p:cxnSp>
        <p:nvCxnSpPr>
          <p:cNvPr id="14" name="Straight Connector 13"/>
          <p:cNvCxnSpPr/>
          <p:nvPr/>
        </p:nvCxnSpPr>
        <p:spPr>
          <a:xfrm flipV="1">
            <a:off x="2608485" y="3089318"/>
            <a:ext cx="0"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942393"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34077" y="5402645"/>
            <a:ext cx="1031465" cy="369332"/>
          </a:xfrm>
          <a:prstGeom prst="rect">
            <a:avLst/>
          </a:prstGeom>
          <a:noFill/>
        </p:spPr>
        <p:txBody>
          <a:bodyPr wrap="none" rtlCol="0">
            <a:spAutoFit/>
          </a:bodyPr>
          <a:lstStyle/>
          <a:p>
            <a:r>
              <a:rPr lang="en-US" dirty="0" smtClean="0">
                <a:solidFill>
                  <a:srgbClr val="000000"/>
                </a:solidFill>
              </a:rPr>
              <a:t>Thread </a:t>
            </a:r>
            <a:r>
              <a:rPr lang="en-US" dirty="0" err="1" smtClean="0">
                <a:solidFill>
                  <a:srgbClr val="000000"/>
                </a:solidFill>
              </a:rPr>
              <a:t>i</a:t>
            </a:r>
            <a:endParaRPr lang="en-US" dirty="0" smtClean="0">
              <a:solidFill>
                <a:srgbClr val="000000"/>
              </a:solidFill>
            </a:endParaRPr>
          </a:p>
        </p:txBody>
      </p:sp>
      <p:sp>
        <p:nvSpPr>
          <p:cNvPr id="17" name="TextBox 16"/>
          <p:cNvSpPr txBox="1"/>
          <p:nvPr/>
        </p:nvSpPr>
        <p:spPr>
          <a:xfrm>
            <a:off x="631111" y="1808097"/>
            <a:ext cx="7615963" cy="1200329"/>
          </a:xfrm>
          <a:prstGeom prst="rect">
            <a:avLst/>
          </a:prstGeom>
          <a:noFill/>
        </p:spPr>
        <p:txBody>
          <a:bodyPr wrap="square" rtlCol="0">
            <a:spAutoFit/>
          </a:bodyPr>
          <a:lstStyle/>
          <a:p>
            <a:r>
              <a:rPr lang="en-US" dirty="0" smtClean="0"/>
              <a:t>What is the effect of a ‘zero’ delay?</a:t>
            </a:r>
          </a:p>
          <a:p>
            <a:endParaRPr lang="en-US" dirty="0"/>
          </a:p>
          <a:p>
            <a:r>
              <a:rPr lang="en-US" dirty="0" smtClean="0"/>
              <a:t>“Stop the task, then after the CPU’s idea of </a:t>
            </a:r>
            <a:r>
              <a:rPr lang="en-US" dirty="0" smtClean="0">
                <a:solidFill>
                  <a:srgbClr val="FF6600"/>
                </a:solidFill>
              </a:rPr>
              <a:t>0</a:t>
            </a:r>
            <a:r>
              <a:rPr lang="en-US" dirty="0" smtClean="0"/>
              <a:t>, make it eligible to be run again”.</a:t>
            </a:r>
            <a:endParaRPr lang="en-US" dirty="0" smtClean="0"/>
          </a:p>
        </p:txBody>
      </p:sp>
      <p:cxnSp>
        <p:nvCxnSpPr>
          <p:cNvPr id="18" name="Straight Connector 17"/>
          <p:cNvCxnSpPr/>
          <p:nvPr/>
        </p:nvCxnSpPr>
        <p:spPr>
          <a:xfrm flipV="1">
            <a:off x="5483778"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895644" y="3672856"/>
            <a:ext cx="0" cy="157738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593527" y="3089318"/>
            <a:ext cx="1"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942393" y="5377702"/>
            <a:ext cx="541385" cy="171629"/>
          </a:xfrm>
          <a:prstGeom prst="rect">
            <a:avLst/>
          </a:prstGeom>
          <a:solidFill>
            <a:srgbClr val="FCFF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83779" y="5377702"/>
            <a:ext cx="411866" cy="171629"/>
          </a:xfrm>
          <a:prstGeom prst="rect">
            <a:avLst/>
          </a:prstGeom>
          <a:solidFill>
            <a:srgbClr val="FFC9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FF6600"/>
                </a:solidFill>
              </a:rPr>
              <a:t>?</a:t>
            </a:r>
            <a:endParaRPr lang="en-US" sz="3600" dirty="0">
              <a:solidFill>
                <a:srgbClr val="FF6600"/>
              </a:solidFill>
            </a:endParaRPr>
          </a:p>
        </p:txBody>
      </p:sp>
      <p:sp>
        <p:nvSpPr>
          <p:cNvPr id="23" name="Rectangle 22"/>
          <p:cNvSpPr/>
          <p:nvPr/>
        </p:nvSpPr>
        <p:spPr>
          <a:xfrm>
            <a:off x="5895645" y="5377702"/>
            <a:ext cx="697882" cy="171629"/>
          </a:xfrm>
          <a:prstGeom prst="rect">
            <a:avLst/>
          </a:prstGeom>
          <a:solidFill>
            <a:srgbClr val="DBC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988156" y="3414972"/>
            <a:ext cx="400110" cy="1835273"/>
          </a:xfrm>
          <a:prstGeom prst="rect">
            <a:avLst/>
          </a:prstGeom>
          <a:noFill/>
        </p:spPr>
        <p:txBody>
          <a:bodyPr vert="vert270" wrap="none" rtlCol="0">
            <a:spAutoFit/>
          </a:bodyPr>
          <a:lstStyle/>
          <a:p>
            <a:r>
              <a:rPr lang="en-US" sz="1400" dirty="0" smtClean="0"/>
              <a:t>Granularity Difference</a:t>
            </a:r>
            <a:endParaRPr lang="en-US" sz="1400" dirty="0" smtClean="0"/>
          </a:p>
        </p:txBody>
      </p:sp>
      <p:sp>
        <p:nvSpPr>
          <p:cNvPr id="24" name="TextBox 23"/>
          <p:cNvSpPr txBox="1"/>
          <p:nvPr/>
        </p:nvSpPr>
        <p:spPr>
          <a:xfrm>
            <a:off x="5476324" y="3651052"/>
            <a:ext cx="400110" cy="1599193"/>
          </a:xfrm>
          <a:prstGeom prst="rect">
            <a:avLst/>
          </a:prstGeom>
          <a:noFill/>
        </p:spPr>
        <p:txBody>
          <a:bodyPr vert="vert270" wrap="none" rtlCol="0">
            <a:spAutoFit/>
          </a:bodyPr>
          <a:lstStyle/>
          <a:p>
            <a:r>
              <a:rPr lang="en-US" sz="1400" dirty="0" smtClean="0"/>
              <a:t>Interrupts Disabled</a:t>
            </a:r>
            <a:endParaRPr lang="en-US" sz="1400" dirty="0" smtClean="0"/>
          </a:p>
        </p:txBody>
      </p:sp>
      <p:sp>
        <p:nvSpPr>
          <p:cNvPr id="25" name="TextBox 24"/>
          <p:cNvSpPr txBox="1"/>
          <p:nvPr/>
        </p:nvSpPr>
        <p:spPr>
          <a:xfrm>
            <a:off x="6010051" y="3311265"/>
            <a:ext cx="400110" cy="1938980"/>
          </a:xfrm>
          <a:prstGeom prst="rect">
            <a:avLst/>
          </a:prstGeom>
          <a:noFill/>
        </p:spPr>
        <p:txBody>
          <a:bodyPr vert="vert270" wrap="none" rtlCol="0">
            <a:spAutoFit/>
          </a:bodyPr>
          <a:lstStyle/>
          <a:p>
            <a:r>
              <a:rPr lang="en-US" sz="1400" dirty="0" smtClean="0"/>
              <a:t>Scheduled to run again</a:t>
            </a:r>
            <a:endParaRPr lang="en-US" sz="1400" dirty="0" smtClean="0"/>
          </a:p>
        </p:txBody>
      </p:sp>
      <p:sp>
        <p:nvSpPr>
          <p:cNvPr id="26" name="TextBox 25"/>
          <p:cNvSpPr txBox="1"/>
          <p:nvPr/>
        </p:nvSpPr>
        <p:spPr>
          <a:xfrm>
            <a:off x="6765139" y="3960506"/>
            <a:ext cx="400110" cy="1289739"/>
          </a:xfrm>
          <a:prstGeom prst="rect">
            <a:avLst/>
          </a:prstGeom>
          <a:noFill/>
        </p:spPr>
        <p:txBody>
          <a:bodyPr vert="vert270" wrap="none" rtlCol="0">
            <a:spAutoFit/>
          </a:bodyPr>
          <a:lstStyle/>
          <a:p>
            <a:r>
              <a:rPr lang="en-US" sz="1400" dirty="0" smtClean="0"/>
              <a:t>Given the CPU</a:t>
            </a:r>
            <a:endParaRPr lang="en-US" sz="1400" dirty="0" smtClean="0"/>
          </a:p>
        </p:txBody>
      </p:sp>
      <p:sp>
        <p:nvSpPr>
          <p:cNvPr id="27" name="TextBox 26"/>
          <p:cNvSpPr txBox="1"/>
          <p:nvPr/>
        </p:nvSpPr>
        <p:spPr>
          <a:xfrm>
            <a:off x="4119412" y="3003366"/>
            <a:ext cx="1493330" cy="369332"/>
          </a:xfrm>
          <a:prstGeom prst="rect">
            <a:avLst/>
          </a:prstGeom>
          <a:noFill/>
        </p:spPr>
        <p:txBody>
          <a:bodyPr wrap="none" rtlCol="0">
            <a:spAutoFit/>
          </a:bodyPr>
          <a:lstStyle/>
          <a:p>
            <a:r>
              <a:rPr lang="en-US" dirty="0" smtClean="0">
                <a:solidFill>
                  <a:srgbClr val="000000"/>
                </a:solidFill>
              </a:rPr>
              <a:t>Actual Delay</a:t>
            </a:r>
            <a:endParaRPr lang="en-US" dirty="0" smtClean="0">
              <a:solidFill>
                <a:srgbClr val="000000"/>
              </a:solidFill>
            </a:endParaRPr>
          </a:p>
        </p:txBody>
      </p:sp>
      <p:sp>
        <p:nvSpPr>
          <p:cNvPr id="6" name="Multiply 5"/>
          <p:cNvSpPr/>
          <p:nvPr/>
        </p:nvSpPr>
        <p:spPr>
          <a:xfrm>
            <a:off x="3043233" y="5000118"/>
            <a:ext cx="1464413" cy="972564"/>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8" name="Multiply 27"/>
          <p:cNvSpPr/>
          <p:nvPr/>
        </p:nvSpPr>
        <p:spPr>
          <a:xfrm>
            <a:off x="4785779" y="5185248"/>
            <a:ext cx="826963" cy="549213"/>
          </a:xfrm>
          <a:prstGeom prst="mathMultiply">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Tree>
    <p:extLst>
      <p:ext uri="{BB962C8B-B14F-4D97-AF65-F5344CB8AC3E}">
        <p14:creationId xmlns:p14="http://schemas.microsoft.com/office/powerpoint/2010/main" val="4632008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a:t>
            </a:fld>
            <a:endParaRPr lang="en-US" dirty="0"/>
          </a:p>
        </p:txBody>
      </p:sp>
      <p:sp>
        <p:nvSpPr>
          <p:cNvPr id="5" name="TextBox 4"/>
          <p:cNvSpPr txBox="1"/>
          <p:nvPr/>
        </p:nvSpPr>
        <p:spPr>
          <a:xfrm>
            <a:off x="640681" y="2036662"/>
            <a:ext cx="7460332" cy="3970318"/>
          </a:xfrm>
          <a:prstGeom prst="rect">
            <a:avLst/>
          </a:prstGeom>
          <a:noFill/>
        </p:spPr>
        <p:txBody>
          <a:bodyPr wrap="square" rtlCol="0">
            <a:spAutoFit/>
          </a:bodyPr>
          <a:lstStyle/>
          <a:p>
            <a:r>
              <a:rPr lang="en-US" dirty="0" smtClean="0">
                <a:solidFill>
                  <a:srgbClr val="3C8C93"/>
                </a:solidFill>
              </a:rPr>
              <a:t>Is time an intrinsic property of nature?</a:t>
            </a:r>
          </a:p>
          <a:p>
            <a:r>
              <a:rPr lang="en-US" dirty="0" smtClean="0">
                <a:solidFill>
                  <a:schemeClr val="tx2"/>
                </a:solidFill>
              </a:rPr>
              <a:t>Quantum Physics.  Time is a parameter of the quantum </a:t>
            </a:r>
            <a:r>
              <a:rPr lang="en-US" dirty="0" err="1" smtClean="0">
                <a:solidFill>
                  <a:schemeClr val="tx2"/>
                </a:solidFill>
              </a:rPr>
              <a:t>wavefunction</a:t>
            </a:r>
            <a:r>
              <a:rPr lang="en-US" dirty="0" smtClean="0">
                <a:solidFill>
                  <a:schemeClr val="tx2"/>
                </a:solidFill>
              </a:rPr>
              <a:t> from which all state is derived.</a:t>
            </a:r>
          </a:p>
          <a:p>
            <a:endParaRPr lang="en-US" dirty="0">
              <a:solidFill>
                <a:schemeClr val="tx2"/>
              </a:solidFill>
            </a:endParaRPr>
          </a:p>
          <a:p>
            <a:r>
              <a:rPr lang="en-US" dirty="0" smtClean="0">
                <a:solidFill>
                  <a:schemeClr val="accent1">
                    <a:lumMod val="50000"/>
                  </a:schemeClr>
                </a:solidFill>
              </a:rPr>
              <a:t>Is time a construct which is based on external events?</a:t>
            </a:r>
          </a:p>
          <a:p>
            <a:r>
              <a:rPr lang="en-US" dirty="0" smtClean="0">
                <a:solidFill>
                  <a:schemeClr val="tx2"/>
                </a:solidFill>
              </a:rPr>
              <a:t>General Relativity.  Time and Space are the same, distinguished from each other by the sign of the diagonal entries of the Metric Tensor.  If two events can be connected by a “straight trajectory” in time and space where the velocity is less than light, the events are “time-like”, and are separated in time, but not necessarily in space (for all observers).  If the velocity of the path between events is greater than the speed of light, the events are “space-like” in that they’re definitely separated in space, but might happen at the same time for some observer.  This implies that time(space) and events in time(space) are not independent.</a:t>
            </a:r>
            <a:endParaRPr lang="en-US" dirty="0" smtClean="0">
              <a:solidFill>
                <a:schemeClr val="tx2"/>
              </a:solidFill>
            </a:endParaRPr>
          </a:p>
        </p:txBody>
      </p:sp>
    </p:spTree>
    <p:extLst>
      <p:ext uri="{BB962C8B-B14F-4D97-AF65-F5344CB8AC3E}">
        <p14:creationId xmlns:p14="http://schemas.microsoft.com/office/powerpoint/2010/main" val="353933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40</a:t>
            </a:fld>
            <a:endParaRPr lang="en-US" dirty="0"/>
          </a:p>
        </p:txBody>
      </p:sp>
      <p:sp>
        <p:nvSpPr>
          <p:cNvPr id="5" name="Rectangle 4"/>
          <p:cNvSpPr/>
          <p:nvPr/>
        </p:nvSpPr>
        <p:spPr>
          <a:xfrm>
            <a:off x="1864838" y="5377702"/>
            <a:ext cx="743647"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12645" y="5377702"/>
            <a:ext cx="682773"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864838" y="6109985"/>
            <a:ext cx="54114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306370" y="6109985"/>
            <a:ext cx="689048" cy="369332"/>
          </a:xfrm>
          <a:prstGeom prst="rect">
            <a:avLst/>
          </a:prstGeom>
          <a:noFill/>
        </p:spPr>
        <p:txBody>
          <a:bodyPr wrap="none" rtlCol="0">
            <a:spAutoFit/>
          </a:bodyPr>
          <a:lstStyle/>
          <a:p>
            <a:r>
              <a:rPr lang="en-US" dirty="0" smtClean="0">
                <a:solidFill>
                  <a:schemeClr val="tx2"/>
                </a:solidFill>
              </a:rPr>
              <a:t>Time</a:t>
            </a:r>
            <a:endParaRPr lang="en-US" dirty="0" smtClean="0">
              <a:solidFill>
                <a:schemeClr val="tx2"/>
              </a:solidFill>
            </a:endParaRPr>
          </a:p>
        </p:txBody>
      </p:sp>
      <p:cxnSp>
        <p:nvCxnSpPr>
          <p:cNvPr id="14" name="Straight Connector 13"/>
          <p:cNvCxnSpPr/>
          <p:nvPr/>
        </p:nvCxnSpPr>
        <p:spPr>
          <a:xfrm flipV="1">
            <a:off x="2608485" y="3089318"/>
            <a:ext cx="0"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34077" y="5402645"/>
            <a:ext cx="1031465" cy="369332"/>
          </a:xfrm>
          <a:prstGeom prst="rect">
            <a:avLst/>
          </a:prstGeom>
          <a:noFill/>
        </p:spPr>
        <p:txBody>
          <a:bodyPr wrap="none" rtlCol="0">
            <a:spAutoFit/>
          </a:bodyPr>
          <a:lstStyle/>
          <a:p>
            <a:r>
              <a:rPr lang="en-US" dirty="0" smtClean="0">
                <a:solidFill>
                  <a:srgbClr val="000000"/>
                </a:solidFill>
              </a:rPr>
              <a:t>Thread </a:t>
            </a:r>
            <a:r>
              <a:rPr lang="en-US" dirty="0" err="1" smtClean="0">
                <a:solidFill>
                  <a:srgbClr val="000000"/>
                </a:solidFill>
              </a:rPr>
              <a:t>i</a:t>
            </a:r>
            <a:endParaRPr lang="en-US" dirty="0" smtClean="0">
              <a:solidFill>
                <a:srgbClr val="000000"/>
              </a:solidFill>
            </a:endParaRPr>
          </a:p>
        </p:txBody>
      </p:sp>
      <p:sp>
        <p:nvSpPr>
          <p:cNvPr id="17" name="TextBox 16"/>
          <p:cNvSpPr txBox="1"/>
          <p:nvPr/>
        </p:nvSpPr>
        <p:spPr>
          <a:xfrm>
            <a:off x="631111" y="1808097"/>
            <a:ext cx="7615963" cy="1200329"/>
          </a:xfrm>
          <a:prstGeom prst="rect">
            <a:avLst/>
          </a:prstGeom>
          <a:noFill/>
        </p:spPr>
        <p:txBody>
          <a:bodyPr wrap="square" rtlCol="0">
            <a:spAutoFit/>
          </a:bodyPr>
          <a:lstStyle/>
          <a:p>
            <a:r>
              <a:rPr lang="en-US" dirty="0" smtClean="0"/>
              <a:t>Returning to our description of delays, what is the effect of a ‘zero’ delay?</a:t>
            </a:r>
          </a:p>
          <a:p>
            <a:endParaRPr lang="en-US" dirty="0"/>
          </a:p>
          <a:p>
            <a:r>
              <a:rPr lang="en-US" dirty="0" smtClean="0"/>
              <a:t>“Stop the task, then after the CPU’s idea of </a:t>
            </a:r>
            <a:r>
              <a:rPr lang="en-US" dirty="0" smtClean="0">
                <a:solidFill>
                  <a:srgbClr val="FF6600"/>
                </a:solidFill>
              </a:rPr>
              <a:t>0</a:t>
            </a:r>
            <a:r>
              <a:rPr lang="en-US" dirty="0" smtClean="0"/>
              <a:t>, make it eligible to be run again”.</a:t>
            </a:r>
            <a:endParaRPr lang="en-US" dirty="0" smtClean="0"/>
          </a:p>
        </p:txBody>
      </p:sp>
      <p:cxnSp>
        <p:nvCxnSpPr>
          <p:cNvPr id="20" name="Straight Connector 19"/>
          <p:cNvCxnSpPr/>
          <p:nvPr/>
        </p:nvCxnSpPr>
        <p:spPr>
          <a:xfrm flipH="1" flipV="1">
            <a:off x="3312645" y="3089318"/>
            <a:ext cx="1" cy="216092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614763" y="5377702"/>
            <a:ext cx="697882" cy="171629"/>
          </a:xfrm>
          <a:prstGeom prst="rect">
            <a:avLst/>
          </a:prstGeom>
          <a:solidFill>
            <a:srgbClr val="DBC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729169" y="3311265"/>
            <a:ext cx="400110" cy="1938980"/>
          </a:xfrm>
          <a:prstGeom prst="rect">
            <a:avLst/>
          </a:prstGeom>
          <a:noFill/>
        </p:spPr>
        <p:txBody>
          <a:bodyPr vert="vert270" wrap="none" rtlCol="0">
            <a:spAutoFit/>
          </a:bodyPr>
          <a:lstStyle/>
          <a:p>
            <a:r>
              <a:rPr lang="en-US" sz="1400" dirty="0" smtClean="0"/>
              <a:t>Scheduled to run again</a:t>
            </a:r>
            <a:endParaRPr lang="en-US" sz="1400" dirty="0" smtClean="0"/>
          </a:p>
        </p:txBody>
      </p:sp>
      <p:sp>
        <p:nvSpPr>
          <p:cNvPr id="26" name="TextBox 25"/>
          <p:cNvSpPr txBox="1"/>
          <p:nvPr/>
        </p:nvSpPr>
        <p:spPr>
          <a:xfrm>
            <a:off x="3484257" y="3960506"/>
            <a:ext cx="400110" cy="1289739"/>
          </a:xfrm>
          <a:prstGeom prst="rect">
            <a:avLst/>
          </a:prstGeom>
          <a:noFill/>
        </p:spPr>
        <p:txBody>
          <a:bodyPr vert="vert270" wrap="none" rtlCol="0">
            <a:spAutoFit/>
          </a:bodyPr>
          <a:lstStyle/>
          <a:p>
            <a:r>
              <a:rPr lang="en-US" sz="1400" dirty="0" smtClean="0"/>
              <a:t>Given the CPU</a:t>
            </a:r>
            <a:endParaRPr lang="en-US" sz="1400" dirty="0" smtClean="0"/>
          </a:p>
        </p:txBody>
      </p:sp>
      <p:sp>
        <p:nvSpPr>
          <p:cNvPr id="9" name="TextBox 8"/>
          <p:cNvSpPr txBox="1"/>
          <p:nvPr/>
        </p:nvSpPr>
        <p:spPr>
          <a:xfrm>
            <a:off x="4827986" y="3524111"/>
            <a:ext cx="2997470" cy="1200329"/>
          </a:xfrm>
          <a:prstGeom prst="rect">
            <a:avLst/>
          </a:prstGeom>
          <a:noFill/>
        </p:spPr>
        <p:txBody>
          <a:bodyPr wrap="square" rtlCol="0">
            <a:spAutoFit/>
          </a:bodyPr>
          <a:lstStyle/>
          <a:p>
            <a:r>
              <a:rPr lang="en-US" dirty="0" smtClean="0">
                <a:solidFill>
                  <a:schemeClr val="tx2"/>
                </a:solidFill>
              </a:rPr>
              <a:t>A ‘Task Yield’.  A voluntary surrender of the CPU to another task (if another task wants it) </a:t>
            </a:r>
            <a:endParaRPr lang="en-US" dirty="0" smtClean="0">
              <a:solidFill>
                <a:schemeClr val="tx2"/>
              </a:solidFill>
            </a:endParaRPr>
          </a:p>
        </p:txBody>
      </p:sp>
    </p:spTree>
    <p:extLst>
      <p:ext uri="{BB962C8B-B14F-4D97-AF65-F5344CB8AC3E}">
        <p14:creationId xmlns:p14="http://schemas.microsoft.com/office/powerpoint/2010/main" val="191403123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flipV="1">
            <a:off x="4021970" y="4508116"/>
            <a:ext cx="0" cy="74213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41</a:t>
            </a:fld>
            <a:endParaRPr lang="en-US" dirty="0"/>
          </a:p>
        </p:txBody>
      </p:sp>
      <p:sp>
        <p:nvSpPr>
          <p:cNvPr id="5" name="Rectangle 4"/>
          <p:cNvSpPr/>
          <p:nvPr/>
        </p:nvSpPr>
        <p:spPr>
          <a:xfrm>
            <a:off x="1864838" y="5377702"/>
            <a:ext cx="743647"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08485" y="5377702"/>
            <a:ext cx="1413485" cy="171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4563356" y="5377702"/>
            <a:ext cx="2712946" cy="17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864838" y="6109985"/>
            <a:ext cx="54114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306370" y="6109985"/>
            <a:ext cx="689048" cy="369332"/>
          </a:xfrm>
          <a:prstGeom prst="rect">
            <a:avLst/>
          </a:prstGeom>
          <a:noFill/>
        </p:spPr>
        <p:txBody>
          <a:bodyPr wrap="none" rtlCol="0">
            <a:spAutoFit/>
          </a:bodyPr>
          <a:lstStyle/>
          <a:p>
            <a:r>
              <a:rPr lang="en-US" dirty="0" smtClean="0">
                <a:solidFill>
                  <a:schemeClr val="tx2"/>
                </a:solidFill>
              </a:rPr>
              <a:t>Time</a:t>
            </a:r>
            <a:endParaRPr lang="en-US" dirty="0" smtClean="0">
              <a:solidFill>
                <a:schemeClr val="tx2"/>
              </a:solidFill>
            </a:endParaRPr>
          </a:p>
        </p:txBody>
      </p:sp>
      <p:sp>
        <p:nvSpPr>
          <p:cNvPr id="12" name="TextBox 11"/>
          <p:cNvSpPr txBox="1"/>
          <p:nvPr/>
        </p:nvSpPr>
        <p:spPr>
          <a:xfrm>
            <a:off x="2989632" y="3391869"/>
            <a:ext cx="1737487" cy="369332"/>
          </a:xfrm>
          <a:prstGeom prst="rect">
            <a:avLst/>
          </a:prstGeom>
          <a:solidFill>
            <a:schemeClr val="bg1"/>
          </a:solidFill>
        </p:spPr>
        <p:txBody>
          <a:bodyPr wrap="none" rtlCol="0">
            <a:spAutoFit/>
          </a:bodyPr>
          <a:lstStyle/>
          <a:p>
            <a:r>
              <a:rPr lang="en-US" dirty="0" smtClean="0">
                <a:solidFill>
                  <a:srgbClr val="000000"/>
                </a:solidFill>
              </a:rPr>
              <a:t>Intended Delay</a:t>
            </a:r>
            <a:endParaRPr lang="en-US" dirty="0" smtClean="0">
              <a:solidFill>
                <a:srgbClr val="000000"/>
              </a:solidFill>
            </a:endParaRPr>
          </a:p>
        </p:txBody>
      </p:sp>
      <p:cxnSp>
        <p:nvCxnSpPr>
          <p:cNvPr id="14" name="Straight Connector 13"/>
          <p:cNvCxnSpPr/>
          <p:nvPr/>
        </p:nvCxnSpPr>
        <p:spPr>
          <a:xfrm flipV="1">
            <a:off x="2608485" y="3391869"/>
            <a:ext cx="0" cy="1858377"/>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942393" y="3391869"/>
            <a:ext cx="0" cy="185837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34077" y="5402645"/>
            <a:ext cx="1031465" cy="369332"/>
          </a:xfrm>
          <a:prstGeom prst="rect">
            <a:avLst/>
          </a:prstGeom>
          <a:noFill/>
        </p:spPr>
        <p:txBody>
          <a:bodyPr wrap="none" rtlCol="0">
            <a:spAutoFit/>
          </a:bodyPr>
          <a:lstStyle/>
          <a:p>
            <a:r>
              <a:rPr lang="en-US" dirty="0" smtClean="0">
                <a:solidFill>
                  <a:srgbClr val="000000"/>
                </a:solidFill>
              </a:rPr>
              <a:t>Thread </a:t>
            </a:r>
            <a:r>
              <a:rPr lang="en-US" dirty="0" err="1" smtClean="0">
                <a:solidFill>
                  <a:srgbClr val="000000"/>
                </a:solidFill>
              </a:rPr>
              <a:t>i</a:t>
            </a:r>
            <a:endParaRPr lang="en-US" dirty="0" smtClean="0">
              <a:solidFill>
                <a:srgbClr val="000000"/>
              </a:solidFill>
            </a:endParaRPr>
          </a:p>
        </p:txBody>
      </p:sp>
      <p:sp>
        <p:nvSpPr>
          <p:cNvPr id="17" name="TextBox 16"/>
          <p:cNvSpPr txBox="1"/>
          <p:nvPr/>
        </p:nvSpPr>
        <p:spPr>
          <a:xfrm>
            <a:off x="709325" y="1850398"/>
            <a:ext cx="7615963" cy="1200329"/>
          </a:xfrm>
          <a:prstGeom prst="rect">
            <a:avLst/>
          </a:prstGeom>
          <a:noFill/>
        </p:spPr>
        <p:txBody>
          <a:bodyPr wrap="square" rtlCol="0">
            <a:spAutoFit/>
          </a:bodyPr>
          <a:lstStyle/>
          <a:p>
            <a:r>
              <a:rPr lang="en-US" dirty="0" smtClean="0">
                <a:solidFill>
                  <a:srgbClr val="000000"/>
                </a:solidFill>
              </a:rPr>
              <a:t>If the thread is enabled for interrupts then it might be made runnable </a:t>
            </a:r>
            <a:r>
              <a:rPr lang="en-US" dirty="0">
                <a:solidFill>
                  <a:srgbClr val="000000"/>
                </a:solidFill>
              </a:rPr>
              <a:t>again sooner: “Stop the task running, then after the CPU’s idea of n, make it eligible to be run </a:t>
            </a:r>
            <a:r>
              <a:rPr lang="en-US" dirty="0" smtClean="0">
                <a:solidFill>
                  <a:srgbClr val="000000"/>
                </a:solidFill>
              </a:rPr>
              <a:t>again </a:t>
            </a:r>
            <a:r>
              <a:rPr lang="en-US" dirty="0" smtClean="0">
                <a:solidFill>
                  <a:srgbClr val="FF6600"/>
                </a:solidFill>
              </a:rPr>
              <a:t>unless someone(thing) wants its attention sooner</a:t>
            </a:r>
            <a:r>
              <a:rPr lang="en-US" dirty="0" smtClean="0">
                <a:solidFill>
                  <a:srgbClr val="000000"/>
                </a:solidFill>
              </a:rPr>
              <a:t>, in which case run it at that time instead”</a:t>
            </a:r>
            <a:endParaRPr lang="en-US" dirty="0" smtClean="0">
              <a:solidFill>
                <a:srgbClr val="000000"/>
              </a:solidFill>
            </a:endParaRPr>
          </a:p>
        </p:txBody>
      </p:sp>
      <p:sp>
        <p:nvSpPr>
          <p:cNvPr id="19" name="TextBox 18"/>
          <p:cNvSpPr txBox="1"/>
          <p:nvPr/>
        </p:nvSpPr>
        <p:spPr>
          <a:xfrm>
            <a:off x="2386624" y="5740653"/>
            <a:ext cx="1471752" cy="307777"/>
          </a:xfrm>
          <a:prstGeom prst="rect">
            <a:avLst/>
          </a:prstGeom>
          <a:solidFill>
            <a:schemeClr val="bg1"/>
          </a:solidFill>
        </p:spPr>
        <p:txBody>
          <a:bodyPr wrap="none" rtlCol="0">
            <a:spAutoFit/>
          </a:bodyPr>
          <a:lstStyle/>
          <a:p>
            <a:r>
              <a:rPr lang="en-US" sz="1400" dirty="0" smtClean="0">
                <a:solidFill>
                  <a:srgbClr val="000000"/>
                </a:solidFill>
              </a:rPr>
              <a:t>Interrupt Occurs</a:t>
            </a:r>
            <a:endParaRPr lang="en-US" sz="1400" dirty="0" smtClean="0">
              <a:solidFill>
                <a:srgbClr val="000000"/>
              </a:solidFill>
            </a:endParaRPr>
          </a:p>
        </p:txBody>
      </p:sp>
      <p:cxnSp>
        <p:nvCxnSpPr>
          <p:cNvPr id="9" name="Straight Arrow Connector 8"/>
          <p:cNvCxnSpPr>
            <a:stCxn id="19" idx="3"/>
          </p:cNvCxnSpPr>
          <p:nvPr/>
        </p:nvCxnSpPr>
        <p:spPr>
          <a:xfrm flipV="1">
            <a:off x="3858376" y="5640866"/>
            <a:ext cx="163594" cy="2536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4021970" y="5377702"/>
            <a:ext cx="541385" cy="171629"/>
          </a:xfrm>
          <a:prstGeom prst="rect">
            <a:avLst/>
          </a:prstGeom>
          <a:solidFill>
            <a:srgbClr val="DBC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4563355" y="4109801"/>
            <a:ext cx="0" cy="114044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927626" y="4109801"/>
            <a:ext cx="615553" cy="1140446"/>
          </a:xfrm>
          <a:prstGeom prst="rect">
            <a:avLst/>
          </a:prstGeom>
          <a:noFill/>
        </p:spPr>
        <p:txBody>
          <a:bodyPr vert="vert270" wrap="none" rtlCol="0">
            <a:spAutoFit/>
          </a:bodyPr>
          <a:lstStyle/>
          <a:p>
            <a:r>
              <a:rPr lang="en-US" sz="1400" dirty="0" smtClean="0"/>
              <a:t>Scheduled to </a:t>
            </a:r>
          </a:p>
          <a:p>
            <a:r>
              <a:rPr lang="en-US" sz="1400" dirty="0" smtClean="0"/>
              <a:t>run again</a:t>
            </a:r>
            <a:endParaRPr lang="en-US" sz="1400" dirty="0" smtClean="0"/>
          </a:p>
        </p:txBody>
      </p:sp>
      <p:sp>
        <p:nvSpPr>
          <p:cNvPr id="24" name="TextBox 23"/>
          <p:cNvSpPr txBox="1"/>
          <p:nvPr/>
        </p:nvSpPr>
        <p:spPr>
          <a:xfrm>
            <a:off x="2768489" y="3761758"/>
            <a:ext cx="1493330" cy="369332"/>
          </a:xfrm>
          <a:prstGeom prst="rect">
            <a:avLst/>
          </a:prstGeom>
          <a:solidFill>
            <a:schemeClr val="bg1"/>
          </a:solidFill>
        </p:spPr>
        <p:txBody>
          <a:bodyPr wrap="none" rtlCol="0">
            <a:spAutoFit/>
          </a:bodyPr>
          <a:lstStyle/>
          <a:p>
            <a:r>
              <a:rPr lang="en-US" dirty="0" smtClean="0">
                <a:solidFill>
                  <a:srgbClr val="000000"/>
                </a:solidFill>
              </a:rPr>
              <a:t>Actual Delay</a:t>
            </a:r>
            <a:endParaRPr lang="en-US" dirty="0" smtClean="0">
              <a:solidFill>
                <a:srgbClr val="000000"/>
              </a:solidFill>
            </a:endParaRPr>
          </a:p>
        </p:txBody>
      </p:sp>
    </p:spTree>
    <p:extLst>
      <p:ext uri="{BB962C8B-B14F-4D97-AF65-F5344CB8AC3E}">
        <p14:creationId xmlns:p14="http://schemas.microsoft.com/office/powerpoint/2010/main" val="146994036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42</a:t>
            </a:fld>
            <a:endParaRPr lang="en-US" dirty="0"/>
          </a:p>
        </p:txBody>
      </p:sp>
      <p:sp>
        <p:nvSpPr>
          <p:cNvPr id="6" name="TextBox 5"/>
          <p:cNvSpPr txBox="1"/>
          <p:nvPr/>
        </p:nvSpPr>
        <p:spPr>
          <a:xfrm>
            <a:off x="572035" y="2000481"/>
            <a:ext cx="4107221" cy="2246769"/>
          </a:xfrm>
          <a:prstGeom prst="rect">
            <a:avLst/>
          </a:prstGeom>
          <a:noFill/>
        </p:spPr>
        <p:txBody>
          <a:bodyPr wrap="square" rtlCol="0">
            <a:spAutoFit/>
          </a:bodyPr>
          <a:lstStyle/>
          <a:p>
            <a:r>
              <a:rPr lang="en-US" sz="2000" dirty="0" smtClean="0">
                <a:solidFill>
                  <a:srgbClr val="000000"/>
                </a:solidFill>
                <a:cs typeface="Consolas"/>
              </a:rPr>
              <a:t>Na</a:t>
            </a:r>
            <a:r>
              <a:rPr lang="fr-FR" sz="2000" dirty="0" err="1" smtClean="0">
                <a:solidFill>
                  <a:srgbClr val="000000"/>
                </a:solidFill>
                <a:cs typeface="Consolas"/>
              </a:rPr>
              <a:t>ï</a:t>
            </a:r>
            <a:r>
              <a:rPr lang="en-US" sz="2000" dirty="0" err="1" smtClean="0">
                <a:solidFill>
                  <a:srgbClr val="000000"/>
                </a:solidFill>
                <a:cs typeface="Consolas"/>
              </a:rPr>
              <a:t>ve</a:t>
            </a:r>
            <a:r>
              <a:rPr lang="en-US" sz="2000" dirty="0" smtClean="0">
                <a:solidFill>
                  <a:srgbClr val="000000"/>
                </a:solidFill>
                <a:cs typeface="Consolas"/>
              </a:rPr>
              <a:t> delay attempt in C (assumes library support).</a:t>
            </a:r>
          </a:p>
          <a:p>
            <a:endParaRPr lang="en-US" sz="2000" dirty="0">
              <a:solidFill>
                <a:srgbClr val="000000"/>
              </a:solidFill>
              <a:cs typeface="Consolas"/>
            </a:endParaRPr>
          </a:p>
          <a:p>
            <a:r>
              <a:rPr lang="en-US" sz="2000" dirty="0" smtClean="0">
                <a:solidFill>
                  <a:srgbClr val="000000"/>
                </a:solidFill>
                <a:cs typeface="Consolas"/>
              </a:rPr>
              <a:t>This suffers from local drift but also </a:t>
            </a:r>
            <a:r>
              <a:rPr lang="en-US" sz="2000" dirty="0" smtClean="0">
                <a:solidFill>
                  <a:srgbClr val="FF6600"/>
                </a:solidFill>
                <a:cs typeface="Consolas"/>
              </a:rPr>
              <a:t>cumulative delay </a:t>
            </a:r>
            <a:r>
              <a:rPr lang="en-US" sz="2000" dirty="0" smtClean="0">
                <a:solidFill>
                  <a:srgbClr val="000000"/>
                </a:solidFill>
                <a:cs typeface="Consolas"/>
              </a:rPr>
              <a:t>due to the finite time taken to execute the action and to loop around.</a:t>
            </a:r>
            <a:endParaRPr lang="en-US" sz="2000" dirty="0">
              <a:solidFill>
                <a:srgbClr val="000000"/>
              </a:solidFill>
              <a:cs typeface="Consolas"/>
            </a:endParaRPr>
          </a:p>
        </p:txBody>
      </p:sp>
      <p:sp>
        <p:nvSpPr>
          <p:cNvPr id="5" name="TextBox 4"/>
          <p:cNvSpPr txBox="1"/>
          <p:nvPr/>
        </p:nvSpPr>
        <p:spPr>
          <a:xfrm>
            <a:off x="4476993" y="2000481"/>
            <a:ext cx="3797940" cy="1323439"/>
          </a:xfrm>
          <a:prstGeom prst="rect">
            <a:avLst/>
          </a:prstGeom>
          <a:noFill/>
        </p:spPr>
        <p:txBody>
          <a:bodyPr wrap="square" rtlCol="0">
            <a:spAutoFit/>
          </a:bodyPr>
          <a:lstStyle/>
          <a:p>
            <a:r>
              <a:rPr lang="en-US" sz="2000" dirty="0" smtClean="0">
                <a:solidFill>
                  <a:srgbClr val="000000"/>
                </a:solidFill>
                <a:latin typeface="Consolas"/>
                <a:cs typeface="Consolas"/>
              </a:rPr>
              <a:t>while(1) {</a:t>
            </a:r>
          </a:p>
          <a:p>
            <a:r>
              <a:rPr lang="en-US" sz="2000" dirty="0" smtClean="0">
                <a:solidFill>
                  <a:srgbClr val="000000"/>
                </a:solidFill>
                <a:latin typeface="Consolas"/>
                <a:cs typeface="Consolas"/>
              </a:rPr>
              <a:t>	</a:t>
            </a:r>
            <a:r>
              <a:rPr lang="en-US" sz="2000" dirty="0" err="1" smtClean="0">
                <a:solidFill>
                  <a:srgbClr val="000000"/>
                </a:solidFill>
                <a:latin typeface="Consolas"/>
                <a:cs typeface="Consolas"/>
              </a:rPr>
              <a:t>do_action</a:t>
            </a:r>
            <a:r>
              <a:rPr lang="en-US" sz="2000" dirty="0" smtClean="0">
                <a:solidFill>
                  <a:srgbClr val="000000"/>
                </a:solidFill>
                <a:latin typeface="Consolas"/>
                <a:cs typeface="Consolas"/>
              </a:rPr>
              <a:t>();</a:t>
            </a:r>
          </a:p>
          <a:p>
            <a:r>
              <a:rPr lang="en-US" sz="2000" dirty="0">
                <a:solidFill>
                  <a:srgbClr val="000000"/>
                </a:solidFill>
                <a:latin typeface="Consolas"/>
                <a:cs typeface="Consolas"/>
              </a:rPr>
              <a:t>	</a:t>
            </a:r>
            <a:r>
              <a:rPr lang="en-US" sz="2000" dirty="0" smtClean="0">
                <a:solidFill>
                  <a:srgbClr val="000000"/>
                </a:solidFill>
                <a:latin typeface="Consolas"/>
                <a:cs typeface="Consolas"/>
              </a:rPr>
              <a:t>_</a:t>
            </a:r>
            <a:r>
              <a:rPr lang="en-US" sz="2000" dirty="0" err="1" smtClean="0">
                <a:solidFill>
                  <a:srgbClr val="000000"/>
                </a:solidFill>
                <a:latin typeface="Consolas"/>
                <a:cs typeface="Consolas"/>
              </a:rPr>
              <a:t>delay_ms</a:t>
            </a:r>
            <a:r>
              <a:rPr lang="en-US" sz="2000" dirty="0" smtClean="0">
                <a:solidFill>
                  <a:srgbClr val="000000"/>
                </a:solidFill>
                <a:latin typeface="Consolas"/>
                <a:cs typeface="Consolas"/>
              </a:rPr>
              <a:t>(Interval);</a:t>
            </a:r>
            <a:endParaRPr lang="en-US" sz="2000" dirty="0">
              <a:solidFill>
                <a:srgbClr val="000000"/>
              </a:solidFill>
              <a:latin typeface="Consolas"/>
              <a:cs typeface="Consolas"/>
            </a:endParaRPr>
          </a:p>
          <a:p>
            <a:r>
              <a:rPr lang="en-US" sz="2000" dirty="0" smtClean="0">
                <a:solidFill>
                  <a:srgbClr val="000000"/>
                </a:solidFill>
                <a:latin typeface="Consolas"/>
                <a:cs typeface="Consolas"/>
              </a:rPr>
              <a:t>}</a:t>
            </a:r>
            <a:endParaRPr lang="en-US" sz="2000" dirty="0">
              <a:solidFill>
                <a:srgbClr val="000000"/>
              </a:solidFill>
              <a:latin typeface="Consolas"/>
              <a:cs typeface="Consolas"/>
            </a:endParaRPr>
          </a:p>
        </p:txBody>
      </p:sp>
    </p:spTree>
    <p:extLst>
      <p:ext uri="{BB962C8B-B14F-4D97-AF65-F5344CB8AC3E}">
        <p14:creationId xmlns:p14="http://schemas.microsoft.com/office/powerpoint/2010/main" val="396405116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43</a:t>
            </a:fld>
            <a:endParaRPr lang="en-US" dirty="0"/>
          </a:p>
        </p:txBody>
      </p:sp>
      <p:sp>
        <p:nvSpPr>
          <p:cNvPr id="6" name="TextBox 5"/>
          <p:cNvSpPr txBox="1"/>
          <p:nvPr/>
        </p:nvSpPr>
        <p:spPr>
          <a:xfrm>
            <a:off x="572035" y="2000481"/>
            <a:ext cx="4107221" cy="3170099"/>
          </a:xfrm>
          <a:prstGeom prst="rect">
            <a:avLst/>
          </a:prstGeom>
          <a:noFill/>
        </p:spPr>
        <p:txBody>
          <a:bodyPr wrap="square" rtlCol="0">
            <a:spAutoFit/>
          </a:bodyPr>
          <a:lstStyle/>
          <a:p>
            <a:r>
              <a:rPr lang="en-US" sz="2000" dirty="0" smtClean="0">
                <a:solidFill>
                  <a:srgbClr val="000000"/>
                </a:solidFill>
                <a:cs typeface="Consolas"/>
              </a:rPr>
              <a:t>Na</a:t>
            </a:r>
            <a:r>
              <a:rPr lang="fr-FR" sz="2000" dirty="0" err="1" smtClean="0">
                <a:solidFill>
                  <a:srgbClr val="000000"/>
                </a:solidFill>
                <a:cs typeface="Consolas"/>
              </a:rPr>
              <a:t>ï</a:t>
            </a:r>
            <a:r>
              <a:rPr lang="en-US" sz="2000" dirty="0" err="1" smtClean="0">
                <a:solidFill>
                  <a:srgbClr val="000000"/>
                </a:solidFill>
                <a:cs typeface="Consolas"/>
              </a:rPr>
              <a:t>ve</a:t>
            </a:r>
            <a:r>
              <a:rPr lang="en-US" sz="2000" dirty="0" smtClean="0">
                <a:solidFill>
                  <a:srgbClr val="000000"/>
                </a:solidFill>
                <a:cs typeface="Consolas"/>
              </a:rPr>
              <a:t> PWM attempt in C</a:t>
            </a:r>
          </a:p>
          <a:p>
            <a:endParaRPr lang="en-US" sz="2000" dirty="0">
              <a:solidFill>
                <a:srgbClr val="000000"/>
              </a:solidFill>
              <a:cs typeface="Consolas"/>
            </a:endParaRPr>
          </a:p>
          <a:p>
            <a:r>
              <a:rPr lang="en-US" sz="2000" dirty="0" smtClean="0">
                <a:solidFill>
                  <a:srgbClr val="000000"/>
                </a:solidFill>
                <a:cs typeface="Consolas"/>
              </a:rPr>
              <a:t>Despite being </a:t>
            </a:r>
            <a:r>
              <a:rPr lang="en-US" sz="2000" dirty="0" err="1" smtClean="0">
                <a:solidFill>
                  <a:srgbClr val="000000"/>
                </a:solidFill>
                <a:cs typeface="Consolas"/>
              </a:rPr>
              <a:t>na</a:t>
            </a:r>
            <a:r>
              <a:rPr lang="fr-FR" sz="2000" dirty="0" err="1" smtClean="0">
                <a:solidFill>
                  <a:srgbClr val="000000"/>
                </a:solidFill>
                <a:cs typeface="Consolas"/>
              </a:rPr>
              <a:t>ï</a:t>
            </a:r>
            <a:r>
              <a:rPr lang="en-US" sz="2000" dirty="0" err="1" smtClean="0">
                <a:solidFill>
                  <a:srgbClr val="000000"/>
                </a:solidFill>
                <a:cs typeface="Consolas"/>
              </a:rPr>
              <a:t>ve</a:t>
            </a:r>
            <a:r>
              <a:rPr lang="en-US" sz="2000" dirty="0" smtClean="0">
                <a:solidFill>
                  <a:srgbClr val="000000"/>
                </a:solidFill>
                <a:cs typeface="Consolas"/>
              </a:rPr>
              <a:t>, it’s actually a very common construct in very simple single-threaded microprocessors where the possible values of local drift are very small or zero.  </a:t>
            </a:r>
            <a:r>
              <a:rPr lang="en-US" sz="2000" dirty="0" smtClean="0">
                <a:solidFill>
                  <a:srgbClr val="000000"/>
                </a:solidFill>
                <a:cs typeface="Consolas"/>
              </a:rPr>
              <a:t>In the general case, this may actually be </a:t>
            </a:r>
            <a:r>
              <a:rPr lang="en-US" sz="2000" dirty="0" smtClean="0">
                <a:solidFill>
                  <a:srgbClr val="FF6600"/>
                </a:solidFill>
                <a:cs typeface="Consolas"/>
              </a:rPr>
              <a:t>physically dangerous.</a:t>
            </a:r>
            <a:endParaRPr lang="en-US" sz="2000" dirty="0">
              <a:solidFill>
                <a:srgbClr val="FF6600"/>
              </a:solidFill>
              <a:cs typeface="Consolas"/>
            </a:endParaRPr>
          </a:p>
        </p:txBody>
      </p:sp>
      <p:sp>
        <p:nvSpPr>
          <p:cNvPr id="7" name="TextBox 6"/>
          <p:cNvSpPr txBox="1"/>
          <p:nvPr/>
        </p:nvSpPr>
        <p:spPr>
          <a:xfrm>
            <a:off x="4427561" y="2000481"/>
            <a:ext cx="4716439" cy="1569660"/>
          </a:xfrm>
          <a:prstGeom prst="rect">
            <a:avLst/>
          </a:prstGeom>
          <a:noFill/>
        </p:spPr>
        <p:txBody>
          <a:bodyPr wrap="square" rtlCol="0">
            <a:spAutoFit/>
          </a:bodyPr>
          <a:lstStyle/>
          <a:p>
            <a:r>
              <a:rPr lang="en-US" sz="1600" dirty="0" smtClean="0">
                <a:solidFill>
                  <a:srgbClr val="000000"/>
                </a:solidFill>
                <a:latin typeface="Consolas"/>
                <a:cs typeface="Consolas"/>
              </a:rPr>
              <a:t>while(1) {</a:t>
            </a:r>
          </a:p>
          <a:p>
            <a:r>
              <a:rPr lang="en-US" sz="1600" dirty="0">
                <a:solidFill>
                  <a:srgbClr val="000000"/>
                </a:solidFill>
                <a:latin typeface="Consolas"/>
                <a:cs typeface="Consolas"/>
              </a:rPr>
              <a:t>	</a:t>
            </a:r>
            <a:r>
              <a:rPr lang="en-US" sz="1600" dirty="0" err="1" smtClean="0">
                <a:solidFill>
                  <a:srgbClr val="000000"/>
                </a:solidFill>
                <a:latin typeface="Consolas"/>
                <a:cs typeface="Consolas"/>
              </a:rPr>
              <a:t>pin_high</a:t>
            </a:r>
            <a:r>
              <a:rPr lang="en-US" sz="1600" dirty="0" smtClean="0">
                <a:solidFill>
                  <a:srgbClr val="000000"/>
                </a:solidFill>
                <a:latin typeface="Consolas"/>
                <a:cs typeface="Consolas"/>
              </a:rPr>
              <a:t>();</a:t>
            </a:r>
            <a:endParaRPr lang="en-US" sz="1600" dirty="0" smtClean="0">
              <a:solidFill>
                <a:srgbClr val="000000"/>
              </a:solidFill>
              <a:latin typeface="Consolas"/>
              <a:cs typeface="Consolas"/>
            </a:endParaRPr>
          </a:p>
          <a:p>
            <a:r>
              <a:rPr lang="en-US" sz="1600" dirty="0">
                <a:solidFill>
                  <a:srgbClr val="000000"/>
                </a:solidFill>
                <a:latin typeface="Consolas"/>
                <a:cs typeface="Consolas"/>
              </a:rPr>
              <a:t>	</a:t>
            </a:r>
            <a:r>
              <a:rPr lang="en-US" sz="1600" dirty="0" smtClean="0">
                <a:solidFill>
                  <a:srgbClr val="000000"/>
                </a:solidFill>
                <a:latin typeface="Consolas"/>
                <a:cs typeface="Consolas"/>
              </a:rPr>
              <a:t>_</a:t>
            </a:r>
            <a:r>
              <a:rPr lang="en-US" sz="1600" dirty="0" err="1" smtClean="0">
                <a:solidFill>
                  <a:srgbClr val="000000"/>
                </a:solidFill>
                <a:latin typeface="Consolas"/>
                <a:cs typeface="Consolas"/>
              </a:rPr>
              <a:t>delay_ms</a:t>
            </a:r>
            <a:r>
              <a:rPr lang="en-US" sz="1600" dirty="0" smtClean="0">
                <a:solidFill>
                  <a:srgbClr val="000000"/>
                </a:solidFill>
                <a:latin typeface="Consolas"/>
                <a:cs typeface="Consolas"/>
              </a:rPr>
              <a:t>(Interval * Duty);</a:t>
            </a:r>
          </a:p>
          <a:p>
            <a:r>
              <a:rPr lang="en-US" sz="1600" dirty="0">
                <a:solidFill>
                  <a:srgbClr val="000000"/>
                </a:solidFill>
                <a:latin typeface="Consolas"/>
                <a:cs typeface="Consolas"/>
              </a:rPr>
              <a:t>	</a:t>
            </a:r>
            <a:r>
              <a:rPr lang="en-US" sz="1600" dirty="0" err="1" smtClean="0">
                <a:solidFill>
                  <a:srgbClr val="000000"/>
                </a:solidFill>
                <a:latin typeface="Consolas"/>
                <a:cs typeface="Consolas"/>
              </a:rPr>
              <a:t>pin_low</a:t>
            </a:r>
            <a:r>
              <a:rPr lang="en-US" sz="1600" dirty="0" smtClean="0">
                <a:solidFill>
                  <a:srgbClr val="000000"/>
                </a:solidFill>
                <a:latin typeface="Consolas"/>
                <a:cs typeface="Consolas"/>
              </a:rPr>
              <a:t>();</a:t>
            </a:r>
          </a:p>
          <a:p>
            <a:r>
              <a:rPr lang="en-US" sz="1600" dirty="0">
                <a:solidFill>
                  <a:srgbClr val="000000"/>
                </a:solidFill>
                <a:latin typeface="Consolas"/>
                <a:cs typeface="Consolas"/>
              </a:rPr>
              <a:t>	</a:t>
            </a:r>
            <a:r>
              <a:rPr lang="en-US" sz="1600" dirty="0" smtClean="0">
                <a:solidFill>
                  <a:srgbClr val="000000"/>
                </a:solidFill>
                <a:latin typeface="Consolas"/>
                <a:cs typeface="Consolas"/>
              </a:rPr>
              <a:t>_</a:t>
            </a:r>
            <a:r>
              <a:rPr lang="en-US" sz="1600" dirty="0" err="1" smtClean="0">
                <a:solidFill>
                  <a:srgbClr val="000000"/>
                </a:solidFill>
                <a:latin typeface="Consolas"/>
                <a:cs typeface="Consolas"/>
              </a:rPr>
              <a:t>delay_ms</a:t>
            </a:r>
            <a:r>
              <a:rPr lang="en-US" sz="1600" dirty="0" smtClean="0">
                <a:solidFill>
                  <a:srgbClr val="000000"/>
                </a:solidFill>
                <a:latin typeface="Consolas"/>
                <a:cs typeface="Consolas"/>
              </a:rPr>
              <a:t>(Interval * (1 – Duty));</a:t>
            </a:r>
            <a:endParaRPr lang="en-US" sz="1600" dirty="0">
              <a:solidFill>
                <a:srgbClr val="000000"/>
              </a:solidFill>
              <a:latin typeface="Consolas"/>
              <a:cs typeface="Consolas"/>
            </a:endParaRPr>
          </a:p>
          <a:p>
            <a:r>
              <a:rPr lang="en-US" sz="1600" dirty="0" smtClean="0">
                <a:solidFill>
                  <a:srgbClr val="000000"/>
                </a:solidFill>
                <a:latin typeface="Consolas"/>
                <a:cs typeface="Consolas"/>
              </a:rPr>
              <a:t>}</a:t>
            </a:r>
            <a:endParaRPr lang="en-US" sz="1600" dirty="0">
              <a:solidFill>
                <a:srgbClr val="000000"/>
              </a:solidFill>
              <a:latin typeface="Consolas"/>
              <a:cs typeface="Consolas"/>
            </a:endParaRPr>
          </a:p>
        </p:txBody>
      </p:sp>
      <p:cxnSp>
        <p:nvCxnSpPr>
          <p:cNvPr id="8" name="Straight Connector 7"/>
          <p:cNvCxnSpPr/>
          <p:nvPr/>
        </p:nvCxnSpPr>
        <p:spPr>
          <a:xfrm>
            <a:off x="4759342" y="4565326"/>
            <a:ext cx="732206"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5491548"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491548" y="4027555"/>
            <a:ext cx="228815"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5720363"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720363" y="4565326"/>
            <a:ext cx="732206"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V="1">
            <a:off x="6452569"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6452569" y="4027555"/>
            <a:ext cx="228815"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6681384"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6681384" y="4565326"/>
            <a:ext cx="732206"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7413590"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7413590" y="4027555"/>
            <a:ext cx="228815"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642405"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7642405" y="4565326"/>
            <a:ext cx="732206"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V="1">
            <a:off x="8374611"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374611" y="4027555"/>
            <a:ext cx="228815"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8603426" y="4027555"/>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4759342" y="5518661"/>
            <a:ext cx="732206"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5491548" y="4980890"/>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5491548" y="4980890"/>
            <a:ext cx="354663"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5846211" y="4980890"/>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5846211" y="5518661"/>
            <a:ext cx="7322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V="1">
            <a:off x="6578417" y="4980890"/>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578417" y="4980890"/>
            <a:ext cx="228815"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6807232" y="4980890"/>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6807232" y="5518661"/>
            <a:ext cx="97246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flipV="1">
            <a:off x="7779694" y="4980890"/>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7779694" y="4980890"/>
            <a:ext cx="228815"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8008509" y="4980890"/>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8008509" y="5518661"/>
            <a:ext cx="732206"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flipV="1">
            <a:off x="8740715" y="4980890"/>
            <a:ext cx="0" cy="537771"/>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8740715" y="4980890"/>
            <a:ext cx="22881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8969530" y="4980890"/>
            <a:ext cx="0" cy="537771"/>
          </a:xfrm>
          <a:prstGeom prst="line">
            <a:avLst/>
          </a:prstGeom>
        </p:spPr>
        <p:style>
          <a:lnRef idx="2">
            <a:schemeClr val="dk1"/>
          </a:lnRef>
          <a:fillRef idx="0">
            <a:schemeClr val="dk1"/>
          </a:fillRef>
          <a:effectRef idx="1">
            <a:schemeClr val="dk1"/>
          </a:effectRef>
          <a:fontRef idx="minor">
            <a:schemeClr val="tx1"/>
          </a:fontRef>
        </p:style>
      </p:cxnSp>
      <p:sp>
        <p:nvSpPr>
          <p:cNvPr id="50" name="Left Brace 49"/>
          <p:cNvSpPr/>
          <p:nvPr/>
        </p:nvSpPr>
        <p:spPr>
          <a:xfrm rot="16200000">
            <a:off x="5505848" y="4951589"/>
            <a:ext cx="320353" cy="1813365"/>
          </a:xfrm>
          <a:prstGeom prst="leftBrace">
            <a:avLst>
              <a:gd name="adj1" fmla="val 8333"/>
              <a:gd name="adj2" fmla="val 50671"/>
            </a:avLst>
          </a:prstGeom>
          <a:ln>
            <a:solidFill>
              <a:srgbClr val="FF66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1" name="Left Brace 50"/>
          <p:cNvSpPr/>
          <p:nvPr/>
        </p:nvSpPr>
        <p:spPr>
          <a:xfrm rot="16200000">
            <a:off x="7601135" y="4932783"/>
            <a:ext cx="320353" cy="1850976"/>
          </a:xfrm>
          <a:prstGeom prst="leftBrace">
            <a:avLst>
              <a:gd name="adj1" fmla="val 8333"/>
              <a:gd name="adj2" fmla="val 50671"/>
            </a:avLst>
          </a:prstGeom>
          <a:ln>
            <a:solidFill>
              <a:srgbClr val="FF66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2" name="TextBox 51"/>
          <p:cNvSpPr txBox="1"/>
          <p:nvPr/>
        </p:nvSpPr>
        <p:spPr>
          <a:xfrm>
            <a:off x="4850868" y="5984122"/>
            <a:ext cx="1544864" cy="369332"/>
          </a:xfrm>
          <a:prstGeom prst="rect">
            <a:avLst/>
          </a:prstGeom>
          <a:noFill/>
        </p:spPr>
        <p:txBody>
          <a:bodyPr wrap="none" rtlCol="0">
            <a:spAutoFit/>
          </a:bodyPr>
          <a:lstStyle/>
          <a:p>
            <a:r>
              <a:rPr lang="en-US" dirty="0" smtClean="0"/>
              <a:t>Duty too high</a:t>
            </a:r>
            <a:endParaRPr lang="en-US" dirty="0" smtClean="0"/>
          </a:p>
        </p:txBody>
      </p:sp>
      <p:sp>
        <p:nvSpPr>
          <p:cNvPr id="53" name="TextBox 52"/>
          <p:cNvSpPr txBox="1"/>
          <p:nvPr/>
        </p:nvSpPr>
        <p:spPr>
          <a:xfrm>
            <a:off x="7033389" y="5984122"/>
            <a:ext cx="1467068" cy="369332"/>
          </a:xfrm>
          <a:prstGeom prst="rect">
            <a:avLst/>
          </a:prstGeom>
          <a:noFill/>
        </p:spPr>
        <p:txBody>
          <a:bodyPr wrap="none" rtlCol="0">
            <a:spAutoFit/>
          </a:bodyPr>
          <a:lstStyle/>
          <a:p>
            <a:r>
              <a:rPr lang="en-US" dirty="0" smtClean="0"/>
              <a:t>Duty too low</a:t>
            </a:r>
            <a:endParaRPr lang="en-US" dirty="0" smtClean="0"/>
          </a:p>
        </p:txBody>
      </p:sp>
      <p:sp>
        <p:nvSpPr>
          <p:cNvPr id="54" name="TextBox 53"/>
          <p:cNvSpPr txBox="1"/>
          <p:nvPr/>
        </p:nvSpPr>
        <p:spPr>
          <a:xfrm>
            <a:off x="4805105" y="3681107"/>
            <a:ext cx="1083199" cy="369332"/>
          </a:xfrm>
          <a:prstGeom prst="rect">
            <a:avLst/>
          </a:prstGeom>
          <a:noFill/>
        </p:spPr>
        <p:txBody>
          <a:bodyPr wrap="none" rtlCol="0">
            <a:spAutoFit/>
          </a:bodyPr>
          <a:lstStyle/>
          <a:p>
            <a:r>
              <a:rPr lang="en-US" dirty="0" smtClean="0">
                <a:solidFill>
                  <a:srgbClr val="000000"/>
                </a:solidFill>
              </a:rPr>
              <a:t>Intended</a:t>
            </a:r>
            <a:endParaRPr lang="en-US" dirty="0" smtClean="0">
              <a:solidFill>
                <a:srgbClr val="000000"/>
              </a:solidFill>
            </a:endParaRPr>
          </a:p>
        </p:txBody>
      </p:sp>
      <p:sp>
        <p:nvSpPr>
          <p:cNvPr id="55" name="TextBox 54"/>
          <p:cNvSpPr txBox="1"/>
          <p:nvPr/>
        </p:nvSpPr>
        <p:spPr>
          <a:xfrm>
            <a:off x="4850868" y="4611558"/>
            <a:ext cx="839042" cy="369332"/>
          </a:xfrm>
          <a:prstGeom prst="rect">
            <a:avLst/>
          </a:prstGeom>
          <a:noFill/>
        </p:spPr>
        <p:txBody>
          <a:bodyPr wrap="none" rtlCol="0">
            <a:spAutoFit/>
          </a:bodyPr>
          <a:lstStyle/>
          <a:p>
            <a:r>
              <a:rPr lang="en-US" dirty="0" smtClean="0">
                <a:solidFill>
                  <a:srgbClr val="000000"/>
                </a:solidFill>
              </a:rPr>
              <a:t>Actual</a:t>
            </a:r>
            <a:endParaRPr lang="en-US" dirty="0" smtClean="0">
              <a:solidFill>
                <a:srgbClr val="000000"/>
              </a:solidFill>
            </a:endParaRPr>
          </a:p>
        </p:txBody>
      </p:sp>
    </p:spTree>
    <p:extLst>
      <p:ext uri="{BB962C8B-B14F-4D97-AF65-F5344CB8AC3E}">
        <p14:creationId xmlns:p14="http://schemas.microsoft.com/office/powerpoint/2010/main" val="19264396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44</a:t>
            </a:fld>
            <a:endParaRPr lang="en-US" dirty="0"/>
          </a:p>
        </p:txBody>
      </p:sp>
      <p:sp>
        <p:nvSpPr>
          <p:cNvPr id="6" name="TextBox 5"/>
          <p:cNvSpPr txBox="1"/>
          <p:nvPr/>
        </p:nvSpPr>
        <p:spPr>
          <a:xfrm>
            <a:off x="572035" y="3671002"/>
            <a:ext cx="7528978" cy="2554545"/>
          </a:xfrm>
          <a:prstGeom prst="rect">
            <a:avLst/>
          </a:prstGeom>
          <a:noFill/>
        </p:spPr>
        <p:txBody>
          <a:bodyPr wrap="square" rtlCol="0">
            <a:spAutoFit/>
          </a:bodyPr>
          <a:lstStyle/>
          <a:p>
            <a:r>
              <a:rPr lang="en-US" sz="2000" dirty="0" smtClean="0">
                <a:solidFill>
                  <a:srgbClr val="000000"/>
                </a:solidFill>
                <a:cs typeface="Consolas"/>
              </a:rPr>
              <a:t>Attempt to remove cumulative delay by timing the action in the middle and subtracting this number from the overall delay time.</a:t>
            </a:r>
          </a:p>
          <a:p>
            <a:endParaRPr lang="en-US" sz="2000" dirty="0">
              <a:solidFill>
                <a:srgbClr val="000000"/>
              </a:solidFill>
              <a:cs typeface="Consolas"/>
            </a:endParaRPr>
          </a:p>
          <a:p>
            <a:r>
              <a:rPr lang="en-US" sz="2000" dirty="0" smtClean="0">
                <a:solidFill>
                  <a:srgbClr val="000000"/>
                </a:solidFill>
                <a:cs typeface="Consolas"/>
              </a:rPr>
              <a:t>Delay time calculation is </a:t>
            </a:r>
            <a:r>
              <a:rPr lang="en-US" sz="2000" dirty="0" smtClean="0">
                <a:solidFill>
                  <a:srgbClr val="FF6600"/>
                </a:solidFill>
                <a:cs typeface="Consolas"/>
              </a:rPr>
              <a:t>not atomic</a:t>
            </a:r>
            <a:r>
              <a:rPr lang="en-US" sz="2000" dirty="0" smtClean="0">
                <a:solidFill>
                  <a:srgbClr val="000000"/>
                </a:solidFill>
                <a:cs typeface="Consolas"/>
              </a:rPr>
              <a:t>.  If an interrupt arrives at the wrong time (including the timer interrupt that’s probably driving the clock behind the </a:t>
            </a:r>
            <a:r>
              <a:rPr lang="en-US" sz="2000" dirty="0" err="1" smtClean="0">
                <a:solidFill>
                  <a:srgbClr val="000000"/>
                </a:solidFill>
                <a:latin typeface="Consolas"/>
                <a:cs typeface="Consolas"/>
              </a:rPr>
              <a:t>get_time</a:t>
            </a:r>
            <a:r>
              <a:rPr lang="en-US" sz="2000" dirty="0" smtClean="0">
                <a:solidFill>
                  <a:srgbClr val="000000"/>
                </a:solidFill>
                <a:latin typeface="Consolas"/>
                <a:cs typeface="Consolas"/>
              </a:rPr>
              <a:t>()</a:t>
            </a:r>
            <a:r>
              <a:rPr lang="en-US" sz="2000" dirty="0" smtClean="0">
                <a:solidFill>
                  <a:srgbClr val="000000"/>
                </a:solidFill>
                <a:cs typeface="Consolas"/>
              </a:rPr>
              <a:t> function) then the delay can still be significantly wrong.  </a:t>
            </a:r>
            <a:r>
              <a:rPr lang="en-US" sz="2000" dirty="0" smtClean="0">
                <a:solidFill>
                  <a:srgbClr val="FF6600"/>
                </a:solidFill>
                <a:cs typeface="Consolas"/>
              </a:rPr>
              <a:t>Don’t do this </a:t>
            </a:r>
            <a:r>
              <a:rPr lang="en-US" sz="2000" dirty="0" smtClean="0">
                <a:solidFill>
                  <a:srgbClr val="000000"/>
                </a:solidFill>
                <a:cs typeface="Consolas"/>
              </a:rPr>
              <a:t>unless you’ve taken separate measures to ensure the atomicity of that statement!</a:t>
            </a:r>
            <a:endParaRPr lang="en-US" sz="2000" dirty="0">
              <a:solidFill>
                <a:srgbClr val="000000"/>
              </a:solidFill>
              <a:cs typeface="Consolas"/>
            </a:endParaRPr>
          </a:p>
        </p:txBody>
      </p:sp>
      <p:sp>
        <p:nvSpPr>
          <p:cNvPr id="5" name="TextBox 4"/>
          <p:cNvSpPr txBox="1"/>
          <p:nvPr/>
        </p:nvSpPr>
        <p:spPr>
          <a:xfrm>
            <a:off x="583474" y="1938791"/>
            <a:ext cx="7173337" cy="1631216"/>
          </a:xfrm>
          <a:prstGeom prst="rect">
            <a:avLst/>
          </a:prstGeom>
          <a:noFill/>
        </p:spPr>
        <p:txBody>
          <a:bodyPr wrap="square" rtlCol="0">
            <a:spAutoFit/>
          </a:bodyPr>
          <a:lstStyle/>
          <a:p>
            <a:r>
              <a:rPr lang="en-US" sz="2000" dirty="0" smtClean="0">
                <a:solidFill>
                  <a:srgbClr val="000000"/>
                </a:solidFill>
                <a:latin typeface="Consolas"/>
                <a:cs typeface="Consolas"/>
              </a:rPr>
              <a:t>while(1) {</a:t>
            </a:r>
          </a:p>
          <a:p>
            <a:r>
              <a:rPr lang="en-US" sz="2000" dirty="0">
                <a:solidFill>
                  <a:srgbClr val="000000"/>
                </a:solidFill>
                <a:latin typeface="Consolas"/>
                <a:cs typeface="Consolas"/>
              </a:rPr>
              <a:t>	</a:t>
            </a:r>
            <a:r>
              <a:rPr lang="en-US" sz="2000" dirty="0" smtClean="0">
                <a:solidFill>
                  <a:srgbClr val="000000"/>
                </a:solidFill>
                <a:latin typeface="Consolas"/>
                <a:cs typeface="Consolas"/>
              </a:rPr>
              <a:t>start = </a:t>
            </a:r>
            <a:r>
              <a:rPr lang="en-US" sz="2000" dirty="0" err="1" smtClean="0">
                <a:solidFill>
                  <a:srgbClr val="000000"/>
                </a:solidFill>
                <a:latin typeface="Consolas"/>
                <a:cs typeface="Consolas"/>
              </a:rPr>
              <a:t>get_time</a:t>
            </a:r>
            <a:r>
              <a:rPr lang="en-US" sz="2000" dirty="0" smtClean="0">
                <a:solidFill>
                  <a:srgbClr val="000000"/>
                </a:solidFill>
                <a:latin typeface="Consolas"/>
                <a:cs typeface="Consolas"/>
              </a:rPr>
              <a:t>();</a:t>
            </a:r>
            <a:endParaRPr lang="en-US" sz="2000" dirty="0" smtClean="0">
              <a:solidFill>
                <a:srgbClr val="000000"/>
              </a:solidFill>
              <a:latin typeface="Consolas"/>
              <a:cs typeface="Consolas"/>
            </a:endParaRPr>
          </a:p>
          <a:p>
            <a:r>
              <a:rPr lang="en-US" sz="2000" dirty="0" smtClean="0">
                <a:solidFill>
                  <a:srgbClr val="000000"/>
                </a:solidFill>
                <a:latin typeface="Consolas"/>
                <a:cs typeface="Consolas"/>
              </a:rPr>
              <a:t>	</a:t>
            </a:r>
            <a:r>
              <a:rPr lang="en-US" sz="2000" dirty="0" err="1" smtClean="0">
                <a:solidFill>
                  <a:srgbClr val="000000"/>
                </a:solidFill>
                <a:latin typeface="Consolas"/>
                <a:cs typeface="Consolas"/>
              </a:rPr>
              <a:t>do_action</a:t>
            </a:r>
            <a:r>
              <a:rPr lang="en-US" sz="2000" dirty="0" smtClean="0">
                <a:solidFill>
                  <a:srgbClr val="000000"/>
                </a:solidFill>
                <a:latin typeface="Consolas"/>
                <a:cs typeface="Consolas"/>
              </a:rPr>
              <a:t>();</a:t>
            </a:r>
          </a:p>
          <a:p>
            <a:r>
              <a:rPr lang="en-US" sz="2000" dirty="0">
                <a:solidFill>
                  <a:srgbClr val="000000"/>
                </a:solidFill>
                <a:latin typeface="Consolas"/>
                <a:cs typeface="Consolas"/>
              </a:rPr>
              <a:t>	</a:t>
            </a:r>
            <a:r>
              <a:rPr lang="en-US" sz="2000" dirty="0" smtClean="0">
                <a:solidFill>
                  <a:srgbClr val="000000"/>
                </a:solidFill>
                <a:latin typeface="Consolas"/>
                <a:cs typeface="Consolas"/>
              </a:rPr>
              <a:t>_</a:t>
            </a:r>
            <a:r>
              <a:rPr lang="en-US" sz="2000" dirty="0" err="1" smtClean="0">
                <a:solidFill>
                  <a:srgbClr val="000000"/>
                </a:solidFill>
                <a:latin typeface="Consolas"/>
                <a:cs typeface="Consolas"/>
              </a:rPr>
              <a:t>delay_ms</a:t>
            </a:r>
            <a:r>
              <a:rPr lang="en-US" sz="2000" dirty="0" smtClean="0">
                <a:solidFill>
                  <a:srgbClr val="000000"/>
                </a:solidFill>
                <a:latin typeface="Consolas"/>
                <a:cs typeface="Consolas"/>
              </a:rPr>
              <a:t>(Interval – (</a:t>
            </a:r>
            <a:r>
              <a:rPr lang="en-US" sz="2000" dirty="0" err="1" smtClean="0">
                <a:solidFill>
                  <a:srgbClr val="000000"/>
                </a:solidFill>
                <a:latin typeface="Consolas"/>
                <a:cs typeface="Consolas"/>
              </a:rPr>
              <a:t>get_time</a:t>
            </a:r>
            <a:r>
              <a:rPr lang="en-US" sz="2000" dirty="0" smtClean="0">
                <a:solidFill>
                  <a:srgbClr val="000000"/>
                </a:solidFill>
                <a:latin typeface="Consolas"/>
                <a:cs typeface="Consolas"/>
              </a:rPr>
              <a:t>() – start));</a:t>
            </a:r>
            <a:endParaRPr lang="en-US" sz="2000" dirty="0">
              <a:solidFill>
                <a:srgbClr val="000000"/>
              </a:solidFill>
              <a:latin typeface="Consolas"/>
              <a:cs typeface="Consolas"/>
            </a:endParaRPr>
          </a:p>
          <a:p>
            <a:r>
              <a:rPr lang="en-US" sz="2000" dirty="0" smtClean="0">
                <a:solidFill>
                  <a:srgbClr val="000000"/>
                </a:solidFill>
                <a:latin typeface="Consolas"/>
                <a:cs typeface="Consolas"/>
              </a:rPr>
              <a:t>}</a:t>
            </a:r>
            <a:endParaRPr lang="en-US" sz="2000" dirty="0">
              <a:solidFill>
                <a:srgbClr val="000000"/>
              </a:solidFill>
              <a:latin typeface="Consolas"/>
              <a:cs typeface="Consolas"/>
            </a:endParaRPr>
          </a:p>
        </p:txBody>
      </p:sp>
    </p:spTree>
    <p:extLst>
      <p:ext uri="{BB962C8B-B14F-4D97-AF65-F5344CB8AC3E}">
        <p14:creationId xmlns:p14="http://schemas.microsoft.com/office/powerpoint/2010/main" val="304662706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45</a:t>
            </a:fld>
            <a:endParaRPr lang="en-US" dirty="0"/>
          </a:p>
        </p:txBody>
      </p:sp>
      <p:sp>
        <p:nvSpPr>
          <p:cNvPr id="6" name="TextBox 5"/>
          <p:cNvSpPr txBox="1"/>
          <p:nvPr/>
        </p:nvSpPr>
        <p:spPr>
          <a:xfrm>
            <a:off x="572035" y="4048588"/>
            <a:ext cx="7528978" cy="2554545"/>
          </a:xfrm>
          <a:prstGeom prst="rect">
            <a:avLst/>
          </a:prstGeom>
          <a:noFill/>
        </p:spPr>
        <p:txBody>
          <a:bodyPr wrap="square" rtlCol="0">
            <a:spAutoFit/>
          </a:bodyPr>
          <a:lstStyle/>
          <a:p>
            <a:r>
              <a:rPr lang="en-US" sz="2000" dirty="0" smtClean="0">
                <a:solidFill>
                  <a:srgbClr val="000000"/>
                </a:solidFill>
                <a:cs typeface="Consolas"/>
              </a:rPr>
              <a:t>The only correct way to do these kinds of delays is to use </a:t>
            </a:r>
            <a:r>
              <a:rPr lang="en-US" sz="2000" dirty="0" smtClean="0">
                <a:solidFill>
                  <a:srgbClr val="FF6600"/>
                </a:solidFill>
                <a:cs typeface="Consolas"/>
              </a:rPr>
              <a:t>absolute </a:t>
            </a:r>
            <a:r>
              <a:rPr lang="en-US" sz="2000" dirty="0">
                <a:solidFill>
                  <a:srgbClr val="FF6600"/>
                </a:solidFill>
                <a:cs typeface="Consolas"/>
              </a:rPr>
              <a:t>d</a:t>
            </a:r>
            <a:r>
              <a:rPr lang="en-US" sz="2000" dirty="0" smtClean="0">
                <a:solidFill>
                  <a:srgbClr val="FF6600"/>
                </a:solidFill>
                <a:cs typeface="Consolas"/>
              </a:rPr>
              <a:t>elay </a:t>
            </a:r>
            <a:r>
              <a:rPr lang="en-US" sz="2000" dirty="0" smtClean="0">
                <a:solidFill>
                  <a:srgbClr val="000000"/>
                </a:solidFill>
                <a:cs typeface="Consolas"/>
              </a:rPr>
              <a:t>constructs, rather than the relative delays we’ve seen up until now.  These will delay </a:t>
            </a:r>
            <a:r>
              <a:rPr lang="en-US" sz="2000" dirty="0" smtClean="0">
                <a:solidFill>
                  <a:srgbClr val="FF6600"/>
                </a:solidFill>
                <a:cs typeface="Consolas"/>
              </a:rPr>
              <a:t>on average </a:t>
            </a:r>
            <a:r>
              <a:rPr lang="en-US" sz="2000" dirty="0" smtClean="0">
                <a:solidFill>
                  <a:srgbClr val="000000"/>
                </a:solidFill>
                <a:cs typeface="Consolas"/>
              </a:rPr>
              <a:t>for the right time, even if the action is sporadically longer than that.  </a:t>
            </a:r>
            <a:r>
              <a:rPr lang="en-US" sz="2000" dirty="0" smtClean="0">
                <a:solidFill>
                  <a:srgbClr val="000000"/>
                </a:solidFill>
                <a:cs typeface="Consolas"/>
              </a:rPr>
              <a:t>Neither C nor the standard C libraries support absolute delays so the example above has been written in </a:t>
            </a:r>
            <a:r>
              <a:rPr lang="en-US" sz="2000" dirty="0" smtClean="0">
                <a:solidFill>
                  <a:srgbClr val="FF6600"/>
                </a:solidFill>
                <a:cs typeface="Consolas"/>
              </a:rPr>
              <a:t>Ada</a:t>
            </a:r>
            <a:r>
              <a:rPr lang="en-US" sz="2000" dirty="0" smtClean="0">
                <a:solidFill>
                  <a:srgbClr val="000000"/>
                </a:solidFill>
                <a:cs typeface="Consolas"/>
              </a:rPr>
              <a:t>.  If you are required to do proper absolute delays in C then it is possible to write your own absolute delay in that language.</a:t>
            </a:r>
            <a:endParaRPr lang="en-US" sz="2000" dirty="0">
              <a:solidFill>
                <a:srgbClr val="000000"/>
              </a:solidFill>
              <a:cs typeface="Consolas"/>
            </a:endParaRPr>
          </a:p>
        </p:txBody>
      </p:sp>
      <p:sp>
        <p:nvSpPr>
          <p:cNvPr id="5" name="TextBox 4"/>
          <p:cNvSpPr txBox="1"/>
          <p:nvPr/>
        </p:nvSpPr>
        <p:spPr>
          <a:xfrm>
            <a:off x="583474" y="1938791"/>
            <a:ext cx="7173337" cy="1938992"/>
          </a:xfrm>
          <a:prstGeom prst="rect">
            <a:avLst/>
          </a:prstGeom>
          <a:noFill/>
        </p:spPr>
        <p:txBody>
          <a:bodyPr wrap="square" rtlCol="0">
            <a:spAutoFit/>
          </a:bodyPr>
          <a:lstStyle/>
          <a:p>
            <a:r>
              <a:rPr lang="en-US" sz="2000" dirty="0" err="1" smtClean="0">
                <a:solidFill>
                  <a:srgbClr val="000000"/>
                </a:solidFill>
                <a:latin typeface="Consolas"/>
                <a:cs typeface="Consolas"/>
              </a:rPr>
              <a:t>next_time</a:t>
            </a:r>
            <a:r>
              <a:rPr lang="en-US" sz="2000" dirty="0" smtClean="0">
                <a:solidFill>
                  <a:srgbClr val="000000"/>
                </a:solidFill>
                <a:latin typeface="Consolas"/>
                <a:cs typeface="Consolas"/>
              </a:rPr>
              <a:t> = Clock + Interval;</a:t>
            </a:r>
          </a:p>
          <a:p>
            <a:r>
              <a:rPr lang="en-US" sz="2000" dirty="0" smtClean="0">
                <a:solidFill>
                  <a:srgbClr val="000000"/>
                </a:solidFill>
                <a:latin typeface="Consolas"/>
                <a:cs typeface="Consolas"/>
              </a:rPr>
              <a:t>begin loop</a:t>
            </a:r>
          </a:p>
          <a:p>
            <a:r>
              <a:rPr lang="en-US" sz="2000" dirty="0" smtClean="0">
                <a:solidFill>
                  <a:srgbClr val="000000"/>
                </a:solidFill>
                <a:latin typeface="Consolas"/>
                <a:cs typeface="Consolas"/>
              </a:rPr>
              <a:t>	</a:t>
            </a:r>
            <a:r>
              <a:rPr lang="en-US" sz="2000" dirty="0" err="1" smtClean="0">
                <a:solidFill>
                  <a:srgbClr val="000000"/>
                </a:solidFill>
                <a:latin typeface="Consolas"/>
                <a:cs typeface="Consolas"/>
              </a:rPr>
              <a:t>Do_Action</a:t>
            </a:r>
            <a:r>
              <a:rPr lang="en-US" sz="2000" dirty="0" smtClean="0">
                <a:solidFill>
                  <a:srgbClr val="000000"/>
                </a:solidFill>
                <a:latin typeface="Consolas"/>
                <a:cs typeface="Consolas"/>
              </a:rPr>
              <a:t>;</a:t>
            </a:r>
          </a:p>
          <a:p>
            <a:r>
              <a:rPr lang="en-US" sz="2000" dirty="0">
                <a:solidFill>
                  <a:srgbClr val="000000"/>
                </a:solidFill>
                <a:latin typeface="Consolas"/>
                <a:cs typeface="Consolas"/>
              </a:rPr>
              <a:t>	</a:t>
            </a:r>
            <a:r>
              <a:rPr lang="en-US" sz="2000" dirty="0" smtClean="0">
                <a:solidFill>
                  <a:srgbClr val="000000"/>
                </a:solidFill>
                <a:latin typeface="Consolas"/>
                <a:cs typeface="Consolas"/>
              </a:rPr>
              <a:t>delay until </a:t>
            </a:r>
            <a:r>
              <a:rPr lang="en-US" sz="2000" dirty="0" err="1" smtClean="0">
                <a:solidFill>
                  <a:srgbClr val="000000"/>
                </a:solidFill>
                <a:latin typeface="Consolas"/>
                <a:cs typeface="Consolas"/>
              </a:rPr>
              <a:t>next_time</a:t>
            </a:r>
            <a:r>
              <a:rPr lang="en-US" sz="2000" dirty="0" smtClean="0">
                <a:solidFill>
                  <a:srgbClr val="000000"/>
                </a:solidFill>
                <a:latin typeface="Consolas"/>
                <a:cs typeface="Consolas"/>
              </a:rPr>
              <a:t>;</a:t>
            </a:r>
          </a:p>
          <a:p>
            <a:r>
              <a:rPr lang="en-US" sz="2000" dirty="0">
                <a:solidFill>
                  <a:srgbClr val="000000"/>
                </a:solidFill>
                <a:latin typeface="Consolas"/>
                <a:cs typeface="Consolas"/>
              </a:rPr>
              <a:t>	</a:t>
            </a:r>
            <a:r>
              <a:rPr lang="en-US" sz="2000" dirty="0" err="1" smtClean="0">
                <a:solidFill>
                  <a:srgbClr val="000000"/>
                </a:solidFill>
                <a:latin typeface="Consolas"/>
                <a:cs typeface="Consolas"/>
              </a:rPr>
              <a:t>next_time</a:t>
            </a:r>
            <a:r>
              <a:rPr lang="en-US" sz="2000" dirty="0" smtClean="0">
                <a:solidFill>
                  <a:srgbClr val="000000"/>
                </a:solidFill>
                <a:latin typeface="Consolas"/>
                <a:cs typeface="Consolas"/>
              </a:rPr>
              <a:t> = </a:t>
            </a:r>
            <a:r>
              <a:rPr lang="en-US" sz="2000" dirty="0" err="1" smtClean="0">
                <a:solidFill>
                  <a:srgbClr val="000000"/>
                </a:solidFill>
                <a:latin typeface="Consolas"/>
                <a:cs typeface="Consolas"/>
              </a:rPr>
              <a:t>next_time</a:t>
            </a:r>
            <a:r>
              <a:rPr lang="en-US" sz="2000" dirty="0" smtClean="0">
                <a:solidFill>
                  <a:srgbClr val="000000"/>
                </a:solidFill>
                <a:latin typeface="Consolas"/>
                <a:cs typeface="Consolas"/>
              </a:rPr>
              <a:t> + Interval;</a:t>
            </a:r>
            <a:endParaRPr lang="en-US" sz="2000" dirty="0">
              <a:solidFill>
                <a:srgbClr val="000000"/>
              </a:solidFill>
              <a:latin typeface="Consolas"/>
              <a:cs typeface="Consolas"/>
            </a:endParaRPr>
          </a:p>
          <a:p>
            <a:r>
              <a:rPr lang="en-US" sz="2000" dirty="0" smtClean="0">
                <a:solidFill>
                  <a:srgbClr val="000000"/>
                </a:solidFill>
                <a:latin typeface="Consolas"/>
                <a:cs typeface="Consolas"/>
              </a:rPr>
              <a:t>end loop</a:t>
            </a:r>
            <a:endParaRPr lang="en-US" sz="2000" dirty="0">
              <a:solidFill>
                <a:srgbClr val="000000"/>
              </a:solidFill>
              <a:latin typeface="Consolas"/>
              <a:cs typeface="Consolas"/>
            </a:endParaRPr>
          </a:p>
        </p:txBody>
      </p:sp>
    </p:spTree>
    <p:extLst>
      <p:ext uri="{BB962C8B-B14F-4D97-AF65-F5344CB8AC3E}">
        <p14:creationId xmlns:p14="http://schemas.microsoft.com/office/powerpoint/2010/main" val="206416454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46</a:t>
            </a:fld>
            <a:endParaRPr lang="en-US" dirty="0"/>
          </a:p>
        </p:txBody>
      </p:sp>
      <p:sp>
        <p:nvSpPr>
          <p:cNvPr id="6" name="TextBox 5"/>
          <p:cNvSpPr txBox="1"/>
          <p:nvPr/>
        </p:nvSpPr>
        <p:spPr>
          <a:xfrm>
            <a:off x="572035" y="1917766"/>
            <a:ext cx="7528978" cy="4401205"/>
          </a:xfrm>
          <a:prstGeom prst="rect">
            <a:avLst/>
          </a:prstGeom>
          <a:noFill/>
        </p:spPr>
        <p:txBody>
          <a:bodyPr wrap="square" rtlCol="0">
            <a:spAutoFit/>
          </a:bodyPr>
          <a:lstStyle/>
          <a:p>
            <a:r>
              <a:rPr lang="en-US" sz="2000" dirty="0" smtClean="0">
                <a:solidFill>
                  <a:srgbClr val="000000"/>
                </a:solidFill>
                <a:cs typeface="Consolas"/>
              </a:rPr>
              <a:t>Constructs for specifying timing constraints are strictly part of a programming language and/or its support libraries.  </a:t>
            </a:r>
          </a:p>
          <a:p>
            <a:endParaRPr lang="en-US" sz="2000" dirty="0">
              <a:solidFill>
                <a:schemeClr val="accent1">
                  <a:lumMod val="50000"/>
                </a:schemeClr>
              </a:solidFill>
              <a:cs typeface="Consolas"/>
            </a:endParaRPr>
          </a:p>
          <a:p>
            <a:r>
              <a:rPr lang="en-US" sz="2000" dirty="0" smtClean="0">
                <a:solidFill>
                  <a:schemeClr val="accent1">
                    <a:lumMod val="50000"/>
                  </a:schemeClr>
                </a:solidFill>
                <a:cs typeface="Consolas"/>
              </a:rPr>
              <a:t>Relative delays only</a:t>
            </a:r>
          </a:p>
          <a:p>
            <a:r>
              <a:rPr lang="en-US" sz="2000" dirty="0" smtClean="0">
                <a:solidFill>
                  <a:srgbClr val="000000"/>
                </a:solidFill>
                <a:cs typeface="Consolas"/>
              </a:rPr>
              <a:t>C, generally simple languages never designed for RT tasks.  In C (POSIX), absolute delays may be constructed out of timers and signals.</a:t>
            </a:r>
          </a:p>
          <a:p>
            <a:pPr marL="342900" indent="-342900">
              <a:buFont typeface="Arial"/>
              <a:buChar char="•"/>
            </a:pPr>
            <a:endParaRPr lang="en-US" sz="2000" dirty="0">
              <a:solidFill>
                <a:schemeClr val="accent1">
                  <a:lumMod val="50000"/>
                </a:schemeClr>
              </a:solidFill>
              <a:cs typeface="Consolas"/>
            </a:endParaRPr>
          </a:p>
          <a:p>
            <a:r>
              <a:rPr lang="en-US" sz="2000" dirty="0" smtClean="0">
                <a:solidFill>
                  <a:schemeClr val="accent1">
                    <a:lumMod val="50000"/>
                  </a:schemeClr>
                </a:solidFill>
                <a:cs typeface="Consolas"/>
              </a:rPr>
              <a:t>Both Relative and Absolute delays</a:t>
            </a:r>
          </a:p>
          <a:p>
            <a:r>
              <a:rPr lang="en-US" sz="2000" dirty="0" smtClean="0">
                <a:solidFill>
                  <a:srgbClr val="000000"/>
                </a:solidFill>
                <a:cs typeface="Consolas"/>
              </a:rPr>
              <a:t>Ada, Real Time Java, most process-oriented languages</a:t>
            </a:r>
          </a:p>
          <a:p>
            <a:endParaRPr lang="en-US" sz="2000" dirty="0">
              <a:solidFill>
                <a:schemeClr val="accent1">
                  <a:lumMod val="50000"/>
                </a:schemeClr>
              </a:solidFill>
              <a:cs typeface="Consolas"/>
            </a:endParaRPr>
          </a:p>
          <a:p>
            <a:r>
              <a:rPr lang="en-US" sz="2000" dirty="0" smtClean="0">
                <a:solidFill>
                  <a:schemeClr val="accent1">
                    <a:lumMod val="50000"/>
                  </a:schemeClr>
                </a:solidFill>
                <a:cs typeface="Consolas"/>
              </a:rPr>
              <a:t>Absolute delays only</a:t>
            </a:r>
          </a:p>
          <a:p>
            <a:r>
              <a:rPr lang="en-US" sz="2000" dirty="0" smtClean="0">
                <a:solidFill>
                  <a:srgbClr val="000000"/>
                </a:solidFill>
                <a:cs typeface="Consolas"/>
              </a:rPr>
              <a:t>Ada </a:t>
            </a:r>
            <a:r>
              <a:rPr lang="en-US" sz="2000" dirty="0" err="1" smtClean="0">
                <a:solidFill>
                  <a:srgbClr val="000000"/>
                </a:solidFill>
                <a:cs typeface="Consolas"/>
              </a:rPr>
              <a:t>Ravenscar</a:t>
            </a:r>
            <a:r>
              <a:rPr lang="en-US" sz="2000" dirty="0" smtClean="0">
                <a:solidFill>
                  <a:srgbClr val="000000"/>
                </a:solidFill>
                <a:cs typeface="Consolas"/>
              </a:rPr>
              <a:t> Profile, Occam2, most languages built explicitly for real time use</a:t>
            </a:r>
          </a:p>
        </p:txBody>
      </p:sp>
    </p:spTree>
    <p:extLst>
      <p:ext uri="{BB962C8B-B14F-4D97-AF65-F5344CB8AC3E}">
        <p14:creationId xmlns:p14="http://schemas.microsoft.com/office/powerpoint/2010/main" val="142879391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a:t>
            </a:r>
            <a:r>
              <a:rPr lang="en-US" dirty="0" err="1" smtClean="0"/>
              <a:t>Liveness</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47</a:t>
            </a:fld>
            <a:endParaRPr lang="en-US" dirty="0"/>
          </a:p>
        </p:txBody>
      </p:sp>
      <p:sp>
        <p:nvSpPr>
          <p:cNvPr id="6" name="TextBox 5"/>
          <p:cNvSpPr txBox="1"/>
          <p:nvPr/>
        </p:nvSpPr>
        <p:spPr>
          <a:xfrm>
            <a:off x="572036" y="1760201"/>
            <a:ext cx="7665286" cy="4708981"/>
          </a:xfrm>
          <a:prstGeom prst="rect">
            <a:avLst/>
          </a:prstGeom>
          <a:noFill/>
        </p:spPr>
        <p:txBody>
          <a:bodyPr wrap="square" rtlCol="0">
            <a:spAutoFit/>
          </a:bodyPr>
          <a:lstStyle/>
          <a:p>
            <a:r>
              <a:rPr lang="en-US" sz="2000" dirty="0" smtClean="0">
                <a:solidFill>
                  <a:srgbClr val="000000"/>
                </a:solidFill>
              </a:rPr>
              <a:t>If a program has been written to interface with real time, the following questions can be asked:</a:t>
            </a:r>
          </a:p>
          <a:p>
            <a:endParaRPr lang="en-US" sz="2000" dirty="0" smtClean="0">
              <a:solidFill>
                <a:srgbClr val="000000"/>
              </a:solidFill>
            </a:endParaRPr>
          </a:p>
          <a:p>
            <a:pPr marL="342900" indent="-342900">
              <a:buFont typeface="Arial"/>
              <a:buChar char="•"/>
            </a:pPr>
            <a:r>
              <a:rPr lang="en-US" sz="2000" dirty="0" smtClean="0">
                <a:solidFill>
                  <a:srgbClr val="000000"/>
                </a:solidFill>
              </a:rPr>
              <a:t>Is the right thing going to happen (</a:t>
            </a:r>
            <a:r>
              <a:rPr lang="en-US" sz="2000" dirty="0" err="1" smtClean="0">
                <a:solidFill>
                  <a:srgbClr val="FF6600"/>
                </a:solidFill>
              </a:rPr>
              <a:t>liveness</a:t>
            </a:r>
            <a:r>
              <a:rPr lang="en-US" sz="2000" dirty="0" smtClean="0">
                <a:solidFill>
                  <a:srgbClr val="000000"/>
                </a:solidFill>
              </a:rPr>
              <a:t>)</a:t>
            </a:r>
          </a:p>
          <a:p>
            <a:pPr marL="342900" indent="-342900">
              <a:buFont typeface="Arial"/>
              <a:buChar char="•"/>
            </a:pPr>
            <a:r>
              <a:rPr lang="en-US" sz="2000" dirty="0" smtClean="0">
                <a:solidFill>
                  <a:srgbClr val="000000"/>
                </a:solidFill>
              </a:rPr>
              <a:t>Is the wrong thing not going to happen (</a:t>
            </a:r>
            <a:r>
              <a:rPr lang="en-US" sz="2000" dirty="0" smtClean="0">
                <a:solidFill>
                  <a:srgbClr val="FF6600"/>
                </a:solidFill>
              </a:rPr>
              <a:t>safety</a:t>
            </a:r>
            <a:r>
              <a:rPr lang="en-US" sz="2000" dirty="0" smtClean="0">
                <a:solidFill>
                  <a:srgbClr val="000000"/>
                </a:solidFill>
              </a:rPr>
              <a:t>)</a:t>
            </a:r>
          </a:p>
          <a:p>
            <a:pPr marL="342900" indent="-342900">
              <a:buFont typeface="Arial"/>
              <a:buChar char="•"/>
            </a:pPr>
            <a:endParaRPr lang="en-US" sz="2000" dirty="0">
              <a:solidFill>
                <a:srgbClr val="000000"/>
              </a:solidFill>
            </a:endParaRPr>
          </a:p>
          <a:p>
            <a:r>
              <a:rPr lang="en-US" sz="2000" dirty="0" smtClean="0">
                <a:solidFill>
                  <a:srgbClr val="000000"/>
                </a:solidFill>
              </a:rPr>
              <a:t>The property of </a:t>
            </a:r>
            <a:r>
              <a:rPr lang="en-US" sz="2000" dirty="0" err="1" smtClean="0">
                <a:solidFill>
                  <a:srgbClr val="000000"/>
                </a:solidFill>
              </a:rPr>
              <a:t>liveness</a:t>
            </a:r>
            <a:r>
              <a:rPr lang="en-US" sz="2000" dirty="0" smtClean="0">
                <a:solidFill>
                  <a:srgbClr val="000000"/>
                </a:solidFill>
              </a:rPr>
              <a:t> is that of </a:t>
            </a:r>
            <a:r>
              <a:rPr lang="en-US" sz="2000" dirty="0" smtClean="0">
                <a:solidFill>
                  <a:srgbClr val="FF6600"/>
                </a:solidFill>
              </a:rPr>
              <a:t>progress</a:t>
            </a:r>
            <a:r>
              <a:rPr lang="en-US" sz="2000" dirty="0" smtClean="0">
                <a:solidFill>
                  <a:srgbClr val="000000"/>
                </a:solidFill>
              </a:rPr>
              <a:t>; if a program </a:t>
            </a:r>
            <a:r>
              <a:rPr lang="en-US" sz="2000" dirty="0" smtClean="0">
                <a:solidFill>
                  <a:srgbClr val="000000"/>
                </a:solidFill>
              </a:rPr>
              <a:t>has to wait for an event (resource), will that event (resource) eventually come?  This is a key concept when scheduling resources that have to be used by several threads (including the CPU itself) and will be revisited during discussions of operating systems.</a:t>
            </a:r>
          </a:p>
          <a:p>
            <a:endParaRPr lang="en-US" sz="2000" dirty="0">
              <a:solidFill>
                <a:srgbClr val="000000"/>
              </a:solidFill>
            </a:endParaRPr>
          </a:p>
          <a:p>
            <a:r>
              <a:rPr lang="en-US" sz="2000" dirty="0" smtClean="0">
                <a:solidFill>
                  <a:srgbClr val="000000"/>
                </a:solidFill>
              </a:rPr>
              <a:t>Safety is less subtle.  Simply, do all failure modes lead to </a:t>
            </a:r>
            <a:r>
              <a:rPr lang="en-US" sz="2000" dirty="0" smtClean="0">
                <a:solidFill>
                  <a:srgbClr val="FF6600"/>
                </a:solidFill>
              </a:rPr>
              <a:t>something safe </a:t>
            </a:r>
            <a:r>
              <a:rPr lang="en-US" sz="2000" dirty="0" smtClean="0">
                <a:solidFill>
                  <a:srgbClr val="000000"/>
                </a:solidFill>
              </a:rPr>
              <a:t>happening over something bad (controlled shutdown, self destruct…).</a:t>
            </a:r>
            <a:endParaRPr lang="en-US" sz="2000" dirty="0">
              <a:solidFill>
                <a:srgbClr val="000000"/>
              </a:solidFill>
            </a:endParaRPr>
          </a:p>
        </p:txBody>
      </p:sp>
    </p:spTree>
    <p:extLst>
      <p:ext uri="{BB962C8B-B14F-4D97-AF65-F5344CB8AC3E}">
        <p14:creationId xmlns:p14="http://schemas.microsoft.com/office/powerpoint/2010/main" val="12300095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a:t>
            </a:fld>
            <a:endParaRPr lang="en-US" dirty="0"/>
          </a:p>
        </p:txBody>
      </p:sp>
      <p:sp>
        <p:nvSpPr>
          <p:cNvPr id="5" name="TextBox 4"/>
          <p:cNvSpPr txBox="1"/>
          <p:nvPr/>
        </p:nvSpPr>
        <p:spPr>
          <a:xfrm>
            <a:off x="629240" y="2036662"/>
            <a:ext cx="7460332" cy="2862322"/>
          </a:xfrm>
          <a:prstGeom prst="rect">
            <a:avLst/>
          </a:prstGeom>
          <a:noFill/>
        </p:spPr>
        <p:txBody>
          <a:bodyPr wrap="square" rtlCol="0">
            <a:spAutoFit/>
            <a:scene3d>
              <a:camera prst="orthographicFront">
                <a:rot lat="0" lon="0" rev="0"/>
              </a:camera>
              <a:lightRig rig="threePt" dir="t"/>
            </a:scene3d>
          </a:bodyPr>
          <a:lstStyle/>
          <a:p>
            <a:r>
              <a:rPr lang="en-US" sz="2000" dirty="0" smtClean="0">
                <a:solidFill>
                  <a:schemeClr val="tx2"/>
                </a:solidFill>
              </a:rPr>
              <a:t>What is time Mathematically?</a:t>
            </a:r>
          </a:p>
          <a:p>
            <a:endParaRPr lang="en-US" sz="2000" dirty="0">
              <a:solidFill>
                <a:schemeClr val="tx2"/>
              </a:solidFill>
            </a:endParaRPr>
          </a:p>
          <a:p>
            <a:pPr marL="342900" indent="-342900">
              <a:buFont typeface="+mj-lt"/>
              <a:buAutoNum type="arabicPeriod"/>
            </a:pPr>
            <a:r>
              <a:rPr lang="en-US" sz="2000" dirty="0" smtClean="0">
                <a:solidFill>
                  <a:schemeClr val="tx2"/>
                </a:solidFill>
              </a:rPr>
              <a:t>Transitivity:		x &lt; y </a:t>
            </a:r>
            <a:r>
              <a:rPr lang="en-US" sz="2000" dirty="0" smtClean="0">
                <a:solidFill>
                  <a:schemeClr val="tx2"/>
                </a:solidFill>
                <a:ea typeface="ＭＳ ゴシック"/>
                <a:cs typeface="ＭＳ ゴシック"/>
              </a:rPr>
              <a:t>∧ y &lt; z </a:t>
            </a:r>
            <a:r>
              <a:rPr lang="en-US" sz="2000" dirty="0" smtClean="0">
                <a:solidFill>
                  <a:schemeClr val="tx2"/>
                </a:solidFill>
                <a:ea typeface="Wingdings"/>
                <a:cs typeface="Wingdings"/>
                <a:sym typeface="Wingdings"/>
              </a:rPr>
              <a:t> x &lt; z</a:t>
            </a:r>
            <a:endParaRPr lang="en-US" sz="2000" dirty="0" smtClean="0">
              <a:solidFill>
                <a:schemeClr val="tx2"/>
              </a:solidFill>
            </a:endParaRPr>
          </a:p>
          <a:p>
            <a:pPr marL="342900" indent="-342900">
              <a:buFont typeface="+mj-lt"/>
              <a:buAutoNum type="arabicPeriod"/>
            </a:pPr>
            <a:r>
              <a:rPr lang="en-US" sz="2000" dirty="0" smtClean="0">
                <a:solidFill>
                  <a:schemeClr val="tx2"/>
                </a:solidFill>
              </a:rPr>
              <a:t>Linearity:		</a:t>
            </a:r>
            <a:r>
              <a:rPr lang="en-US" sz="2000" dirty="0">
                <a:solidFill>
                  <a:schemeClr val="tx2"/>
                </a:solidFill>
              </a:rPr>
              <a:t>x &lt; y </a:t>
            </a:r>
            <a:r>
              <a:rPr lang="en-US" sz="2000" dirty="0" smtClean="0">
                <a:solidFill>
                  <a:schemeClr val="tx2"/>
                </a:solidFill>
                <a:latin typeface="ＭＳ ゴシック"/>
                <a:ea typeface="ＭＳ ゴシック"/>
                <a:cs typeface="ＭＳ ゴシック"/>
              </a:rPr>
              <a:t>∨</a:t>
            </a:r>
            <a:r>
              <a:rPr lang="en-US" sz="2000" dirty="0" smtClean="0">
                <a:solidFill>
                  <a:schemeClr val="tx2"/>
                </a:solidFill>
                <a:ea typeface="ＭＳ ゴシック"/>
                <a:cs typeface="ＭＳ ゴシック"/>
              </a:rPr>
              <a:t> x &gt; y </a:t>
            </a:r>
            <a:r>
              <a:rPr lang="en-US" sz="2000" dirty="0">
                <a:solidFill>
                  <a:schemeClr val="tx2"/>
                </a:solidFill>
                <a:ea typeface="Wingdings"/>
                <a:cs typeface="Wingdings"/>
                <a:sym typeface="Wingdings"/>
              </a:rPr>
              <a:t> x </a:t>
            </a:r>
            <a:r>
              <a:rPr lang="en-US" sz="2000" dirty="0" smtClean="0">
                <a:solidFill>
                  <a:schemeClr val="tx2"/>
                </a:solidFill>
                <a:ea typeface="Wingdings"/>
                <a:cs typeface="Wingdings"/>
                <a:sym typeface="Wingdings"/>
              </a:rPr>
              <a:t>≠ y</a:t>
            </a:r>
            <a:endParaRPr lang="en-US" sz="2000" dirty="0" smtClean="0">
              <a:solidFill>
                <a:schemeClr val="tx2"/>
              </a:solidFill>
            </a:endParaRPr>
          </a:p>
          <a:p>
            <a:pPr marL="342900" indent="-342900">
              <a:buFont typeface="+mj-lt"/>
              <a:buAutoNum type="arabicPeriod"/>
            </a:pPr>
            <a:r>
              <a:rPr lang="en-US" sz="2000" dirty="0" err="1" smtClean="0">
                <a:solidFill>
                  <a:schemeClr val="tx2"/>
                </a:solidFill>
              </a:rPr>
              <a:t>Irreflexivity</a:t>
            </a:r>
            <a:r>
              <a:rPr lang="en-US" sz="2000" dirty="0" smtClean="0">
                <a:solidFill>
                  <a:schemeClr val="tx2"/>
                </a:solidFill>
              </a:rPr>
              <a:t>:		not(x &lt; x)</a:t>
            </a:r>
          </a:p>
          <a:p>
            <a:pPr marL="342900" indent="-342900">
              <a:buFont typeface="+mj-lt"/>
              <a:buAutoNum type="arabicPeriod"/>
            </a:pPr>
            <a:r>
              <a:rPr lang="en-US" sz="2000" dirty="0" smtClean="0">
                <a:solidFill>
                  <a:schemeClr val="tx2"/>
                </a:solidFill>
              </a:rPr>
              <a:t>Density:			x &lt; y </a:t>
            </a:r>
            <a:r>
              <a:rPr lang="en-US" sz="2000" dirty="0" smtClean="0">
                <a:solidFill>
                  <a:schemeClr val="tx2"/>
                </a:solidFill>
                <a:ea typeface="Wingdings"/>
                <a:cs typeface="Wingdings"/>
                <a:sym typeface="Wingdings"/>
              </a:rPr>
              <a:t>      z | x &lt; z </a:t>
            </a:r>
            <a:r>
              <a:rPr lang="en-US" sz="2000" dirty="0" smtClean="0">
                <a:solidFill>
                  <a:schemeClr val="tx2"/>
                </a:solidFill>
                <a:latin typeface="ＭＳ ゴシック"/>
                <a:ea typeface="ＭＳ ゴシック"/>
                <a:cs typeface="ＭＳ ゴシック"/>
                <a:sym typeface="Wingdings"/>
              </a:rPr>
              <a:t>∧</a:t>
            </a:r>
            <a:r>
              <a:rPr lang="en-US" sz="2000" dirty="0">
                <a:solidFill>
                  <a:schemeClr val="tx2"/>
                </a:solidFill>
                <a:ea typeface="Wingdings"/>
                <a:cs typeface="Wingdings"/>
                <a:sym typeface="Wingdings"/>
              </a:rPr>
              <a:t> </a:t>
            </a:r>
            <a:r>
              <a:rPr lang="en-US" sz="2000" dirty="0" smtClean="0">
                <a:solidFill>
                  <a:schemeClr val="tx2"/>
                </a:solidFill>
                <a:ea typeface="Wingdings"/>
                <a:cs typeface="Wingdings"/>
                <a:sym typeface="Wingdings"/>
              </a:rPr>
              <a:t>z &lt; y</a:t>
            </a:r>
          </a:p>
          <a:p>
            <a:pPr marL="342900" indent="-342900">
              <a:buFont typeface="+mj-lt"/>
              <a:buAutoNum type="arabicPeriod"/>
            </a:pPr>
            <a:endParaRPr lang="en-US" sz="2000" dirty="0">
              <a:solidFill>
                <a:schemeClr val="tx2"/>
              </a:solidFill>
              <a:ea typeface="Wingdings"/>
              <a:cs typeface="Wingdings"/>
              <a:sym typeface="Wingdings"/>
            </a:endParaRPr>
          </a:p>
          <a:p>
            <a:r>
              <a:rPr lang="en-US" sz="2000" dirty="0" smtClean="0">
                <a:solidFill>
                  <a:schemeClr val="tx2"/>
                </a:solidFill>
                <a:ea typeface="Wingdings"/>
                <a:cs typeface="Wingdings"/>
                <a:sym typeface="Wingdings"/>
              </a:rPr>
              <a:t>The density condition states that time is continuous.  Any </a:t>
            </a:r>
            <a:r>
              <a:rPr lang="en-US" sz="2000" i="1" dirty="0" smtClean="0">
                <a:solidFill>
                  <a:schemeClr val="tx2"/>
                </a:solidFill>
                <a:ea typeface="Wingdings"/>
                <a:cs typeface="Wingdings"/>
                <a:sym typeface="Wingdings"/>
              </a:rPr>
              <a:t>measurement</a:t>
            </a:r>
            <a:r>
              <a:rPr lang="en-US" sz="2000" dirty="0" smtClean="0">
                <a:solidFill>
                  <a:schemeClr val="tx2"/>
                </a:solidFill>
                <a:ea typeface="Wingdings"/>
                <a:cs typeface="Wingdings"/>
                <a:sym typeface="Wingdings"/>
              </a:rPr>
              <a:t> of time however is necessarily discrete. </a:t>
            </a:r>
            <a:endParaRPr lang="en-US" sz="2000" dirty="0" smtClean="0">
              <a:solidFill>
                <a:schemeClr val="tx2"/>
              </a:solidFill>
              <a:effectLst/>
            </a:endParaRPr>
          </a:p>
        </p:txBody>
      </p:sp>
      <p:sp>
        <p:nvSpPr>
          <p:cNvPr id="3" name="TextBox 2"/>
          <p:cNvSpPr txBox="1"/>
          <p:nvPr/>
        </p:nvSpPr>
        <p:spPr>
          <a:xfrm>
            <a:off x="3981373" y="3575544"/>
            <a:ext cx="355736" cy="400110"/>
          </a:xfrm>
          <a:prstGeom prst="rect">
            <a:avLst/>
          </a:prstGeom>
          <a:noFill/>
        </p:spPr>
        <p:txBody>
          <a:bodyPr wrap="none" rtlCol="0">
            <a:spAutoFit/>
            <a:scene3d>
              <a:camera prst="orthographicFront">
                <a:rot lat="0" lon="10800000" rev="0"/>
              </a:camera>
              <a:lightRig rig="threePt" dir="t"/>
            </a:scene3d>
          </a:bodyPr>
          <a:lstStyle/>
          <a:p>
            <a:r>
              <a:rPr lang="en-US" sz="2000" dirty="0" smtClean="0"/>
              <a:t>E</a:t>
            </a:r>
            <a:endParaRPr lang="en-US" sz="2000" dirty="0" smtClean="0"/>
          </a:p>
        </p:txBody>
      </p:sp>
    </p:spTree>
    <p:extLst>
      <p:ext uri="{BB962C8B-B14F-4D97-AF65-F5344CB8AC3E}">
        <p14:creationId xmlns:p14="http://schemas.microsoft.com/office/powerpoint/2010/main" val="16275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a:t>
            </a:fld>
            <a:endParaRPr lang="en-US" dirty="0"/>
          </a:p>
        </p:txBody>
      </p:sp>
      <p:pic>
        <p:nvPicPr>
          <p:cNvPr id="6" name="Picture 5" descr="Screen Shot 2012-08-20 at 12.16.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1" y="2299826"/>
            <a:ext cx="9091098" cy="4120185"/>
          </a:xfrm>
          <a:prstGeom prst="rect">
            <a:avLst/>
          </a:prstGeom>
        </p:spPr>
      </p:pic>
    </p:spTree>
    <p:extLst>
      <p:ext uri="{BB962C8B-B14F-4D97-AF65-F5344CB8AC3E}">
        <p14:creationId xmlns:p14="http://schemas.microsoft.com/office/powerpoint/2010/main" val="109617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Time?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7</a:t>
            </a:fld>
            <a:endParaRPr lang="en-US" dirty="0"/>
          </a:p>
        </p:txBody>
      </p:sp>
      <p:sp>
        <p:nvSpPr>
          <p:cNvPr id="3" name="TextBox 2"/>
          <p:cNvSpPr txBox="1"/>
          <p:nvPr/>
        </p:nvSpPr>
        <p:spPr>
          <a:xfrm>
            <a:off x="594918" y="1777353"/>
            <a:ext cx="7589263" cy="4801315"/>
          </a:xfrm>
          <a:prstGeom prst="rect">
            <a:avLst/>
          </a:prstGeom>
          <a:noFill/>
        </p:spPr>
        <p:txBody>
          <a:bodyPr wrap="square" rtlCol="0">
            <a:spAutoFit/>
          </a:bodyPr>
          <a:lstStyle/>
          <a:p>
            <a:r>
              <a:rPr lang="en-US" dirty="0" smtClean="0">
                <a:solidFill>
                  <a:srgbClr val="000000"/>
                </a:solidFill>
              </a:rPr>
              <a:t>Fundamentally, time is tracked in an Embedded System by a series of logic level transitions with well defined periods (</a:t>
            </a:r>
            <a:r>
              <a:rPr lang="en-US" dirty="0" smtClean="0">
                <a:solidFill>
                  <a:srgbClr val="FF6600"/>
                </a:solidFill>
              </a:rPr>
              <a:t>Clocks</a:t>
            </a:r>
            <a:r>
              <a:rPr lang="en-US" dirty="0" smtClean="0">
                <a:solidFill>
                  <a:srgbClr val="000000"/>
                </a:solidFill>
              </a:rPr>
              <a:t>), typically derived from the vibration of precisely cut pieces of crystal (Crystal Oscillators, </a:t>
            </a:r>
            <a:r>
              <a:rPr lang="en-US" dirty="0" smtClean="0">
                <a:solidFill>
                  <a:srgbClr val="FF6600"/>
                </a:solidFill>
              </a:rPr>
              <a:t>XTALs</a:t>
            </a:r>
            <a:r>
              <a:rPr lang="en-US" dirty="0" smtClean="0">
                <a:solidFill>
                  <a:srgbClr val="000000"/>
                </a:solidFill>
              </a:rPr>
              <a:t>) or the repeated buildup and release of charge from a capacitor (</a:t>
            </a:r>
            <a:r>
              <a:rPr lang="en-US" dirty="0" smtClean="0">
                <a:solidFill>
                  <a:srgbClr val="FF6600"/>
                </a:solidFill>
              </a:rPr>
              <a:t>RC Oscillator</a:t>
            </a:r>
            <a:r>
              <a:rPr lang="en-US" dirty="0" smtClean="0">
                <a:solidFill>
                  <a:srgbClr val="000000"/>
                </a:solidFill>
              </a:rPr>
              <a:t>).</a:t>
            </a:r>
          </a:p>
          <a:p>
            <a:endParaRPr lang="en-US" dirty="0">
              <a:solidFill>
                <a:srgbClr val="000000"/>
              </a:solidFill>
            </a:endParaRPr>
          </a:p>
          <a:p>
            <a:r>
              <a:rPr lang="en-US" dirty="0" smtClean="0">
                <a:solidFill>
                  <a:srgbClr val="000000"/>
                </a:solidFill>
              </a:rPr>
              <a:t>There may be a hierarchy of such sources, each one corrected by another.  For example, a high frequency crystal phase- or frequency-locked to a high precision timing device.</a:t>
            </a:r>
          </a:p>
          <a:p>
            <a:endParaRPr lang="en-US" dirty="0" smtClean="0">
              <a:solidFill>
                <a:srgbClr val="000000"/>
              </a:solidFill>
            </a:endParaRPr>
          </a:p>
          <a:p>
            <a:r>
              <a:rPr lang="en-US" dirty="0">
                <a:solidFill>
                  <a:srgbClr val="000000"/>
                </a:solidFill>
              </a:rPr>
              <a:t>You’ll often come across the concept of “</a:t>
            </a:r>
            <a:r>
              <a:rPr lang="en-US" dirty="0">
                <a:solidFill>
                  <a:srgbClr val="FF6600"/>
                </a:solidFill>
              </a:rPr>
              <a:t>Clock Skew</a:t>
            </a:r>
            <a:r>
              <a:rPr lang="en-US" dirty="0">
                <a:solidFill>
                  <a:srgbClr val="000000"/>
                </a:solidFill>
              </a:rPr>
              <a:t>” in FPGAs.  Clock Skew errors come about because the FPGA’s concept of “</a:t>
            </a:r>
            <a:r>
              <a:rPr lang="en-US" dirty="0">
                <a:solidFill>
                  <a:srgbClr val="FF6600"/>
                </a:solidFill>
              </a:rPr>
              <a:t>Now</a:t>
            </a:r>
            <a:r>
              <a:rPr lang="en-US" dirty="0">
                <a:solidFill>
                  <a:srgbClr val="000000"/>
                </a:solidFill>
              </a:rPr>
              <a:t>” is linked to a clock edge, but the finite propagation speed of that edge means not every part of the chip has the same idea of “Now”!</a:t>
            </a:r>
          </a:p>
          <a:p>
            <a:endParaRPr lang="en-US" dirty="0">
              <a:solidFill>
                <a:srgbClr val="000000"/>
              </a:solidFill>
            </a:endParaRPr>
          </a:p>
          <a:p>
            <a:r>
              <a:rPr lang="en-US" dirty="0" smtClean="0">
                <a:solidFill>
                  <a:srgbClr val="000000"/>
                </a:solidFill>
              </a:rPr>
              <a:t>Input clocks are the only fundamental concept of time that a processor can understand, but is it </a:t>
            </a:r>
            <a:r>
              <a:rPr lang="en-US" dirty="0" smtClean="0">
                <a:solidFill>
                  <a:srgbClr val="FF6600"/>
                </a:solidFill>
              </a:rPr>
              <a:t>Real</a:t>
            </a:r>
            <a:r>
              <a:rPr lang="en-US" dirty="0">
                <a:solidFill>
                  <a:srgbClr val="000000"/>
                </a:solidFill>
              </a:rPr>
              <a:t>?</a:t>
            </a:r>
            <a:endParaRPr lang="en-US" dirty="0" smtClean="0">
              <a:solidFill>
                <a:srgbClr val="000000"/>
              </a:solidFill>
            </a:endParaRPr>
          </a:p>
        </p:txBody>
      </p:sp>
    </p:spTree>
    <p:extLst>
      <p:ext uri="{BB962C8B-B14F-4D97-AF65-F5344CB8AC3E}">
        <p14:creationId xmlns:p14="http://schemas.microsoft.com/office/powerpoint/2010/main" val="397425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Real Time</a:t>
            </a:r>
            <a:r>
              <a:rPr lang="en-US" dirty="0"/>
              <a:t>?</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8</a:t>
            </a:fld>
            <a:endParaRPr lang="en-US" dirty="0"/>
          </a:p>
        </p:txBody>
      </p:sp>
      <p:sp>
        <p:nvSpPr>
          <p:cNvPr id="3" name="TextBox 2"/>
          <p:cNvSpPr txBox="1"/>
          <p:nvPr/>
        </p:nvSpPr>
        <p:spPr>
          <a:xfrm>
            <a:off x="594918" y="1777353"/>
            <a:ext cx="7589263" cy="3139321"/>
          </a:xfrm>
          <a:prstGeom prst="rect">
            <a:avLst/>
          </a:prstGeom>
          <a:noFill/>
        </p:spPr>
        <p:txBody>
          <a:bodyPr wrap="square" rtlCol="0">
            <a:spAutoFit/>
          </a:bodyPr>
          <a:lstStyle/>
          <a:p>
            <a:r>
              <a:rPr lang="en-US" dirty="0" smtClean="0">
                <a:solidFill>
                  <a:srgbClr val="000000"/>
                </a:solidFill>
              </a:rPr>
              <a:t>In practical Engineering, the precise definition and understanding of time isn’t often required.</a:t>
            </a:r>
          </a:p>
          <a:p>
            <a:endParaRPr lang="en-US" dirty="0">
              <a:solidFill>
                <a:srgbClr val="000000"/>
              </a:solidFill>
            </a:endParaRPr>
          </a:p>
          <a:p>
            <a:r>
              <a:rPr lang="en-US" dirty="0" smtClean="0">
                <a:solidFill>
                  <a:srgbClr val="000000"/>
                </a:solidFill>
              </a:rPr>
              <a:t>With so many different definitions of time though, which one is </a:t>
            </a:r>
            <a:r>
              <a:rPr lang="en-US" dirty="0" smtClean="0">
                <a:solidFill>
                  <a:srgbClr val="FF6600"/>
                </a:solidFill>
              </a:rPr>
              <a:t>Real</a:t>
            </a:r>
            <a:r>
              <a:rPr lang="en-US" dirty="0" smtClean="0">
                <a:solidFill>
                  <a:srgbClr val="000000"/>
                </a:solidFill>
              </a:rPr>
              <a:t>?</a:t>
            </a:r>
          </a:p>
          <a:p>
            <a:endParaRPr lang="en-US" dirty="0">
              <a:solidFill>
                <a:srgbClr val="000000"/>
              </a:solidFill>
            </a:endParaRPr>
          </a:p>
          <a:p>
            <a:r>
              <a:rPr lang="en-US" dirty="0" smtClean="0">
                <a:solidFill>
                  <a:srgbClr val="000000"/>
                </a:solidFill>
              </a:rPr>
              <a:t>Time in an Embedded System is given with reference to an external source.  It doesn’t necessarily matter which source, so long as it’s consistent though the design.</a:t>
            </a:r>
          </a:p>
          <a:p>
            <a:endParaRPr lang="en-US" dirty="0">
              <a:solidFill>
                <a:srgbClr val="000000"/>
              </a:solidFill>
            </a:endParaRPr>
          </a:p>
          <a:p>
            <a:r>
              <a:rPr lang="en-US" dirty="0" smtClean="0">
                <a:solidFill>
                  <a:srgbClr val="000000"/>
                </a:solidFill>
              </a:rPr>
              <a:t>The most practical time source is selected for the task and is used as the </a:t>
            </a:r>
            <a:r>
              <a:rPr lang="en-US" dirty="0" smtClean="0">
                <a:solidFill>
                  <a:srgbClr val="FF6600"/>
                </a:solidFill>
              </a:rPr>
              <a:t>Real Time</a:t>
            </a:r>
            <a:r>
              <a:rPr lang="en-US" dirty="0" smtClean="0">
                <a:solidFill>
                  <a:srgbClr val="000000"/>
                </a:solidFill>
              </a:rPr>
              <a:t>.</a:t>
            </a:r>
          </a:p>
        </p:txBody>
      </p:sp>
    </p:spTree>
    <p:extLst>
      <p:ext uri="{BB962C8B-B14F-4D97-AF65-F5344CB8AC3E}">
        <p14:creationId xmlns:p14="http://schemas.microsoft.com/office/powerpoint/2010/main" val="150145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a:t>
            </a:r>
            <a:r>
              <a:rPr lang="en-US" dirty="0" smtClean="0"/>
              <a:t>Embodiment?</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9</a:t>
            </a:fld>
            <a:endParaRPr lang="en-US" dirty="0"/>
          </a:p>
        </p:txBody>
      </p:sp>
      <p:sp>
        <p:nvSpPr>
          <p:cNvPr id="3" name="TextBox 2"/>
          <p:cNvSpPr txBox="1"/>
          <p:nvPr/>
        </p:nvSpPr>
        <p:spPr>
          <a:xfrm>
            <a:off x="468313" y="2089153"/>
            <a:ext cx="7997824" cy="3139321"/>
          </a:xfrm>
          <a:prstGeom prst="rect">
            <a:avLst/>
          </a:prstGeom>
          <a:noFill/>
        </p:spPr>
        <p:txBody>
          <a:bodyPr wrap="square" rtlCol="0">
            <a:spAutoFit/>
          </a:bodyPr>
          <a:lstStyle/>
          <a:p>
            <a:r>
              <a:rPr lang="en-US" dirty="0" smtClean="0">
                <a:solidFill>
                  <a:schemeClr val="accent1">
                    <a:lumMod val="50000"/>
                  </a:schemeClr>
                </a:solidFill>
              </a:rPr>
              <a:t>Hypothesis</a:t>
            </a:r>
          </a:p>
          <a:p>
            <a:r>
              <a:rPr lang="en-US" dirty="0" smtClean="0">
                <a:solidFill>
                  <a:srgbClr val="000000"/>
                </a:solidFill>
              </a:rPr>
              <a:t>Embodied Phenomena are those that by their very nature, occur in real time and real space.</a:t>
            </a:r>
          </a:p>
          <a:p>
            <a:endParaRPr lang="en-US" dirty="0">
              <a:solidFill>
                <a:srgbClr val="000000"/>
              </a:solidFill>
            </a:endParaRPr>
          </a:p>
          <a:p>
            <a:r>
              <a:rPr lang="en-US" dirty="0" smtClean="0">
                <a:solidFill>
                  <a:srgbClr val="3C8C93"/>
                </a:solidFill>
              </a:rPr>
              <a:t>Refinement</a:t>
            </a:r>
          </a:p>
          <a:p>
            <a:r>
              <a:rPr lang="en-US" dirty="0" smtClean="0">
                <a:solidFill>
                  <a:srgbClr val="000000"/>
                </a:solidFill>
              </a:rPr>
              <a:t>Embodiment is the property of any engagement with the real world that (may) may that engagement meaningful. (Paul </a:t>
            </a:r>
            <a:r>
              <a:rPr lang="en-US" dirty="0" err="1" smtClean="0">
                <a:solidFill>
                  <a:srgbClr val="000000"/>
                </a:solidFill>
              </a:rPr>
              <a:t>Dourish</a:t>
            </a:r>
            <a:r>
              <a:rPr lang="en-US" dirty="0" smtClean="0">
                <a:solidFill>
                  <a:srgbClr val="000000"/>
                </a:solidFill>
              </a:rPr>
              <a:t>)</a:t>
            </a:r>
          </a:p>
          <a:p>
            <a:endParaRPr lang="en-US" dirty="0">
              <a:solidFill>
                <a:srgbClr val="000000"/>
              </a:solidFill>
            </a:endParaRPr>
          </a:p>
          <a:p>
            <a:r>
              <a:rPr lang="en-US" dirty="0" smtClean="0">
                <a:solidFill>
                  <a:srgbClr val="3C8C93"/>
                </a:solidFill>
              </a:rPr>
              <a:t>Claim</a:t>
            </a:r>
          </a:p>
          <a:p>
            <a:r>
              <a:rPr lang="en-US" dirty="0" smtClean="0">
                <a:solidFill>
                  <a:srgbClr val="000000"/>
                </a:solidFill>
              </a:rPr>
              <a:t>Embodied Phenomena are the essence of meaningful interaction.  Embedded Systems are Technical Instantiations of Embodied Phenomena.</a:t>
            </a:r>
            <a:endParaRPr lang="en-US" dirty="0" smtClean="0">
              <a:solidFill>
                <a:srgbClr val="000000"/>
              </a:solidFill>
            </a:endParaRPr>
          </a:p>
        </p:txBody>
      </p:sp>
    </p:spTree>
    <p:extLst>
      <p:ext uri="{BB962C8B-B14F-4D97-AF65-F5344CB8AC3E}">
        <p14:creationId xmlns:p14="http://schemas.microsoft.com/office/powerpoint/2010/main" val="743827785"/>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12469</TotalTime>
  <Words>3160</Words>
  <Application>Microsoft Macintosh PowerPoint</Application>
  <PresentationFormat>On-screen Show (4:3)</PresentationFormat>
  <Paragraphs>460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ANUPowerpointTemplate2010</vt:lpstr>
      <vt:lpstr>Real Time Systems</vt:lpstr>
      <vt:lpstr>Outline</vt:lpstr>
      <vt:lpstr>What is Time?</vt:lpstr>
      <vt:lpstr>What is Time?</vt:lpstr>
      <vt:lpstr>What is Time?</vt:lpstr>
      <vt:lpstr>What is Time?</vt:lpstr>
      <vt:lpstr>What is Time?</vt:lpstr>
      <vt:lpstr>What is Real Time?</vt:lpstr>
      <vt:lpstr>What is Embodiment?</vt:lpstr>
      <vt:lpstr>What is Embodiment?</vt:lpstr>
      <vt:lpstr>What is Embodiment?</vt:lpstr>
      <vt:lpstr>Real Time Systems</vt:lpstr>
      <vt:lpstr>Real Time Systems</vt:lpstr>
      <vt:lpstr>Real Time</vt:lpstr>
      <vt:lpstr>Real Time Constraints</vt:lpstr>
      <vt:lpstr>Identifying Real Time Constraints</vt:lpstr>
      <vt:lpstr>Identifying Real Time Constraints</vt:lpstr>
      <vt:lpstr>Identifying Real Time Constraints</vt:lpstr>
      <vt:lpstr>Identifying Real Time Constraints</vt:lpstr>
      <vt:lpstr>Identifying Real Time Constraints</vt:lpstr>
      <vt:lpstr>Identifying Real Time Constraints</vt:lpstr>
      <vt:lpstr>Identifying Real Time Constraints</vt:lpstr>
      <vt:lpstr>A Real-Time Hierarchy</vt:lpstr>
      <vt:lpstr>A Real-Time Hierarchy</vt:lpstr>
      <vt:lpstr>A Real-Time Hierarchy</vt:lpstr>
      <vt:lpstr>Real Time Logic</vt:lpstr>
      <vt:lpstr>Microprocessors</vt:lpstr>
      <vt:lpstr>Microprocessors</vt:lpstr>
      <vt:lpstr>Microprocessors</vt:lpstr>
      <vt:lpstr>Microprocessors</vt:lpstr>
      <vt:lpstr>Microprocessors</vt:lpstr>
      <vt:lpstr>Microprocessors</vt:lpstr>
      <vt:lpstr>Microprocessors</vt:lpstr>
      <vt:lpstr>Microprocessors</vt:lpstr>
      <vt:lpstr>FPGAs</vt:lpstr>
      <vt:lpstr>Interacting with Time</vt:lpstr>
      <vt:lpstr>Interacting with Time</vt:lpstr>
      <vt:lpstr>Interacting with Time</vt:lpstr>
      <vt:lpstr>Interacting with Time</vt:lpstr>
      <vt:lpstr>Interacting with Time</vt:lpstr>
      <vt:lpstr>Interacting with Time</vt:lpstr>
      <vt:lpstr>Interacting with Time</vt:lpstr>
      <vt:lpstr>Interacting with Time</vt:lpstr>
      <vt:lpstr>Interacting with Time</vt:lpstr>
      <vt:lpstr>Interacting with Time</vt:lpstr>
      <vt:lpstr>Interacting with Time</vt:lpstr>
      <vt:lpstr>Safety and Liveness</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227</cp:revision>
  <dcterms:created xsi:type="dcterms:W3CDTF">2012-03-25T00:50:54Z</dcterms:created>
  <dcterms:modified xsi:type="dcterms:W3CDTF">2012-08-23T00:50:12Z</dcterms:modified>
</cp:coreProperties>
</file>