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49"/>
  </p:notesMasterIdLst>
  <p:handoutMasterIdLst>
    <p:handoutMasterId r:id="rId50"/>
  </p:handoutMasterIdLst>
  <p:sldIdLst>
    <p:sldId id="256" r:id="rId2"/>
    <p:sldId id="258" r:id="rId3"/>
    <p:sldId id="303" r:id="rId4"/>
    <p:sldId id="259" r:id="rId5"/>
    <p:sldId id="304" r:id="rId6"/>
    <p:sldId id="305" r:id="rId7"/>
    <p:sldId id="306" r:id="rId8"/>
    <p:sldId id="260" r:id="rId9"/>
    <p:sldId id="284" r:id="rId10"/>
    <p:sldId id="285" r:id="rId11"/>
    <p:sldId id="298" r:id="rId12"/>
    <p:sldId id="299" r:id="rId13"/>
    <p:sldId id="286" r:id="rId14"/>
    <p:sldId id="289" r:id="rId15"/>
    <p:sldId id="287" r:id="rId16"/>
    <p:sldId id="300" r:id="rId17"/>
    <p:sldId id="290" r:id="rId18"/>
    <p:sldId id="291" r:id="rId19"/>
    <p:sldId id="301" r:id="rId20"/>
    <p:sldId id="292" r:id="rId21"/>
    <p:sldId id="293" r:id="rId22"/>
    <p:sldId id="294" r:id="rId23"/>
    <p:sldId id="295" r:id="rId24"/>
    <p:sldId id="296" r:id="rId25"/>
    <p:sldId id="264" r:id="rId26"/>
    <p:sldId id="265" r:id="rId27"/>
    <p:sldId id="266" r:id="rId28"/>
    <p:sldId id="267" r:id="rId29"/>
    <p:sldId id="268" r:id="rId30"/>
    <p:sldId id="269" r:id="rId31"/>
    <p:sldId id="270" r:id="rId32"/>
    <p:sldId id="271" r:id="rId33"/>
    <p:sldId id="272" r:id="rId34"/>
    <p:sldId id="263" r:id="rId35"/>
    <p:sldId id="302" r:id="rId36"/>
    <p:sldId id="279" r:id="rId37"/>
    <p:sldId id="273" r:id="rId38"/>
    <p:sldId id="274" r:id="rId39"/>
    <p:sldId id="275" r:id="rId40"/>
    <p:sldId id="276" r:id="rId41"/>
    <p:sldId id="277" r:id="rId42"/>
    <p:sldId id="278" r:id="rId43"/>
    <p:sldId id="280" r:id="rId44"/>
    <p:sldId id="281" r:id="rId45"/>
    <p:sldId id="282" r:id="rId46"/>
    <p:sldId id="283" r:id="rId47"/>
    <p:sldId id="297"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55" d="100"/>
          <a:sy n="55" d="100"/>
        </p:scale>
        <p:origin x="-1024"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handoutMaster" Target="handoutMasters/handout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DBD5A2-AA64-DF47-AD78-935F6A656BCA}" type="datetimeFigureOut">
              <a:rPr lang="en-US" smtClean="0"/>
              <a:t>1/09/12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5BDDD45-8B65-B342-AF20-7A10CA82B791}" type="slidenum">
              <a:rPr lang="en-US" smtClean="0"/>
              <a:t>‹#›</a:t>
            </a:fld>
            <a:endParaRPr lang="en-US" dirty="0"/>
          </a:p>
        </p:txBody>
      </p:sp>
    </p:spTree>
    <p:extLst>
      <p:ext uri="{BB962C8B-B14F-4D97-AF65-F5344CB8AC3E}">
        <p14:creationId xmlns:p14="http://schemas.microsoft.com/office/powerpoint/2010/main" val="15012862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0E0E27-E714-8E4B-B35E-9D7D77FA161E}" type="datetimeFigureOut">
              <a:rPr lang="en-US" smtClean="0"/>
              <a:t>1/09/12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E37670-4847-0C45-8086-A8E697530DA1}" type="slidenum">
              <a:rPr lang="en-US" smtClean="0"/>
              <a:t>‹#›</a:t>
            </a:fld>
            <a:endParaRPr lang="en-US" dirty="0"/>
          </a:p>
        </p:txBody>
      </p:sp>
    </p:spTree>
    <p:extLst>
      <p:ext uri="{BB962C8B-B14F-4D97-AF65-F5344CB8AC3E}">
        <p14:creationId xmlns:p14="http://schemas.microsoft.com/office/powerpoint/2010/main" val="421223583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4652963"/>
            <a:ext cx="9144000" cy="2205037"/>
          </a:xfrm>
          <a:prstGeom prst="rect">
            <a:avLst/>
          </a:prstGeom>
          <a:solidFill>
            <a:srgbClr val="94B0BE"/>
          </a:solidFill>
          <a:ln w="9525">
            <a:noFill/>
            <a:miter lim="800000"/>
            <a:headEnd/>
            <a:tailEnd/>
          </a:ln>
          <a:effectLst/>
        </p:spPr>
        <p:txBody>
          <a:bodyPr wrap="none" anchor="ctr">
            <a:prstTxWarp prst="textNoShape">
              <a:avLst/>
            </a:prstTxWarp>
          </a:bodyPr>
          <a:lstStyle/>
          <a:p>
            <a:pPr>
              <a:defRPr/>
            </a:pPr>
            <a:endParaRPr lang="en-US" dirty="0"/>
          </a:p>
        </p:txBody>
      </p:sp>
      <p:sp>
        <p:nvSpPr>
          <p:cNvPr id="5" name="Rectangle 8"/>
          <p:cNvSpPr>
            <a:spLocks noChangeArrowheads="1"/>
          </p:cNvSpPr>
          <p:nvPr/>
        </p:nvSpPr>
        <p:spPr bwMode="auto">
          <a:xfrm>
            <a:off x="0" y="0"/>
            <a:ext cx="9144000" cy="765175"/>
          </a:xfrm>
          <a:prstGeom prst="rect">
            <a:avLst/>
          </a:prstGeom>
          <a:solidFill>
            <a:srgbClr val="333333"/>
          </a:solidFill>
          <a:ln w="9525">
            <a:noFill/>
            <a:miter lim="800000"/>
            <a:headEnd/>
            <a:tailEnd/>
          </a:ln>
          <a:effectLst/>
        </p:spPr>
        <p:txBody>
          <a:bodyPr wrap="none" anchor="ctr">
            <a:prstTxWarp prst="textNoShape">
              <a:avLst/>
            </a:prstTxWarp>
          </a:bodyPr>
          <a:lstStyle/>
          <a:p>
            <a:pPr algn="ctr">
              <a:defRPr/>
            </a:pPr>
            <a:endParaRPr lang="en-US" dirty="0"/>
          </a:p>
        </p:txBody>
      </p:sp>
      <p:pic>
        <p:nvPicPr>
          <p:cNvPr id="6" name="Picture 9" descr="ANU_LOGO_WHITE"/>
          <p:cNvPicPr>
            <a:picLocks noChangeAspect="1" noChangeArrowheads="1"/>
          </p:cNvPicPr>
          <p:nvPr/>
        </p:nvPicPr>
        <p:blipFill>
          <a:blip r:embed="rId2"/>
          <a:srcRect/>
          <a:stretch>
            <a:fillRect/>
          </a:stretch>
        </p:blipFill>
        <p:spPr bwMode="auto">
          <a:xfrm>
            <a:off x="468313" y="115888"/>
            <a:ext cx="1511300" cy="525462"/>
          </a:xfrm>
          <a:prstGeom prst="rect">
            <a:avLst/>
          </a:prstGeom>
          <a:noFill/>
          <a:ln w="9525">
            <a:noFill/>
            <a:miter lim="800000"/>
            <a:headEnd/>
            <a:tailEnd/>
          </a:ln>
        </p:spPr>
      </p:pic>
      <p:sp>
        <p:nvSpPr>
          <p:cNvPr id="8196" name="Rectangle 4"/>
          <p:cNvSpPr>
            <a:spLocks noGrp="1" noChangeArrowheads="1"/>
          </p:cNvSpPr>
          <p:nvPr>
            <p:ph type="subTitle" idx="1"/>
          </p:nvPr>
        </p:nvSpPr>
        <p:spPr>
          <a:xfrm>
            <a:off x="468313" y="4652963"/>
            <a:ext cx="8280400" cy="519112"/>
          </a:xfrm>
        </p:spPr>
        <p:txBody>
          <a:bodyPr>
            <a:spAutoFit/>
          </a:bodyPr>
          <a:lstStyle>
            <a:lvl1pPr marL="0" indent="0">
              <a:buFontTx/>
              <a:buNone/>
              <a:defRPr sz="2800"/>
            </a:lvl1pPr>
          </a:lstStyle>
          <a:p>
            <a:r>
              <a:rPr lang="en-US" smtClean="0"/>
              <a:t>Click to edit Master subtitle style</a:t>
            </a:r>
            <a:endParaRPr lang="en-US"/>
          </a:p>
        </p:txBody>
      </p:sp>
      <p:sp>
        <p:nvSpPr>
          <p:cNvPr id="8195" name="Rectangle 3"/>
          <p:cNvSpPr>
            <a:spLocks noGrp="1" noChangeArrowheads="1"/>
          </p:cNvSpPr>
          <p:nvPr>
            <p:ph type="ctrTitle"/>
          </p:nvPr>
        </p:nvSpPr>
        <p:spPr>
          <a:xfrm>
            <a:off x="468313" y="1919288"/>
            <a:ext cx="8207375" cy="641350"/>
          </a:xfrm>
        </p:spPr>
        <p:txBody>
          <a:bodyPr>
            <a:spAutoFit/>
          </a:bodyPr>
          <a:lstStyle>
            <a:lvl1pPr>
              <a:defRPr>
                <a:solidFill>
                  <a:schemeClr val="tx1"/>
                </a:solidFill>
              </a:defRPr>
            </a:lvl1pPr>
          </a:lstStyle>
          <a:p>
            <a:r>
              <a:rPr lang="en-US" smtClean="0"/>
              <a:t>Click to edit Master title style</a:t>
            </a:r>
            <a:endParaRPr lang="en-US"/>
          </a:p>
        </p:txBody>
      </p:sp>
      <p:sp>
        <p:nvSpPr>
          <p:cNvPr id="7" name="Rectangle 5"/>
          <p:cNvSpPr>
            <a:spLocks noGrp="1" noChangeArrowheads="1"/>
          </p:cNvSpPr>
          <p:nvPr>
            <p:ph type="dt" sz="half" idx="10"/>
          </p:nvPr>
        </p:nvSpPr>
        <p:spPr>
          <a:xfrm>
            <a:off x="457200" y="6245225"/>
            <a:ext cx="2133600" cy="476250"/>
          </a:xfrm>
        </p:spPr>
        <p:txBody>
          <a:bodyPr/>
          <a:lstStyle>
            <a:lvl1pPr algn="l">
              <a:defRPr/>
            </a:lvl1pPr>
          </a:lstStyle>
          <a:p>
            <a:fld id="{DF6977FA-FB72-A540-B4E7-FD097F77AA88}" type="datetime1">
              <a:rPr lang="en-US" smtClean="0"/>
              <a:t>1/09/12</a:t>
            </a:fld>
            <a:endParaRPr lang="en-US" dirty="0"/>
          </a:p>
        </p:txBody>
      </p:sp>
      <p:sp>
        <p:nvSpPr>
          <p:cNvPr id="8" name="Rectangle 6"/>
          <p:cNvSpPr>
            <a:spLocks noGrp="1" noChangeArrowheads="1"/>
          </p:cNvSpPr>
          <p:nvPr>
            <p:ph type="ftr" sz="quarter" idx="11"/>
          </p:nvPr>
        </p:nvSpPr>
        <p:spPr>
          <a:xfrm>
            <a:off x="3124200" y="6245225"/>
            <a:ext cx="2895600" cy="476250"/>
          </a:xfrm>
        </p:spPr>
        <p:txBody>
          <a:bodyPr/>
          <a:lstStyle>
            <a:lvl1pPr algn="ctr">
              <a:defRPr smtClean="0"/>
            </a:lvl1pPr>
          </a:lstStyle>
          <a:p>
            <a:endParaRPr lang="en-US" dirty="0"/>
          </a:p>
        </p:txBody>
      </p:sp>
      <p:sp>
        <p:nvSpPr>
          <p:cNvPr id="9" name="Rectangle 7"/>
          <p:cNvSpPr>
            <a:spLocks noGrp="1" noChangeArrowheads="1"/>
          </p:cNvSpPr>
          <p:nvPr>
            <p:ph type="sldNum" sz="quarter" idx="12"/>
          </p:nvPr>
        </p:nvSpPr>
        <p:spPr>
          <a:xfrm>
            <a:off x="6553200" y="6245225"/>
            <a:ext cx="2133600" cy="476250"/>
          </a:xfrm>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CE98EA81-5F33-D04B-9542-F6C14AECD6AD}" type="datetime1">
              <a:rPr lang="en-US" smtClean="0"/>
              <a:t>1/09/12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8925" y="765175"/>
            <a:ext cx="2058988" cy="53609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5175"/>
            <a:ext cx="6029325" cy="53609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B4C0651C-C39B-CB4E-8A2E-5AFE5DFEE3A0}" type="datetime1">
              <a:rPr lang="en-US" smtClean="0"/>
              <a:t>1/09/12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9E3994F0-7390-5A47-AC10-77B3408E1BAF}" type="datetime1">
              <a:rPr lang="en-US" smtClean="0"/>
              <a:t>1/09/12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C4CC5B69-47DB-6045-8BC7-BBA701E5640E}" type="datetime1">
              <a:rPr lang="en-US" smtClean="0"/>
              <a:t>1/09/12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16113"/>
            <a:ext cx="4038600" cy="4210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16113"/>
            <a:ext cx="4038600" cy="4210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7E6B0E28-7413-7C4E-A256-1FF5E7564A38}" type="datetime1">
              <a:rPr lang="en-US" smtClean="0"/>
              <a:t>1/09/12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43CAD0E3-73D4-EB47-8BBE-11AA7C3F5F4D}" type="datetime1">
              <a:rPr lang="en-US" smtClean="0"/>
              <a:t>1/09/12</a:t>
            </a:fld>
            <a:endParaRPr lang="en-US" dirty="0"/>
          </a:p>
        </p:txBody>
      </p:sp>
      <p:sp>
        <p:nvSpPr>
          <p:cNvPr id="8" name="Rectangle 5"/>
          <p:cNvSpPr>
            <a:spLocks noGrp="1" noChangeArrowheads="1"/>
          </p:cNvSpPr>
          <p:nvPr>
            <p:ph type="ftr" sz="quarter" idx="11"/>
          </p:nvPr>
        </p:nvSpPr>
        <p:spPr>
          <a:ln/>
        </p:spPr>
        <p:txBody>
          <a:bodyPr/>
          <a:lstStyle>
            <a:lvl1pPr>
              <a:defRPr/>
            </a:lvl1pPr>
          </a:lstStyle>
          <a:p>
            <a:endParaRPr lang="en-US" dirty="0"/>
          </a:p>
        </p:txBody>
      </p:sp>
      <p:sp>
        <p:nvSpPr>
          <p:cNvPr id="9"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23429181-FA6D-8848-BFD2-4438B87E2FF6}" type="datetime1">
              <a:rPr lang="en-US" smtClean="0"/>
              <a:t>1/09/12</a:t>
            </a:fld>
            <a:endParaRPr lang="en-US" dirty="0"/>
          </a:p>
        </p:txBody>
      </p:sp>
      <p:sp>
        <p:nvSpPr>
          <p:cNvPr id="4" name="Rectangle 5"/>
          <p:cNvSpPr>
            <a:spLocks noGrp="1" noChangeArrowheads="1"/>
          </p:cNvSpPr>
          <p:nvPr>
            <p:ph type="ftr" sz="quarter" idx="11"/>
          </p:nvPr>
        </p:nvSpPr>
        <p:spPr>
          <a:ln/>
        </p:spPr>
        <p:txBody>
          <a:bodyPr/>
          <a:lstStyle>
            <a:lvl1pPr>
              <a:defRPr/>
            </a:lvl1pPr>
          </a:lstStyle>
          <a:p>
            <a:endParaRPr lang="en-US" dirty="0"/>
          </a:p>
        </p:txBody>
      </p:sp>
      <p:sp>
        <p:nvSpPr>
          <p:cNvPr id="5"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3326B047-BFC0-6D4F-BED1-AC33C51C0BC5}" type="datetime1">
              <a:rPr lang="en-US" smtClean="0"/>
              <a:t>1/09/12</a:t>
            </a:fld>
            <a:endParaRPr lang="en-US" dirty="0"/>
          </a:p>
        </p:txBody>
      </p:sp>
      <p:sp>
        <p:nvSpPr>
          <p:cNvPr id="3" name="Rectangle 5"/>
          <p:cNvSpPr>
            <a:spLocks noGrp="1" noChangeArrowheads="1"/>
          </p:cNvSpPr>
          <p:nvPr>
            <p:ph type="ftr" sz="quarter" idx="11"/>
          </p:nvPr>
        </p:nvSpPr>
        <p:spPr>
          <a:ln/>
        </p:spPr>
        <p:txBody>
          <a:bodyPr/>
          <a:lstStyle>
            <a:lvl1pPr>
              <a:defRPr/>
            </a:lvl1pPr>
          </a:lstStyle>
          <a:p>
            <a:endParaRPr lang="en-US" dirty="0"/>
          </a:p>
        </p:txBody>
      </p:sp>
      <p:sp>
        <p:nvSpPr>
          <p:cNvPr id="4"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BC450E60-F8DD-214F-83EB-D1D58C37BBD6}" type="datetime1">
              <a:rPr lang="en-US" smtClean="0"/>
              <a:t>1/09/12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53FAF66E-B277-8943-8AB0-311116ABAE98}" type="datetime1">
              <a:rPr lang="en-US" smtClean="0"/>
              <a:t>1/09/12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w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p:nvSpPr>
        <p:spPr bwMode="auto">
          <a:xfrm>
            <a:off x="0" y="6597650"/>
            <a:ext cx="9144000" cy="260350"/>
          </a:xfrm>
          <a:prstGeom prst="rect">
            <a:avLst/>
          </a:prstGeom>
          <a:solidFill>
            <a:srgbClr val="94B0BE"/>
          </a:solidFill>
          <a:ln w="9525">
            <a:noFill/>
            <a:miter lim="800000"/>
            <a:headEnd/>
            <a:tailEnd/>
          </a:ln>
          <a:effectLst/>
        </p:spPr>
        <p:txBody>
          <a:bodyPr wrap="none" anchor="ctr">
            <a:prstTxWarp prst="textNoShape">
              <a:avLst/>
            </a:prstTxWarp>
          </a:bodyPr>
          <a:lstStyle/>
          <a:p>
            <a:pPr>
              <a:defRPr/>
            </a:pPr>
            <a:endParaRPr lang="en-US" dirty="0"/>
          </a:p>
        </p:txBody>
      </p:sp>
      <p:sp>
        <p:nvSpPr>
          <p:cNvPr id="1027" name="Rectangle 2"/>
          <p:cNvSpPr>
            <a:spLocks noGrp="1" noChangeArrowheads="1"/>
          </p:cNvSpPr>
          <p:nvPr>
            <p:ph type="title"/>
          </p:nvPr>
        </p:nvSpPr>
        <p:spPr bwMode="auto">
          <a:xfrm>
            <a:off x="468313" y="765175"/>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8" name="Rectangle 3"/>
          <p:cNvSpPr>
            <a:spLocks noGrp="1" noChangeArrowheads="1"/>
          </p:cNvSpPr>
          <p:nvPr>
            <p:ph type="body" idx="1"/>
          </p:nvPr>
        </p:nvSpPr>
        <p:spPr bwMode="auto">
          <a:xfrm>
            <a:off x="457200" y="1916113"/>
            <a:ext cx="8229600" cy="4210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Rectangle 4"/>
          <p:cNvSpPr>
            <a:spLocks noGrp="1" noChangeArrowheads="1"/>
          </p:cNvSpPr>
          <p:nvPr>
            <p:ph type="dt" sz="half" idx="2"/>
          </p:nvPr>
        </p:nvSpPr>
        <p:spPr bwMode="auto">
          <a:xfrm>
            <a:off x="5724525" y="6597650"/>
            <a:ext cx="2133600" cy="196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fld id="{F08F678A-056F-1148-8652-C8DF95C6BE33}" type="datetime1">
              <a:rPr lang="en-US" smtClean="0"/>
              <a:t>1/09/12</a:t>
            </a:fld>
            <a:endParaRPr lang="en-US" dirty="0"/>
          </a:p>
        </p:txBody>
      </p:sp>
      <p:sp>
        <p:nvSpPr>
          <p:cNvPr id="1029" name="Rectangle 5"/>
          <p:cNvSpPr>
            <a:spLocks noGrp="1" noChangeArrowheads="1"/>
          </p:cNvSpPr>
          <p:nvPr>
            <p:ph type="ftr" sz="quarter" idx="3"/>
          </p:nvPr>
        </p:nvSpPr>
        <p:spPr bwMode="auto">
          <a:xfrm>
            <a:off x="395288" y="6597650"/>
            <a:ext cx="5040312" cy="196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endParaRPr lang="en-US" dirty="0"/>
          </a:p>
        </p:txBody>
      </p:sp>
      <p:sp>
        <p:nvSpPr>
          <p:cNvPr id="1030" name="Rectangle 6"/>
          <p:cNvSpPr>
            <a:spLocks noGrp="1" noChangeArrowheads="1"/>
          </p:cNvSpPr>
          <p:nvPr>
            <p:ph type="sldNum" sz="quarter" idx="4"/>
          </p:nvPr>
        </p:nvSpPr>
        <p:spPr bwMode="auto">
          <a:xfrm>
            <a:off x="8101013" y="6597650"/>
            <a:ext cx="585787"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EC4B410-37AE-E041-BE16-C1284F612F40}" type="slidenum">
              <a:rPr lang="en-US" smtClean="0"/>
              <a:t>‹#›</a:t>
            </a:fld>
            <a:endParaRPr lang="en-US" dirty="0"/>
          </a:p>
        </p:txBody>
      </p:sp>
      <p:sp>
        <p:nvSpPr>
          <p:cNvPr id="1031" name="Rectangle 7"/>
          <p:cNvSpPr>
            <a:spLocks noChangeArrowheads="1"/>
          </p:cNvSpPr>
          <p:nvPr/>
        </p:nvSpPr>
        <p:spPr bwMode="auto">
          <a:xfrm>
            <a:off x="0" y="0"/>
            <a:ext cx="9144000" cy="765175"/>
          </a:xfrm>
          <a:prstGeom prst="rect">
            <a:avLst/>
          </a:prstGeom>
          <a:solidFill>
            <a:srgbClr val="333333"/>
          </a:solidFill>
          <a:ln w="9525">
            <a:noFill/>
            <a:miter lim="800000"/>
            <a:headEnd/>
            <a:tailEnd/>
          </a:ln>
          <a:effectLst/>
        </p:spPr>
        <p:txBody>
          <a:bodyPr wrap="none" anchor="ctr">
            <a:prstTxWarp prst="textNoShape">
              <a:avLst/>
            </a:prstTxWarp>
          </a:bodyPr>
          <a:lstStyle/>
          <a:p>
            <a:pPr algn="ctr">
              <a:defRPr/>
            </a:pPr>
            <a:endParaRPr lang="en-US" dirty="0"/>
          </a:p>
        </p:txBody>
      </p:sp>
      <p:pic>
        <p:nvPicPr>
          <p:cNvPr id="1033" name="Picture 9" descr="ANU_LOGO_WHITE"/>
          <p:cNvPicPr>
            <a:picLocks noChangeAspect="1" noChangeArrowheads="1"/>
          </p:cNvPicPr>
          <p:nvPr/>
        </p:nvPicPr>
        <p:blipFill>
          <a:blip r:embed="rId13"/>
          <a:srcRect/>
          <a:stretch>
            <a:fillRect/>
          </a:stretch>
        </p:blipFill>
        <p:spPr bwMode="auto">
          <a:xfrm>
            <a:off x="468313" y="115888"/>
            <a:ext cx="1511300" cy="525462"/>
          </a:xfrm>
          <a:prstGeom prst="rect">
            <a:avLst/>
          </a:prstGeom>
          <a:noFill/>
          <a:ln w="9525">
            <a:noFill/>
            <a:miter lim="800000"/>
            <a:headEnd/>
            <a:tailEnd/>
          </a:ln>
        </p:spPr>
      </p:pic>
      <p:sp>
        <p:nvSpPr>
          <p:cNvPr id="3" name="TextBox 2"/>
          <p:cNvSpPr txBox="1"/>
          <p:nvPr userDrawn="1"/>
        </p:nvSpPr>
        <p:spPr>
          <a:xfrm>
            <a:off x="6415319" y="195400"/>
            <a:ext cx="2282594" cy="369332"/>
          </a:xfrm>
          <a:prstGeom prst="rect">
            <a:avLst/>
          </a:prstGeom>
          <a:noFill/>
        </p:spPr>
        <p:txBody>
          <a:bodyPr wrap="square" rtlCol="0">
            <a:spAutoFit/>
          </a:bodyPr>
          <a:lstStyle/>
          <a:p>
            <a:r>
              <a:rPr lang="en-US" dirty="0" smtClean="0">
                <a:solidFill>
                  <a:schemeClr val="bg1">
                    <a:lumMod val="85000"/>
                  </a:schemeClr>
                </a:solidFill>
              </a:rPr>
              <a:t>Embedded Systems</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3600">
          <a:solidFill>
            <a:srgbClr val="527688"/>
          </a:solidFill>
          <a:latin typeface="+mj-lt"/>
          <a:ea typeface="+mj-ea"/>
          <a:cs typeface="+mj-cs"/>
        </a:defRPr>
      </a:lvl1pPr>
      <a:lvl2pPr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2pPr>
      <a:lvl3pPr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3pPr>
      <a:lvl4pPr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4pPr>
      <a:lvl5pPr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5pPr>
      <a:lvl6pPr marL="457200"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6pPr>
      <a:lvl7pPr marL="914400"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7pPr>
      <a:lvl8pPr marL="1371600"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8pPr>
      <a:lvl9pPr marL="1828800"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a:solidFill>
            <a:schemeClr val="tx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8313" y="4652963"/>
            <a:ext cx="8280400" cy="1040285"/>
          </a:xfrm>
        </p:spPr>
        <p:txBody>
          <a:bodyPr/>
          <a:lstStyle/>
          <a:p>
            <a:r>
              <a:rPr lang="en-US" dirty="0" smtClean="0"/>
              <a:t>ENGN{4,6}521</a:t>
            </a:r>
          </a:p>
          <a:p>
            <a:r>
              <a:rPr lang="en-US" dirty="0" smtClean="0"/>
              <a:t>Embedded Systems</a:t>
            </a:r>
            <a:endParaRPr lang="en-US" dirty="0"/>
          </a:p>
        </p:txBody>
      </p:sp>
      <p:sp>
        <p:nvSpPr>
          <p:cNvPr id="2" name="Title 1"/>
          <p:cNvSpPr>
            <a:spLocks noGrp="1"/>
          </p:cNvSpPr>
          <p:nvPr>
            <p:ph type="ctrTitle"/>
          </p:nvPr>
        </p:nvSpPr>
        <p:spPr>
          <a:xfrm>
            <a:off x="788661" y="1919288"/>
            <a:ext cx="4542725" cy="641350"/>
          </a:xfrm>
        </p:spPr>
        <p:txBody>
          <a:bodyPr/>
          <a:lstStyle/>
          <a:p>
            <a:r>
              <a:rPr lang="en-US" dirty="0" smtClean="0"/>
              <a:t>Linux</a:t>
            </a:r>
            <a:endParaRPr lang="en-US" dirty="0"/>
          </a:p>
        </p:txBody>
      </p:sp>
      <p:sp>
        <p:nvSpPr>
          <p:cNvPr id="4" name="Rectangle 3"/>
          <p:cNvSpPr/>
          <p:nvPr/>
        </p:nvSpPr>
        <p:spPr>
          <a:xfrm>
            <a:off x="260991" y="1008372"/>
            <a:ext cx="6088611" cy="830997"/>
          </a:xfrm>
          <a:prstGeom prst="rect">
            <a:avLst/>
          </a:prstGeom>
        </p:spPr>
        <p:txBody>
          <a:bodyPr wrap="square">
            <a:spAutoFit/>
          </a:bodyPr>
          <a:lstStyle/>
          <a:p>
            <a:r>
              <a:rPr lang="en-US" sz="1200" dirty="0" err="1"/>
              <a:t>Morbo</a:t>
            </a:r>
            <a:r>
              <a:rPr lang="en-US" sz="1200" dirty="0"/>
              <a:t> will now introduce tonight's </a:t>
            </a:r>
            <a:r>
              <a:rPr lang="en-US" sz="1200" dirty="0" smtClean="0"/>
              <a:t>candidates…</a:t>
            </a:r>
          </a:p>
          <a:p>
            <a:r>
              <a:rPr lang="en-US" sz="1200" dirty="0"/>
              <a:t>	</a:t>
            </a:r>
            <a:r>
              <a:rPr lang="en-US" sz="1200" dirty="0" smtClean="0"/>
              <a:t>PUNY </a:t>
            </a:r>
            <a:r>
              <a:rPr lang="en-US" sz="1200" dirty="0"/>
              <a:t>HUMAN NUMBER </a:t>
            </a:r>
            <a:r>
              <a:rPr lang="en-US" sz="1200" dirty="0" smtClean="0"/>
              <a:t>ONE</a:t>
            </a:r>
            <a:endParaRPr lang="en-US" sz="1200" dirty="0"/>
          </a:p>
          <a:p>
            <a:r>
              <a:rPr lang="en-US" sz="1200" dirty="0" smtClean="0"/>
              <a:t>		PUNY </a:t>
            </a:r>
            <a:r>
              <a:rPr lang="en-US" sz="1200" dirty="0"/>
              <a:t>HUMAN NUMBER </a:t>
            </a:r>
            <a:r>
              <a:rPr lang="en-US" sz="1200" dirty="0" smtClean="0"/>
              <a:t>TWO</a:t>
            </a:r>
            <a:endParaRPr lang="en-US" sz="1200" dirty="0"/>
          </a:p>
          <a:p>
            <a:r>
              <a:rPr lang="en-US" sz="1200" dirty="0" smtClean="0"/>
              <a:t>			and </a:t>
            </a:r>
            <a:r>
              <a:rPr lang="en-US" sz="1200" dirty="0" err="1"/>
              <a:t>Morbo's</a:t>
            </a:r>
            <a:r>
              <a:rPr lang="en-US" sz="1200" dirty="0"/>
              <a:t> good </a:t>
            </a:r>
            <a:r>
              <a:rPr lang="en-US" sz="1200" dirty="0" smtClean="0"/>
              <a:t>friend</a:t>
            </a:r>
            <a:r>
              <a:rPr lang="en-US" sz="1200" dirty="0"/>
              <a:t> </a:t>
            </a:r>
            <a:endParaRPr lang="en-US" sz="1200"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Device Model</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10</a:t>
            </a:fld>
            <a:endParaRPr lang="en-US" dirty="0"/>
          </a:p>
        </p:txBody>
      </p:sp>
      <p:sp>
        <p:nvSpPr>
          <p:cNvPr id="6" name="TextBox 5"/>
          <p:cNvSpPr txBox="1"/>
          <p:nvPr/>
        </p:nvSpPr>
        <p:spPr>
          <a:xfrm>
            <a:off x="572036" y="1897505"/>
            <a:ext cx="7665286" cy="3693319"/>
          </a:xfrm>
          <a:prstGeom prst="rect">
            <a:avLst/>
          </a:prstGeom>
          <a:noFill/>
        </p:spPr>
        <p:txBody>
          <a:bodyPr wrap="square" rtlCol="0">
            <a:spAutoFit/>
          </a:bodyPr>
          <a:lstStyle/>
          <a:p>
            <a:r>
              <a:rPr lang="en-US" dirty="0" smtClean="0">
                <a:solidFill>
                  <a:srgbClr val="000000"/>
                </a:solidFill>
              </a:rPr>
              <a:t>The fundamental questions that have to be answered by a board support package are:</a:t>
            </a:r>
          </a:p>
          <a:p>
            <a:endParaRPr lang="en-US" dirty="0">
              <a:solidFill>
                <a:srgbClr val="000000"/>
              </a:solidFill>
            </a:endParaRPr>
          </a:p>
          <a:p>
            <a:pPr marL="342900" indent="-342900">
              <a:buFont typeface="+mj-lt"/>
              <a:buAutoNum type="arabicPeriod"/>
            </a:pPr>
            <a:r>
              <a:rPr lang="en-US" dirty="0" smtClean="0">
                <a:solidFill>
                  <a:srgbClr val="000000"/>
                </a:solidFill>
              </a:rPr>
              <a:t>What </a:t>
            </a:r>
            <a:r>
              <a:rPr lang="en-US" dirty="0" smtClean="0">
                <a:solidFill>
                  <a:srgbClr val="FF6600"/>
                </a:solidFill>
              </a:rPr>
              <a:t>devices</a:t>
            </a:r>
            <a:r>
              <a:rPr lang="en-US" dirty="0" smtClean="0">
                <a:solidFill>
                  <a:srgbClr val="000000"/>
                </a:solidFill>
              </a:rPr>
              <a:t> are present</a:t>
            </a:r>
          </a:p>
          <a:p>
            <a:pPr marL="342900" indent="-342900">
              <a:buFont typeface="+mj-lt"/>
              <a:buAutoNum type="arabicPeriod"/>
            </a:pPr>
            <a:r>
              <a:rPr lang="en-US" dirty="0" smtClean="0">
                <a:solidFill>
                  <a:srgbClr val="000000"/>
                </a:solidFill>
              </a:rPr>
              <a:t>Where they are, both in terms of </a:t>
            </a:r>
            <a:r>
              <a:rPr lang="en-US" dirty="0" smtClean="0">
                <a:solidFill>
                  <a:srgbClr val="FF6600"/>
                </a:solidFill>
              </a:rPr>
              <a:t>bus</a:t>
            </a:r>
            <a:r>
              <a:rPr lang="en-US" dirty="0" smtClean="0">
                <a:solidFill>
                  <a:srgbClr val="000000"/>
                </a:solidFill>
              </a:rPr>
              <a:t> and </a:t>
            </a:r>
            <a:r>
              <a:rPr lang="en-US" dirty="0" smtClean="0">
                <a:solidFill>
                  <a:srgbClr val="FF6600"/>
                </a:solidFill>
              </a:rPr>
              <a:t>address</a:t>
            </a:r>
          </a:p>
          <a:p>
            <a:pPr marL="342900" indent="-342900">
              <a:buFont typeface="+mj-lt"/>
              <a:buAutoNum type="arabicPeriod"/>
            </a:pPr>
            <a:r>
              <a:rPr lang="en-US" dirty="0" smtClean="0">
                <a:solidFill>
                  <a:srgbClr val="000000"/>
                </a:solidFill>
              </a:rPr>
              <a:t>Which </a:t>
            </a:r>
            <a:r>
              <a:rPr lang="en-US" dirty="0" smtClean="0">
                <a:solidFill>
                  <a:srgbClr val="FF6600"/>
                </a:solidFill>
              </a:rPr>
              <a:t>drivers</a:t>
            </a:r>
            <a:r>
              <a:rPr lang="en-US" dirty="0" smtClean="0">
                <a:solidFill>
                  <a:srgbClr val="000000"/>
                </a:solidFill>
              </a:rPr>
              <a:t> are required to talk to them</a:t>
            </a:r>
          </a:p>
          <a:p>
            <a:pPr marL="800100" lvl="1" indent="-342900">
              <a:buFont typeface="Arial"/>
              <a:buChar char="•"/>
            </a:pPr>
            <a:r>
              <a:rPr lang="en-US" sz="1600" dirty="0" smtClean="0">
                <a:solidFill>
                  <a:srgbClr val="000000"/>
                </a:solidFill>
              </a:rPr>
              <a:t>Some devices also require that the kernel load firmware in to them before they can operate.  We will lump firmware configuration in with the drivers here.</a:t>
            </a:r>
            <a:endParaRPr lang="en-US" sz="1600" dirty="0" smtClean="0">
              <a:solidFill>
                <a:srgbClr val="000000"/>
              </a:solidFill>
            </a:endParaRPr>
          </a:p>
          <a:p>
            <a:pPr marL="342900" indent="-342900">
              <a:buFont typeface="+mj-lt"/>
              <a:buAutoNum type="arabicPeriod"/>
            </a:pPr>
            <a:endParaRPr lang="en-US" dirty="0">
              <a:solidFill>
                <a:srgbClr val="000000"/>
              </a:solidFill>
            </a:endParaRPr>
          </a:p>
          <a:p>
            <a:r>
              <a:rPr lang="en-US" dirty="0" smtClean="0">
                <a:solidFill>
                  <a:srgbClr val="000000"/>
                </a:solidFill>
              </a:rPr>
              <a:t>We will ignore devices that can be automatically detected (USB devices for example) and focus only on describing parts that are connected in ways that can’t be automatically detected.</a:t>
            </a:r>
          </a:p>
        </p:txBody>
      </p:sp>
    </p:spTree>
    <p:extLst>
      <p:ext uri="{BB962C8B-B14F-4D97-AF65-F5344CB8AC3E}">
        <p14:creationId xmlns:p14="http://schemas.microsoft.com/office/powerpoint/2010/main" val="337014255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Device Model</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11</a:t>
            </a:fld>
            <a:endParaRPr lang="en-US" dirty="0"/>
          </a:p>
        </p:txBody>
      </p:sp>
      <p:sp>
        <p:nvSpPr>
          <p:cNvPr id="6" name="TextBox 5"/>
          <p:cNvSpPr txBox="1"/>
          <p:nvPr/>
        </p:nvSpPr>
        <p:spPr>
          <a:xfrm>
            <a:off x="572036" y="1897505"/>
            <a:ext cx="7665286" cy="3416320"/>
          </a:xfrm>
          <a:prstGeom prst="rect">
            <a:avLst/>
          </a:prstGeom>
          <a:noFill/>
        </p:spPr>
        <p:txBody>
          <a:bodyPr wrap="square" rtlCol="0">
            <a:spAutoFit/>
          </a:bodyPr>
          <a:lstStyle/>
          <a:p>
            <a:r>
              <a:rPr lang="en-US" dirty="0" smtClean="0">
                <a:solidFill>
                  <a:srgbClr val="000000"/>
                </a:solidFill>
              </a:rPr>
              <a:t>The concept of a BSP is unusual to people who are used to building their own x86-based computers.  In those machines, you can connect anything where ever it fits and at the next boot, the hardware should be automatically detected.</a:t>
            </a:r>
          </a:p>
          <a:p>
            <a:endParaRPr lang="en-US" dirty="0">
              <a:solidFill>
                <a:srgbClr val="000000"/>
              </a:solidFill>
            </a:endParaRPr>
          </a:p>
          <a:p>
            <a:r>
              <a:rPr lang="en-US" dirty="0" smtClean="0">
                <a:solidFill>
                  <a:srgbClr val="000000"/>
                </a:solidFill>
              </a:rPr>
              <a:t>This is true for two reasons:</a:t>
            </a:r>
          </a:p>
          <a:p>
            <a:pPr marL="342900" indent="-342900">
              <a:buFont typeface="+mj-lt"/>
              <a:buAutoNum type="arabicPeriod"/>
            </a:pPr>
            <a:r>
              <a:rPr lang="en-US" dirty="0" smtClean="0">
                <a:solidFill>
                  <a:srgbClr val="000000"/>
                </a:solidFill>
              </a:rPr>
              <a:t>The </a:t>
            </a:r>
            <a:r>
              <a:rPr lang="en-US" dirty="0" smtClean="0">
                <a:solidFill>
                  <a:srgbClr val="FF6600"/>
                </a:solidFill>
              </a:rPr>
              <a:t>BIOS</a:t>
            </a:r>
            <a:r>
              <a:rPr lang="en-US" dirty="0" smtClean="0">
                <a:solidFill>
                  <a:srgbClr val="000000"/>
                </a:solidFill>
              </a:rPr>
              <a:t> on the motherboard is preloaded with information regarding the board itself.  Stock-standard code can be used in the kernel to read and act on this (by commands called </a:t>
            </a:r>
            <a:r>
              <a:rPr lang="en-US" dirty="0" smtClean="0">
                <a:solidFill>
                  <a:srgbClr val="FF6600"/>
                </a:solidFill>
              </a:rPr>
              <a:t>ACPI</a:t>
            </a:r>
            <a:r>
              <a:rPr lang="en-US" dirty="0" smtClean="0">
                <a:solidFill>
                  <a:srgbClr val="000000"/>
                </a:solidFill>
              </a:rPr>
              <a:t>)</a:t>
            </a:r>
          </a:p>
          <a:p>
            <a:pPr marL="342900" indent="-342900">
              <a:buFont typeface="+mj-lt"/>
              <a:buAutoNum type="arabicPeriod"/>
            </a:pPr>
            <a:r>
              <a:rPr lang="en-US" dirty="0" smtClean="0">
                <a:solidFill>
                  <a:srgbClr val="000000"/>
                </a:solidFill>
              </a:rPr>
              <a:t>All the busses within an x86 computer (SATA, </a:t>
            </a:r>
            <a:r>
              <a:rPr lang="en-US" dirty="0" err="1" smtClean="0">
                <a:solidFill>
                  <a:srgbClr val="000000"/>
                </a:solidFill>
              </a:rPr>
              <a:t>PCIe</a:t>
            </a:r>
            <a:r>
              <a:rPr lang="en-US" dirty="0" smtClean="0">
                <a:solidFill>
                  <a:srgbClr val="000000"/>
                </a:solidFill>
              </a:rPr>
              <a:t>, USB etc.) have functionality to probe locations and/or to auto-detect device arrival and removal.</a:t>
            </a:r>
            <a:endParaRPr lang="en-US" dirty="0">
              <a:solidFill>
                <a:srgbClr val="000000"/>
              </a:solidFill>
            </a:endParaRPr>
          </a:p>
        </p:txBody>
      </p:sp>
    </p:spTree>
    <p:extLst>
      <p:ext uri="{BB962C8B-B14F-4D97-AF65-F5344CB8AC3E}">
        <p14:creationId xmlns:p14="http://schemas.microsoft.com/office/powerpoint/2010/main" val="311782881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Device Model</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12</a:t>
            </a:fld>
            <a:endParaRPr lang="en-US" dirty="0"/>
          </a:p>
        </p:txBody>
      </p:sp>
      <p:sp>
        <p:nvSpPr>
          <p:cNvPr id="6" name="TextBox 5"/>
          <p:cNvSpPr txBox="1"/>
          <p:nvPr/>
        </p:nvSpPr>
        <p:spPr>
          <a:xfrm>
            <a:off x="572036" y="1897505"/>
            <a:ext cx="7665286" cy="3139321"/>
          </a:xfrm>
          <a:prstGeom prst="rect">
            <a:avLst/>
          </a:prstGeom>
          <a:noFill/>
        </p:spPr>
        <p:txBody>
          <a:bodyPr wrap="square" rtlCol="0">
            <a:spAutoFit/>
          </a:bodyPr>
          <a:lstStyle/>
          <a:p>
            <a:r>
              <a:rPr lang="en-US" dirty="0" smtClean="0">
                <a:solidFill>
                  <a:srgbClr val="000000"/>
                </a:solidFill>
              </a:rPr>
              <a:t>It hasn’t always been true.</a:t>
            </a:r>
          </a:p>
          <a:p>
            <a:endParaRPr lang="en-US" dirty="0">
              <a:solidFill>
                <a:srgbClr val="000000"/>
              </a:solidFill>
            </a:endParaRPr>
          </a:p>
          <a:p>
            <a:r>
              <a:rPr lang="en-US" dirty="0" smtClean="0">
                <a:solidFill>
                  <a:srgbClr val="000000"/>
                </a:solidFill>
              </a:rPr>
              <a:t>Anyone ever fit an ISA card?</a:t>
            </a:r>
          </a:p>
          <a:p>
            <a:endParaRPr lang="en-US" dirty="0">
              <a:solidFill>
                <a:srgbClr val="000000"/>
              </a:solidFill>
            </a:endParaRPr>
          </a:p>
          <a:p>
            <a:r>
              <a:rPr lang="en-US" dirty="0" smtClean="0">
                <a:solidFill>
                  <a:srgbClr val="000000"/>
                </a:solidFill>
              </a:rPr>
              <a:t>The address and interrupt number of each card had to be manually selected by means of jumpers on the boards.  If it was incorrectly configured, the system would crash.</a:t>
            </a:r>
          </a:p>
          <a:p>
            <a:endParaRPr lang="en-US" dirty="0">
              <a:solidFill>
                <a:srgbClr val="000000"/>
              </a:solidFill>
            </a:endParaRPr>
          </a:p>
          <a:p>
            <a:r>
              <a:rPr lang="en-US" dirty="0" smtClean="0">
                <a:solidFill>
                  <a:srgbClr val="000000"/>
                </a:solidFill>
              </a:rPr>
              <a:t>Modern busses such as PCI either have dedicated resources for each physical slot, or some sort of arbitration and control algorithm to assign unique resources to each device at boot time.</a:t>
            </a:r>
          </a:p>
        </p:txBody>
      </p:sp>
    </p:spTree>
    <p:extLst>
      <p:ext uri="{BB962C8B-B14F-4D97-AF65-F5344CB8AC3E}">
        <p14:creationId xmlns:p14="http://schemas.microsoft.com/office/powerpoint/2010/main" val="208183709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Device Model</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13</a:t>
            </a:fld>
            <a:endParaRPr lang="en-US" dirty="0"/>
          </a:p>
        </p:txBody>
      </p:sp>
      <p:sp>
        <p:nvSpPr>
          <p:cNvPr id="6" name="TextBox 5"/>
          <p:cNvSpPr txBox="1"/>
          <p:nvPr/>
        </p:nvSpPr>
        <p:spPr>
          <a:xfrm>
            <a:off x="572036" y="1897505"/>
            <a:ext cx="7665286" cy="2862323"/>
          </a:xfrm>
          <a:prstGeom prst="rect">
            <a:avLst/>
          </a:prstGeom>
          <a:noFill/>
        </p:spPr>
        <p:txBody>
          <a:bodyPr wrap="square" rtlCol="0">
            <a:spAutoFit/>
          </a:bodyPr>
          <a:lstStyle/>
          <a:p>
            <a:r>
              <a:rPr lang="en-US" dirty="0">
                <a:solidFill>
                  <a:srgbClr val="000000"/>
                </a:solidFill>
              </a:rPr>
              <a:t>A device is a physical chip </a:t>
            </a:r>
            <a:r>
              <a:rPr lang="en-US" dirty="0" smtClean="0">
                <a:solidFill>
                  <a:srgbClr val="000000"/>
                </a:solidFill>
              </a:rPr>
              <a:t>(or </a:t>
            </a:r>
            <a:r>
              <a:rPr lang="en-US" dirty="0">
                <a:solidFill>
                  <a:srgbClr val="000000"/>
                </a:solidFill>
              </a:rPr>
              <a:t>part of </a:t>
            </a:r>
            <a:r>
              <a:rPr lang="en-US" dirty="0" smtClean="0">
                <a:solidFill>
                  <a:srgbClr val="000000"/>
                </a:solidFill>
              </a:rPr>
              <a:t>one) </a:t>
            </a:r>
            <a:r>
              <a:rPr lang="en-US" dirty="0">
                <a:solidFill>
                  <a:srgbClr val="000000"/>
                </a:solidFill>
              </a:rPr>
              <a:t>which is connected in some way to the board, for </a:t>
            </a:r>
            <a:r>
              <a:rPr lang="en-US" dirty="0" smtClean="0">
                <a:solidFill>
                  <a:srgbClr val="000000"/>
                </a:solidFill>
              </a:rPr>
              <a:t>example:</a:t>
            </a:r>
          </a:p>
          <a:p>
            <a:endParaRPr lang="en-US" dirty="0" smtClean="0">
              <a:solidFill>
                <a:srgbClr val="000000"/>
              </a:solidFill>
            </a:endParaRPr>
          </a:p>
          <a:p>
            <a:pPr marL="285750" indent="-285750">
              <a:buFont typeface="Arial"/>
              <a:buChar char="•"/>
            </a:pPr>
            <a:r>
              <a:rPr lang="en-US" dirty="0" smtClean="0">
                <a:solidFill>
                  <a:srgbClr val="000000"/>
                </a:solidFill>
              </a:rPr>
              <a:t>a Network Card</a:t>
            </a:r>
            <a:endParaRPr lang="en-US" dirty="0">
              <a:solidFill>
                <a:srgbClr val="000000"/>
              </a:solidFill>
            </a:endParaRPr>
          </a:p>
          <a:p>
            <a:pPr marL="285750" indent="-285750">
              <a:buFont typeface="Arial"/>
              <a:buChar char="•"/>
            </a:pPr>
            <a:r>
              <a:rPr lang="en-US" dirty="0" smtClean="0">
                <a:solidFill>
                  <a:srgbClr val="000000"/>
                </a:solidFill>
              </a:rPr>
              <a:t>a </a:t>
            </a:r>
            <a:r>
              <a:rPr lang="en-US" dirty="0">
                <a:solidFill>
                  <a:srgbClr val="000000"/>
                </a:solidFill>
              </a:rPr>
              <a:t>Programmable Interrupt </a:t>
            </a:r>
            <a:r>
              <a:rPr lang="en-US" dirty="0" smtClean="0">
                <a:solidFill>
                  <a:srgbClr val="000000"/>
                </a:solidFill>
              </a:rPr>
              <a:t>Controller</a:t>
            </a:r>
            <a:endParaRPr lang="en-US" dirty="0">
              <a:solidFill>
                <a:srgbClr val="000000"/>
              </a:solidFill>
            </a:endParaRPr>
          </a:p>
          <a:p>
            <a:pPr marL="285750" indent="-285750">
              <a:buFont typeface="Arial"/>
              <a:buChar char="•"/>
            </a:pPr>
            <a:r>
              <a:rPr lang="en-US" dirty="0" smtClean="0">
                <a:solidFill>
                  <a:srgbClr val="000000"/>
                </a:solidFill>
              </a:rPr>
              <a:t>a </a:t>
            </a:r>
            <a:r>
              <a:rPr lang="en-US" dirty="0">
                <a:solidFill>
                  <a:srgbClr val="000000"/>
                </a:solidFill>
              </a:rPr>
              <a:t>Memory </a:t>
            </a:r>
            <a:r>
              <a:rPr lang="en-US" dirty="0" smtClean="0">
                <a:solidFill>
                  <a:srgbClr val="000000"/>
                </a:solidFill>
              </a:rPr>
              <a:t>Bank</a:t>
            </a:r>
          </a:p>
          <a:p>
            <a:pPr marL="285750" indent="-285750">
              <a:buFont typeface="Arial"/>
              <a:buChar char="•"/>
            </a:pPr>
            <a:r>
              <a:rPr lang="en-US" dirty="0" smtClean="0">
                <a:solidFill>
                  <a:srgbClr val="000000"/>
                </a:solidFill>
              </a:rPr>
              <a:t>even information regarding the CPU and its features</a:t>
            </a:r>
          </a:p>
          <a:p>
            <a:pPr marL="285750" indent="-285750">
              <a:buFont typeface="Arial"/>
              <a:buChar char="•"/>
            </a:pPr>
            <a:endParaRPr lang="en-US" dirty="0">
              <a:solidFill>
                <a:srgbClr val="000000"/>
              </a:solidFill>
            </a:endParaRPr>
          </a:p>
          <a:p>
            <a:r>
              <a:rPr lang="en-US" dirty="0" smtClean="0">
                <a:solidFill>
                  <a:srgbClr val="000000"/>
                </a:solidFill>
              </a:rPr>
              <a:t>It may have a set of parameters unique to it, such as the number of bits on a parallel port, the capacity of the memory etc.</a:t>
            </a:r>
          </a:p>
        </p:txBody>
      </p:sp>
    </p:spTree>
    <p:extLst>
      <p:ext uri="{BB962C8B-B14F-4D97-AF65-F5344CB8AC3E}">
        <p14:creationId xmlns:p14="http://schemas.microsoft.com/office/powerpoint/2010/main" val="342423997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Device Model</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14</a:t>
            </a:fld>
            <a:endParaRPr lang="en-US" dirty="0"/>
          </a:p>
        </p:txBody>
      </p:sp>
      <p:sp>
        <p:nvSpPr>
          <p:cNvPr id="6" name="TextBox 5"/>
          <p:cNvSpPr txBox="1"/>
          <p:nvPr/>
        </p:nvSpPr>
        <p:spPr>
          <a:xfrm>
            <a:off x="572036" y="1897505"/>
            <a:ext cx="7665286" cy="3416320"/>
          </a:xfrm>
          <a:prstGeom prst="rect">
            <a:avLst/>
          </a:prstGeom>
          <a:noFill/>
        </p:spPr>
        <p:txBody>
          <a:bodyPr wrap="square" rtlCol="0">
            <a:spAutoFit/>
          </a:bodyPr>
          <a:lstStyle/>
          <a:p>
            <a:r>
              <a:rPr lang="en-US" dirty="0">
                <a:solidFill>
                  <a:srgbClr val="000000"/>
                </a:solidFill>
              </a:rPr>
              <a:t>Each device is connected to a particular bus (</a:t>
            </a:r>
            <a:r>
              <a:rPr lang="en-US" dirty="0" err="1">
                <a:solidFill>
                  <a:srgbClr val="000000"/>
                </a:solidFill>
              </a:rPr>
              <a:t>eg</a:t>
            </a:r>
            <a:r>
              <a:rPr lang="en-US" dirty="0">
                <a:solidFill>
                  <a:srgbClr val="000000"/>
                </a:solidFill>
              </a:rPr>
              <a:t> USB, </a:t>
            </a:r>
            <a:r>
              <a:rPr lang="en-US" dirty="0" err="1">
                <a:solidFill>
                  <a:srgbClr val="000000"/>
                </a:solidFill>
              </a:rPr>
              <a:t>PCIe</a:t>
            </a:r>
            <a:r>
              <a:rPr lang="en-US" dirty="0" smtClean="0">
                <a:solidFill>
                  <a:srgbClr val="000000"/>
                </a:solidFill>
              </a:rPr>
              <a:t>).</a:t>
            </a:r>
          </a:p>
          <a:p>
            <a:endParaRPr lang="en-US" dirty="0">
              <a:solidFill>
                <a:srgbClr val="000000"/>
              </a:solidFill>
            </a:endParaRPr>
          </a:p>
          <a:p>
            <a:r>
              <a:rPr lang="en-US" dirty="0" smtClean="0">
                <a:solidFill>
                  <a:srgbClr val="000000"/>
                </a:solidFill>
              </a:rPr>
              <a:t>The bus is conceptually the part of the system that makes the link between the purely software driver and the physical device.</a:t>
            </a:r>
          </a:p>
          <a:p>
            <a:endParaRPr lang="en-US" dirty="0">
              <a:solidFill>
                <a:srgbClr val="000000"/>
              </a:solidFill>
            </a:endParaRPr>
          </a:p>
          <a:p>
            <a:r>
              <a:rPr lang="en-US" dirty="0" smtClean="0">
                <a:solidFill>
                  <a:srgbClr val="000000"/>
                </a:solidFill>
              </a:rPr>
              <a:t>The bus will be responsible for</a:t>
            </a:r>
          </a:p>
          <a:p>
            <a:pPr marL="285750" indent="-285750">
              <a:buFont typeface="Arial"/>
              <a:buChar char="•"/>
            </a:pPr>
            <a:r>
              <a:rPr lang="en-US" dirty="0" smtClean="0">
                <a:solidFill>
                  <a:srgbClr val="000000"/>
                </a:solidFill>
              </a:rPr>
              <a:t>Discovering the new device (if it has an </a:t>
            </a:r>
            <a:r>
              <a:rPr lang="en-US" dirty="0" err="1" smtClean="0">
                <a:solidFill>
                  <a:srgbClr val="000000"/>
                </a:solidFill>
              </a:rPr>
              <a:t>autodetect</a:t>
            </a:r>
            <a:r>
              <a:rPr lang="en-US" dirty="0" smtClean="0">
                <a:solidFill>
                  <a:srgbClr val="000000"/>
                </a:solidFill>
              </a:rPr>
              <a:t> feature)</a:t>
            </a:r>
          </a:p>
          <a:p>
            <a:pPr marL="285750" indent="-285750">
              <a:buFont typeface="Arial"/>
              <a:buChar char="•"/>
            </a:pPr>
            <a:r>
              <a:rPr lang="en-US" dirty="0" smtClean="0">
                <a:solidFill>
                  <a:srgbClr val="000000"/>
                </a:solidFill>
              </a:rPr>
              <a:t>Pairing the device with its driver</a:t>
            </a:r>
          </a:p>
          <a:p>
            <a:pPr marL="285750" indent="-285750">
              <a:buFont typeface="Arial"/>
              <a:buChar char="•"/>
            </a:pPr>
            <a:r>
              <a:rPr lang="en-US" dirty="0" smtClean="0">
                <a:solidFill>
                  <a:srgbClr val="000000"/>
                </a:solidFill>
              </a:rPr>
              <a:t>Managing data transfers between driver and device</a:t>
            </a:r>
          </a:p>
          <a:p>
            <a:pPr marL="285750" indent="-285750">
              <a:buFont typeface="Arial"/>
              <a:buChar char="•"/>
            </a:pPr>
            <a:endParaRPr lang="en-US" dirty="0">
              <a:solidFill>
                <a:srgbClr val="000000"/>
              </a:solidFill>
            </a:endParaRPr>
          </a:p>
          <a:p>
            <a:r>
              <a:rPr lang="en-US" dirty="0" smtClean="0">
                <a:solidFill>
                  <a:srgbClr val="000000"/>
                </a:solidFill>
              </a:rPr>
              <a:t>If a device doesn’t have a formal bus then it is connected to the “platform bus”, a fake bus that provides skeletal services for on-chip peripherals.</a:t>
            </a:r>
            <a:endParaRPr lang="en-US" dirty="0">
              <a:solidFill>
                <a:srgbClr val="000000"/>
              </a:solidFill>
            </a:endParaRPr>
          </a:p>
        </p:txBody>
      </p:sp>
    </p:spTree>
    <p:extLst>
      <p:ext uri="{BB962C8B-B14F-4D97-AF65-F5344CB8AC3E}">
        <p14:creationId xmlns:p14="http://schemas.microsoft.com/office/powerpoint/2010/main" val="254577822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Device Model</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15</a:t>
            </a:fld>
            <a:endParaRPr lang="en-US" dirty="0"/>
          </a:p>
        </p:txBody>
      </p:sp>
      <p:sp>
        <p:nvSpPr>
          <p:cNvPr id="6" name="TextBox 5"/>
          <p:cNvSpPr txBox="1"/>
          <p:nvPr/>
        </p:nvSpPr>
        <p:spPr>
          <a:xfrm>
            <a:off x="572036" y="1794527"/>
            <a:ext cx="7665286" cy="2031325"/>
          </a:xfrm>
          <a:prstGeom prst="rect">
            <a:avLst/>
          </a:prstGeom>
          <a:noFill/>
        </p:spPr>
        <p:txBody>
          <a:bodyPr wrap="square" rtlCol="0">
            <a:spAutoFit/>
          </a:bodyPr>
          <a:lstStyle/>
          <a:p>
            <a:r>
              <a:rPr lang="en-US" dirty="0" smtClean="0">
                <a:solidFill>
                  <a:srgbClr val="000000"/>
                </a:solidFill>
              </a:rPr>
              <a:t>A driver is the piece of software that has been written to interface with a device.</a:t>
            </a:r>
          </a:p>
          <a:p>
            <a:endParaRPr lang="en-US" dirty="0">
              <a:solidFill>
                <a:srgbClr val="000000"/>
              </a:solidFill>
            </a:endParaRPr>
          </a:p>
          <a:p>
            <a:r>
              <a:rPr lang="en-US" dirty="0" smtClean="0">
                <a:solidFill>
                  <a:srgbClr val="000000"/>
                </a:solidFill>
              </a:rPr>
              <a:t>If all the devices on the computer are operational, they each have associated with them exactly one driver.</a:t>
            </a:r>
          </a:p>
          <a:p>
            <a:endParaRPr lang="en-US" dirty="0">
              <a:solidFill>
                <a:srgbClr val="000000"/>
              </a:solidFill>
            </a:endParaRPr>
          </a:p>
          <a:p>
            <a:r>
              <a:rPr lang="en-US" dirty="0" smtClean="0">
                <a:solidFill>
                  <a:srgbClr val="000000"/>
                </a:solidFill>
              </a:rPr>
              <a:t>Each driver may have several devices attached.</a:t>
            </a:r>
          </a:p>
        </p:txBody>
      </p:sp>
      <p:sp>
        <p:nvSpPr>
          <p:cNvPr id="3" name="Rectangle 2"/>
          <p:cNvSpPr/>
          <p:nvPr/>
        </p:nvSpPr>
        <p:spPr>
          <a:xfrm>
            <a:off x="2453395" y="5629424"/>
            <a:ext cx="1441532" cy="582584"/>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Network Card</a:t>
            </a:r>
            <a:endParaRPr lang="en-US" dirty="0"/>
          </a:p>
        </p:txBody>
      </p:sp>
      <p:sp>
        <p:nvSpPr>
          <p:cNvPr id="7" name="Rectangle 6"/>
          <p:cNvSpPr/>
          <p:nvPr/>
        </p:nvSpPr>
        <p:spPr>
          <a:xfrm>
            <a:off x="4493514" y="5629424"/>
            <a:ext cx="1441532" cy="582584"/>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Network Card</a:t>
            </a:r>
            <a:endParaRPr lang="en-US" dirty="0"/>
          </a:p>
        </p:txBody>
      </p:sp>
      <p:sp>
        <p:nvSpPr>
          <p:cNvPr id="8" name="Rectangle 7"/>
          <p:cNvSpPr/>
          <p:nvPr/>
        </p:nvSpPr>
        <p:spPr>
          <a:xfrm>
            <a:off x="3418087" y="3911546"/>
            <a:ext cx="1441532" cy="58258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Intel e100 Driver</a:t>
            </a:r>
            <a:endParaRPr lang="en-US" dirty="0"/>
          </a:p>
        </p:txBody>
      </p:sp>
      <p:sp>
        <p:nvSpPr>
          <p:cNvPr id="9" name="Rectangle 8"/>
          <p:cNvSpPr/>
          <p:nvPr/>
        </p:nvSpPr>
        <p:spPr>
          <a:xfrm>
            <a:off x="6659481" y="5629424"/>
            <a:ext cx="1441532" cy="582584"/>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Video Card</a:t>
            </a:r>
            <a:endParaRPr lang="en-US" dirty="0"/>
          </a:p>
        </p:txBody>
      </p:sp>
      <p:sp>
        <p:nvSpPr>
          <p:cNvPr id="10" name="Rectangle 9"/>
          <p:cNvSpPr/>
          <p:nvPr/>
        </p:nvSpPr>
        <p:spPr>
          <a:xfrm>
            <a:off x="6659481" y="3928830"/>
            <a:ext cx="1441532" cy="58258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ATI Radeon Driver</a:t>
            </a:r>
            <a:endParaRPr lang="en-US" dirty="0"/>
          </a:p>
        </p:txBody>
      </p:sp>
      <p:sp>
        <p:nvSpPr>
          <p:cNvPr id="5" name="TextBox 4"/>
          <p:cNvSpPr txBox="1"/>
          <p:nvPr/>
        </p:nvSpPr>
        <p:spPr>
          <a:xfrm>
            <a:off x="686444" y="4058691"/>
            <a:ext cx="915598" cy="369332"/>
          </a:xfrm>
          <a:prstGeom prst="rect">
            <a:avLst/>
          </a:prstGeom>
          <a:noFill/>
        </p:spPr>
        <p:txBody>
          <a:bodyPr wrap="none" rtlCol="0">
            <a:spAutoFit/>
          </a:bodyPr>
          <a:lstStyle/>
          <a:p>
            <a:r>
              <a:rPr lang="en-US" dirty="0" smtClean="0">
                <a:solidFill>
                  <a:srgbClr val="FF6600"/>
                </a:solidFill>
              </a:rPr>
              <a:t>Drivers</a:t>
            </a:r>
            <a:endParaRPr lang="en-US" dirty="0" smtClean="0">
              <a:solidFill>
                <a:srgbClr val="FF6600"/>
              </a:solidFill>
            </a:endParaRPr>
          </a:p>
        </p:txBody>
      </p:sp>
      <p:sp>
        <p:nvSpPr>
          <p:cNvPr id="11" name="TextBox 10"/>
          <p:cNvSpPr txBox="1"/>
          <p:nvPr/>
        </p:nvSpPr>
        <p:spPr>
          <a:xfrm>
            <a:off x="686444" y="5653866"/>
            <a:ext cx="1005654" cy="369332"/>
          </a:xfrm>
          <a:prstGeom prst="rect">
            <a:avLst/>
          </a:prstGeom>
          <a:noFill/>
        </p:spPr>
        <p:txBody>
          <a:bodyPr wrap="none" rtlCol="0">
            <a:spAutoFit/>
          </a:bodyPr>
          <a:lstStyle/>
          <a:p>
            <a:r>
              <a:rPr lang="en-US" dirty="0" smtClean="0">
                <a:solidFill>
                  <a:srgbClr val="FF6600"/>
                </a:solidFill>
              </a:rPr>
              <a:t>Devices</a:t>
            </a:r>
            <a:endParaRPr lang="en-US" dirty="0" smtClean="0">
              <a:solidFill>
                <a:srgbClr val="FF6600"/>
              </a:solidFill>
            </a:endParaRPr>
          </a:p>
        </p:txBody>
      </p:sp>
      <p:sp>
        <p:nvSpPr>
          <p:cNvPr id="18" name="Rectangle 17"/>
          <p:cNvSpPr/>
          <p:nvPr/>
        </p:nvSpPr>
        <p:spPr>
          <a:xfrm>
            <a:off x="3418087" y="4807831"/>
            <a:ext cx="1441532" cy="26094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PCI</a:t>
            </a:r>
            <a:endParaRPr lang="en-US" dirty="0"/>
          </a:p>
        </p:txBody>
      </p:sp>
      <p:sp>
        <p:nvSpPr>
          <p:cNvPr id="19" name="Rectangle 18"/>
          <p:cNvSpPr/>
          <p:nvPr/>
        </p:nvSpPr>
        <p:spPr>
          <a:xfrm>
            <a:off x="3418087" y="5068771"/>
            <a:ext cx="1441532" cy="26094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Bus</a:t>
            </a:r>
            <a:endParaRPr lang="en-US" dirty="0"/>
          </a:p>
        </p:txBody>
      </p:sp>
      <p:sp>
        <p:nvSpPr>
          <p:cNvPr id="20" name="Rectangle 19"/>
          <p:cNvSpPr/>
          <p:nvPr/>
        </p:nvSpPr>
        <p:spPr>
          <a:xfrm>
            <a:off x="6659481" y="4807831"/>
            <a:ext cx="1441532" cy="26094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PCIe</a:t>
            </a:r>
            <a:endParaRPr lang="en-US" dirty="0"/>
          </a:p>
        </p:txBody>
      </p:sp>
      <p:sp>
        <p:nvSpPr>
          <p:cNvPr id="21" name="Rectangle 20"/>
          <p:cNvSpPr/>
          <p:nvPr/>
        </p:nvSpPr>
        <p:spPr>
          <a:xfrm>
            <a:off x="6659481" y="5068771"/>
            <a:ext cx="1441532" cy="26094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Bus</a:t>
            </a:r>
            <a:endParaRPr lang="en-US" dirty="0"/>
          </a:p>
        </p:txBody>
      </p:sp>
      <p:cxnSp>
        <p:nvCxnSpPr>
          <p:cNvPr id="23" name="Straight Arrow Connector 22"/>
          <p:cNvCxnSpPr>
            <a:stCxn id="21" idx="2"/>
            <a:endCxn id="9" idx="0"/>
          </p:cNvCxnSpPr>
          <p:nvPr/>
        </p:nvCxnSpPr>
        <p:spPr>
          <a:xfrm>
            <a:off x="7380247" y="5329711"/>
            <a:ext cx="0" cy="299713"/>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25" name="Straight Arrow Connector 24"/>
          <p:cNvCxnSpPr>
            <a:stCxn id="10" idx="2"/>
            <a:endCxn id="20" idx="0"/>
          </p:cNvCxnSpPr>
          <p:nvPr/>
        </p:nvCxnSpPr>
        <p:spPr>
          <a:xfrm>
            <a:off x="7380247" y="4511414"/>
            <a:ext cx="0" cy="296417"/>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27" name="Straight Arrow Connector 26"/>
          <p:cNvCxnSpPr>
            <a:stCxn id="8" idx="2"/>
            <a:endCxn id="18" idx="0"/>
          </p:cNvCxnSpPr>
          <p:nvPr/>
        </p:nvCxnSpPr>
        <p:spPr>
          <a:xfrm>
            <a:off x="4138853" y="4494130"/>
            <a:ext cx="0" cy="313701"/>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29" name="Straight Arrow Connector 28"/>
          <p:cNvCxnSpPr>
            <a:stCxn id="19" idx="2"/>
            <a:endCxn id="3" idx="0"/>
          </p:cNvCxnSpPr>
          <p:nvPr/>
        </p:nvCxnSpPr>
        <p:spPr>
          <a:xfrm flipH="1">
            <a:off x="3174161" y="5329711"/>
            <a:ext cx="964692" cy="299713"/>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31" name="Straight Arrow Connector 30"/>
          <p:cNvCxnSpPr>
            <a:stCxn id="19" idx="2"/>
            <a:endCxn id="7" idx="0"/>
          </p:cNvCxnSpPr>
          <p:nvPr/>
        </p:nvCxnSpPr>
        <p:spPr>
          <a:xfrm>
            <a:off x="4138853" y="5329711"/>
            <a:ext cx="1075427" cy="299713"/>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
        <p:nvSpPr>
          <p:cNvPr id="33" name="TextBox 32"/>
          <p:cNvSpPr txBox="1"/>
          <p:nvPr/>
        </p:nvSpPr>
        <p:spPr>
          <a:xfrm>
            <a:off x="686444" y="4822928"/>
            <a:ext cx="941634" cy="369332"/>
          </a:xfrm>
          <a:prstGeom prst="rect">
            <a:avLst/>
          </a:prstGeom>
          <a:noFill/>
        </p:spPr>
        <p:txBody>
          <a:bodyPr wrap="none" rtlCol="0">
            <a:spAutoFit/>
          </a:bodyPr>
          <a:lstStyle/>
          <a:p>
            <a:r>
              <a:rPr lang="en-US" dirty="0" smtClean="0">
                <a:solidFill>
                  <a:srgbClr val="FF6600"/>
                </a:solidFill>
              </a:rPr>
              <a:t>Busses</a:t>
            </a:r>
            <a:endParaRPr lang="en-US" dirty="0" smtClean="0">
              <a:solidFill>
                <a:srgbClr val="FF6600"/>
              </a:solidFill>
            </a:endParaRPr>
          </a:p>
        </p:txBody>
      </p:sp>
    </p:spTree>
    <p:extLst>
      <p:ext uri="{BB962C8B-B14F-4D97-AF65-F5344CB8AC3E}">
        <p14:creationId xmlns:p14="http://schemas.microsoft.com/office/powerpoint/2010/main" val="170518756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Device Model</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16</a:t>
            </a:fld>
            <a:endParaRPr lang="en-US" dirty="0"/>
          </a:p>
        </p:txBody>
      </p:sp>
      <p:sp>
        <p:nvSpPr>
          <p:cNvPr id="6" name="TextBox 5"/>
          <p:cNvSpPr txBox="1"/>
          <p:nvPr/>
        </p:nvSpPr>
        <p:spPr>
          <a:xfrm>
            <a:off x="572036" y="1897505"/>
            <a:ext cx="7665286" cy="1200329"/>
          </a:xfrm>
          <a:prstGeom prst="rect">
            <a:avLst/>
          </a:prstGeom>
          <a:noFill/>
        </p:spPr>
        <p:txBody>
          <a:bodyPr wrap="square" rtlCol="0">
            <a:spAutoFit/>
          </a:bodyPr>
          <a:lstStyle/>
          <a:p>
            <a:r>
              <a:rPr lang="en-US" dirty="0" smtClean="0">
                <a:solidFill>
                  <a:srgbClr val="000000"/>
                </a:solidFill>
              </a:rPr>
              <a:t>We’ve already seen how to create devices on a soft core processor.</a:t>
            </a:r>
          </a:p>
          <a:p>
            <a:endParaRPr lang="en-US" dirty="0">
              <a:solidFill>
                <a:srgbClr val="000000"/>
              </a:solidFill>
            </a:endParaRPr>
          </a:p>
          <a:p>
            <a:r>
              <a:rPr lang="en-US" dirty="0" smtClean="0">
                <a:solidFill>
                  <a:srgbClr val="000000"/>
                </a:solidFill>
              </a:rPr>
              <a:t>On the </a:t>
            </a:r>
            <a:r>
              <a:rPr lang="en-US" dirty="0" err="1" smtClean="0">
                <a:solidFill>
                  <a:srgbClr val="000000"/>
                </a:solidFill>
              </a:rPr>
              <a:t>Nios</a:t>
            </a:r>
            <a:r>
              <a:rPr lang="en-US" dirty="0" smtClean="0">
                <a:solidFill>
                  <a:srgbClr val="000000"/>
                </a:solidFill>
              </a:rPr>
              <a:t>, all the devices were on the same bus so there was no need to specify it explicitly</a:t>
            </a:r>
          </a:p>
        </p:txBody>
      </p:sp>
      <p:pic>
        <p:nvPicPr>
          <p:cNvPr id="5" name="Picture 4" descr="NECKFLAP:ES4 Pictures:SOPC Complete.png"/>
          <p:cNvPicPr/>
          <p:nvPr/>
        </p:nvPicPr>
        <p:blipFill rotWithShape="1">
          <a:blip r:embed="rId2">
            <a:extLst>
              <a:ext uri="{28A0092B-C50C-407E-A947-70E740481C1C}">
                <a14:useLocalDpi xmlns:a14="http://schemas.microsoft.com/office/drawing/2010/main" val="0"/>
              </a:ext>
            </a:extLst>
          </a:blip>
          <a:srcRect t="25207" b="27540"/>
          <a:stretch/>
        </p:blipFill>
        <p:spPr bwMode="auto">
          <a:xfrm>
            <a:off x="284955" y="4130533"/>
            <a:ext cx="8558725" cy="2204331"/>
          </a:xfrm>
          <a:prstGeom prst="rect">
            <a:avLst/>
          </a:prstGeom>
          <a:noFill/>
          <a:ln>
            <a:noFill/>
          </a:ln>
        </p:spPr>
      </p:pic>
      <p:sp>
        <p:nvSpPr>
          <p:cNvPr id="3" name="TextBox 2"/>
          <p:cNvSpPr txBox="1"/>
          <p:nvPr/>
        </p:nvSpPr>
        <p:spPr>
          <a:xfrm>
            <a:off x="1075428" y="3764391"/>
            <a:ext cx="890238" cy="369332"/>
          </a:xfrm>
          <a:prstGeom prst="rect">
            <a:avLst/>
          </a:prstGeom>
          <a:noFill/>
        </p:spPr>
        <p:txBody>
          <a:bodyPr wrap="none" rtlCol="0">
            <a:spAutoFit/>
          </a:bodyPr>
          <a:lstStyle/>
          <a:p>
            <a:r>
              <a:rPr lang="en-US" dirty="0" smtClean="0">
                <a:solidFill>
                  <a:srgbClr val="FF6600"/>
                </a:solidFill>
              </a:rPr>
              <a:t>Device</a:t>
            </a:r>
            <a:endParaRPr lang="en-US" dirty="0" smtClean="0">
              <a:solidFill>
                <a:srgbClr val="FF6600"/>
              </a:solidFill>
            </a:endParaRPr>
          </a:p>
        </p:txBody>
      </p:sp>
      <p:sp>
        <p:nvSpPr>
          <p:cNvPr id="7" name="TextBox 6"/>
          <p:cNvSpPr txBox="1"/>
          <p:nvPr/>
        </p:nvSpPr>
        <p:spPr>
          <a:xfrm>
            <a:off x="5628838" y="3495245"/>
            <a:ext cx="1418650" cy="646331"/>
          </a:xfrm>
          <a:prstGeom prst="rect">
            <a:avLst/>
          </a:prstGeom>
          <a:noFill/>
        </p:spPr>
        <p:txBody>
          <a:bodyPr wrap="square" rtlCol="0">
            <a:spAutoFit/>
          </a:bodyPr>
          <a:lstStyle/>
          <a:p>
            <a:r>
              <a:rPr lang="en-US" dirty="0" smtClean="0">
                <a:solidFill>
                  <a:srgbClr val="FF6600"/>
                </a:solidFill>
              </a:rPr>
              <a:t>Memory Address</a:t>
            </a:r>
            <a:endParaRPr lang="en-US" dirty="0" smtClean="0">
              <a:solidFill>
                <a:srgbClr val="FF6600"/>
              </a:solidFill>
            </a:endParaRPr>
          </a:p>
        </p:txBody>
      </p:sp>
      <p:sp>
        <p:nvSpPr>
          <p:cNvPr id="8" name="TextBox 7"/>
          <p:cNvSpPr txBox="1"/>
          <p:nvPr/>
        </p:nvSpPr>
        <p:spPr>
          <a:xfrm>
            <a:off x="7447912" y="3487392"/>
            <a:ext cx="1613143" cy="646331"/>
          </a:xfrm>
          <a:prstGeom prst="rect">
            <a:avLst/>
          </a:prstGeom>
          <a:noFill/>
        </p:spPr>
        <p:txBody>
          <a:bodyPr wrap="square" rtlCol="0">
            <a:spAutoFit/>
          </a:bodyPr>
          <a:lstStyle/>
          <a:p>
            <a:r>
              <a:rPr lang="en-US" dirty="0" smtClean="0">
                <a:solidFill>
                  <a:srgbClr val="FF6600"/>
                </a:solidFill>
              </a:rPr>
              <a:t>Interrupt Number</a:t>
            </a:r>
            <a:endParaRPr lang="en-US" dirty="0" smtClean="0">
              <a:solidFill>
                <a:srgbClr val="FF6600"/>
              </a:solidFill>
            </a:endParaRPr>
          </a:p>
        </p:txBody>
      </p:sp>
    </p:spTree>
    <p:extLst>
      <p:ext uri="{BB962C8B-B14F-4D97-AF65-F5344CB8AC3E}">
        <p14:creationId xmlns:p14="http://schemas.microsoft.com/office/powerpoint/2010/main" val="155104493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Device Model</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17</a:t>
            </a:fld>
            <a:endParaRPr lang="en-US" dirty="0"/>
          </a:p>
        </p:txBody>
      </p:sp>
      <p:sp>
        <p:nvSpPr>
          <p:cNvPr id="6" name="TextBox 5"/>
          <p:cNvSpPr txBox="1"/>
          <p:nvPr/>
        </p:nvSpPr>
        <p:spPr>
          <a:xfrm>
            <a:off x="572036" y="1897505"/>
            <a:ext cx="7665286" cy="2308324"/>
          </a:xfrm>
          <a:prstGeom prst="rect">
            <a:avLst/>
          </a:prstGeom>
          <a:noFill/>
        </p:spPr>
        <p:txBody>
          <a:bodyPr wrap="square" rtlCol="0">
            <a:spAutoFit/>
          </a:bodyPr>
          <a:lstStyle/>
          <a:p>
            <a:r>
              <a:rPr lang="en-US" dirty="0" smtClean="0">
                <a:solidFill>
                  <a:srgbClr val="000000"/>
                </a:solidFill>
              </a:rPr>
              <a:t>As discussed, x86 uses a BIOS and ACPI to describe where things like the PCI controllers are then auto-detectable busses take care of everything from there.</a:t>
            </a:r>
          </a:p>
          <a:p>
            <a:endParaRPr lang="en-US" dirty="0">
              <a:solidFill>
                <a:srgbClr val="000000"/>
              </a:solidFill>
            </a:endParaRPr>
          </a:p>
          <a:p>
            <a:r>
              <a:rPr lang="en-US" dirty="0" smtClean="0">
                <a:solidFill>
                  <a:srgbClr val="000000"/>
                </a:solidFill>
              </a:rPr>
              <a:t>The only other scheme that has wide acceptance is the Flattened Device Tree concept.</a:t>
            </a:r>
          </a:p>
          <a:p>
            <a:endParaRPr lang="en-US" dirty="0">
              <a:solidFill>
                <a:srgbClr val="000000"/>
              </a:solidFill>
            </a:endParaRPr>
          </a:p>
          <a:p>
            <a:r>
              <a:rPr lang="en-US" dirty="0" smtClean="0">
                <a:solidFill>
                  <a:srgbClr val="000000"/>
                </a:solidFill>
              </a:rPr>
              <a:t>This was developed by IBM (in Canberra) for use on PowerPC computers</a:t>
            </a:r>
            <a:endParaRPr lang="en-US" dirty="0">
              <a:solidFill>
                <a:srgbClr val="000000"/>
              </a:solidFill>
            </a:endParaRPr>
          </a:p>
        </p:txBody>
      </p:sp>
    </p:spTree>
    <p:extLst>
      <p:ext uri="{BB962C8B-B14F-4D97-AF65-F5344CB8AC3E}">
        <p14:creationId xmlns:p14="http://schemas.microsoft.com/office/powerpoint/2010/main" val="134481928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Device Model</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18</a:t>
            </a:fld>
            <a:endParaRPr lang="en-US" dirty="0"/>
          </a:p>
        </p:txBody>
      </p:sp>
      <p:sp>
        <p:nvSpPr>
          <p:cNvPr id="6" name="TextBox 5"/>
          <p:cNvSpPr txBox="1"/>
          <p:nvPr/>
        </p:nvSpPr>
        <p:spPr>
          <a:xfrm>
            <a:off x="572036" y="1897505"/>
            <a:ext cx="4027136" cy="4247317"/>
          </a:xfrm>
          <a:prstGeom prst="rect">
            <a:avLst/>
          </a:prstGeom>
          <a:noFill/>
        </p:spPr>
        <p:txBody>
          <a:bodyPr wrap="square" rtlCol="0">
            <a:spAutoFit/>
          </a:bodyPr>
          <a:lstStyle/>
          <a:p>
            <a:r>
              <a:rPr lang="en-US" dirty="0" smtClean="0">
                <a:solidFill>
                  <a:srgbClr val="000000"/>
                </a:solidFill>
              </a:rPr>
              <a:t>A portion of a device tree is shown here representing a CPU, some memory, the interrupt controller and the PCI controller.</a:t>
            </a:r>
          </a:p>
          <a:p>
            <a:endParaRPr lang="en-US" dirty="0">
              <a:solidFill>
                <a:srgbClr val="000000"/>
              </a:solidFill>
            </a:endParaRPr>
          </a:p>
          <a:p>
            <a:r>
              <a:rPr lang="en-US" dirty="0" smtClean="0">
                <a:solidFill>
                  <a:srgbClr val="000000"/>
                </a:solidFill>
              </a:rPr>
              <a:t>For each device, you have a type, a location and properties specific to that device.</a:t>
            </a:r>
          </a:p>
          <a:p>
            <a:endParaRPr lang="en-US" dirty="0">
              <a:solidFill>
                <a:srgbClr val="000000"/>
              </a:solidFill>
            </a:endParaRPr>
          </a:p>
          <a:p>
            <a:r>
              <a:rPr lang="en-US" dirty="0" smtClean="0">
                <a:solidFill>
                  <a:srgbClr val="000000"/>
                </a:solidFill>
              </a:rPr>
              <a:t>All these devices are directly connected to the processor and therefore on the “Platform Bus”.  If there were an Ethernet card or similar on the list, it would have a bus descriptor as well.</a:t>
            </a:r>
            <a:endParaRPr lang="en-US" dirty="0">
              <a:solidFill>
                <a:srgbClr val="000000"/>
              </a:solidFill>
            </a:endParaRPr>
          </a:p>
        </p:txBody>
      </p:sp>
      <p:sp>
        <p:nvSpPr>
          <p:cNvPr id="3" name="Rectangle 2"/>
          <p:cNvSpPr/>
          <p:nvPr/>
        </p:nvSpPr>
        <p:spPr>
          <a:xfrm>
            <a:off x="5014000" y="1897505"/>
            <a:ext cx="3695354" cy="4524311"/>
          </a:xfrm>
          <a:prstGeom prst="rect">
            <a:avLst/>
          </a:prstGeom>
        </p:spPr>
        <p:txBody>
          <a:bodyPr wrap="square">
            <a:spAutoFit/>
          </a:bodyPr>
          <a:lstStyle/>
          <a:p>
            <a:r>
              <a:rPr lang="en-US" sz="1600" baseline="30000" dirty="0" smtClean="0">
                <a:latin typeface="Consolas"/>
                <a:cs typeface="Consolas"/>
              </a:rPr>
              <a:t>/</a:t>
            </a:r>
            <a:r>
              <a:rPr lang="en-US" sz="1600" baseline="30000" dirty="0">
                <a:latin typeface="Consolas"/>
                <a:cs typeface="Consolas"/>
              </a:rPr>
              <a:t>{</a:t>
            </a:r>
          </a:p>
          <a:p>
            <a:r>
              <a:rPr lang="ro-RO" sz="1600" baseline="30000" dirty="0" smtClean="0">
                <a:latin typeface="Consolas"/>
                <a:cs typeface="Consolas"/>
              </a:rPr>
              <a:t>cpus </a:t>
            </a:r>
            <a:r>
              <a:rPr lang="ro-RO" sz="1600" baseline="30000" dirty="0">
                <a:latin typeface="Consolas"/>
                <a:cs typeface="Consolas"/>
              </a:rPr>
              <a:t>{</a:t>
            </a:r>
          </a:p>
          <a:p>
            <a:r>
              <a:rPr lang="pl-PL" sz="1600" baseline="30000" dirty="0" smtClean="0">
                <a:latin typeface="Consolas"/>
                <a:cs typeface="Consolas"/>
              </a:rPr>
              <a:t>	</a:t>
            </a:r>
            <a:r>
              <a:rPr lang="pl-PL" sz="1600" baseline="30000" dirty="0" err="1" smtClean="0">
                <a:latin typeface="Consolas"/>
                <a:cs typeface="Consolas"/>
              </a:rPr>
              <a:t>PowerPC</a:t>
            </a:r>
            <a:r>
              <a:rPr lang="pl-PL" sz="1600" baseline="30000" dirty="0" smtClean="0">
                <a:latin typeface="Consolas"/>
                <a:cs typeface="Consolas"/>
              </a:rPr>
              <a:t> </a:t>
            </a:r>
            <a:r>
              <a:rPr lang="pl-PL" sz="1600" baseline="30000" dirty="0">
                <a:latin typeface="Consolas"/>
                <a:cs typeface="Consolas"/>
              </a:rPr>
              <a:t>,970 @0 {</a:t>
            </a:r>
          </a:p>
          <a:p>
            <a:r>
              <a:rPr lang="en-US" sz="1600" baseline="30000" dirty="0" smtClean="0">
                <a:latin typeface="Consolas"/>
                <a:cs typeface="Consolas"/>
              </a:rPr>
              <a:t>			</a:t>
            </a:r>
            <a:r>
              <a:rPr lang="en-US" sz="1600" baseline="30000" dirty="0" err="1" smtClean="0">
                <a:latin typeface="Consolas"/>
                <a:cs typeface="Consolas"/>
              </a:rPr>
              <a:t>device_type</a:t>
            </a:r>
            <a:r>
              <a:rPr lang="en-US" sz="1600" baseline="30000" dirty="0" smtClean="0">
                <a:latin typeface="Consolas"/>
                <a:cs typeface="Consolas"/>
              </a:rPr>
              <a:t> </a:t>
            </a:r>
            <a:r>
              <a:rPr lang="en-US" sz="1600" baseline="30000" dirty="0">
                <a:latin typeface="Consolas"/>
                <a:cs typeface="Consolas"/>
              </a:rPr>
              <a:t>= "</a:t>
            </a:r>
            <a:r>
              <a:rPr lang="en-US" sz="1600" baseline="30000" dirty="0" err="1">
                <a:latin typeface="Consolas"/>
                <a:cs typeface="Consolas"/>
              </a:rPr>
              <a:t>cpu</a:t>
            </a:r>
            <a:r>
              <a:rPr lang="en-US" sz="1600" baseline="30000" dirty="0">
                <a:latin typeface="Consolas"/>
                <a:cs typeface="Consolas"/>
              </a:rPr>
              <a:t>";</a:t>
            </a:r>
          </a:p>
          <a:p>
            <a:r>
              <a:rPr lang="hu-HU" sz="1600" baseline="30000" dirty="0" smtClean="0">
                <a:latin typeface="Consolas"/>
                <a:cs typeface="Consolas"/>
              </a:rPr>
              <a:t>			reg </a:t>
            </a:r>
            <a:r>
              <a:rPr lang="hu-HU" sz="1600" baseline="30000" dirty="0">
                <a:latin typeface="Consolas"/>
                <a:cs typeface="Consolas"/>
              </a:rPr>
              <a:t>= &lt;0&gt;;</a:t>
            </a:r>
          </a:p>
          <a:p>
            <a:r>
              <a:rPr lang="en-US" sz="1600" baseline="30000" dirty="0" smtClean="0">
                <a:latin typeface="Consolas"/>
                <a:cs typeface="Consolas"/>
              </a:rPr>
              <a:t>			clock </a:t>
            </a:r>
            <a:r>
              <a:rPr lang="en-US" sz="1600" baseline="30000" dirty="0">
                <a:latin typeface="Consolas"/>
                <a:cs typeface="Consolas"/>
              </a:rPr>
              <a:t>-frequency = &lt;5f5e1000 &gt;</a:t>
            </a:r>
            <a:r>
              <a:rPr lang="en-US" sz="1600" baseline="30000" dirty="0" smtClean="0">
                <a:latin typeface="Consolas"/>
                <a:cs typeface="Consolas"/>
              </a:rPr>
              <a:t>;</a:t>
            </a:r>
          </a:p>
          <a:p>
            <a:r>
              <a:rPr lang="en-US" sz="1600" baseline="30000" dirty="0" smtClean="0">
                <a:latin typeface="Consolas"/>
                <a:cs typeface="Consolas"/>
              </a:rPr>
              <a:t>			</a:t>
            </a:r>
            <a:r>
              <a:rPr lang="en-US" sz="1600" baseline="30000" dirty="0" err="1" smtClean="0">
                <a:latin typeface="Consolas"/>
                <a:cs typeface="Consolas"/>
              </a:rPr>
              <a:t>timebase</a:t>
            </a:r>
            <a:r>
              <a:rPr lang="en-US" sz="1600" baseline="30000" dirty="0" smtClean="0">
                <a:latin typeface="Consolas"/>
                <a:cs typeface="Consolas"/>
              </a:rPr>
              <a:t> </a:t>
            </a:r>
            <a:r>
              <a:rPr lang="en-US" sz="1600" baseline="30000" dirty="0">
                <a:latin typeface="Consolas"/>
                <a:cs typeface="Consolas"/>
              </a:rPr>
              <a:t>-frequency = &lt;1FCA055 &gt;</a:t>
            </a:r>
            <a:r>
              <a:rPr lang="en-US" sz="1600" baseline="30000" dirty="0" smtClean="0">
                <a:latin typeface="Consolas"/>
                <a:cs typeface="Consolas"/>
              </a:rPr>
              <a:t>;</a:t>
            </a:r>
          </a:p>
          <a:p>
            <a:r>
              <a:rPr lang="en-US" sz="1600" baseline="30000" dirty="0" smtClean="0">
                <a:latin typeface="Consolas"/>
                <a:cs typeface="Consolas"/>
              </a:rPr>
              <a:t>			</a:t>
            </a:r>
            <a:r>
              <a:rPr lang="en-US" sz="1600" baseline="30000" dirty="0" err="1" smtClean="0">
                <a:latin typeface="Consolas"/>
                <a:cs typeface="Consolas"/>
              </a:rPr>
              <a:t>linux</a:t>
            </a:r>
            <a:r>
              <a:rPr lang="en-US" sz="1600" baseline="30000" dirty="0" smtClean="0">
                <a:latin typeface="Consolas"/>
                <a:cs typeface="Consolas"/>
              </a:rPr>
              <a:t> </a:t>
            </a:r>
            <a:r>
              <a:rPr lang="en-US" sz="1600" baseline="30000" dirty="0">
                <a:latin typeface="Consolas"/>
                <a:cs typeface="Consolas"/>
              </a:rPr>
              <a:t>,boot -</a:t>
            </a:r>
            <a:r>
              <a:rPr lang="en-US" sz="1600" baseline="30000" dirty="0" err="1">
                <a:latin typeface="Consolas"/>
                <a:cs typeface="Consolas"/>
              </a:rPr>
              <a:t>cpu</a:t>
            </a:r>
            <a:r>
              <a:rPr lang="en-US" sz="1600" baseline="30000" dirty="0">
                <a:latin typeface="Consolas"/>
                <a:cs typeface="Consolas"/>
              </a:rPr>
              <a:t>;</a:t>
            </a:r>
          </a:p>
          <a:p>
            <a:r>
              <a:rPr lang="it-IT" sz="1600" baseline="30000" dirty="0" smtClean="0">
                <a:latin typeface="Consolas"/>
                <a:cs typeface="Consolas"/>
              </a:rPr>
              <a:t>			i</a:t>
            </a:r>
            <a:r>
              <a:rPr lang="it-IT" sz="1600" baseline="30000" dirty="0">
                <a:latin typeface="Consolas"/>
                <a:cs typeface="Consolas"/>
              </a:rPr>
              <a:t>-cache-</a:t>
            </a:r>
            <a:r>
              <a:rPr lang="it-IT" sz="1600" baseline="30000" dirty="0" err="1">
                <a:latin typeface="Consolas"/>
                <a:cs typeface="Consolas"/>
              </a:rPr>
              <a:t>size</a:t>
            </a:r>
            <a:r>
              <a:rPr lang="it-IT" sz="1600" baseline="30000" dirty="0">
                <a:latin typeface="Consolas"/>
                <a:cs typeface="Consolas"/>
              </a:rPr>
              <a:t> = &lt;10000&gt;;</a:t>
            </a:r>
          </a:p>
          <a:p>
            <a:r>
              <a:rPr lang="it-IT" sz="1600" baseline="30000" dirty="0" smtClean="0">
                <a:latin typeface="Consolas"/>
                <a:cs typeface="Consolas"/>
              </a:rPr>
              <a:t>			d</a:t>
            </a:r>
            <a:r>
              <a:rPr lang="it-IT" sz="1600" baseline="30000" dirty="0">
                <a:latin typeface="Consolas"/>
                <a:cs typeface="Consolas"/>
              </a:rPr>
              <a:t>-cache -</a:t>
            </a:r>
            <a:r>
              <a:rPr lang="it-IT" sz="1600" baseline="30000" dirty="0" err="1">
                <a:latin typeface="Consolas"/>
                <a:cs typeface="Consolas"/>
              </a:rPr>
              <a:t>size</a:t>
            </a:r>
            <a:r>
              <a:rPr lang="it-IT" sz="1600" baseline="30000" dirty="0">
                <a:latin typeface="Consolas"/>
                <a:cs typeface="Consolas"/>
              </a:rPr>
              <a:t> = &lt;8000&gt;;</a:t>
            </a:r>
          </a:p>
          <a:p>
            <a:r>
              <a:rPr lang="en-US" sz="1600" baseline="30000" dirty="0">
                <a:latin typeface="Consolas"/>
                <a:cs typeface="Consolas"/>
              </a:rPr>
              <a:t>	</a:t>
            </a:r>
            <a:r>
              <a:rPr lang="en-US" sz="1600" baseline="30000" dirty="0" smtClean="0">
                <a:latin typeface="Consolas"/>
                <a:cs typeface="Consolas"/>
              </a:rPr>
              <a:t>};</a:t>
            </a:r>
          </a:p>
          <a:p>
            <a:r>
              <a:rPr lang="en-US" sz="1600" baseline="30000" dirty="0" smtClean="0">
                <a:latin typeface="Consolas"/>
                <a:cs typeface="Consolas"/>
              </a:rPr>
              <a:t>};</a:t>
            </a:r>
          </a:p>
          <a:p>
            <a:endParaRPr lang="en-US" sz="1600" baseline="30000" dirty="0">
              <a:latin typeface="Consolas"/>
              <a:cs typeface="Consolas"/>
            </a:endParaRPr>
          </a:p>
          <a:p>
            <a:r>
              <a:rPr lang="en-US" sz="1600" baseline="30000" dirty="0">
                <a:latin typeface="Consolas"/>
                <a:cs typeface="Consolas"/>
              </a:rPr>
              <a:t>memory@0 {</a:t>
            </a:r>
          </a:p>
          <a:p>
            <a:r>
              <a:rPr lang="en-US" sz="1600" baseline="30000" dirty="0" smtClean="0">
                <a:latin typeface="Consolas"/>
                <a:cs typeface="Consolas"/>
              </a:rPr>
              <a:t>	</a:t>
            </a:r>
            <a:r>
              <a:rPr lang="en-US" sz="1600" baseline="30000" dirty="0" err="1" smtClean="0">
                <a:latin typeface="Consolas"/>
                <a:cs typeface="Consolas"/>
              </a:rPr>
              <a:t>device_type</a:t>
            </a:r>
            <a:r>
              <a:rPr lang="en-US" sz="1600" baseline="30000" dirty="0" smtClean="0">
                <a:latin typeface="Consolas"/>
                <a:cs typeface="Consolas"/>
              </a:rPr>
              <a:t> </a:t>
            </a:r>
            <a:r>
              <a:rPr lang="en-US" sz="1600" baseline="30000" dirty="0">
                <a:latin typeface="Consolas"/>
                <a:cs typeface="Consolas"/>
              </a:rPr>
              <a:t>= "memory";</a:t>
            </a:r>
          </a:p>
          <a:p>
            <a:r>
              <a:rPr lang="hu-HU" sz="1600" baseline="30000" dirty="0" smtClean="0">
                <a:latin typeface="Consolas"/>
                <a:cs typeface="Consolas"/>
              </a:rPr>
              <a:t>	memreg</a:t>
            </a:r>
            <a:r>
              <a:rPr lang="hu-HU" sz="1600" baseline="30000" dirty="0">
                <a:latin typeface="Consolas"/>
                <a:cs typeface="Consolas"/>
              </a:rPr>
              <a:t>: reg = &lt;00000000 00000000</a:t>
            </a:r>
          </a:p>
          <a:p>
            <a:r>
              <a:rPr lang="en-US" sz="1600" baseline="30000" dirty="0" smtClean="0">
                <a:latin typeface="Consolas"/>
                <a:cs typeface="Consolas"/>
              </a:rPr>
              <a:t>					00000000 </a:t>
            </a:r>
            <a:r>
              <a:rPr lang="en-US" sz="1600" baseline="30000" dirty="0">
                <a:latin typeface="Consolas"/>
                <a:cs typeface="Consolas"/>
              </a:rPr>
              <a:t>20000000 &gt;;</a:t>
            </a:r>
          </a:p>
          <a:p>
            <a:r>
              <a:rPr lang="en-US" sz="1600" baseline="30000" dirty="0">
                <a:latin typeface="Consolas"/>
                <a:cs typeface="Consolas"/>
              </a:rPr>
              <a:t>}</a:t>
            </a:r>
            <a:r>
              <a:rPr lang="en-US" sz="1600" baseline="30000" dirty="0" smtClean="0">
                <a:latin typeface="Consolas"/>
                <a:cs typeface="Consolas"/>
              </a:rPr>
              <a:t>;</a:t>
            </a:r>
          </a:p>
          <a:p>
            <a:endParaRPr lang="en-US" sz="1600" baseline="30000" dirty="0">
              <a:latin typeface="Consolas"/>
              <a:cs typeface="Consolas"/>
            </a:endParaRPr>
          </a:p>
          <a:p>
            <a:r>
              <a:rPr lang="nl-NL" sz="1600" baseline="30000" dirty="0">
                <a:latin typeface="Consolas"/>
                <a:cs typeface="Consolas"/>
              </a:rPr>
              <a:t>mpic@0x3fffdd08400 {</a:t>
            </a:r>
          </a:p>
          <a:p>
            <a:r>
              <a:rPr lang="en-US" sz="1600" baseline="30000" dirty="0">
                <a:latin typeface="Consolas"/>
                <a:cs typeface="Consolas"/>
              </a:rPr>
              <a:t>/* Interrupt controller */ /* ... */</a:t>
            </a:r>
          </a:p>
          <a:p>
            <a:r>
              <a:rPr lang="en-US" sz="1600" baseline="30000" dirty="0">
                <a:latin typeface="Consolas"/>
                <a:cs typeface="Consolas"/>
              </a:rPr>
              <a:t>}</a:t>
            </a:r>
            <a:r>
              <a:rPr lang="en-US" sz="1600" baseline="30000" dirty="0" smtClean="0">
                <a:latin typeface="Consolas"/>
                <a:cs typeface="Consolas"/>
              </a:rPr>
              <a:t>;</a:t>
            </a:r>
          </a:p>
          <a:p>
            <a:endParaRPr lang="en-US" sz="1600" baseline="30000" dirty="0">
              <a:latin typeface="Consolas"/>
              <a:cs typeface="Consolas"/>
            </a:endParaRPr>
          </a:p>
          <a:p>
            <a:r>
              <a:rPr lang="cs-CZ" sz="1600" baseline="30000" dirty="0">
                <a:latin typeface="Consolas"/>
                <a:cs typeface="Consolas"/>
              </a:rPr>
              <a:t>pci@40000000000000 {</a:t>
            </a:r>
          </a:p>
          <a:p>
            <a:r>
              <a:rPr lang="cs-CZ" sz="1600" baseline="30000" dirty="0">
                <a:latin typeface="Consolas"/>
                <a:cs typeface="Consolas"/>
              </a:rPr>
              <a:t>/* PCI host </a:t>
            </a:r>
            <a:r>
              <a:rPr lang="cs-CZ" sz="1600" baseline="30000" dirty="0" err="1">
                <a:latin typeface="Consolas"/>
                <a:cs typeface="Consolas"/>
              </a:rPr>
              <a:t>bridge</a:t>
            </a:r>
            <a:r>
              <a:rPr lang="cs-CZ" sz="1600" baseline="30000" dirty="0">
                <a:latin typeface="Consolas"/>
                <a:cs typeface="Consolas"/>
              </a:rPr>
              <a:t> */ /* ... */</a:t>
            </a:r>
          </a:p>
          <a:p>
            <a:r>
              <a:rPr lang="en-US" sz="1600" baseline="30000" dirty="0">
                <a:latin typeface="Consolas"/>
                <a:cs typeface="Consolas"/>
              </a:rPr>
              <a:t>};</a:t>
            </a:r>
          </a:p>
          <a:p>
            <a:r>
              <a:rPr lang="en-US" sz="1600" baseline="30000" dirty="0" smtClean="0">
                <a:latin typeface="Consolas"/>
                <a:cs typeface="Consolas"/>
              </a:rPr>
              <a:t>}</a:t>
            </a:r>
            <a:r>
              <a:rPr lang="en-US" sz="1600" baseline="30000" dirty="0">
                <a:latin typeface="Consolas"/>
                <a:cs typeface="Consolas"/>
              </a:rPr>
              <a:t>;</a:t>
            </a:r>
            <a:endParaRPr lang="en-US" sz="1600" dirty="0">
              <a:latin typeface="Consolas"/>
              <a:cs typeface="Consolas"/>
            </a:endParaRPr>
          </a:p>
        </p:txBody>
      </p:sp>
    </p:spTree>
    <p:extLst>
      <p:ext uri="{BB962C8B-B14F-4D97-AF65-F5344CB8AC3E}">
        <p14:creationId xmlns:p14="http://schemas.microsoft.com/office/powerpoint/2010/main" val="54738996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Device Model</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19</a:t>
            </a:fld>
            <a:endParaRPr lang="en-US" dirty="0"/>
          </a:p>
        </p:txBody>
      </p:sp>
      <p:sp>
        <p:nvSpPr>
          <p:cNvPr id="6" name="TextBox 5"/>
          <p:cNvSpPr txBox="1"/>
          <p:nvPr/>
        </p:nvSpPr>
        <p:spPr>
          <a:xfrm>
            <a:off x="572036" y="1897505"/>
            <a:ext cx="4027136" cy="4247317"/>
          </a:xfrm>
          <a:prstGeom prst="rect">
            <a:avLst/>
          </a:prstGeom>
          <a:noFill/>
        </p:spPr>
        <p:txBody>
          <a:bodyPr wrap="square" rtlCol="0">
            <a:spAutoFit/>
          </a:bodyPr>
          <a:lstStyle/>
          <a:p>
            <a:r>
              <a:rPr lang="en-US" dirty="0" smtClean="0">
                <a:solidFill>
                  <a:srgbClr val="000000"/>
                </a:solidFill>
              </a:rPr>
              <a:t>A portion of a device tree is shown here representing a CPU, some memory, the interrupt controller and the PCI controller.</a:t>
            </a:r>
          </a:p>
          <a:p>
            <a:endParaRPr lang="en-US" dirty="0">
              <a:solidFill>
                <a:srgbClr val="000000"/>
              </a:solidFill>
            </a:endParaRPr>
          </a:p>
          <a:p>
            <a:r>
              <a:rPr lang="en-US" dirty="0" smtClean="0">
                <a:solidFill>
                  <a:srgbClr val="000000"/>
                </a:solidFill>
              </a:rPr>
              <a:t>For each device, you have a type, a location and properties specific to that device.</a:t>
            </a:r>
          </a:p>
          <a:p>
            <a:endParaRPr lang="en-US" dirty="0">
              <a:solidFill>
                <a:srgbClr val="000000"/>
              </a:solidFill>
            </a:endParaRPr>
          </a:p>
          <a:p>
            <a:r>
              <a:rPr lang="en-US" dirty="0" smtClean="0">
                <a:solidFill>
                  <a:srgbClr val="000000"/>
                </a:solidFill>
              </a:rPr>
              <a:t>All these devices are directly connected to the processor and therefore on the “Platform Bus”.  If there were an Ethernet card or similar on the list, it would have a bus descriptor as well.</a:t>
            </a:r>
            <a:endParaRPr lang="en-US" dirty="0">
              <a:solidFill>
                <a:srgbClr val="000000"/>
              </a:solidFill>
            </a:endParaRPr>
          </a:p>
        </p:txBody>
      </p:sp>
      <p:sp>
        <p:nvSpPr>
          <p:cNvPr id="3" name="Rectangle 2"/>
          <p:cNvSpPr/>
          <p:nvPr/>
        </p:nvSpPr>
        <p:spPr>
          <a:xfrm>
            <a:off x="5014000" y="1897505"/>
            <a:ext cx="3695354" cy="4524311"/>
          </a:xfrm>
          <a:prstGeom prst="rect">
            <a:avLst/>
          </a:prstGeom>
        </p:spPr>
        <p:txBody>
          <a:bodyPr wrap="square">
            <a:spAutoFit/>
          </a:bodyPr>
          <a:lstStyle/>
          <a:p>
            <a:r>
              <a:rPr lang="en-US" sz="1600" baseline="30000" dirty="0" smtClean="0">
                <a:latin typeface="Consolas"/>
                <a:cs typeface="Consolas"/>
              </a:rPr>
              <a:t>/</a:t>
            </a:r>
            <a:r>
              <a:rPr lang="en-US" sz="1600" baseline="30000" dirty="0">
                <a:latin typeface="Consolas"/>
                <a:cs typeface="Consolas"/>
              </a:rPr>
              <a:t>{</a:t>
            </a:r>
          </a:p>
          <a:p>
            <a:r>
              <a:rPr lang="ro-RO" sz="1600" baseline="30000" dirty="0" smtClean="0">
                <a:latin typeface="Consolas"/>
                <a:cs typeface="Consolas"/>
              </a:rPr>
              <a:t>cpus </a:t>
            </a:r>
            <a:r>
              <a:rPr lang="ro-RO" sz="1600" baseline="30000" dirty="0">
                <a:latin typeface="Consolas"/>
                <a:cs typeface="Consolas"/>
              </a:rPr>
              <a:t>{</a:t>
            </a:r>
          </a:p>
          <a:p>
            <a:r>
              <a:rPr lang="pl-PL" sz="1600" baseline="30000" dirty="0" smtClean="0">
                <a:latin typeface="Consolas"/>
                <a:cs typeface="Consolas"/>
              </a:rPr>
              <a:t>	</a:t>
            </a:r>
            <a:r>
              <a:rPr lang="pl-PL" sz="1600" baseline="30000" dirty="0" err="1" smtClean="0">
                <a:latin typeface="Consolas"/>
                <a:cs typeface="Consolas"/>
              </a:rPr>
              <a:t>PowerPC</a:t>
            </a:r>
            <a:r>
              <a:rPr lang="pl-PL" sz="1600" baseline="30000" dirty="0" smtClean="0">
                <a:latin typeface="Consolas"/>
                <a:cs typeface="Consolas"/>
              </a:rPr>
              <a:t> </a:t>
            </a:r>
            <a:r>
              <a:rPr lang="pl-PL" sz="1600" baseline="30000" dirty="0">
                <a:latin typeface="Consolas"/>
                <a:cs typeface="Consolas"/>
              </a:rPr>
              <a:t>,970 @0 {</a:t>
            </a:r>
          </a:p>
          <a:p>
            <a:r>
              <a:rPr lang="en-US" sz="1600" baseline="30000" dirty="0" smtClean="0">
                <a:latin typeface="Consolas"/>
                <a:cs typeface="Consolas"/>
              </a:rPr>
              <a:t>			</a:t>
            </a:r>
            <a:r>
              <a:rPr lang="en-US" sz="1600" baseline="30000" dirty="0" err="1" smtClean="0">
                <a:latin typeface="Consolas"/>
                <a:cs typeface="Consolas"/>
              </a:rPr>
              <a:t>device_type</a:t>
            </a:r>
            <a:r>
              <a:rPr lang="en-US" sz="1600" baseline="30000" dirty="0" smtClean="0">
                <a:latin typeface="Consolas"/>
                <a:cs typeface="Consolas"/>
              </a:rPr>
              <a:t> </a:t>
            </a:r>
            <a:r>
              <a:rPr lang="en-US" sz="1600" baseline="30000" dirty="0">
                <a:latin typeface="Consolas"/>
                <a:cs typeface="Consolas"/>
              </a:rPr>
              <a:t>= "</a:t>
            </a:r>
            <a:r>
              <a:rPr lang="en-US" sz="1600" baseline="30000" dirty="0" err="1">
                <a:latin typeface="Consolas"/>
                <a:cs typeface="Consolas"/>
              </a:rPr>
              <a:t>cpu</a:t>
            </a:r>
            <a:r>
              <a:rPr lang="en-US" sz="1600" baseline="30000" dirty="0">
                <a:latin typeface="Consolas"/>
                <a:cs typeface="Consolas"/>
              </a:rPr>
              <a:t>";</a:t>
            </a:r>
          </a:p>
          <a:p>
            <a:r>
              <a:rPr lang="hu-HU" sz="1600" baseline="30000" dirty="0" smtClean="0">
                <a:latin typeface="Consolas"/>
                <a:cs typeface="Consolas"/>
              </a:rPr>
              <a:t>			reg </a:t>
            </a:r>
            <a:r>
              <a:rPr lang="hu-HU" sz="1600" baseline="30000" dirty="0">
                <a:latin typeface="Consolas"/>
                <a:cs typeface="Consolas"/>
              </a:rPr>
              <a:t>= &lt;0&gt;;</a:t>
            </a:r>
          </a:p>
          <a:p>
            <a:r>
              <a:rPr lang="en-US" sz="1600" baseline="30000" dirty="0" smtClean="0">
                <a:latin typeface="Consolas"/>
                <a:cs typeface="Consolas"/>
              </a:rPr>
              <a:t>			clock-</a:t>
            </a:r>
            <a:r>
              <a:rPr lang="en-US" sz="1600" baseline="30000" dirty="0">
                <a:latin typeface="Consolas"/>
                <a:cs typeface="Consolas"/>
              </a:rPr>
              <a:t>frequency = &lt;5f5e1000 &gt;</a:t>
            </a:r>
            <a:r>
              <a:rPr lang="en-US" sz="1600" baseline="30000" dirty="0" smtClean="0">
                <a:latin typeface="Consolas"/>
                <a:cs typeface="Consolas"/>
              </a:rPr>
              <a:t>;</a:t>
            </a:r>
          </a:p>
          <a:p>
            <a:r>
              <a:rPr lang="en-US" sz="1600" baseline="30000" dirty="0" smtClean="0">
                <a:latin typeface="Consolas"/>
                <a:cs typeface="Consolas"/>
              </a:rPr>
              <a:t>			</a:t>
            </a:r>
            <a:r>
              <a:rPr lang="en-US" sz="1600" baseline="30000" dirty="0" err="1" smtClean="0">
                <a:latin typeface="Consolas"/>
                <a:cs typeface="Consolas"/>
              </a:rPr>
              <a:t>timebase</a:t>
            </a:r>
            <a:r>
              <a:rPr lang="en-US" sz="1600" baseline="30000" dirty="0" smtClean="0">
                <a:latin typeface="Consolas"/>
                <a:cs typeface="Consolas"/>
              </a:rPr>
              <a:t>-</a:t>
            </a:r>
            <a:r>
              <a:rPr lang="en-US" sz="1600" baseline="30000" dirty="0">
                <a:latin typeface="Consolas"/>
                <a:cs typeface="Consolas"/>
              </a:rPr>
              <a:t>frequency = &lt;1FCA055 &gt;</a:t>
            </a:r>
            <a:r>
              <a:rPr lang="en-US" sz="1600" baseline="30000" dirty="0" smtClean="0">
                <a:latin typeface="Consolas"/>
                <a:cs typeface="Consolas"/>
              </a:rPr>
              <a:t>;</a:t>
            </a:r>
          </a:p>
          <a:p>
            <a:r>
              <a:rPr lang="en-US" sz="1600" baseline="30000" dirty="0" smtClean="0">
                <a:latin typeface="Consolas"/>
                <a:cs typeface="Consolas"/>
              </a:rPr>
              <a:t>			</a:t>
            </a:r>
            <a:r>
              <a:rPr lang="en-US" sz="1600" baseline="30000" dirty="0" err="1" smtClean="0">
                <a:latin typeface="Consolas"/>
                <a:cs typeface="Consolas"/>
              </a:rPr>
              <a:t>linux</a:t>
            </a:r>
            <a:r>
              <a:rPr lang="en-US" sz="1600" baseline="30000" dirty="0" smtClean="0">
                <a:latin typeface="Consolas"/>
                <a:cs typeface="Consolas"/>
              </a:rPr>
              <a:t> </a:t>
            </a:r>
            <a:r>
              <a:rPr lang="en-US" sz="1600" baseline="30000" dirty="0">
                <a:latin typeface="Consolas"/>
                <a:cs typeface="Consolas"/>
              </a:rPr>
              <a:t>,</a:t>
            </a:r>
            <a:r>
              <a:rPr lang="en-US" sz="1600" baseline="30000" dirty="0" smtClean="0">
                <a:latin typeface="Consolas"/>
                <a:cs typeface="Consolas"/>
              </a:rPr>
              <a:t>boot-</a:t>
            </a:r>
            <a:r>
              <a:rPr lang="en-US" sz="1600" baseline="30000" dirty="0" err="1">
                <a:latin typeface="Consolas"/>
                <a:cs typeface="Consolas"/>
              </a:rPr>
              <a:t>cpu</a:t>
            </a:r>
            <a:r>
              <a:rPr lang="en-US" sz="1600" baseline="30000" dirty="0">
                <a:latin typeface="Consolas"/>
                <a:cs typeface="Consolas"/>
              </a:rPr>
              <a:t>;</a:t>
            </a:r>
          </a:p>
          <a:p>
            <a:r>
              <a:rPr lang="it-IT" sz="1600" baseline="30000" dirty="0" smtClean="0">
                <a:latin typeface="Consolas"/>
                <a:cs typeface="Consolas"/>
              </a:rPr>
              <a:t>			i</a:t>
            </a:r>
            <a:r>
              <a:rPr lang="it-IT" sz="1600" baseline="30000" dirty="0">
                <a:latin typeface="Consolas"/>
                <a:cs typeface="Consolas"/>
              </a:rPr>
              <a:t>-cache-</a:t>
            </a:r>
            <a:r>
              <a:rPr lang="it-IT" sz="1600" baseline="30000" dirty="0" err="1">
                <a:latin typeface="Consolas"/>
                <a:cs typeface="Consolas"/>
              </a:rPr>
              <a:t>size</a:t>
            </a:r>
            <a:r>
              <a:rPr lang="it-IT" sz="1600" baseline="30000" dirty="0">
                <a:latin typeface="Consolas"/>
                <a:cs typeface="Consolas"/>
              </a:rPr>
              <a:t> = &lt;10000&gt;;</a:t>
            </a:r>
          </a:p>
          <a:p>
            <a:r>
              <a:rPr lang="it-IT" sz="1600" baseline="30000" dirty="0" smtClean="0">
                <a:latin typeface="Consolas"/>
                <a:cs typeface="Consolas"/>
              </a:rPr>
              <a:t>			d</a:t>
            </a:r>
            <a:r>
              <a:rPr lang="it-IT" sz="1600" baseline="30000" dirty="0">
                <a:latin typeface="Consolas"/>
                <a:cs typeface="Consolas"/>
              </a:rPr>
              <a:t>-</a:t>
            </a:r>
            <a:r>
              <a:rPr lang="it-IT" sz="1600" baseline="30000" dirty="0" smtClean="0">
                <a:latin typeface="Consolas"/>
                <a:cs typeface="Consolas"/>
              </a:rPr>
              <a:t>cache-</a:t>
            </a:r>
            <a:r>
              <a:rPr lang="it-IT" sz="1600" baseline="30000" dirty="0" err="1">
                <a:latin typeface="Consolas"/>
                <a:cs typeface="Consolas"/>
              </a:rPr>
              <a:t>size</a:t>
            </a:r>
            <a:r>
              <a:rPr lang="it-IT" sz="1600" baseline="30000" dirty="0">
                <a:latin typeface="Consolas"/>
                <a:cs typeface="Consolas"/>
              </a:rPr>
              <a:t> = &lt;8000&gt;;</a:t>
            </a:r>
          </a:p>
          <a:p>
            <a:r>
              <a:rPr lang="en-US" sz="1600" baseline="30000" dirty="0">
                <a:latin typeface="Consolas"/>
                <a:cs typeface="Consolas"/>
              </a:rPr>
              <a:t>	</a:t>
            </a:r>
            <a:r>
              <a:rPr lang="en-US" sz="1600" baseline="30000" dirty="0" smtClean="0">
                <a:latin typeface="Consolas"/>
                <a:cs typeface="Consolas"/>
              </a:rPr>
              <a:t>};</a:t>
            </a:r>
          </a:p>
          <a:p>
            <a:r>
              <a:rPr lang="en-US" sz="1600" baseline="30000" dirty="0" smtClean="0">
                <a:latin typeface="Consolas"/>
                <a:cs typeface="Consolas"/>
              </a:rPr>
              <a:t>};</a:t>
            </a:r>
          </a:p>
          <a:p>
            <a:endParaRPr lang="en-US" sz="1600" baseline="30000" dirty="0">
              <a:latin typeface="Consolas"/>
              <a:cs typeface="Consolas"/>
            </a:endParaRPr>
          </a:p>
          <a:p>
            <a:r>
              <a:rPr lang="en-US" sz="1600" baseline="30000" dirty="0">
                <a:latin typeface="Consolas"/>
                <a:cs typeface="Consolas"/>
              </a:rPr>
              <a:t>memory@0 {</a:t>
            </a:r>
          </a:p>
          <a:p>
            <a:r>
              <a:rPr lang="en-US" sz="1600" baseline="30000" dirty="0" smtClean="0">
                <a:latin typeface="Consolas"/>
                <a:cs typeface="Consolas"/>
              </a:rPr>
              <a:t>	</a:t>
            </a:r>
            <a:r>
              <a:rPr lang="en-US" sz="1600" baseline="30000" dirty="0" err="1" smtClean="0">
                <a:latin typeface="Consolas"/>
                <a:cs typeface="Consolas"/>
              </a:rPr>
              <a:t>device_type</a:t>
            </a:r>
            <a:r>
              <a:rPr lang="en-US" sz="1600" baseline="30000" dirty="0" smtClean="0">
                <a:latin typeface="Consolas"/>
                <a:cs typeface="Consolas"/>
              </a:rPr>
              <a:t> </a:t>
            </a:r>
            <a:r>
              <a:rPr lang="en-US" sz="1600" baseline="30000" dirty="0">
                <a:latin typeface="Consolas"/>
                <a:cs typeface="Consolas"/>
              </a:rPr>
              <a:t>= "memory";</a:t>
            </a:r>
          </a:p>
          <a:p>
            <a:r>
              <a:rPr lang="hu-HU" sz="1600" baseline="30000" dirty="0" smtClean="0">
                <a:latin typeface="Consolas"/>
                <a:cs typeface="Consolas"/>
              </a:rPr>
              <a:t>	memreg</a:t>
            </a:r>
            <a:r>
              <a:rPr lang="hu-HU" sz="1600" baseline="30000" dirty="0">
                <a:latin typeface="Consolas"/>
                <a:cs typeface="Consolas"/>
              </a:rPr>
              <a:t>: reg = &lt;00000000 00000000</a:t>
            </a:r>
          </a:p>
          <a:p>
            <a:r>
              <a:rPr lang="en-US" sz="1600" baseline="30000" dirty="0" smtClean="0">
                <a:latin typeface="Consolas"/>
                <a:cs typeface="Consolas"/>
              </a:rPr>
              <a:t>					00000000 </a:t>
            </a:r>
            <a:r>
              <a:rPr lang="en-US" sz="1600" baseline="30000" dirty="0">
                <a:latin typeface="Consolas"/>
                <a:cs typeface="Consolas"/>
              </a:rPr>
              <a:t>20000000 &gt;;</a:t>
            </a:r>
          </a:p>
          <a:p>
            <a:r>
              <a:rPr lang="en-US" sz="1600" baseline="30000" dirty="0">
                <a:latin typeface="Consolas"/>
                <a:cs typeface="Consolas"/>
              </a:rPr>
              <a:t>}</a:t>
            </a:r>
            <a:r>
              <a:rPr lang="en-US" sz="1600" baseline="30000" dirty="0" smtClean="0">
                <a:latin typeface="Consolas"/>
                <a:cs typeface="Consolas"/>
              </a:rPr>
              <a:t>;</a:t>
            </a:r>
          </a:p>
          <a:p>
            <a:endParaRPr lang="en-US" sz="1600" baseline="30000" dirty="0">
              <a:latin typeface="Consolas"/>
              <a:cs typeface="Consolas"/>
            </a:endParaRPr>
          </a:p>
          <a:p>
            <a:r>
              <a:rPr lang="nl-NL" sz="1600" baseline="30000" dirty="0">
                <a:latin typeface="Consolas"/>
                <a:cs typeface="Consolas"/>
              </a:rPr>
              <a:t>mpic@0x3fffdd08400 {</a:t>
            </a:r>
          </a:p>
          <a:p>
            <a:r>
              <a:rPr lang="en-US" sz="1600" baseline="30000" dirty="0">
                <a:latin typeface="Consolas"/>
                <a:cs typeface="Consolas"/>
              </a:rPr>
              <a:t>/* Interrupt controller */ /* ... */</a:t>
            </a:r>
          </a:p>
          <a:p>
            <a:r>
              <a:rPr lang="en-US" sz="1600" baseline="30000" dirty="0">
                <a:latin typeface="Consolas"/>
                <a:cs typeface="Consolas"/>
              </a:rPr>
              <a:t>}</a:t>
            </a:r>
            <a:r>
              <a:rPr lang="en-US" sz="1600" baseline="30000" dirty="0" smtClean="0">
                <a:latin typeface="Consolas"/>
                <a:cs typeface="Consolas"/>
              </a:rPr>
              <a:t>;</a:t>
            </a:r>
          </a:p>
          <a:p>
            <a:endParaRPr lang="en-US" sz="1600" baseline="30000" dirty="0">
              <a:latin typeface="Consolas"/>
              <a:cs typeface="Consolas"/>
            </a:endParaRPr>
          </a:p>
          <a:p>
            <a:r>
              <a:rPr lang="cs-CZ" sz="1600" baseline="30000" dirty="0">
                <a:latin typeface="Consolas"/>
                <a:cs typeface="Consolas"/>
              </a:rPr>
              <a:t>pci@40000000000000 {</a:t>
            </a:r>
          </a:p>
          <a:p>
            <a:r>
              <a:rPr lang="cs-CZ" sz="1600" baseline="30000" dirty="0">
                <a:latin typeface="Consolas"/>
                <a:cs typeface="Consolas"/>
              </a:rPr>
              <a:t>/* PCI host </a:t>
            </a:r>
            <a:r>
              <a:rPr lang="cs-CZ" sz="1600" baseline="30000" dirty="0" err="1">
                <a:latin typeface="Consolas"/>
                <a:cs typeface="Consolas"/>
              </a:rPr>
              <a:t>bridge</a:t>
            </a:r>
            <a:r>
              <a:rPr lang="cs-CZ" sz="1600" baseline="30000" dirty="0">
                <a:latin typeface="Consolas"/>
                <a:cs typeface="Consolas"/>
              </a:rPr>
              <a:t> */ /* ... */</a:t>
            </a:r>
          </a:p>
          <a:p>
            <a:r>
              <a:rPr lang="en-US" sz="1600" baseline="30000" dirty="0">
                <a:latin typeface="Consolas"/>
                <a:cs typeface="Consolas"/>
              </a:rPr>
              <a:t>};</a:t>
            </a:r>
          </a:p>
          <a:p>
            <a:r>
              <a:rPr lang="en-US" sz="1600" baseline="30000" dirty="0" smtClean="0">
                <a:latin typeface="Consolas"/>
                <a:cs typeface="Consolas"/>
              </a:rPr>
              <a:t>}</a:t>
            </a:r>
            <a:r>
              <a:rPr lang="en-US" sz="1600" baseline="30000" dirty="0">
                <a:latin typeface="Consolas"/>
                <a:cs typeface="Consolas"/>
              </a:rPr>
              <a:t>;</a:t>
            </a:r>
            <a:endParaRPr lang="en-US" sz="1600" dirty="0">
              <a:latin typeface="Consolas"/>
              <a:cs typeface="Consolas"/>
            </a:endParaRPr>
          </a:p>
        </p:txBody>
      </p:sp>
      <p:sp>
        <p:nvSpPr>
          <p:cNvPr id="5" name="Rectangle 4"/>
          <p:cNvSpPr/>
          <p:nvPr/>
        </p:nvSpPr>
        <p:spPr>
          <a:xfrm>
            <a:off x="3649591" y="2162522"/>
            <a:ext cx="1075429" cy="41190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Device</a:t>
            </a:r>
            <a:endParaRPr lang="en-US" dirty="0"/>
          </a:p>
        </p:txBody>
      </p:sp>
      <p:sp>
        <p:nvSpPr>
          <p:cNvPr id="7" name="Rectangle 6"/>
          <p:cNvSpPr/>
          <p:nvPr/>
        </p:nvSpPr>
        <p:spPr>
          <a:xfrm>
            <a:off x="6315281" y="1496266"/>
            <a:ext cx="1376558" cy="41190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Address</a:t>
            </a:r>
            <a:endParaRPr lang="en-US" dirty="0"/>
          </a:p>
        </p:txBody>
      </p:sp>
      <p:sp>
        <p:nvSpPr>
          <p:cNvPr id="8" name="Rectangle 7"/>
          <p:cNvSpPr/>
          <p:nvPr/>
        </p:nvSpPr>
        <p:spPr>
          <a:xfrm>
            <a:off x="3108915" y="3356136"/>
            <a:ext cx="1490257" cy="41190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Parameters</a:t>
            </a:r>
            <a:endParaRPr lang="en-US" dirty="0"/>
          </a:p>
        </p:txBody>
      </p:sp>
      <p:cxnSp>
        <p:nvCxnSpPr>
          <p:cNvPr id="10" name="Straight Arrow Connector 9"/>
          <p:cNvCxnSpPr>
            <a:stCxn id="7" idx="2"/>
          </p:cNvCxnSpPr>
          <p:nvPr/>
        </p:nvCxnSpPr>
        <p:spPr>
          <a:xfrm flipH="1">
            <a:off x="6750028" y="1908175"/>
            <a:ext cx="253532" cy="357325"/>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3"/>
          </p:cNvCxnSpPr>
          <p:nvPr/>
        </p:nvCxnSpPr>
        <p:spPr>
          <a:xfrm flipV="1">
            <a:off x="4725020" y="2265500"/>
            <a:ext cx="755088" cy="102977"/>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8" idx="3"/>
          </p:cNvCxnSpPr>
          <p:nvPr/>
        </p:nvCxnSpPr>
        <p:spPr>
          <a:xfrm flipV="1">
            <a:off x="4599172" y="3089318"/>
            <a:ext cx="1201276" cy="472773"/>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453723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a:t>
            </a:fld>
            <a:endParaRPr lang="en-US"/>
          </a:p>
        </p:txBody>
      </p:sp>
      <p:sp>
        <p:nvSpPr>
          <p:cNvPr id="4" name="Content Placeholder 3"/>
          <p:cNvSpPr>
            <a:spLocks noGrp="1"/>
          </p:cNvSpPr>
          <p:nvPr>
            <p:ph idx="1"/>
          </p:nvPr>
        </p:nvSpPr>
        <p:spPr/>
        <p:txBody>
          <a:bodyPr/>
          <a:lstStyle/>
          <a:p>
            <a:r>
              <a:rPr lang="en-US" dirty="0" smtClean="0"/>
              <a:t>Intro to Linux</a:t>
            </a:r>
          </a:p>
          <a:p>
            <a:r>
              <a:rPr lang="en-US" dirty="0" smtClean="0"/>
              <a:t>Device Model</a:t>
            </a:r>
          </a:p>
          <a:p>
            <a:r>
              <a:rPr lang="en-US" dirty="0" smtClean="0"/>
              <a:t>Scheduler</a:t>
            </a:r>
          </a:p>
          <a:p>
            <a:endParaRPr lang="en-US" dirty="0"/>
          </a:p>
          <a:p>
            <a:pPr marL="0" indent="0">
              <a:buNone/>
            </a:pPr>
            <a:r>
              <a:rPr lang="en-US" sz="1800" dirty="0" smtClean="0"/>
              <a:t>References:</a:t>
            </a:r>
          </a:p>
          <a:p>
            <a:pPr marL="0" indent="0">
              <a:buNone/>
            </a:pPr>
            <a:r>
              <a:rPr lang="en-US" sz="1600" b="1" dirty="0"/>
              <a:t>Robert </a:t>
            </a:r>
            <a:r>
              <a:rPr lang="en-US" sz="1600" b="1" dirty="0" smtClean="0"/>
              <a:t>Love, </a:t>
            </a:r>
            <a:r>
              <a:rPr lang="en-US" sz="1600" i="1" dirty="0" smtClean="0"/>
              <a:t>Linux Kernel Development (2</a:t>
            </a:r>
            <a:r>
              <a:rPr lang="en-US" sz="1600" i="1" baseline="30000" dirty="0" smtClean="0"/>
              <a:t>nd</a:t>
            </a:r>
            <a:r>
              <a:rPr lang="en-US" sz="1600" i="1" dirty="0" smtClean="0"/>
              <a:t> Edition)</a:t>
            </a:r>
            <a:r>
              <a:rPr lang="en-US" sz="1600" dirty="0" smtClean="0"/>
              <a:t>, Pearson Education 2005</a:t>
            </a:r>
          </a:p>
          <a:p>
            <a:pPr marL="0" indent="0">
              <a:buNone/>
            </a:pPr>
            <a:r>
              <a:rPr lang="en-US" sz="1600" dirty="0" smtClean="0"/>
              <a:t>Linux Kernel in-tree documentation (“Documentation/”)</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Device Model</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20</a:t>
            </a:fld>
            <a:endParaRPr lang="en-US" dirty="0"/>
          </a:p>
        </p:txBody>
      </p:sp>
      <p:sp>
        <p:nvSpPr>
          <p:cNvPr id="6" name="TextBox 5"/>
          <p:cNvSpPr txBox="1"/>
          <p:nvPr/>
        </p:nvSpPr>
        <p:spPr>
          <a:xfrm>
            <a:off x="572035" y="1897505"/>
            <a:ext cx="7802575" cy="3416320"/>
          </a:xfrm>
          <a:prstGeom prst="rect">
            <a:avLst/>
          </a:prstGeom>
          <a:noFill/>
        </p:spPr>
        <p:txBody>
          <a:bodyPr wrap="square" rtlCol="0">
            <a:spAutoFit/>
          </a:bodyPr>
          <a:lstStyle/>
          <a:p>
            <a:r>
              <a:rPr lang="en-US" dirty="0" smtClean="0">
                <a:solidFill>
                  <a:srgbClr val="000000"/>
                </a:solidFill>
              </a:rPr>
              <a:t>The third option for describing a particular board is to write C code that exactly describes that board and compile it in to the kernel.</a:t>
            </a:r>
          </a:p>
          <a:p>
            <a:endParaRPr lang="en-US" dirty="0">
              <a:solidFill>
                <a:srgbClr val="000000"/>
              </a:solidFill>
            </a:endParaRPr>
          </a:p>
          <a:p>
            <a:r>
              <a:rPr lang="en-US" dirty="0" smtClean="0">
                <a:solidFill>
                  <a:srgbClr val="000000"/>
                </a:solidFill>
              </a:rPr>
              <a:t>This is the way that most embedded systems have traditionally been described as it’s simple and efficient.</a:t>
            </a:r>
          </a:p>
          <a:p>
            <a:endParaRPr lang="en-US" dirty="0">
              <a:solidFill>
                <a:srgbClr val="000000"/>
              </a:solidFill>
            </a:endParaRPr>
          </a:p>
          <a:p>
            <a:r>
              <a:rPr lang="en-US" dirty="0" smtClean="0">
                <a:solidFill>
                  <a:srgbClr val="000000"/>
                </a:solidFill>
              </a:rPr>
              <a:t>It has the significant down side that you have to completely recompile the kernel each time you add a new device to your board.</a:t>
            </a:r>
          </a:p>
          <a:p>
            <a:endParaRPr lang="en-US" dirty="0">
              <a:solidFill>
                <a:srgbClr val="000000"/>
              </a:solidFill>
            </a:endParaRPr>
          </a:p>
          <a:p>
            <a:r>
              <a:rPr lang="en-US" dirty="0" smtClean="0">
                <a:solidFill>
                  <a:srgbClr val="000000"/>
                </a:solidFill>
              </a:rPr>
              <a:t>It also leads to significant bloat of the source tree as you have to keep code describing every variation of every board that has ever been supported by the kernel.</a:t>
            </a:r>
            <a:endParaRPr lang="en-US" dirty="0">
              <a:solidFill>
                <a:srgbClr val="000000"/>
              </a:solidFill>
            </a:endParaRPr>
          </a:p>
        </p:txBody>
      </p:sp>
    </p:spTree>
    <p:extLst>
      <p:ext uri="{BB962C8B-B14F-4D97-AF65-F5344CB8AC3E}">
        <p14:creationId xmlns:p14="http://schemas.microsoft.com/office/powerpoint/2010/main" val="422405726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Device Model</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21</a:t>
            </a:fld>
            <a:endParaRPr lang="en-US" dirty="0"/>
          </a:p>
        </p:txBody>
      </p:sp>
      <p:sp>
        <p:nvSpPr>
          <p:cNvPr id="6" name="TextBox 5"/>
          <p:cNvSpPr txBox="1"/>
          <p:nvPr/>
        </p:nvSpPr>
        <p:spPr>
          <a:xfrm>
            <a:off x="572035" y="1897505"/>
            <a:ext cx="7802575" cy="369332"/>
          </a:xfrm>
          <a:prstGeom prst="rect">
            <a:avLst/>
          </a:prstGeom>
          <a:noFill/>
        </p:spPr>
        <p:txBody>
          <a:bodyPr wrap="square" rtlCol="0">
            <a:spAutoFit/>
          </a:bodyPr>
          <a:lstStyle/>
          <a:p>
            <a:r>
              <a:rPr lang="en-US" dirty="0" smtClean="0">
                <a:solidFill>
                  <a:srgbClr val="000000"/>
                </a:solidFill>
              </a:rPr>
              <a:t>Let’s see what it looks like:</a:t>
            </a:r>
            <a:endParaRPr lang="en-US" dirty="0">
              <a:solidFill>
                <a:srgbClr val="000000"/>
              </a:solidFill>
            </a:endParaRPr>
          </a:p>
        </p:txBody>
      </p:sp>
      <p:sp>
        <p:nvSpPr>
          <p:cNvPr id="3" name="Rectangle 2"/>
          <p:cNvSpPr/>
          <p:nvPr/>
        </p:nvSpPr>
        <p:spPr>
          <a:xfrm>
            <a:off x="572035" y="2409748"/>
            <a:ext cx="8114765" cy="2246769"/>
          </a:xfrm>
          <a:prstGeom prst="rect">
            <a:avLst/>
          </a:prstGeom>
        </p:spPr>
        <p:txBody>
          <a:bodyPr wrap="square">
            <a:spAutoFit/>
          </a:bodyPr>
          <a:lstStyle/>
          <a:p>
            <a:r>
              <a:rPr lang="ro-RO" sz="1400" dirty="0" smtClean="0">
                <a:latin typeface="Consolas"/>
                <a:cs typeface="Consolas"/>
              </a:rPr>
              <a:t>static </a:t>
            </a:r>
            <a:r>
              <a:rPr lang="ro-RO" sz="1400" dirty="0">
                <a:latin typeface="Consolas"/>
                <a:cs typeface="Consolas"/>
              </a:rPr>
              <a:t>struct spi_board_info spi0_board_info[] __initdata = {</a:t>
            </a:r>
          </a:p>
          <a:p>
            <a:r>
              <a:rPr lang="ro-RO" sz="1400" dirty="0" smtClean="0">
                <a:latin typeface="Consolas"/>
                <a:cs typeface="Consolas"/>
              </a:rPr>
              <a:t>{</a:t>
            </a:r>
            <a:endParaRPr lang="ro-RO" sz="1400" dirty="0">
              <a:latin typeface="Consolas"/>
              <a:cs typeface="Consolas"/>
            </a:endParaRPr>
          </a:p>
          <a:p>
            <a:r>
              <a:rPr lang="ro-RO" sz="1400" dirty="0" smtClean="0">
                <a:latin typeface="Consolas"/>
                <a:cs typeface="Consolas"/>
              </a:rPr>
              <a:t>	.</a:t>
            </a:r>
            <a:r>
              <a:rPr lang="ro-RO" sz="1400" dirty="0">
                <a:latin typeface="Consolas"/>
                <a:cs typeface="Consolas"/>
              </a:rPr>
              <a:t>modalias       = "mtd_dataflash",</a:t>
            </a:r>
          </a:p>
          <a:p>
            <a:r>
              <a:rPr lang="ro-RO" sz="1400" dirty="0" smtClean="0">
                <a:latin typeface="Consolas"/>
                <a:cs typeface="Consolas"/>
              </a:rPr>
              <a:t>	.</a:t>
            </a:r>
            <a:r>
              <a:rPr lang="ro-RO" sz="1400" dirty="0">
                <a:latin typeface="Consolas"/>
                <a:cs typeface="Consolas"/>
              </a:rPr>
              <a:t>max_speed_hz   = 8000000,</a:t>
            </a:r>
          </a:p>
          <a:p>
            <a:r>
              <a:rPr lang="ro-RO" sz="1400" dirty="0" smtClean="0">
                <a:latin typeface="Consolas"/>
                <a:cs typeface="Consolas"/>
              </a:rPr>
              <a:t>	.</a:t>
            </a:r>
            <a:r>
              <a:rPr lang="ro-RO" sz="1400" dirty="0">
                <a:latin typeface="Consolas"/>
                <a:cs typeface="Consolas"/>
              </a:rPr>
              <a:t>chip_select    = 0,</a:t>
            </a:r>
          </a:p>
          <a:p>
            <a:r>
              <a:rPr lang="ro-RO" sz="1400" dirty="0" smtClean="0">
                <a:latin typeface="Consolas"/>
                <a:cs typeface="Consolas"/>
              </a:rPr>
              <a:t>}</a:t>
            </a:r>
            <a:r>
              <a:rPr lang="ro-RO" sz="1400" dirty="0">
                <a:latin typeface="Consolas"/>
                <a:cs typeface="Consolas"/>
              </a:rPr>
              <a:t>,</a:t>
            </a:r>
          </a:p>
          <a:p>
            <a:r>
              <a:rPr lang="ro-RO" sz="1400" dirty="0" smtClean="0">
                <a:latin typeface="Consolas"/>
                <a:cs typeface="Consolas"/>
              </a:rPr>
              <a:t>};</a:t>
            </a:r>
          </a:p>
          <a:p>
            <a:endParaRPr lang="ro-RO" sz="1400" dirty="0" smtClean="0">
              <a:latin typeface="Consolas"/>
              <a:cs typeface="Consolas"/>
            </a:endParaRPr>
          </a:p>
          <a:p>
            <a:endParaRPr lang="ro-RO" sz="1400" dirty="0">
              <a:latin typeface="Consolas"/>
              <a:cs typeface="Consolas"/>
            </a:endParaRPr>
          </a:p>
          <a:p>
            <a:r>
              <a:rPr lang="ro-RO" sz="1400" dirty="0">
                <a:latin typeface="Consolas"/>
                <a:cs typeface="Consolas"/>
              </a:rPr>
              <a:t>at32_add_device_spi(0, spi0_board_info, ARRAY_SIZE(spi0_board_info));</a:t>
            </a:r>
            <a:endParaRPr lang="en-US" sz="1400" dirty="0">
              <a:latin typeface="Consolas"/>
              <a:cs typeface="Consolas"/>
            </a:endParaRPr>
          </a:p>
        </p:txBody>
      </p:sp>
      <p:sp>
        <p:nvSpPr>
          <p:cNvPr id="7" name="Rectangle 6"/>
          <p:cNvSpPr/>
          <p:nvPr/>
        </p:nvSpPr>
        <p:spPr>
          <a:xfrm>
            <a:off x="5298891" y="2009280"/>
            <a:ext cx="1075429" cy="41190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Device</a:t>
            </a:r>
            <a:endParaRPr lang="en-US" dirty="0"/>
          </a:p>
        </p:txBody>
      </p:sp>
      <p:sp>
        <p:nvSpPr>
          <p:cNvPr id="8" name="Rectangle 7"/>
          <p:cNvSpPr/>
          <p:nvPr/>
        </p:nvSpPr>
        <p:spPr>
          <a:xfrm>
            <a:off x="4460048" y="3763977"/>
            <a:ext cx="1376558" cy="41190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Bus</a:t>
            </a:r>
            <a:endParaRPr lang="en-US" dirty="0"/>
          </a:p>
        </p:txBody>
      </p:sp>
      <p:sp>
        <p:nvSpPr>
          <p:cNvPr id="9" name="Rectangle 8"/>
          <p:cNvSpPr/>
          <p:nvPr/>
        </p:nvSpPr>
        <p:spPr>
          <a:xfrm>
            <a:off x="5259771" y="2764809"/>
            <a:ext cx="1490257" cy="41190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Parameters</a:t>
            </a:r>
            <a:endParaRPr lang="en-US" dirty="0"/>
          </a:p>
        </p:txBody>
      </p:sp>
      <p:cxnSp>
        <p:nvCxnSpPr>
          <p:cNvPr id="10" name="Straight Arrow Connector 9"/>
          <p:cNvCxnSpPr>
            <a:stCxn id="8" idx="1"/>
          </p:cNvCxnSpPr>
          <p:nvPr/>
        </p:nvCxnSpPr>
        <p:spPr>
          <a:xfrm flipH="1">
            <a:off x="2745774" y="3969932"/>
            <a:ext cx="1714274" cy="492416"/>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7" idx="1"/>
          </p:cNvCxnSpPr>
          <p:nvPr/>
        </p:nvCxnSpPr>
        <p:spPr>
          <a:xfrm flipH="1">
            <a:off x="4460048" y="2215235"/>
            <a:ext cx="838843" cy="805432"/>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9" idx="1"/>
          </p:cNvCxnSpPr>
          <p:nvPr/>
        </p:nvCxnSpPr>
        <p:spPr>
          <a:xfrm flipH="1">
            <a:off x="3752558" y="2970764"/>
            <a:ext cx="1507213" cy="205954"/>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4843526" y="3245370"/>
            <a:ext cx="1376558" cy="41190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Address</a:t>
            </a:r>
            <a:endParaRPr lang="en-US" dirty="0"/>
          </a:p>
        </p:txBody>
      </p:sp>
      <p:cxnSp>
        <p:nvCxnSpPr>
          <p:cNvPr id="20" name="Straight Arrow Connector 19"/>
          <p:cNvCxnSpPr>
            <a:stCxn id="19" idx="1"/>
          </p:cNvCxnSpPr>
          <p:nvPr/>
        </p:nvCxnSpPr>
        <p:spPr>
          <a:xfrm flipH="1">
            <a:off x="3226285" y="3451325"/>
            <a:ext cx="1617241" cy="0"/>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558760" y="5345178"/>
            <a:ext cx="7802575" cy="646331"/>
          </a:xfrm>
          <a:prstGeom prst="rect">
            <a:avLst/>
          </a:prstGeom>
          <a:noFill/>
        </p:spPr>
        <p:txBody>
          <a:bodyPr wrap="square" rtlCol="0">
            <a:spAutoFit/>
          </a:bodyPr>
          <a:lstStyle/>
          <a:p>
            <a:r>
              <a:rPr lang="en-US" dirty="0" smtClean="0">
                <a:solidFill>
                  <a:srgbClr val="000000"/>
                </a:solidFill>
              </a:rPr>
              <a:t>You need one of these for every device on the board!  At least, every device that can’t be automatically detected.</a:t>
            </a:r>
          </a:p>
        </p:txBody>
      </p:sp>
    </p:spTree>
    <p:extLst>
      <p:ext uri="{BB962C8B-B14F-4D97-AF65-F5344CB8AC3E}">
        <p14:creationId xmlns:p14="http://schemas.microsoft.com/office/powerpoint/2010/main" val="112161891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Device Model</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22</a:t>
            </a:fld>
            <a:endParaRPr lang="en-US" dirty="0"/>
          </a:p>
        </p:txBody>
      </p:sp>
      <p:sp>
        <p:nvSpPr>
          <p:cNvPr id="6" name="TextBox 5"/>
          <p:cNvSpPr txBox="1"/>
          <p:nvPr/>
        </p:nvSpPr>
        <p:spPr>
          <a:xfrm>
            <a:off x="572035" y="1897505"/>
            <a:ext cx="7802575" cy="2308324"/>
          </a:xfrm>
          <a:prstGeom prst="rect">
            <a:avLst/>
          </a:prstGeom>
          <a:noFill/>
        </p:spPr>
        <p:txBody>
          <a:bodyPr wrap="square" rtlCol="0">
            <a:spAutoFit/>
          </a:bodyPr>
          <a:lstStyle/>
          <a:p>
            <a:r>
              <a:rPr lang="en-US" dirty="0" smtClean="0">
                <a:solidFill>
                  <a:srgbClr val="000000"/>
                </a:solidFill>
              </a:rPr>
              <a:t>In general, Linux Kernels for embedded devices certainly aren’t plug and play.</a:t>
            </a:r>
          </a:p>
          <a:p>
            <a:endParaRPr lang="en-US" dirty="0">
              <a:solidFill>
                <a:srgbClr val="000000"/>
              </a:solidFill>
            </a:endParaRPr>
          </a:p>
          <a:p>
            <a:r>
              <a:rPr lang="en-US" dirty="0" smtClean="0">
                <a:solidFill>
                  <a:srgbClr val="000000"/>
                </a:solidFill>
              </a:rPr>
              <a:t>This is why Linux distributions (such as Ubuntu) have trouble supporting architectures other than x86 and, sometimes, PowerPC:  The kernel built is specific to the exact hardware set up of the target board.</a:t>
            </a:r>
          </a:p>
          <a:p>
            <a:endParaRPr lang="en-US" dirty="0">
              <a:solidFill>
                <a:srgbClr val="000000"/>
              </a:solidFill>
            </a:endParaRPr>
          </a:p>
          <a:p>
            <a:r>
              <a:rPr lang="en-US" dirty="0" smtClean="0">
                <a:solidFill>
                  <a:srgbClr val="000000"/>
                </a:solidFill>
              </a:rPr>
              <a:t>Surely there’s a better way?</a:t>
            </a:r>
          </a:p>
        </p:txBody>
      </p:sp>
    </p:spTree>
    <p:extLst>
      <p:ext uri="{BB962C8B-B14F-4D97-AF65-F5344CB8AC3E}">
        <p14:creationId xmlns:p14="http://schemas.microsoft.com/office/powerpoint/2010/main" val="284325385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Device Model</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23</a:t>
            </a:fld>
            <a:endParaRPr lang="en-US" dirty="0"/>
          </a:p>
        </p:txBody>
      </p:sp>
      <p:sp>
        <p:nvSpPr>
          <p:cNvPr id="6" name="TextBox 5"/>
          <p:cNvSpPr txBox="1"/>
          <p:nvPr/>
        </p:nvSpPr>
        <p:spPr>
          <a:xfrm>
            <a:off x="572035" y="1897505"/>
            <a:ext cx="7802575" cy="3970318"/>
          </a:xfrm>
          <a:prstGeom prst="rect">
            <a:avLst/>
          </a:prstGeom>
          <a:noFill/>
        </p:spPr>
        <p:txBody>
          <a:bodyPr wrap="square" rtlCol="0">
            <a:spAutoFit/>
          </a:bodyPr>
          <a:lstStyle/>
          <a:p>
            <a:r>
              <a:rPr lang="en-US" dirty="0" smtClean="0">
                <a:solidFill>
                  <a:schemeClr val="accent1">
                    <a:lumMod val="50000"/>
                  </a:schemeClr>
                </a:solidFill>
              </a:rPr>
              <a:t>Surely there’s a better way?</a:t>
            </a:r>
          </a:p>
          <a:p>
            <a:endParaRPr lang="en-US" dirty="0">
              <a:solidFill>
                <a:srgbClr val="000000"/>
              </a:solidFill>
            </a:endParaRPr>
          </a:p>
          <a:p>
            <a:r>
              <a:rPr lang="en-US" dirty="0" smtClean="0">
                <a:solidFill>
                  <a:srgbClr val="000000"/>
                </a:solidFill>
              </a:rPr>
              <a:t>Many ARM platforms are moving to FDT just as PowerPC has done.  This will allow </a:t>
            </a:r>
            <a:r>
              <a:rPr lang="en-US" dirty="0" err="1" smtClean="0">
                <a:solidFill>
                  <a:srgbClr val="000000"/>
                </a:solidFill>
              </a:rPr>
              <a:t>standardised</a:t>
            </a:r>
            <a:r>
              <a:rPr lang="en-US" dirty="0" smtClean="0">
                <a:solidFill>
                  <a:srgbClr val="000000"/>
                </a:solidFill>
              </a:rPr>
              <a:t> kernels to boot on different machines, just as your </a:t>
            </a:r>
            <a:r>
              <a:rPr lang="en-US" dirty="0" err="1" smtClean="0">
                <a:solidFill>
                  <a:srgbClr val="000000"/>
                </a:solidFill>
              </a:rPr>
              <a:t>favourite</a:t>
            </a:r>
            <a:r>
              <a:rPr lang="en-US" dirty="0" smtClean="0">
                <a:solidFill>
                  <a:srgbClr val="000000"/>
                </a:solidFill>
              </a:rPr>
              <a:t> desktop Linux distribution does now.</a:t>
            </a:r>
          </a:p>
          <a:p>
            <a:endParaRPr lang="en-US" dirty="0">
              <a:solidFill>
                <a:srgbClr val="000000"/>
              </a:solidFill>
            </a:endParaRPr>
          </a:p>
          <a:p>
            <a:r>
              <a:rPr lang="en-US" dirty="0" smtClean="0">
                <a:solidFill>
                  <a:srgbClr val="000000"/>
                </a:solidFill>
              </a:rPr>
              <a:t>Vendors that provide Embedded Linux services might also offer build services.  This means that they will provide a simple interface that presents all the possible hardware choices, you enter some details about how it’s connected and click OK.  Their beefy computers build you a kernel with the right set up and make it available to you.</a:t>
            </a:r>
          </a:p>
          <a:p>
            <a:endParaRPr lang="en-US" dirty="0">
              <a:solidFill>
                <a:srgbClr val="000000"/>
              </a:solidFill>
            </a:endParaRPr>
          </a:p>
          <a:p>
            <a:r>
              <a:rPr lang="en-US" dirty="0" smtClean="0">
                <a:solidFill>
                  <a:srgbClr val="000000"/>
                </a:solidFill>
              </a:rPr>
              <a:t>This is great so long as the device you are trying to use has a driver in their automated system!</a:t>
            </a:r>
          </a:p>
        </p:txBody>
      </p:sp>
    </p:spTree>
    <p:extLst>
      <p:ext uri="{BB962C8B-B14F-4D97-AF65-F5344CB8AC3E}">
        <p14:creationId xmlns:p14="http://schemas.microsoft.com/office/powerpoint/2010/main" val="424131472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Device Model</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24</a:t>
            </a:fld>
            <a:endParaRPr lang="en-US" dirty="0"/>
          </a:p>
        </p:txBody>
      </p:sp>
      <p:sp>
        <p:nvSpPr>
          <p:cNvPr id="6" name="TextBox 5"/>
          <p:cNvSpPr txBox="1"/>
          <p:nvPr/>
        </p:nvSpPr>
        <p:spPr>
          <a:xfrm>
            <a:off x="572035" y="1897505"/>
            <a:ext cx="7802575" cy="4247317"/>
          </a:xfrm>
          <a:prstGeom prst="rect">
            <a:avLst/>
          </a:prstGeom>
          <a:noFill/>
        </p:spPr>
        <p:txBody>
          <a:bodyPr wrap="square" rtlCol="0">
            <a:spAutoFit/>
          </a:bodyPr>
          <a:lstStyle/>
          <a:p>
            <a:r>
              <a:rPr lang="en-US" dirty="0" smtClean="0">
                <a:solidFill>
                  <a:schemeClr val="accent1">
                    <a:lumMod val="50000"/>
                  </a:schemeClr>
                </a:solidFill>
              </a:rPr>
              <a:t>Device Model Summary</a:t>
            </a:r>
          </a:p>
          <a:p>
            <a:endParaRPr lang="en-US" dirty="0" smtClean="0">
              <a:solidFill>
                <a:schemeClr val="accent1">
                  <a:lumMod val="50000"/>
                </a:schemeClr>
              </a:solidFill>
            </a:endParaRPr>
          </a:p>
          <a:p>
            <a:pPr marL="285750" indent="-285750">
              <a:buFont typeface="Arial"/>
              <a:buChar char="•"/>
            </a:pPr>
            <a:r>
              <a:rPr lang="en-US" dirty="0" smtClean="0">
                <a:solidFill>
                  <a:srgbClr val="000000"/>
                </a:solidFill>
              </a:rPr>
              <a:t>Devices are physically on the board</a:t>
            </a:r>
          </a:p>
          <a:p>
            <a:pPr marL="285750" indent="-285750">
              <a:buFont typeface="Arial"/>
              <a:buChar char="•"/>
            </a:pPr>
            <a:r>
              <a:rPr lang="en-US" dirty="0" smtClean="0">
                <a:solidFill>
                  <a:srgbClr val="000000"/>
                </a:solidFill>
              </a:rPr>
              <a:t>Drivers are the software that is written to communicate with (a class of) device(s)</a:t>
            </a:r>
          </a:p>
          <a:p>
            <a:pPr marL="285750" indent="-285750">
              <a:buFont typeface="Arial"/>
              <a:buChar char="•"/>
            </a:pPr>
            <a:r>
              <a:rPr lang="en-US" dirty="0" smtClean="0">
                <a:solidFill>
                  <a:srgbClr val="000000"/>
                </a:solidFill>
              </a:rPr>
              <a:t>Busses have both hardware and software components that wire the two together</a:t>
            </a:r>
          </a:p>
          <a:p>
            <a:pPr marL="285750" indent="-285750">
              <a:buFont typeface="Arial"/>
              <a:buChar char="•"/>
            </a:pPr>
            <a:r>
              <a:rPr lang="en-US" dirty="0" smtClean="0">
                <a:solidFill>
                  <a:srgbClr val="000000"/>
                </a:solidFill>
              </a:rPr>
              <a:t>If your devices are not on an auto-detectable bus then you must manually tell the kernel what the device is, and where it is via either</a:t>
            </a:r>
          </a:p>
          <a:p>
            <a:pPr marL="742950" lvl="1" indent="-285750">
              <a:buFont typeface="Arial"/>
              <a:buChar char="•"/>
            </a:pPr>
            <a:r>
              <a:rPr lang="en-US" dirty="0" smtClean="0">
                <a:solidFill>
                  <a:srgbClr val="000000"/>
                </a:solidFill>
              </a:rPr>
              <a:t>BIOS (x86)</a:t>
            </a:r>
          </a:p>
          <a:p>
            <a:pPr marL="742950" lvl="1" indent="-285750">
              <a:buFont typeface="Arial"/>
              <a:buChar char="•"/>
            </a:pPr>
            <a:r>
              <a:rPr lang="en-US" dirty="0" smtClean="0">
                <a:solidFill>
                  <a:srgbClr val="000000"/>
                </a:solidFill>
              </a:rPr>
              <a:t>FDT (PowerPC, some ARM)</a:t>
            </a:r>
          </a:p>
          <a:p>
            <a:pPr marL="742950" lvl="1" indent="-285750">
              <a:buFont typeface="Arial"/>
              <a:buChar char="•"/>
            </a:pPr>
            <a:r>
              <a:rPr lang="en-US" dirty="0" smtClean="0">
                <a:solidFill>
                  <a:srgbClr val="000000"/>
                </a:solidFill>
              </a:rPr>
              <a:t>“Board Code”</a:t>
            </a:r>
          </a:p>
          <a:p>
            <a:pPr marL="285750" indent="-285750">
              <a:buFont typeface="Arial"/>
              <a:buChar char="•"/>
            </a:pPr>
            <a:r>
              <a:rPr lang="en-US" dirty="0" smtClean="0">
                <a:solidFill>
                  <a:srgbClr val="000000"/>
                </a:solidFill>
              </a:rPr>
              <a:t>Just because a device has a Linux Driver doesn’t mean it’s going to automatically work when connected.  It will quite likely have to be “plumbed in”</a:t>
            </a:r>
          </a:p>
        </p:txBody>
      </p:sp>
    </p:spTree>
    <p:extLst>
      <p:ext uri="{BB962C8B-B14F-4D97-AF65-F5344CB8AC3E}">
        <p14:creationId xmlns:p14="http://schemas.microsoft.com/office/powerpoint/2010/main" val="29149346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in Linux</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25</a:t>
            </a:fld>
            <a:endParaRPr lang="en-US" dirty="0"/>
          </a:p>
        </p:txBody>
      </p:sp>
      <p:sp>
        <p:nvSpPr>
          <p:cNvPr id="6" name="TextBox 5"/>
          <p:cNvSpPr txBox="1"/>
          <p:nvPr/>
        </p:nvSpPr>
        <p:spPr>
          <a:xfrm>
            <a:off x="572036" y="1897505"/>
            <a:ext cx="7665286" cy="3139321"/>
          </a:xfrm>
          <a:prstGeom prst="rect">
            <a:avLst/>
          </a:prstGeom>
          <a:noFill/>
        </p:spPr>
        <p:txBody>
          <a:bodyPr wrap="square" rtlCol="0">
            <a:spAutoFit/>
          </a:bodyPr>
          <a:lstStyle/>
          <a:p>
            <a:r>
              <a:rPr lang="en-US" dirty="0" smtClean="0">
                <a:solidFill>
                  <a:srgbClr val="000000"/>
                </a:solidFill>
              </a:rPr>
              <a:t>The Linux Kernel doesn’t differentiate between Tasks and Threads in the same way that we have been up until now.</a:t>
            </a:r>
          </a:p>
          <a:p>
            <a:endParaRPr lang="en-US" dirty="0">
              <a:solidFill>
                <a:srgbClr val="000000"/>
              </a:solidFill>
            </a:endParaRPr>
          </a:p>
          <a:p>
            <a:r>
              <a:rPr lang="en-US" dirty="0" smtClean="0">
                <a:solidFill>
                  <a:srgbClr val="000000"/>
                </a:solidFill>
              </a:rPr>
              <a:t>Recall:</a:t>
            </a:r>
          </a:p>
          <a:p>
            <a:r>
              <a:rPr lang="en-US" dirty="0" smtClean="0">
                <a:solidFill>
                  <a:srgbClr val="000000"/>
                </a:solidFill>
              </a:rPr>
              <a:t>A thread is a schedulable entity with implicitly shared resources (e.g. memory).  Threads may communication with simple shared memory constructs.</a:t>
            </a:r>
          </a:p>
          <a:p>
            <a:endParaRPr lang="en-US" dirty="0" smtClean="0">
              <a:solidFill>
                <a:srgbClr val="000000"/>
              </a:solidFill>
            </a:endParaRPr>
          </a:p>
          <a:p>
            <a:r>
              <a:rPr lang="en-US" dirty="0" smtClean="0">
                <a:solidFill>
                  <a:srgbClr val="000000"/>
                </a:solidFill>
              </a:rPr>
              <a:t>A task is a schedulable entity completely isolated from other entities in terms of resource usage.  Inter-task communication requires a formal mechanism such as pipes, sockets or explicitly shared memory regions.</a:t>
            </a:r>
            <a:endParaRPr lang="en-US" dirty="0">
              <a:solidFill>
                <a:srgbClr val="000000"/>
              </a:solidFill>
            </a:endParaRPr>
          </a:p>
        </p:txBody>
      </p:sp>
    </p:spTree>
    <p:extLst>
      <p:ext uri="{BB962C8B-B14F-4D97-AF65-F5344CB8AC3E}">
        <p14:creationId xmlns:p14="http://schemas.microsoft.com/office/powerpoint/2010/main" val="218730084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in Linux</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26</a:t>
            </a:fld>
            <a:endParaRPr lang="en-US" dirty="0"/>
          </a:p>
        </p:txBody>
      </p:sp>
      <p:sp>
        <p:nvSpPr>
          <p:cNvPr id="6" name="TextBox 5"/>
          <p:cNvSpPr txBox="1"/>
          <p:nvPr/>
        </p:nvSpPr>
        <p:spPr>
          <a:xfrm>
            <a:off x="572036" y="1897505"/>
            <a:ext cx="7665286" cy="3416320"/>
          </a:xfrm>
          <a:prstGeom prst="rect">
            <a:avLst/>
          </a:prstGeom>
          <a:noFill/>
        </p:spPr>
        <p:txBody>
          <a:bodyPr wrap="square" rtlCol="0">
            <a:spAutoFit/>
          </a:bodyPr>
          <a:lstStyle/>
          <a:p>
            <a:r>
              <a:rPr lang="en-US" dirty="0" smtClean="0">
                <a:solidFill>
                  <a:srgbClr val="000000"/>
                </a:solidFill>
              </a:rPr>
              <a:t>Linux has a single concept: </a:t>
            </a:r>
            <a:r>
              <a:rPr lang="en-US" dirty="0" smtClean="0">
                <a:solidFill>
                  <a:srgbClr val="FF6600"/>
                </a:solidFill>
              </a:rPr>
              <a:t>Processes</a:t>
            </a:r>
            <a:r>
              <a:rPr lang="en-US" dirty="0" smtClean="0">
                <a:solidFill>
                  <a:srgbClr val="000000"/>
                </a:solidFill>
              </a:rPr>
              <a:t>.</a:t>
            </a:r>
          </a:p>
          <a:p>
            <a:endParaRPr lang="en-US" dirty="0">
              <a:solidFill>
                <a:srgbClr val="000000"/>
              </a:solidFill>
            </a:endParaRPr>
          </a:p>
          <a:p>
            <a:r>
              <a:rPr lang="en-US" dirty="0" smtClean="0">
                <a:solidFill>
                  <a:srgbClr val="000000"/>
                </a:solidFill>
              </a:rPr>
              <a:t>When a process is created, the programmer must elect which resources are to be shared from the parent (the code making the new process) and the child (the new process itself).</a:t>
            </a:r>
          </a:p>
          <a:p>
            <a:endParaRPr lang="en-US" dirty="0">
              <a:solidFill>
                <a:srgbClr val="000000"/>
              </a:solidFill>
            </a:endParaRPr>
          </a:p>
          <a:p>
            <a:r>
              <a:rPr lang="en-US" dirty="0" smtClean="0">
                <a:solidFill>
                  <a:srgbClr val="000000"/>
                </a:solidFill>
              </a:rPr>
              <a:t>Such resources might include:</a:t>
            </a:r>
          </a:p>
          <a:p>
            <a:pPr marL="285750" indent="-285750">
              <a:buFont typeface="Arial"/>
              <a:buChar char="•"/>
            </a:pPr>
            <a:r>
              <a:rPr lang="en-US" dirty="0" smtClean="0">
                <a:solidFill>
                  <a:srgbClr val="000000"/>
                </a:solidFill>
              </a:rPr>
              <a:t>Memory, as discussed previously</a:t>
            </a:r>
          </a:p>
          <a:p>
            <a:pPr marL="285750" indent="-285750">
              <a:buFont typeface="Arial"/>
              <a:buChar char="•"/>
            </a:pPr>
            <a:r>
              <a:rPr lang="en-US" dirty="0" smtClean="0">
                <a:solidFill>
                  <a:srgbClr val="000000"/>
                </a:solidFill>
              </a:rPr>
              <a:t>File descriptors, the numbers used to identify open files and pipes</a:t>
            </a:r>
          </a:p>
          <a:p>
            <a:pPr marL="285750" indent="-285750">
              <a:buFont typeface="Arial"/>
              <a:buChar char="•"/>
            </a:pPr>
            <a:r>
              <a:rPr lang="en-US" dirty="0" smtClean="0">
                <a:solidFill>
                  <a:srgbClr val="000000"/>
                </a:solidFill>
              </a:rPr>
              <a:t>File system roots, what each process thinks of as the ‘base’ of the </a:t>
            </a:r>
            <a:r>
              <a:rPr lang="en-US" dirty="0" err="1" smtClean="0">
                <a:solidFill>
                  <a:srgbClr val="000000"/>
                </a:solidFill>
              </a:rPr>
              <a:t>filesystem</a:t>
            </a:r>
            <a:r>
              <a:rPr lang="en-US" dirty="0" smtClean="0">
                <a:solidFill>
                  <a:srgbClr val="000000"/>
                </a:solidFill>
              </a:rPr>
              <a:t> hierarchy</a:t>
            </a:r>
            <a:endParaRPr lang="en-US" dirty="0">
              <a:solidFill>
                <a:srgbClr val="000000"/>
              </a:solidFill>
            </a:endParaRPr>
          </a:p>
          <a:p>
            <a:pPr marL="285750" indent="-285750">
              <a:buFont typeface="Arial"/>
              <a:buChar char="•"/>
            </a:pPr>
            <a:r>
              <a:rPr lang="en-US" dirty="0" smtClean="0">
                <a:solidFill>
                  <a:srgbClr val="000000"/>
                </a:solidFill>
              </a:rPr>
              <a:t>etc.</a:t>
            </a:r>
            <a:endParaRPr lang="en-US" dirty="0">
              <a:solidFill>
                <a:srgbClr val="000000"/>
              </a:solidFill>
            </a:endParaRPr>
          </a:p>
        </p:txBody>
      </p:sp>
    </p:spTree>
    <p:extLst>
      <p:ext uri="{BB962C8B-B14F-4D97-AF65-F5344CB8AC3E}">
        <p14:creationId xmlns:p14="http://schemas.microsoft.com/office/powerpoint/2010/main" val="417246185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in Linux</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27</a:t>
            </a:fld>
            <a:endParaRPr lang="en-US" dirty="0"/>
          </a:p>
        </p:txBody>
      </p:sp>
      <p:sp>
        <p:nvSpPr>
          <p:cNvPr id="6" name="TextBox 5"/>
          <p:cNvSpPr txBox="1"/>
          <p:nvPr/>
        </p:nvSpPr>
        <p:spPr>
          <a:xfrm>
            <a:off x="572036" y="1897505"/>
            <a:ext cx="7665286" cy="2308324"/>
          </a:xfrm>
          <a:prstGeom prst="rect">
            <a:avLst/>
          </a:prstGeom>
          <a:noFill/>
        </p:spPr>
        <p:txBody>
          <a:bodyPr wrap="square" rtlCol="0">
            <a:spAutoFit/>
          </a:bodyPr>
          <a:lstStyle/>
          <a:p>
            <a:r>
              <a:rPr lang="en-US" dirty="0" smtClean="0">
                <a:solidFill>
                  <a:srgbClr val="000000"/>
                </a:solidFill>
              </a:rPr>
              <a:t>Processes are created on Linux using the </a:t>
            </a:r>
            <a:r>
              <a:rPr lang="en-US" dirty="0" smtClean="0">
                <a:solidFill>
                  <a:srgbClr val="000000"/>
                </a:solidFill>
                <a:latin typeface="Consolas"/>
                <a:cs typeface="Consolas"/>
              </a:rPr>
              <a:t>clone()</a:t>
            </a:r>
            <a:r>
              <a:rPr lang="en-US" dirty="0" smtClean="0">
                <a:solidFill>
                  <a:srgbClr val="000000"/>
                </a:solidFill>
              </a:rPr>
              <a:t> system call.  More usually, the programmer will call </a:t>
            </a:r>
            <a:r>
              <a:rPr lang="en-US" dirty="0" smtClean="0">
                <a:solidFill>
                  <a:srgbClr val="000000"/>
                </a:solidFill>
                <a:latin typeface="Consolas"/>
                <a:cs typeface="Consolas"/>
              </a:rPr>
              <a:t>fork()</a:t>
            </a:r>
            <a:r>
              <a:rPr lang="en-US" dirty="0" smtClean="0">
                <a:solidFill>
                  <a:srgbClr val="000000"/>
                </a:solidFill>
              </a:rPr>
              <a:t> which uses clone internally.  Fork creates what we would think of as Tasks, in that parent and child will not share memory once they’re running.</a:t>
            </a:r>
          </a:p>
          <a:p>
            <a:endParaRPr lang="en-US" dirty="0">
              <a:solidFill>
                <a:srgbClr val="000000"/>
              </a:solidFill>
            </a:endParaRPr>
          </a:p>
          <a:p>
            <a:r>
              <a:rPr lang="en-US" dirty="0" smtClean="0">
                <a:solidFill>
                  <a:srgbClr val="000000"/>
                </a:solidFill>
              </a:rPr>
              <a:t>These functions are interesting: You call them once, they return </a:t>
            </a:r>
            <a:r>
              <a:rPr lang="en-US" dirty="0" smtClean="0">
                <a:solidFill>
                  <a:srgbClr val="FF6600"/>
                </a:solidFill>
              </a:rPr>
              <a:t>twice</a:t>
            </a:r>
            <a:r>
              <a:rPr lang="en-US" dirty="0" smtClean="0">
                <a:solidFill>
                  <a:srgbClr val="000000"/>
                </a:solidFill>
              </a:rPr>
              <a:t>.  </a:t>
            </a:r>
            <a:r>
              <a:rPr lang="en-US" dirty="0" smtClean="0">
                <a:solidFill>
                  <a:srgbClr val="000000"/>
                </a:solidFill>
              </a:rPr>
              <a:t>From the point of view of the parent, fork returns the process identifier of its new child.  From the point of view of the child, fork returns zero.</a:t>
            </a:r>
            <a:endParaRPr lang="en-US" dirty="0">
              <a:solidFill>
                <a:srgbClr val="000000"/>
              </a:solidFill>
            </a:endParaRPr>
          </a:p>
        </p:txBody>
      </p:sp>
      <p:sp>
        <p:nvSpPr>
          <p:cNvPr id="3" name="TextBox 2"/>
          <p:cNvSpPr txBox="1"/>
          <p:nvPr/>
        </p:nvSpPr>
        <p:spPr>
          <a:xfrm>
            <a:off x="572036" y="4233516"/>
            <a:ext cx="5628837" cy="2308324"/>
          </a:xfrm>
          <a:prstGeom prst="rect">
            <a:avLst/>
          </a:prstGeom>
          <a:noFill/>
        </p:spPr>
        <p:txBody>
          <a:bodyPr wrap="square" rtlCol="0">
            <a:spAutoFit/>
          </a:bodyPr>
          <a:lstStyle/>
          <a:p>
            <a:r>
              <a:rPr lang="en-US" dirty="0" smtClean="0">
                <a:latin typeface="Consolas"/>
                <a:cs typeface="Consolas"/>
              </a:rPr>
              <a:t>if (fork()) {</a:t>
            </a:r>
          </a:p>
          <a:p>
            <a:r>
              <a:rPr lang="en-US" dirty="0" smtClean="0">
                <a:latin typeface="Consolas"/>
                <a:cs typeface="Consolas"/>
              </a:rPr>
              <a:t>	/* This code is run by the parent */</a:t>
            </a:r>
            <a:endParaRPr lang="en-US" dirty="0">
              <a:latin typeface="Consolas"/>
              <a:cs typeface="Consolas"/>
            </a:endParaRPr>
          </a:p>
          <a:p>
            <a:r>
              <a:rPr lang="en-US" dirty="0" smtClean="0">
                <a:latin typeface="Consolas"/>
                <a:cs typeface="Consolas"/>
              </a:rPr>
              <a:t>} else {</a:t>
            </a:r>
          </a:p>
          <a:p>
            <a:r>
              <a:rPr lang="en-US" dirty="0" smtClean="0">
                <a:latin typeface="Consolas"/>
                <a:cs typeface="Consolas"/>
              </a:rPr>
              <a:t>	/* This code is run by the child */</a:t>
            </a:r>
            <a:endParaRPr lang="en-US" dirty="0">
              <a:latin typeface="Consolas"/>
              <a:cs typeface="Consolas"/>
            </a:endParaRPr>
          </a:p>
          <a:p>
            <a:r>
              <a:rPr lang="en-US" dirty="0" smtClean="0">
                <a:latin typeface="Consolas"/>
                <a:cs typeface="Consolas"/>
              </a:rPr>
              <a:t>}</a:t>
            </a:r>
          </a:p>
          <a:p>
            <a:endParaRPr lang="en-US" dirty="0">
              <a:latin typeface="Consolas"/>
              <a:cs typeface="Consolas"/>
            </a:endParaRPr>
          </a:p>
          <a:p>
            <a:r>
              <a:rPr lang="en-US" dirty="0" smtClean="0">
                <a:latin typeface="Consolas"/>
                <a:cs typeface="Consolas"/>
              </a:rPr>
              <a:t>/* Anything after the above if statement</a:t>
            </a:r>
          </a:p>
          <a:p>
            <a:r>
              <a:rPr lang="en-US" dirty="0">
                <a:latin typeface="Consolas"/>
                <a:cs typeface="Consolas"/>
              </a:rPr>
              <a:t> </a:t>
            </a:r>
            <a:r>
              <a:rPr lang="en-US" dirty="0" smtClean="0">
                <a:latin typeface="Consolas"/>
                <a:cs typeface="Consolas"/>
              </a:rPr>
              <a:t>* </a:t>
            </a:r>
            <a:r>
              <a:rPr lang="en-US" dirty="0" smtClean="0">
                <a:latin typeface="Consolas"/>
                <a:cs typeface="Consolas"/>
              </a:rPr>
              <a:t>will be run by both parent </a:t>
            </a:r>
            <a:r>
              <a:rPr lang="en-US" i="1" dirty="0" smtClean="0">
                <a:latin typeface="Consolas"/>
                <a:cs typeface="Consolas"/>
              </a:rPr>
              <a:t>and</a:t>
            </a:r>
            <a:r>
              <a:rPr lang="en-US" dirty="0" smtClean="0">
                <a:latin typeface="Consolas"/>
                <a:cs typeface="Consolas"/>
              </a:rPr>
              <a:t> child */</a:t>
            </a:r>
            <a:endParaRPr lang="en-US" dirty="0" smtClean="0">
              <a:latin typeface="Consolas"/>
              <a:cs typeface="Consolas"/>
            </a:endParaRPr>
          </a:p>
        </p:txBody>
      </p:sp>
      <p:sp>
        <p:nvSpPr>
          <p:cNvPr id="5" name="TextBox 4"/>
          <p:cNvSpPr txBox="1"/>
          <p:nvPr/>
        </p:nvSpPr>
        <p:spPr>
          <a:xfrm>
            <a:off x="6616029" y="5080736"/>
            <a:ext cx="2070771" cy="923330"/>
          </a:xfrm>
          <a:prstGeom prst="rect">
            <a:avLst/>
          </a:prstGeom>
          <a:noFill/>
        </p:spPr>
        <p:txBody>
          <a:bodyPr wrap="square" rtlCol="0">
            <a:spAutoFit/>
          </a:bodyPr>
          <a:lstStyle/>
          <a:p>
            <a:r>
              <a:rPr lang="en-US" dirty="0" smtClean="0">
                <a:solidFill>
                  <a:srgbClr val="FF6600"/>
                </a:solidFill>
              </a:rPr>
              <a:t>Note: Doesn’t do error handling, don’t copy!</a:t>
            </a:r>
            <a:endParaRPr lang="en-US" dirty="0" smtClean="0">
              <a:solidFill>
                <a:srgbClr val="FF6600"/>
              </a:solidFill>
            </a:endParaRPr>
          </a:p>
        </p:txBody>
      </p:sp>
    </p:spTree>
    <p:extLst>
      <p:ext uri="{BB962C8B-B14F-4D97-AF65-F5344CB8AC3E}">
        <p14:creationId xmlns:p14="http://schemas.microsoft.com/office/powerpoint/2010/main" val="44989408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in Linux</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28</a:t>
            </a:fld>
            <a:endParaRPr lang="en-US" dirty="0"/>
          </a:p>
        </p:txBody>
      </p:sp>
      <p:sp>
        <p:nvSpPr>
          <p:cNvPr id="6" name="TextBox 5"/>
          <p:cNvSpPr txBox="1"/>
          <p:nvPr/>
        </p:nvSpPr>
        <p:spPr>
          <a:xfrm>
            <a:off x="572036" y="1897505"/>
            <a:ext cx="7665286" cy="923330"/>
          </a:xfrm>
          <a:prstGeom prst="rect">
            <a:avLst/>
          </a:prstGeom>
          <a:noFill/>
        </p:spPr>
        <p:txBody>
          <a:bodyPr wrap="square" rtlCol="0">
            <a:spAutoFit/>
          </a:bodyPr>
          <a:lstStyle/>
          <a:p>
            <a:r>
              <a:rPr lang="en-US" dirty="0" smtClean="0">
                <a:solidFill>
                  <a:srgbClr val="000000"/>
                </a:solidFill>
              </a:rPr>
              <a:t>It’s rare that you’d want any single piece of code to be executed by both parent and child, so the usual practice is to use the </a:t>
            </a:r>
            <a:r>
              <a:rPr lang="en-US" dirty="0" smtClean="0">
                <a:solidFill>
                  <a:srgbClr val="000000"/>
                </a:solidFill>
                <a:latin typeface="Consolas"/>
                <a:cs typeface="Consolas"/>
              </a:rPr>
              <a:t>exit()</a:t>
            </a:r>
            <a:r>
              <a:rPr lang="en-US" dirty="0" smtClean="0">
                <a:solidFill>
                  <a:srgbClr val="000000"/>
                </a:solidFill>
              </a:rPr>
              <a:t> system call to terminate the child before it leaves the if statement.</a:t>
            </a:r>
            <a:endParaRPr lang="en-US" dirty="0">
              <a:solidFill>
                <a:srgbClr val="000000"/>
              </a:solidFill>
            </a:endParaRPr>
          </a:p>
        </p:txBody>
      </p:sp>
      <p:sp>
        <p:nvSpPr>
          <p:cNvPr id="3" name="TextBox 2"/>
          <p:cNvSpPr txBox="1"/>
          <p:nvPr/>
        </p:nvSpPr>
        <p:spPr>
          <a:xfrm>
            <a:off x="572036" y="3187512"/>
            <a:ext cx="5628837" cy="2862323"/>
          </a:xfrm>
          <a:prstGeom prst="rect">
            <a:avLst/>
          </a:prstGeom>
          <a:noFill/>
        </p:spPr>
        <p:txBody>
          <a:bodyPr wrap="square" rtlCol="0">
            <a:spAutoFit/>
          </a:bodyPr>
          <a:lstStyle/>
          <a:p>
            <a:r>
              <a:rPr lang="en-US" dirty="0" smtClean="0">
                <a:latin typeface="Consolas"/>
                <a:cs typeface="Consolas"/>
              </a:rPr>
              <a:t>if (fork()) {</a:t>
            </a:r>
          </a:p>
          <a:p>
            <a:r>
              <a:rPr lang="en-US" dirty="0" smtClean="0">
                <a:latin typeface="Consolas"/>
                <a:cs typeface="Consolas"/>
              </a:rPr>
              <a:t>	</a:t>
            </a:r>
            <a:r>
              <a:rPr lang="en-US" dirty="0" err="1" smtClean="0">
                <a:latin typeface="Consolas"/>
                <a:cs typeface="Consolas"/>
              </a:rPr>
              <a:t>be_parental</a:t>
            </a:r>
            <a:r>
              <a:rPr lang="en-US" dirty="0" smtClean="0">
                <a:latin typeface="Consolas"/>
                <a:cs typeface="Consolas"/>
              </a:rPr>
              <a:t>();</a:t>
            </a:r>
            <a:endParaRPr lang="en-US" dirty="0">
              <a:latin typeface="Consolas"/>
              <a:cs typeface="Consolas"/>
            </a:endParaRPr>
          </a:p>
          <a:p>
            <a:r>
              <a:rPr lang="en-US" dirty="0" smtClean="0">
                <a:latin typeface="Consolas"/>
                <a:cs typeface="Consolas"/>
              </a:rPr>
              <a:t>} else {</a:t>
            </a:r>
          </a:p>
          <a:p>
            <a:r>
              <a:rPr lang="en-US" dirty="0" smtClean="0">
                <a:latin typeface="Consolas"/>
                <a:cs typeface="Consolas"/>
              </a:rPr>
              <a:t>	</a:t>
            </a:r>
            <a:r>
              <a:rPr lang="en-US" dirty="0" err="1" smtClean="0">
                <a:latin typeface="Consolas"/>
                <a:cs typeface="Consolas"/>
              </a:rPr>
              <a:t>be_childish</a:t>
            </a:r>
            <a:r>
              <a:rPr lang="en-US" dirty="0" smtClean="0">
                <a:latin typeface="Consolas"/>
                <a:cs typeface="Consolas"/>
              </a:rPr>
              <a:t>();</a:t>
            </a:r>
          </a:p>
          <a:p>
            <a:r>
              <a:rPr lang="en-US" dirty="0">
                <a:latin typeface="Consolas"/>
                <a:cs typeface="Consolas"/>
              </a:rPr>
              <a:t>	</a:t>
            </a:r>
            <a:r>
              <a:rPr lang="en-US" dirty="0" smtClean="0">
                <a:latin typeface="Consolas"/>
                <a:cs typeface="Consolas"/>
              </a:rPr>
              <a:t>exit();</a:t>
            </a:r>
            <a:endParaRPr lang="en-US" dirty="0">
              <a:latin typeface="Consolas"/>
              <a:cs typeface="Consolas"/>
            </a:endParaRPr>
          </a:p>
          <a:p>
            <a:r>
              <a:rPr lang="en-US" dirty="0" smtClean="0">
                <a:latin typeface="Consolas"/>
                <a:cs typeface="Consolas"/>
              </a:rPr>
              <a:t>}</a:t>
            </a:r>
          </a:p>
          <a:p>
            <a:endParaRPr lang="en-US" dirty="0" smtClean="0">
              <a:latin typeface="Consolas"/>
              <a:cs typeface="Consolas"/>
            </a:endParaRPr>
          </a:p>
          <a:p>
            <a:r>
              <a:rPr lang="en-US" dirty="0" err="1" smtClean="0">
                <a:latin typeface="Consolas"/>
                <a:cs typeface="Consolas"/>
              </a:rPr>
              <a:t>wait_for_child_to_die</a:t>
            </a:r>
            <a:r>
              <a:rPr lang="en-US" dirty="0" smtClean="0">
                <a:latin typeface="Consolas"/>
                <a:cs typeface="Consolas"/>
              </a:rPr>
              <a:t>();</a:t>
            </a:r>
          </a:p>
          <a:p>
            <a:r>
              <a:rPr lang="en-US" dirty="0" err="1" smtClean="0">
                <a:latin typeface="Consolas"/>
                <a:cs typeface="Consolas"/>
              </a:rPr>
              <a:t>clean_up</a:t>
            </a:r>
            <a:r>
              <a:rPr lang="en-US" dirty="0" smtClean="0">
                <a:latin typeface="Consolas"/>
                <a:cs typeface="Consolas"/>
              </a:rPr>
              <a:t>();</a:t>
            </a:r>
          </a:p>
          <a:p>
            <a:r>
              <a:rPr lang="en-US" dirty="0" smtClean="0">
                <a:latin typeface="Consolas"/>
                <a:cs typeface="Consolas"/>
              </a:rPr>
              <a:t>exit();</a:t>
            </a:r>
          </a:p>
        </p:txBody>
      </p:sp>
      <p:sp>
        <p:nvSpPr>
          <p:cNvPr id="5" name="TextBox 4"/>
          <p:cNvSpPr txBox="1"/>
          <p:nvPr/>
        </p:nvSpPr>
        <p:spPr>
          <a:xfrm>
            <a:off x="6616029" y="5080736"/>
            <a:ext cx="2070771" cy="923330"/>
          </a:xfrm>
          <a:prstGeom prst="rect">
            <a:avLst/>
          </a:prstGeom>
          <a:noFill/>
        </p:spPr>
        <p:txBody>
          <a:bodyPr wrap="square" rtlCol="0">
            <a:spAutoFit/>
          </a:bodyPr>
          <a:lstStyle/>
          <a:p>
            <a:r>
              <a:rPr lang="en-US" dirty="0" smtClean="0">
                <a:solidFill>
                  <a:srgbClr val="FF6600"/>
                </a:solidFill>
              </a:rPr>
              <a:t>Note: Doesn’t do error handling, don’t copy!</a:t>
            </a:r>
            <a:endParaRPr lang="en-US" dirty="0" smtClean="0">
              <a:solidFill>
                <a:srgbClr val="FF6600"/>
              </a:solidFill>
            </a:endParaRPr>
          </a:p>
        </p:txBody>
      </p:sp>
    </p:spTree>
    <p:extLst>
      <p:ext uri="{BB962C8B-B14F-4D97-AF65-F5344CB8AC3E}">
        <p14:creationId xmlns:p14="http://schemas.microsoft.com/office/powerpoint/2010/main" val="2403025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in Linux</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29</a:t>
            </a:fld>
            <a:endParaRPr lang="en-US" dirty="0"/>
          </a:p>
        </p:txBody>
      </p:sp>
      <p:sp>
        <p:nvSpPr>
          <p:cNvPr id="6" name="TextBox 5"/>
          <p:cNvSpPr txBox="1"/>
          <p:nvPr/>
        </p:nvSpPr>
        <p:spPr>
          <a:xfrm>
            <a:off x="572036" y="1897505"/>
            <a:ext cx="7665286" cy="4247317"/>
          </a:xfrm>
          <a:prstGeom prst="rect">
            <a:avLst/>
          </a:prstGeom>
          <a:noFill/>
        </p:spPr>
        <p:txBody>
          <a:bodyPr wrap="square" rtlCol="0">
            <a:spAutoFit/>
          </a:bodyPr>
          <a:lstStyle/>
          <a:p>
            <a:r>
              <a:rPr lang="en-US" dirty="0" smtClean="0">
                <a:solidFill>
                  <a:srgbClr val="000000"/>
                </a:solidFill>
              </a:rPr>
              <a:t>Note the order of exit, the parent should </a:t>
            </a:r>
            <a:r>
              <a:rPr lang="en-US" dirty="0" smtClean="0">
                <a:solidFill>
                  <a:srgbClr val="FF6600"/>
                </a:solidFill>
              </a:rPr>
              <a:t>wait for the child to die </a:t>
            </a:r>
            <a:r>
              <a:rPr lang="en-US" dirty="0" smtClean="0">
                <a:solidFill>
                  <a:srgbClr val="000000"/>
                </a:solidFill>
              </a:rPr>
              <a:t>before exiting itself.</a:t>
            </a:r>
          </a:p>
          <a:p>
            <a:endParaRPr lang="en-US" dirty="0">
              <a:solidFill>
                <a:srgbClr val="000000"/>
              </a:solidFill>
            </a:endParaRPr>
          </a:p>
          <a:p>
            <a:r>
              <a:rPr lang="en-US" dirty="0" smtClean="0">
                <a:solidFill>
                  <a:srgbClr val="000000"/>
                </a:solidFill>
              </a:rPr>
              <a:t>Why?</a:t>
            </a:r>
          </a:p>
          <a:p>
            <a:pPr marL="285750" indent="-285750">
              <a:buFont typeface="Arial"/>
              <a:buChar char="•"/>
            </a:pPr>
            <a:r>
              <a:rPr lang="en-US" dirty="0" smtClean="0">
                <a:solidFill>
                  <a:srgbClr val="000000"/>
                </a:solidFill>
              </a:rPr>
              <a:t>It’s assumed the parent has started the child for a reason, it is usual for it to be around to see the results</a:t>
            </a:r>
          </a:p>
          <a:p>
            <a:pPr marL="285750" indent="-285750">
              <a:buFont typeface="Arial"/>
              <a:buChar char="•"/>
            </a:pPr>
            <a:r>
              <a:rPr lang="en-US" dirty="0" smtClean="0">
                <a:solidFill>
                  <a:srgbClr val="000000"/>
                </a:solidFill>
              </a:rPr>
              <a:t>If the child doesn’t execute correctly, the parent presumably needs to know about it</a:t>
            </a:r>
          </a:p>
          <a:p>
            <a:pPr marL="285750" indent="-285750">
              <a:buFont typeface="Arial"/>
              <a:buChar char="•"/>
            </a:pPr>
            <a:endParaRPr lang="en-US" dirty="0">
              <a:solidFill>
                <a:srgbClr val="000000"/>
              </a:solidFill>
            </a:endParaRPr>
          </a:p>
          <a:p>
            <a:r>
              <a:rPr lang="en-US" dirty="0" smtClean="0">
                <a:solidFill>
                  <a:srgbClr val="000000"/>
                </a:solidFill>
              </a:rPr>
              <a:t>In Linux, if a parent doesn’t wait for a child to die, the child might become a ‘</a:t>
            </a:r>
            <a:r>
              <a:rPr lang="en-US" dirty="0" smtClean="0">
                <a:solidFill>
                  <a:srgbClr val="FF6600"/>
                </a:solidFill>
              </a:rPr>
              <a:t>zombie</a:t>
            </a:r>
            <a:r>
              <a:rPr lang="en-US" dirty="0" smtClean="0">
                <a:solidFill>
                  <a:srgbClr val="000000"/>
                </a:solidFill>
              </a:rPr>
              <a:t>’ and never completely disappear.  It waits around, using system resources indefinitely.</a:t>
            </a:r>
          </a:p>
          <a:p>
            <a:endParaRPr lang="en-US" dirty="0">
              <a:solidFill>
                <a:srgbClr val="000000"/>
              </a:solidFill>
            </a:endParaRPr>
          </a:p>
          <a:p>
            <a:r>
              <a:rPr lang="en-US" dirty="0" smtClean="0">
                <a:solidFill>
                  <a:srgbClr val="000000"/>
                </a:solidFill>
              </a:rPr>
              <a:t>If the parent dies before the child, the orphan tasks are ‘re-parented’ to the </a:t>
            </a:r>
            <a:r>
              <a:rPr lang="en-US" dirty="0" err="1" smtClean="0">
                <a:solidFill>
                  <a:srgbClr val="000000"/>
                </a:solidFill>
              </a:rPr>
              <a:t>init</a:t>
            </a:r>
            <a:r>
              <a:rPr lang="en-US" dirty="0" smtClean="0">
                <a:solidFill>
                  <a:srgbClr val="000000"/>
                </a:solidFill>
              </a:rPr>
              <a:t> task in order to maintain a (semi-) sane process hierarchy.</a:t>
            </a:r>
            <a:endParaRPr lang="en-US" dirty="0">
              <a:solidFill>
                <a:srgbClr val="000000"/>
              </a:solidFill>
            </a:endParaRPr>
          </a:p>
        </p:txBody>
      </p:sp>
    </p:spTree>
    <p:extLst>
      <p:ext uri="{BB962C8B-B14F-4D97-AF65-F5344CB8AC3E}">
        <p14:creationId xmlns:p14="http://schemas.microsoft.com/office/powerpoint/2010/main" val="147256183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524893"/>
            <a:ext cx="8229600" cy="1143000"/>
          </a:xfrm>
        </p:spPr>
        <p:txBody>
          <a:bodyPr/>
          <a:lstStyle/>
          <a:p>
            <a:r>
              <a:rPr lang="en-US" dirty="0" smtClean="0"/>
              <a:t>Introduction to Linux</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3</a:t>
            </a:fld>
            <a:endParaRPr lang="en-US" dirty="0"/>
          </a:p>
        </p:txBody>
      </p:sp>
      <p:pic>
        <p:nvPicPr>
          <p:cNvPr id="3" name="Picture 2"/>
          <p:cNvPicPr>
            <a:picLocks noChangeAspect="1"/>
          </p:cNvPicPr>
          <p:nvPr/>
        </p:nvPicPr>
        <p:blipFill>
          <a:blip r:embed="rId2"/>
          <a:stretch>
            <a:fillRect/>
          </a:stretch>
        </p:blipFill>
        <p:spPr>
          <a:xfrm>
            <a:off x="983903" y="1126786"/>
            <a:ext cx="6821962" cy="5731214"/>
          </a:xfrm>
          <a:prstGeom prst="rect">
            <a:avLst/>
          </a:prstGeom>
        </p:spPr>
      </p:pic>
    </p:spTree>
    <p:extLst>
      <p:ext uri="{BB962C8B-B14F-4D97-AF65-F5344CB8AC3E}">
        <p14:creationId xmlns:p14="http://schemas.microsoft.com/office/powerpoint/2010/main" val="84063427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in Linux</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30</a:t>
            </a:fld>
            <a:endParaRPr lang="en-US" dirty="0"/>
          </a:p>
        </p:txBody>
      </p:sp>
      <p:sp>
        <p:nvSpPr>
          <p:cNvPr id="6" name="TextBox 5"/>
          <p:cNvSpPr txBox="1"/>
          <p:nvPr/>
        </p:nvSpPr>
        <p:spPr>
          <a:xfrm>
            <a:off x="572036" y="1897505"/>
            <a:ext cx="7665286" cy="369332"/>
          </a:xfrm>
          <a:prstGeom prst="rect">
            <a:avLst/>
          </a:prstGeom>
          <a:noFill/>
        </p:spPr>
        <p:txBody>
          <a:bodyPr wrap="square" rtlCol="0">
            <a:spAutoFit/>
          </a:bodyPr>
          <a:lstStyle/>
          <a:p>
            <a:r>
              <a:rPr lang="en-US" dirty="0" smtClean="0">
                <a:solidFill>
                  <a:srgbClr val="000000"/>
                </a:solidFill>
              </a:rPr>
              <a:t>A note on task creation:  What happens to existing memory?</a:t>
            </a:r>
            <a:endParaRPr lang="en-US" dirty="0">
              <a:solidFill>
                <a:srgbClr val="000000"/>
              </a:solidFill>
            </a:endParaRPr>
          </a:p>
        </p:txBody>
      </p:sp>
      <p:sp>
        <p:nvSpPr>
          <p:cNvPr id="5" name="TextBox 4"/>
          <p:cNvSpPr txBox="1"/>
          <p:nvPr/>
        </p:nvSpPr>
        <p:spPr>
          <a:xfrm>
            <a:off x="572036" y="2489555"/>
            <a:ext cx="5628837" cy="2308324"/>
          </a:xfrm>
          <a:prstGeom prst="rect">
            <a:avLst/>
          </a:prstGeom>
          <a:noFill/>
        </p:spPr>
        <p:txBody>
          <a:bodyPr wrap="square" rtlCol="0">
            <a:spAutoFit/>
          </a:bodyPr>
          <a:lstStyle/>
          <a:p>
            <a:r>
              <a:rPr lang="en-US" dirty="0" err="1" smtClean="0">
                <a:latin typeface="Consolas"/>
                <a:cs typeface="Consolas"/>
              </a:rPr>
              <a:t>int</a:t>
            </a:r>
            <a:r>
              <a:rPr lang="en-US" dirty="0" smtClean="0">
                <a:latin typeface="Consolas"/>
                <a:cs typeface="Consolas"/>
              </a:rPr>
              <a:t> </a:t>
            </a:r>
            <a:r>
              <a:rPr lang="en-US" dirty="0" err="1" smtClean="0">
                <a:latin typeface="Consolas"/>
                <a:cs typeface="Consolas"/>
              </a:rPr>
              <a:t>i</a:t>
            </a:r>
            <a:r>
              <a:rPr lang="en-US" dirty="0" smtClean="0">
                <a:latin typeface="Consolas"/>
                <a:cs typeface="Consolas"/>
              </a:rPr>
              <a:t> = 7;</a:t>
            </a:r>
          </a:p>
          <a:p>
            <a:endParaRPr lang="en-US" dirty="0">
              <a:latin typeface="Consolas"/>
              <a:cs typeface="Consolas"/>
            </a:endParaRPr>
          </a:p>
          <a:p>
            <a:r>
              <a:rPr lang="en-US" dirty="0" smtClean="0">
                <a:latin typeface="Consolas"/>
                <a:cs typeface="Consolas"/>
              </a:rPr>
              <a:t>if (fork()) {</a:t>
            </a:r>
          </a:p>
          <a:p>
            <a:r>
              <a:rPr lang="en-US" dirty="0" smtClean="0">
                <a:latin typeface="Consolas"/>
                <a:cs typeface="Consolas"/>
              </a:rPr>
              <a:t>	</a:t>
            </a:r>
            <a:r>
              <a:rPr lang="en-US" dirty="0" err="1" smtClean="0">
                <a:latin typeface="Consolas"/>
                <a:cs typeface="Consolas"/>
              </a:rPr>
              <a:t>i</a:t>
            </a:r>
            <a:r>
              <a:rPr lang="en-US" dirty="0" smtClean="0">
                <a:latin typeface="Consolas"/>
                <a:cs typeface="Consolas"/>
              </a:rPr>
              <a:t> = 42; /* Parent code */</a:t>
            </a:r>
            <a:endParaRPr lang="en-US" dirty="0">
              <a:latin typeface="Consolas"/>
              <a:cs typeface="Consolas"/>
            </a:endParaRPr>
          </a:p>
          <a:p>
            <a:r>
              <a:rPr lang="en-US" dirty="0" smtClean="0">
                <a:latin typeface="Consolas"/>
                <a:cs typeface="Consolas"/>
              </a:rPr>
              <a:t>} else {</a:t>
            </a:r>
          </a:p>
          <a:p>
            <a:r>
              <a:rPr lang="en-US" dirty="0" smtClean="0">
                <a:latin typeface="Consolas"/>
                <a:cs typeface="Consolas"/>
              </a:rPr>
              <a:t>	print(</a:t>
            </a:r>
            <a:r>
              <a:rPr lang="en-US" dirty="0" err="1" smtClean="0">
                <a:latin typeface="Consolas"/>
                <a:cs typeface="Consolas"/>
              </a:rPr>
              <a:t>i</a:t>
            </a:r>
            <a:r>
              <a:rPr lang="en-US" dirty="0" smtClean="0">
                <a:latin typeface="Consolas"/>
                <a:cs typeface="Consolas"/>
              </a:rPr>
              <a:t>); /* Child code */</a:t>
            </a:r>
          </a:p>
          <a:p>
            <a:r>
              <a:rPr lang="en-US" dirty="0" smtClean="0">
                <a:latin typeface="Consolas"/>
                <a:cs typeface="Consolas"/>
              </a:rPr>
              <a:t>	exit();</a:t>
            </a:r>
            <a:endParaRPr lang="en-US" dirty="0">
              <a:latin typeface="Consolas"/>
              <a:cs typeface="Consolas"/>
            </a:endParaRPr>
          </a:p>
          <a:p>
            <a:r>
              <a:rPr lang="en-US" dirty="0" smtClean="0">
                <a:latin typeface="Consolas"/>
                <a:cs typeface="Consolas"/>
              </a:rPr>
              <a:t>}</a:t>
            </a:r>
          </a:p>
        </p:txBody>
      </p:sp>
      <p:sp>
        <p:nvSpPr>
          <p:cNvPr id="7" name="TextBox 6"/>
          <p:cNvSpPr txBox="1"/>
          <p:nvPr/>
        </p:nvSpPr>
        <p:spPr>
          <a:xfrm>
            <a:off x="468313" y="4990478"/>
            <a:ext cx="7665286" cy="646331"/>
          </a:xfrm>
          <a:prstGeom prst="rect">
            <a:avLst/>
          </a:prstGeom>
          <a:noFill/>
        </p:spPr>
        <p:txBody>
          <a:bodyPr wrap="square" rtlCol="0">
            <a:spAutoFit/>
          </a:bodyPr>
          <a:lstStyle/>
          <a:p>
            <a:r>
              <a:rPr lang="en-US" dirty="0" smtClean="0">
                <a:solidFill>
                  <a:srgbClr val="000000"/>
                </a:solidFill>
              </a:rPr>
              <a:t>Will the child print ‘7’, ‘42’, race to produce some random combination of both of them or will it not have any concept of the variable ‘</a:t>
            </a:r>
            <a:r>
              <a:rPr lang="en-US" dirty="0" err="1" smtClean="0">
                <a:solidFill>
                  <a:srgbClr val="000000"/>
                </a:solidFill>
              </a:rPr>
              <a:t>i</a:t>
            </a:r>
            <a:r>
              <a:rPr lang="en-US" dirty="0" smtClean="0">
                <a:solidFill>
                  <a:srgbClr val="000000"/>
                </a:solidFill>
              </a:rPr>
              <a:t>’ any more? </a:t>
            </a:r>
            <a:endParaRPr lang="en-US" dirty="0">
              <a:solidFill>
                <a:srgbClr val="000000"/>
              </a:solidFill>
            </a:endParaRPr>
          </a:p>
        </p:txBody>
      </p:sp>
    </p:spTree>
    <p:extLst>
      <p:ext uri="{BB962C8B-B14F-4D97-AF65-F5344CB8AC3E}">
        <p14:creationId xmlns:p14="http://schemas.microsoft.com/office/powerpoint/2010/main" val="31174716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in Linux</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31</a:t>
            </a:fld>
            <a:endParaRPr lang="en-US" dirty="0"/>
          </a:p>
        </p:txBody>
      </p:sp>
      <p:sp>
        <p:nvSpPr>
          <p:cNvPr id="6" name="TextBox 5"/>
          <p:cNvSpPr txBox="1"/>
          <p:nvPr/>
        </p:nvSpPr>
        <p:spPr>
          <a:xfrm>
            <a:off x="572036" y="1897505"/>
            <a:ext cx="7665286" cy="2862323"/>
          </a:xfrm>
          <a:prstGeom prst="rect">
            <a:avLst/>
          </a:prstGeom>
          <a:noFill/>
        </p:spPr>
        <p:txBody>
          <a:bodyPr wrap="square" rtlCol="0">
            <a:spAutoFit/>
          </a:bodyPr>
          <a:lstStyle/>
          <a:p>
            <a:r>
              <a:rPr lang="en-US" dirty="0" smtClean="0">
                <a:solidFill>
                  <a:srgbClr val="000000"/>
                </a:solidFill>
              </a:rPr>
              <a:t>Forking doesn’t share memory from parent to child, so it can’t print 42, nor can </a:t>
            </a:r>
            <a:r>
              <a:rPr lang="en-US" dirty="0" smtClean="0">
                <a:solidFill>
                  <a:srgbClr val="000000"/>
                </a:solidFill>
              </a:rPr>
              <a:t>‘race’ with the parent thread to print some hybrid of 42 and 7.</a:t>
            </a:r>
          </a:p>
          <a:p>
            <a:endParaRPr lang="en-US" dirty="0">
              <a:solidFill>
                <a:srgbClr val="000000"/>
              </a:solidFill>
            </a:endParaRPr>
          </a:p>
          <a:p>
            <a:r>
              <a:rPr lang="en-US" dirty="0" smtClean="0">
                <a:solidFill>
                  <a:srgbClr val="000000"/>
                </a:solidFill>
              </a:rPr>
              <a:t>It might make sense for the child to start with no variables, but in practice that’s ungainly and makes it difficult to perform tasks like setting up communication mechanisms between parent and child.</a:t>
            </a:r>
          </a:p>
          <a:p>
            <a:endParaRPr lang="en-US" dirty="0">
              <a:solidFill>
                <a:srgbClr val="000000"/>
              </a:solidFill>
            </a:endParaRPr>
          </a:p>
          <a:p>
            <a:r>
              <a:rPr lang="en-US" dirty="0" smtClean="0">
                <a:solidFill>
                  <a:srgbClr val="000000"/>
                </a:solidFill>
              </a:rPr>
              <a:t>The child starts off with a value of </a:t>
            </a:r>
            <a:r>
              <a:rPr lang="en-US" dirty="0" err="1" smtClean="0">
                <a:solidFill>
                  <a:srgbClr val="000000"/>
                </a:solidFill>
                <a:latin typeface="Consolas"/>
                <a:cs typeface="Consolas"/>
              </a:rPr>
              <a:t>i</a:t>
            </a:r>
            <a:r>
              <a:rPr lang="en-US" dirty="0" smtClean="0">
                <a:solidFill>
                  <a:srgbClr val="000000"/>
                </a:solidFill>
                <a:latin typeface="Consolas"/>
                <a:cs typeface="Consolas"/>
              </a:rPr>
              <a:t> = 7.</a:t>
            </a:r>
          </a:p>
          <a:p>
            <a:endParaRPr lang="en-US" dirty="0">
              <a:solidFill>
                <a:srgbClr val="000000"/>
              </a:solidFill>
              <a:latin typeface="Consolas"/>
              <a:cs typeface="Consolas"/>
            </a:endParaRPr>
          </a:p>
          <a:p>
            <a:r>
              <a:rPr lang="en-US" dirty="0" smtClean="0">
                <a:solidFill>
                  <a:srgbClr val="000000"/>
                </a:solidFill>
                <a:cs typeface="Consolas"/>
              </a:rPr>
              <a:t>Now what happens when </a:t>
            </a:r>
            <a:r>
              <a:rPr lang="en-US" dirty="0" err="1" smtClean="0">
                <a:solidFill>
                  <a:srgbClr val="000000"/>
                </a:solidFill>
                <a:cs typeface="Consolas"/>
              </a:rPr>
              <a:t>i</a:t>
            </a:r>
            <a:r>
              <a:rPr lang="en-US" dirty="0" smtClean="0">
                <a:solidFill>
                  <a:srgbClr val="000000"/>
                </a:solidFill>
                <a:cs typeface="Consolas"/>
              </a:rPr>
              <a:t> is modified?</a:t>
            </a:r>
            <a:endParaRPr lang="en-US" dirty="0">
              <a:solidFill>
                <a:srgbClr val="000000"/>
              </a:solidFill>
              <a:cs typeface="Consolas"/>
            </a:endParaRPr>
          </a:p>
        </p:txBody>
      </p:sp>
    </p:spTree>
    <p:extLst>
      <p:ext uri="{BB962C8B-B14F-4D97-AF65-F5344CB8AC3E}">
        <p14:creationId xmlns:p14="http://schemas.microsoft.com/office/powerpoint/2010/main" val="28835413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in Linux</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32</a:t>
            </a:fld>
            <a:endParaRPr lang="en-US" dirty="0"/>
          </a:p>
        </p:txBody>
      </p:sp>
      <p:sp>
        <p:nvSpPr>
          <p:cNvPr id="6" name="TextBox 5"/>
          <p:cNvSpPr txBox="1"/>
          <p:nvPr/>
        </p:nvSpPr>
        <p:spPr>
          <a:xfrm>
            <a:off x="572036" y="1897505"/>
            <a:ext cx="7665286" cy="2308324"/>
          </a:xfrm>
          <a:prstGeom prst="rect">
            <a:avLst/>
          </a:prstGeom>
          <a:noFill/>
        </p:spPr>
        <p:txBody>
          <a:bodyPr wrap="square" rtlCol="0">
            <a:spAutoFit/>
          </a:bodyPr>
          <a:lstStyle/>
          <a:p>
            <a:r>
              <a:rPr lang="en-US" dirty="0" smtClean="0">
                <a:solidFill>
                  <a:srgbClr val="000000"/>
                </a:solidFill>
              </a:rPr>
              <a:t>If the child starts with </a:t>
            </a:r>
            <a:r>
              <a:rPr lang="en-US" dirty="0" err="1">
                <a:solidFill>
                  <a:srgbClr val="000000"/>
                </a:solidFill>
                <a:latin typeface="Consolas"/>
                <a:cs typeface="Consolas"/>
              </a:rPr>
              <a:t>i</a:t>
            </a:r>
            <a:r>
              <a:rPr lang="en-US" dirty="0">
                <a:solidFill>
                  <a:srgbClr val="000000"/>
                </a:solidFill>
                <a:latin typeface="Consolas"/>
                <a:cs typeface="Consolas"/>
              </a:rPr>
              <a:t> = </a:t>
            </a:r>
            <a:r>
              <a:rPr lang="en-US" dirty="0" smtClean="0">
                <a:solidFill>
                  <a:srgbClr val="000000"/>
                </a:solidFill>
                <a:latin typeface="Consolas"/>
                <a:cs typeface="Consolas"/>
              </a:rPr>
              <a:t>7 </a:t>
            </a:r>
            <a:r>
              <a:rPr lang="en-US" dirty="0" smtClean="0">
                <a:solidFill>
                  <a:srgbClr val="000000"/>
                </a:solidFill>
                <a:cs typeface="Consolas"/>
              </a:rPr>
              <a:t>and that view of the variable can’t be changed by the parent, then the child must have its own </a:t>
            </a:r>
            <a:r>
              <a:rPr lang="en-US" dirty="0" smtClean="0">
                <a:solidFill>
                  <a:srgbClr val="FF6600"/>
                </a:solidFill>
                <a:cs typeface="Consolas"/>
              </a:rPr>
              <a:t>private copy </a:t>
            </a:r>
            <a:r>
              <a:rPr lang="en-US" dirty="0" smtClean="0">
                <a:solidFill>
                  <a:srgbClr val="000000"/>
                </a:solidFill>
                <a:cs typeface="Consolas"/>
              </a:rPr>
              <a:t>of </a:t>
            </a:r>
            <a:r>
              <a:rPr lang="en-US" dirty="0" err="1" smtClean="0">
                <a:solidFill>
                  <a:srgbClr val="000000"/>
                </a:solidFill>
                <a:cs typeface="Consolas"/>
              </a:rPr>
              <a:t>i</a:t>
            </a:r>
            <a:r>
              <a:rPr lang="en-US" i="1" dirty="0" smtClean="0">
                <a:solidFill>
                  <a:srgbClr val="000000"/>
                </a:solidFill>
                <a:cs typeface="Consolas"/>
              </a:rPr>
              <a:t>.</a:t>
            </a:r>
            <a:endParaRPr lang="en-US" dirty="0" smtClean="0">
              <a:solidFill>
                <a:srgbClr val="000000"/>
              </a:solidFill>
              <a:cs typeface="Consolas"/>
            </a:endParaRPr>
          </a:p>
          <a:p>
            <a:endParaRPr lang="en-US" dirty="0">
              <a:solidFill>
                <a:srgbClr val="000000"/>
              </a:solidFill>
              <a:cs typeface="Consolas"/>
            </a:endParaRPr>
          </a:p>
          <a:p>
            <a:r>
              <a:rPr lang="en-US" dirty="0" smtClean="0">
                <a:solidFill>
                  <a:srgbClr val="000000"/>
                </a:solidFill>
                <a:cs typeface="Consolas"/>
              </a:rPr>
              <a:t>By extension, if it has its own copy of </a:t>
            </a:r>
            <a:r>
              <a:rPr lang="en-US" dirty="0" err="1" smtClean="0">
                <a:solidFill>
                  <a:srgbClr val="000000"/>
                </a:solidFill>
                <a:cs typeface="Consolas"/>
              </a:rPr>
              <a:t>i</a:t>
            </a:r>
            <a:r>
              <a:rPr lang="en-US" dirty="0" smtClean="0">
                <a:solidFill>
                  <a:srgbClr val="000000"/>
                </a:solidFill>
                <a:cs typeface="Consolas"/>
              </a:rPr>
              <a:t>, it must have its own copy of every variable the parent ever created.</a:t>
            </a:r>
          </a:p>
          <a:p>
            <a:endParaRPr lang="en-US" dirty="0">
              <a:solidFill>
                <a:srgbClr val="000000"/>
              </a:solidFill>
              <a:cs typeface="Consolas"/>
            </a:endParaRPr>
          </a:p>
          <a:p>
            <a:r>
              <a:rPr lang="en-US" dirty="0" smtClean="0">
                <a:solidFill>
                  <a:srgbClr val="000000"/>
                </a:solidFill>
                <a:cs typeface="Consolas"/>
              </a:rPr>
              <a:t>Every time you start a child task, you have to completely duplicate all of the parent’s memory!</a:t>
            </a:r>
            <a:r>
              <a:rPr lang="en-US" dirty="0" smtClean="0">
                <a:solidFill>
                  <a:srgbClr val="000000"/>
                </a:solidFill>
              </a:rPr>
              <a:t> </a:t>
            </a:r>
            <a:endParaRPr lang="en-US" dirty="0">
              <a:solidFill>
                <a:srgbClr val="000000"/>
              </a:solidFill>
              <a:latin typeface="Consolas"/>
              <a:cs typeface="Consolas"/>
            </a:endParaRPr>
          </a:p>
        </p:txBody>
      </p:sp>
    </p:spTree>
    <p:extLst>
      <p:ext uri="{BB962C8B-B14F-4D97-AF65-F5344CB8AC3E}">
        <p14:creationId xmlns:p14="http://schemas.microsoft.com/office/powerpoint/2010/main" val="101746815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in Linux</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33</a:t>
            </a:fld>
            <a:endParaRPr lang="en-US" dirty="0"/>
          </a:p>
        </p:txBody>
      </p:sp>
      <p:sp>
        <p:nvSpPr>
          <p:cNvPr id="6" name="TextBox 5"/>
          <p:cNvSpPr txBox="1"/>
          <p:nvPr/>
        </p:nvSpPr>
        <p:spPr>
          <a:xfrm>
            <a:off x="572036" y="1897505"/>
            <a:ext cx="7665286" cy="2862323"/>
          </a:xfrm>
          <a:prstGeom prst="rect">
            <a:avLst/>
          </a:prstGeom>
          <a:noFill/>
        </p:spPr>
        <p:txBody>
          <a:bodyPr wrap="square" rtlCol="0">
            <a:spAutoFit/>
          </a:bodyPr>
          <a:lstStyle/>
          <a:p>
            <a:r>
              <a:rPr lang="en-US" dirty="0" smtClean="0">
                <a:solidFill>
                  <a:srgbClr val="000000"/>
                </a:solidFill>
              </a:rPr>
              <a:t>Actually not really, not if you’re smart, if you’re smart then the parent’s memory is </a:t>
            </a:r>
            <a:r>
              <a:rPr lang="en-US" dirty="0" smtClean="0">
                <a:solidFill>
                  <a:srgbClr val="FF6600"/>
                </a:solidFill>
              </a:rPr>
              <a:t>COW</a:t>
            </a:r>
            <a:r>
              <a:rPr lang="en-US" dirty="0" smtClean="0">
                <a:solidFill>
                  <a:srgbClr val="000000"/>
                </a:solidFill>
              </a:rPr>
              <a:t>.</a:t>
            </a:r>
          </a:p>
          <a:p>
            <a:endParaRPr lang="en-US" dirty="0">
              <a:solidFill>
                <a:srgbClr val="000000"/>
              </a:solidFill>
            </a:endParaRPr>
          </a:p>
          <a:p>
            <a:r>
              <a:rPr lang="en-US" dirty="0" smtClean="0">
                <a:solidFill>
                  <a:srgbClr val="000000"/>
                </a:solidFill>
              </a:rPr>
              <a:t>Key observation:  “The parent and child must have their own view of memory” is too strong; the parent and child must have their own view of any memory </a:t>
            </a:r>
            <a:r>
              <a:rPr lang="en-US" dirty="0" smtClean="0">
                <a:solidFill>
                  <a:srgbClr val="FF6600"/>
                </a:solidFill>
              </a:rPr>
              <a:t>that differs </a:t>
            </a:r>
            <a:r>
              <a:rPr lang="en-US" dirty="0" smtClean="0">
                <a:solidFill>
                  <a:srgbClr val="000000"/>
                </a:solidFill>
              </a:rPr>
              <a:t>between parent and child.</a:t>
            </a:r>
          </a:p>
          <a:p>
            <a:endParaRPr lang="en-US" dirty="0">
              <a:solidFill>
                <a:srgbClr val="000000"/>
              </a:solidFill>
              <a:cs typeface="Consolas"/>
            </a:endParaRPr>
          </a:p>
          <a:p>
            <a:r>
              <a:rPr lang="en-US" dirty="0" smtClean="0">
                <a:solidFill>
                  <a:srgbClr val="000000"/>
                </a:solidFill>
                <a:cs typeface="Consolas"/>
              </a:rPr>
              <a:t>When a parent spawns a new child, all of the parent’s memory is marked “copy on write”.  Any future writes to memory by the parent or child will first copy the memory, then perform the required update.</a:t>
            </a:r>
          </a:p>
        </p:txBody>
      </p:sp>
    </p:spTree>
    <p:extLst>
      <p:ext uri="{BB962C8B-B14F-4D97-AF65-F5344CB8AC3E}">
        <p14:creationId xmlns:p14="http://schemas.microsoft.com/office/powerpoint/2010/main" val="209947954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in Linux</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34</a:t>
            </a:fld>
            <a:endParaRPr lang="en-US" dirty="0"/>
          </a:p>
        </p:txBody>
      </p:sp>
      <p:sp>
        <p:nvSpPr>
          <p:cNvPr id="6" name="TextBox 5"/>
          <p:cNvSpPr txBox="1"/>
          <p:nvPr/>
        </p:nvSpPr>
        <p:spPr>
          <a:xfrm>
            <a:off x="572036" y="1897505"/>
            <a:ext cx="7665286" cy="2585323"/>
          </a:xfrm>
          <a:prstGeom prst="rect">
            <a:avLst/>
          </a:prstGeom>
          <a:noFill/>
        </p:spPr>
        <p:txBody>
          <a:bodyPr wrap="square" rtlCol="0">
            <a:spAutoFit/>
          </a:bodyPr>
          <a:lstStyle/>
          <a:p>
            <a:r>
              <a:rPr lang="en-US" dirty="0" smtClean="0">
                <a:solidFill>
                  <a:srgbClr val="000000"/>
                </a:solidFill>
              </a:rPr>
              <a:t>Once processes are created in Linux, they must of course be scheduled to run on the CPU.</a:t>
            </a:r>
          </a:p>
          <a:p>
            <a:endParaRPr lang="en-US" dirty="0" smtClean="0">
              <a:solidFill>
                <a:srgbClr val="000000"/>
              </a:solidFill>
            </a:endParaRPr>
          </a:p>
          <a:p>
            <a:r>
              <a:rPr lang="en-US" dirty="0" smtClean="0">
                <a:solidFill>
                  <a:srgbClr val="000000"/>
                </a:solidFill>
              </a:rPr>
              <a:t>Linux has three scheduling classes:</a:t>
            </a:r>
          </a:p>
          <a:p>
            <a:r>
              <a:rPr lang="en-US" dirty="0" smtClean="0">
                <a:solidFill>
                  <a:srgbClr val="000000"/>
                </a:solidFill>
              </a:rPr>
              <a:t>SCHED_RR, SCHED_FIFO, SCHED_OTHER.</a:t>
            </a:r>
          </a:p>
          <a:p>
            <a:endParaRPr lang="en-US" dirty="0">
              <a:solidFill>
                <a:srgbClr val="000000"/>
              </a:solidFill>
            </a:endParaRPr>
          </a:p>
          <a:p>
            <a:r>
              <a:rPr lang="en-US" dirty="0" smtClean="0">
                <a:solidFill>
                  <a:srgbClr val="000000"/>
                </a:solidFill>
              </a:rPr>
              <a:t>The first two are ‘real time’ by some definition, the last is the common class for every normal thread.  The real time threads are scheduled first, then left over time is used for SCHED_OTHER.</a:t>
            </a:r>
          </a:p>
        </p:txBody>
      </p:sp>
    </p:spTree>
    <p:extLst>
      <p:ext uri="{BB962C8B-B14F-4D97-AF65-F5344CB8AC3E}">
        <p14:creationId xmlns:p14="http://schemas.microsoft.com/office/powerpoint/2010/main" val="234771385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in Linux</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35</a:t>
            </a:fld>
            <a:endParaRPr lang="en-US" dirty="0"/>
          </a:p>
        </p:txBody>
      </p:sp>
      <p:sp>
        <p:nvSpPr>
          <p:cNvPr id="6" name="TextBox 5"/>
          <p:cNvSpPr txBox="1"/>
          <p:nvPr/>
        </p:nvSpPr>
        <p:spPr>
          <a:xfrm>
            <a:off x="572036" y="1897505"/>
            <a:ext cx="7665286" cy="2585323"/>
          </a:xfrm>
          <a:prstGeom prst="rect">
            <a:avLst/>
          </a:prstGeom>
          <a:noFill/>
        </p:spPr>
        <p:txBody>
          <a:bodyPr wrap="square" rtlCol="0">
            <a:spAutoFit/>
          </a:bodyPr>
          <a:lstStyle/>
          <a:p>
            <a:r>
              <a:rPr lang="en-US" dirty="0" smtClean="0">
                <a:solidFill>
                  <a:srgbClr val="000000"/>
                </a:solidFill>
              </a:rPr>
              <a:t>The O(1) scheduler was introduced in the development of the 2.6.0 Linux kernel which was released in 2003.  Its responsibility was to schedule the SCHED_OTHER class and its selling points were:</a:t>
            </a:r>
          </a:p>
          <a:p>
            <a:endParaRPr lang="en-US" dirty="0">
              <a:solidFill>
                <a:srgbClr val="000000"/>
              </a:solidFill>
            </a:endParaRPr>
          </a:p>
          <a:p>
            <a:pPr marL="285750" indent="-285750">
              <a:buFont typeface="Arial"/>
              <a:buChar char="•"/>
            </a:pPr>
            <a:r>
              <a:rPr lang="en-US" dirty="0" smtClean="0">
                <a:solidFill>
                  <a:srgbClr val="000000"/>
                </a:solidFill>
              </a:rPr>
              <a:t>Able to run in constant time, regardless of the number of processes on the system</a:t>
            </a:r>
          </a:p>
          <a:p>
            <a:pPr marL="285750" indent="-285750">
              <a:buFont typeface="Arial"/>
              <a:buChar char="•"/>
            </a:pPr>
            <a:r>
              <a:rPr lang="en-US" dirty="0" smtClean="0">
                <a:solidFill>
                  <a:srgbClr val="000000"/>
                </a:solidFill>
              </a:rPr>
              <a:t>Worked well with multiple CPUs, both keeping them all busy but also keeping tasks on the same CPU if possible</a:t>
            </a:r>
          </a:p>
          <a:p>
            <a:pPr marL="285750" indent="-285750">
              <a:buFont typeface="Arial"/>
              <a:buChar char="•"/>
            </a:pPr>
            <a:r>
              <a:rPr lang="en-US" dirty="0" smtClean="0">
                <a:solidFill>
                  <a:srgbClr val="000000"/>
                </a:solidFill>
              </a:rPr>
              <a:t>Good interactivity (compared to the previous scheduler)</a:t>
            </a:r>
            <a:endParaRPr lang="en-US" dirty="0">
              <a:solidFill>
                <a:srgbClr val="000000"/>
              </a:solidFill>
            </a:endParaRPr>
          </a:p>
        </p:txBody>
      </p:sp>
    </p:spTree>
    <p:extLst>
      <p:ext uri="{BB962C8B-B14F-4D97-AF65-F5344CB8AC3E}">
        <p14:creationId xmlns:p14="http://schemas.microsoft.com/office/powerpoint/2010/main" val="393299329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in Linux</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36</a:t>
            </a:fld>
            <a:endParaRPr lang="en-US" dirty="0"/>
          </a:p>
        </p:txBody>
      </p:sp>
      <p:pic>
        <p:nvPicPr>
          <p:cNvPr id="3" name="Picture 2"/>
          <p:cNvPicPr>
            <a:picLocks noChangeAspect="1"/>
          </p:cNvPicPr>
          <p:nvPr/>
        </p:nvPicPr>
        <p:blipFill>
          <a:blip r:embed="rId2"/>
          <a:stretch>
            <a:fillRect/>
          </a:stretch>
        </p:blipFill>
        <p:spPr>
          <a:xfrm>
            <a:off x="1397000" y="1908175"/>
            <a:ext cx="6350000" cy="4432300"/>
          </a:xfrm>
          <a:prstGeom prst="rect">
            <a:avLst/>
          </a:prstGeom>
        </p:spPr>
      </p:pic>
    </p:spTree>
    <p:extLst>
      <p:ext uri="{BB962C8B-B14F-4D97-AF65-F5344CB8AC3E}">
        <p14:creationId xmlns:p14="http://schemas.microsoft.com/office/powerpoint/2010/main" val="337606340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in Linux</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37</a:t>
            </a:fld>
            <a:endParaRPr lang="en-US" dirty="0"/>
          </a:p>
        </p:txBody>
      </p:sp>
      <p:sp>
        <p:nvSpPr>
          <p:cNvPr id="6" name="TextBox 5"/>
          <p:cNvSpPr txBox="1"/>
          <p:nvPr/>
        </p:nvSpPr>
        <p:spPr>
          <a:xfrm>
            <a:off x="572036" y="1897505"/>
            <a:ext cx="7665286" cy="3416320"/>
          </a:xfrm>
          <a:prstGeom prst="rect">
            <a:avLst/>
          </a:prstGeom>
          <a:noFill/>
        </p:spPr>
        <p:txBody>
          <a:bodyPr wrap="square" rtlCol="0">
            <a:spAutoFit/>
          </a:bodyPr>
          <a:lstStyle/>
          <a:p>
            <a:r>
              <a:rPr lang="en-US" dirty="0" smtClean="0">
                <a:solidFill>
                  <a:srgbClr val="000000"/>
                </a:solidFill>
              </a:rPr>
              <a:t>At the time the O(1) scheduler was developed, time in the kernel was tracked in units of milliseconds or tens of milliseconds, depending on the way the kernel was configured.</a:t>
            </a:r>
          </a:p>
          <a:p>
            <a:endParaRPr lang="en-US" dirty="0">
              <a:solidFill>
                <a:srgbClr val="000000"/>
              </a:solidFill>
            </a:endParaRPr>
          </a:p>
          <a:p>
            <a:r>
              <a:rPr lang="en-US" dirty="0" smtClean="0">
                <a:solidFill>
                  <a:srgbClr val="000000"/>
                </a:solidFill>
              </a:rPr>
              <a:t>In the O(1) scheduler, each process is allocated a </a:t>
            </a:r>
            <a:r>
              <a:rPr lang="en-US" dirty="0" err="1" smtClean="0">
                <a:solidFill>
                  <a:srgbClr val="FF6600"/>
                </a:solidFill>
              </a:rPr>
              <a:t>timeslice</a:t>
            </a:r>
            <a:r>
              <a:rPr lang="en-US" dirty="0" smtClean="0">
                <a:solidFill>
                  <a:srgbClr val="000000"/>
                </a:solidFill>
              </a:rPr>
              <a:t>, an amount of time the process is allowed to run </a:t>
            </a:r>
            <a:r>
              <a:rPr lang="en-US" dirty="0" smtClean="0">
                <a:solidFill>
                  <a:srgbClr val="000000"/>
                </a:solidFill>
              </a:rPr>
              <a:t>until it was preempted.  The </a:t>
            </a:r>
            <a:r>
              <a:rPr lang="en-US" dirty="0" err="1" smtClean="0">
                <a:solidFill>
                  <a:srgbClr val="000000"/>
                </a:solidFill>
              </a:rPr>
              <a:t>timeslice</a:t>
            </a:r>
            <a:r>
              <a:rPr lang="en-US" dirty="0" smtClean="0">
                <a:solidFill>
                  <a:srgbClr val="000000"/>
                </a:solidFill>
              </a:rPr>
              <a:t> varies from 5ms to 800ms depending on a processes priority and behavior.</a:t>
            </a:r>
          </a:p>
          <a:p>
            <a:endParaRPr lang="en-US" dirty="0">
              <a:solidFill>
                <a:srgbClr val="000000"/>
              </a:solidFill>
            </a:endParaRPr>
          </a:p>
          <a:p>
            <a:r>
              <a:rPr lang="en-US" dirty="0" smtClean="0">
                <a:solidFill>
                  <a:srgbClr val="000000"/>
                </a:solidFill>
              </a:rPr>
              <a:t>New processes are picked to run based on their priority and whether they have any </a:t>
            </a:r>
            <a:r>
              <a:rPr lang="en-US" dirty="0" err="1" smtClean="0">
                <a:solidFill>
                  <a:srgbClr val="000000"/>
                </a:solidFill>
              </a:rPr>
              <a:t>timeslice</a:t>
            </a:r>
            <a:r>
              <a:rPr lang="en-US" dirty="0" smtClean="0">
                <a:solidFill>
                  <a:srgbClr val="000000"/>
                </a:solidFill>
              </a:rPr>
              <a:t> left.  Once a process runs out of </a:t>
            </a:r>
            <a:r>
              <a:rPr lang="en-US" dirty="0" err="1" smtClean="0">
                <a:solidFill>
                  <a:srgbClr val="000000"/>
                </a:solidFill>
              </a:rPr>
              <a:t>timeslice</a:t>
            </a:r>
            <a:r>
              <a:rPr lang="en-US" dirty="0" smtClean="0">
                <a:solidFill>
                  <a:srgbClr val="000000"/>
                </a:solidFill>
              </a:rPr>
              <a:t>, it cannot be scheduled again until every other task has run out of </a:t>
            </a:r>
            <a:r>
              <a:rPr lang="en-US" dirty="0" err="1" smtClean="0">
                <a:solidFill>
                  <a:srgbClr val="000000"/>
                </a:solidFill>
              </a:rPr>
              <a:t>timeslice</a:t>
            </a:r>
            <a:r>
              <a:rPr lang="en-US" dirty="0" smtClean="0">
                <a:solidFill>
                  <a:srgbClr val="000000"/>
                </a:solidFill>
              </a:rPr>
              <a:t>.</a:t>
            </a:r>
            <a:endParaRPr lang="en-US" dirty="0">
              <a:solidFill>
                <a:srgbClr val="000000"/>
              </a:solidFill>
            </a:endParaRPr>
          </a:p>
        </p:txBody>
      </p:sp>
    </p:spTree>
    <p:extLst>
      <p:ext uri="{BB962C8B-B14F-4D97-AF65-F5344CB8AC3E}">
        <p14:creationId xmlns:p14="http://schemas.microsoft.com/office/powerpoint/2010/main" val="180883930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in Linux</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38</a:t>
            </a:fld>
            <a:endParaRPr lang="en-US" dirty="0"/>
          </a:p>
        </p:txBody>
      </p:sp>
      <p:sp>
        <p:nvSpPr>
          <p:cNvPr id="6" name="TextBox 5"/>
          <p:cNvSpPr txBox="1"/>
          <p:nvPr/>
        </p:nvSpPr>
        <p:spPr>
          <a:xfrm>
            <a:off x="572036" y="1725875"/>
            <a:ext cx="7665286" cy="4801315"/>
          </a:xfrm>
          <a:prstGeom prst="rect">
            <a:avLst/>
          </a:prstGeom>
          <a:noFill/>
        </p:spPr>
        <p:txBody>
          <a:bodyPr wrap="square" rtlCol="0">
            <a:spAutoFit/>
          </a:bodyPr>
          <a:lstStyle/>
          <a:p>
            <a:r>
              <a:rPr lang="en-US" dirty="0" smtClean="0">
                <a:solidFill>
                  <a:srgbClr val="000000"/>
                </a:solidFill>
              </a:rPr>
              <a:t>An example:</a:t>
            </a:r>
          </a:p>
          <a:p>
            <a:endParaRPr lang="en-US" dirty="0">
              <a:solidFill>
                <a:srgbClr val="000000"/>
              </a:solidFill>
            </a:endParaRPr>
          </a:p>
          <a:p>
            <a:r>
              <a:rPr lang="en-US" dirty="0" smtClean="0">
                <a:solidFill>
                  <a:srgbClr val="000000"/>
                </a:solidFill>
              </a:rPr>
              <a:t>Thread 1: Priority 1, </a:t>
            </a:r>
            <a:r>
              <a:rPr lang="en-US" dirty="0" err="1" smtClean="0">
                <a:solidFill>
                  <a:srgbClr val="000000"/>
                </a:solidFill>
              </a:rPr>
              <a:t>T</a:t>
            </a:r>
            <a:r>
              <a:rPr lang="en-US" dirty="0" err="1" smtClean="0">
                <a:solidFill>
                  <a:srgbClr val="000000"/>
                </a:solidFill>
              </a:rPr>
              <a:t>imeslice</a:t>
            </a:r>
            <a:r>
              <a:rPr lang="en-US" dirty="0" smtClean="0">
                <a:solidFill>
                  <a:srgbClr val="000000"/>
                </a:solidFill>
              </a:rPr>
              <a:t> 10ms</a:t>
            </a:r>
          </a:p>
          <a:p>
            <a:r>
              <a:rPr lang="en-US" dirty="0" smtClean="0">
                <a:solidFill>
                  <a:srgbClr val="000000"/>
                </a:solidFill>
              </a:rPr>
              <a:t>Thread 2: Priority 1, </a:t>
            </a:r>
            <a:r>
              <a:rPr lang="en-US" dirty="0" err="1" smtClean="0">
                <a:solidFill>
                  <a:srgbClr val="000000"/>
                </a:solidFill>
              </a:rPr>
              <a:t>Timeslice</a:t>
            </a:r>
            <a:r>
              <a:rPr lang="en-US" dirty="0" smtClean="0">
                <a:solidFill>
                  <a:srgbClr val="000000"/>
                </a:solidFill>
              </a:rPr>
              <a:t> 20ms</a:t>
            </a:r>
          </a:p>
          <a:p>
            <a:r>
              <a:rPr lang="en-US" dirty="0" smtClean="0">
                <a:solidFill>
                  <a:srgbClr val="000000"/>
                </a:solidFill>
              </a:rPr>
              <a:t>Thread 3: Priority 2, </a:t>
            </a:r>
            <a:r>
              <a:rPr lang="en-US" dirty="0" err="1" smtClean="0">
                <a:solidFill>
                  <a:srgbClr val="000000"/>
                </a:solidFill>
              </a:rPr>
              <a:t>Timeslice</a:t>
            </a:r>
            <a:r>
              <a:rPr lang="en-US" dirty="0" smtClean="0">
                <a:solidFill>
                  <a:srgbClr val="000000"/>
                </a:solidFill>
              </a:rPr>
              <a:t> 30ms</a:t>
            </a:r>
          </a:p>
          <a:p>
            <a:endParaRPr lang="en-US" dirty="0">
              <a:solidFill>
                <a:srgbClr val="000000"/>
              </a:solidFill>
            </a:endParaRPr>
          </a:p>
          <a:p>
            <a:r>
              <a:rPr lang="en-US" dirty="0" smtClean="0">
                <a:solidFill>
                  <a:srgbClr val="000000"/>
                </a:solidFill>
              </a:rPr>
              <a:t>Thread 3 is allowed to run until either its 30ms is up or it blocks (for example, waiting for input).</a:t>
            </a:r>
          </a:p>
          <a:p>
            <a:endParaRPr lang="en-US" dirty="0">
              <a:solidFill>
                <a:srgbClr val="000000"/>
              </a:solidFill>
            </a:endParaRPr>
          </a:p>
          <a:p>
            <a:r>
              <a:rPr lang="en-US" dirty="0" smtClean="0">
                <a:solidFill>
                  <a:srgbClr val="000000"/>
                </a:solidFill>
              </a:rPr>
              <a:t>One of Thread 1 or 2 gets chosen at random to run until its </a:t>
            </a:r>
            <a:r>
              <a:rPr lang="en-US" dirty="0" err="1" smtClean="0">
                <a:solidFill>
                  <a:srgbClr val="000000"/>
                </a:solidFill>
              </a:rPr>
              <a:t>timeslice</a:t>
            </a:r>
            <a:r>
              <a:rPr lang="en-US" dirty="0" smtClean="0">
                <a:solidFill>
                  <a:srgbClr val="000000"/>
                </a:solidFill>
              </a:rPr>
              <a:t> expires, it blocks or Thread 3 unblocks.  If Thread 2 gets run, doesn’t block or get preempted, then Thread 1 will not get any CPU time at all for 20ms.  This is a long time in terms of processes!</a:t>
            </a:r>
          </a:p>
          <a:p>
            <a:endParaRPr lang="en-US" dirty="0">
              <a:solidFill>
                <a:srgbClr val="000000"/>
              </a:solidFill>
            </a:endParaRPr>
          </a:p>
          <a:p>
            <a:r>
              <a:rPr lang="en-US" dirty="0" smtClean="0">
                <a:solidFill>
                  <a:srgbClr val="000000"/>
                </a:solidFill>
              </a:rPr>
              <a:t>If Thread 1 and 2 both exhaust their </a:t>
            </a:r>
            <a:r>
              <a:rPr lang="en-US" dirty="0" err="1" smtClean="0">
                <a:solidFill>
                  <a:srgbClr val="000000"/>
                </a:solidFill>
              </a:rPr>
              <a:t>timeslices</a:t>
            </a:r>
            <a:r>
              <a:rPr lang="en-US" dirty="0" smtClean="0">
                <a:solidFill>
                  <a:srgbClr val="000000"/>
                </a:solidFill>
              </a:rPr>
              <a:t> before Thread 3 does (because Thread 3 is blocking), then the CPU may sit idle rather than refreshing the </a:t>
            </a:r>
            <a:r>
              <a:rPr lang="en-US" dirty="0" err="1" smtClean="0">
                <a:solidFill>
                  <a:srgbClr val="000000"/>
                </a:solidFill>
              </a:rPr>
              <a:t>timeslices</a:t>
            </a:r>
            <a:r>
              <a:rPr lang="en-US" dirty="0" smtClean="0">
                <a:solidFill>
                  <a:srgbClr val="000000"/>
                </a:solidFill>
              </a:rPr>
              <a:t> of the first two threads!</a:t>
            </a:r>
            <a:endParaRPr lang="en-US" dirty="0">
              <a:solidFill>
                <a:srgbClr val="000000"/>
              </a:solidFill>
            </a:endParaRPr>
          </a:p>
        </p:txBody>
      </p:sp>
    </p:spTree>
    <p:extLst>
      <p:ext uri="{BB962C8B-B14F-4D97-AF65-F5344CB8AC3E}">
        <p14:creationId xmlns:p14="http://schemas.microsoft.com/office/powerpoint/2010/main" val="244357363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in Linux</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39</a:t>
            </a:fld>
            <a:endParaRPr lang="en-US" dirty="0"/>
          </a:p>
        </p:txBody>
      </p:sp>
      <p:sp>
        <p:nvSpPr>
          <p:cNvPr id="6" name="TextBox 5"/>
          <p:cNvSpPr txBox="1"/>
          <p:nvPr/>
        </p:nvSpPr>
        <p:spPr>
          <a:xfrm>
            <a:off x="572036" y="1897505"/>
            <a:ext cx="7665286" cy="3970318"/>
          </a:xfrm>
          <a:prstGeom prst="rect">
            <a:avLst/>
          </a:prstGeom>
          <a:noFill/>
        </p:spPr>
        <p:txBody>
          <a:bodyPr wrap="square" rtlCol="0">
            <a:spAutoFit/>
          </a:bodyPr>
          <a:lstStyle/>
          <a:p>
            <a:r>
              <a:rPr lang="en-US" dirty="0" smtClean="0">
                <a:solidFill>
                  <a:srgbClr val="000000"/>
                </a:solidFill>
              </a:rPr>
              <a:t>In order to overcome this, the O(1) scheduler implemented various heuristics to try and detect ‘interactive’ or ‘I/O-bound’ tasks as compared to ‘processor bound’ tasks.</a:t>
            </a:r>
          </a:p>
          <a:p>
            <a:endParaRPr lang="en-US" dirty="0">
              <a:solidFill>
                <a:srgbClr val="000000"/>
              </a:solidFill>
            </a:endParaRPr>
          </a:p>
          <a:p>
            <a:r>
              <a:rPr lang="en-US" dirty="0" smtClean="0">
                <a:solidFill>
                  <a:srgbClr val="FF6600"/>
                </a:solidFill>
              </a:rPr>
              <a:t>Interactive</a:t>
            </a:r>
            <a:r>
              <a:rPr lang="en-US" dirty="0" smtClean="0">
                <a:solidFill>
                  <a:srgbClr val="000000"/>
                </a:solidFill>
              </a:rPr>
              <a:t> tasks are something like a text editor that may wait for a long time before the user presses a key, but must respond quickly.</a:t>
            </a:r>
          </a:p>
          <a:p>
            <a:endParaRPr lang="en-US" dirty="0">
              <a:solidFill>
                <a:srgbClr val="000000"/>
              </a:solidFill>
            </a:endParaRPr>
          </a:p>
          <a:p>
            <a:r>
              <a:rPr lang="en-US" dirty="0" smtClean="0">
                <a:solidFill>
                  <a:srgbClr val="FF6600"/>
                </a:solidFill>
              </a:rPr>
              <a:t>Processor</a:t>
            </a:r>
            <a:r>
              <a:rPr lang="en-US" dirty="0" smtClean="0">
                <a:solidFill>
                  <a:srgbClr val="000000"/>
                </a:solidFill>
              </a:rPr>
              <a:t> bound tasks are things like video processors that will quickly use up their </a:t>
            </a:r>
            <a:r>
              <a:rPr lang="en-US" dirty="0" err="1" smtClean="0">
                <a:solidFill>
                  <a:srgbClr val="000000"/>
                </a:solidFill>
              </a:rPr>
              <a:t>timeslice</a:t>
            </a:r>
            <a:r>
              <a:rPr lang="en-US" dirty="0" smtClean="0">
                <a:solidFill>
                  <a:srgbClr val="000000"/>
                </a:solidFill>
              </a:rPr>
              <a:t> if allowed to, but don’t require quick responses.</a:t>
            </a:r>
          </a:p>
          <a:p>
            <a:endParaRPr lang="en-US" dirty="0">
              <a:solidFill>
                <a:srgbClr val="000000"/>
              </a:solidFill>
            </a:endParaRPr>
          </a:p>
          <a:p>
            <a:r>
              <a:rPr lang="en-US" dirty="0" smtClean="0">
                <a:solidFill>
                  <a:srgbClr val="000000"/>
                </a:solidFill>
              </a:rPr>
              <a:t>Processor bound tasks require high priorities to ensure they get enough of the CPU to be productive.  Interactive tasks require high priorities in order to be able to wake quickly.  Obviously the concept of ‘priority’ isn’t good enough to describe this process!</a:t>
            </a:r>
            <a:endParaRPr lang="en-US" dirty="0">
              <a:solidFill>
                <a:srgbClr val="000000"/>
              </a:solidFill>
            </a:endParaRPr>
          </a:p>
        </p:txBody>
      </p:sp>
    </p:spTree>
    <p:extLst>
      <p:ext uri="{BB962C8B-B14F-4D97-AF65-F5344CB8AC3E}">
        <p14:creationId xmlns:p14="http://schemas.microsoft.com/office/powerpoint/2010/main" val="22322441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Linux</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4</a:t>
            </a:fld>
            <a:endParaRPr lang="en-US" dirty="0"/>
          </a:p>
        </p:txBody>
      </p:sp>
      <p:sp>
        <p:nvSpPr>
          <p:cNvPr id="6" name="TextBox 5"/>
          <p:cNvSpPr txBox="1"/>
          <p:nvPr/>
        </p:nvSpPr>
        <p:spPr>
          <a:xfrm>
            <a:off x="572036" y="1897505"/>
            <a:ext cx="7665286" cy="3416320"/>
          </a:xfrm>
          <a:prstGeom prst="rect">
            <a:avLst/>
          </a:prstGeom>
          <a:noFill/>
        </p:spPr>
        <p:txBody>
          <a:bodyPr wrap="square" rtlCol="0">
            <a:spAutoFit/>
          </a:bodyPr>
          <a:lstStyle/>
          <a:p>
            <a:r>
              <a:rPr lang="en-US" dirty="0" smtClean="0">
                <a:solidFill>
                  <a:srgbClr val="000000"/>
                </a:solidFill>
              </a:rPr>
              <a:t>Linux was first released in 1991.  </a:t>
            </a:r>
            <a:r>
              <a:rPr lang="en-US" dirty="0" smtClean="0">
                <a:solidFill>
                  <a:srgbClr val="000000"/>
                </a:solidFill>
              </a:rPr>
              <a:t>It is an Operating System Kernel, not a whole operating system.  The whole system is typically referred to as a Linux Distribution or, if packaged with a specific set of </a:t>
            </a:r>
            <a:r>
              <a:rPr lang="en-US" dirty="0" err="1" smtClean="0">
                <a:solidFill>
                  <a:srgbClr val="000000"/>
                </a:solidFill>
              </a:rPr>
              <a:t>userspace</a:t>
            </a:r>
            <a:r>
              <a:rPr lang="en-US" dirty="0" smtClean="0">
                <a:solidFill>
                  <a:srgbClr val="000000"/>
                </a:solidFill>
              </a:rPr>
              <a:t> programs, GNU/Linux.</a:t>
            </a:r>
          </a:p>
          <a:p>
            <a:endParaRPr lang="en-US" dirty="0">
              <a:solidFill>
                <a:srgbClr val="000000"/>
              </a:solidFill>
            </a:endParaRPr>
          </a:p>
          <a:p>
            <a:r>
              <a:rPr lang="en-US" dirty="0" smtClean="0">
                <a:solidFill>
                  <a:srgbClr val="000000"/>
                </a:solidFill>
              </a:rPr>
              <a:t>The Linux Kernel is also the core of the Android Operating System.  Android is the only mainstream use of the Linux Kernel in anything other than a “traditional” GNU/Linux style operating system.</a:t>
            </a:r>
          </a:p>
          <a:p>
            <a:endParaRPr lang="en-US" dirty="0">
              <a:solidFill>
                <a:srgbClr val="000000"/>
              </a:solidFill>
            </a:endParaRPr>
          </a:p>
          <a:p>
            <a:r>
              <a:rPr lang="en-US" dirty="0" smtClean="0">
                <a:solidFill>
                  <a:srgbClr val="000000"/>
                </a:solidFill>
              </a:rPr>
              <a:t>The Kernel is “Monolithic” in style (regardless of the use of Kernel modules) in that is has very clearly defined kernel and </a:t>
            </a:r>
            <a:r>
              <a:rPr lang="en-US" dirty="0" err="1" smtClean="0">
                <a:solidFill>
                  <a:srgbClr val="000000"/>
                </a:solidFill>
              </a:rPr>
              <a:t>userspace</a:t>
            </a:r>
            <a:r>
              <a:rPr lang="en-US" dirty="0" smtClean="0">
                <a:solidFill>
                  <a:srgbClr val="000000"/>
                </a:solidFill>
              </a:rPr>
              <a:t> portions and no low level access at all is permitted from the </a:t>
            </a:r>
            <a:r>
              <a:rPr lang="en-US" dirty="0" err="1" smtClean="0">
                <a:solidFill>
                  <a:srgbClr val="000000"/>
                </a:solidFill>
              </a:rPr>
              <a:t>userspace</a:t>
            </a:r>
            <a:r>
              <a:rPr lang="en-US" dirty="0" smtClean="0">
                <a:solidFill>
                  <a:srgbClr val="000000"/>
                </a:solidFill>
              </a:rPr>
              <a:t> portion.</a:t>
            </a:r>
            <a:endParaRPr lang="en-US" dirty="0">
              <a:solidFill>
                <a:srgbClr val="000000"/>
              </a:solidFill>
            </a:endParaRPr>
          </a:p>
        </p:txBody>
      </p:sp>
    </p:spTree>
    <p:extLst>
      <p:ext uri="{BB962C8B-B14F-4D97-AF65-F5344CB8AC3E}">
        <p14:creationId xmlns:p14="http://schemas.microsoft.com/office/powerpoint/2010/main" val="416919829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in Linux</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40</a:t>
            </a:fld>
            <a:endParaRPr lang="en-US" dirty="0"/>
          </a:p>
        </p:txBody>
      </p:sp>
      <p:sp>
        <p:nvSpPr>
          <p:cNvPr id="6" name="TextBox 5"/>
          <p:cNvSpPr txBox="1"/>
          <p:nvPr/>
        </p:nvSpPr>
        <p:spPr>
          <a:xfrm>
            <a:off x="572036" y="1897505"/>
            <a:ext cx="7665286" cy="2585323"/>
          </a:xfrm>
          <a:prstGeom prst="rect">
            <a:avLst/>
          </a:prstGeom>
          <a:noFill/>
        </p:spPr>
        <p:txBody>
          <a:bodyPr wrap="square" rtlCol="0">
            <a:spAutoFit/>
          </a:bodyPr>
          <a:lstStyle/>
          <a:p>
            <a:r>
              <a:rPr lang="en-US" dirty="0" smtClean="0">
                <a:solidFill>
                  <a:srgbClr val="000000"/>
                </a:solidFill>
              </a:rPr>
              <a:t>The O(1) scheduler’s heuristics modify process priority dynamically depending whether they’re behaving in a processor-bound or I/O-bound manner.</a:t>
            </a:r>
          </a:p>
          <a:p>
            <a:endParaRPr lang="en-US" dirty="0">
              <a:solidFill>
                <a:srgbClr val="000000"/>
              </a:solidFill>
            </a:endParaRPr>
          </a:p>
          <a:p>
            <a:r>
              <a:rPr lang="en-US" dirty="0" smtClean="0">
                <a:solidFill>
                  <a:srgbClr val="000000"/>
                </a:solidFill>
              </a:rPr>
              <a:t>On the whole, the heuristics did a good job of ensuring that the CPU was properly utilized, however there were still several workloads, both natural and malicious</a:t>
            </a:r>
            <a:r>
              <a:rPr lang="en-US" dirty="0" smtClean="0">
                <a:solidFill>
                  <a:srgbClr val="000000"/>
                </a:solidFill>
              </a:rPr>
              <a:t>, that could trick the scheduler in to being unfair.</a:t>
            </a:r>
          </a:p>
          <a:p>
            <a:endParaRPr lang="en-US" dirty="0">
              <a:solidFill>
                <a:srgbClr val="000000"/>
              </a:solidFill>
            </a:endParaRPr>
          </a:p>
          <a:p>
            <a:r>
              <a:rPr lang="en-US" dirty="0" smtClean="0">
                <a:solidFill>
                  <a:srgbClr val="000000"/>
                </a:solidFill>
              </a:rPr>
              <a:t>Hence, in 2007, O(1) was replaced by CFS.</a:t>
            </a:r>
            <a:endParaRPr lang="en-US" dirty="0">
              <a:solidFill>
                <a:srgbClr val="000000"/>
              </a:solidFill>
            </a:endParaRPr>
          </a:p>
        </p:txBody>
      </p:sp>
    </p:spTree>
    <p:extLst>
      <p:ext uri="{BB962C8B-B14F-4D97-AF65-F5344CB8AC3E}">
        <p14:creationId xmlns:p14="http://schemas.microsoft.com/office/powerpoint/2010/main" val="218335075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in Linux</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41</a:t>
            </a:fld>
            <a:endParaRPr lang="en-US" dirty="0"/>
          </a:p>
        </p:txBody>
      </p:sp>
      <p:sp>
        <p:nvSpPr>
          <p:cNvPr id="6" name="TextBox 5"/>
          <p:cNvSpPr txBox="1"/>
          <p:nvPr/>
        </p:nvSpPr>
        <p:spPr>
          <a:xfrm>
            <a:off x="572036" y="1714433"/>
            <a:ext cx="7665286" cy="4801315"/>
          </a:xfrm>
          <a:prstGeom prst="rect">
            <a:avLst/>
          </a:prstGeom>
          <a:noFill/>
        </p:spPr>
        <p:txBody>
          <a:bodyPr wrap="square" rtlCol="0">
            <a:spAutoFit/>
          </a:bodyPr>
          <a:lstStyle/>
          <a:p>
            <a:r>
              <a:rPr lang="en-US" dirty="0" smtClean="0">
                <a:solidFill>
                  <a:srgbClr val="000000"/>
                </a:solidFill>
              </a:rPr>
              <a:t>The Complete Fair Scheduler completely rethought the scheduler for the Linux Kernel.  Since the O(1) scheduler was written, the kernel had added support for High Resolution Timers,</a:t>
            </a:r>
            <a:r>
              <a:rPr lang="en-US" dirty="0">
                <a:solidFill>
                  <a:srgbClr val="000000"/>
                </a:solidFill>
              </a:rPr>
              <a:t> </a:t>
            </a:r>
            <a:r>
              <a:rPr lang="en-US" dirty="0" smtClean="0">
                <a:solidFill>
                  <a:srgbClr val="000000"/>
                </a:solidFill>
              </a:rPr>
              <a:t>allowing actual task run time to be accounted for with nanosecond resolution, opening up new options for scheduling.</a:t>
            </a:r>
          </a:p>
          <a:p>
            <a:endParaRPr lang="en-US" dirty="0">
              <a:solidFill>
                <a:srgbClr val="000000"/>
              </a:solidFill>
            </a:endParaRPr>
          </a:p>
          <a:p>
            <a:r>
              <a:rPr lang="en-US" dirty="0" smtClean="0">
                <a:solidFill>
                  <a:srgbClr val="000000"/>
                </a:solidFill>
              </a:rPr>
              <a:t>The operation of CFS can be summed up in a single sentence: CFS models the </a:t>
            </a:r>
            <a:r>
              <a:rPr lang="en-US" dirty="0" smtClean="0">
                <a:solidFill>
                  <a:srgbClr val="FF6600"/>
                </a:solidFill>
              </a:rPr>
              <a:t>ideal multithreading processor set</a:t>
            </a:r>
            <a:r>
              <a:rPr lang="en-US" dirty="0" smtClean="0">
                <a:solidFill>
                  <a:srgbClr val="000000"/>
                </a:solidFill>
              </a:rPr>
              <a:t> on real hardware.</a:t>
            </a:r>
          </a:p>
          <a:p>
            <a:endParaRPr lang="en-US" dirty="0">
              <a:solidFill>
                <a:srgbClr val="000000"/>
              </a:solidFill>
            </a:endParaRPr>
          </a:p>
          <a:p>
            <a:r>
              <a:rPr lang="en-US" dirty="0" smtClean="0">
                <a:solidFill>
                  <a:srgbClr val="000000"/>
                </a:solidFill>
              </a:rPr>
              <a:t>Ideal multithreading hardware doesn’t exist, so it’s emulated on a real CPU quite simply:  If two tasks of the same priority want to run, each should get 50% of the CPU.</a:t>
            </a:r>
          </a:p>
          <a:p>
            <a:endParaRPr lang="en-US" dirty="0">
              <a:solidFill>
                <a:srgbClr val="000000"/>
              </a:solidFill>
            </a:endParaRPr>
          </a:p>
          <a:p>
            <a:r>
              <a:rPr lang="en-US" dirty="0" smtClean="0">
                <a:solidFill>
                  <a:srgbClr val="000000"/>
                </a:solidFill>
              </a:rPr>
              <a:t>Conceptually, the CPU should flick back and forwards between those two tasks as fast as possible so that neither is particularly favored over the other.  Of course, in the real world, there must be some granularity here.  (Why?)</a:t>
            </a:r>
          </a:p>
        </p:txBody>
      </p:sp>
    </p:spTree>
    <p:extLst>
      <p:ext uri="{BB962C8B-B14F-4D97-AF65-F5344CB8AC3E}">
        <p14:creationId xmlns:p14="http://schemas.microsoft.com/office/powerpoint/2010/main" val="359141618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in Linux</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42</a:t>
            </a:fld>
            <a:endParaRPr lang="en-US" dirty="0"/>
          </a:p>
        </p:txBody>
      </p:sp>
      <p:sp>
        <p:nvSpPr>
          <p:cNvPr id="6" name="TextBox 5"/>
          <p:cNvSpPr txBox="1"/>
          <p:nvPr/>
        </p:nvSpPr>
        <p:spPr>
          <a:xfrm>
            <a:off x="572036" y="1714433"/>
            <a:ext cx="7665286" cy="3970318"/>
          </a:xfrm>
          <a:prstGeom prst="rect">
            <a:avLst/>
          </a:prstGeom>
          <a:noFill/>
        </p:spPr>
        <p:txBody>
          <a:bodyPr wrap="square" rtlCol="0">
            <a:spAutoFit/>
          </a:bodyPr>
          <a:lstStyle/>
          <a:p>
            <a:r>
              <a:rPr lang="en-US" dirty="0" smtClean="0">
                <a:solidFill>
                  <a:srgbClr val="000000"/>
                </a:solidFill>
              </a:rPr>
              <a:t>From this premise, it’s very easy to incorporate concepts of priority by splitting the CPU time in different fractions.  A high priority task might have a ‘virtua</a:t>
            </a:r>
            <a:r>
              <a:rPr lang="en-US" dirty="0" smtClean="0">
                <a:solidFill>
                  <a:srgbClr val="000000"/>
                </a:solidFill>
              </a:rPr>
              <a:t>l’ run time of 0.5ms for every 1ms on it actually runs on the CPU while a lower priority thread might be 1:1.  In that case, balancing virtual run times would share the processor 2:1 in </a:t>
            </a:r>
            <a:r>
              <a:rPr lang="en-US" dirty="0" err="1" smtClean="0">
                <a:solidFill>
                  <a:srgbClr val="000000"/>
                </a:solidFill>
              </a:rPr>
              <a:t>favour</a:t>
            </a:r>
            <a:r>
              <a:rPr lang="en-US" dirty="0" smtClean="0">
                <a:solidFill>
                  <a:srgbClr val="000000"/>
                </a:solidFill>
              </a:rPr>
              <a:t> of the high priority task without either task being able to starve the other.</a:t>
            </a:r>
            <a:endParaRPr lang="en-US" dirty="0" smtClean="0">
              <a:solidFill>
                <a:srgbClr val="000000"/>
              </a:solidFill>
            </a:endParaRPr>
          </a:p>
          <a:p>
            <a:endParaRPr lang="en-US" dirty="0">
              <a:solidFill>
                <a:srgbClr val="000000"/>
              </a:solidFill>
            </a:endParaRPr>
          </a:p>
          <a:p>
            <a:r>
              <a:rPr lang="en-US" dirty="0" smtClean="0">
                <a:solidFill>
                  <a:srgbClr val="000000"/>
                </a:solidFill>
              </a:rPr>
              <a:t>It’s also easy to incorporate hierarchical scheduling concepts.  For example, what if you don’t want two equal priority threads to have half the CPU each?  What about two equal priority </a:t>
            </a:r>
            <a:r>
              <a:rPr lang="en-US" dirty="0" smtClean="0">
                <a:solidFill>
                  <a:srgbClr val="FF6600"/>
                </a:solidFill>
              </a:rPr>
              <a:t>users</a:t>
            </a:r>
            <a:r>
              <a:rPr lang="en-US" dirty="0" smtClean="0">
                <a:solidFill>
                  <a:srgbClr val="000000"/>
                </a:solidFill>
              </a:rPr>
              <a:t>?</a:t>
            </a:r>
          </a:p>
          <a:p>
            <a:endParaRPr lang="en-US" dirty="0">
              <a:solidFill>
                <a:srgbClr val="000000"/>
              </a:solidFill>
            </a:endParaRPr>
          </a:p>
          <a:p>
            <a:r>
              <a:rPr lang="en-US" dirty="0" smtClean="0">
                <a:solidFill>
                  <a:srgbClr val="000000"/>
                </a:solidFill>
              </a:rPr>
              <a:t>With CFS, it’s easy to group processes such that each group gets the same runtime as each other group.  This allows a system administrator to isolate users and allocate CPU usage fairly, for any definition of ‘fair’.</a:t>
            </a:r>
          </a:p>
        </p:txBody>
      </p:sp>
    </p:spTree>
    <p:extLst>
      <p:ext uri="{BB962C8B-B14F-4D97-AF65-F5344CB8AC3E}">
        <p14:creationId xmlns:p14="http://schemas.microsoft.com/office/powerpoint/2010/main" val="1065149065"/>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in Linux</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43</a:t>
            </a:fld>
            <a:endParaRPr lang="en-US" dirty="0"/>
          </a:p>
        </p:txBody>
      </p:sp>
      <p:sp>
        <p:nvSpPr>
          <p:cNvPr id="6" name="TextBox 5"/>
          <p:cNvSpPr txBox="1"/>
          <p:nvPr/>
        </p:nvSpPr>
        <p:spPr>
          <a:xfrm>
            <a:off x="572036" y="1714433"/>
            <a:ext cx="7665286" cy="2031325"/>
          </a:xfrm>
          <a:prstGeom prst="rect">
            <a:avLst/>
          </a:prstGeom>
          <a:noFill/>
        </p:spPr>
        <p:txBody>
          <a:bodyPr wrap="square" rtlCol="0">
            <a:spAutoFit/>
          </a:bodyPr>
          <a:lstStyle/>
          <a:p>
            <a:r>
              <a:rPr lang="en-US" dirty="0" smtClean="0">
                <a:solidFill>
                  <a:srgbClr val="000000"/>
                </a:solidFill>
              </a:rPr>
              <a:t>CFS is implemented using a time-ordered Red/Black Tree.  This type of structure is a semi-balanced binary tree, with a few different rules for the insertion of nodes.  Most important for us, every node has only lower values on its left, and only higher values on its right.</a:t>
            </a:r>
          </a:p>
          <a:p>
            <a:endParaRPr lang="en-US" dirty="0">
              <a:solidFill>
                <a:srgbClr val="000000"/>
              </a:solidFill>
            </a:endParaRPr>
          </a:p>
          <a:p>
            <a:r>
              <a:rPr lang="en-US" dirty="0" smtClean="0">
                <a:solidFill>
                  <a:srgbClr val="000000"/>
                </a:solidFill>
              </a:rPr>
              <a:t>If the key is a processes run time, the next process that should run is always the left-most task</a:t>
            </a:r>
          </a:p>
        </p:txBody>
      </p:sp>
      <p:pic>
        <p:nvPicPr>
          <p:cNvPr id="3" name="Picture 2"/>
          <p:cNvPicPr>
            <a:picLocks noChangeAspect="1"/>
          </p:cNvPicPr>
          <p:nvPr/>
        </p:nvPicPr>
        <p:blipFill>
          <a:blip r:embed="rId2"/>
          <a:stretch>
            <a:fillRect/>
          </a:stretch>
        </p:blipFill>
        <p:spPr>
          <a:xfrm>
            <a:off x="1149284" y="3295272"/>
            <a:ext cx="6862082" cy="3302377"/>
          </a:xfrm>
          <a:prstGeom prst="rect">
            <a:avLst/>
          </a:prstGeom>
        </p:spPr>
      </p:pic>
    </p:spTree>
    <p:extLst>
      <p:ext uri="{BB962C8B-B14F-4D97-AF65-F5344CB8AC3E}">
        <p14:creationId xmlns:p14="http://schemas.microsoft.com/office/powerpoint/2010/main" val="840891258"/>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in Linux</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44</a:t>
            </a:fld>
            <a:endParaRPr lang="en-US" dirty="0"/>
          </a:p>
        </p:txBody>
      </p:sp>
      <p:sp>
        <p:nvSpPr>
          <p:cNvPr id="6" name="TextBox 5"/>
          <p:cNvSpPr txBox="1"/>
          <p:nvPr/>
        </p:nvSpPr>
        <p:spPr>
          <a:xfrm>
            <a:off x="572036" y="1714433"/>
            <a:ext cx="7665286" cy="3139321"/>
          </a:xfrm>
          <a:prstGeom prst="rect">
            <a:avLst/>
          </a:prstGeom>
          <a:noFill/>
        </p:spPr>
        <p:txBody>
          <a:bodyPr wrap="square" rtlCol="0">
            <a:spAutoFit/>
          </a:bodyPr>
          <a:lstStyle/>
          <a:p>
            <a:r>
              <a:rPr lang="en-US" dirty="0" smtClean="0">
                <a:solidFill>
                  <a:srgbClr val="000000"/>
                </a:solidFill>
              </a:rPr>
              <a:t>Discussion of O(1) and CFS has focused on the SCHED_OTHER class of process.  There are two ‘real time’ classes specified by POSIX:  SCHED_RR and SCHED_FIFO.</a:t>
            </a:r>
          </a:p>
          <a:p>
            <a:endParaRPr lang="en-US" dirty="0">
              <a:solidFill>
                <a:srgbClr val="000000"/>
              </a:solidFill>
            </a:endParaRPr>
          </a:p>
          <a:p>
            <a:r>
              <a:rPr lang="en-US" dirty="0" smtClean="0">
                <a:solidFill>
                  <a:srgbClr val="000000"/>
                </a:solidFill>
              </a:rPr>
              <a:t>These haven’t been talked about in detail because they’re very simple:  The highest priority task runs as long as it likes.  In the case of multiple processes of the same priority, those at that level are scheduled in a Round Robin (RR) or First-in, First-out (FIFO) manner.</a:t>
            </a:r>
          </a:p>
          <a:p>
            <a:endParaRPr lang="en-US" dirty="0">
              <a:solidFill>
                <a:srgbClr val="000000"/>
              </a:solidFill>
            </a:endParaRPr>
          </a:p>
          <a:p>
            <a:r>
              <a:rPr lang="en-US" dirty="0" smtClean="0">
                <a:solidFill>
                  <a:srgbClr val="000000"/>
                </a:solidFill>
              </a:rPr>
              <a:t>There is much talk about introducing deadline based scheduling for real time tasks, but at the time of writing, no such solution has been merged.</a:t>
            </a:r>
          </a:p>
        </p:txBody>
      </p:sp>
    </p:spTree>
    <p:extLst>
      <p:ext uri="{BB962C8B-B14F-4D97-AF65-F5344CB8AC3E}">
        <p14:creationId xmlns:p14="http://schemas.microsoft.com/office/powerpoint/2010/main" val="725876008"/>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in Linux</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45</a:t>
            </a:fld>
            <a:endParaRPr lang="en-US" dirty="0"/>
          </a:p>
        </p:txBody>
      </p:sp>
      <p:sp>
        <p:nvSpPr>
          <p:cNvPr id="6" name="TextBox 5"/>
          <p:cNvSpPr txBox="1"/>
          <p:nvPr/>
        </p:nvSpPr>
        <p:spPr>
          <a:xfrm>
            <a:off x="572036" y="1714433"/>
            <a:ext cx="7665286" cy="4247317"/>
          </a:xfrm>
          <a:prstGeom prst="rect">
            <a:avLst/>
          </a:prstGeom>
          <a:noFill/>
        </p:spPr>
        <p:txBody>
          <a:bodyPr wrap="square" rtlCol="0">
            <a:spAutoFit/>
          </a:bodyPr>
          <a:lstStyle/>
          <a:p>
            <a:r>
              <a:rPr lang="en-US" dirty="0" smtClean="0">
                <a:solidFill>
                  <a:srgbClr val="000000"/>
                </a:solidFill>
              </a:rPr>
              <a:t>The RT scheduling classes are all well and good, however there are still plenty of things that can keep RT tasks off the CPU, ruin their latency and determinism:</a:t>
            </a:r>
          </a:p>
          <a:p>
            <a:endParaRPr lang="en-US" dirty="0">
              <a:solidFill>
                <a:srgbClr val="000000"/>
              </a:solidFill>
            </a:endParaRPr>
          </a:p>
          <a:p>
            <a:pPr marL="285750" indent="-285750">
              <a:buFont typeface="Arial"/>
              <a:buChar char="•"/>
            </a:pPr>
            <a:r>
              <a:rPr lang="en-US" dirty="0" smtClean="0">
                <a:solidFill>
                  <a:srgbClr val="000000"/>
                </a:solidFill>
              </a:rPr>
              <a:t>The Kernel itself has many internal tasks, some of which have RT priority</a:t>
            </a:r>
          </a:p>
          <a:p>
            <a:pPr marL="285750" indent="-285750">
              <a:buFont typeface="Arial"/>
              <a:buChar char="•"/>
            </a:pPr>
            <a:r>
              <a:rPr lang="en-US" dirty="0" smtClean="0">
                <a:solidFill>
                  <a:srgbClr val="000000"/>
                </a:solidFill>
              </a:rPr>
              <a:t>Kernel interrupt handlers are relatively large and not able to be preempted</a:t>
            </a:r>
          </a:p>
          <a:p>
            <a:pPr marL="285750" indent="-285750">
              <a:buFont typeface="Arial"/>
              <a:buChar char="•"/>
            </a:pPr>
            <a:r>
              <a:rPr lang="en-US" dirty="0" smtClean="0">
                <a:solidFill>
                  <a:srgbClr val="000000"/>
                </a:solidFill>
              </a:rPr>
              <a:t>Aggressive power management means that tasks are moved around available CPUs in order to best manage power.  Migration to another CPU will almost certainly change the cache </a:t>
            </a:r>
            <a:r>
              <a:rPr lang="en-US" dirty="0" err="1" smtClean="0">
                <a:solidFill>
                  <a:srgbClr val="000000"/>
                </a:solidFill>
              </a:rPr>
              <a:t>behaviour</a:t>
            </a:r>
            <a:endParaRPr lang="en-US" dirty="0" smtClean="0">
              <a:solidFill>
                <a:srgbClr val="000000"/>
              </a:solidFill>
            </a:endParaRPr>
          </a:p>
          <a:p>
            <a:pPr marL="285750" indent="-285750">
              <a:buFont typeface="Arial"/>
              <a:buChar char="•"/>
            </a:pPr>
            <a:r>
              <a:rPr lang="en-US" dirty="0" smtClean="0">
                <a:solidFill>
                  <a:srgbClr val="000000"/>
                </a:solidFill>
              </a:rPr>
              <a:t>The kernel is full of complex interdependencies and locking that can’t be preempted</a:t>
            </a:r>
          </a:p>
          <a:p>
            <a:pPr marL="285750" indent="-285750">
              <a:buFont typeface="Arial"/>
              <a:buChar char="•"/>
            </a:pPr>
            <a:r>
              <a:rPr lang="en-US" dirty="0" smtClean="0">
                <a:solidFill>
                  <a:srgbClr val="000000"/>
                </a:solidFill>
              </a:rPr>
              <a:t>Large portions of kernel code must be run with interrupts disabled, compounding the issues above.</a:t>
            </a:r>
          </a:p>
        </p:txBody>
      </p:sp>
    </p:spTree>
    <p:extLst>
      <p:ext uri="{BB962C8B-B14F-4D97-AF65-F5344CB8AC3E}">
        <p14:creationId xmlns:p14="http://schemas.microsoft.com/office/powerpoint/2010/main" val="1336174112"/>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in Linux</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46</a:t>
            </a:fld>
            <a:endParaRPr lang="en-US" dirty="0"/>
          </a:p>
        </p:txBody>
      </p:sp>
      <p:sp>
        <p:nvSpPr>
          <p:cNvPr id="6" name="TextBox 5"/>
          <p:cNvSpPr txBox="1"/>
          <p:nvPr/>
        </p:nvSpPr>
        <p:spPr>
          <a:xfrm>
            <a:off x="572036" y="1714433"/>
            <a:ext cx="7665286" cy="3693319"/>
          </a:xfrm>
          <a:prstGeom prst="rect">
            <a:avLst/>
          </a:prstGeom>
          <a:noFill/>
        </p:spPr>
        <p:txBody>
          <a:bodyPr wrap="square" rtlCol="0">
            <a:spAutoFit/>
          </a:bodyPr>
          <a:lstStyle/>
          <a:p>
            <a:r>
              <a:rPr lang="en-US" dirty="0" smtClean="0">
                <a:solidFill>
                  <a:srgbClr val="000000"/>
                </a:solidFill>
              </a:rPr>
              <a:t>Many of these points are largely mitigated by the PREEMPT_RT patch set which is maintained in order to improve the Linux Kernel real time </a:t>
            </a:r>
            <a:r>
              <a:rPr lang="en-US" dirty="0" err="1" smtClean="0">
                <a:solidFill>
                  <a:srgbClr val="000000"/>
                </a:solidFill>
              </a:rPr>
              <a:t>behaviour</a:t>
            </a:r>
            <a:r>
              <a:rPr lang="en-US" dirty="0" smtClean="0">
                <a:solidFill>
                  <a:srgbClr val="000000"/>
                </a:solidFill>
              </a:rPr>
              <a:t>.  While there are still problems in terms of predictability, the PREEMPT_RT </a:t>
            </a:r>
            <a:r>
              <a:rPr lang="en-US" dirty="0" err="1" smtClean="0">
                <a:solidFill>
                  <a:srgbClr val="000000"/>
                </a:solidFill>
              </a:rPr>
              <a:t>patchset</a:t>
            </a:r>
            <a:r>
              <a:rPr lang="en-US" dirty="0" smtClean="0">
                <a:solidFill>
                  <a:srgbClr val="000000"/>
                </a:solidFill>
              </a:rPr>
              <a:t> does things like making locks more likely to be </a:t>
            </a:r>
            <a:r>
              <a:rPr lang="en-US" dirty="0" err="1" smtClean="0">
                <a:solidFill>
                  <a:srgbClr val="000000"/>
                </a:solidFill>
              </a:rPr>
              <a:t>preemptable</a:t>
            </a:r>
            <a:r>
              <a:rPr lang="en-US" dirty="0" smtClean="0">
                <a:solidFill>
                  <a:srgbClr val="000000"/>
                </a:solidFill>
              </a:rPr>
              <a:t>, running interrupts within special </a:t>
            </a:r>
            <a:r>
              <a:rPr lang="en-US" dirty="0" err="1" smtClean="0">
                <a:solidFill>
                  <a:srgbClr val="000000"/>
                </a:solidFill>
              </a:rPr>
              <a:t>preemptable</a:t>
            </a:r>
            <a:r>
              <a:rPr lang="en-US" dirty="0" smtClean="0">
                <a:solidFill>
                  <a:srgbClr val="000000"/>
                </a:solidFill>
              </a:rPr>
              <a:t> threads where possible etc.</a:t>
            </a:r>
          </a:p>
          <a:p>
            <a:endParaRPr lang="en-US" dirty="0">
              <a:solidFill>
                <a:srgbClr val="000000"/>
              </a:solidFill>
            </a:endParaRPr>
          </a:p>
          <a:p>
            <a:r>
              <a:rPr lang="en-US" dirty="0" smtClean="0">
                <a:solidFill>
                  <a:srgbClr val="000000"/>
                </a:solidFill>
              </a:rPr>
              <a:t>This work is not actually driven by embedded systems, though it is useful for it.</a:t>
            </a:r>
          </a:p>
          <a:p>
            <a:endParaRPr lang="en-US" dirty="0">
              <a:solidFill>
                <a:srgbClr val="000000"/>
              </a:solidFill>
            </a:endParaRPr>
          </a:p>
          <a:p>
            <a:r>
              <a:rPr lang="en-US" dirty="0" smtClean="0">
                <a:solidFill>
                  <a:srgbClr val="000000"/>
                </a:solidFill>
              </a:rPr>
              <a:t>It’s largely driven by financial institutions, to whom the latency between the decision to make a trade and actually making it can translate to real money.</a:t>
            </a:r>
          </a:p>
        </p:txBody>
      </p:sp>
    </p:spTree>
    <p:extLst>
      <p:ext uri="{BB962C8B-B14F-4D97-AF65-F5344CB8AC3E}">
        <p14:creationId xmlns:p14="http://schemas.microsoft.com/office/powerpoint/2010/main" val="2751091951"/>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in Linux</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47</a:t>
            </a:fld>
            <a:endParaRPr lang="en-US" dirty="0"/>
          </a:p>
        </p:txBody>
      </p:sp>
      <p:sp>
        <p:nvSpPr>
          <p:cNvPr id="6" name="TextBox 5"/>
          <p:cNvSpPr txBox="1"/>
          <p:nvPr/>
        </p:nvSpPr>
        <p:spPr>
          <a:xfrm>
            <a:off x="572036" y="1714433"/>
            <a:ext cx="7665286" cy="3970318"/>
          </a:xfrm>
          <a:prstGeom prst="rect">
            <a:avLst/>
          </a:prstGeom>
          <a:noFill/>
        </p:spPr>
        <p:txBody>
          <a:bodyPr wrap="square" rtlCol="0">
            <a:spAutoFit/>
          </a:bodyPr>
          <a:lstStyle/>
          <a:p>
            <a:r>
              <a:rPr lang="en-US" dirty="0" smtClean="0">
                <a:solidFill>
                  <a:schemeClr val="accent1">
                    <a:lumMod val="50000"/>
                  </a:schemeClr>
                </a:solidFill>
              </a:rPr>
              <a:t>Scheduling Summary</a:t>
            </a:r>
          </a:p>
          <a:p>
            <a:pPr marL="285750" indent="-285750">
              <a:buFont typeface="Arial"/>
              <a:buChar char="•"/>
            </a:pPr>
            <a:r>
              <a:rPr lang="en-US" dirty="0" smtClean="0">
                <a:solidFill>
                  <a:srgbClr val="000000"/>
                </a:solidFill>
              </a:rPr>
              <a:t>Linux has no explicit concept of Tasks vs. Threads, it just knows about Processes, each of which may opt to share different resources with other Processes</a:t>
            </a:r>
          </a:p>
          <a:p>
            <a:pPr marL="285750" indent="-285750">
              <a:buFont typeface="Arial"/>
              <a:buChar char="•"/>
            </a:pPr>
            <a:r>
              <a:rPr lang="en-US" dirty="0" smtClean="0">
                <a:solidFill>
                  <a:srgbClr val="000000"/>
                </a:solidFill>
              </a:rPr>
              <a:t>There are three scheduling classes: SCHED_RR, SCHED_FIFO, SCHED_OTHER</a:t>
            </a:r>
          </a:p>
          <a:p>
            <a:pPr marL="285750" indent="-285750">
              <a:buFont typeface="Arial"/>
              <a:buChar char="•"/>
            </a:pPr>
            <a:r>
              <a:rPr lang="en-US" dirty="0" smtClean="0">
                <a:solidFill>
                  <a:srgbClr val="000000"/>
                </a:solidFill>
              </a:rPr>
              <a:t>Most processes are SCHED_OTHER and their run order is determined by the Complete Fair Scheduler</a:t>
            </a:r>
          </a:p>
          <a:p>
            <a:pPr marL="285750" indent="-285750">
              <a:buFont typeface="Arial"/>
              <a:buChar char="•"/>
            </a:pPr>
            <a:r>
              <a:rPr lang="en-US" dirty="0" smtClean="0">
                <a:solidFill>
                  <a:srgbClr val="000000"/>
                </a:solidFill>
              </a:rPr>
              <a:t>The “real time” levels have predictable </a:t>
            </a:r>
            <a:r>
              <a:rPr lang="en-US" dirty="0" err="1" smtClean="0">
                <a:solidFill>
                  <a:srgbClr val="000000"/>
                </a:solidFill>
              </a:rPr>
              <a:t>behaviour</a:t>
            </a:r>
            <a:r>
              <a:rPr lang="en-US" dirty="0" smtClean="0">
                <a:solidFill>
                  <a:srgbClr val="000000"/>
                </a:solidFill>
              </a:rPr>
              <a:t> with respect to each other, but the core of the Linux Kernel behaves badly from a real time point of view.</a:t>
            </a:r>
          </a:p>
          <a:p>
            <a:pPr marL="285750" indent="-285750">
              <a:buFont typeface="Arial"/>
              <a:buChar char="•"/>
            </a:pPr>
            <a:r>
              <a:rPr lang="en-US" dirty="0" smtClean="0">
                <a:solidFill>
                  <a:srgbClr val="000000"/>
                </a:solidFill>
              </a:rPr>
              <a:t>Linux, particularly with the PREEMPT_RT </a:t>
            </a:r>
            <a:r>
              <a:rPr lang="en-US" dirty="0" err="1" smtClean="0">
                <a:solidFill>
                  <a:srgbClr val="000000"/>
                </a:solidFill>
              </a:rPr>
              <a:t>patchset</a:t>
            </a:r>
            <a:r>
              <a:rPr lang="en-US" dirty="0" smtClean="0">
                <a:solidFill>
                  <a:srgbClr val="000000"/>
                </a:solidFill>
              </a:rPr>
              <a:t>, is usable for real time and low latency requirements within specific but complicated bounds.  </a:t>
            </a:r>
            <a:r>
              <a:rPr lang="en-US" dirty="0" smtClean="0">
                <a:solidFill>
                  <a:srgbClr val="FF6600"/>
                </a:solidFill>
              </a:rPr>
              <a:t>Be careful</a:t>
            </a:r>
            <a:r>
              <a:rPr lang="en-US" dirty="0" smtClean="0">
                <a:solidFill>
                  <a:srgbClr val="000000"/>
                </a:solidFill>
              </a:rPr>
              <a:t>.</a:t>
            </a:r>
          </a:p>
        </p:txBody>
      </p:sp>
    </p:spTree>
    <p:extLst>
      <p:ext uri="{BB962C8B-B14F-4D97-AF65-F5344CB8AC3E}">
        <p14:creationId xmlns:p14="http://schemas.microsoft.com/office/powerpoint/2010/main" val="43532693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Linux</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5</a:t>
            </a:fld>
            <a:endParaRPr lang="en-US" dirty="0"/>
          </a:p>
        </p:txBody>
      </p:sp>
      <p:sp>
        <p:nvSpPr>
          <p:cNvPr id="6" name="TextBox 5"/>
          <p:cNvSpPr txBox="1"/>
          <p:nvPr/>
        </p:nvSpPr>
        <p:spPr>
          <a:xfrm>
            <a:off x="572036" y="1897505"/>
            <a:ext cx="7665286" cy="3139321"/>
          </a:xfrm>
          <a:prstGeom prst="rect">
            <a:avLst/>
          </a:prstGeom>
          <a:noFill/>
        </p:spPr>
        <p:txBody>
          <a:bodyPr wrap="square" rtlCol="0">
            <a:spAutoFit/>
          </a:bodyPr>
          <a:lstStyle/>
          <a:p>
            <a:r>
              <a:rPr lang="en-US" dirty="0" smtClean="0">
                <a:solidFill>
                  <a:srgbClr val="000000"/>
                </a:solidFill>
              </a:rPr>
              <a:t>Linux is commonly used on embedded devices for a number of reasons:</a:t>
            </a:r>
          </a:p>
          <a:p>
            <a:endParaRPr lang="en-US" dirty="0">
              <a:solidFill>
                <a:srgbClr val="000000"/>
              </a:solidFill>
            </a:endParaRPr>
          </a:p>
          <a:p>
            <a:pPr marL="285750" indent="-285750">
              <a:buFont typeface="Arial"/>
              <a:buChar char="•"/>
            </a:pPr>
            <a:r>
              <a:rPr lang="en-US" dirty="0" smtClean="0">
                <a:solidFill>
                  <a:srgbClr val="000000"/>
                </a:solidFill>
              </a:rPr>
              <a:t>Cheap (no per-unit costs at all)</a:t>
            </a:r>
          </a:p>
          <a:p>
            <a:pPr marL="285750" indent="-285750">
              <a:buFont typeface="Arial"/>
              <a:buChar char="•"/>
            </a:pPr>
            <a:r>
              <a:rPr lang="en-US" dirty="0" smtClean="0">
                <a:solidFill>
                  <a:srgbClr val="000000"/>
                </a:solidFill>
              </a:rPr>
              <a:t>Configurable</a:t>
            </a:r>
          </a:p>
          <a:p>
            <a:pPr marL="285750" indent="-285750">
              <a:buFont typeface="Arial"/>
              <a:buChar char="•"/>
            </a:pPr>
            <a:r>
              <a:rPr lang="en-US" dirty="0" smtClean="0">
                <a:solidFill>
                  <a:srgbClr val="000000"/>
                </a:solidFill>
              </a:rPr>
              <a:t>Runs on mor</a:t>
            </a:r>
            <a:r>
              <a:rPr lang="en-US" dirty="0" smtClean="0">
                <a:solidFill>
                  <a:srgbClr val="000000"/>
                </a:solidFill>
              </a:rPr>
              <a:t>e processors than any other kernel ever has (26 official at last count, many more unofficial)</a:t>
            </a:r>
          </a:p>
          <a:p>
            <a:pPr marL="285750" indent="-285750">
              <a:buFont typeface="Arial"/>
              <a:buChar char="•"/>
            </a:pPr>
            <a:r>
              <a:rPr lang="en-US" dirty="0" smtClean="0">
                <a:solidFill>
                  <a:srgbClr val="000000"/>
                </a:solidFill>
              </a:rPr>
              <a:t>Has a huge range of libraries and tools available</a:t>
            </a:r>
          </a:p>
          <a:p>
            <a:pPr marL="285750" indent="-285750">
              <a:buFont typeface="Arial"/>
              <a:buChar char="•"/>
            </a:pPr>
            <a:r>
              <a:rPr lang="en-US" dirty="0" smtClean="0">
                <a:solidFill>
                  <a:srgbClr val="000000"/>
                </a:solidFill>
              </a:rPr>
              <a:t>Provides a familiar programming environment for those coming from non-embedded backgrounds</a:t>
            </a:r>
          </a:p>
          <a:p>
            <a:pPr marL="285750" indent="-285750">
              <a:buFont typeface="Arial"/>
              <a:buChar char="•"/>
            </a:pPr>
            <a:r>
              <a:rPr lang="en-US" dirty="0" smtClean="0">
                <a:solidFill>
                  <a:srgbClr val="000000"/>
                </a:solidFill>
              </a:rPr>
              <a:t>Fast (compared to other big operating systems)</a:t>
            </a:r>
            <a:endParaRPr lang="en-US" dirty="0">
              <a:solidFill>
                <a:srgbClr val="000000"/>
              </a:solidFill>
            </a:endParaRPr>
          </a:p>
          <a:p>
            <a:pPr marL="285750" indent="-285750">
              <a:buFont typeface="Arial"/>
              <a:buChar char="•"/>
            </a:pPr>
            <a:r>
              <a:rPr lang="en-US" dirty="0" smtClean="0">
                <a:solidFill>
                  <a:srgbClr val="000000"/>
                </a:solidFill>
              </a:rPr>
              <a:t>…</a:t>
            </a:r>
          </a:p>
        </p:txBody>
      </p:sp>
    </p:spTree>
    <p:extLst>
      <p:ext uri="{BB962C8B-B14F-4D97-AF65-F5344CB8AC3E}">
        <p14:creationId xmlns:p14="http://schemas.microsoft.com/office/powerpoint/2010/main" val="319719545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Linux</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6</a:t>
            </a:fld>
            <a:endParaRPr lang="en-US" dirty="0"/>
          </a:p>
        </p:txBody>
      </p:sp>
      <p:sp>
        <p:nvSpPr>
          <p:cNvPr id="6" name="TextBox 5"/>
          <p:cNvSpPr txBox="1"/>
          <p:nvPr/>
        </p:nvSpPr>
        <p:spPr>
          <a:xfrm>
            <a:off x="572036" y="1897505"/>
            <a:ext cx="7665286" cy="3416320"/>
          </a:xfrm>
          <a:prstGeom prst="rect">
            <a:avLst/>
          </a:prstGeom>
          <a:noFill/>
        </p:spPr>
        <p:txBody>
          <a:bodyPr wrap="square" rtlCol="0">
            <a:spAutoFit/>
          </a:bodyPr>
          <a:lstStyle/>
          <a:p>
            <a:r>
              <a:rPr lang="en-US" dirty="0" smtClean="0">
                <a:solidFill>
                  <a:srgbClr val="000000"/>
                </a:solidFill>
              </a:rPr>
              <a:t>It was never designed for real time use, so applications in embedded systems must be approached with care.</a:t>
            </a:r>
          </a:p>
          <a:p>
            <a:endParaRPr lang="en-US" dirty="0">
              <a:solidFill>
                <a:srgbClr val="000000"/>
              </a:solidFill>
            </a:endParaRPr>
          </a:p>
          <a:p>
            <a:r>
              <a:rPr lang="en-US" dirty="0" smtClean="0">
                <a:solidFill>
                  <a:srgbClr val="000000"/>
                </a:solidFill>
              </a:rPr>
              <a:t>There are a number of efforts that have gone in to making Linux more suitable for hard real time tasks.  One approach is to run Linux inside another real time executive (</a:t>
            </a:r>
            <a:r>
              <a:rPr lang="en-US" dirty="0" err="1" smtClean="0">
                <a:solidFill>
                  <a:srgbClr val="000000"/>
                </a:solidFill>
              </a:rPr>
              <a:t>RTLinux</a:t>
            </a:r>
            <a:r>
              <a:rPr lang="en-US" dirty="0" smtClean="0">
                <a:solidFill>
                  <a:srgbClr val="000000"/>
                </a:solidFill>
              </a:rPr>
              <a:t>, RTAI).</a:t>
            </a:r>
          </a:p>
          <a:p>
            <a:endParaRPr lang="en-US" dirty="0">
              <a:solidFill>
                <a:srgbClr val="000000"/>
              </a:solidFill>
            </a:endParaRPr>
          </a:p>
          <a:p>
            <a:r>
              <a:rPr lang="en-US" dirty="0" smtClean="0">
                <a:solidFill>
                  <a:srgbClr val="000000"/>
                </a:solidFill>
              </a:rPr>
              <a:t>The less radical approach is found in the “PREEMPT_RT” work that is sponsored by many commercial embedded Linux vendors.  </a:t>
            </a:r>
            <a:r>
              <a:rPr lang="en-US" dirty="0" smtClean="0">
                <a:solidFill>
                  <a:srgbClr val="000000"/>
                </a:solidFill>
              </a:rPr>
              <a:t>Later in the lecture we will examine some examples of where this works and where it </a:t>
            </a:r>
            <a:r>
              <a:rPr lang="en-US" dirty="0" err="1" smtClean="0">
                <a:solidFill>
                  <a:srgbClr val="000000"/>
                </a:solidFill>
              </a:rPr>
              <a:t>doesn</a:t>
            </a:r>
            <a:r>
              <a:rPr lang="fr-FR" dirty="0" smtClean="0">
                <a:solidFill>
                  <a:srgbClr val="000000"/>
                </a:solidFill>
              </a:rPr>
              <a:t>’</a:t>
            </a:r>
            <a:r>
              <a:rPr lang="en-US" dirty="0" smtClean="0">
                <a:solidFill>
                  <a:srgbClr val="000000"/>
                </a:solidFill>
              </a:rPr>
              <a:t>t, but for now a quote to set the mood from someone who ought to know:</a:t>
            </a:r>
            <a:endParaRPr lang="en-US" dirty="0" smtClean="0">
              <a:solidFill>
                <a:srgbClr val="000000"/>
              </a:solidFill>
            </a:endParaRPr>
          </a:p>
        </p:txBody>
      </p:sp>
    </p:spTree>
    <p:extLst>
      <p:ext uri="{BB962C8B-B14F-4D97-AF65-F5344CB8AC3E}">
        <p14:creationId xmlns:p14="http://schemas.microsoft.com/office/powerpoint/2010/main" val="160688789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Linux</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7</a:t>
            </a:fld>
            <a:endParaRPr lang="en-US" dirty="0"/>
          </a:p>
        </p:txBody>
      </p:sp>
      <p:sp>
        <p:nvSpPr>
          <p:cNvPr id="3" name="Rectangle 2"/>
          <p:cNvSpPr/>
          <p:nvPr/>
        </p:nvSpPr>
        <p:spPr>
          <a:xfrm>
            <a:off x="652121" y="2746347"/>
            <a:ext cx="7859779" cy="1631216"/>
          </a:xfrm>
          <a:prstGeom prst="rect">
            <a:avLst/>
          </a:prstGeom>
        </p:spPr>
        <p:txBody>
          <a:bodyPr wrap="square">
            <a:spAutoFit/>
          </a:bodyPr>
          <a:lstStyle/>
          <a:p>
            <a:r>
              <a:rPr lang="en-US" sz="2000" dirty="0"/>
              <a:t>"Controlling a laser with Linux is crazy, but everyone in this room is crazy in his own way. So if you want to use Linux to control an industrial welding laser, I have no problem with your using PREEMPT_RT</a:t>
            </a:r>
            <a:r>
              <a:rPr lang="en-US" sz="2000" dirty="0" smtClean="0"/>
              <a:t>.”</a:t>
            </a:r>
          </a:p>
          <a:p>
            <a:r>
              <a:rPr lang="en-US" sz="2000" dirty="0"/>
              <a:t>	</a:t>
            </a:r>
            <a:r>
              <a:rPr lang="en-US" sz="2000" dirty="0" smtClean="0"/>
              <a:t>	-</a:t>
            </a:r>
            <a:r>
              <a:rPr lang="en-US" sz="2000" dirty="0"/>
              <a:t>- </a:t>
            </a:r>
            <a:r>
              <a:rPr lang="en-US" sz="2000" dirty="0">
                <a:solidFill>
                  <a:srgbClr val="FF6600"/>
                </a:solidFill>
              </a:rPr>
              <a:t>Linus Torvalds </a:t>
            </a:r>
          </a:p>
        </p:txBody>
      </p:sp>
    </p:spTree>
    <p:extLst>
      <p:ext uri="{BB962C8B-B14F-4D97-AF65-F5344CB8AC3E}">
        <p14:creationId xmlns:p14="http://schemas.microsoft.com/office/powerpoint/2010/main" val="154773895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Device Model</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8</a:t>
            </a:fld>
            <a:endParaRPr lang="en-US" dirty="0"/>
          </a:p>
        </p:txBody>
      </p:sp>
      <p:sp>
        <p:nvSpPr>
          <p:cNvPr id="6" name="TextBox 5"/>
          <p:cNvSpPr txBox="1"/>
          <p:nvPr/>
        </p:nvSpPr>
        <p:spPr>
          <a:xfrm>
            <a:off x="572036" y="1897505"/>
            <a:ext cx="7665286" cy="2031325"/>
          </a:xfrm>
          <a:prstGeom prst="rect">
            <a:avLst/>
          </a:prstGeom>
          <a:noFill/>
        </p:spPr>
        <p:txBody>
          <a:bodyPr wrap="square" rtlCol="0">
            <a:spAutoFit/>
          </a:bodyPr>
          <a:lstStyle/>
          <a:p>
            <a:r>
              <a:rPr lang="en-US" dirty="0" smtClean="0">
                <a:solidFill>
                  <a:srgbClr val="000000"/>
                </a:solidFill>
              </a:rPr>
              <a:t>When getting Linux to boot on a new board, the following steps must be accomplished:</a:t>
            </a:r>
          </a:p>
          <a:p>
            <a:endParaRPr lang="en-US" dirty="0">
              <a:solidFill>
                <a:srgbClr val="000000"/>
              </a:solidFill>
            </a:endParaRPr>
          </a:p>
          <a:p>
            <a:pPr marL="285750" indent="-285750">
              <a:buFont typeface="Arial"/>
              <a:buChar char="•"/>
            </a:pPr>
            <a:r>
              <a:rPr lang="en-US" dirty="0" smtClean="0">
                <a:solidFill>
                  <a:srgbClr val="000000"/>
                </a:solidFill>
              </a:rPr>
              <a:t>Support for the processor architecture used</a:t>
            </a:r>
          </a:p>
          <a:p>
            <a:pPr marL="285750" indent="-285750">
              <a:buFont typeface="Arial"/>
              <a:buChar char="•"/>
            </a:pPr>
            <a:r>
              <a:rPr lang="en-US" dirty="0" smtClean="0">
                <a:solidFill>
                  <a:srgbClr val="000000"/>
                </a:solidFill>
              </a:rPr>
              <a:t>Support for the processor type used</a:t>
            </a:r>
          </a:p>
          <a:p>
            <a:pPr marL="285750" indent="-285750">
              <a:buFont typeface="Arial"/>
              <a:buChar char="•"/>
            </a:pPr>
            <a:r>
              <a:rPr lang="en-US" dirty="0" smtClean="0">
                <a:solidFill>
                  <a:srgbClr val="000000"/>
                </a:solidFill>
              </a:rPr>
              <a:t>Support for the particular board used</a:t>
            </a:r>
          </a:p>
          <a:p>
            <a:pPr marL="285750" indent="-285750">
              <a:buFont typeface="Arial"/>
              <a:buChar char="•"/>
            </a:pPr>
            <a:r>
              <a:rPr lang="en-US" dirty="0" smtClean="0">
                <a:solidFill>
                  <a:srgbClr val="000000"/>
                </a:solidFill>
              </a:rPr>
              <a:t>Support for the devices on the board</a:t>
            </a:r>
            <a:endParaRPr lang="en-US" dirty="0">
              <a:solidFill>
                <a:srgbClr val="000000"/>
              </a:solidFill>
            </a:endParaRPr>
          </a:p>
        </p:txBody>
      </p:sp>
    </p:spTree>
    <p:extLst>
      <p:ext uri="{BB962C8B-B14F-4D97-AF65-F5344CB8AC3E}">
        <p14:creationId xmlns:p14="http://schemas.microsoft.com/office/powerpoint/2010/main" val="258217008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Device Model</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9</a:t>
            </a:fld>
            <a:endParaRPr lang="en-US" dirty="0"/>
          </a:p>
        </p:txBody>
      </p:sp>
      <p:sp>
        <p:nvSpPr>
          <p:cNvPr id="6" name="TextBox 5"/>
          <p:cNvSpPr txBox="1"/>
          <p:nvPr/>
        </p:nvSpPr>
        <p:spPr>
          <a:xfrm>
            <a:off x="572036" y="1897505"/>
            <a:ext cx="7665286" cy="4247317"/>
          </a:xfrm>
          <a:prstGeom prst="rect">
            <a:avLst/>
          </a:prstGeom>
          <a:noFill/>
        </p:spPr>
        <p:txBody>
          <a:bodyPr wrap="square" rtlCol="0">
            <a:spAutoFit/>
          </a:bodyPr>
          <a:lstStyle/>
          <a:p>
            <a:r>
              <a:rPr lang="en-US" dirty="0" smtClean="0">
                <a:solidFill>
                  <a:srgbClr val="000000"/>
                </a:solidFill>
              </a:rPr>
              <a:t>We will assume that the architecture work has been done, that the devices on the board have their drivers written and will examine what might have to be done write a Board Support Package (BSP).</a:t>
            </a:r>
          </a:p>
          <a:p>
            <a:endParaRPr lang="en-US" dirty="0">
              <a:solidFill>
                <a:srgbClr val="000000"/>
              </a:solidFill>
            </a:endParaRPr>
          </a:p>
          <a:p>
            <a:r>
              <a:rPr lang="en-US" dirty="0" smtClean="0">
                <a:solidFill>
                  <a:srgbClr val="000000"/>
                </a:solidFill>
              </a:rPr>
              <a:t>A BSP is a selection of code and other binary or plain text files that describe the operation of a particular board to the kernel.</a:t>
            </a:r>
          </a:p>
          <a:p>
            <a:endParaRPr lang="en-US" dirty="0">
              <a:solidFill>
                <a:srgbClr val="000000"/>
              </a:solidFill>
            </a:endParaRPr>
          </a:p>
          <a:p>
            <a:r>
              <a:rPr lang="en-US" dirty="0" smtClean="0">
                <a:solidFill>
                  <a:srgbClr val="000000"/>
                </a:solidFill>
              </a:rPr>
              <a:t>The BSP should also include board documentation, build environment and </a:t>
            </a:r>
            <a:r>
              <a:rPr lang="en-US" dirty="0" err="1" smtClean="0">
                <a:solidFill>
                  <a:srgbClr val="000000"/>
                </a:solidFill>
              </a:rPr>
              <a:t>userspace</a:t>
            </a:r>
            <a:r>
              <a:rPr lang="en-US" dirty="0" smtClean="0">
                <a:solidFill>
                  <a:srgbClr val="000000"/>
                </a:solidFill>
              </a:rPr>
              <a:t> code required to operate the board such as the graphical environment.</a:t>
            </a:r>
          </a:p>
          <a:p>
            <a:endParaRPr lang="en-US" dirty="0">
              <a:solidFill>
                <a:srgbClr val="000000"/>
              </a:solidFill>
            </a:endParaRPr>
          </a:p>
          <a:p>
            <a:r>
              <a:rPr lang="en-US" dirty="0" smtClean="0">
                <a:solidFill>
                  <a:srgbClr val="000000"/>
                </a:solidFill>
              </a:rPr>
              <a:t>That stuff is boring*, we will examine only the kernel portion of the BSP</a:t>
            </a:r>
          </a:p>
          <a:p>
            <a:endParaRPr lang="en-US" dirty="0">
              <a:solidFill>
                <a:srgbClr val="000000"/>
              </a:solidFill>
            </a:endParaRPr>
          </a:p>
          <a:p>
            <a:endParaRPr lang="en-US" dirty="0" smtClean="0">
              <a:solidFill>
                <a:srgbClr val="000000"/>
              </a:solidFill>
            </a:endParaRPr>
          </a:p>
          <a:p>
            <a:r>
              <a:rPr lang="en-US" sz="1400" dirty="0" smtClean="0">
                <a:solidFill>
                  <a:srgbClr val="000000"/>
                </a:solidFill>
              </a:rPr>
              <a:t>* but necessary</a:t>
            </a:r>
            <a:endParaRPr lang="en-US" sz="1400" dirty="0">
              <a:solidFill>
                <a:srgbClr val="000000"/>
              </a:solidFill>
            </a:endParaRPr>
          </a:p>
        </p:txBody>
      </p:sp>
    </p:spTree>
    <p:extLst>
      <p:ext uri="{BB962C8B-B14F-4D97-AF65-F5344CB8AC3E}">
        <p14:creationId xmlns:p14="http://schemas.microsoft.com/office/powerpoint/2010/main" val="219313399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ANUPowerpointTemplate2010">
  <a:themeElements>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NUPowerpointTemplate2010">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smtClean="0">
            <a:solidFill>
              <a:schemeClr val="bg1">
                <a:lumMod val="85000"/>
              </a:schemeClr>
            </a:solidFill>
          </a:defRPr>
        </a:defPPr>
      </a:lstStyle>
    </a:txDef>
  </a:objectDefaults>
  <a:extraClrSchemeLst>
    <a:extraClrScheme>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NUPowerpointTemplate201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NUPowerpointTemplate201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NUPowerpointTemplate201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NUPowerpointTemplate201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NUPowerpointTemplate201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NUPowerpointTemplate201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NUPowerpointTemplate201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NUPowerpointTemplate201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NUPowerpointTemplate201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NUPowerpointTemplate201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NUPowerpointTemplate201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ANUPowerpointTemplate2010-3-1.potx</Template>
  <TotalTime>8637</TotalTime>
  <Words>4301</Words>
  <Application>Microsoft Macintosh PowerPoint</Application>
  <PresentationFormat>On-screen Show (4:3)</PresentationFormat>
  <Paragraphs>473</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ANUPowerpointTemplate2010</vt:lpstr>
      <vt:lpstr>Linux</vt:lpstr>
      <vt:lpstr>Overview</vt:lpstr>
      <vt:lpstr>Introduction to Linux</vt:lpstr>
      <vt:lpstr>Introduction to Linux</vt:lpstr>
      <vt:lpstr>Introduction to Linux</vt:lpstr>
      <vt:lpstr>Introduction to Linux</vt:lpstr>
      <vt:lpstr>Introduction to Linux</vt:lpstr>
      <vt:lpstr>Linux Device Model</vt:lpstr>
      <vt:lpstr>Linux Device Model</vt:lpstr>
      <vt:lpstr>Linux Device Model</vt:lpstr>
      <vt:lpstr>Linux Device Model</vt:lpstr>
      <vt:lpstr>Linux Device Model</vt:lpstr>
      <vt:lpstr>Linux Device Model</vt:lpstr>
      <vt:lpstr>Linux Device Model</vt:lpstr>
      <vt:lpstr>Linux Device Model</vt:lpstr>
      <vt:lpstr>Linux Device Model</vt:lpstr>
      <vt:lpstr>Linux Device Model</vt:lpstr>
      <vt:lpstr>Linux Device Model</vt:lpstr>
      <vt:lpstr>Linux Device Model</vt:lpstr>
      <vt:lpstr>Linux Device Model</vt:lpstr>
      <vt:lpstr>Linux Device Model</vt:lpstr>
      <vt:lpstr>Linux Device Model</vt:lpstr>
      <vt:lpstr>Linux Device Model</vt:lpstr>
      <vt:lpstr>Linux Device Model</vt:lpstr>
      <vt:lpstr>Scheduling in Linux</vt:lpstr>
      <vt:lpstr>Scheduling in Linux</vt:lpstr>
      <vt:lpstr>Scheduling in Linux</vt:lpstr>
      <vt:lpstr>Scheduling in Linux</vt:lpstr>
      <vt:lpstr>Scheduling in Linux</vt:lpstr>
      <vt:lpstr>Scheduling in Linux</vt:lpstr>
      <vt:lpstr>Scheduling in Linux</vt:lpstr>
      <vt:lpstr>Scheduling in Linux</vt:lpstr>
      <vt:lpstr>Scheduling in Linux</vt:lpstr>
      <vt:lpstr>Scheduling in Linux</vt:lpstr>
      <vt:lpstr>Scheduling in Linux</vt:lpstr>
      <vt:lpstr>Scheduling in Linux</vt:lpstr>
      <vt:lpstr>Scheduling in Linux</vt:lpstr>
      <vt:lpstr>Scheduling in Linux</vt:lpstr>
      <vt:lpstr>Scheduling in Linux</vt:lpstr>
      <vt:lpstr>Scheduling in Linux</vt:lpstr>
      <vt:lpstr>Scheduling in Linux</vt:lpstr>
      <vt:lpstr>Scheduling in Linux</vt:lpstr>
      <vt:lpstr>Scheduling in Linux</vt:lpstr>
      <vt:lpstr>Scheduling in Linux</vt:lpstr>
      <vt:lpstr>Scheduling in Linux</vt:lpstr>
      <vt:lpstr>Scheduling in Linux</vt:lpstr>
      <vt:lpstr>Scheduling in Linux</vt:lpstr>
    </vt:vector>
  </TitlesOfParts>
  <Company>Nias Digital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Ben Nizette</dc:creator>
  <cp:lastModifiedBy>Ben Nizette</cp:lastModifiedBy>
  <cp:revision>221</cp:revision>
  <dcterms:created xsi:type="dcterms:W3CDTF">2012-03-25T00:50:54Z</dcterms:created>
  <dcterms:modified xsi:type="dcterms:W3CDTF">2012-09-06T02:49:25Z</dcterms:modified>
</cp:coreProperties>
</file>