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72"/>
  </p:notesMasterIdLst>
  <p:handoutMasterIdLst>
    <p:handoutMasterId r:id="rId73"/>
  </p:handoutMasterIdLst>
  <p:sldIdLst>
    <p:sldId id="256" r:id="rId2"/>
    <p:sldId id="265" r:id="rId3"/>
    <p:sldId id="276" r:id="rId4"/>
    <p:sldId id="277" r:id="rId5"/>
    <p:sldId id="278" r:id="rId6"/>
    <p:sldId id="279" r:id="rId7"/>
    <p:sldId id="281" r:id="rId8"/>
    <p:sldId id="282" r:id="rId9"/>
    <p:sldId id="283" r:id="rId10"/>
    <p:sldId id="284" r:id="rId11"/>
    <p:sldId id="285" r:id="rId12"/>
    <p:sldId id="286" r:id="rId13"/>
    <p:sldId id="287" r:id="rId14"/>
    <p:sldId id="288" r:id="rId15"/>
    <p:sldId id="289" r:id="rId16"/>
    <p:sldId id="290" r:id="rId17"/>
    <p:sldId id="296" r:id="rId18"/>
    <p:sldId id="297" r:id="rId19"/>
    <p:sldId id="295" r:id="rId20"/>
    <p:sldId id="291" r:id="rId21"/>
    <p:sldId id="292" r:id="rId22"/>
    <p:sldId id="293" r:id="rId23"/>
    <p:sldId id="294" r:id="rId24"/>
    <p:sldId id="274" r:id="rId25"/>
    <p:sldId id="299" r:id="rId26"/>
    <p:sldId id="300" r:id="rId27"/>
    <p:sldId id="301" r:id="rId28"/>
    <p:sldId id="298" r:id="rId29"/>
    <p:sldId id="338" r:id="rId30"/>
    <p:sldId id="269" r:id="rId31"/>
    <p:sldId id="302" r:id="rId32"/>
    <p:sldId id="303" r:id="rId33"/>
    <p:sldId id="304" r:id="rId34"/>
    <p:sldId id="305" r:id="rId35"/>
    <p:sldId id="306" r:id="rId36"/>
    <p:sldId id="307" r:id="rId37"/>
    <p:sldId id="308" r:id="rId38"/>
    <p:sldId id="309" r:id="rId39"/>
    <p:sldId id="310" r:id="rId40"/>
    <p:sldId id="341" r:id="rId41"/>
    <p:sldId id="311" r:id="rId42"/>
    <p:sldId id="312" r:id="rId43"/>
    <p:sldId id="313" r:id="rId44"/>
    <p:sldId id="271" r:id="rId45"/>
    <p:sldId id="314" r:id="rId46"/>
    <p:sldId id="315" r:id="rId47"/>
    <p:sldId id="316" r:id="rId48"/>
    <p:sldId id="317" r:id="rId49"/>
    <p:sldId id="339" r:id="rId50"/>
    <p:sldId id="318" r:id="rId51"/>
    <p:sldId id="322" r:id="rId52"/>
    <p:sldId id="323" r:id="rId53"/>
    <p:sldId id="324" r:id="rId54"/>
    <p:sldId id="319" r:id="rId55"/>
    <p:sldId id="320" r:id="rId56"/>
    <p:sldId id="321" r:id="rId57"/>
    <p:sldId id="325" r:id="rId58"/>
    <p:sldId id="327" r:id="rId59"/>
    <p:sldId id="326" r:id="rId60"/>
    <p:sldId id="328" r:id="rId61"/>
    <p:sldId id="329" r:id="rId62"/>
    <p:sldId id="330" r:id="rId63"/>
    <p:sldId id="331" r:id="rId64"/>
    <p:sldId id="332" r:id="rId65"/>
    <p:sldId id="333" r:id="rId66"/>
    <p:sldId id="340" r:id="rId67"/>
    <p:sldId id="334" r:id="rId68"/>
    <p:sldId id="335" r:id="rId69"/>
    <p:sldId id="336" r:id="rId70"/>
    <p:sldId id="337"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4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3/10/12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3/10/12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3/10/12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3/10/12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3/10/12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3/10/12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3/10/12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Physical Interfacing</a:t>
            </a:r>
            <a:endParaRPr lang="en-US" dirty="0"/>
          </a:p>
        </p:txBody>
      </p:sp>
      <p:sp>
        <p:nvSpPr>
          <p:cNvPr id="5"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3" name="Rectangle 2"/>
          <p:cNvSpPr/>
          <p:nvPr/>
        </p:nvSpPr>
        <p:spPr>
          <a:xfrm>
            <a:off x="318196" y="1435315"/>
            <a:ext cx="4572000" cy="307777"/>
          </a:xfrm>
          <a:prstGeom prst="rect">
            <a:avLst/>
          </a:prstGeom>
        </p:spPr>
        <p:txBody>
          <a:bodyPr>
            <a:spAutoFit/>
          </a:bodyPr>
          <a:lstStyle/>
          <a:p>
            <a:r>
              <a:rPr lang="en-US" sz="1400" dirty="0"/>
              <a:t>I once thought I </a:t>
            </a:r>
            <a:r>
              <a:rPr lang="en-US" sz="1400" dirty="0" smtClean="0"/>
              <a:t>had</a:t>
            </a:r>
            <a:endParaRPr lang="en-US" sz="1400" dirty="0"/>
          </a:p>
        </p:txBody>
      </p:sp>
      <p:sp>
        <p:nvSpPr>
          <p:cNvPr id="4" name="Rectangle 3"/>
          <p:cNvSpPr/>
          <p:nvPr/>
        </p:nvSpPr>
        <p:spPr>
          <a:xfrm>
            <a:off x="2400408" y="2736503"/>
            <a:ext cx="5722508" cy="307777"/>
          </a:xfrm>
          <a:prstGeom prst="rect">
            <a:avLst/>
          </a:prstGeom>
        </p:spPr>
        <p:txBody>
          <a:bodyPr wrap="square">
            <a:spAutoFit/>
          </a:bodyPr>
          <a:lstStyle/>
          <a:p>
            <a:r>
              <a:rPr lang="en-US" sz="1400" dirty="0" smtClean="0"/>
              <a:t>for </a:t>
            </a:r>
            <a:r>
              <a:rPr lang="en-US" sz="1400" dirty="0"/>
              <a:t>an entire </a:t>
            </a:r>
            <a:r>
              <a:rPr lang="en-US" sz="1400" dirty="0" smtClean="0"/>
              <a:t>year.</a:t>
            </a:r>
            <a:endParaRPr lang="en-US" sz="1400" dirty="0"/>
          </a:p>
        </p:txBody>
      </p:sp>
      <p:sp>
        <p:nvSpPr>
          <p:cNvPr id="6" name="Rectangle 5"/>
          <p:cNvSpPr/>
          <p:nvPr/>
        </p:nvSpPr>
        <p:spPr>
          <a:xfrm>
            <a:off x="2809237" y="3105835"/>
            <a:ext cx="2978875" cy="307777"/>
          </a:xfrm>
          <a:prstGeom prst="rect">
            <a:avLst/>
          </a:prstGeom>
        </p:spPr>
        <p:txBody>
          <a:bodyPr wrap="none">
            <a:spAutoFit/>
          </a:bodyPr>
          <a:lstStyle/>
          <a:p>
            <a:r>
              <a:rPr lang="en-US" sz="1400" dirty="0"/>
              <a:t>It turned out I was just really bored.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3839172"/>
          </a:xfrm>
        </p:spPr>
        <p:txBody>
          <a:bodyPr/>
          <a:lstStyle/>
          <a:p>
            <a:pPr marL="0" indent="0">
              <a:buNone/>
            </a:pPr>
            <a:r>
              <a:rPr lang="en-US" sz="2400" dirty="0" smtClean="0"/>
              <a:t>This phenomenon is called ‘aliasing’.  Sampling at a lower frequency has given us the wrong picture of the original signal</a:t>
            </a:r>
          </a:p>
          <a:p>
            <a:pPr marL="0" indent="0">
              <a:buNone/>
            </a:pPr>
            <a:endParaRPr lang="en-US" sz="2400" dirty="0"/>
          </a:p>
          <a:p>
            <a:pPr marL="0" indent="0">
              <a:buNone/>
            </a:pPr>
            <a:r>
              <a:rPr lang="en-US" sz="2400" dirty="0" smtClean="0"/>
              <a:t>With sampling frequency </a:t>
            </a:r>
            <a:r>
              <a:rPr lang="en-US" sz="2400" dirty="0" err="1" smtClean="0"/>
              <a:t>F</a:t>
            </a:r>
            <a:r>
              <a:rPr lang="en-US" sz="2400" baseline="-25000" dirty="0" err="1" smtClean="0"/>
              <a:t>s</a:t>
            </a:r>
            <a:r>
              <a:rPr lang="en-US" sz="2400" dirty="0" smtClean="0"/>
              <a:t> and signal Bandwidth B, </a:t>
            </a:r>
            <a:r>
              <a:rPr lang="en-US" sz="2400" dirty="0" err="1" smtClean="0"/>
              <a:t>Nyquist’s</a:t>
            </a:r>
            <a:r>
              <a:rPr lang="en-US" sz="2400" dirty="0" smtClean="0"/>
              <a:t> </a:t>
            </a:r>
            <a:r>
              <a:rPr lang="en-US" sz="2400" dirty="0" smtClean="0"/>
              <a:t>criterion states</a:t>
            </a:r>
          </a:p>
          <a:p>
            <a:pPr marL="0" indent="0">
              <a:buNone/>
            </a:pPr>
            <a:endParaRPr lang="en-US" sz="1200" dirty="0"/>
          </a:p>
          <a:p>
            <a:pPr marL="0" indent="0" algn="ctr">
              <a:buNone/>
            </a:pPr>
            <a:r>
              <a:rPr lang="en-US" sz="2400" dirty="0" err="1" smtClean="0">
                <a:solidFill>
                  <a:srgbClr val="FF6600"/>
                </a:solidFill>
              </a:rPr>
              <a:t>f</a:t>
            </a:r>
            <a:r>
              <a:rPr lang="en-US" sz="2400" baseline="-25000" dirty="0" err="1" smtClean="0">
                <a:solidFill>
                  <a:srgbClr val="FF6600"/>
                </a:solidFill>
              </a:rPr>
              <a:t>s</a:t>
            </a:r>
            <a:r>
              <a:rPr lang="en-US" sz="2400" dirty="0" smtClean="0">
                <a:solidFill>
                  <a:srgbClr val="FF6600"/>
                </a:solidFill>
              </a:rPr>
              <a:t> </a:t>
            </a:r>
            <a:r>
              <a:rPr lang="en-US" sz="2400" dirty="0" smtClean="0">
                <a:solidFill>
                  <a:srgbClr val="FF6600"/>
                </a:solidFill>
              </a:rPr>
              <a:t>&gt; 2B</a:t>
            </a:r>
            <a:endParaRPr lang="en-US" sz="2400" baseline="-25000" dirty="0" smtClean="0">
              <a:solidFill>
                <a:srgbClr val="FF6600"/>
              </a:solidFill>
            </a:endParaRPr>
          </a:p>
          <a:p>
            <a:pPr marL="0" indent="0">
              <a:buNone/>
            </a:pPr>
            <a:endParaRPr lang="en-US" sz="1200" dirty="0"/>
          </a:p>
          <a:p>
            <a:pPr marL="0" indent="0">
              <a:buNone/>
            </a:pPr>
            <a:r>
              <a:rPr lang="en-US" sz="2400" dirty="0" smtClean="0"/>
              <a:t>Also sometimes called the </a:t>
            </a:r>
            <a:r>
              <a:rPr lang="en-US" sz="2400" dirty="0" err="1" smtClean="0"/>
              <a:t>Nyquist</a:t>
            </a:r>
            <a:r>
              <a:rPr lang="en-US" sz="2400" dirty="0" smtClean="0"/>
              <a:t> Limit.  The sampling frequency must be at least twice the analog signal bandwidth in order that no information be lost</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Tree>
    <p:extLst>
      <p:ext uri="{BB962C8B-B14F-4D97-AF65-F5344CB8AC3E}">
        <p14:creationId xmlns:p14="http://schemas.microsoft.com/office/powerpoint/2010/main" val="22654565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3839172"/>
          </a:xfrm>
        </p:spPr>
        <p:txBody>
          <a:bodyPr/>
          <a:lstStyle/>
          <a:p>
            <a:pPr marL="0" indent="0">
              <a:buNone/>
            </a:pPr>
            <a:r>
              <a:rPr lang="en-US" sz="2400" dirty="0" smtClean="0"/>
              <a:t>An extreme example of the </a:t>
            </a:r>
            <a:r>
              <a:rPr lang="en-US" sz="2400" dirty="0" err="1" smtClean="0"/>
              <a:t>Nyquist</a:t>
            </a:r>
            <a:r>
              <a:rPr lang="en-US" sz="2400" dirty="0" smtClean="0"/>
              <a:t> criterion would be </a:t>
            </a:r>
            <a:r>
              <a:rPr lang="en-US" sz="2400" dirty="0" err="1" smtClean="0"/>
              <a:t>f</a:t>
            </a:r>
            <a:r>
              <a:rPr lang="en-US" sz="2400" baseline="-25000" dirty="0" err="1" smtClean="0"/>
              <a:t>s</a:t>
            </a:r>
            <a:r>
              <a:rPr lang="en-US" sz="2400" dirty="0" smtClean="0"/>
              <a:t> = </a:t>
            </a:r>
            <a:r>
              <a:rPr lang="en-US" sz="2400" dirty="0"/>
              <a:t>B</a:t>
            </a:r>
            <a:r>
              <a:rPr lang="en-US" sz="2400" dirty="0" smtClean="0"/>
              <a:t>.</a:t>
            </a:r>
            <a:endParaRPr lang="en-US" sz="2400" dirty="0" smtClean="0"/>
          </a:p>
          <a:p>
            <a:pPr marL="0" indent="0">
              <a:buNone/>
            </a:pPr>
            <a:endParaRPr lang="en-US" sz="2400" baseline="-25000" dirty="0" smtClean="0"/>
          </a:p>
          <a:p>
            <a:pPr marL="0" indent="0">
              <a:buNone/>
            </a:pPr>
            <a:r>
              <a:rPr lang="en-US" sz="2400" dirty="0" smtClean="0"/>
              <a:t>That is, for example, 1 Hz Sine wave sampled once per second.  In this case, the sample would occur on exactly the same point in each cycle, giving the impression of a flat line.</a:t>
            </a:r>
          </a:p>
          <a:p>
            <a:pPr marL="0" indent="0">
              <a:buNone/>
            </a:pPr>
            <a:endParaRPr lang="en-US" sz="2400" dirty="0"/>
          </a:p>
          <a:p>
            <a:pPr marL="0" indent="0">
              <a:buNone/>
            </a:pPr>
            <a:r>
              <a:rPr lang="en-US" sz="2400" dirty="0" smtClean="0"/>
              <a:t>The 1Hz sine wave would have aliased to DC.</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Tree>
    <p:extLst>
      <p:ext uri="{BB962C8B-B14F-4D97-AF65-F5344CB8AC3E}">
        <p14:creationId xmlns:p14="http://schemas.microsoft.com/office/powerpoint/2010/main" val="6684735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In general, the aliased signals are </a:t>
            </a:r>
            <a:r>
              <a:rPr lang="en-US" sz="2400" dirty="0" smtClean="0">
                <a:solidFill>
                  <a:srgbClr val="FF6600"/>
                </a:solidFill>
              </a:rPr>
              <a:t>folded</a:t>
            </a:r>
            <a:r>
              <a:rPr lang="en-US" sz="2400" dirty="0" smtClean="0"/>
              <a:t> around the sample frequency.</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pic>
        <p:nvPicPr>
          <p:cNvPr id="5" name="Picture 4"/>
          <p:cNvPicPr>
            <a:picLocks noChangeAspect="1"/>
          </p:cNvPicPr>
          <p:nvPr/>
        </p:nvPicPr>
        <p:blipFill>
          <a:blip r:embed="rId2"/>
          <a:stretch>
            <a:fillRect/>
          </a:stretch>
        </p:blipFill>
        <p:spPr>
          <a:xfrm>
            <a:off x="608886" y="3032108"/>
            <a:ext cx="7688500" cy="3565542"/>
          </a:xfrm>
          <a:prstGeom prst="rect">
            <a:avLst/>
          </a:prstGeom>
        </p:spPr>
      </p:pic>
    </p:spTree>
    <p:extLst>
      <p:ext uri="{BB962C8B-B14F-4D97-AF65-F5344CB8AC3E}">
        <p14:creationId xmlns:p14="http://schemas.microsoft.com/office/powerpoint/2010/main" val="7801040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An example from the Analog Devices AD10200 characterization:</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pic>
        <p:nvPicPr>
          <p:cNvPr id="6" name="Picture 5" descr="Screen Shot 2012-09-26 at 7.15.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3" y="2940573"/>
            <a:ext cx="4216400" cy="3365500"/>
          </a:xfrm>
          <a:prstGeom prst="rect">
            <a:avLst/>
          </a:prstGeom>
        </p:spPr>
      </p:pic>
      <p:sp>
        <p:nvSpPr>
          <p:cNvPr id="7" name="TextBox 6"/>
          <p:cNvSpPr txBox="1"/>
          <p:nvPr/>
        </p:nvSpPr>
        <p:spPr>
          <a:xfrm>
            <a:off x="5056801" y="3329598"/>
            <a:ext cx="3958491" cy="1200329"/>
          </a:xfrm>
          <a:prstGeom prst="rect">
            <a:avLst/>
          </a:prstGeom>
          <a:noFill/>
        </p:spPr>
        <p:txBody>
          <a:bodyPr wrap="square" rtlCol="0">
            <a:spAutoFit/>
          </a:bodyPr>
          <a:lstStyle/>
          <a:p>
            <a:r>
              <a:rPr lang="en-US" dirty="0" smtClean="0"/>
              <a:t>105MSPS</a:t>
            </a:r>
          </a:p>
          <a:p>
            <a:r>
              <a:rPr lang="en-US" dirty="0" err="1" smtClean="0"/>
              <a:t>f</a:t>
            </a:r>
            <a:r>
              <a:rPr lang="en-US" baseline="-25000" dirty="0" err="1" smtClean="0"/>
              <a:t>s</a:t>
            </a:r>
            <a:r>
              <a:rPr lang="en-US" dirty="0" smtClean="0"/>
              <a:t> / 2 = 52.5MHz</a:t>
            </a:r>
          </a:p>
          <a:p>
            <a:endParaRPr lang="en-US" dirty="0"/>
          </a:p>
          <a:p>
            <a:r>
              <a:rPr lang="en-US" dirty="0" smtClean="0"/>
              <a:t>41MHz isn’t aliased</a:t>
            </a:r>
          </a:p>
        </p:txBody>
      </p:sp>
    </p:spTree>
    <p:extLst>
      <p:ext uri="{BB962C8B-B14F-4D97-AF65-F5344CB8AC3E}">
        <p14:creationId xmlns:p14="http://schemas.microsoft.com/office/powerpoint/2010/main" val="6957387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An example from the Analog Devices AD10200 characterization:</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
        <p:nvSpPr>
          <p:cNvPr id="7" name="TextBox 6"/>
          <p:cNvSpPr txBox="1"/>
          <p:nvPr/>
        </p:nvSpPr>
        <p:spPr>
          <a:xfrm>
            <a:off x="5056801" y="3329598"/>
            <a:ext cx="3958491" cy="2308324"/>
          </a:xfrm>
          <a:prstGeom prst="rect">
            <a:avLst/>
          </a:prstGeom>
          <a:noFill/>
        </p:spPr>
        <p:txBody>
          <a:bodyPr wrap="square" rtlCol="0">
            <a:spAutoFit/>
          </a:bodyPr>
          <a:lstStyle/>
          <a:p>
            <a:r>
              <a:rPr lang="en-US" dirty="0" smtClean="0"/>
              <a:t>105MSPS</a:t>
            </a:r>
          </a:p>
          <a:p>
            <a:r>
              <a:rPr lang="en-US" dirty="0" err="1" smtClean="0"/>
              <a:t>f</a:t>
            </a:r>
            <a:r>
              <a:rPr lang="en-US" baseline="-25000" dirty="0" err="1" smtClean="0"/>
              <a:t>s</a:t>
            </a:r>
            <a:r>
              <a:rPr lang="en-US" dirty="0" smtClean="0"/>
              <a:t> / 2 = 52.5MHz</a:t>
            </a:r>
          </a:p>
          <a:p>
            <a:endParaRPr lang="en-US" dirty="0"/>
          </a:p>
          <a:p>
            <a:r>
              <a:rPr lang="en-US" dirty="0" smtClean="0"/>
              <a:t>71MHz </a:t>
            </a:r>
            <a:r>
              <a:rPr lang="en-US" dirty="0" smtClean="0">
                <a:solidFill>
                  <a:srgbClr val="FF6600"/>
                </a:solidFill>
              </a:rPr>
              <a:t>is</a:t>
            </a:r>
            <a:r>
              <a:rPr lang="en-US" dirty="0" smtClean="0"/>
              <a:t> aliased.  The alias is folded around 52.5MHz</a:t>
            </a:r>
          </a:p>
          <a:p>
            <a:endParaRPr lang="en-US" dirty="0"/>
          </a:p>
          <a:p>
            <a:r>
              <a:rPr lang="en-US" dirty="0" smtClean="0"/>
              <a:t>71 – 52.5 = 18.5</a:t>
            </a:r>
          </a:p>
          <a:p>
            <a:r>
              <a:rPr lang="en-US" dirty="0" smtClean="0"/>
              <a:t>52.5 – 18.5 = </a:t>
            </a:r>
            <a:r>
              <a:rPr lang="en-US" dirty="0" smtClean="0">
                <a:solidFill>
                  <a:srgbClr val="FF6600"/>
                </a:solidFill>
              </a:rPr>
              <a:t>34MHz</a:t>
            </a:r>
          </a:p>
        </p:txBody>
      </p:sp>
      <p:pic>
        <p:nvPicPr>
          <p:cNvPr id="8" name="Picture 7" descr="Screen Shot 2012-09-26 at 7.18.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6" y="2940573"/>
            <a:ext cx="4457700" cy="3429000"/>
          </a:xfrm>
          <a:prstGeom prst="rect">
            <a:avLst/>
          </a:prstGeom>
        </p:spPr>
      </p:pic>
    </p:spTree>
    <p:extLst>
      <p:ext uri="{BB962C8B-B14F-4D97-AF65-F5344CB8AC3E}">
        <p14:creationId xmlns:p14="http://schemas.microsoft.com/office/powerpoint/2010/main" val="23943078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An example from the Analog Devices AD10200 characterization:</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sp>
        <p:nvSpPr>
          <p:cNvPr id="7" name="TextBox 6"/>
          <p:cNvSpPr txBox="1"/>
          <p:nvPr/>
        </p:nvSpPr>
        <p:spPr>
          <a:xfrm>
            <a:off x="5056801" y="3329598"/>
            <a:ext cx="3958491" cy="1754327"/>
          </a:xfrm>
          <a:prstGeom prst="rect">
            <a:avLst/>
          </a:prstGeom>
          <a:noFill/>
        </p:spPr>
        <p:txBody>
          <a:bodyPr wrap="square" rtlCol="0">
            <a:spAutoFit/>
          </a:bodyPr>
          <a:lstStyle/>
          <a:p>
            <a:r>
              <a:rPr lang="en-US" dirty="0" smtClean="0"/>
              <a:t>121MHz aliases to around 16MHz.  Note though that in this case, higher order harmonics of the 16MHz aliased signal are within bandwidth.  Note the extra peaks at 32MHz, 48MHz.</a:t>
            </a:r>
            <a:endParaRPr lang="en-US" dirty="0" smtClean="0">
              <a:solidFill>
                <a:srgbClr val="FF6600"/>
              </a:solidFill>
            </a:endParaRPr>
          </a:p>
        </p:txBody>
      </p:sp>
      <p:pic>
        <p:nvPicPr>
          <p:cNvPr id="5" name="Picture 4" descr="Screen Shot 2012-09-26 at 7.20.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6" y="2940573"/>
            <a:ext cx="4368800" cy="3505200"/>
          </a:xfrm>
          <a:prstGeom prst="rect">
            <a:avLst/>
          </a:prstGeom>
        </p:spPr>
      </p:pic>
    </p:spTree>
    <p:extLst>
      <p:ext uri="{BB962C8B-B14F-4D97-AF65-F5344CB8AC3E}">
        <p14:creationId xmlns:p14="http://schemas.microsoft.com/office/powerpoint/2010/main" val="37731741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2168652"/>
          </a:xfrm>
        </p:spPr>
        <p:txBody>
          <a:bodyPr/>
          <a:lstStyle/>
          <a:p>
            <a:pPr marL="0" indent="0">
              <a:buNone/>
            </a:pPr>
            <a:r>
              <a:rPr lang="en-US" sz="2400" dirty="0" smtClean="0"/>
              <a:t>A sampled signal is quantized.</a:t>
            </a:r>
          </a:p>
          <a:p>
            <a:pPr marL="0" indent="0">
              <a:buNone/>
            </a:pPr>
            <a:endParaRPr lang="en-US" sz="2400" dirty="0"/>
          </a:p>
          <a:p>
            <a:pPr marL="0" indent="0">
              <a:buNone/>
            </a:pPr>
            <a:r>
              <a:rPr lang="en-US" sz="2400" dirty="0" smtClean="0"/>
              <a:t>Quantization is a noise source!  It’s a non-linear and signal dependent noise source.  For a sine wave input, the signal to noise ratio due to quantization is given by</a:t>
            </a:r>
            <a:r>
              <a:rPr lang="en-US" sz="1600" dirty="0"/>
              <a:t>:</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pic>
        <p:nvPicPr>
          <p:cNvPr id="8" name="Picture 7"/>
          <p:cNvPicPr>
            <a:picLocks noChangeAspect="1"/>
          </p:cNvPicPr>
          <p:nvPr/>
        </p:nvPicPr>
        <p:blipFill>
          <a:blip r:embed="rId2"/>
          <a:stretch>
            <a:fillRect/>
          </a:stretch>
        </p:blipFill>
        <p:spPr>
          <a:xfrm>
            <a:off x="1384300" y="4000314"/>
            <a:ext cx="6375400" cy="939800"/>
          </a:xfrm>
          <a:prstGeom prst="rect">
            <a:avLst/>
          </a:prstGeom>
        </p:spPr>
      </p:pic>
      <p:sp>
        <p:nvSpPr>
          <p:cNvPr id="9" name="TextBox 8"/>
          <p:cNvSpPr txBox="1"/>
          <p:nvPr/>
        </p:nvSpPr>
        <p:spPr>
          <a:xfrm>
            <a:off x="3522987" y="6002220"/>
            <a:ext cx="4739323" cy="369332"/>
          </a:xfrm>
          <a:prstGeom prst="rect">
            <a:avLst/>
          </a:prstGeom>
          <a:noFill/>
        </p:spPr>
        <p:txBody>
          <a:bodyPr wrap="none" rtlCol="0">
            <a:spAutoFit/>
          </a:bodyPr>
          <a:lstStyle/>
          <a:p>
            <a:r>
              <a:rPr lang="en-US" dirty="0" smtClean="0">
                <a:solidFill>
                  <a:srgbClr val="000000"/>
                </a:solidFill>
              </a:rPr>
              <a:t>I won’t bother to derive this, check Wikipedia</a:t>
            </a:r>
          </a:p>
        </p:txBody>
      </p:sp>
      <p:sp>
        <p:nvSpPr>
          <p:cNvPr id="10" name="TextBox 9"/>
          <p:cNvSpPr txBox="1"/>
          <p:nvPr/>
        </p:nvSpPr>
        <p:spPr>
          <a:xfrm>
            <a:off x="457200" y="5123985"/>
            <a:ext cx="3263784" cy="461665"/>
          </a:xfrm>
          <a:prstGeom prst="rect">
            <a:avLst/>
          </a:prstGeom>
          <a:noFill/>
        </p:spPr>
        <p:txBody>
          <a:bodyPr wrap="none" rtlCol="0">
            <a:spAutoFit/>
          </a:bodyPr>
          <a:lstStyle/>
          <a:p>
            <a:r>
              <a:rPr lang="en-US" sz="2400" dirty="0" smtClean="0">
                <a:solidFill>
                  <a:srgbClr val="000000"/>
                </a:solidFill>
              </a:rPr>
              <a:t>N is the number of bits</a:t>
            </a:r>
          </a:p>
        </p:txBody>
      </p:sp>
    </p:spTree>
    <p:extLst>
      <p:ext uri="{BB962C8B-B14F-4D97-AF65-F5344CB8AC3E}">
        <p14:creationId xmlns:p14="http://schemas.microsoft.com/office/powerpoint/2010/main" val="16886939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2168652"/>
          </a:xfrm>
        </p:spPr>
        <p:txBody>
          <a:bodyPr/>
          <a:lstStyle/>
          <a:p>
            <a:pPr marL="0" indent="0">
              <a:buNone/>
            </a:pPr>
            <a:r>
              <a:rPr lang="en-US" sz="2400" dirty="0" smtClean="0"/>
              <a:t>If you put in the </a:t>
            </a:r>
            <a:r>
              <a:rPr lang="en-US" sz="2400" dirty="0" smtClean="0">
                <a:solidFill>
                  <a:srgbClr val="FF6600"/>
                </a:solidFill>
              </a:rPr>
              <a:t>actual</a:t>
            </a:r>
            <a:r>
              <a:rPr lang="en-US" sz="2400" dirty="0" smtClean="0"/>
              <a:t> SNR and rearrange for N, we get the effective number of bits (</a:t>
            </a:r>
            <a:r>
              <a:rPr lang="en-US" sz="2400" dirty="0" smtClean="0">
                <a:solidFill>
                  <a:srgbClr val="FF6600"/>
                </a:solidFill>
              </a:rPr>
              <a:t>ENOB</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pic>
        <p:nvPicPr>
          <p:cNvPr id="5" name="Picture 4"/>
          <p:cNvPicPr>
            <a:picLocks noChangeAspect="1"/>
          </p:cNvPicPr>
          <p:nvPr/>
        </p:nvPicPr>
        <p:blipFill>
          <a:blip r:embed="rId2"/>
          <a:stretch>
            <a:fillRect/>
          </a:stretch>
        </p:blipFill>
        <p:spPr>
          <a:xfrm>
            <a:off x="1738990" y="3371131"/>
            <a:ext cx="5594884" cy="1011124"/>
          </a:xfrm>
          <a:prstGeom prst="rect">
            <a:avLst/>
          </a:prstGeom>
        </p:spPr>
      </p:pic>
    </p:spTree>
    <p:extLst>
      <p:ext uri="{BB962C8B-B14F-4D97-AF65-F5344CB8AC3E}">
        <p14:creationId xmlns:p14="http://schemas.microsoft.com/office/powerpoint/2010/main" val="35196528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sp>
        <p:nvSpPr>
          <p:cNvPr id="6" name="TextBox 5"/>
          <p:cNvSpPr txBox="1"/>
          <p:nvPr/>
        </p:nvSpPr>
        <p:spPr>
          <a:xfrm>
            <a:off x="572364" y="1942500"/>
            <a:ext cx="8114436" cy="3785652"/>
          </a:xfrm>
          <a:prstGeom prst="rect">
            <a:avLst/>
          </a:prstGeom>
          <a:noFill/>
        </p:spPr>
        <p:txBody>
          <a:bodyPr wrap="square" rtlCol="0">
            <a:spAutoFit/>
          </a:bodyPr>
          <a:lstStyle/>
          <a:p>
            <a:r>
              <a:rPr lang="en-US" sz="2400" dirty="0" smtClean="0"/>
              <a:t>This represents the fact that a high resolution converter is only more useful than a low resolution one if the noise is sufficiently low that the extra bits contain actual information.</a:t>
            </a:r>
          </a:p>
          <a:p>
            <a:endParaRPr lang="en-US" sz="2400" dirty="0"/>
          </a:p>
          <a:p>
            <a:r>
              <a:rPr lang="en-US" sz="2400" dirty="0" smtClean="0"/>
              <a:t>This may seem intuitive, however it’s quite common for manufacturers to claim an ADC has performance figures like “4MSPS 12 bit” but if you read closely, not at the same time.  For example, at 4MSPS the ENOB might be lower, the ENOB might only be 12 bits at lower frequencies.</a:t>
            </a:r>
          </a:p>
        </p:txBody>
      </p:sp>
    </p:spTree>
    <p:extLst>
      <p:ext uri="{BB962C8B-B14F-4D97-AF65-F5344CB8AC3E}">
        <p14:creationId xmlns:p14="http://schemas.microsoft.com/office/powerpoint/2010/main" val="19720422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Ideally the digital output would vary linearly with the input voltage, however actual parts aren’t ideal!</a:t>
            </a:r>
          </a:p>
          <a:p>
            <a:pPr marL="0" indent="0">
              <a:buNone/>
            </a:pPr>
            <a:endParaRPr lang="en-US" sz="2400" dirty="0"/>
          </a:p>
          <a:p>
            <a:pPr marL="0" indent="0">
              <a:buNone/>
            </a:pPr>
            <a:r>
              <a:rPr lang="en-US" sz="2400" dirty="0" smtClean="0"/>
              <a:t>There are two typical types of non-linearity for converters:  </a:t>
            </a:r>
          </a:p>
          <a:p>
            <a:r>
              <a:rPr lang="en-US" sz="2400" dirty="0" smtClean="0"/>
              <a:t>Differential Non-Linearity (DNL)</a:t>
            </a:r>
          </a:p>
          <a:p>
            <a:r>
              <a:rPr lang="en-US" sz="2400" dirty="0" smtClean="0"/>
              <a:t>Integral Non-Linearity (INL)</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spTree>
    <p:extLst>
      <p:ext uri="{BB962C8B-B14F-4D97-AF65-F5344CB8AC3E}">
        <p14:creationId xmlns:p14="http://schemas.microsoft.com/office/powerpoint/2010/main" val="25803911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t>Interfacing Requirements</a:t>
            </a:r>
          </a:p>
          <a:p>
            <a:r>
              <a:rPr lang="en-US" sz="2800" dirty="0" smtClean="0"/>
              <a:t>Sampling and Domain Conversion</a:t>
            </a:r>
          </a:p>
          <a:p>
            <a:r>
              <a:rPr lang="en-US" sz="2800" dirty="0" smtClean="0"/>
              <a:t>Temperature Sensors</a:t>
            </a:r>
          </a:p>
          <a:p>
            <a:r>
              <a:rPr lang="en-US" sz="2800" dirty="0" smtClean="0"/>
              <a:t>Position Sensors</a:t>
            </a:r>
            <a:endParaRPr lang="en-US" sz="2800" dirty="0"/>
          </a:p>
        </p:txBody>
      </p:sp>
      <p:sp>
        <p:nvSpPr>
          <p:cNvPr id="4" name="Slide Number Placeholder 3"/>
          <p:cNvSpPr>
            <a:spLocks noGrp="1"/>
          </p:cNvSpPr>
          <p:nvPr>
            <p:ph type="sldNum" sz="quarter" idx="12"/>
          </p:nvPr>
        </p:nvSpPr>
        <p:spPr/>
        <p:txBody>
          <a:bodyPr/>
          <a:lstStyle/>
          <a:p>
            <a:fld id="{6EC4B410-37AE-E041-BE16-C1284F612F40}" type="slidenum">
              <a:rPr lang="en-US" smtClean="0"/>
              <a:t>2</a:t>
            </a:fld>
            <a:endParaRPr lang="en-US" dirty="0"/>
          </a:p>
        </p:txBody>
      </p:sp>
    </p:spTree>
    <p:extLst>
      <p:ext uri="{BB962C8B-B14F-4D97-AF65-F5344CB8AC3E}">
        <p14:creationId xmlns:p14="http://schemas.microsoft.com/office/powerpoint/2010/main" val="12844108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DNL describes an error between successive codes.  A DNL less than 1 means there are no missed or repeated codes.</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pic>
        <p:nvPicPr>
          <p:cNvPr id="5" name="Picture 4"/>
          <p:cNvPicPr>
            <a:picLocks noChangeAspect="1"/>
          </p:cNvPicPr>
          <p:nvPr/>
        </p:nvPicPr>
        <p:blipFill>
          <a:blip r:embed="rId2"/>
          <a:stretch>
            <a:fillRect/>
          </a:stretch>
        </p:blipFill>
        <p:spPr>
          <a:xfrm>
            <a:off x="2482636" y="2921791"/>
            <a:ext cx="4024477" cy="3595639"/>
          </a:xfrm>
          <a:prstGeom prst="rect">
            <a:avLst/>
          </a:prstGeom>
        </p:spPr>
      </p:pic>
    </p:spTree>
    <p:extLst>
      <p:ext uri="{BB962C8B-B14F-4D97-AF65-F5344CB8AC3E}">
        <p14:creationId xmlns:p14="http://schemas.microsoft.com/office/powerpoint/2010/main" val="21882788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A typical high-end ADC has a DNL less than about 0.5</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pic>
        <p:nvPicPr>
          <p:cNvPr id="6" name="Picture 5" descr="Screen Shot 2012-09-26 at 7.2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131" y="3064329"/>
            <a:ext cx="4267200" cy="3276600"/>
          </a:xfrm>
          <a:prstGeom prst="rect">
            <a:avLst/>
          </a:prstGeom>
        </p:spPr>
      </p:pic>
    </p:spTree>
    <p:extLst>
      <p:ext uri="{BB962C8B-B14F-4D97-AF65-F5344CB8AC3E}">
        <p14:creationId xmlns:p14="http://schemas.microsoft.com/office/powerpoint/2010/main" val="16419181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INL describes the deviation between the middle of a code and the voltage that code represents</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pic>
        <p:nvPicPr>
          <p:cNvPr id="5" name="Picture 4"/>
          <p:cNvPicPr>
            <a:picLocks noChangeAspect="1"/>
          </p:cNvPicPr>
          <p:nvPr/>
        </p:nvPicPr>
        <p:blipFill>
          <a:blip r:embed="rId2"/>
          <a:stretch>
            <a:fillRect/>
          </a:stretch>
        </p:blipFill>
        <p:spPr>
          <a:xfrm>
            <a:off x="2597859" y="3238063"/>
            <a:ext cx="4191871" cy="3359587"/>
          </a:xfrm>
          <a:prstGeom prst="rect">
            <a:avLst/>
          </a:prstGeom>
        </p:spPr>
      </p:pic>
    </p:spTree>
    <p:extLst>
      <p:ext uri="{BB962C8B-B14F-4D97-AF65-F5344CB8AC3E}">
        <p14:creationId xmlns:p14="http://schemas.microsoft.com/office/powerpoint/2010/main" val="4983603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024460"/>
          </a:xfrm>
        </p:spPr>
        <p:txBody>
          <a:bodyPr/>
          <a:lstStyle/>
          <a:p>
            <a:pPr marL="0" indent="0">
              <a:buNone/>
            </a:pPr>
            <a:r>
              <a:rPr lang="en-US" sz="2400" dirty="0" smtClean="0"/>
              <a:t>An INL always less than 1 means that no input voltage in the middle of a code can trigger an adjacent code.</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pic>
        <p:nvPicPr>
          <p:cNvPr id="6" name="Picture 5" descr="Screen Shot 2012-09-26 at 7.32.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705" y="3291849"/>
            <a:ext cx="4191000" cy="3187700"/>
          </a:xfrm>
          <a:prstGeom prst="rect">
            <a:avLst/>
          </a:prstGeom>
        </p:spPr>
      </p:pic>
    </p:spTree>
    <p:extLst>
      <p:ext uri="{BB962C8B-B14F-4D97-AF65-F5344CB8AC3E}">
        <p14:creationId xmlns:p14="http://schemas.microsoft.com/office/powerpoint/2010/main" val="20412573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pPr marL="0" indent="0">
              <a:buNone/>
            </a:pPr>
            <a:r>
              <a:rPr lang="en-US" sz="2400" dirty="0" smtClean="0"/>
              <a:t>There are different types of ADC, each of which make a trade off between</a:t>
            </a:r>
          </a:p>
          <a:p>
            <a:r>
              <a:rPr lang="en-US" sz="2400" dirty="0" smtClean="0"/>
              <a:t>Complexity/Cost</a:t>
            </a:r>
          </a:p>
          <a:p>
            <a:r>
              <a:rPr lang="en-US" sz="2400" dirty="0" smtClean="0"/>
              <a:t>Accuracy</a:t>
            </a:r>
          </a:p>
          <a:p>
            <a:r>
              <a:rPr lang="en-US" sz="2400" dirty="0" smtClean="0"/>
              <a:t>Throughput</a:t>
            </a:r>
          </a:p>
          <a:p>
            <a:r>
              <a:rPr lang="en-US" sz="2400" dirty="0" smtClean="0"/>
              <a:t>Latency</a:t>
            </a:r>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Tree>
    <p:extLst>
      <p:ext uri="{BB962C8B-B14F-4D97-AF65-F5344CB8AC3E}">
        <p14:creationId xmlns:p14="http://schemas.microsoft.com/office/powerpoint/2010/main" val="33768876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a:xfrm>
            <a:off x="457200" y="1916113"/>
            <a:ext cx="4213183" cy="4210050"/>
          </a:xfrm>
        </p:spPr>
        <p:txBody>
          <a:bodyPr/>
          <a:lstStyle/>
          <a:p>
            <a:pPr marL="0" indent="0">
              <a:buNone/>
            </a:pPr>
            <a:r>
              <a:rPr lang="en-US" sz="2400" dirty="0" smtClean="0">
                <a:solidFill>
                  <a:schemeClr val="accent1">
                    <a:lumMod val="50000"/>
                  </a:schemeClr>
                </a:solidFill>
              </a:rPr>
              <a:t>Flash Converter</a:t>
            </a:r>
          </a:p>
          <a:p>
            <a:pPr marL="0" indent="0">
              <a:buNone/>
            </a:pPr>
            <a:endParaRPr lang="en-US" sz="2400" dirty="0"/>
          </a:p>
          <a:p>
            <a:pPr marL="0" indent="0">
              <a:buNone/>
            </a:pPr>
            <a:r>
              <a:rPr lang="en-US" sz="2400" dirty="0" smtClean="0"/>
              <a:t>Has 2</a:t>
            </a:r>
            <a:r>
              <a:rPr lang="en-US" sz="2400" baseline="30000" dirty="0" smtClean="0"/>
              <a:t>N</a:t>
            </a:r>
            <a:r>
              <a:rPr lang="en-US" sz="2400" dirty="0" smtClean="0"/>
              <a:t>-1 individual comparators connected directly to decode logic.</a:t>
            </a:r>
          </a:p>
          <a:p>
            <a:r>
              <a:rPr lang="en-US" sz="2400" dirty="0" smtClean="0"/>
              <a:t>Can convert in 1 clock cycle &gt; </a:t>
            </a:r>
            <a:r>
              <a:rPr lang="en-US" sz="2400" dirty="0" smtClean="0">
                <a:solidFill>
                  <a:srgbClr val="FF6600"/>
                </a:solidFill>
              </a:rPr>
              <a:t>fast</a:t>
            </a:r>
          </a:p>
          <a:p>
            <a:r>
              <a:rPr lang="en-US" sz="2400" dirty="0" smtClean="0"/>
              <a:t>a 16-bit converter would require 65535 individual comparators &gt; </a:t>
            </a:r>
            <a:r>
              <a:rPr lang="en-US" sz="2400" dirty="0" smtClean="0">
                <a:solidFill>
                  <a:srgbClr val="FF6600"/>
                </a:solidFill>
              </a:rPr>
              <a:t>expensive</a:t>
            </a:r>
          </a:p>
          <a:p>
            <a:pPr marL="0" indent="0">
              <a:buNone/>
            </a:pPr>
            <a:endParaRPr lang="en-US" sz="2400"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pic>
        <p:nvPicPr>
          <p:cNvPr id="6" name="Picture 5" descr="Screen Shot 2012-09-26 at 8.0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383" y="2311268"/>
            <a:ext cx="4324886" cy="3592834"/>
          </a:xfrm>
          <a:prstGeom prst="rect">
            <a:avLst/>
          </a:prstGeom>
        </p:spPr>
      </p:pic>
    </p:spTree>
    <p:extLst>
      <p:ext uri="{BB962C8B-B14F-4D97-AF65-F5344CB8AC3E}">
        <p14:creationId xmlns:p14="http://schemas.microsoft.com/office/powerpoint/2010/main" val="14179230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2-09-26 at 8.04.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530" y="4254773"/>
            <a:ext cx="6456011" cy="2129818"/>
          </a:xfrm>
          <a:prstGeom prst="rect">
            <a:avLst/>
          </a:prstGeom>
        </p:spPr>
      </p:pic>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a:xfrm>
            <a:off x="457200" y="1916113"/>
            <a:ext cx="8240713" cy="4210050"/>
          </a:xfrm>
        </p:spPr>
        <p:txBody>
          <a:bodyPr/>
          <a:lstStyle/>
          <a:p>
            <a:pPr marL="0" indent="0">
              <a:buNone/>
            </a:pPr>
            <a:r>
              <a:rPr lang="en-US" sz="2400" dirty="0" smtClean="0">
                <a:solidFill>
                  <a:schemeClr val="accent1">
                    <a:lumMod val="50000"/>
                  </a:schemeClr>
                </a:solidFill>
              </a:rPr>
              <a:t>Successive Approximation</a:t>
            </a:r>
          </a:p>
          <a:p>
            <a:pPr marL="0" indent="0">
              <a:buNone/>
            </a:pPr>
            <a:endParaRPr lang="en-US" sz="2400" dirty="0"/>
          </a:p>
          <a:p>
            <a:pPr marL="0" indent="0">
              <a:buNone/>
            </a:pPr>
            <a:r>
              <a:rPr lang="en-US" sz="2400" dirty="0" smtClean="0"/>
              <a:t>Has one comparator connected to an approximation of the input signal, derived from the previous stages</a:t>
            </a:r>
          </a:p>
          <a:p>
            <a:r>
              <a:rPr lang="en-US" sz="2400" dirty="0" smtClean="0"/>
              <a:t>Can convert in 1 clock cycle per bit &gt; </a:t>
            </a:r>
            <a:r>
              <a:rPr lang="en-US" sz="2400" dirty="0" smtClean="0">
                <a:solidFill>
                  <a:srgbClr val="FF6600"/>
                </a:solidFill>
              </a:rPr>
              <a:t>slow</a:t>
            </a:r>
          </a:p>
          <a:p>
            <a:r>
              <a:rPr lang="en-US" sz="2400" dirty="0" smtClean="0"/>
              <a:t>Same circuitry regardless of the number of bits &gt; </a:t>
            </a:r>
            <a:r>
              <a:rPr lang="en-US" sz="2400" dirty="0" smtClean="0">
                <a:solidFill>
                  <a:srgbClr val="FF6600"/>
                </a:solidFill>
              </a:rPr>
              <a:t>cheap</a:t>
            </a:r>
          </a:p>
          <a:p>
            <a:pPr marL="0" indent="0">
              <a:buNone/>
            </a:pPr>
            <a:endParaRPr lang="en-US" sz="2400"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26</a:t>
            </a:fld>
            <a:endParaRPr lang="en-US" dirty="0"/>
          </a:p>
        </p:txBody>
      </p:sp>
    </p:spTree>
    <p:extLst>
      <p:ext uri="{BB962C8B-B14F-4D97-AF65-F5344CB8AC3E}">
        <p14:creationId xmlns:p14="http://schemas.microsoft.com/office/powerpoint/2010/main" val="3677919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a:xfrm>
            <a:off x="457200" y="1916113"/>
            <a:ext cx="8240713" cy="4210050"/>
          </a:xfrm>
        </p:spPr>
        <p:txBody>
          <a:bodyPr/>
          <a:lstStyle/>
          <a:p>
            <a:pPr marL="0" indent="0">
              <a:buNone/>
            </a:pPr>
            <a:r>
              <a:rPr lang="en-US" sz="2400" dirty="0" smtClean="0">
                <a:solidFill>
                  <a:schemeClr val="accent1">
                    <a:lumMod val="50000"/>
                  </a:schemeClr>
                </a:solidFill>
              </a:rPr>
              <a:t>Sigma-Delta</a:t>
            </a:r>
          </a:p>
          <a:p>
            <a:pPr marL="0" indent="0">
              <a:buNone/>
            </a:pPr>
            <a:endParaRPr lang="en-US" sz="2400" dirty="0"/>
          </a:p>
          <a:p>
            <a:pPr marL="0" indent="0">
              <a:buNone/>
            </a:pPr>
            <a:r>
              <a:rPr lang="en-US" sz="2400" dirty="0" smtClean="0"/>
              <a:t>Has a 1-bit DAC whose output is based on whether the output of an integrator is greater or less than the input signal.</a:t>
            </a:r>
          </a:p>
          <a:p>
            <a:pPr marL="0" indent="0">
              <a:buNone/>
            </a:pPr>
            <a:endParaRPr lang="en-US" sz="2400" dirty="0"/>
          </a:p>
          <a:p>
            <a:pPr marL="0" indent="0">
              <a:buNone/>
            </a:pPr>
            <a:r>
              <a:rPr lang="en-US" sz="2400" dirty="0" smtClean="0"/>
              <a:t>The density of the 1’s in the bit stream represents the analogue signal</a:t>
            </a:r>
          </a:p>
          <a:p>
            <a:pPr marL="0" indent="0">
              <a:buNone/>
            </a:pPr>
            <a:endParaRPr lang="en-US" sz="2400"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27</a:t>
            </a:fld>
            <a:endParaRPr lang="en-US" dirty="0"/>
          </a:p>
        </p:txBody>
      </p:sp>
      <p:pic>
        <p:nvPicPr>
          <p:cNvPr id="6" name="Picture 5" descr="Screen Shot 2012-09-26 at 8.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65" y="4819862"/>
            <a:ext cx="5848424" cy="1777788"/>
          </a:xfrm>
          <a:prstGeom prst="rect">
            <a:avLst/>
          </a:prstGeom>
        </p:spPr>
      </p:pic>
      <p:pic>
        <p:nvPicPr>
          <p:cNvPr id="9" name="Picture 8"/>
          <p:cNvPicPr>
            <a:picLocks noChangeAspect="1"/>
          </p:cNvPicPr>
          <p:nvPr/>
        </p:nvPicPr>
        <p:blipFill>
          <a:blip r:embed="rId3"/>
          <a:stretch>
            <a:fillRect/>
          </a:stretch>
        </p:blipFill>
        <p:spPr>
          <a:xfrm>
            <a:off x="2547313" y="1961881"/>
            <a:ext cx="673100" cy="342900"/>
          </a:xfrm>
          <a:prstGeom prst="rect">
            <a:avLst/>
          </a:prstGeom>
        </p:spPr>
      </p:pic>
    </p:spTree>
    <p:extLst>
      <p:ext uri="{BB962C8B-B14F-4D97-AF65-F5344CB8AC3E}">
        <p14:creationId xmlns:p14="http://schemas.microsoft.com/office/powerpoint/2010/main" val="18087945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Interfacing</a:t>
            </a:r>
            <a:endParaRPr lang="en-US" dirty="0"/>
          </a:p>
        </p:txBody>
      </p:sp>
      <p:sp>
        <p:nvSpPr>
          <p:cNvPr id="3" name="Content Placeholder 2"/>
          <p:cNvSpPr>
            <a:spLocks noGrp="1"/>
          </p:cNvSpPr>
          <p:nvPr>
            <p:ph idx="1"/>
          </p:nvPr>
        </p:nvSpPr>
        <p:spPr>
          <a:xfrm>
            <a:off x="457200" y="1916113"/>
            <a:ext cx="8229600" cy="2031349"/>
          </a:xfrm>
        </p:spPr>
        <p:txBody>
          <a:bodyPr/>
          <a:lstStyle/>
          <a:p>
            <a:pPr marL="0" indent="0">
              <a:buNone/>
            </a:pPr>
            <a:r>
              <a:rPr lang="en-US" sz="2400" dirty="0" smtClean="0"/>
              <a:t>Sigma-Delta ADCs have the apparent advantage that they don’t require a formal communications bus to interface to a microcontroller, the micro can dedicate a single input pin to the signal, sample it regularly and deduce the applied voltage by the ratio of high samples to low samples:</a:t>
            </a:r>
          </a:p>
        </p:txBody>
      </p:sp>
      <p:sp>
        <p:nvSpPr>
          <p:cNvPr id="4" name="Slide Number Placeholder 3"/>
          <p:cNvSpPr>
            <a:spLocks noGrp="1"/>
          </p:cNvSpPr>
          <p:nvPr>
            <p:ph type="sldNum" sz="quarter" idx="12"/>
          </p:nvPr>
        </p:nvSpPr>
        <p:spPr/>
        <p:txBody>
          <a:bodyPr/>
          <a:lstStyle/>
          <a:p>
            <a:fld id="{6EC4B410-37AE-E041-BE16-C1284F612F40}" type="slidenum">
              <a:rPr lang="en-US" smtClean="0"/>
              <a:t>28</a:t>
            </a:fld>
            <a:endParaRPr lang="en-US" dirty="0"/>
          </a:p>
        </p:txBody>
      </p:sp>
      <p:sp>
        <p:nvSpPr>
          <p:cNvPr id="5" name="TextBox 4"/>
          <p:cNvSpPr txBox="1"/>
          <p:nvPr/>
        </p:nvSpPr>
        <p:spPr>
          <a:xfrm>
            <a:off x="583477" y="4107649"/>
            <a:ext cx="3992048" cy="2308324"/>
          </a:xfrm>
          <a:prstGeom prst="rect">
            <a:avLst/>
          </a:prstGeom>
          <a:noFill/>
        </p:spPr>
        <p:txBody>
          <a:bodyPr wrap="none" rtlCol="0">
            <a:spAutoFit/>
          </a:bodyPr>
          <a:lstStyle/>
          <a:p>
            <a:r>
              <a:rPr lang="en-US" dirty="0" smtClean="0">
                <a:latin typeface="Consolas"/>
                <a:cs typeface="Consolas"/>
              </a:rPr>
              <a:t>loop_for_1_sample {</a:t>
            </a:r>
          </a:p>
          <a:p>
            <a:r>
              <a:rPr lang="en-US" dirty="0" smtClean="0">
                <a:latin typeface="Consolas"/>
                <a:cs typeface="Consolas"/>
              </a:rPr>
              <a:t>	if (</a:t>
            </a:r>
            <a:r>
              <a:rPr lang="en-US" dirty="0" err="1" smtClean="0">
                <a:latin typeface="Consolas"/>
                <a:cs typeface="Consolas"/>
              </a:rPr>
              <a:t>input_pin</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hcount</a:t>
            </a:r>
            <a:r>
              <a:rPr lang="en-US" dirty="0" smtClean="0">
                <a:latin typeface="Consolas"/>
                <a:cs typeface="Consolas"/>
              </a:rPr>
              <a:t>++;</a:t>
            </a:r>
          </a:p>
          <a:p>
            <a:r>
              <a:rPr lang="en-US" dirty="0" smtClean="0">
                <a:latin typeface="Consolas"/>
                <a:cs typeface="Consolas"/>
              </a:rPr>
              <a:t>	else</a:t>
            </a:r>
          </a:p>
          <a:p>
            <a:r>
              <a:rPr lang="en-US" dirty="0">
                <a:latin typeface="Consolas"/>
                <a:cs typeface="Consolas"/>
              </a:rPr>
              <a:t>	</a:t>
            </a:r>
            <a:r>
              <a:rPr lang="en-US" dirty="0" smtClean="0">
                <a:latin typeface="Consolas"/>
                <a:cs typeface="Consolas"/>
              </a:rPr>
              <a:t>	</a:t>
            </a:r>
            <a:r>
              <a:rPr lang="en-US" dirty="0" err="1" smtClean="0">
                <a:latin typeface="Consolas"/>
                <a:cs typeface="Consolas"/>
              </a:rPr>
              <a:t>lcount</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p>
          <a:p>
            <a:endParaRPr lang="en-US" dirty="0">
              <a:latin typeface="Consolas"/>
              <a:cs typeface="Consolas"/>
            </a:endParaRPr>
          </a:p>
          <a:p>
            <a:r>
              <a:rPr lang="en-US" dirty="0" smtClean="0">
                <a:latin typeface="Consolas"/>
                <a:cs typeface="Consolas"/>
              </a:rPr>
              <a:t>v = </a:t>
            </a:r>
            <a:r>
              <a:rPr lang="en-US" dirty="0" err="1" smtClean="0">
                <a:latin typeface="Consolas"/>
                <a:cs typeface="Consolas"/>
              </a:rPr>
              <a:t>hcount</a:t>
            </a:r>
            <a:r>
              <a:rPr lang="en-US" dirty="0">
                <a:latin typeface="Consolas"/>
                <a:cs typeface="Consolas"/>
              </a:rPr>
              <a:t> </a:t>
            </a:r>
            <a:r>
              <a:rPr lang="en-US" dirty="0" smtClean="0">
                <a:latin typeface="Consolas"/>
                <a:cs typeface="Consolas"/>
              </a:rPr>
              <a:t>/ (</a:t>
            </a:r>
            <a:r>
              <a:rPr lang="en-US" dirty="0" err="1" smtClean="0">
                <a:latin typeface="Consolas"/>
                <a:cs typeface="Consolas"/>
              </a:rPr>
              <a:t>hcount</a:t>
            </a:r>
            <a:r>
              <a:rPr lang="en-US" dirty="0" smtClean="0">
                <a:latin typeface="Consolas"/>
                <a:cs typeface="Consolas"/>
              </a:rPr>
              <a:t> + </a:t>
            </a:r>
            <a:r>
              <a:rPr lang="en-US" dirty="0" err="1" smtClean="0">
                <a:latin typeface="Consolas"/>
                <a:cs typeface="Consolas"/>
              </a:rPr>
              <a:t>lcount</a:t>
            </a:r>
            <a:r>
              <a:rPr lang="en-US" dirty="0" smtClean="0">
                <a:latin typeface="Consolas"/>
                <a:cs typeface="Consolas"/>
              </a:rPr>
              <a:t>)</a:t>
            </a:r>
          </a:p>
        </p:txBody>
      </p:sp>
    </p:spTree>
    <p:extLst>
      <p:ext uri="{BB962C8B-B14F-4D97-AF65-F5344CB8AC3E}">
        <p14:creationId xmlns:p14="http://schemas.microsoft.com/office/powerpoint/2010/main" val="33391570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Interfacing</a:t>
            </a:r>
            <a:endParaRPr lang="en-US" dirty="0"/>
          </a:p>
        </p:txBody>
      </p:sp>
      <p:sp>
        <p:nvSpPr>
          <p:cNvPr id="3" name="Content Placeholder 2"/>
          <p:cNvSpPr>
            <a:spLocks noGrp="1"/>
          </p:cNvSpPr>
          <p:nvPr>
            <p:ph idx="1"/>
          </p:nvPr>
        </p:nvSpPr>
        <p:spPr>
          <a:xfrm>
            <a:off x="457200" y="1916113"/>
            <a:ext cx="8229600" cy="2031349"/>
          </a:xfrm>
        </p:spPr>
        <p:txBody>
          <a:bodyPr/>
          <a:lstStyle/>
          <a:p>
            <a:pPr marL="0" indent="0">
              <a:buNone/>
            </a:pPr>
            <a:r>
              <a:rPr lang="en-US" sz="2400" dirty="0" smtClean="0"/>
              <a:t>This method doesn’t work because of branch delays.</a:t>
            </a:r>
          </a:p>
          <a:p>
            <a:pPr marL="0" indent="0">
              <a:buNone/>
            </a:pPr>
            <a:endParaRPr lang="en-US" sz="2400" dirty="0"/>
          </a:p>
          <a:p>
            <a:pPr marL="0" indent="0">
              <a:buNone/>
            </a:pPr>
            <a:r>
              <a:rPr lang="en-US" sz="2400" dirty="0" smtClean="0"/>
              <a:t>The following two snippets of code should produce the same result, but they don’t:  The ‘if’ and ‘else’ branches don’t take the same amount of time to run!</a:t>
            </a:r>
          </a:p>
        </p:txBody>
      </p:sp>
      <p:sp>
        <p:nvSpPr>
          <p:cNvPr id="4" name="Slide Number Placeholder 3"/>
          <p:cNvSpPr>
            <a:spLocks noGrp="1"/>
          </p:cNvSpPr>
          <p:nvPr>
            <p:ph type="sldNum" sz="quarter" idx="12"/>
          </p:nvPr>
        </p:nvSpPr>
        <p:spPr/>
        <p:txBody>
          <a:bodyPr/>
          <a:lstStyle/>
          <a:p>
            <a:fld id="{6EC4B410-37AE-E041-BE16-C1284F612F40}" type="slidenum">
              <a:rPr lang="en-US" smtClean="0"/>
              <a:t>29</a:t>
            </a:fld>
            <a:endParaRPr lang="en-US" dirty="0"/>
          </a:p>
        </p:txBody>
      </p:sp>
      <p:sp>
        <p:nvSpPr>
          <p:cNvPr id="5" name="TextBox 4"/>
          <p:cNvSpPr txBox="1"/>
          <p:nvPr/>
        </p:nvSpPr>
        <p:spPr>
          <a:xfrm>
            <a:off x="583477" y="4107649"/>
            <a:ext cx="3992048" cy="2308324"/>
          </a:xfrm>
          <a:prstGeom prst="rect">
            <a:avLst/>
          </a:prstGeom>
          <a:noFill/>
        </p:spPr>
        <p:txBody>
          <a:bodyPr wrap="none" rtlCol="0">
            <a:spAutoFit/>
          </a:bodyPr>
          <a:lstStyle/>
          <a:p>
            <a:r>
              <a:rPr lang="en-US" dirty="0" smtClean="0">
                <a:latin typeface="Consolas"/>
                <a:cs typeface="Consolas"/>
              </a:rPr>
              <a:t>loop_for_1_sample {</a:t>
            </a:r>
          </a:p>
          <a:p>
            <a:r>
              <a:rPr lang="en-US" dirty="0" smtClean="0">
                <a:latin typeface="Consolas"/>
                <a:cs typeface="Consolas"/>
              </a:rPr>
              <a:t>	if (</a:t>
            </a:r>
            <a:r>
              <a:rPr lang="en-US" dirty="0" err="1" smtClean="0">
                <a:latin typeface="Consolas"/>
                <a:cs typeface="Consolas"/>
              </a:rPr>
              <a:t>input_pin</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hcount</a:t>
            </a:r>
            <a:r>
              <a:rPr lang="en-US" dirty="0" smtClean="0">
                <a:latin typeface="Consolas"/>
                <a:cs typeface="Consolas"/>
              </a:rPr>
              <a:t>++;</a:t>
            </a:r>
          </a:p>
          <a:p>
            <a:r>
              <a:rPr lang="en-US" dirty="0" smtClean="0">
                <a:latin typeface="Consolas"/>
                <a:cs typeface="Consolas"/>
              </a:rPr>
              <a:t>	else</a:t>
            </a:r>
          </a:p>
          <a:p>
            <a:r>
              <a:rPr lang="en-US" dirty="0">
                <a:latin typeface="Consolas"/>
                <a:cs typeface="Consolas"/>
              </a:rPr>
              <a:t>	</a:t>
            </a:r>
            <a:r>
              <a:rPr lang="en-US" dirty="0" smtClean="0">
                <a:latin typeface="Consolas"/>
                <a:cs typeface="Consolas"/>
              </a:rPr>
              <a:t>	</a:t>
            </a:r>
            <a:r>
              <a:rPr lang="en-US" dirty="0" err="1" smtClean="0">
                <a:latin typeface="Consolas"/>
                <a:cs typeface="Consolas"/>
              </a:rPr>
              <a:t>lcount</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p>
          <a:p>
            <a:endParaRPr lang="en-US" dirty="0">
              <a:latin typeface="Consolas"/>
              <a:cs typeface="Consolas"/>
            </a:endParaRPr>
          </a:p>
          <a:p>
            <a:r>
              <a:rPr lang="en-US" dirty="0" smtClean="0">
                <a:latin typeface="Consolas"/>
                <a:cs typeface="Consolas"/>
              </a:rPr>
              <a:t>v = </a:t>
            </a:r>
            <a:r>
              <a:rPr lang="en-US" dirty="0" err="1" smtClean="0">
                <a:latin typeface="Consolas"/>
                <a:cs typeface="Consolas"/>
              </a:rPr>
              <a:t>hcount</a:t>
            </a:r>
            <a:r>
              <a:rPr lang="en-US" dirty="0">
                <a:latin typeface="Consolas"/>
                <a:cs typeface="Consolas"/>
              </a:rPr>
              <a:t> </a:t>
            </a:r>
            <a:r>
              <a:rPr lang="en-US" dirty="0" smtClean="0">
                <a:latin typeface="Consolas"/>
                <a:cs typeface="Consolas"/>
              </a:rPr>
              <a:t>/ (</a:t>
            </a:r>
            <a:r>
              <a:rPr lang="en-US" dirty="0" err="1" smtClean="0">
                <a:latin typeface="Consolas"/>
                <a:cs typeface="Consolas"/>
              </a:rPr>
              <a:t>hcount</a:t>
            </a:r>
            <a:r>
              <a:rPr lang="en-US" dirty="0" smtClean="0">
                <a:latin typeface="Consolas"/>
                <a:cs typeface="Consolas"/>
              </a:rPr>
              <a:t> + </a:t>
            </a:r>
            <a:r>
              <a:rPr lang="en-US" dirty="0" err="1" smtClean="0">
                <a:latin typeface="Consolas"/>
                <a:cs typeface="Consolas"/>
              </a:rPr>
              <a:t>lcount</a:t>
            </a:r>
            <a:r>
              <a:rPr lang="en-US" dirty="0" smtClean="0">
                <a:latin typeface="Consolas"/>
                <a:cs typeface="Consolas"/>
              </a:rPr>
              <a:t>)</a:t>
            </a:r>
          </a:p>
        </p:txBody>
      </p:sp>
      <p:sp>
        <p:nvSpPr>
          <p:cNvPr id="6" name="TextBox 5"/>
          <p:cNvSpPr txBox="1"/>
          <p:nvPr/>
        </p:nvSpPr>
        <p:spPr>
          <a:xfrm>
            <a:off x="4727925" y="4088420"/>
            <a:ext cx="3992048" cy="2308324"/>
          </a:xfrm>
          <a:prstGeom prst="rect">
            <a:avLst/>
          </a:prstGeom>
          <a:noFill/>
        </p:spPr>
        <p:txBody>
          <a:bodyPr wrap="none" rtlCol="0">
            <a:spAutoFit/>
          </a:bodyPr>
          <a:lstStyle/>
          <a:p>
            <a:r>
              <a:rPr lang="en-US" dirty="0" smtClean="0">
                <a:latin typeface="Consolas"/>
                <a:cs typeface="Consolas"/>
              </a:rPr>
              <a:t>loop_for_1_sample {</a:t>
            </a:r>
          </a:p>
          <a:p>
            <a:r>
              <a:rPr lang="en-US" dirty="0" smtClean="0">
                <a:latin typeface="Consolas"/>
                <a:cs typeface="Consolas"/>
              </a:rPr>
              <a:t>	if (!</a:t>
            </a:r>
            <a:r>
              <a:rPr lang="en-US" dirty="0" err="1" smtClean="0">
                <a:latin typeface="Consolas"/>
                <a:cs typeface="Consolas"/>
              </a:rPr>
              <a:t>input_pin</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a:latin typeface="Consolas"/>
                <a:cs typeface="Consolas"/>
              </a:rPr>
              <a:t>l</a:t>
            </a:r>
            <a:r>
              <a:rPr lang="en-US" dirty="0" err="1" smtClean="0">
                <a:latin typeface="Consolas"/>
                <a:cs typeface="Consolas"/>
              </a:rPr>
              <a:t>count</a:t>
            </a:r>
            <a:r>
              <a:rPr lang="en-US" dirty="0" smtClean="0">
                <a:latin typeface="Consolas"/>
                <a:cs typeface="Consolas"/>
              </a:rPr>
              <a:t>++;</a:t>
            </a:r>
          </a:p>
          <a:p>
            <a:r>
              <a:rPr lang="en-US" dirty="0" smtClean="0">
                <a:latin typeface="Consolas"/>
                <a:cs typeface="Consolas"/>
              </a:rPr>
              <a:t>	else</a:t>
            </a:r>
          </a:p>
          <a:p>
            <a:r>
              <a:rPr lang="en-US" dirty="0">
                <a:latin typeface="Consolas"/>
                <a:cs typeface="Consolas"/>
              </a:rPr>
              <a:t>	</a:t>
            </a:r>
            <a:r>
              <a:rPr lang="en-US" dirty="0" smtClean="0">
                <a:latin typeface="Consolas"/>
                <a:cs typeface="Consolas"/>
              </a:rPr>
              <a:t>	</a:t>
            </a:r>
            <a:r>
              <a:rPr lang="en-US" dirty="0" err="1">
                <a:latin typeface="Consolas"/>
                <a:cs typeface="Consolas"/>
              </a:rPr>
              <a:t>h</a:t>
            </a:r>
            <a:r>
              <a:rPr lang="en-US" dirty="0" err="1" smtClean="0">
                <a:latin typeface="Consolas"/>
                <a:cs typeface="Consolas"/>
              </a:rPr>
              <a:t>count</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p>
          <a:p>
            <a:endParaRPr lang="en-US" dirty="0">
              <a:latin typeface="Consolas"/>
              <a:cs typeface="Consolas"/>
            </a:endParaRPr>
          </a:p>
          <a:p>
            <a:r>
              <a:rPr lang="en-US" dirty="0" smtClean="0">
                <a:latin typeface="Consolas"/>
                <a:cs typeface="Consolas"/>
              </a:rPr>
              <a:t>v = </a:t>
            </a:r>
            <a:r>
              <a:rPr lang="en-US" dirty="0" err="1" smtClean="0">
                <a:latin typeface="Consolas"/>
                <a:cs typeface="Consolas"/>
              </a:rPr>
              <a:t>hcount</a:t>
            </a:r>
            <a:r>
              <a:rPr lang="en-US" dirty="0">
                <a:latin typeface="Consolas"/>
                <a:cs typeface="Consolas"/>
              </a:rPr>
              <a:t> </a:t>
            </a:r>
            <a:r>
              <a:rPr lang="en-US" dirty="0" smtClean="0">
                <a:latin typeface="Consolas"/>
                <a:cs typeface="Consolas"/>
              </a:rPr>
              <a:t>/ (</a:t>
            </a:r>
            <a:r>
              <a:rPr lang="en-US" dirty="0" err="1" smtClean="0">
                <a:latin typeface="Consolas"/>
                <a:cs typeface="Consolas"/>
              </a:rPr>
              <a:t>hcount</a:t>
            </a:r>
            <a:r>
              <a:rPr lang="en-US" dirty="0" smtClean="0">
                <a:latin typeface="Consolas"/>
                <a:cs typeface="Consolas"/>
              </a:rPr>
              <a:t> + </a:t>
            </a:r>
            <a:r>
              <a:rPr lang="en-US" dirty="0" err="1" smtClean="0">
                <a:latin typeface="Consolas"/>
                <a:cs typeface="Consolas"/>
              </a:rPr>
              <a:t>lcount</a:t>
            </a:r>
            <a:r>
              <a:rPr lang="en-US" dirty="0" smtClean="0">
                <a:latin typeface="Consolas"/>
                <a:cs typeface="Consolas"/>
              </a:rPr>
              <a:t>)</a:t>
            </a:r>
          </a:p>
        </p:txBody>
      </p:sp>
    </p:spTree>
    <p:extLst>
      <p:ext uri="{BB962C8B-B14F-4D97-AF65-F5344CB8AC3E}">
        <p14:creationId xmlns:p14="http://schemas.microsoft.com/office/powerpoint/2010/main" val="6184637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Requirements</a:t>
            </a:r>
            <a:endParaRPr lang="en-US" dirty="0"/>
          </a:p>
        </p:txBody>
      </p:sp>
      <p:sp>
        <p:nvSpPr>
          <p:cNvPr id="3" name="Content Placeholder 2"/>
          <p:cNvSpPr>
            <a:spLocks noGrp="1"/>
          </p:cNvSpPr>
          <p:nvPr>
            <p:ph idx="1"/>
          </p:nvPr>
        </p:nvSpPr>
        <p:spPr/>
        <p:txBody>
          <a:bodyPr/>
          <a:lstStyle/>
          <a:p>
            <a:pPr marL="0" indent="0">
              <a:buNone/>
            </a:pPr>
            <a:r>
              <a:rPr lang="en-US" sz="2400" dirty="0" smtClean="0"/>
              <a:t>We have argued that Embedded Systems are physical instantiations of embodied phenomena.  In short:  Embedded Systems can’t be defined outside of their interactions with their environment.</a:t>
            </a:r>
          </a:p>
          <a:p>
            <a:pPr marL="0" indent="0">
              <a:buNone/>
            </a:pPr>
            <a:endParaRPr lang="en-US" sz="2400" dirty="0"/>
          </a:p>
          <a:p>
            <a:pPr marL="0" indent="0">
              <a:buNone/>
            </a:pPr>
            <a:r>
              <a:rPr lang="en-US" sz="2400" dirty="0" smtClean="0"/>
              <a:t>Given that, the Embedded System certainly must be able to sense environmental state around them.</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a:t>
            </a:fld>
            <a:endParaRPr lang="en-US" dirty="0"/>
          </a:p>
        </p:txBody>
      </p:sp>
    </p:spTree>
    <p:extLst>
      <p:ext uri="{BB962C8B-B14F-4D97-AF65-F5344CB8AC3E}">
        <p14:creationId xmlns:p14="http://schemas.microsoft.com/office/powerpoint/2010/main" val="4460296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p:txBody>
          <a:bodyPr/>
          <a:lstStyle/>
          <a:p>
            <a:pPr marL="0" indent="0">
              <a:buNone/>
            </a:pPr>
            <a:r>
              <a:rPr lang="en-US" sz="2400" dirty="0" smtClean="0"/>
              <a:t>Every sensor is a temperature sensor, some are just better than others.</a:t>
            </a:r>
          </a:p>
          <a:p>
            <a:pPr marL="0" indent="0">
              <a:buNone/>
            </a:pPr>
            <a:endParaRPr lang="en-US" sz="2400" dirty="0"/>
          </a:p>
          <a:p>
            <a:pPr marL="0" indent="0">
              <a:buNone/>
            </a:pPr>
            <a:r>
              <a:rPr lang="en-US" sz="2400" dirty="0" smtClean="0"/>
              <a:t>Almost all electronic elements are affected by temperature, sometimes this is a good thing, sometimes an effect that needs to be overcome.</a:t>
            </a:r>
          </a:p>
        </p:txBody>
      </p:sp>
      <p:sp>
        <p:nvSpPr>
          <p:cNvPr id="4" name="Slide Number Placeholder 3"/>
          <p:cNvSpPr>
            <a:spLocks noGrp="1"/>
          </p:cNvSpPr>
          <p:nvPr>
            <p:ph type="sldNum" sz="quarter" idx="12"/>
          </p:nvPr>
        </p:nvSpPr>
        <p:spPr/>
        <p:txBody>
          <a:bodyPr/>
          <a:lstStyle/>
          <a:p>
            <a:fld id="{6EC4B410-37AE-E041-BE16-C1284F612F40}" type="slidenum">
              <a:rPr lang="en-US" smtClean="0"/>
              <a:t>30</a:t>
            </a:fld>
            <a:endParaRPr lang="en-US" dirty="0"/>
          </a:p>
        </p:txBody>
      </p:sp>
    </p:spTree>
    <p:extLst>
      <p:ext uri="{BB962C8B-B14F-4D97-AF65-F5344CB8AC3E}">
        <p14:creationId xmlns:p14="http://schemas.microsoft.com/office/powerpoint/2010/main" val="7548048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p:txBody>
          <a:bodyPr/>
          <a:lstStyle/>
          <a:p>
            <a:pPr marL="0" indent="0">
              <a:buNone/>
            </a:pPr>
            <a:r>
              <a:rPr lang="en-US" sz="2400" dirty="0" smtClean="0">
                <a:solidFill>
                  <a:schemeClr val="accent1">
                    <a:lumMod val="50000"/>
                  </a:schemeClr>
                </a:solidFill>
              </a:rPr>
              <a:t>Thermocouples</a:t>
            </a:r>
          </a:p>
          <a:p>
            <a:pPr marL="0" indent="0">
              <a:buNone/>
            </a:pPr>
            <a:endParaRPr lang="en-US" sz="2400" dirty="0"/>
          </a:p>
          <a:p>
            <a:pPr marL="0" indent="0">
              <a:buNone/>
            </a:pPr>
            <a:r>
              <a:rPr lang="en-US" sz="2400" dirty="0" smtClean="0"/>
              <a:t>Thermocouples are a type of temperature sensor based on the </a:t>
            </a:r>
            <a:r>
              <a:rPr lang="en-US" sz="2400" dirty="0" err="1" smtClean="0"/>
              <a:t>Seebeck</a:t>
            </a:r>
            <a:r>
              <a:rPr lang="en-US" sz="2400" dirty="0" smtClean="0"/>
              <a:t> Effect.  Metals in a temperature gradient build up an electric field.</a:t>
            </a:r>
          </a:p>
        </p:txBody>
      </p:sp>
      <p:sp>
        <p:nvSpPr>
          <p:cNvPr id="4" name="Slide Number Placeholder 3"/>
          <p:cNvSpPr>
            <a:spLocks noGrp="1"/>
          </p:cNvSpPr>
          <p:nvPr>
            <p:ph type="sldNum" sz="quarter" idx="12"/>
          </p:nvPr>
        </p:nvSpPr>
        <p:spPr/>
        <p:txBody>
          <a:bodyPr/>
          <a:lstStyle/>
          <a:p>
            <a:fld id="{6EC4B410-37AE-E041-BE16-C1284F612F40}" type="slidenum">
              <a:rPr lang="en-US" smtClean="0"/>
              <a:t>31</a:t>
            </a:fld>
            <a:endParaRPr lang="en-US" dirty="0"/>
          </a:p>
        </p:txBody>
      </p:sp>
      <p:pic>
        <p:nvPicPr>
          <p:cNvPr id="5" name="Picture 4" descr="Screen Shot 2012-09-26 at 8.21.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62" y="4255009"/>
            <a:ext cx="8445500" cy="2222500"/>
          </a:xfrm>
          <a:prstGeom prst="rect">
            <a:avLst/>
          </a:prstGeom>
        </p:spPr>
      </p:pic>
    </p:spTree>
    <p:extLst>
      <p:ext uri="{BB962C8B-B14F-4D97-AF65-F5344CB8AC3E}">
        <p14:creationId xmlns:p14="http://schemas.microsoft.com/office/powerpoint/2010/main" val="12506058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916113"/>
            <a:ext cx="8229600" cy="2260187"/>
          </a:xfrm>
        </p:spPr>
        <p:txBody>
          <a:bodyPr/>
          <a:lstStyle/>
          <a:p>
            <a:pPr marL="0" indent="0">
              <a:buNone/>
            </a:pPr>
            <a:r>
              <a:rPr lang="en-US" sz="2400" dirty="0" smtClean="0">
                <a:solidFill>
                  <a:srgbClr val="3C8C93"/>
                </a:solidFill>
              </a:rPr>
              <a:t>Thermocouples</a:t>
            </a:r>
          </a:p>
          <a:p>
            <a:pPr marL="0" indent="0">
              <a:buNone/>
            </a:pPr>
            <a:endParaRPr lang="en-US" sz="2400" dirty="0" smtClean="0"/>
          </a:p>
          <a:p>
            <a:pPr marL="0" indent="0">
              <a:buNone/>
            </a:pPr>
            <a:r>
              <a:rPr lang="en-US" sz="2400" dirty="0" smtClean="0"/>
              <a:t>By using two metals with different </a:t>
            </a:r>
            <a:r>
              <a:rPr lang="en-US" sz="2400" dirty="0" err="1" smtClean="0"/>
              <a:t>Seebeck</a:t>
            </a:r>
            <a:r>
              <a:rPr lang="en-US" sz="2400" dirty="0" smtClean="0"/>
              <a:t> coefficients, a voltage difference can be measured.  This voltage is proportional to the difference in temperatures and difference in </a:t>
            </a:r>
            <a:r>
              <a:rPr lang="en-US" sz="2400" dirty="0" err="1" smtClean="0"/>
              <a:t>Seebeck</a:t>
            </a:r>
            <a:r>
              <a:rPr lang="en-US" sz="2400" dirty="0" smtClean="0"/>
              <a:t> coefficients</a:t>
            </a: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32</a:t>
            </a:fld>
            <a:endParaRPr lang="en-US" dirty="0"/>
          </a:p>
        </p:txBody>
      </p:sp>
      <p:sp>
        <p:nvSpPr>
          <p:cNvPr id="6" name="Rectangle 5"/>
          <p:cNvSpPr/>
          <p:nvPr/>
        </p:nvSpPr>
        <p:spPr>
          <a:xfrm>
            <a:off x="3595446" y="5114539"/>
            <a:ext cx="1189835" cy="8695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785282" y="5114539"/>
            <a:ext cx="961021" cy="86958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flipV="1">
            <a:off x="3515362" y="5263284"/>
            <a:ext cx="1773312" cy="274606"/>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H="1">
            <a:off x="3515362" y="5537890"/>
            <a:ext cx="1773312" cy="286048"/>
          </a:xfrm>
          <a:prstGeom prst="line">
            <a:avLst/>
          </a:prstGeom>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5897990" y="5353226"/>
            <a:ext cx="411253" cy="369332"/>
          </a:xfrm>
          <a:prstGeom prst="rect">
            <a:avLst/>
          </a:prstGeom>
          <a:noFill/>
        </p:spPr>
        <p:txBody>
          <a:bodyPr wrap="none" rtlCol="0">
            <a:spAutoFit/>
          </a:bodyPr>
          <a:lstStyle/>
          <a:p>
            <a:r>
              <a:rPr lang="en-US" dirty="0" smtClean="0">
                <a:solidFill>
                  <a:srgbClr val="000000"/>
                </a:solidFill>
              </a:rPr>
              <a:t>T</a:t>
            </a:r>
            <a:r>
              <a:rPr lang="en-US" baseline="-25000" dirty="0" smtClean="0">
                <a:solidFill>
                  <a:srgbClr val="000000"/>
                </a:solidFill>
              </a:rPr>
              <a:t>2</a:t>
            </a:r>
          </a:p>
        </p:txBody>
      </p:sp>
      <p:sp>
        <p:nvSpPr>
          <p:cNvPr id="16" name="TextBox 15"/>
          <p:cNvSpPr txBox="1"/>
          <p:nvPr/>
        </p:nvSpPr>
        <p:spPr>
          <a:xfrm>
            <a:off x="3919458" y="6113641"/>
            <a:ext cx="411253" cy="369332"/>
          </a:xfrm>
          <a:prstGeom prst="rect">
            <a:avLst/>
          </a:prstGeom>
          <a:noFill/>
        </p:spPr>
        <p:txBody>
          <a:bodyPr wrap="none" rtlCol="0">
            <a:spAutoFit/>
          </a:bodyPr>
          <a:lstStyle/>
          <a:p>
            <a:r>
              <a:rPr lang="en-US" dirty="0" smtClean="0">
                <a:solidFill>
                  <a:srgbClr val="000000"/>
                </a:solidFill>
              </a:rPr>
              <a:t>T</a:t>
            </a:r>
            <a:r>
              <a:rPr lang="en-US" baseline="-25000" dirty="0">
                <a:solidFill>
                  <a:srgbClr val="000000"/>
                </a:solidFill>
              </a:rPr>
              <a:t>1</a:t>
            </a:r>
            <a:endParaRPr lang="en-US" baseline="-25000" dirty="0" smtClean="0">
              <a:solidFill>
                <a:srgbClr val="000000"/>
              </a:solidFill>
            </a:endParaRPr>
          </a:p>
        </p:txBody>
      </p:sp>
      <p:sp>
        <p:nvSpPr>
          <p:cNvPr id="17" name="TextBox 16"/>
          <p:cNvSpPr txBox="1"/>
          <p:nvPr/>
        </p:nvSpPr>
        <p:spPr>
          <a:xfrm>
            <a:off x="3076960" y="5353224"/>
            <a:ext cx="351453" cy="369332"/>
          </a:xfrm>
          <a:prstGeom prst="rect">
            <a:avLst/>
          </a:prstGeom>
          <a:noFill/>
        </p:spPr>
        <p:txBody>
          <a:bodyPr wrap="none" rtlCol="0">
            <a:spAutoFit/>
          </a:bodyPr>
          <a:lstStyle/>
          <a:p>
            <a:r>
              <a:rPr lang="en-US" dirty="0">
                <a:solidFill>
                  <a:srgbClr val="000000"/>
                </a:solidFill>
              </a:rPr>
              <a:t>V</a:t>
            </a:r>
            <a:endParaRPr lang="en-US" baseline="-25000" dirty="0" smtClean="0">
              <a:solidFill>
                <a:srgbClr val="000000"/>
              </a:solidFill>
            </a:endParaRPr>
          </a:p>
        </p:txBody>
      </p:sp>
      <p:pic>
        <p:nvPicPr>
          <p:cNvPr id="18" name="Picture 17"/>
          <p:cNvPicPr>
            <a:picLocks noChangeAspect="1"/>
          </p:cNvPicPr>
          <p:nvPr/>
        </p:nvPicPr>
        <p:blipFill>
          <a:blip r:embed="rId2"/>
          <a:stretch>
            <a:fillRect/>
          </a:stretch>
        </p:blipFill>
        <p:spPr>
          <a:xfrm>
            <a:off x="3300554" y="4588210"/>
            <a:ext cx="2803063" cy="270792"/>
          </a:xfrm>
          <a:prstGeom prst="rect">
            <a:avLst/>
          </a:prstGeom>
        </p:spPr>
      </p:pic>
    </p:spTree>
    <p:extLst>
      <p:ext uri="{BB962C8B-B14F-4D97-AF65-F5344CB8AC3E}">
        <p14:creationId xmlns:p14="http://schemas.microsoft.com/office/powerpoint/2010/main" val="25467495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916113"/>
            <a:ext cx="8229600" cy="2260187"/>
          </a:xfrm>
        </p:spPr>
        <p:txBody>
          <a:bodyPr/>
          <a:lstStyle/>
          <a:p>
            <a:pPr marL="0" indent="0">
              <a:buNone/>
            </a:pPr>
            <a:r>
              <a:rPr lang="en-US" sz="2400" dirty="0" smtClean="0">
                <a:solidFill>
                  <a:srgbClr val="3C8C93"/>
                </a:solidFill>
              </a:rPr>
              <a:t>Thermocouples</a:t>
            </a:r>
          </a:p>
          <a:p>
            <a:pPr marL="0" indent="0">
              <a:buNone/>
            </a:pPr>
            <a:endParaRPr lang="en-US" sz="2400" dirty="0" smtClean="0"/>
          </a:p>
          <a:p>
            <a:pPr marL="0" indent="0">
              <a:buNone/>
            </a:pPr>
            <a:r>
              <a:rPr lang="en-US" sz="2400" dirty="0" smtClean="0"/>
              <a:t>If T</a:t>
            </a:r>
            <a:r>
              <a:rPr lang="en-US" sz="2400" baseline="-25000" dirty="0" smtClean="0"/>
              <a:t>1 </a:t>
            </a:r>
            <a:r>
              <a:rPr lang="en-US" sz="2400" dirty="0" smtClean="0"/>
              <a:t>and the </a:t>
            </a:r>
            <a:r>
              <a:rPr lang="en-US" sz="2400" dirty="0" err="1" smtClean="0"/>
              <a:t>Seebeck</a:t>
            </a:r>
            <a:r>
              <a:rPr lang="en-US" sz="2400" dirty="0" smtClean="0"/>
              <a:t> coefficients are all known, you can solve for the remote temperature.</a:t>
            </a:r>
            <a:endParaRPr lang="en-US" sz="2400" baseline="-25000" dirty="0"/>
          </a:p>
          <a:p>
            <a:pPr marL="0" indent="0">
              <a:buNone/>
            </a:pP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33</a:t>
            </a:fld>
            <a:endParaRPr lang="en-US" dirty="0"/>
          </a:p>
        </p:txBody>
      </p:sp>
      <p:sp>
        <p:nvSpPr>
          <p:cNvPr id="6" name="Rectangle 5"/>
          <p:cNvSpPr/>
          <p:nvPr/>
        </p:nvSpPr>
        <p:spPr>
          <a:xfrm>
            <a:off x="3595446" y="5114539"/>
            <a:ext cx="1189835" cy="8695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785282" y="5114539"/>
            <a:ext cx="961021" cy="86958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flipV="1">
            <a:off x="3515362" y="5263284"/>
            <a:ext cx="1773312" cy="274606"/>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H="1">
            <a:off x="3515362" y="5537890"/>
            <a:ext cx="1773312" cy="286048"/>
          </a:xfrm>
          <a:prstGeom prst="line">
            <a:avLst/>
          </a:prstGeom>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5897990" y="5353226"/>
            <a:ext cx="411253" cy="369332"/>
          </a:xfrm>
          <a:prstGeom prst="rect">
            <a:avLst/>
          </a:prstGeom>
          <a:noFill/>
        </p:spPr>
        <p:txBody>
          <a:bodyPr wrap="none" rtlCol="0">
            <a:spAutoFit/>
          </a:bodyPr>
          <a:lstStyle/>
          <a:p>
            <a:r>
              <a:rPr lang="en-US" dirty="0" smtClean="0">
                <a:solidFill>
                  <a:srgbClr val="000000"/>
                </a:solidFill>
              </a:rPr>
              <a:t>T</a:t>
            </a:r>
            <a:r>
              <a:rPr lang="en-US" baseline="-25000" dirty="0" smtClean="0">
                <a:solidFill>
                  <a:srgbClr val="000000"/>
                </a:solidFill>
              </a:rPr>
              <a:t>2</a:t>
            </a:r>
          </a:p>
        </p:txBody>
      </p:sp>
      <p:sp>
        <p:nvSpPr>
          <p:cNvPr id="16" name="TextBox 15"/>
          <p:cNvSpPr txBox="1"/>
          <p:nvPr/>
        </p:nvSpPr>
        <p:spPr>
          <a:xfrm>
            <a:off x="3919458" y="6113641"/>
            <a:ext cx="411253" cy="369332"/>
          </a:xfrm>
          <a:prstGeom prst="rect">
            <a:avLst/>
          </a:prstGeom>
          <a:noFill/>
        </p:spPr>
        <p:txBody>
          <a:bodyPr wrap="none" rtlCol="0">
            <a:spAutoFit/>
          </a:bodyPr>
          <a:lstStyle/>
          <a:p>
            <a:r>
              <a:rPr lang="en-US" dirty="0" smtClean="0">
                <a:solidFill>
                  <a:srgbClr val="000000"/>
                </a:solidFill>
              </a:rPr>
              <a:t>T</a:t>
            </a:r>
            <a:r>
              <a:rPr lang="en-US" baseline="-25000" dirty="0">
                <a:solidFill>
                  <a:srgbClr val="000000"/>
                </a:solidFill>
              </a:rPr>
              <a:t>1</a:t>
            </a:r>
            <a:endParaRPr lang="en-US" baseline="-25000" dirty="0" smtClean="0">
              <a:solidFill>
                <a:srgbClr val="000000"/>
              </a:solidFill>
            </a:endParaRPr>
          </a:p>
        </p:txBody>
      </p:sp>
      <p:sp>
        <p:nvSpPr>
          <p:cNvPr id="17" name="TextBox 16"/>
          <p:cNvSpPr txBox="1"/>
          <p:nvPr/>
        </p:nvSpPr>
        <p:spPr>
          <a:xfrm>
            <a:off x="3076960" y="5353224"/>
            <a:ext cx="351453" cy="369332"/>
          </a:xfrm>
          <a:prstGeom prst="rect">
            <a:avLst/>
          </a:prstGeom>
          <a:noFill/>
        </p:spPr>
        <p:txBody>
          <a:bodyPr wrap="none" rtlCol="0">
            <a:spAutoFit/>
          </a:bodyPr>
          <a:lstStyle/>
          <a:p>
            <a:r>
              <a:rPr lang="en-US" dirty="0">
                <a:solidFill>
                  <a:srgbClr val="000000"/>
                </a:solidFill>
              </a:rPr>
              <a:t>V</a:t>
            </a:r>
            <a:endParaRPr lang="en-US" baseline="-25000" dirty="0" smtClean="0">
              <a:solidFill>
                <a:srgbClr val="000000"/>
              </a:solidFill>
            </a:endParaRPr>
          </a:p>
        </p:txBody>
      </p:sp>
      <p:pic>
        <p:nvPicPr>
          <p:cNvPr id="18" name="Picture 17"/>
          <p:cNvPicPr>
            <a:picLocks noChangeAspect="1"/>
          </p:cNvPicPr>
          <p:nvPr/>
        </p:nvPicPr>
        <p:blipFill>
          <a:blip r:embed="rId2"/>
          <a:stretch>
            <a:fillRect/>
          </a:stretch>
        </p:blipFill>
        <p:spPr>
          <a:xfrm>
            <a:off x="3300554" y="4588210"/>
            <a:ext cx="2803063" cy="270792"/>
          </a:xfrm>
          <a:prstGeom prst="rect">
            <a:avLst/>
          </a:prstGeom>
        </p:spPr>
      </p:pic>
    </p:spTree>
    <p:extLst>
      <p:ext uri="{BB962C8B-B14F-4D97-AF65-F5344CB8AC3E}">
        <p14:creationId xmlns:p14="http://schemas.microsoft.com/office/powerpoint/2010/main" val="20137224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8229600" cy="2260187"/>
          </a:xfrm>
        </p:spPr>
        <p:txBody>
          <a:bodyPr/>
          <a:lstStyle/>
          <a:p>
            <a:pPr marL="0" indent="0">
              <a:buNone/>
            </a:pPr>
            <a:r>
              <a:rPr lang="en-US" sz="2400" dirty="0" smtClean="0">
                <a:solidFill>
                  <a:srgbClr val="3C8C93"/>
                </a:solidFill>
              </a:rPr>
              <a:t>Thermocouples</a:t>
            </a:r>
          </a:p>
          <a:p>
            <a:pPr marL="0" indent="0">
              <a:buNone/>
            </a:pPr>
            <a:endParaRPr lang="en-US" sz="1400" dirty="0" smtClean="0"/>
          </a:p>
          <a:p>
            <a:pPr marL="0" indent="0">
              <a:buNone/>
            </a:pPr>
            <a:r>
              <a:rPr lang="en-US" sz="2400" dirty="0" smtClean="0"/>
              <a:t>There are many different types of thermocouples with different properties.</a:t>
            </a:r>
          </a:p>
          <a:p>
            <a:pPr marL="0" indent="0">
              <a:buNone/>
            </a:pPr>
            <a:endParaRPr lang="en-US" sz="2400" baseline="-25000" dirty="0"/>
          </a:p>
          <a:p>
            <a:pPr marL="0" indent="0">
              <a:buNone/>
            </a:pPr>
            <a:r>
              <a:rPr lang="en-US" sz="2400" dirty="0" smtClean="0"/>
              <a:t>Good for high temperatures, but very small generated voltages</a:t>
            </a: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56153949"/>
              </p:ext>
            </p:extLst>
          </p:nvPr>
        </p:nvGraphicFramePr>
        <p:xfrm>
          <a:off x="835171" y="4543528"/>
          <a:ext cx="7506096" cy="1854200"/>
        </p:xfrm>
        <a:graphic>
          <a:graphicData uri="http://schemas.openxmlformats.org/drawingml/2006/table">
            <a:tbl>
              <a:tblPr firstRow="1" bandRow="1">
                <a:tableStyleId>{775DCB02-9BB8-47FD-8907-85C794F793BA}</a:tableStyleId>
              </a:tblPr>
              <a:tblGrid>
                <a:gridCol w="1876524"/>
                <a:gridCol w="2174124"/>
                <a:gridCol w="1578924"/>
                <a:gridCol w="1876524"/>
              </a:tblGrid>
              <a:tr h="370840">
                <a:tc>
                  <a:txBody>
                    <a:bodyPr/>
                    <a:lstStyle/>
                    <a:p>
                      <a:r>
                        <a:rPr lang="en-US" dirty="0" smtClean="0"/>
                        <a:t>Short Name</a:t>
                      </a:r>
                      <a:endParaRPr lang="en-US" dirty="0"/>
                    </a:p>
                  </a:txBody>
                  <a:tcPr/>
                </a:tc>
                <a:tc>
                  <a:txBody>
                    <a:bodyPr/>
                    <a:lstStyle/>
                    <a:p>
                      <a:r>
                        <a:rPr lang="en-US" dirty="0" smtClean="0"/>
                        <a:t>Metals</a:t>
                      </a:r>
                      <a:endParaRPr lang="en-US" dirty="0"/>
                    </a:p>
                  </a:txBody>
                  <a:tcPr/>
                </a:tc>
                <a:tc>
                  <a:txBody>
                    <a:bodyPr/>
                    <a:lstStyle/>
                    <a:p>
                      <a:r>
                        <a:rPr lang="en-US" dirty="0" err="1" smtClean="0"/>
                        <a:t>T</a:t>
                      </a:r>
                      <a:r>
                        <a:rPr lang="en-US" baseline="-25000" dirty="0" err="1" smtClean="0"/>
                        <a:t>max</a:t>
                      </a:r>
                      <a:endParaRPr lang="en-US" baseline="-25000" dirty="0"/>
                    </a:p>
                  </a:txBody>
                  <a:tcPr/>
                </a:tc>
                <a:tc>
                  <a:txBody>
                    <a:bodyPr/>
                    <a:lstStyle/>
                    <a:p>
                      <a:r>
                        <a:rPr lang="en-US" dirty="0" smtClean="0"/>
                        <a:t>Max V</a:t>
                      </a:r>
                      <a:endParaRPr lang="en-US" dirty="0"/>
                    </a:p>
                  </a:txBody>
                  <a:tcPr/>
                </a:tc>
              </a:tr>
              <a:tr h="370840">
                <a:tc>
                  <a:txBody>
                    <a:bodyPr/>
                    <a:lstStyle/>
                    <a:p>
                      <a:r>
                        <a:rPr lang="en-US" dirty="0" smtClean="0"/>
                        <a:t>T</a:t>
                      </a:r>
                      <a:endParaRPr lang="en-US" dirty="0"/>
                    </a:p>
                  </a:txBody>
                  <a:tcPr/>
                </a:tc>
                <a:tc>
                  <a:txBody>
                    <a:bodyPr/>
                    <a:lstStyle/>
                    <a:p>
                      <a:r>
                        <a:rPr lang="en-US" dirty="0" smtClean="0"/>
                        <a:t>Cu-Constantan</a:t>
                      </a:r>
                      <a:endParaRPr lang="en-US" dirty="0"/>
                    </a:p>
                  </a:txBody>
                  <a:tcPr/>
                </a:tc>
                <a:tc>
                  <a:txBody>
                    <a:bodyPr/>
                    <a:lstStyle/>
                    <a:p>
                      <a:r>
                        <a:rPr lang="en-US" dirty="0" smtClean="0"/>
                        <a:t>400</a:t>
                      </a:r>
                      <a:r>
                        <a:rPr lang="en-US" baseline="30000" dirty="0" smtClean="0"/>
                        <a:t>o</a:t>
                      </a:r>
                      <a:r>
                        <a:rPr lang="en-US" dirty="0" smtClean="0"/>
                        <a:t>C</a:t>
                      </a:r>
                      <a:endParaRPr lang="en-US" dirty="0"/>
                    </a:p>
                  </a:txBody>
                  <a:tcPr/>
                </a:tc>
                <a:tc>
                  <a:txBody>
                    <a:bodyPr/>
                    <a:lstStyle/>
                    <a:p>
                      <a:r>
                        <a:rPr lang="en-US" dirty="0" smtClean="0"/>
                        <a:t>21.000 mV</a:t>
                      </a:r>
                      <a:endParaRPr lang="en-US" dirty="0"/>
                    </a:p>
                  </a:txBody>
                  <a:tcPr/>
                </a:tc>
              </a:tr>
              <a:tr h="370840">
                <a:tc>
                  <a:txBody>
                    <a:bodyPr/>
                    <a:lstStyle/>
                    <a:p>
                      <a:r>
                        <a:rPr lang="en-US" dirty="0" smtClean="0"/>
                        <a:t>J</a:t>
                      </a:r>
                      <a:endParaRPr lang="en-US" dirty="0"/>
                    </a:p>
                  </a:txBody>
                  <a:tcPr/>
                </a:tc>
                <a:tc>
                  <a:txBody>
                    <a:bodyPr/>
                    <a:lstStyle/>
                    <a:p>
                      <a:r>
                        <a:rPr lang="en-US" dirty="0" smtClean="0"/>
                        <a:t>Fe-Constantan</a:t>
                      </a:r>
                      <a:endParaRPr lang="en-US" dirty="0"/>
                    </a:p>
                  </a:txBody>
                  <a:tcPr/>
                </a:tc>
                <a:tc>
                  <a:txBody>
                    <a:bodyPr/>
                    <a:lstStyle/>
                    <a:p>
                      <a:r>
                        <a:rPr lang="en-US" dirty="0" smtClean="0"/>
                        <a:t>700</a:t>
                      </a:r>
                      <a:r>
                        <a:rPr lang="en-US" baseline="30000" dirty="0" smtClean="0"/>
                        <a:t>o</a:t>
                      </a:r>
                      <a:r>
                        <a:rPr lang="en-US" dirty="0" smtClean="0"/>
                        <a:t>C</a:t>
                      </a:r>
                      <a:endParaRPr lang="en-US" dirty="0"/>
                    </a:p>
                  </a:txBody>
                  <a:tcPr/>
                </a:tc>
                <a:tc>
                  <a:txBody>
                    <a:bodyPr/>
                    <a:lstStyle/>
                    <a:p>
                      <a:r>
                        <a:rPr lang="en-US" dirty="0" smtClean="0"/>
                        <a:t>39.729 mV</a:t>
                      </a:r>
                      <a:endParaRPr lang="en-US" dirty="0"/>
                    </a:p>
                  </a:txBody>
                  <a:tcPr/>
                </a:tc>
              </a:tr>
              <a:tr h="370840">
                <a:tc>
                  <a:txBody>
                    <a:bodyPr/>
                    <a:lstStyle/>
                    <a:p>
                      <a:r>
                        <a:rPr lang="en-US" dirty="0" smtClean="0"/>
                        <a:t>K</a:t>
                      </a:r>
                      <a:endParaRPr lang="en-US" dirty="0"/>
                    </a:p>
                  </a:txBody>
                  <a:tcPr/>
                </a:tc>
                <a:tc>
                  <a:txBody>
                    <a:bodyPr/>
                    <a:lstStyle/>
                    <a:p>
                      <a:r>
                        <a:rPr lang="en-US" dirty="0" err="1" smtClean="0"/>
                        <a:t>NiCr</a:t>
                      </a:r>
                      <a:r>
                        <a:rPr lang="en-US" dirty="0" smtClean="0"/>
                        <a:t>-Ni</a:t>
                      </a:r>
                      <a:endParaRPr lang="en-US" dirty="0"/>
                    </a:p>
                  </a:txBody>
                  <a:tcPr/>
                </a:tc>
                <a:tc>
                  <a:txBody>
                    <a:bodyPr/>
                    <a:lstStyle/>
                    <a:p>
                      <a:r>
                        <a:rPr lang="en-US" dirty="0" smtClean="0"/>
                        <a:t>1000</a:t>
                      </a:r>
                      <a:r>
                        <a:rPr lang="en-US" baseline="30000" dirty="0" smtClean="0"/>
                        <a:t>o</a:t>
                      </a:r>
                      <a:r>
                        <a:rPr lang="en-US" dirty="0" smtClean="0"/>
                        <a:t>C</a:t>
                      </a:r>
                      <a:endParaRPr lang="en-US" dirty="0"/>
                    </a:p>
                  </a:txBody>
                  <a:tcPr/>
                </a:tc>
                <a:tc>
                  <a:txBody>
                    <a:bodyPr/>
                    <a:lstStyle/>
                    <a:p>
                      <a:r>
                        <a:rPr lang="en-US" dirty="0" smtClean="0"/>
                        <a:t>41.310 mV</a:t>
                      </a:r>
                      <a:endParaRPr lang="en-US" dirty="0"/>
                    </a:p>
                  </a:txBody>
                  <a:tcPr/>
                </a:tc>
              </a:tr>
              <a:tr h="370840">
                <a:tc>
                  <a:txBody>
                    <a:bodyPr/>
                    <a:lstStyle/>
                    <a:p>
                      <a:r>
                        <a:rPr lang="en-US" dirty="0" smtClean="0"/>
                        <a:t>S</a:t>
                      </a:r>
                      <a:endParaRPr lang="en-US" dirty="0"/>
                    </a:p>
                  </a:txBody>
                  <a:tcPr/>
                </a:tc>
                <a:tc>
                  <a:txBody>
                    <a:bodyPr/>
                    <a:lstStyle/>
                    <a:p>
                      <a:r>
                        <a:rPr lang="en-US" dirty="0" err="1" smtClean="0"/>
                        <a:t>PtRh-Pt</a:t>
                      </a:r>
                      <a:endParaRPr lang="en-US" dirty="0"/>
                    </a:p>
                  </a:txBody>
                  <a:tcPr/>
                </a:tc>
                <a:tc>
                  <a:txBody>
                    <a:bodyPr/>
                    <a:lstStyle/>
                    <a:p>
                      <a:r>
                        <a:rPr lang="en-US" dirty="0" smtClean="0"/>
                        <a:t>1300</a:t>
                      </a:r>
                      <a:r>
                        <a:rPr lang="en-US" baseline="30000" dirty="0" smtClean="0"/>
                        <a:t>o</a:t>
                      </a:r>
                      <a:r>
                        <a:rPr lang="en-US" dirty="0" smtClean="0"/>
                        <a:t>C</a:t>
                      </a:r>
                      <a:endParaRPr lang="en-US" dirty="0"/>
                    </a:p>
                  </a:txBody>
                  <a:tcPr/>
                </a:tc>
                <a:tc>
                  <a:txBody>
                    <a:bodyPr/>
                    <a:lstStyle/>
                    <a:p>
                      <a:r>
                        <a:rPr lang="en-US" dirty="0" smtClean="0"/>
                        <a:t>13.138 mV</a:t>
                      </a:r>
                      <a:endParaRPr lang="en-US" dirty="0"/>
                    </a:p>
                  </a:txBody>
                  <a:tcPr/>
                </a:tc>
              </a:tr>
            </a:tbl>
          </a:graphicData>
        </a:graphic>
      </p:graphicFrame>
    </p:spTree>
    <p:extLst>
      <p:ext uri="{BB962C8B-B14F-4D97-AF65-F5344CB8AC3E}">
        <p14:creationId xmlns:p14="http://schemas.microsoft.com/office/powerpoint/2010/main" val="152444415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09-26 at 8.36.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741" y="1919738"/>
            <a:ext cx="6192394" cy="4434817"/>
          </a:xfrm>
          <a:prstGeom prst="rect">
            <a:avLst/>
          </a:prstGeom>
        </p:spPr>
      </p:pic>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3161909" cy="2260187"/>
          </a:xfrm>
        </p:spPr>
        <p:txBody>
          <a:bodyPr/>
          <a:lstStyle/>
          <a:p>
            <a:pPr marL="0" indent="0">
              <a:buNone/>
            </a:pPr>
            <a:r>
              <a:rPr lang="en-US" sz="2400" dirty="0" smtClean="0">
                <a:solidFill>
                  <a:srgbClr val="3C8C93"/>
                </a:solidFill>
              </a:rPr>
              <a:t>Thermocouples</a:t>
            </a:r>
          </a:p>
          <a:p>
            <a:pPr marL="0" indent="0">
              <a:buNone/>
            </a:pPr>
            <a:endParaRPr lang="en-US" sz="1400" dirty="0" smtClean="0"/>
          </a:p>
          <a:p>
            <a:pPr marL="0" indent="0">
              <a:buNone/>
            </a:pPr>
            <a:r>
              <a:rPr lang="en-US" sz="2400" dirty="0" smtClean="0"/>
              <a:t>Also, not too linear</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35</a:t>
            </a:fld>
            <a:endParaRPr lang="en-US" dirty="0"/>
          </a:p>
        </p:txBody>
      </p:sp>
    </p:spTree>
    <p:extLst>
      <p:ext uri="{BB962C8B-B14F-4D97-AF65-F5344CB8AC3E}">
        <p14:creationId xmlns:p14="http://schemas.microsoft.com/office/powerpoint/2010/main" val="25514153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7643813" cy="2683539"/>
          </a:xfrm>
        </p:spPr>
        <p:txBody>
          <a:bodyPr/>
          <a:lstStyle/>
          <a:p>
            <a:pPr marL="0" indent="0">
              <a:buNone/>
            </a:pPr>
            <a:r>
              <a:rPr lang="en-US" sz="2400" dirty="0" smtClean="0">
                <a:solidFill>
                  <a:srgbClr val="3C8C93"/>
                </a:solidFill>
              </a:rPr>
              <a:t>Thermocouples</a:t>
            </a:r>
          </a:p>
          <a:p>
            <a:pPr marL="0" indent="0">
              <a:buNone/>
            </a:pPr>
            <a:endParaRPr lang="en-US" sz="1400" dirty="0" smtClean="0"/>
          </a:p>
          <a:p>
            <a:r>
              <a:rPr lang="en-US" sz="2400" dirty="0" smtClean="0"/>
              <a:t>Cheap</a:t>
            </a:r>
          </a:p>
          <a:p>
            <a:r>
              <a:rPr lang="en-US" sz="2400" dirty="0" smtClean="0"/>
              <a:t>High Temperature</a:t>
            </a:r>
          </a:p>
          <a:p>
            <a:r>
              <a:rPr lang="en-US" sz="2400" dirty="0" smtClean="0"/>
              <a:t>Require precision sensing circuitry</a:t>
            </a:r>
          </a:p>
          <a:p>
            <a:r>
              <a:rPr lang="en-US" sz="2400" dirty="0" smtClean="0"/>
              <a:t>Need to know the temperature of one end already</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36</a:t>
            </a:fld>
            <a:endParaRPr lang="en-US" dirty="0"/>
          </a:p>
        </p:txBody>
      </p:sp>
    </p:spTree>
    <p:extLst>
      <p:ext uri="{BB962C8B-B14F-4D97-AF65-F5344CB8AC3E}">
        <p14:creationId xmlns:p14="http://schemas.microsoft.com/office/powerpoint/2010/main" val="4105957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7643813" cy="2683539"/>
          </a:xfrm>
        </p:spPr>
        <p:txBody>
          <a:bodyPr/>
          <a:lstStyle/>
          <a:p>
            <a:pPr marL="0" indent="0">
              <a:buNone/>
            </a:pPr>
            <a:r>
              <a:rPr lang="en-US" sz="2400" dirty="0" smtClean="0">
                <a:solidFill>
                  <a:srgbClr val="3C8C93"/>
                </a:solidFill>
              </a:rPr>
              <a:t>Thermistors</a:t>
            </a:r>
          </a:p>
        </p:txBody>
      </p:sp>
      <p:sp>
        <p:nvSpPr>
          <p:cNvPr id="4" name="Slide Number Placeholder 3"/>
          <p:cNvSpPr>
            <a:spLocks noGrp="1"/>
          </p:cNvSpPr>
          <p:nvPr>
            <p:ph type="sldNum" sz="quarter" idx="12"/>
          </p:nvPr>
        </p:nvSpPr>
        <p:spPr/>
        <p:txBody>
          <a:bodyPr/>
          <a:lstStyle/>
          <a:p>
            <a:fld id="{6EC4B410-37AE-E041-BE16-C1284F612F40}" type="slidenum">
              <a:rPr lang="en-US" smtClean="0"/>
              <a:t>37</a:t>
            </a:fld>
            <a:endParaRPr lang="en-US" dirty="0"/>
          </a:p>
        </p:txBody>
      </p:sp>
      <p:pic>
        <p:nvPicPr>
          <p:cNvPr id="5" name="Picture 4" descr="Screen Shot 2012-09-26 at 8.42.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81" y="2336487"/>
            <a:ext cx="7313484" cy="3656742"/>
          </a:xfrm>
          <a:prstGeom prst="rect">
            <a:avLst/>
          </a:prstGeom>
        </p:spPr>
      </p:pic>
      <p:sp>
        <p:nvSpPr>
          <p:cNvPr id="6" name="TextBox 5"/>
          <p:cNvSpPr txBox="1"/>
          <p:nvPr/>
        </p:nvSpPr>
        <p:spPr>
          <a:xfrm>
            <a:off x="6470714" y="6131273"/>
            <a:ext cx="1476336" cy="369332"/>
          </a:xfrm>
          <a:prstGeom prst="rect">
            <a:avLst/>
          </a:prstGeom>
          <a:noFill/>
        </p:spPr>
        <p:txBody>
          <a:bodyPr wrap="none" rtlCol="0">
            <a:spAutoFit/>
          </a:bodyPr>
          <a:lstStyle/>
          <a:p>
            <a:r>
              <a:rPr lang="en-US" dirty="0" smtClean="0">
                <a:solidFill>
                  <a:srgbClr val="000000"/>
                </a:solidFill>
              </a:rPr>
              <a:t>Source: AVX</a:t>
            </a:r>
          </a:p>
        </p:txBody>
      </p:sp>
    </p:spTree>
    <p:extLst>
      <p:ext uri="{BB962C8B-B14F-4D97-AF65-F5344CB8AC3E}">
        <p14:creationId xmlns:p14="http://schemas.microsoft.com/office/powerpoint/2010/main" val="33367396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4073327" cy="2683539"/>
          </a:xfrm>
        </p:spPr>
        <p:txBody>
          <a:bodyPr/>
          <a:lstStyle/>
          <a:p>
            <a:pPr marL="0" indent="0">
              <a:buNone/>
            </a:pPr>
            <a:r>
              <a:rPr lang="en-US" sz="2400" dirty="0" smtClean="0">
                <a:solidFill>
                  <a:srgbClr val="3C8C93"/>
                </a:solidFill>
              </a:rPr>
              <a:t>Thermistors</a:t>
            </a:r>
          </a:p>
          <a:p>
            <a:pPr marL="0" indent="0">
              <a:buNone/>
            </a:pPr>
            <a:endParaRPr lang="en-US" sz="2400" dirty="0">
              <a:solidFill>
                <a:srgbClr val="3C8C93"/>
              </a:solidFill>
            </a:endParaRPr>
          </a:p>
          <a:p>
            <a:pPr marL="0" indent="0">
              <a:buNone/>
            </a:pPr>
            <a:r>
              <a:rPr lang="en-US" sz="2400" dirty="0" smtClean="0">
                <a:solidFill>
                  <a:srgbClr val="000000"/>
                </a:solidFill>
              </a:rPr>
              <a:t>Negative Temperature Coefficient parts reduce resistance with temperature.</a:t>
            </a:r>
          </a:p>
          <a:p>
            <a:pPr marL="0" indent="0">
              <a:buNone/>
            </a:pPr>
            <a:endParaRPr lang="en-US" sz="2400" dirty="0">
              <a:solidFill>
                <a:srgbClr val="000000"/>
              </a:solidFill>
            </a:endParaRPr>
          </a:p>
          <a:p>
            <a:pPr marL="0" indent="0">
              <a:buNone/>
            </a:pPr>
            <a:r>
              <a:rPr lang="en-US" sz="2400" dirty="0" smtClean="0">
                <a:solidFill>
                  <a:srgbClr val="000000"/>
                </a:solidFill>
              </a:rPr>
              <a:t>Work fairly well around room temperature but have increasing error outside that band</a:t>
            </a:r>
          </a:p>
        </p:txBody>
      </p:sp>
      <p:sp>
        <p:nvSpPr>
          <p:cNvPr id="4" name="Slide Number Placeholder 3"/>
          <p:cNvSpPr>
            <a:spLocks noGrp="1"/>
          </p:cNvSpPr>
          <p:nvPr>
            <p:ph type="sldNum" sz="quarter" idx="12"/>
          </p:nvPr>
        </p:nvSpPr>
        <p:spPr/>
        <p:txBody>
          <a:bodyPr/>
          <a:lstStyle/>
          <a:p>
            <a:fld id="{6EC4B410-37AE-E041-BE16-C1284F612F40}" type="slidenum">
              <a:rPr lang="en-US" smtClean="0"/>
              <a:t>38</a:t>
            </a:fld>
            <a:endParaRPr lang="en-US" dirty="0"/>
          </a:p>
        </p:txBody>
      </p:sp>
      <p:pic>
        <p:nvPicPr>
          <p:cNvPr id="5" name="Picture 4" descr="Screen Shot 2012-09-26 at 8.42.31 PM.png"/>
          <p:cNvPicPr>
            <a:picLocks noChangeAspect="1"/>
          </p:cNvPicPr>
          <p:nvPr/>
        </p:nvPicPr>
        <p:blipFill rotWithShape="1">
          <a:blip r:embed="rId2">
            <a:extLst>
              <a:ext uri="{28A0092B-C50C-407E-A947-70E740481C1C}">
                <a14:useLocalDpi xmlns:a14="http://schemas.microsoft.com/office/drawing/2010/main" val="0"/>
              </a:ext>
            </a:extLst>
          </a:blip>
          <a:srcRect r="41312"/>
          <a:stretch/>
        </p:blipFill>
        <p:spPr>
          <a:xfrm>
            <a:off x="5043479" y="1684298"/>
            <a:ext cx="4292153" cy="3656742"/>
          </a:xfrm>
          <a:prstGeom prst="rect">
            <a:avLst/>
          </a:prstGeom>
        </p:spPr>
      </p:pic>
    </p:spTree>
    <p:extLst>
      <p:ext uri="{BB962C8B-B14F-4D97-AF65-F5344CB8AC3E}">
        <p14:creationId xmlns:p14="http://schemas.microsoft.com/office/powerpoint/2010/main" val="262967280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4073327" cy="2683539"/>
          </a:xfrm>
        </p:spPr>
        <p:txBody>
          <a:bodyPr/>
          <a:lstStyle/>
          <a:p>
            <a:pPr marL="0" indent="0">
              <a:buNone/>
            </a:pPr>
            <a:r>
              <a:rPr lang="en-US" sz="2400" dirty="0" smtClean="0">
                <a:solidFill>
                  <a:srgbClr val="3C8C93"/>
                </a:solidFill>
              </a:rPr>
              <a:t>Thermistors</a:t>
            </a:r>
          </a:p>
          <a:p>
            <a:pPr marL="0" indent="0">
              <a:buNone/>
            </a:pPr>
            <a:endParaRPr lang="en-US" sz="2400" dirty="0">
              <a:solidFill>
                <a:srgbClr val="3C8C93"/>
              </a:solidFill>
            </a:endParaRPr>
          </a:p>
          <a:p>
            <a:pPr marL="0" indent="0">
              <a:buNone/>
            </a:pPr>
            <a:r>
              <a:rPr lang="en-US" sz="2400" dirty="0" smtClean="0">
                <a:solidFill>
                  <a:srgbClr val="000000"/>
                </a:solidFill>
              </a:rPr>
              <a:t>Positive Temperature Coefficient parts increase resistance with temperature.</a:t>
            </a:r>
          </a:p>
          <a:p>
            <a:pPr marL="0" indent="0">
              <a:buNone/>
            </a:pPr>
            <a:endParaRPr lang="en-US" sz="2400" dirty="0">
              <a:solidFill>
                <a:srgbClr val="000000"/>
              </a:solidFill>
            </a:endParaRPr>
          </a:p>
          <a:p>
            <a:pPr marL="0" indent="0">
              <a:buNone/>
            </a:pPr>
            <a:r>
              <a:rPr lang="en-US" sz="2400" dirty="0" smtClean="0">
                <a:solidFill>
                  <a:srgbClr val="000000"/>
                </a:solidFill>
              </a:rPr>
              <a:t>Very non-linear and don’t work well around common temperatures</a:t>
            </a:r>
          </a:p>
        </p:txBody>
      </p:sp>
      <p:sp>
        <p:nvSpPr>
          <p:cNvPr id="4" name="Slide Number Placeholder 3"/>
          <p:cNvSpPr>
            <a:spLocks noGrp="1"/>
          </p:cNvSpPr>
          <p:nvPr>
            <p:ph type="sldNum" sz="quarter" idx="12"/>
          </p:nvPr>
        </p:nvSpPr>
        <p:spPr/>
        <p:txBody>
          <a:bodyPr/>
          <a:lstStyle/>
          <a:p>
            <a:fld id="{6EC4B410-37AE-E041-BE16-C1284F612F40}" type="slidenum">
              <a:rPr lang="en-US" smtClean="0"/>
              <a:t>39</a:t>
            </a:fld>
            <a:endParaRPr lang="en-US" dirty="0"/>
          </a:p>
        </p:txBody>
      </p:sp>
      <p:pic>
        <p:nvPicPr>
          <p:cNvPr id="6" name="Picture 5" descr="Screen Shot 2012-09-26 at 8.42.31 PM.png"/>
          <p:cNvPicPr>
            <a:picLocks noChangeAspect="1"/>
          </p:cNvPicPr>
          <p:nvPr/>
        </p:nvPicPr>
        <p:blipFill rotWithShape="1">
          <a:blip r:embed="rId2">
            <a:extLst>
              <a:ext uri="{28A0092B-C50C-407E-A947-70E740481C1C}">
                <a14:useLocalDpi xmlns:a14="http://schemas.microsoft.com/office/drawing/2010/main" val="0"/>
              </a:ext>
            </a:extLst>
          </a:blip>
          <a:srcRect l="56342"/>
          <a:stretch/>
        </p:blipFill>
        <p:spPr>
          <a:xfrm>
            <a:off x="4659820" y="1790251"/>
            <a:ext cx="3921704" cy="4491362"/>
          </a:xfrm>
          <a:prstGeom prst="rect">
            <a:avLst/>
          </a:prstGeom>
        </p:spPr>
      </p:pic>
    </p:spTree>
    <p:extLst>
      <p:ext uri="{BB962C8B-B14F-4D97-AF65-F5344CB8AC3E}">
        <p14:creationId xmlns:p14="http://schemas.microsoft.com/office/powerpoint/2010/main" val="30429473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Requirements</a:t>
            </a:r>
            <a:endParaRPr lang="en-US" dirty="0"/>
          </a:p>
        </p:txBody>
      </p:sp>
      <p:sp>
        <p:nvSpPr>
          <p:cNvPr id="3" name="Content Placeholder 2"/>
          <p:cNvSpPr>
            <a:spLocks noGrp="1"/>
          </p:cNvSpPr>
          <p:nvPr>
            <p:ph idx="1"/>
          </p:nvPr>
        </p:nvSpPr>
        <p:spPr/>
        <p:txBody>
          <a:bodyPr/>
          <a:lstStyle/>
          <a:p>
            <a:pPr marL="0" indent="0">
              <a:buNone/>
            </a:pPr>
            <a:r>
              <a:rPr lang="en-US" sz="2400" dirty="0" smtClean="0"/>
              <a:t>Remember, the environment includes the user and other connected systems – one particular set of hardware may not have any explicit sensors*, but it still will sense and interact with its environment.</a:t>
            </a:r>
          </a:p>
          <a:p>
            <a:pPr marL="0" indent="0">
              <a:buNone/>
            </a:pPr>
            <a:endParaRPr lang="en-US" sz="2400" dirty="0"/>
          </a:p>
          <a:p>
            <a:pPr marL="0" indent="0">
              <a:buNone/>
            </a:pPr>
            <a:r>
              <a:rPr lang="en-US" sz="2400" dirty="0" smtClean="0"/>
              <a:t>We assert that effectively interfacing with the user is very important, however we won’t look at this in any depth.  This lecture will focus on the physical aspects of interfacing.</a:t>
            </a:r>
          </a:p>
          <a:p>
            <a:pPr marL="0" indent="0">
              <a:buNone/>
            </a:pPr>
            <a:endParaRPr lang="en-US" sz="2400" dirty="0"/>
          </a:p>
          <a:p>
            <a:pPr marL="0" indent="0">
              <a:buNone/>
            </a:pPr>
            <a:r>
              <a:rPr lang="en-US" sz="1600" dirty="0" smtClean="0"/>
              <a:t>* but it might have </a:t>
            </a:r>
            <a:r>
              <a:rPr lang="en-US" sz="1600" dirty="0" smtClean="0">
                <a:solidFill>
                  <a:srgbClr val="FF6600"/>
                </a:solidFill>
              </a:rPr>
              <a:t>implicit</a:t>
            </a:r>
            <a:r>
              <a:rPr lang="en-US" sz="1600" dirty="0" smtClean="0"/>
              <a:t> sensors.  More on this later</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dirty="0"/>
          </a:p>
        </p:txBody>
      </p:sp>
    </p:spTree>
    <p:extLst>
      <p:ext uri="{BB962C8B-B14F-4D97-AF65-F5344CB8AC3E}">
        <p14:creationId xmlns:p14="http://schemas.microsoft.com/office/powerpoint/2010/main" val="396885665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696187"/>
            <a:ext cx="7643813" cy="4807399"/>
          </a:xfrm>
        </p:spPr>
        <p:txBody>
          <a:bodyPr/>
          <a:lstStyle/>
          <a:p>
            <a:pPr marL="0" indent="0">
              <a:buNone/>
            </a:pPr>
            <a:r>
              <a:rPr lang="en-US" sz="2400" dirty="0" smtClean="0">
                <a:solidFill>
                  <a:srgbClr val="3C8C93"/>
                </a:solidFill>
              </a:rPr>
              <a:t>Thermistors</a:t>
            </a:r>
          </a:p>
          <a:p>
            <a:pPr marL="0" indent="0">
              <a:buNone/>
            </a:pPr>
            <a:endParaRPr lang="en-US" sz="2400" dirty="0">
              <a:solidFill>
                <a:srgbClr val="3C8C93"/>
              </a:solidFill>
            </a:endParaRPr>
          </a:p>
          <a:p>
            <a:pPr marL="0" indent="0">
              <a:buNone/>
            </a:pPr>
            <a:r>
              <a:rPr lang="en-US" sz="2400" dirty="0" smtClean="0">
                <a:solidFill>
                  <a:srgbClr val="000000"/>
                </a:solidFill>
              </a:rPr>
              <a:t>Thermistors fundamentally provide some resistance as a function of temperature.</a:t>
            </a:r>
          </a:p>
          <a:p>
            <a:pPr marL="0" indent="0">
              <a:buNone/>
            </a:pPr>
            <a:endParaRPr lang="en-US" sz="2400" dirty="0">
              <a:solidFill>
                <a:srgbClr val="000000"/>
              </a:solidFill>
            </a:endParaRPr>
          </a:p>
          <a:p>
            <a:pPr marL="0" indent="0">
              <a:buNone/>
            </a:pPr>
            <a:r>
              <a:rPr lang="en-US" sz="2400" dirty="0" smtClean="0">
                <a:solidFill>
                  <a:srgbClr val="000000"/>
                </a:solidFill>
              </a:rPr>
              <a:t>In order to measure the resistance, current has to be passed through.  Current passing through a resistor dissipates power, which generates heat, which changes your reading.</a:t>
            </a:r>
          </a:p>
          <a:p>
            <a:pPr marL="0" indent="0">
              <a:buNone/>
            </a:pPr>
            <a:endParaRPr lang="en-US" sz="2400" dirty="0">
              <a:solidFill>
                <a:srgbClr val="000000"/>
              </a:solidFill>
            </a:endParaRPr>
          </a:p>
          <a:p>
            <a:pPr marL="0" indent="0">
              <a:buNone/>
            </a:pPr>
            <a:r>
              <a:rPr lang="en-US" sz="2400" dirty="0" smtClean="0">
                <a:solidFill>
                  <a:srgbClr val="000000"/>
                </a:solidFill>
              </a:rPr>
              <a:t>This phenomenon is called ‘self heating’ and isn’t restricted to thermistors</a:t>
            </a:r>
          </a:p>
        </p:txBody>
      </p:sp>
      <p:sp>
        <p:nvSpPr>
          <p:cNvPr id="4" name="Slide Number Placeholder 3"/>
          <p:cNvSpPr>
            <a:spLocks noGrp="1"/>
          </p:cNvSpPr>
          <p:nvPr>
            <p:ph type="sldNum" sz="quarter" idx="12"/>
          </p:nvPr>
        </p:nvSpPr>
        <p:spPr/>
        <p:txBody>
          <a:bodyPr/>
          <a:lstStyle/>
          <a:p>
            <a:fld id="{6EC4B410-37AE-E041-BE16-C1284F612F40}" type="slidenum">
              <a:rPr lang="en-US" smtClean="0"/>
              <a:t>40</a:t>
            </a:fld>
            <a:endParaRPr lang="en-US" dirty="0"/>
          </a:p>
        </p:txBody>
      </p:sp>
    </p:spTree>
    <p:extLst>
      <p:ext uri="{BB962C8B-B14F-4D97-AF65-F5344CB8AC3E}">
        <p14:creationId xmlns:p14="http://schemas.microsoft.com/office/powerpoint/2010/main" val="385925326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7643813" cy="4594340"/>
          </a:xfrm>
        </p:spPr>
        <p:txBody>
          <a:bodyPr/>
          <a:lstStyle/>
          <a:p>
            <a:pPr marL="0" indent="0">
              <a:buNone/>
            </a:pPr>
            <a:r>
              <a:rPr lang="en-US" sz="2400" dirty="0" smtClean="0">
                <a:solidFill>
                  <a:srgbClr val="3C8C93"/>
                </a:solidFill>
              </a:rPr>
              <a:t>Semiconductor Sensors</a:t>
            </a:r>
          </a:p>
          <a:p>
            <a:pPr marL="0" indent="0">
              <a:buNone/>
            </a:pPr>
            <a:endParaRPr lang="en-US" sz="2400" dirty="0" smtClean="0">
              <a:solidFill>
                <a:srgbClr val="3C8C93"/>
              </a:solidFill>
            </a:endParaRPr>
          </a:p>
          <a:p>
            <a:pPr marL="0" indent="0">
              <a:buNone/>
            </a:pPr>
            <a:r>
              <a:rPr lang="en-US" sz="2400" dirty="0" smtClean="0">
                <a:solidFill>
                  <a:srgbClr val="000000"/>
                </a:solidFill>
              </a:rPr>
              <a:t>Different semiconductor structures exhibit either negative or positive temperature coefficient </a:t>
            </a:r>
            <a:r>
              <a:rPr lang="en-US" sz="2400" dirty="0" err="1" smtClean="0">
                <a:solidFill>
                  <a:srgbClr val="000000"/>
                </a:solidFill>
              </a:rPr>
              <a:t>behaviour</a:t>
            </a:r>
            <a:r>
              <a:rPr lang="en-US" sz="2400" dirty="0">
                <a:solidFill>
                  <a:srgbClr val="000000"/>
                </a:solidFill>
              </a:rPr>
              <a:t> </a:t>
            </a:r>
            <a:r>
              <a:rPr lang="en-US" sz="2400" dirty="0" smtClean="0">
                <a:solidFill>
                  <a:srgbClr val="000000"/>
                </a:solidFill>
              </a:rPr>
              <a:t>over a number of parameters.  For example, </a:t>
            </a:r>
            <a:r>
              <a:rPr lang="en-US" sz="2400" dirty="0">
                <a:solidFill>
                  <a:srgbClr val="000000"/>
                </a:solidFill>
              </a:rPr>
              <a:t>the </a:t>
            </a:r>
            <a:r>
              <a:rPr lang="en-US" sz="2400" dirty="0" smtClean="0">
                <a:solidFill>
                  <a:srgbClr val="000000"/>
                </a:solidFill>
              </a:rPr>
              <a:t>IRF9620S MOSFET from Vishay has at least five different parameters that change with temperature!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fld id="{6EC4B410-37AE-E041-BE16-C1284F612F40}" type="slidenum">
              <a:rPr lang="en-US" smtClean="0"/>
              <a:t>41</a:t>
            </a:fld>
            <a:endParaRPr lang="en-US" dirty="0"/>
          </a:p>
        </p:txBody>
      </p:sp>
    </p:spTree>
    <p:extLst>
      <p:ext uri="{BB962C8B-B14F-4D97-AF65-F5344CB8AC3E}">
        <p14:creationId xmlns:p14="http://schemas.microsoft.com/office/powerpoint/2010/main" val="7464955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7643813" cy="2969587"/>
          </a:xfrm>
        </p:spPr>
        <p:txBody>
          <a:bodyPr/>
          <a:lstStyle/>
          <a:p>
            <a:pPr marL="0" indent="0">
              <a:buNone/>
            </a:pPr>
            <a:r>
              <a:rPr lang="en-US" sz="2400" dirty="0" smtClean="0">
                <a:solidFill>
                  <a:srgbClr val="3C8C93"/>
                </a:solidFill>
              </a:rPr>
              <a:t>Semiconductor Sensors</a:t>
            </a:r>
          </a:p>
        </p:txBody>
      </p:sp>
      <p:sp>
        <p:nvSpPr>
          <p:cNvPr id="4" name="Slide Number Placeholder 3"/>
          <p:cNvSpPr>
            <a:spLocks noGrp="1"/>
          </p:cNvSpPr>
          <p:nvPr>
            <p:ph type="sldNum" sz="quarter" idx="12"/>
          </p:nvPr>
        </p:nvSpPr>
        <p:spPr/>
        <p:txBody>
          <a:bodyPr/>
          <a:lstStyle/>
          <a:p>
            <a:fld id="{6EC4B410-37AE-E041-BE16-C1284F612F40}" type="slidenum">
              <a:rPr lang="en-US" smtClean="0"/>
              <a:t>42</a:t>
            </a:fld>
            <a:endParaRPr lang="en-US" dirty="0"/>
          </a:p>
        </p:txBody>
      </p:sp>
      <p:pic>
        <p:nvPicPr>
          <p:cNvPr id="6" name="Picture 5" descr="Screen Shot 2012-09-26 at 8.53.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10" y="4119090"/>
            <a:ext cx="3109802" cy="2478559"/>
          </a:xfrm>
          <a:prstGeom prst="rect">
            <a:avLst/>
          </a:prstGeom>
        </p:spPr>
      </p:pic>
      <p:pic>
        <p:nvPicPr>
          <p:cNvPr id="7" name="Picture 6" descr="Screen Shot 2012-09-26 at 8.5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102" y="2146519"/>
            <a:ext cx="2863042" cy="2335412"/>
          </a:xfrm>
          <a:prstGeom prst="rect">
            <a:avLst/>
          </a:prstGeom>
        </p:spPr>
      </p:pic>
      <p:pic>
        <p:nvPicPr>
          <p:cNvPr id="8" name="Picture 7" descr="Screen Shot 2012-09-26 at 8.53.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938" y="3741507"/>
            <a:ext cx="3208764" cy="2591694"/>
          </a:xfrm>
          <a:prstGeom prst="rect">
            <a:avLst/>
          </a:prstGeom>
        </p:spPr>
      </p:pic>
      <p:pic>
        <p:nvPicPr>
          <p:cNvPr id="9" name="Picture 8" descr="Screen Shot 2012-09-26 at 8.53.3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719" y="2437128"/>
            <a:ext cx="3321601" cy="2727739"/>
          </a:xfrm>
          <a:prstGeom prst="rect">
            <a:avLst/>
          </a:prstGeom>
        </p:spPr>
      </p:pic>
      <p:pic>
        <p:nvPicPr>
          <p:cNvPr id="10" name="Picture 9" descr="Screen Shot 2012-09-26 at 8.53.2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5676" y="980918"/>
            <a:ext cx="3275294" cy="2516502"/>
          </a:xfrm>
          <a:prstGeom prst="rect">
            <a:avLst/>
          </a:prstGeom>
        </p:spPr>
      </p:pic>
    </p:spTree>
    <p:extLst>
      <p:ext uri="{BB962C8B-B14F-4D97-AF65-F5344CB8AC3E}">
        <p14:creationId xmlns:p14="http://schemas.microsoft.com/office/powerpoint/2010/main" val="1608747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Sensors</a:t>
            </a:r>
            <a:endParaRPr lang="en-US" dirty="0"/>
          </a:p>
        </p:txBody>
      </p:sp>
      <p:sp>
        <p:nvSpPr>
          <p:cNvPr id="3" name="Content Placeholder 2"/>
          <p:cNvSpPr>
            <a:spLocks noGrp="1"/>
          </p:cNvSpPr>
          <p:nvPr>
            <p:ph idx="1"/>
          </p:nvPr>
        </p:nvSpPr>
        <p:spPr>
          <a:xfrm>
            <a:off x="457200" y="1790251"/>
            <a:ext cx="7643813" cy="4594340"/>
          </a:xfrm>
        </p:spPr>
        <p:txBody>
          <a:bodyPr/>
          <a:lstStyle/>
          <a:p>
            <a:pPr marL="0" indent="0">
              <a:buNone/>
            </a:pPr>
            <a:r>
              <a:rPr lang="en-US" sz="2400" dirty="0" smtClean="0">
                <a:solidFill>
                  <a:srgbClr val="3C8C93"/>
                </a:solidFill>
              </a:rPr>
              <a:t>Semiconductor Sensors</a:t>
            </a:r>
          </a:p>
          <a:p>
            <a:pPr marL="0" indent="0">
              <a:buNone/>
            </a:pPr>
            <a:endParaRPr lang="en-US" sz="2400" dirty="0" smtClean="0">
              <a:solidFill>
                <a:srgbClr val="3C8C93"/>
              </a:solidFill>
            </a:endParaRPr>
          </a:p>
          <a:p>
            <a:pPr marL="0" indent="0">
              <a:buNone/>
            </a:pPr>
            <a:r>
              <a:rPr lang="en-US" sz="2400" dirty="0" smtClean="0">
                <a:solidFill>
                  <a:srgbClr val="000000"/>
                </a:solidFill>
              </a:rPr>
              <a:t>Semiconductor sensors use these effects to provide a temperature reading.  Other semiconductors actively try to </a:t>
            </a:r>
            <a:r>
              <a:rPr lang="en-US" sz="2400" dirty="0" err="1" smtClean="0">
                <a:solidFill>
                  <a:srgbClr val="000000"/>
                </a:solidFill>
              </a:rPr>
              <a:t>minimise</a:t>
            </a:r>
            <a:r>
              <a:rPr lang="en-US" sz="2400" dirty="0" smtClean="0">
                <a:solidFill>
                  <a:srgbClr val="000000"/>
                </a:solidFill>
              </a:rPr>
              <a:t> the effect of temperature on their operation.</a:t>
            </a:r>
          </a:p>
          <a:p>
            <a:pPr marL="0" indent="0">
              <a:buNone/>
            </a:pPr>
            <a:endParaRPr lang="en-US" sz="2400" dirty="0">
              <a:solidFill>
                <a:srgbClr val="000000"/>
              </a:solidFill>
            </a:endParaRPr>
          </a:p>
          <a:p>
            <a:pPr marL="0" indent="0">
              <a:buNone/>
            </a:pPr>
            <a:r>
              <a:rPr lang="en-US" sz="2400" dirty="0" smtClean="0">
                <a:solidFill>
                  <a:srgbClr val="000000"/>
                </a:solidFill>
              </a:rPr>
              <a:t>Remember:  Everything’s a temperature sensor, some are just better than others!</a:t>
            </a:r>
          </a:p>
        </p:txBody>
      </p:sp>
      <p:sp>
        <p:nvSpPr>
          <p:cNvPr id="4" name="Slide Number Placeholder 3"/>
          <p:cNvSpPr>
            <a:spLocks noGrp="1"/>
          </p:cNvSpPr>
          <p:nvPr>
            <p:ph type="sldNum" sz="quarter" idx="12"/>
          </p:nvPr>
        </p:nvSpPr>
        <p:spPr/>
        <p:txBody>
          <a:bodyPr/>
          <a:lstStyle/>
          <a:p>
            <a:fld id="{6EC4B410-37AE-E041-BE16-C1284F612F40}" type="slidenum">
              <a:rPr lang="en-US" smtClean="0"/>
              <a:t>43</a:t>
            </a:fld>
            <a:endParaRPr lang="en-US" dirty="0"/>
          </a:p>
        </p:txBody>
      </p:sp>
    </p:spTree>
    <p:extLst>
      <p:ext uri="{BB962C8B-B14F-4D97-AF65-F5344CB8AC3E}">
        <p14:creationId xmlns:p14="http://schemas.microsoft.com/office/powerpoint/2010/main" val="25924716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3" name="Content Placeholder 2"/>
          <p:cNvSpPr>
            <a:spLocks noGrp="1"/>
          </p:cNvSpPr>
          <p:nvPr>
            <p:ph idx="1"/>
          </p:nvPr>
        </p:nvSpPr>
        <p:spPr/>
        <p:txBody>
          <a:bodyPr/>
          <a:lstStyle/>
          <a:p>
            <a:pPr marL="0" indent="0">
              <a:buNone/>
            </a:pPr>
            <a:r>
              <a:rPr lang="en-US" sz="2400" dirty="0" smtClean="0"/>
              <a:t>GPS is a very important sensing technology in modern technology.</a:t>
            </a:r>
          </a:p>
          <a:p>
            <a:pPr marL="0" indent="0">
              <a:buNone/>
            </a:pPr>
            <a:endParaRPr lang="en-US" sz="2400" dirty="0"/>
          </a:p>
          <a:p>
            <a:pPr marL="0" indent="0">
              <a:buNone/>
            </a:pPr>
            <a:r>
              <a:rPr lang="en-US" sz="2400" dirty="0" smtClean="0"/>
              <a:t>GPS is the specific term for the American Global Navigation Satellite System (GNSS).  Other countries are building their own GNSS so they don’t have to rely on America.</a:t>
            </a:r>
          </a:p>
        </p:txBody>
      </p:sp>
      <p:sp>
        <p:nvSpPr>
          <p:cNvPr id="4" name="Slide Number Placeholder 3"/>
          <p:cNvSpPr>
            <a:spLocks noGrp="1"/>
          </p:cNvSpPr>
          <p:nvPr>
            <p:ph type="sldNum" sz="quarter" idx="12"/>
          </p:nvPr>
        </p:nvSpPr>
        <p:spPr/>
        <p:txBody>
          <a:bodyPr/>
          <a:lstStyle/>
          <a:p>
            <a:fld id="{6EC4B410-37AE-E041-BE16-C1284F612F40}" type="slidenum">
              <a:rPr lang="en-US" smtClean="0"/>
              <a:t>44</a:t>
            </a:fld>
            <a:endParaRPr lang="en-US" dirty="0"/>
          </a:p>
        </p:txBody>
      </p:sp>
    </p:spTree>
    <p:extLst>
      <p:ext uri="{BB962C8B-B14F-4D97-AF65-F5344CB8AC3E}">
        <p14:creationId xmlns:p14="http://schemas.microsoft.com/office/powerpoint/2010/main" val="424065794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3" name="Content Placeholder 2"/>
          <p:cNvSpPr>
            <a:spLocks noGrp="1"/>
          </p:cNvSpPr>
          <p:nvPr>
            <p:ph idx="1"/>
          </p:nvPr>
        </p:nvSpPr>
        <p:spPr/>
        <p:txBody>
          <a:bodyPr/>
          <a:lstStyle/>
          <a:p>
            <a:pPr marL="0" indent="0">
              <a:buNone/>
            </a:pPr>
            <a:r>
              <a:rPr lang="en-US" sz="2400" dirty="0" smtClean="0"/>
              <a:t>Global GNSS Systems:</a:t>
            </a:r>
            <a:endParaRPr lang="en-US" sz="2400" dirty="0"/>
          </a:p>
          <a:p>
            <a:r>
              <a:rPr lang="en-US" sz="2400" dirty="0" smtClean="0"/>
              <a:t>GPS (America)</a:t>
            </a:r>
          </a:p>
          <a:p>
            <a:r>
              <a:rPr lang="en-US" sz="2400" dirty="0" smtClean="0"/>
              <a:t>Galileo (Europe)</a:t>
            </a:r>
          </a:p>
          <a:p>
            <a:r>
              <a:rPr lang="en-US" sz="2400" dirty="0" smtClean="0"/>
              <a:t>GLONASS (Russia)</a:t>
            </a:r>
          </a:p>
          <a:p>
            <a:r>
              <a:rPr lang="en-US" sz="2400" dirty="0" smtClean="0"/>
              <a:t>COMPAS (China)</a:t>
            </a:r>
          </a:p>
          <a:p>
            <a:pPr marL="0" indent="0">
              <a:buNone/>
            </a:pPr>
            <a:endParaRPr lang="en-US" sz="2400" dirty="0" smtClean="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45</a:t>
            </a:fld>
            <a:endParaRPr lang="en-US" dirty="0"/>
          </a:p>
        </p:txBody>
      </p:sp>
    </p:spTree>
    <p:extLst>
      <p:ext uri="{BB962C8B-B14F-4D97-AF65-F5344CB8AC3E}">
        <p14:creationId xmlns:p14="http://schemas.microsoft.com/office/powerpoint/2010/main" val="415253258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3" name="Content Placeholder 2"/>
          <p:cNvSpPr>
            <a:spLocks noGrp="1"/>
          </p:cNvSpPr>
          <p:nvPr>
            <p:ph idx="1"/>
          </p:nvPr>
        </p:nvSpPr>
        <p:spPr/>
        <p:txBody>
          <a:bodyPr/>
          <a:lstStyle/>
          <a:p>
            <a:pPr marL="0" indent="0">
              <a:buNone/>
            </a:pPr>
            <a:r>
              <a:rPr lang="en-US" sz="2400" dirty="0" smtClean="0"/>
              <a:t>GNSS systems are composed of three parts:</a:t>
            </a:r>
          </a:p>
          <a:p>
            <a:pPr marL="0" indent="0">
              <a:buNone/>
            </a:pPr>
            <a:endParaRPr lang="en-US" sz="2400" dirty="0"/>
          </a:p>
          <a:p>
            <a:pPr marL="457200" indent="-457200">
              <a:buFont typeface="+mj-lt"/>
              <a:buAutoNum type="arabicPeriod"/>
            </a:pPr>
            <a:r>
              <a:rPr lang="en-US" sz="2400" dirty="0" smtClean="0"/>
              <a:t>Satellites (Space Vehicles)</a:t>
            </a:r>
          </a:p>
          <a:p>
            <a:pPr marL="457200" indent="-457200">
              <a:buFont typeface="+mj-lt"/>
              <a:buAutoNum type="arabicPeriod"/>
            </a:pPr>
            <a:r>
              <a:rPr lang="en-US" sz="2400" dirty="0" smtClean="0"/>
              <a:t>Receiver</a:t>
            </a:r>
          </a:p>
          <a:p>
            <a:pPr marL="457200" indent="-457200">
              <a:buFont typeface="+mj-lt"/>
              <a:buAutoNum type="arabicPeriod"/>
            </a:pPr>
            <a:r>
              <a:rPr lang="en-US" sz="2400" dirty="0" smtClean="0"/>
              <a:t>Ground Station</a:t>
            </a:r>
          </a:p>
          <a:p>
            <a:pPr marL="0" indent="0">
              <a:buNone/>
            </a:pP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46</a:t>
            </a:fld>
            <a:endParaRPr lang="en-US" dirty="0"/>
          </a:p>
        </p:txBody>
      </p:sp>
    </p:spTree>
    <p:extLst>
      <p:ext uri="{BB962C8B-B14F-4D97-AF65-F5344CB8AC3E}">
        <p14:creationId xmlns:p14="http://schemas.microsoft.com/office/powerpoint/2010/main" val="254966192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3" name="Content Placeholder 2"/>
          <p:cNvSpPr>
            <a:spLocks noGrp="1"/>
          </p:cNvSpPr>
          <p:nvPr>
            <p:ph idx="1"/>
          </p:nvPr>
        </p:nvSpPr>
        <p:spPr>
          <a:xfrm>
            <a:off x="457200" y="1847461"/>
            <a:ext cx="8229600" cy="4210050"/>
          </a:xfrm>
        </p:spPr>
        <p:txBody>
          <a:bodyPr/>
          <a:lstStyle/>
          <a:p>
            <a:pPr marL="0" indent="0">
              <a:buNone/>
            </a:pPr>
            <a:r>
              <a:rPr lang="en-US" sz="2400" dirty="0" smtClean="0"/>
              <a:t>The satellites and base station contain high accuracy atomic clocks.  Each time the satellites come in to range of the base station, their clocks are synchronized, keeping all satellites’ idea of time within 1ns of each other.</a:t>
            </a:r>
          </a:p>
          <a:p>
            <a:pPr marL="0" indent="0">
              <a:buNone/>
            </a:pPr>
            <a:endParaRPr lang="en-US" sz="2400" dirty="0"/>
          </a:p>
          <a:p>
            <a:pPr marL="0" indent="0">
              <a:buNone/>
            </a:pPr>
            <a:r>
              <a:rPr lang="en-US" sz="2400" dirty="0" smtClean="0"/>
              <a:t>Receivers pick up the signals from each GPS which contains a time stamp.  By comparing the time stamps in each GPS packet, the receiver can calculate how long each signal took to arrive and therefore how far away each satellite is.</a:t>
            </a:r>
          </a:p>
          <a:p>
            <a:pPr marL="0" indent="0">
              <a:buNone/>
            </a:pPr>
            <a:endParaRPr lang="en-US" sz="2400" dirty="0"/>
          </a:p>
          <a:p>
            <a:pPr marL="0" indent="0">
              <a:buNone/>
            </a:pPr>
            <a:r>
              <a:rPr lang="en-US" sz="2400" dirty="0" smtClean="0"/>
              <a:t>This is called </a:t>
            </a:r>
            <a:r>
              <a:rPr lang="en-US" sz="2400" dirty="0" smtClean="0">
                <a:solidFill>
                  <a:srgbClr val="FF6600"/>
                </a:solidFill>
              </a:rPr>
              <a:t>trilateration</a:t>
            </a:r>
          </a:p>
          <a:p>
            <a:pPr marL="0" indent="0">
              <a:buNone/>
            </a:pP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47</a:t>
            </a:fld>
            <a:endParaRPr lang="en-US" dirty="0"/>
          </a:p>
        </p:txBody>
      </p:sp>
    </p:spTree>
    <p:extLst>
      <p:ext uri="{BB962C8B-B14F-4D97-AF65-F5344CB8AC3E}">
        <p14:creationId xmlns:p14="http://schemas.microsoft.com/office/powerpoint/2010/main" val="31878967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48</a:t>
            </a:fld>
            <a:endParaRPr lang="en-US" dirty="0"/>
          </a:p>
        </p:txBody>
      </p:sp>
      <p:sp>
        <p:nvSpPr>
          <p:cNvPr id="6" name="Donut 5"/>
          <p:cNvSpPr/>
          <p:nvPr/>
        </p:nvSpPr>
        <p:spPr>
          <a:xfrm>
            <a:off x="1144072" y="2358843"/>
            <a:ext cx="3615269" cy="3587082"/>
          </a:xfrm>
          <a:prstGeom prst="donut">
            <a:avLst>
              <a:gd name="adj" fmla="val 1217"/>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endCxn id="6" idx="1"/>
          </p:cNvCxnSpPr>
          <p:nvPr/>
        </p:nvCxnSpPr>
        <p:spPr>
          <a:xfrm flipH="1" flipV="1">
            <a:off x="1673516" y="2884159"/>
            <a:ext cx="1278192" cy="124637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2379671" y="3352482"/>
            <a:ext cx="479744" cy="369332"/>
          </a:xfrm>
          <a:prstGeom prst="rect">
            <a:avLst/>
          </a:prstGeom>
          <a:noFill/>
        </p:spPr>
        <p:txBody>
          <a:bodyPr wrap="none" rtlCol="0">
            <a:spAutoFit/>
          </a:bodyPr>
          <a:lstStyle/>
          <a:p>
            <a:r>
              <a:rPr lang="en-US" dirty="0" smtClean="0">
                <a:solidFill>
                  <a:srgbClr val="000000"/>
                </a:solidFill>
              </a:rPr>
              <a:t>R1</a:t>
            </a:r>
          </a:p>
        </p:txBody>
      </p:sp>
      <p:sp>
        <p:nvSpPr>
          <p:cNvPr id="10" name="Donut 9"/>
          <p:cNvSpPr/>
          <p:nvPr/>
        </p:nvSpPr>
        <p:spPr>
          <a:xfrm>
            <a:off x="3744788" y="2080673"/>
            <a:ext cx="2527240" cy="2507536"/>
          </a:xfrm>
          <a:prstGeom prst="donut">
            <a:avLst>
              <a:gd name="adj" fmla="val 2174"/>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a:endCxn id="10" idx="1"/>
          </p:cNvCxnSpPr>
          <p:nvPr/>
        </p:nvCxnSpPr>
        <p:spPr>
          <a:xfrm flipH="1" flipV="1">
            <a:off x="4114894" y="2447893"/>
            <a:ext cx="865492" cy="9045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4980386" y="3074312"/>
            <a:ext cx="479744" cy="369332"/>
          </a:xfrm>
          <a:prstGeom prst="rect">
            <a:avLst/>
          </a:prstGeom>
          <a:noFill/>
        </p:spPr>
        <p:txBody>
          <a:bodyPr wrap="none" rtlCol="0">
            <a:spAutoFit/>
          </a:bodyPr>
          <a:lstStyle/>
          <a:p>
            <a:r>
              <a:rPr lang="en-US" dirty="0" smtClean="0">
                <a:solidFill>
                  <a:srgbClr val="000000"/>
                </a:solidFill>
              </a:rPr>
              <a:t>R2</a:t>
            </a:r>
          </a:p>
        </p:txBody>
      </p:sp>
      <p:sp>
        <p:nvSpPr>
          <p:cNvPr id="15" name="Oval 14"/>
          <p:cNvSpPr/>
          <p:nvPr/>
        </p:nvSpPr>
        <p:spPr>
          <a:xfrm>
            <a:off x="3832643" y="2597316"/>
            <a:ext cx="282251" cy="286843"/>
          </a:xfrm>
          <a:prstGeom prst="ellips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541968" y="4358576"/>
            <a:ext cx="282251" cy="286843"/>
          </a:xfrm>
          <a:prstGeom prst="ellips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292399" y="4839932"/>
            <a:ext cx="2032340" cy="369332"/>
          </a:xfrm>
          <a:prstGeom prst="rect">
            <a:avLst/>
          </a:prstGeom>
          <a:noFill/>
        </p:spPr>
        <p:txBody>
          <a:bodyPr wrap="none" rtlCol="0">
            <a:spAutoFit/>
          </a:bodyPr>
          <a:lstStyle/>
          <a:p>
            <a:r>
              <a:rPr lang="en-US" dirty="0" smtClean="0">
                <a:solidFill>
                  <a:srgbClr val="000000"/>
                </a:solidFill>
              </a:rPr>
              <a:t>Possible locations</a:t>
            </a:r>
          </a:p>
        </p:txBody>
      </p:sp>
      <p:cxnSp>
        <p:nvCxnSpPr>
          <p:cNvPr id="19" name="Straight Arrow Connector 18"/>
          <p:cNvCxnSpPr>
            <a:stCxn id="17" idx="1"/>
            <a:endCxn id="16" idx="6"/>
          </p:cNvCxnSpPr>
          <p:nvPr/>
        </p:nvCxnSpPr>
        <p:spPr>
          <a:xfrm flipH="1" flipV="1">
            <a:off x="4824219" y="4501998"/>
            <a:ext cx="1468180" cy="522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7" idx="1"/>
            <a:endCxn id="15" idx="6"/>
          </p:cNvCxnSpPr>
          <p:nvPr/>
        </p:nvCxnSpPr>
        <p:spPr>
          <a:xfrm flipH="1" flipV="1">
            <a:off x="4114894" y="2740738"/>
            <a:ext cx="2177505" cy="2283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6101298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49</a:t>
            </a:fld>
            <a:endParaRPr lang="en-US" dirty="0"/>
          </a:p>
        </p:txBody>
      </p:sp>
      <p:sp>
        <p:nvSpPr>
          <p:cNvPr id="6" name="Donut 5"/>
          <p:cNvSpPr/>
          <p:nvPr/>
        </p:nvSpPr>
        <p:spPr>
          <a:xfrm>
            <a:off x="1144072" y="2358843"/>
            <a:ext cx="3615269" cy="3587082"/>
          </a:xfrm>
          <a:prstGeom prst="donut">
            <a:avLst>
              <a:gd name="adj" fmla="val 1217"/>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endCxn id="6" idx="1"/>
          </p:cNvCxnSpPr>
          <p:nvPr/>
        </p:nvCxnSpPr>
        <p:spPr>
          <a:xfrm flipH="1" flipV="1">
            <a:off x="1673516" y="2884159"/>
            <a:ext cx="1278192" cy="124637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2379671" y="3352482"/>
            <a:ext cx="479744" cy="369332"/>
          </a:xfrm>
          <a:prstGeom prst="rect">
            <a:avLst/>
          </a:prstGeom>
          <a:noFill/>
        </p:spPr>
        <p:txBody>
          <a:bodyPr wrap="none" rtlCol="0">
            <a:spAutoFit/>
          </a:bodyPr>
          <a:lstStyle/>
          <a:p>
            <a:r>
              <a:rPr lang="en-US" dirty="0" smtClean="0">
                <a:solidFill>
                  <a:srgbClr val="000000"/>
                </a:solidFill>
              </a:rPr>
              <a:t>R1</a:t>
            </a:r>
          </a:p>
        </p:txBody>
      </p:sp>
      <p:sp>
        <p:nvSpPr>
          <p:cNvPr id="10" name="Donut 9"/>
          <p:cNvSpPr/>
          <p:nvPr/>
        </p:nvSpPr>
        <p:spPr>
          <a:xfrm>
            <a:off x="3744788" y="2080673"/>
            <a:ext cx="2527240" cy="2507536"/>
          </a:xfrm>
          <a:prstGeom prst="donut">
            <a:avLst>
              <a:gd name="adj" fmla="val 2174"/>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a:endCxn id="10" idx="1"/>
          </p:cNvCxnSpPr>
          <p:nvPr/>
        </p:nvCxnSpPr>
        <p:spPr>
          <a:xfrm flipH="1" flipV="1">
            <a:off x="4114894" y="2447893"/>
            <a:ext cx="865492" cy="9045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4759341" y="2910934"/>
            <a:ext cx="479744" cy="369332"/>
          </a:xfrm>
          <a:prstGeom prst="rect">
            <a:avLst/>
          </a:prstGeom>
          <a:noFill/>
        </p:spPr>
        <p:txBody>
          <a:bodyPr wrap="none" rtlCol="0">
            <a:spAutoFit/>
          </a:bodyPr>
          <a:lstStyle/>
          <a:p>
            <a:r>
              <a:rPr lang="en-US" dirty="0" smtClean="0">
                <a:solidFill>
                  <a:srgbClr val="000000"/>
                </a:solidFill>
              </a:rPr>
              <a:t>R2</a:t>
            </a:r>
          </a:p>
        </p:txBody>
      </p:sp>
      <p:sp>
        <p:nvSpPr>
          <p:cNvPr id="15" name="Oval 14"/>
          <p:cNvSpPr/>
          <p:nvPr/>
        </p:nvSpPr>
        <p:spPr>
          <a:xfrm>
            <a:off x="3832643" y="2597316"/>
            <a:ext cx="282251" cy="286843"/>
          </a:xfrm>
          <a:prstGeom prst="ellips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541968" y="4358576"/>
            <a:ext cx="282251" cy="286843"/>
          </a:xfrm>
          <a:prstGeom prst="ellips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189432" y="3017476"/>
            <a:ext cx="2032340" cy="369332"/>
          </a:xfrm>
          <a:prstGeom prst="rect">
            <a:avLst/>
          </a:prstGeom>
          <a:noFill/>
        </p:spPr>
        <p:txBody>
          <a:bodyPr wrap="none" rtlCol="0">
            <a:spAutoFit/>
          </a:bodyPr>
          <a:lstStyle/>
          <a:p>
            <a:r>
              <a:rPr lang="en-US" dirty="0" smtClean="0">
                <a:solidFill>
                  <a:srgbClr val="000000"/>
                </a:solidFill>
              </a:rPr>
              <a:t>Possible locations</a:t>
            </a:r>
          </a:p>
        </p:txBody>
      </p:sp>
      <p:cxnSp>
        <p:nvCxnSpPr>
          <p:cNvPr id="19" name="Straight Arrow Connector 18"/>
          <p:cNvCxnSpPr>
            <a:stCxn id="17" idx="1"/>
            <a:endCxn id="16" idx="6"/>
          </p:cNvCxnSpPr>
          <p:nvPr/>
        </p:nvCxnSpPr>
        <p:spPr>
          <a:xfrm flipH="1">
            <a:off x="4824219" y="3202142"/>
            <a:ext cx="1365213" cy="12998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7" idx="1"/>
            <a:endCxn id="15" idx="6"/>
          </p:cNvCxnSpPr>
          <p:nvPr/>
        </p:nvCxnSpPr>
        <p:spPr>
          <a:xfrm flipH="1" flipV="1">
            <a:off x="4114894" y="2740738"/>
            <a:ext cx="2074538" cy="4614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 name="Pie 2"/>
          <p:cNvSpPr/>
          <p:nvPr/>
        </p:nvSpPr>
        <p:spPr>
          <a:xfrm>
            <a:off x="3744788" y="4260399"/>
            <a:ext cx="4270352" cy="4270352"/>
          </a:xfrm>
          <a:prstGeom prst="pie">
            <a:avLst>
              <a:gd name="adj1" fmla="val 10850521"/>
              <a:gd name="adj2" fmla="val 1620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2810582" y="3987111"/>
            <a:ext cx="282251" cy="286843"/>
          </a:xfrm>
          <a:prstGeom prst="ellipse">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839497" y="3209060"/>
            <a:ext cx="282251" cy="286843"/>
          </a:xfrm>
          <a:prstGeom prst="ellipse">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537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Requirements</a:t>
            </a:r>
            <a:endParaRPr lang="en-US" dirty="0"/>
          </a:p>
        </p:txBody>
      </p:sp>
      <p:sp>
        <p:nvSpPr>
          <p:cNvPr id="3" name="Content Placeholder 2"/>
          <p:cNvSpPr>
            <a:spLocks noGrp="1"/>
          </p:cNvSpPr>
          <p:nvPr>
            <p:ph idx="1"/>
          </p:nvPr>
        </p:nvSpPr>
        <p:spPr/>
        <p:txBody>
          <a:bodyPr/>
          <a:lstStyle/>
          <a:p>
            <a:pPr marL="0" indent="0">
              <a:buNone/>
            </a:pPr>
            <a:r>
              <a:rPr lang="en-US" sz="2400" dirty="0" smtClean="0"/>
              <a:t>Fundamentally, processing is performed in a digital domain however the inputs are typically analogue.</a:t>
            </a:r>
          </a:p>
          <a:p>
            <a:pPr marL="0" indent="0">
              <a:buNone/>
            </a:pPr>
            <a:endParaRPr lang="en-US" sz="2400" dirty="0"/>
          </a:p>
          <a:p>
            <a:r>
              <a:rPr lang="en-US" sz="2400" dirty="0" smtClean="0"/>
              <a:t>Temperature</a:t>
            </a:r>
          </a:p>
          <a:p>
            <a:r>
              <a:rPr lang="en-US" sz="2400" dirty="0" smtClean="0"/>
              <a:t>Distance</a:t>
            </a:r>
          </a:p>
          <a:p>
            <a:r>
              <a:rPr lang="en-US" sz="2400" dirty="0" smtClean="0"/>
              <a:t>Depth</a:t>
            </a:r>
          </a:p>
          <a:p>
            <a:r>
              <a:rPr lang="en-US" sz="2400" dirty="0" smtClean="0"/>
              <a:t>etc.</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5</a:t>
            </a:fld>
            <a:endParaRPr lang="en-US" dirty="0"/>
          </a:p>
        </p:txBody>
      </p:sp>
    </p:spTree>
    <p:extLst>
      <p:ext uri="{BB962C8B-B14F-4D97-AF65-F5344CB8AC3E}">
        <p14:creationId xmlns:p14="http://schemas.microsoft.com/office/powerpoint/2010/main" val="40918968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50</a:t>
            </a:fld>
            <a:endParaRPr lang="en-US" dirty="0"/>
          </a:p>
        </p:txBody>
      </p:sp>
      <p:sp>
        <p:nvSpPr>
          <p:cNvPr id="3" name="TextBox 2"/>
          <p:cNvSpPr txBox="1"/>
          <p:nvPr/>
        </p:nvSpPr>
        <p:spPr>
          <a:xfrm>
            <a:off x="572036" y="2162523"/>
            <a:ext cx="7619524" cy="3416320"/>
          </a:xfrm>
          <a:prstGeom prst="rect">
            <a:avLst/>
          </a:prstGeom>
          <a:noFill/>
        </p:spPr>
        <p:txBody>
          <a:bodyPr wrap="square" rtlCol="0">
            <a:spAutoFit/>
          </a:bodyPr>
          <a:lstStyle/>
          <a:p>
            <a:r>
              <a:rPr lang="en-US" sz="2400" dirty="0" smtClean="0"/>
              <a:t>GNSS systems require readings from four satellites to locate in four dimensions:  X Y Z T (or </a:t>
            </a:r>
            <a:r>
              <a:rPr lang="en-US" sz="2400" dirty="0" err="1" smtClean="0"/>
              <a:t>Lat</a:t>
            </a:r>
            <a:r>
              <a:rPr lang="en-US" sz="2400" dirty="0" smtClean="0"/>
              <a:t>/Long/Alt/Time)</a:t>
            </a:r>
          </a:p>
          <a:p>
            <a:endParaRPr lang="en-US" sz="2400" dirty="0"/>
          </a:p>
          <a:p>
            <a:r>
              <a:rPr lang="en-US" sz="2400" dirty="0" smtClean="0"/>
              <a:t>This number of readings will not solve the system to a single point (in general), but it will reduce to a small number of solutions.  The correct one can be chosen based upon one extra piece of information:  The receiver is generally pretty close to the Earth. </a:t>
            </a:r>
          </a:p>
        </p:txBody>
      </p:sp>
    </p:spTree>
    <p:extLst>
      <p:ext uri="{BB962C8B-B14F-4D97-AF65-F5344CB8AC3E}">
        <p14:creationId xmlns:p14="http://schemas.microsoft.com/office/powerpoint/2010/main" val="176299335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51</a:t>
            </a:fld>
            <a:endParaRPr lang="en-US" dirty="0"/>
          </a:p>
        </p:txBody>
      </p:sp>
      <p:sp>
        <p:nvSpPr>
          <p:cNvPr id="3" name="TextBox 2"/>
          <p:cNvSpPr txBox="1"/>
          <p:nvPr/>
        </p:nvSpPr>
        <p:spPr>
          <a:xfrm>
            <a:off x="572036" y="2162523"/>
            <a:ext cx="7619524" cy="2677656"/>
          </a:xfrm>
          <a:prstGeom prst="rect">
            <a:avLst/>
          </a:prstGeom>
          <a:noFill/>
        </p:spPr>
        <p:txBody>
          <a:bodyPr wrap="square" rtlCol="0">
            <a:spAutoFit/>
          </a:bodyPr>
          <a:lstStyle/>
          <a:p>
            <a:r>
              <a:rPr lang="en-US" sz="2400" dirty="0" smtClean="0"/>
              <a:t>The satellites transmit three different things in the same signal:  </a:t>
            </a:r>
            <a:r>
              <a:rPr lang="en-US" sz="2400" dirty="0" smtClean="0">
                <a:solidFill>
                  <a:srgbClr val="FF6600"/>
                </a:solidFill>
              </a:rPr>
              <a:t>Code</a:t>
            </a:r>
            <a:r>
              <a:rPr lang="en-US" sz="2400" dirty="0" smtClean="0"/>
              <a:t>, </a:t>
            </a:r>
            <a:r>
              <a:rPr lang="en-US" sz="2400" dirty="0" smtClean="0">
                <a:solidFill>
                  <a:srgbClr val="FF6600"/>
                </a:solidFill>
              </a:rPr>
              <a:t>Carrier</a:t>
            </a:r>
            <a:r>
              <a:rPr lang="en-US" sz="2400" dirty="0" smtClean="0"/>
              <a:t>, </a:t>
            </a:r>
            <a:r>
              <a:rPr lang="en-US" sz="2400" dirty="0" smtClean="0">
                <a:solidFill>
                  <a:srgbClr val="FF6600"/>
                </a:solidFill>
              </a:rPr>
              <a:t>Data</a:t>
            </a:r>
            <a:r>
              <a:rPr lang="en-US" sz="2400" dirty="0" smtClean="0"/>
              <a:t>.</a:t>
            </a:r>
          </a:p>
          <a:p>
            <a:endParaRPr lang="en-US" sz="2400" dirty="0"/>
          </a:p>
          <a:p>
            <a:r>
              <a:rPr lang="en-US" sz="2400" dirty="0" smtClean="0"/>
              <a:t>The carrier wave is the underlying RF signal.  There are actually two carrier frequencies, L1 and L2.  The L2 signal is encrypted for US military use only; civilians can only access L1.</a:t>
            </a:r>
          </a:p>
        </p:txBody>
      </p:sp>
    </p:spTree>
    <p:extLst>
      <p:ext uri="{BB962C8B-B14F-4D97-AF65-F5344CB8AC3E}">
        <p14:creationId xmlns:p14="http://schemas.microsoft.com/office/powerpoint/2010/main" val="10404741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52</a:t>
            </a:fld>
            <a:endParaRPr lang="en-US" dirty="0"/>
          </a:p>
        </p:txBody>
      </p:sp>
      <p:sp>
        <p:nvSpPr>
          <p:cNvPr id="3" name="TextBox 2"/>
          <p:cNvSpPr txBox="1"/>
          <p:nvPr/>
        </p:nvSpPr>
        <p:spPr>
          <a:xfrm>
            <a:off x="572036" y="2162523"/>
            <a:ext cx="7619524" cy="2677656"/>
          </a:xfrm>
          <a:prstGeom prst="rect">
            <a:avLst/>
          </a:prstGeom>
          <a:noFill/>
        </p:spPr>
        <p:txBody>
          <a:bodyPr wrap="square" rtlCol="0">
            <a:spAutoFit/>
          </a:bodyPr>
          <a:lstStyle/>
          <a:p>
            <a:r>
              <a:rPr lang="en-US" sz="2400" dirty="0" smtClean="0"/>
              <a:t>The satellites transmit three different things in the same signal:  </a:t>
            </a:r>
            <a:r>
              <a:rPr lang="en-US" sz="2400" dirty="0" smtClean="0">
                <a:solidFill>
                  <a:srgbClr val="FF6600"/>
                </a:solidFill>
              </a:rPr>
              <a:t>Code</a:t>
            </a:r>
            <a:r>
              <a:rPr lang="en-US" sz="2400" dirty="0" smtClean="0"/>
              <a:t>, </a:t>
            </a:r>
            <a:r>
              <a:rPr lang="en-US" sz="2400" dirty="0" smtClean="0">
                <a:solidFill>
                  <a:srgbClr val="FF6600"/>
                </a:solidFill>
              </a:rPr>
              <a:t>Carrier</a:t>
            </a:r>
            <a:r>
              <a:rPr lang="en-US" sz="2400" dirty="0" smtClean="0"/>
              <a:t>, </a:t>
            </a:r>
            <a:r>
              <a:rPr lang="en-US" sz="2400" dirty="0" smtClean="0">
                <a:solidFill>
                  <a:srgbClr val="FF6600"/>
                </a:solidFill>
              </a:rPr>
              <a:t>Data</a:t>
            </a:r>
            <a:r>
              <a:rPr lang="en-US" sz="2400" dirty="0" smtClean="0"/>
              <a:t>.</a:t>
            </a:r>
          </a:p>
          <a:p>
            <a:endParaRPr lang="en-US" sz="2400" dirty="0"/>
          </a:p>
          <a:p>
            <a:r>
              <a:rPr lang="en-US" sz="2400" dirty="0"/>
              <a:t>The code is a pseudo-random sequence modulated on to the carrier wave.  The code signal won’t repeat for millions of kilometers so determining the code phase gives the primary measure of distance to the satellite.</a:t>
            </a:r>
          </a:p>
        </p:txBody>
      </p:sp>
    </p:spTree>
    <p:extLst>
      <p:ext uri="{BB962C8B-B14F-4D97-AF65-F5344CB8AC3E}">
        <p14:creationId xmlns:p14="http://schemas.microsoft.com/office/powerpoint/2010/main" val="98178447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53</a:t>
            </a:fld>
            <a:endParaRPr lang="en-US" dirty="0"/>
          </a:p>
        </p:txBody>
      </p:sp>
      <p:sp>
        <p:nvSpPr>
          <p:cNvPr id="3" name="TextBox 2"/>
          <p:cNvSpPr txBox="1"/>
          <p:nvPr/>
        </p:nvSpPr>
        <p:spPr>
          <a:xfrm>
            <a:off x="572036" y="2162523"/>
            <a:ext cx="7619524" cy="3785652"/>
          </a:xfrm>
          <a:prstGeom prst="rect">
            <a:avLst/>
          </a:prstGeom>
          <a:noFill/>
        </p:spPr>
        <p:txBody>
          <a:bodyPr wrap="square" rtlCol="0">
            <a:spAutoFit/>
          </a:bodyPr>
          <a:lstStyle/>
          <a:p>
            <a:r>
              <a:rPr lang="en-US" sz="2400" dirty="0" smtClean="0"/>
              <a:t>The satellites transmit three different things in the same signal:  </a:t>
            </a:r>
            <a:r>
              <a:rPr lang="en-US" sz="2400" dirty="0" smtClean="0">
                <a:solidFill>
                  <a:srgbClr val="FF6600"/>
                </a:solidFill>
              </a:rPr>
              <a:t>Code</a:t>
            </a:r>
            <a:r>
              <a:rPr lang="en-US" sz="2400" dirty="0" smtClean="0"/>
              <a:t>, </a:t>
            </a:r>
            <a:r>
              <a:rPr lang="en-US" sz="2400" dirty="0" smtClean="0">
                <a:solidFill>
                  <a:srgbClr val="FF6600"/>
                </a:solidFill>
              </a:rPr>
              <a:t>Carrier</a:t>
            </a:r>
            <a:r>
              <a:rPr lang="en-US" sz="2400" dirty="0" smtClean="0"/>
              <a:t>, </a:t>
            </a:r>
            <a:r>
              <a:rPr lang="en-US" sz="2400" dirty="0" smtClean="0">
                <a:solidFill>
                  <a:srgbClr val="FF6600"/>
                </a:solidFill>
              </a:rPr>
              <a:t>Data</a:t>
            </a:r>
            <a:r>
              <a:rPr lang="en-US" sz="2400" dirty="0" smtClean="0"/>
              <a:t>.</a:t>
            </a:r>
          </a:p>
          <a:p>
            <a:endParaRPr lang="en-US" sz="2400" dirty="0"/>
          </a:p>
          <a:p>
            <a:r>
              <a:rPr lang="en-US" sz="2400" dirty="0"/>
              <a:t>The </a:t>
            </a:r>
            <a:r>
              <a:rPr lang="en-US" sz="2400" dirty="0" smtClean="0"/>
              <a:t>data is modulated on to the code signal by flipping the code phase by 180 degrees.  This is a low-rate data channel that allows the satellites to broadcast information to the receivers (apart from the normal ranging signal).  This data typically contains information such as the satellite ephemeris data - where the satellites are expected to be in the future.</a:t>
            </a:r>
            <a:endParaRPr lang="en-US" sz="2400" dirty="0"/>
          </a:p>
        </p:txBody>
      </p:sp>
    </p:spTree>
    <p:extLst>
      <p:ext uri="{BB962C8B-B14F-4D97-AF65-F5344CB8AC3E}">
        <p14:creationId xmlns:p14="http://schemas.microsoft.com/office/powerpoint/2010/main" val="392328696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54</a:t>
            </a:fld>
            <a:endParaRPr lang="en-US" dirty="0"/>
          </a:p>
        </p:txBody>
      </p:sp>
      <p:sp>
        <p:nvSpPr>
          <p:cNvPr id="3" name="TextBox 2"/>
          <p:cNvSpPr txBox="1"/>
          <p:nvPr/>
        </p:nvSpPr>
        <p:spPr>
          <a:xfrm>
            <a:off x="572036" y="1922241"/>
            <a:ext cx="7619524" cy="4524315"/>
          </a:xfrm>
          <a:prstGeom prst="rect">
            <a:avLst/>
          </a:prstGeom>
          <a:noFill/>
        </p:spPr>
        <p:txBody>
          <a:bodyPr wrap="square" rtlCol="0">
            <a:spAutoFit/>
          </a:bodyPr>
          <a:lstStyle/>
          <a:p>
            <a:r>
              <a:rPr lang="en-US" sz="2400" dirty="0" smtClean="0">
                <a:solidFill>
                  <a:schemeClr val="accent1">
                    <a:lumMod val="50000"/>
                  </a:schemeClr>
                </a:solidFill>
              </a:rPr>
              <a:t>Sources of Error in GNSS</a:t>
            </a:r>
          </a:p>
          <a:p>
            <a:endParaRPr lang="en-US" sz="2400" dirty="0"/>
          </a:p>
          <a:p>
            <a:r>
              <a:rPr lang="en-US" sz="2400" dirty="0" smtClean="0"/>
              <a:t>Clock Errors.</a:t>
            </a:r>
          </a:p>
          <a:p>
            <a:endParaRPr lang="en-US" sz="2400" dirty="0"/>
          </a:p>
          <a:p>
            <a:r>
              <a:rPr lang="en-US" sz="2400" dirty="0" smtClean="0"/>
              <a:t>The 1 ns synchronization of the satellites equates to around 30cm of error in each reading.</a:t>
            </a:r>
          </a:p>
          <a:p>
            <a:endParaRPr lang="en-US" sz="2400" dirty="0"/>
          </a:p>
          <a:p>
            <a:r>
              <a:rPr lang="en-US" sz="2400" dirty="0" smtClean="0"/>
              <a:t>General Relativity also makes a big difference.  The satellites move in lower gravity than the receivers and they also move very fast.  The combination of these two effects adds up to around 38 microseconds per day</a:t>
            </a:r>
          </a:p>
        </p:txBody>
      </p:sp>
    </p:spTree>
    <p:extLst>
      <p:ext uri="{BB962C8B-B14F-4D97-AF65-F5344CB8AC3E}">
        <p14:creationId xmlns:p14="http://schemas.microsoft.com/office/powerpoint/2010/main" val="21473355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55</a:t>
            </a:fld>
            <a:endParaRPr lang="en-US" dirty="0"/>
          </a:p>
        </p:txBody>
      </p:sp>
      <p:sp>
        <p:nvSpPr>
          <p:cNvPr id="3" name="TextBox 2"/>
          <p:cNvSpPr txBox="1"/>
          <p:nvPr/>
        </p:nvSpPr>
        <p:spPr>
          <a:xfrm>
            <a:off x="572036" y="2162523"/>
            <a:ext cx="7619524" cy="3785652"/>
          </a:xfrm>
          <a:prstGeom prst="rect">
            <a:avLst/>
          </a:prstGeom>
          <a:noFill/>
        </p:spPr>
        <p:txBody>
          <a:bodyPr wrap="square" rtlCol="0">
            <a:spAutoFit/>
          </a:bodyPr>
          <a:lstStyle/>
          <a:p>
            <a:r>
              <a:rPr lang="en-US" sz="2400" dirty="0" smtClean="0">
                <a:solidFill>
                  <a:schemeClr val="accent1">
                    <a:lumMod val="50000"/>
                  </a:schemeClr>
                </a:solidFill>
              </a:rPr>
              <a:t>Sources of Error in GNSS</a:t>
            </a:r>
          </a:p>
          <a:p>
            <a:endParaRPr lang="en-US" sz="2400" dirty="0"/>
          </a:p>
          <a:p>
            <a:r>
              <a:rPr lang="en-US" sz="2400" dirty="0" smtClean="0"/>
              <a:t>Clock Errors.</a:t>
            </a:r>
          </a:p>
          <a:p>
            <a:endParaRPr lang="en-US" sz="2400" dirty="0"/>
          </a:p>
          <a:p>
            <a:r>
              <a:rPr lang="en-US" sz="2400" dirty="0"/>
              <a:t>We have asserted that the time at the receiver is solved for along with position – why wouldn’t the receiver just track time itself?  Typical quartz clocks drift around 100ns every second.  At any given </a:t>
            </a:r>
            <a:r>
              <a:rPr lang="en-US" sz="2400" dirty="0" smtClean="0"/>
              <a:t>time, assume the receivers are 1ms wrong, the position will be 300km off!</a:t>
            </a:r>
            <a:endParaRPr lang="en-US" sz="2400" dirty="0"/>
          </a:p>
        </p:txBody>
      </p:sp>
    </p:spTree>
    <p:extLst>
      <p:ext uri="{BB962C8B-B14F-4D97-AF65-F5344CB8AC3E}">
        <p14:creationId xmlns:p14="http://schemas.microsoft.com/office/powerpoint/2010/main" val="246784245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56</a:t>
            </a:fld>
            <a:endParaRPr lang="en-US" dirty="0"/>
          </a:p>
        </p:txBody>
      </p:sp>
      <p:sp>
        <p:nvSpPr>
          <p:cNvPr id="3" name="TextBox 2"/>
          <p:cNvSpPr txBox="1"/>
          <p:nvPr/>
        </p:nvSpPr>
        <p:spPr>
          <a:xfrm>
            <a:off x="572036" y="2162523"/>
            <a:ext cx="7619524" cy="3785652"/>
          </a:xfrm>
          <a:prstGeom prst="rect">
            <a:avLst/>
          </a:prstGeom>
          <a:noFill/>
        </p:spPr>
        <p:txBody>
          <a:bodyPr wrap="square" rtlCol="0">
            <a:spAutoFit/>
          </a:bodyPr>
          <a:lstStyle/>
          <a:p>
            <a:r>
              <a:rPr lang="en-US" sz="2400" dirty="0" smtClean="0">
                <a:solidFill>
                  <a:schemeClr val="accent1">
                    <a:lumMod val="50000"/>
                  </a:schemeClr>
                </a:solidFill>
              </a:rPr>
              <a:t>Sources of Error in GNSS</a:t>
            </a:r>
          </a:p>
          <a:p>
            <a:endParaRPr lang="en-US" sz="2400" dirty="0"/>
          </a:p>
          <a:p>
            <a:r>
              <a:rPr lang="en-US" sz="2400" dirty="0" smtClean="0"/>
              <a:t>Satellite Orbit Errors</a:t>
            </a:r>
          </a:p>
          <a:p>
            <a:endParaRPr lang="en-US" sz="2400" dirty="0"/>
          </a:p>
          <a:p>
            <a:r>
              <a:rPr lang="en-US" sz="2400" dirty="0" smtClean="0"/>
              <a:t>The solution of the satellite equations gives the distance to each satellite.  In order to solve for actual position, the satellite locations must be known to great accuracy.  In practice, the satellites are moving at around 14,000km/h but their position is still known within a few meters.</a:t>
            </a:r>
            <a:endParaRPr lang="en-US" sz="2400" dirty="0"/>
          </a:p>
        </p:txBody>
      </p:sp>
    </p:spTree>
    <p:extLst>
      <p:ext uri="{BB962C8B-B14F-4D97-AF65-F5344CB8AC3E}">
        <p14:creationId xmlns:p14="http://schemas.microsoft.com/office/powerpoint/2010/main" val="26960274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e 7"/>
          <p:cNvSpPr/>
          <p:nvPr/>
        </p:nvSpPr>
        <p:spPr>
          <a:xfrm>
            <a:off x="6514420" y="3939544"/>
            <a:ext cx="4844195" cy="4838945"/>
          </a:xfrm>
          <a:prstGeom prst="pie">
            <a:avLst>
              <a:gd name="adj1" fmla="val 10837890"/>
              <a:gd name="adj2" fmla="val 162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57</a:t>
            </a:fld>
            <a:endParaRPr lang="en-US" dirty="0"/>
          </a:p>
        </p:txBody>
      </p:sp>
      <p:sp>
        <p:nvSpPr>
          <p:cNvPr id="3" name="TextBox 2"/>
          <p:cNvSpPr txBox="1"/>
          <p:nvPr/>
        </p:nvSpPr>
        <p:spPr>
          <a:xfrm>
            <a:off x="572036" y="2162523"/>
            <a:ext cx="4976716" cy="3785652"/>
          </a:xfrm>
          <a:prstGeom prst="rect">
            <a:avLst/>
          </a:prstGeom>
          <a:noFill/>
        </p:spPr>
        <p:txBody>
          <a:bodyPr wrap="square" rtlCol="0">
            <a:spAutoFit/>
          </a:bodyPr>
          <a:lstStyle/>
          <a:p>
            <a:r>
              <a:rPr lang="en-US" sz="2400" dirty="0" smtClean="0">
                <a:solidFill>
                  <a:schemeClr val="accent1">
                    <a:lumMod val="50000"/>
                  </a:schemeClr>
                </a:solidFill>
              </a:rPr>
              <a:t>Sources of Error in GNSS</a:t>
            </a:r>
          </a:p>
          <a:p>
            <a:endParaRPr lang="en-US" sz="2400" dirty="0"/>
          </a:p>
          <a:p>
            <a:r>
              <a:rPr lang="en-US" sz="2400" dirty="0" err="1" smtClean="0"/>
              <a:t>Ionospheric</a:t>
            </a:r>
            <a:r>
              <a:rPr lang="en-US" sz="2400" dirty="0" smtClean="0"/>
              <a:t> Errors</a:t>
            </a:r>
          </a:p>
          <a:p>
            <a:endParaRPr lang="en-US" sz="2400" dirty="0" smtClean="0"/>
          </a:p>
          <a:p>
            <a:r>
              <a:rPr lang="en-US" sz="2400" dirty="0" smtClean="0"/>
              <a:t>These are the major sources of error in receivers.  The signals from the satellites are distorted by their passage through the atmosphere.  </a:t>
            </a:r>
            <a:r>
              <a:rPr lang="en-US" sz="2400" dirty="0" err="1" smtClean="0"/>
              <a:t>Ionospheric</a:t>
            </a:r>
            <a:r>
              <a:rPr lang="en-US" sz="2400" dirty="0" smtClean="0"/>
              <a:t> effects typically cause errors of 10 or more meters.</a:t>
            </a:r>
            <a:endParaRPr lang="en-US" sz="2400" dirty="0"/>
          </a:p>
        </p:txBody>
      </p:sp>
      <p:sp>
        <p:nvSpPr>
          <p:cNvPr id="5" name="Pie 4"/>
          <p:cNvSpPr/>
          <p:nvPr/>
        </p:nvSpPr>
        <p:spPr>
          <a:xfrm>
            <a:off x="7290508" y="4702226"/>
            <a:ext cx="3292486" cy="3288918"/>
          </a:xfrm>
          <a:prstGeom prst="pie">
            <a:avLst>
              <a:gd name="adj1" fmla="val 10837890"/>
              <a:gd name="adj2" fmla="val 1620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8101013" y="4702226"/>
            <a:ext cx="236034" cy="2360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761357" y="2622090"/>
            <a:ext cx="282198" cy="28219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 name="Straight Arrow Connector 9"/>
          <p:cNvCxnSpPr>
            <a:stCxn id="7" idx="5"/>
            <a:endCxn id="6" idx="1"/>
          </p:cNvCxnSpPr>
          <p:nvPr/>
        </p:nvCxnSpPr>
        <p:spPr>
          <a:xfrm>
            <a:off x="7002228" y="2862961"/>
            <a:ext cx="1133351" cy="18738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6"/>
          </p:cNvCxnSpPr>
          <p:nvPr/>
        </p:nvCxnSpPr>
        <p:spPr>
          <a:xfrm>
            <a:off x="7043555" y="2763189"/>
            <a:ext cx="1293492" cy="11763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endCxn id="6" idx="7"/>
          </p:cNvCxnSpPr>
          <p:nvPr/>
        </p:nvCxnSpPr>
        <p:spPr>
          <a:xfrm flipH="1">
            <a:off x="8302481" y="3939544"/>
            <a:ext cx="34566" cy="79724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7328593" y="2746995"/>
            <a:ext cx="1544839" cy="369332"/>
          </a:xfrm>
          <a:prstGeom prst="rect">
            <a:avLst/>
          </a:prstGeom>
          <a:noFill/>
        </p:spPr>
        <p:txBody>
          <a:bodyPr wrap="none" rtlCol="0">
            <a:spAutoFit/>
          </a:bodyPr>
          <a:lstStyle/>
          <a:p>
            <a:r>
              <a:rPr lang="en-US" dirty="0" smtClean="0"/>
              <a:t>Actual Signal</a:t>
            </a:r>
          </a:p>
        </p:txBody>
      </p:sp>
      <p:sp>
        <p:nvSpPr>
          <p:cNvPr id="16" name="TextBox 15"/>
          <p:cNvSpPr txBox="1"/>
          <p:nvPr/>
        </p:nvSpPr>
        <p:spPr>
          <a:xfrm>
            <a:off x="6232207" y="3692091"/>
            <a:ext cx="1391013" cy="369332"/>
          </a:xfrm>
          <a:prstGeom prst="rect">
            <a:avLst/>
          </a:prstGeom>
          <a:noFill/>
        </p:spPr>
        <p:txBody>
          <a:bodyPr wrap="none" rtlCol="0">
            <a:spAutoFit/>
          </a:bodyPr>
          <a:lstStyle/>
          <a:p>
            <a:r>
              <a:rPr lang="en-US" dirty="0" smtClean="0">
                <a:solidFill>
                  <a:srgbClr val="000000"/>
                </a:solidFill>
              </a:rPr>
              <a:t>Ideal Signal</a:t>
            </a:r>
          </a:p>
        </p:txBody>
      </p:sp>
    </p:spTree>
    <p:extLst>
      <p:ext uri="{BB962C8B-B14F-4D97-AF65-F5344CB8AC3E}">
        <p14:creationId xmlns:p14="http://schemas.microsoft.com/office/powerpoint/2010/main" val="113817044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58</a:t>
            </a:fld>
            <a:endParaRPr lang="en-US" dirty="0"/>
          </a:p>
        </p:txBody>
      </p:sp>
      <p:sp>
        <p:nvSpPr>
          <p:cNvPr id="3" name="TextBox 2"/>
          <p:cNvSpPr txBox="1"/>
          <p:nvPr/>
        </p:nvSpPr>
        <p:spPr>
          <a:xfrm>
            <a:off x="572036" y="2162523"/>
            <a:ext cx="4873749" cy="3416320"/>
          </a:xfrm>
          <a:prstGeom prst="rect">
            <a:avLst/>
          </a:prstGeom>
          <a:noFill/>
        </p:spPr>
        <p:txBody>
          <a:bodyPr wrap="square" rtlCol="0">
            <a:spAutoFit/>
          </a:bodyPr>
          <a:lstStyle/>
          <a:p>
            <a:r>
              <a:rPr lang="en-US" sz="2400" dirty="0" smtClean="0">
                <a:solidFill>
                  <a:schemeClr val="accent1">
                    <a:lumMod val="50000"/>
                  </a:schemeClr>
                </a:solidFill>
              </a:rPr>
              <a:t>Sources of Error in GNSS</a:t>
            </a:r>
          </a:p>
          <a:p>
            <a:endParaRPr lang="en-US" sz="2400" dirty="0"/>
          </a:p>
          <a:p>
            <a:r>
              <a:rPr lang="en-US" sz="2400" dirty="0" smtClean="0"/>
              <a:t>Multipath Effects</a:t>
            </a:r>
          </a:p>
          <a:p>
            <a:endParaRPr lang="en-US" sz="2400" dirty="0"/>
          </a:p>
          <a:p>
            <a:r>
              <a:rPr lang="en-US" sz="2400" dirty="0" smtClean="0"/>
              <a:t>The signal from the satellite may not reach the receiver by the shortest path.  The extra length of the reflected signal will cause an error in the result.</a:t>
            </a:r>
            <a:endParaRPr lang="en-US" sz="2400" dirty="0"/>
          </a:p>
        </p:txBody>
      </p:sp>
      <p:sp>
        <p:nvSpPr>
          <p:cNvPr id="5" name="Oval 4"/>
          <p:cNvSpPr/>
          <p:nvPr/>
        </p:nvSpPr>
        <p:spPr>
          <a:xfrm>
            <a:off x="7483214" y="5342809"/>
            <a:ext cx="236034" cy="2360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Rectangle 5"/>
          <p:cNvSpPr/>
          <p:nvPr/>
        </p:nvSpPr>
        <p:spPr>
          <a:xfrm>
            <a:off x="8420374" y="4187742"/>
            <a:ext cx="183052" cy="20252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Rectangle 6"/>
          <p:cNvSpPr/>
          <p:nvPr/>
        </p:nvSpPr>
        <p:spPr>
          <a:xfrm>
            <a:off x="6223755" y="5892588"/>
            <a:ext cx="1350005" cy="22883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p:cNvSpPr/>
          <p:nvPr/>
        </p:nvSpPr>
        <p:spPr>
          <a:xfrm>
            <a:off x="6582088" y="4374468"/>
            <a:ext cx="1350005" cy="22883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p:cNvSpPr/>
          <p:nvPr/>
        </p:nvSpPr>
        <p:spPr>
          <a:xfrm>
            <a:off x="6299890" y="2480991"/>
            <a:ext cx="282198" cy="28219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1" name="Straight Arrow Connector 10"/>
          <p:cNvCxnSpPr>
            <a:stCxn id="9" idx="5"/>
            <a:endCxn id="5" idx="1"/>
          </p:cNvCxnSpPr>
          <p:nvPr/>
        </p:nvCxnSpPr>
        <p:spPr>
          <a:xfrm>
            <a:off x="6540761" y="2721862"/>
            <a:ext cx="977019" cy="26555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9" idx="6"/>
          </p:cNvCxnSpPr>
          <p:nvPr/>
        </p:nvCxnSpPr>
        <p:spPr>
          <a:xfrm>
            <a:off x="6582088" y="2622090"/>
            <a:ext cx="1838286" cy="18974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endCxn id="5" idx="7"/>
          </p:cNvCxnSpPr>
          <p:nvPr/>
        </p:nvCxnSpPr>
        <p:spPr>
          <a:xfrm flipH="1">
            <a:off x="7684682" y="4519558"/>
            <a:ext cx="735692" cy="85781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a:off x="7328593" y="2912298"/>
            <a:ext cx="1544839" cy="369332"/>
          </a:xfrm>
          <a:prstGeom prst="rect">
            <a:avLst/>
          </a:prstGeom>
          <a:noFill/>
        </p:spPr>
        <p:txBody>
          <a:bodyPr wrap="none" rtlCol="0">
            <a:spAutoFit/>
          </a:bodyPr>
          <a:lstStyle/>
          <a:p>
            <a:r>
              <a:rPr lang="en-US" dirty="0" smtClean="0"/>
              <a:t>Actual Signal</a:t>
            </a:r>
          </a:p>
        </p:txBody>
      </p:sp>
      <p:sp>
        <p:nvSpPr>
          <p:cNvPr id="17" name="TextBox 16"/>
          <p:cNvSpPr txBox="1"/>
          <p:nvPr/>
        </p:nvSpPr>
        <p:spPr>
          <a:xfrm>
            <a:off x="5669202" y="3882774"/>
            <a:ext cx="1391013" cy="369332"/>
          </a:xfrm>
          <a:prstGeom prst="rect">
            <a:avLst/>
          </a:prstGeom>
          <a:noFill/>
        </p:spPr>
        <p:txBody>
          <a:bodyPr wrap="none" rtlCol="0">
            <a:spAutoFit/>
          </a:bodyPr>
          <a:lstStyle/>
          <a:p>
            <a:r>
              <a:rPr lang="en-US" dirty="0" smtClean="0">
                <a:solidFill>
                  <a:srgbClr val="000000"/>
                </a:solidFill>
              </a:rPr>
              <a:t>Ideal Signal</a:t>
            </a:r>
          </a:p>
        </p:txBody>
      </p:sp>
    </p:spTree>
    <p:extLst>
      <p:ext uri="{BB962C8B-B14F-4D97-AF65-F5344CB8AC3E}">
        <p14:creationId xmlns:p14="http://schemas.microsoft.com/office/powerpoint/2010/main" val="341137332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59</a:t>
            </a:fld>
            <a:endParaRPr lang="en-US" dirty="0"/>
          </a:p>
        </p:txBody>
      </p:sp>
      <p:sp>
        <p:nvSpPr>
          <p:cNvPr id="3" name="TextBox 2"/>
          <p:cNvSpPr txBox="1"/>
          <p:nvPr/>
        </p:nvSpPr>
        <p:spPr>
          <a:xfrm>
            <a:off x="572036" y="1908175"/>
            <a:ext cx="7619524" cy="2677656"/>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chemeClr val="accent1">
                  <a:lumMod val="50000"/>
                </a:schemeClr>
              </a:solidFill>
            </a:endParaRPr>
          </a:p>
          <a:p>
            <a:r>
              <a:rPr lang="en-US" sz="2400" dirty="0" smtClean="0">
                <a:solidFill>
                  <a:srgbClr val="000000"/>
                </a:solidFill>
              </a:rPr>
              <a:t>The major sources of error in the GNSS system are common to all receivers in a small area.  Multiple co-located receivers will all have the same errors due to </a:t>
            </a:r>
            <a:r>
              <a:rPr lang="en-US" sz="2400" dirty="0" err="1" smtClean="0">
                <a:solidFill>
                  <a:srgbClr val="000000"/>
                </a:solidFill>
              </a:rPr>
              <a:t>ionospheric</a:t>
            </a:r>
            <a:r>
              <a:rPr lang="en-US" sz="2400" dirty="0" smtClean="0">
                <a:solidFill>
                  <a:srgbClr val="000000"/>
                </a:solidFill>
              </a:rPr>
              <a:t> effects, satellite orbital errors, satellite clock errors and the like.</a:t>
            </a:r>
          </a:p>
        </p:txBody>
      </p:sp>
    </p:spTree>
    <p:extLst>
      <p:ext uri="{BB962C8B-B14F-4D97-AF65-F5344CB8AC3E}">
        <p14:creationId xmlns:p14="http://schemas.microsoft.com/office/powerpoint/2010/main" val="3926968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864273"/>
          </a:xfrm>
        </p:spPr>
        <p:txBody>
          <a:bodyPr/>
          <a:lstStyle/>
          <a:p>
            <a:pPr marL="0" indent="0">
              <a:buNone/>
            </a:pPr>
            <a:r>
              <a:rPr lang="en-US" sz="2400" dirty="0" smtClean="0"/>
              <a:t>The analogue signal chain can be summarized as </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6</a:t>
            </a:fld>
            <a:endParaRPr lang="en-US" dirty="0"/>
          </a:p>
        </p:txBody>
      </p:sp>
      <p:pic>
        <p:nvPicPr>
          <p:cNvPr id="7" name="Picture 6" descr="Screen Shot 2012-09-26 at 9.07.04 AM.png"/>
          <p:cNvPicPr>
            <a:picLocks noChangeAspect="1"/>
          </p:cNvPicPr>
          <p:nvPr/>
        </p:nvPicPr>
        <p:blipFill rotWithShape="1">
          <a:blip r:embed="rId2">
            <a:extLst>
              <a:ext uri="{28A0092B-C50C-407E-A947-70E740481C1C}">
                <a14:useLocalDpi xmlns:a14="http://schemas.microsoft.com/office/drawing/2010/main" val="0"/>
              </a:ext>
            </a:extLst>
          </a:blip>
          <a:srcRect t="4045"/>
          <a:stretch/>
        </p:blipFill>
        <p:spPr>
          <a:xfrm>
            <a:off x="0" y="2860480"/>
            <a:ext cx="9144000" cy="2293537"/>
          </a:xfrm>
          <a:prstGeom prst="rect">
            <a:avLst/>
          </a:prstGeom>
        </p:spPr>
      </p:pic>
      <p:sp>
        <p:nvSpPr>
          <p:cNvPr id="5" name="TextBox 4"/>
          <p:cNvSpPr txBox="1"/>
          <p:nvPr/>
        </p:nvSpPr>
        <p:spPr>
          <a:xfrm>
            <a:off x="6200872" y="6207902"/>
            <a:ext cx="2818625" cy="307777"/>
          </a:xfrm>
          <a:prstGeom prst="rect">
            <a:avLst/>
          </a:prstGeom>
          <a:noFill/>
        </p:spPr>
        <p:txBody>
          <a:bodyPr wrap="none" rtlCol="0">
            <a:spAutoFit/>
          </a:bodyPr>
          <a:lstStyle/>
          <a:p>
            <a:r>
              <a:rPr lang="en-US" sz="1400" dirty="0" smtClean="0"/>
              <a:t>Thanks again to </a:t>
            </a:r>
            <a:r>
              <a:rPr lang="en-US" sz="1400" dirty="0" err="1" smtClean="0"/>
              <a:t>Dr</a:t>
            </a:r>
            <a:r>
              <a:rPr lang="en-US" sz="1400" dirty="0" smtClean="0"/>
              <a:t> </a:t>
            </a:r>
            <a:r>
              <a:rPr lang="en-US" sz="1400" dirty="0" err="1" smtClean="0"/>
              <a:t>Uwe</a:t>
            </a:r>
            <a:r>
              <a:rPr lang="en-US" sz="1400" dirty="0" smtClean="0"/>
              <a:t> Zimmer!</a:t>
            </a:r>
          </a:p>
        </p:txBody>
      </p:sp>
    </p:spTree>
    <p:extLst>
      <p:ext uri="{BB962C8B-B14F-4D97-AF65-F5344CB8AC3E}">
        <p14:creationId xmlns:p14="http://schemas.microsoft.com/office/powerpoint/2010/main" val="92269744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60</a:t>
            </a:fld>
            <a:endParaRPr lang="en-US" dirty="0"/>
          </a:p>
        </p:txBody>
      </p:sp>
      <p:sp>
        <p:nvSpPr>
          <p:cNvPr id="3" name="TextBox 2"/>
          <p:cNvSpPr txBox="1"/>
          <p:nvPr/>
        </p:nvSpPr>
        <p:spPr>
          <a:xfrm>
            <a:off x="572036" y="1908175"/>
            <a:ext cx="7619524" cy="3785652"/>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a:solidFill>
                  <a:srgbClr val="000000"/>
                </a:solidFill>
              </a:rPr>
              <a:t>If one of those receivers has a precisely surveyed position, it </a:t>
            </a:r>
            <a:r>
              <a:rPr lang="en-US" sz="2400" dirty="0" smtClean="0">
                <a:solidFill>
                  <a:srgbClr val="000000"/>
                </a:solidFill>
              </a:rPr>
              <a:t>can calculate the error due to these effects and communicate it to those receivers around it.  The mobile receivers can subtract the known error and improve their position.  This is known as Differential GPS (</a:t>
            </a:r>
            <a:r>
              <a:rPr lang="en-US" sz="2400" dirty="0" smtClean="0">
                <a:solidFill>
                  <a:srgbClr val="FF6600"/>
                </a:solidFill>
              </a:rPr>
              <a:t>DGPS</a:t>
            </a:r>
            <a:r>
              <a:rPr lang="en-US" sz="2400" dirty="0" smtClean="0">
                <a:solidFill>
                  <a:srgbClr val="000000"/>
                </a:solidFill>
              </a:rPr>
              <a:t>) and generally gives sub-meter accuracy depending on the distance between the surveyed and mobile receivers.</a:t>
            </a:r>
            <a:endParaRPr lang="en-US" sz="2400" dirty="0">
              <a:solidFill>
                <a:srgbClr val="000000"/>
              </a:solidFill>
            </a:endParaRPr>
          </a:p>
        </p:txBody>
      </p:sp>
    </p:spTree>
    <p:extLst>
      <p:ext uri="{BB962C8B-B14F-4D97-AF65-F5344CB8AC3E}">
        <p14:creationId xmlns:p14="http://schemas.microsoft.com/office/powerpoint/2010/main" val="204554571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61</a:t>
            </a:fld>
            <a:endParaRPr lang="en-US" dirty="0"/>
          </a:p>
        </p:txBody>
      </p:sp>
      <p:sp>
        <p:nvSpPr>
          <p:cNvPr id="3" name="TextBox 2"/>
          <p:cNvSpPr txBox="1"/>
          <p:nvPr/>
        </p:nvSpPr>
        <p:spPr>
          <a:xfrm>
            <a:off x="572036" y="1908175"/>
            <a:ext cx="7619524" cy="2308324"/>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smtClean="0">
                <a:solidFill>
                  <a:srgbClr val="000000"/>
                </a:solidFill>
              </a:rPr>
              <a:t>A simpler incarnation of DGPS is one where the correction signal is not relayed to the mobile receiver, but stored at the base.  The paths generated from the mobile receiver can then be ‘fixed’ after the fact.</a:t>
            </a:r>
            <a:endParaRPr lang="en-US" sz="2400" dirty="0">
              <a:solidFill>
                <a:srgbClr val="000000"/>
              </a:solidFill>
            </a:endParaRPr>
          </a:p>
        </p:txBody>
      </p:sp>
    </p:spTree>
    <p:extLst>
      <p:ext uri="{BB962C8B-B14F-4D97-AF65-F5344CB8AC3E}">
        <p14:creationId xmlns:p14="http://schemas.microsoft.com/office/powerpoint/2010/main" val="40538572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62</a:t>
            </a:fld>
            <a:endParaRPr lang="en-US" dirty="0"/>
          </a:p>
        </p:txBody>
      </p:sp>
      <p:sp>
        <p:nvSpPr>
          <p:cNvPr id="3" name="TextBox 2"/>
          <p:cNvSpPr txBox="1"/>
          <p:nvPr/>
        </p:nvSpPr>
        <p:spPr>
          <a:xfrm>
            <a:off x="572036" y="1908175"/>
            <a:ext cx="7619524" cy="2308324"/>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smtClean="0">
                <a:solidFill>
                  <a:srgbClr val="000000"/>
                </a:solidFill>
              </a:rPr>
              <a:t>Going the other direction, these corrections can be transmitted back up to an </a:t>
            </a:r>
            <a:r>
              <a:rPr lang="en-US" sz="2400" dirty="0" smtClean="0">
                <a:solidFill>
                  <a:srgbClr val="FF6600"/>
                </a:solidFill>
              </a:rPr>
              <a:t>augmentation satellite </a:t>
            </a:r>
            <a:r>
              <a:rPr lang="en-US" sz="2400" dirty="0" smtClean="0">
                <a:solidFill>
                  <a:srgbClr val="000000"/>
                </a:solidFill>
              </a:rPr>
              <a:t>which in turns transmits them back to regular receivers through normal GPS signals.</a:t>
            </a:r>
          </a:p>
        </p:txBody>
      </p:sp>
    </p:spTree>
    <p:extLst>
      <p:ext uri="{BB962C8B-B14F-4D97-AF65-F5344CB8AC3E}">
        <p14:creationId xmlns:p14="http://schemas.microsoft.com/office/powerpoint/2010/main" val="402222735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63</a:t>
            </a:fld>
            <a:endParaRPr lang="en-US" dirty="0"/>
          </a:p>
        </p:txBody>
      </p:sp>
      <p:sp>
        <p:nvSpPr>
          <p:cNvPr id="3" name="TextBox 2"/>
          <p:cNvSpPr txBox="1"/>
          <p:nvPr/>
        </p:nvSpPr>
        <p:spPr>
          <a:xfrm>
            <a:off x="572036" y="1908175"/>
            <a:ext cx="7619524" cy="3046988"/>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a:solidFill>
                  <a:srgbClr val="000000"/>
                </a:solidFill>
              </a:rPr>
              <a:t>The satellite augmentation system (</a:t>
            </a:r>
            <a:r>
              <a:rPr lang="en-US" sz="2400" dirty="0">
                <a:solidFill>
                  <a:srgbClr val="FF6600"/>
                </a:solidFill>
              </a:rPr>
              <a:t>SAS</a:t>
            </a:r>
            <a:r>
              <a:rPr lang="en-US" sz="2400" dirty="0">
                <a:solidFill>
                  <a:srgbClr val="000000"/>
                </a:solidFill>
              </a:rPr>
              <a:t>) is not available all over the world </a:t>
            </a:r>
            <a:r>
              <a:rPr lang="en-US" sz="2400" dirty="0" smtClean="0">
                <a:solidFill>
                  <a:srgbClr val="000000"/>
                </a:solidFill>
              </a:rPr>
              <a:t>- Australia </a:t>
            </a:r>
            <a:r>
              <a:rPr lang="en-US" sz="2400" dirty="0">
                <a:solidFill>
                  <a:srgbClr val="000000"/>
                </a:solidFill>
              </a:rPr>
              <a:t>isn’t </a:t>
            </a:r>
            <a:r>
              <a:rPr lang="en-US" sz="2400" dirty="0" smtClean="0">
                <a:solidFill>
                  <a:srgbClr val="000000"/>
                </a:solidFill>
              </a:rPr>
              <a:t>covered.  Even in the areas that are covered, the SAS may </a:t>
            </a:r>
            <a:r>
              <a:rPr lang="en-US" sz="2400" dirty="0" smtClean="0">
                <a:solidFill>
                  <a:srgbClr val="FF6600"/>
                </a:solidFill>
              </a:rPr>
              <a:t>degrade</a:t>
            </a:r>
            <a:r>
              <a:rPr lang="en-US" sz="2400" dirty="0" smtClean="0">
                <a:solidFill>
                  <a:srgbClr val="000000"/>
                </a:solidFill>
              </a:rPr>
              <a:t> signal quality as there aren’t any guarantees as to how far away from the receiver the error signals were calculated.</a:t>
            </a:r>
            <a:endParaRPr lang="en-US" sz="2400" dirty="0">
              <a:solidFill>
                <a:srgbClr val="000000"/>
              </a:solidFill>
            </a:endParaRPr>
          </a:p>
        </p:txBody>
      </p:sp>
    </p:spTree>
    <p:extLst>
      <p:ext uri="{BB962C8B-B14F-4D97-AF65-F5344CB8AC3E}">
        <p14:creationId xmlns:p14="http://schemas.microsoft.com/office/powerpoint/2010/main" val="93772648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64</a:t>
            </a:fld>
            <a:endParaRPr lang="en-US" dirty="0"/>
          </a:p>
        </p:txBody>
      </p:sp>
      <p:sp>
        <p:nvSpPr>
          <p:cNvPr id="3" name="TextBox 2"/>
          <p:cNvSpPr txBox="1"/>
          <p:nvPr/>
        </p:nvSpPr>
        <p:spPr>
          <a:xfrm>
            <a:off x="572036" y="1908175"/>
            <a:ext cx="7619524" cy="3416320"/>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smtClean="0">
                <a:solidFill>
                  <a:srgbClr val="000000"/>
                </a:solidFill>
              </a:rPr>
              <a:t>Once a DGPS system has isolated the location to within a meter, the system location may be well enough known that the carrier phase information can be used to refine position further.</a:t>
            </a:r>
          </a:p>
          <a:p>
            <a:endParaRPr lang="en-US" sz="2400" dirty="0">
              <a:solidFill>
                <a:srgbClr val="000000"/>
              </a:solidFill>
            </a:endParaRPr>
          </a:p>
          <a:p>
            <a:r>
              <a:rPr lang="en-US" sz="2400" dirty="0" smtClean="0">
                <a:solidFill>
                  <a:srgbClr val="000000"/>
                </a:solidFill>
              </a:rPr>
              <a:t>This is known as Real-Time Kinematic correction (RTK).</a:t>
            </a:r>
            <a:endParaRPr lang="en-US" sz="2400" dirty="0">
              <a:solidFill>
                <a:srgbClr val="000000"/>
              </a:solidFill>
            </a:endParaRPr>
          </a:p>
        </p:txBody>
      </p:sp>
    </p:spTree>
    <p:extLst>
      <p:ext uri="{BB962C8B-B14F-4D97-AF65-F5344CB8AC3E}">
        <p14:creationId xmlns:p14="http://schemas.microsoft.com/office/powerpoint/2010/main" val="410827323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65</a:t>
            </a:fld>
            <a:endParaRPr lang="en-US" dirty="0"/>
          </a:p>
        </p:txBody>
      </p:sp>
      <p:sp>
        <p:nvSpPr>
          <p:cNvPr id="3" name="TextBox 2"/>
          <p:cNvSpPr txBox="1"/>
          <p:nvPr/>
        </p:nvSpPr>
        <p:spPr>
          <a:xfrm>
            <a:off x="572036" y="1908175"/>
            <a:ext cx="7619524" cy="3416320"/>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smtClean="0">
                <a:solidFill>
                  <a:srgbClr val="000000"/>
                </a:solidFill>
              </a:rPr>
              <a:t>Once a DGPS system has isolated the location to within a meter, the system location may be well enough known that the carrier phase information can be used to refine position further.</a:t>
            </a:r>
          </a:p>
          <a:p>
            <a:endParaRPr lang="en-US" sz="2400" dirty="0">
              <a:solidFill>
                <a:srgbClr val="000000"/>
              </a:solidFill>
            </a:endParaRPr>
          </a:p>
          <a:p>
            <a:r>
              <a:rPr lang="en-US" sz="2400" dirty="0" smtClean="0">
                <a:solidFill>
                  <a:srgbClr val="000000"/>
                </a:solidFill>
              </a:rPr>
              <a:t>This is known as Real-Time Kinematic correction (RTK).</a:t>
            </a:r>
            <a:endParaRPr lang="en-US" sz="2400" dirty="0">
              <a:solidFill>
                <a:srgbClr val="000000"/>
              </a:solidFill>
            </a:endParaRPr>
          </a:p>
        </p:txBody>
      </p:sp>
    </p:spTree>
    <p:extLst>
      <p:ext uri="{BB962C8B-B14F-4D97-AF65-F5344CB8AC3E}">
        <p14:creationId xmlns:p14="http://schemas.microsoft.com/office/powerpoint/2010/main" val="421904204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66</a:t>
            </a:fld>
            <a:endParaRPr lang="en-US" dirty="0"/>
          </a:p>
        </p:txBody>
      </p:sp>
      <p:sp>
        <p:nvSpPr>
          <p:cNvPr id="3" name="TextBox 2"/>
          <p:cNvSpPr txBox="1"/>
          <p:nvPr/>
        </p:nvSpPr>
        <p:spPr>
          <a:xfrm>
            <a:off x="572036" y="1908175"/>
            <a:ext cx="7619524" cy="4524315"/>
          </a:xfrm>
          <a:prstGeom prst="rect">
            <a:avLst/>
          </a:prstGeom>
          <a:noFill/>
        </p:spPr>
        <p:txBody>
          <a:bodyPr wrap="square" rtlCol="0">
            <a:spAutoFit/>
          </a:bodyPr>
          <a:lstStyle/>
          <a:p>
            <a:r>
              <a:rPr lang="en-US" sz="2400" dirty="0" smtClean="0">
                <a:solidFill>
                  <a:schemeClr val="accent1">
                    <a:lumMod val="50000"/>
                  </a:schemeClr>
                </a:solidFill>
              </a:rPr>
              <a:t>Solutions to GNSS Problems</a:t>
            </a:r>
          </a:p>
          <a:p>
            <a:endParaRPr lang="en-US" sz="2400" dirty="0">
              <a:solidFill>
                <a:srgbClr val="000000"/>
              </a:solidFill>
            </a:endParaRPr>
          </a:p>
          <a:p>
            <a:r>
              <a:rPr lang="en-US" sz="2400" dirty="0" smtClean="0">
                <a:solidFill>
                  <a:srgbClr val="000000"/>
                </a:solidFill>
              </a:rPr>
              <a:t>The GPS system has two carrier frequencies, L1 and L2, with L2 for US Military use only.  Receivers that happen to have access to L2 can get much more accurate readings without DGPS or RTK.</a:t>
            </a:r>
          </a:p>
          <a:p>
            <a:endParaRPr lang="en-US" sz="2400" dirty="0">
              <a:solidFill>
                <a:srgbClr val="000000"/>
              </a:solidFill>
            </a:endParaRPr>
          </a:p>
          <a:p>
            <a:r>
              <a:rPr lang="en-US" sz="2400" dirty="0" smtClean="0">
                <a:solidFill>
                  <a:srgbClr val="000000"/>
                </a:solidFill>
              </a:rPr>
              <a:t>The single largest cause of errors are the </a:t>
            </a:r>
            <a:r>
              <a:rPr lang="en-US" sz="2400" dirty="0" err="1" smtClean="0">
                <a:solidFill>
                  <a:srgbClr val="000000"/>
                </a:solidFill>
              </a:rPr>
              <a:t>ionospheric</a:t>
            </a:r>
            <a:r>
              <a:rPr lang="en-US" sz="2400" dirty="0" smtClean="0">
                <a:solidFill>
                  <a:srgbClr val="000000"/>
                </a:solidFill>
              </a:rPr>
              <a:t> distortions.  These distortions influence different frequencies in different ways, so by receiving the same information on two bands, the military receivers can largely remove the distortions themselves.</a:t>
            </a:r>
            <a:endParaRPr lang="en-US" sz="2400" dirty="0">
              <a:solidFill>
                <a:srgbClr val="000000"/>
              </a:solidFill>
            </a:endParaRPr>
          </a:p>
        </p:txBody>
      </p:sp>
    </p:spTree>
    <p:extLst>
      <p:ext uri="{BB962C8B-B14F-4D97-AF65-F5344CB8AC3E}">
        <p14:creationId xmlns:p14="http://schemas.microsoft.com/office/powerpoint/2010/main" val="116994352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67</a:t>
            </a:fld>
            <a:endParaRPr lang="en-US" dirty="0"/>
          </a:p>
        </p:txBody>
      </p:sp>
      <p:sp>
        <p:nvSpPr>
          <p:cNvPr id="3" name="TextBox 2"/>
          <p:cNvSpPr txBox="1"/>
          <p:nvPr/>
        </p:nvSpPr>
        <p:spPr>
          <a:xfrm>
            <a:off x="572036" y="1908175"/>
            <a:ext cx="7619524" cy="3785652"/>
          </a:xfrm>
          <a:prstGeom prst="rect">
            <a:avLst/>
          </a:prstGeom>
          <a:noFill/>
        </p:spPr>
        <p:txBody>
          <a:bodyPr wrap="square" rtlCol="0">
            <a:spAutoFit/>
          </a:bodyPr>
          <a:lstStyle/>
          <a:p>
            <a:r>
              <a:rPr lang="en-US" sz="2400" dirty="0" smtClean="0">
                <a:solidFill>
                  <a:schemeClr val="accent1">
                    <a:lumMod val="50000"/>
                  </a:schemeClr>
                </a:solidFill>
              </a:rPr>
              <a:t>Other uses of GNSS</a:t>
            </a:r>
          </a:p>
          <a:p>
            <a:endParaRPr lang="en-US" sz="2400" dirty="0">
              <a:solidFill>
                <a:srgbClr val="000000"/>
              </a:solidFill>
            </a:endParaRPr>
          </a:p>
          <a:p>
            <a:r>
              <a:rPr lang="en-US" sz="2400" dirty="0" smtClean="0">
                <a:solidFill>
                  <a:srgbClr val="000000"/>
                </a:solidFill>
              </a:rPr>
              <a:t>The main reason that a GPS unit takes a while to get a ‘fix’ is that the receiver must download all the ephemeris data through the satellite data channel.  This may take several minutes.</a:t>
            </a:r>
          </a:p>
          <a:p>
            <a:endParaRPr lang="en-US" sz="2400" dirty="0">
              <a:solidFill>
                <a:srgbClr val="000000"/>
              </a:solidFill>
            </a:endParaRPr>
          </a:p>
          <a:p>
            <a:r>
              <a:rPr lang="en-US" sz="2400" dirty="0" smtClean="0">
                <a:solidFill>
                  <a:srgbClr val="FF6600"/>
                </a:solidFill>
              </a:rPr>
              <a:t>AGPS</a:t>
            </a:r>
            <a:r>
              <a:rPr lang="en-US" sz="2400" dirty="0" smtClean="0">
                <a:solidFill>
                  <a:srgbClr val="000000"/>
                </a:solidFill>
              </a:rPr>
              <a:t>, assisted GPS, uses an external data channel (though, for example, 3G) to download this ephemeris data and skip straight to the calculation of distances.</a:t>
            </a:r>
            <a:endParaRPr lang="en-US" sz="2400" dirty="0">
              <a:solidFill>
                <a:srgbClr val="000000"/>
              </a:solidFill>
            </a:endParaRPr>
          </a:p>
        </p:txBody>
      </p:sp>
    </p:spTree>
    <p:extLst>
      <p:ext uri="{BB962C8B-B14F-4D97-AF65-F5344CB8AC3E}">
        <p14:creationId xmlns:p14="http://schemas.microsoft.com/office/powerpoint/2010/main" val="415363877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68</a:t>
            </a:fld>
            <a:endParaRPr lang="en-US" dirty="0"/>
          </a:p>
        </p:txBody>
      </p:sp>
      <p:sp>
        <p:nvSpPr>
          <p:cNvPr id="3" name="TextBox 2"/>
          <p:cNvSpPr txBox="1"/>
          <p:nvPr/>
        </p:nvSpPr>
        <p:spPr>
          <a:xfrm>
            <a:off x="572036" y="1908175"/>
            <a:ext cx="7619524" cy="3785652"/>
          </a:xfrm>
          <a:prstGeom prst="rect">
            <a:avLst/>
          </a:prstGeom>
          <a:noFill/>
        </p:spPr>
        <p:txBody>
          <a:bodyPr wrap="square" rtlCol="0">
            <a:spAutoFit/>
          </a:bodyPr>
          <a:lstStyle/>
          <a:p>
            <a:r>
              <a:rPr lang="en-US" sz="2400" dirty="0" smtClean="0">
                <a:solidFill>
                  <a:schemeClr val="accent1">
                    <a:lumMod val="50000"/>
                  </a:schemeClr>
                </a:solidFill>
              </a:rPr>
              <a:t>Other uses of GNSS</a:t>
            </a:r>
          </a:p>
          <a:p>
            <a:endParaRPr lang="en-US" sz="2400" dirty="0">
              <a:solidFill>
                <a:srgbClr val="000000"/>
              </a:solidFill>
            </a:endParaRPr>
          </a:p>
          <a:p>
            <a:r>
              <a:rPr lang="en-US" sz="2400" dirty="0" smtClean="0">
                <a:solidFill>
                  <a:srgbClr val="000000"/>
                </a:solidFill>
              </a:rPr>
              <a:t>The last several slides worth of discussion have centered around using GNSS to calculate position.</a:t>
            </a:r>
          </a:p>
          <a:p>
            <a:endParaRPr lang="en-US" sz="2400" dirty="0">
              <a:solidFill>
                <a:srgbClr val="000000"/>
              </a:solidFill>
            </a:endParaRPr>
          </a:p>
          <a:p>
            <a:r>
              <a:rPr lang="en-US" sz="2400" dirty="0" smtClean="0">
                <a:solidFill>
                  <a:srgbClr val="000000"/>
                </a:solidFill>
              </a:rPr>
              <a:t>In fact, GNSS is much better at giving velocities than positions.  Positions require distances, ephemeris and so on.  Velocities can be determined directly by monitoring the </a:t>
            </a:r>
            <a:r>
              <a:rPr lang="en-US" sz="2400" dirty="0">
                <a:solidFill>
                  <a:srgbClr val="000000"/>
                </a:solidFill>
              </a:rPr>
              <a:t>D</a:t>
            </a:r>
            <a:r>
              <a:rPr lang="en-US" sz="2400" dirty="0" smtClean="0">
                <a:solidFill>
                  <a:srgbClr val="000000"/>
                </a:solidFill>
              </a:rPr>
              <a:t>oppler shift of the carrier signal from the satellites.</a:t>
            </a:r>
            <a:endParaRPr lang="en-US" sz="2400" dirty="0">
              <a:solidFill>
                <a:srgbClr val="000000"/>
              </a:solidFill>
            </a:endParaRPr>
          </a:p>
        </p:txBody>
      </p:sp>
    </p:spTree>
    <p:extLst>
      <p:ext uri="{BB962C8B-B14F-4D97-AF65-F5344CB8AC3E}">
        <p14:creationId xmlns:p14="http://schemas.microsoft.com/office/powerpoint/2010/main" val="78172150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41" y="765175"/>
            <a:ext cx="8229600" cy="1143000"/>
          </a:xfrm>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69</a:t>
            </a:fld>
            <a:endParaRPr lang="en-US" dirty="0"/>
          </a:p>
        </p:txBody>
      </p:sp>
      <p:sp>
        <p:nvSpPr>
          <p:cNvPr id="3" name="TextBox 2"/>
          <p:cNvSpPr txBox="1"/>
          <p:nvPr/>
        </p:nvSpPr>
        <p:spPr>
          <a:xfrm>
            <a:off x="572036" y="1908175"/>
            <a:ext cx="5727854" cy="3785652"/>
          </a:xfrm>
          <a:prstGeom prst="rect">
            <a:avLst/>
          </a:prstGeom>
          <a:noFill/>
        </p:spPr>
        <p:txBody>
          <a:bodyPr wrap="square" rtlCol="0">
            <a:spAutoFit/>
          </a:bodyPr>
          <a:lstStyle/>
          <a:p>
            <a:r>
              <a:rPr lang="en-US" sz="2400" dirty="0" smtClean="0">
                <a:solidFill>
                  <a:schemeClr val="accent1">
                    <a:lumMod val="50000"/>
                  </a:schemeClr>
                </a:solidFill>
              </a:rPr>
              <a:t>Other uses of GNSS</a:t>
            </a:r>
          </a:p>
          <a:p>
            <a:endParaRPr lang="en-US" sz="2400" dirty="0">
              <a:solidFill>
                <a:schemeClr val="accent1">
                  <a:lumMod val="50000"/>
                </a:schemeClr>
              </a:solidFill>
            </a:endParaRPr>
          </a:p>
          <a:p>
            <a:r>
              <a:rPr lang="en-US" sz="2400" dirty="0" smtClean="0"/>
              <a:t>Multipath signals can actually be very useful.  At the same time each day, a particular satellite will come across exactly the same patch of sky.  By monitoring the time of arrival of the multipath reflection each day, the position of the wall causing the reflection can be monitored.</a:t>
            </a:r>
          </a:p>
        </p:txBody>
      </p:sp>
      <p:sp>
        <p:nvSpPr>
          <p:cNvPr id="5" name="Oval 4"/>
          <p:cNvSpPr/>
          <p:nvPr/>
        </p:nvSpPr>
        <p:spPr>
          <a:xfrm>
            <a:off x="7483214" y="5342809"/>
            <a:ext cx="236034" cy="2360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Rectangle 5"/>
          <p:cNvSpPr/>
          <p:nvPr/>
        </p:nvSpPr>
        <p:spPr>
          <a:xfrm>
            <a:off x="8420374" y="4187742"/>
            <a:ext cx="183052" cy="20252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p:cNvSpPr/>
          <p:nvPr/>
        </p:nvSpPr>
        <p:spPr>
          <a:xfrm>
            <a:off x="6582088" y="4374468"/>
            <a:ext cx="1350005" cy="22883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p:cNvSpPr/>
          <p:nvPr/>
        </p:nvSpPr>
        <p:spPr>
          <a:xfrm>
            <a:off x="6299890" y="2480991"/>
            <a:ext cx="282198" cy="28219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3" name="Straight Arrow Connector 12"/>
          <p:cNvCxnSpPr>
            <a:stCxn id="9" idx="6"/>
          </p:cNvCxnSpPr>
          <p:nvPr/>
        </p:nvCxnSpPr>
        <p:spPr>
          <a:xfrm>
            <a:off x="6582088" y="2622090"/>
            <a:ext cx="1910601" cy="198121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endCxn id="5" idx="7"/>
          </p:cNvCxnSpPr>
          <p:nvPr/>
        </p:nvCxnSpPr>
        <p:spPr>
          <a:xfrm flipH="1">
            <a:off x="7684682" y="4519558"/>
            <a:ext cx="735692" cy="85781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8" name="Rectangle 17"/>
          <p:cNvSpPr/>
          <p:nvPr/>
        </p:nvSpPr>
        <p:spPr>
          <a:xfrm>
            <a:off x="8492689" y="4130532"/>
            <a:ext cx="183052" cy="20252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1" name="Straight Arrow Connector 20"/>
          <p:cNvCxnSpPr>
            <a:endCxn id="5" idx="6"/>
          </p:cNvCxnSpPr>
          <p:nvPr/>
        </p:nvCxnSpPr>
        <p:spPr>
          <a:xfrm flipH="1">
            <a:off x="7719248" y="4603306"/>
            <a:ext cx="797302" cy="857520"/>
          </a:xfrm>
          <a:prstGeom prst="straightConnector1">
            <a:avLst/>
          </a:prstGeom>
          <a:ln>
            <a:solidFill>
              <a:schemeClr val="tx1">
                <a:lumMod val="50000"/>
                <a:lumOff val="50000"/>
              </a:schemeClr>
            </a:solidFill>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693741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864273"/>
          </a:xfrm>
        </p:spPr>
        <p:txBody>
          <a:bodyPr/>
          <a:lstStyle/>
          <a:p>
            <a:pPr marL="0" indent="0">
              <a:buNone/>
            </a:pPr>
            <a:r>
              <a:rPr lang="en-US" sz="2400" dirty="0" smtClean="0"/>
              <a:t>Sampling an analog signal at 5-second intervals</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
        <p:nvSpPr>
          <p:cNvPr id="5" name="TextBox 4"/>
          <p:cNvSpPr txBox="1"/>
          <p:nvPr/>
        </p:nvSpPr>
        <p:spPr>
          <a:xfrm>
            <a:off x="6200872" y="6207902"/>
            <a:ext cx="2818625" cy="307777"/>
          </a:xfrm>
          <a:prstGeom prst="rect">
            <a:avLst/>
          </a:prstGeom>
          <a:noFill/>
        </p:spPr>
        <p:txBody>
          <a:bodyPr wrap="none" rtlCol="0">
            <a:spAutoFit/>
          </a:bodyPr>
          <a:lstStyle/>
          <a:p>
            <a:r>
              <a:rPr lang="en-US" sz="1400" dirty="0" smtClean="0"/>
              <a:t>Thanks again to </a:t>
            </a:r>
            <a:r>
              <a:rPr lang="en-US" sz="1400" dirty="0" err="1" smtClean="0"/>
              <a:t>Dr</a:t>
            </a:r>
            <a:r>
              <a:rPr lang="en-US" sz="1400" dirty="0" smtClean="0"/>
              <a:t> </a:t>
            </a:r>
            <a:r>
              <a:rPr lang="en-US" sz="1400" dirty="0" err="1" smtClean="0"/>
              <a:t>Uwe</a:t>
            </a:r>
            <a:r>
              <a:rPr lang="en-US" sz="1400" dirty="0" smtClean="0"/>
              <a:t> Zimmer!</a:t>
            </a:r>
          </a:p>
        </p:txBody>
      </p:sp>
      <p:pic>
        <p:nvPicPr>
          <p:cNvPr id="8" name="Picture 7" descr="Screen Shot 2012-09-26 at 6.24.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76202"/>
            <a:ext cx="9144000" cy="1749778"/>
          </a:xfrm>
          <a:prstGeom prst="rect">
            <a:avLst/>
          </a:prstGeom>
        </p:spPr>
      </p:pic>
    </p:spTree>
    <p:extLst>
      <p:ext uri="{BB962C8B-B14F-4D97-AF65-F5344CB8AC3E}">
        <p14:creationId xmlns:p14="http://schemas.microsoft.com/office/powerpoint/2010/main" val="353134953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70</a:t>
            </a:fld>
            <a:endParaRPr lang="en-US" dirty="0"/>
          </a:p>
        </p:txBody>
      </p:sp>
      <p:sp>
        <p:nvSpPr>
          <p:cNvPr id="3" name="TextBox 2"/>
          <p:cNvSpPr txBox="1"/>
          <p:nvPr/>
        </p:nvSpPr>
        <p:spPr>
          <a:xfrm>
            <a:off x="572036" y="1908175"/>
            <a:ext cx="5727854" cy="1938992"/>
          </a:xfrm>
          <a:prstGeom prst="rect">
            <a:avLst/>
          </a:prstGeom>
          <a:noFill/>
        </p:spPr>
        <p:txBody>
          <a:bodyPr wrap="square" rtlCol="0">
            <a:spAutoFit/>
          </a:bodyPr>
          <a:lstStyle/>
          <a:p>
            <a:r>
              <a:rPr lang="en-US" sz="2400" dirty="0" smtClean="0">
                <a:solidFill>
                  <a:schemeClr val="accent1">
                    <a:lumMod val="50000"/>
                  </a:schemeClr>
                </a:solidFill>
              </a:rPr>
              <a:t>Other uses of GNSS</a:t>
            </a:r>
          </a:p>
          <a:p>
            <a:endParaRPr lang="en-US" sz="2400" dirty="0"/>
          </a:p>
          <a:p>
            <a:r>
              <a:rPr lang="en-US" sz="2400" dirty="0"/>
              <a:t>This method can be used to monitor </a:t>
            </a:r>
            <a:r>
              <a:rPr lang="en-US" sz="2400" dirty="0" smtClean="0"/>
              <a:t>the deformation of dam walls to to millimeter accuracy</a:t>
            </a:r>
            <a:endParaRPr lang="en-US" sz="2400" dirty="0"/>
          </a:p>
        </p:txBody>
      </p:sp>
      <p:sp>
        <p:nvSpPr>
          <p:cNvPr id="12" name="Oval 11"/>
          <p:cNvSpPr/>
          <p:nvPr/>
        </p:nvSpPr>
        <p:spPr>
          <a:xfrm>
            <a:off x="7483214" y="5342809"/>
            <a:ext cx="236034" cy="2360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8420374" y="4187742"/>
            <a:ext cx="183052" cy="20252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Rectangle 16"/>
          <p:cNvSpPr/>
          <p:nvPr/>
        </p:nvSpPr>
        <p:spPr>
          <a:xfrm>
            <a:off x="6582088" y="4374468"/>
            <a:ext cx="1350005" cy="22883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8" name="Straight Arrow Connector 17"/>
          <p:cNvCxnSpPr/>
          <p:nvPr/>
        </p:nvCxnSpPr>
        <p:spPr>
          <a:xfrm>
            <a:off x="6582088" y="2622090"/>
            <a:ext cx="1910601" cy="198121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endCxn id="12" idx="7"/>
          </p:cNvCxnSpPr>
          <p:nvPr/>
        </p:nvCxnSpPr>
        <p:spPr>
          <a:xfrm flipH="1">
            <a:off x="7684682" y="4519558"/>
            <a:ext cx="735692" cy="85781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0" name="Rectangle 19"/>
          <p:cNvSpPr/>
          <p:nvPr/>
        </p:nvSpPr>
        <p:spPr>
          <a:xfrm>
            <a:off x="8492689" y="4130532"/>
            <a:ext cx="183052" cy="20252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1" name="Straight Arrow Connector 20"/>
          <p:cNvCxnSpPr>
            <a:endCxn id="12" idx="6"/>
          </p:cNvCxnSpPr>
          <p:nvPr/>
        </p:nvCxnSpPr>
        <p:spPr>
          <a:xfrm flipH="1">
            <a:off x="7719248" y="4603306"/>
            <a:ext cx="797302" cy="857520"/>
          </a:xfrm>
          <a:prstGeom prst="straightConnector1">
            <a:avLst/>
          </a:prstGeom>
          <a:ln>
            <a:solidFill>
              <a:schemeClr val="tx1">
                <a:lumMod val="50000"/>
                <a:lumOff val="50000"/>
              </a:schemeClr>
            </a:solidFill>
            <a:tailEnd type="arrow"/>
          </a:ln>
        </p:spPr>
        <p:style>
          <a:lnRef idx="2">
            <a:schemeClr val="accent3"/>
          </a:lnRef>
          <a:fillRef idx="0">
            <a:schemeClr val="accent3"/>
          </a:fillRef>
          <a:effectRef idx="1">
            <a:schemeClr val="accent3"/>
          </a:effectRef>
          <a:fontRef idx="minor">
            <a:schemeClr val="tx1"/>
          </a:fontRef>
        </p:style>
      </p:cxnSp>
      <p:sp>
        <p:nvSpPr>
          <p:cNvPr id="22" name="Oval 21"/>
          <p:cNvSpPr/>
          <p:nvPr/>
        </p:nvSpPr>
        <p:spPr>
          <a:xfrm>
            <a:off x="6299890" y="2480991"/>
            <a:ext cx="282198" cy="28219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75279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864273"/>
          </a:xfrm>
        </p:spPr>
        <p:txBody>
          <a:bodyPr/>
          <a:lstStyle/>
          <a:p>
            <a:pPr marL="0" indent="0">
              <a:buNone/>
            </a:pPr>
            <a:r>
              <a:rPr lang="en-US" sz="2400" dirty="0" smtClean="0"/>
              <a:t>Interpolation would suggest something like a sine wave</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8</a:t>
            </a:fld>
            <a:endParaRPr lang="en-US" dirty="0"/>
          </a:p>
        </p:txBody>
      </p:sp>
      <p:sp>
        <p:nvSpPr>
          <p:cNvPr id="5" name="TextBox 4"/>
          <p:cNvSpPr txBox="1"/>
          <p:nvPr/>
        </p:nvSpPr>
        <p:spPr>
          <a:xfrm>
            <a:off x="6200872" y="6207902"/>
            <a:ext cx="2818625" cy="307777"/>
          </a:xfrm>
          <a:prstGeom prst="rect">
            <a:avLst/>
          </a:prstGeom>
          <a:noFill/>
        </p:spPr>
        <p:txBody>
          <a:bodyPr wrap="none" rtlCol="0">
            <a:spAutoFit/>
          </a:bodyPr>
          <a:lstStyle/>
          <a:p>
            <a:r>
              <a:rPr lang="en-US" sz="1400" dirty="0" smtClean="0"/>
              <a:t>Thanks again to </a:t>
            </a:r>
            <a:r>
              <a:rPr lang="en-US" sz="1400" dirty="0" err="1" smtClean="0"/>
              <a:t>Dr</a:t>
            </a:r>
            <a:r>
              <a:rPr lang="en-US" sz="1400" dirty="0" smtClean="0"/>
              <a:t> </a:t>
            </a:r>
            <a:r>
              <a:rPr lang="en-US" sz="1400" dirty="0" err="1" smtClean="0"/>
              <a:t>Uwe</a:t>
            </a:r>
            <a:r>
              <a:rPr lang="en-US" sz="1400" dirty="0" smtClean="0"/>
              <a:t> Zimmer!</a:t>
            </a:r>
          </a:p>
        </p:txBody>
      </p:sp>
      <p:pic>
        <p:nvPicPr>
          <p:cNvPr id="6" name="Picture 5" descr="Screen Shot 2012-09-26 at 6.25.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2770"/>
            <a:ext cx="9144000" cy="1787619"/>
          </a:xfrm>
          <a:prstGeom prst="rect">
            <a:avLst/>
          </a:prstGeom>
        </p:spPr>
      </p:pic>
    </p:spTree>
    <p:extLst>
      <p:ext uri="{BB962C8B-B14F-4D97-AF65-F5344CB8AC3E}">
        <p14:creationId xmlns:p14="http://schemas.microsoft.com/office/powerpoint/2010/main" val="2403322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a:xfrm>
            <a:off x="457200" y="1916113"/>
            <a:ext cx="8229600" cy="1936076"/>
          </a:xfrm>
        </p:spPr>
        <p:txBody>
          <a:bodyPr/>
          <a:lstStyle/>
          <a:p>
            <a:pPr marL="0" indent="0">
              <a:buNone/>
            </a:pPr>
            <a:r>
              <a:rPr lang="en-US" sz="2400" dirty="0" smtClean="0"/>
              <a:t>Interpolation would suggest something like a sine wave.</a:t>
            </a:r>
          </a:p>
          <a:p>
            <a:pPr marL="0" indent="0">
              <a:buNone/>
            </a:pPr>
            <a:endParaRPr lang="en-US" sz="2400" dirty="0"/>
          </a:p>
          <a:p>
            <a:pPr marL="0" indent="0">
              <a:buNone/>
            </a:pPr>
            <a:r>
              <a:rPr lang="en-US" sz="2400" dirty="0" smtClean="0"/>
              <a:t>But if we sample at a higher frequency, we might gain a different idea of the original signal</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9</a:t>
            </a:fld>
            <a:endParaRPr lang="en-US" dirty="0"/>
          </a:p>
        </p:txBody>
      </p:sp>
      <p:sp>
        <p:nvSpPr>
          <p:cNvPr id="5" name="TextBox 4"/>
          <p:cNvSpPr txBox="1"/>
          <p:nvPr/>
        </p:nvSpPr>
        <p:spPr>
          <a:xfrm>
            <a:off x="6200872" y="6207902"/>
            <a:ext cx="2818625" cy="307777"/>
          </a:xfrm>
          <a:prstGeom prst="rect">
            <a:avLst/>
          </a:prstGeom>
          <a:noFill/>
        </p:spPr>
        <p:txBody>
          <a:bodyPr wrap="none" rtlCol="0">
            <a:spAutoFit/>
          </a:bodyPr>
          <a:lstStyle/>
          <a:p>
            <a:r>
              <a:rPr lang="en-US" sz="1400" dirty="0" smtClean="0"/>
              <a:t>Thanks again to </a:t>
            </a:r>
            <a:r>
              <a:rPr lang="en-US" sz="1400" dirty="0" err="1" smtClean="0"/>
              <a:t>Dr</a:t>
            </a:r>
            <a:r>
              <a:rPr lang="en-US" sz="1400" dirty="0" smtClean="0"/>
              <a:t> </a:t>
            </a:r>
            <a:r>
              <a:rPr lang="en-US" sz="1400" dirty="0" err="1" smtClean="0"/>
              <a:t>Uwe</a:t>
            </a:r>
            <a:r>
              <a:rPr lang="en-US" sz="1400" dirty="0" smtClean="0"/>
              <a:t> Zimmer!</a:t>
            </a:r>
          </a:p>
        </p:txBody>
      </p:sp>
      <p:pic>
        <p:nvPicPr>
          <p:cNvPr id="7" name="Picture 6" descr="Screen Shot 2012-09-26 at 6.26.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52189"/>
            <a:ext cx="9144000" cy="1838178"/>
          </a:xfrm>
          <a:prstGeom prst="rect">
            <a:avLst/>
          </a:prstGeom>
        </p:spPr>
      </p:pic>
    </p:spTree>
    <p:extLst>
      <p:ext uri="{BB962C8B-B14F-4D97-AF65-F5344CB8AC3E}">
        <p14:creationId xmlns:p14="http://schemas.microsoft.com/office/powerpoint/2010/main" val="18996341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14828</TotalTime>
  <Words>2978</Words>
  <Application>Microsoft Macintosh PowerPoint</Application>
  <PresentationFormat>On-screen Show (4:3)</PresentationFormat>
  <Paragraphs>459</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ANUPowerpointTemplate2010</vt:lpstr>
      <vt:lpstr>Physical Interfacing</vt:lpstr>
      <vt:lpstr>Overview</vt:lpstr>
      <vt:lpstr>Interfacing Requirements</vt:lpstr>
      <vt:lpstr>Interfacing Requirements</vt:lpstr>
      <vt:lpstr>Interfacing Requirements</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Sampling</vt:lpstr>
      <vt:lpstr>Converters</vt:lpstr>
      <vt:lpstr>Converters</vt:lpstr>
      <vt:lpstr>Converters</vt:lpstr>
      <vt:lpstr>Converters</vt:lpstr>
      <vt:lpstr>Physical Interfacing</vt:lpstr>
      <vt:lpstr>Physical Interfacing</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Temperature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lpstr>Position Sensors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192</cp:revision>
  <dcterms:created xsi:type="dcterms:W3CDTF">2012-03-25T00:50:54Z</dcterms:created>
  <dcterms:modified xsi:type="dcterms:W3CDTF">2012-10-03T11:38:04Z</dcterms:modified>
</cp:coreProperties>
</file>