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3"/>
  </p:notesMasterIdLst>
  <p:handoutMasterIdLst>
    <p:handoutMasterId r:id="rId54"/>
  </p:handout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6"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1" d="100"/>
          <a:sy n="51" d="100"/>
        </p:scale>
        <p:origin x="-110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4/10/12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4/10/12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4/10/12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4/10/12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4/10/12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4/10/12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4/10/12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4/10/12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4/10/12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4/10/12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4/10/12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4/10/12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4/10/12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4/10/12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313" y="4652963"/>
            <a:ext cx="8280400" cy="1040285"/>
          </a:xfrm>
        </p:spPr>
        <p:txBody>
          <a:bodyPr/>
          <a:lstStyle/>
          <a:p>
            <a:r>
              <a:rPr lang="en-US" dirty="0" smtClean="0"/>
              <a:t>ENGN{4,6}521</a:t>
            </a:r>
          </a:p>
          <a:p>
            <a:r>
              <a:rPr lang="en-US" dirty="0" smtClean="0"/>
              <a:t>Embedded Systems</a:t>
            </a:r>
            <a:endParaRPr lang="en-US" dirty="0"/>
          </a:p>
        </p:txBody>
      </p:sp>
      <p:sp>
        <p:nvSpPr>
          <p:cNvPr id="2" name="Title 1"/>
          <p:cNvSpPr>
            <a:spLocks noGrp="1"/>
          </p:cNvSpPr>
          <p:nvPr>
            <p:ph type="ctrTitle"/>
          </p:nvPr>
        </p:nvSpPr>
        <p:spPr/>
        <p:txBody>
          <a:bodyPr/>
          <a:lstStyle/>
          <a:p>
            <a:r>
              <a:rPr lang="en-US" dirty="0" smtClean="0"/>
              <a:t>Communications </a:t>
            </a:r>
            <a:r>
              <a:rPr lang="en-US" smtClean="0"/>
              <a:t>and Memories</a:t>
            </a:r>
            <a:endParaRPr lang="en-US" dirty="0"/>
          </a:p>
        </p:txBody>
      </p:sp>
      <p:sp>
        <p:nvSpPr>
          <p:cNvPr id="4" name="TextBox 3"/>
          <p:cNvSpPr txBox="1"/>
          <p:nvPr/>
        </p:nvSpPr>
        <p:spPr>
          <a:xfrm>
            <a:off x="370948" y="1334512"/>
            <a:ext cx="4676981" cy="584776"/>
          </a:xfrm>
          <a:prstGeom prst="rect">
            <a:avLst/>
          </a:prstGeom>
          <a:noFill/>
        </p:spPr>
        <p:txBody>
          <a:bodyPr wrap="none" rtlCol="0">
            <a:spAutoFit/>
          </a:bodyPr>
          <a:lstStyle/>
          <a:p>
            <a:r>
              <a:rPr lang="en-US" sz="1600" dirty="0"/>
              <a:t>Here's a tip - aluminum foil makes a lovely hat</a:t>
            </a:r>
            <a:r>
              <a:rPr lang="en-US" sz="1600" dirty="0" smtClean="0"/>
              <a:t>,</a:t>
            </a:r>
          </a:p>
          <a:p>
            <a:r>
              <a:rPr lang="en-US" sz="1600" dirty="0"/>
              <a:t>	</a:t>
            </a:r>
            <a:r>
              <a:rPr lang="en-US" sz="1600" dirty="0" smtClean="0"/>
              <a:t>		and </a:t>
            </a:r>
            <a:r>
              <a:rPr lang="en-US" sz="1600" dirty="0"/>
              <a:t>it blocks out the </a:t>
            </a:r>
            <a:r>
              <a:rPr lang="en-US" sz="1600" dirty="0" smtClean="0"/>
              <a:t>government's</a:t>
            </a:r>
            <a:endParaRPr lang="en-US" sz="1600" dirty="0" smtClean="0"/>
          </a:p>
        </p:txBody>
      </p:sp>
      <p:sp>
        <p:nvSpPr>
          <p:cNvPr id="5" name="TextBox 4"/>
          <p:cNvSpPr txBox="1"/>
          <p:nvPr/>
        </p:nvSpPr>
        <p:spPr>
          <a:xfrm>
            <a:off x="4511893" y="2986760"/>
            <a:ext cx="2853866" cy="338554"/>
          </a:xfrm>
          <a:prstGeom prst="rect">
            <a:avLst/>
          </a:prstGeom>
          <a:noFill/>
        </p:spPr>
        <p:txBody>
          <a:bodyPr wrap="none" rtlCol="0">
            <a:spAutoFit/>
          </a:bodyPr>
          <a:lstStyle/>
          <a:p>
            <a:r>
              <a:rPr lang="en-US" sz="1600" dirty="0"/>
              <a:t>Keep you guys outta trouble.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10</a:t>
            </a:fld>
            <a:endParaRPr lang="en-US"/>
          </a:p>
        </p:txBody>
      </p:sp>
      <p:sp>
        <p:nvSpPr>
          <p:cNvPr id="3" name="TextBox 2"/>
          <p:cNvSpPr txBox="1"/>
          <p:nvPr/>
        </p:nvSpPr>
        <p:spPr>
          <a:xfrm>
            <a:off x="617799" y="1828081"/>
            <a:ext cx="7379268" cy="2246769"/>
          </a:xfrm>
          <a:prstGeom prst="rect">
            <a:avLst/>
          </a:prstGeom>
          <a:noFill/>
        </p:spPr>
        <p:txBody>
          <a:bodyPr wrap="square" rtlCol="0">
            <a:spAutoFit/>
          </a:bodyPr>
          <a:lstStyle/>
          <a:p>
            <a:r>
              <a:rPr lang="en-US" sz="2000" dirty="0" smtClean="0">
                <a:solidFill>
                  <a:schemeClr val="accent1">
                    <a:lumMod val="50000"/>
                  </a:schemeClr>
                </a:solidFill>
              </a:rPr>
              <a:t>Physical Layer</a:t>
            </a:r>
          </a:p>
          <a:p>
            <a:endParaRPr lang="en-US" sz="2000" dirty="0">
              <a:solidFill>
                <a:schemeClr val="accent1">
                  <a:lumMod val="50000"/>
                </a:schemeClr>
              </a:solidFill>
            </a:endParaRPr>
          </a:p>
          <a:p>
            <a:r>
              <a:rPr lang="en-US" sz="2000" dirty="0" smtClean="0">
                <a:solidFill>
                  <a:srgbClr val="000000"/>
                </a:solidFill>
              </a:rPr>
              <a:t>Responsible for actually twiddling electrical/light/radio states.</a:t>
            </a:r>
          </a:p>
          <a:p>
            <a:endParaRPr lang="en-US" sz="2000" dirty="0">
              <a:solidFill>
                <a:srgbClr val="000000"/>
              </a:solidFill>
            </a:endParaRPr>
          </a:p>
          <a:p>
            <a:r>
              <a:rPr lang="en-US" sz="2000" dirty="0" smtClean="0">
                <a:solidFill>
                  <a:srgbClr val="000000"/>
                </a:solidFill>
              </a:rPr>
              <a:t>Generally also able to detect connection to a network, collision between data sent from the local device to the interface medium.</a:t>
            </a:r>
          </a:p>
        </p:txBody>
      </p:sp>
    </p:spTree>
    <p:extLst>
      <p:ext uri="{BB962C8B-B14F-4D97-AF65-F5344CB8AC3E}">
        <p14:creationId xmlns:p14="http://schemas.microsoft.com/office/powerpoint/2010/main" val="86808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11</a:t>
            </a:fld>
            <a:endParaRPr lang="en-US"/>
          </a:p>
        </p:txBody>
      </p:sp>
      <p:sp>
        <p:nvSpPr>
          <p:cNvPr id="3" name="TextBox 2"/>
          <p:cNvSpPr txBox="1"/>
          <p:nvPr/>
        </p:nvSpPr>
        <p:spPr>
          <a:xfrm>
            <a:off x="617799" y="1828081"/>
            <a:ext cx="7379268" cy="2862322"/>
          </a:xfrm>
          <a:prstGeom prst="rect">
            <a:avLst/>
          </a:prstGeom>
          <a:noFill/>
        </p:spPr>
        <p:txBody>
          <a:bodyPr wrap="square" rtlCol="0">
            <a:spAutoFit/>
          </a:bodyPr>
          <a:lstStyle/>
          <a:p>
            <a:r>
              <a:rPr lang="en-US" sz="2000" dirty="0" smtClean="0">
                <a:solidFill>
                  <a:srgbClr val="000000"/>
                </a:solidFill>
              </a:rPr>
              <a:t>Serial Peripheral Interface:  SPI</a:t>
            </a:r>
          </a:p>
          <a:p>
            <a:endParaRPr lang="en-US" sz="2000" dirty="0">
              <a:solidFill>
                <a:srgbClr val="000000"/>
              </a:solidFill>
            </a:endParaRPr>
          </a:p>
          <a:p>
            <a:r>
              <a:rPr lang="en-US" sz="2000" dirty="0" smtClean="0">
                <a:solidFill>
                  <a:srgbClr val="000000"/>
                </a:solidFill>
              </a:rPr>
              <a:t>One master, many slaves.</a:t>
            </a:r>
          </a:p>
          <a:p>
            <a:endParaRPr lang="en-US" sz="2000" dirty="0">
              <a:solidFill>
                <a:srgbClr val="000000"/>
              </a:solidFill>
            </a:endParaRPr>
          </a:p>
          <a:p>
            <a:r>
              <a:rPr lang="en-US" sz="2000" dirty="0" smtClean="0">
                <a:solidFill>
                  <a:srgbClr val="000000"/>
                </a:solidFill>
              </a:rPr>
              <a:t>One ‘slave select’ line per slave (or ‘chip select’)</a:t>
            </a:r>
          </a:p>
          <a:p>
            <a:endParaRPr lang="en-US" sz="2000" dirty="0">
              <a:solidFill>
                <a:srgbClr val="000000"/>
              </a:solidFill>
            </a:endParaRPr>
          </a:p>
          <a:p>
            <a:r>
              <a:rPr lang="en-US" sz="2000" dirty="0" smtClean="0">
                <a:solidFill>
                  <a:srgbClr val="000000"/>
                </a:solidFill>
              </a:rPr>
              <a:t>Full-duplex, synchronous protocol.</a:t>
            </a:r>
          </a:p>
          <a:p>
            <a:endParaRPr lang="en-US" sz="2000" dirty="0">
              <a:solidFill>
                <a:srgbClr val="000000"/>
              </a:solidFill>
            </a:endParaRPr>
          </a:p>
          <a:p>
            <a:endParaRPr lang="en-US" sz="2000" dirty="0" smtClean="0">
              <a:solidFill>
                <a:srgbClr val="000000"/>
              </a:solidFill>
            </a:endParaRPr>
          </a:p>
        </p:txBody>
      </p:sp>
      <p:pic>
        <p:nvPicPr>
          <p:cNvPr id="4" name="Picture 3"/>
          <p:cNvPicPr>
            <a:picLocks noChangeAspect="1"/>
          </p:cNvPicPr>
          <p:nvPr/>
        </p:nvPicPr>
        <p:blipFill>
          <a:blip r:embed="rId2"/>
          <a:stretch>
            <a:fillRect/>
          </a:stretch>
        </p:blipFill>
        <p:spPr>
          <a:xfrm>
            <a:off x="4362289" y="1578461"/>
            <a:ext cx="4610100" cy="3657600"/>
          </a:xfrm>
          <a:prstGeom prst="rect">
            <a:avLst/>
          </a:prstGeom>
        </p:spPr>
      </p:pic>
    </p:spTree>
    <p:extLst>
      <p:ext uri="{BB962C8B-B14F-4D97-AF65-F5344CB8AC3E}">
        <p14:creationId xmlns:p14="http://schemas.microsoft.com/office/powerpoint/2010/main" val="3124704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12</a:t>
            </a:fld>
            <a:endParaRPr lang="en-US"/>
          </a:p>
        </p:txBody>
      </p:sp>
      <p:sp>
        <p:nvSpPr>
          <p:cNvPr id="3" name="TextBox 2"/>
          <p:cNvSpPr txBox="1"/>
          <p:nvPr/>
        </p:nvSpPr>
        <p:spPr>
          <a:xfrm>
            <a:off x="617799" y="1828081"/>
            <a:ext cx="7379268" cy="4401205"/>
          </a:xfrm>
          <a:prstGeom prst="rect">
            <a:avLst/>
          </a:prstGeom>
          <a:noFill/>
        </p:spPr>
        <p:txBody>
          <a:bodyPr wrap="square" rtlCol="0">
            <a:spAutoFit/>
          </a:bodyPr>
          <a:lstStyle/>
          <a:p>
            <a:r>
              <a:rPr lang="en-US" sz="2000" dirty="0" smtClean="0">
                <a:solidFill>
                  <a:srgbClr val="000000"/>
                </a:solidFill>
              </a:rPr>
              <a:t>Serial Peripheral Interface:  SPI</a:t>
            </a:r>
          </a:p>
          <a:p>
            <a:endParaRPr lang="en-US" sz="2000" dirty="0">
              <a:solidFill>
                <a:srgbClr val="000000"/>
              </a:solidFill>
            </a:endParaRPr>
          </a:p>
          <a:p>
            <a:r>
              <a:rPr lang="en-US" sz="2000" dirty="0" smtClean="0">
                <a:solidFill>
                  <a:srgbClr val="000000"/>
                </a:solidFill>
              </a:rPr>
              <a:t>Very commonly used for simple peripherals in Embedded Systems such as</a:t>
            </a:r>
          </a:p>
          <a:p>
            <a:endParaRPr lang="en-US" sz="2000" dirty="0">
              <a:solidFill>
                <a:srgbClr val="000000"/>
              </a:solidFill>
            </a:endParaRPr>
          </a:p>
          <a:p>
            <a:pPr marL="342900" indent="-342900">
              <a:buFont typeface="Arial"/>
              <a:buChar char="•"/>
            </a:pPr>
            <a:r>
              <a:rPr lang="en-US" sz="2000" dirty="0" smtClean="0">
                <a:solidFill>
                  <a:srgbClr val="000000"/>
                </a:solidFill>
              </a:rPr>
              <a:t>Serial memories</a:t>
            </a:r>
          </a:p>
          <a:p>
            <a:pPr marL="342900" indent="-342900">
              <a:buFont typeface="Arial"/>
              <a:buChar char="•"/>
            </a:pPr>
            <a:r>
              <a:rPr lang="en-US" sz="2000" dirty="0" smtClean="0">
                <a:solidFill>
                  <a:srgbClr val="000000"/>
                </a:solidFill>
              </a:rPr>
              <a:t>Sensors</a:t>
            </a:r>
          </a:p>
          <a:p>
            <a:pPr marL="342900" indent="-342900">
              <a:buFont typeface="Arial"/>
              <a:buChar char="•"/>
            </a:pPr>
            <a:r>
              <a:rPr lang="en-US" sz="2000" dirty="0" smtClean="0">
                <a:solidFill>
                  <a:srgbClr val="000000"/>
                </a:solidFill>
              </a:rPr>
              <a:t>Interface devices</a:t>
            </a:r>
          </a:p>
          <a:p>
            <a:pPr marL="342900" indent="-342900">
              <a:buFont typeface="Arial"/>
              <a:buChar char="•"/>
            </a:pPr>
            <a:r>
              <a:rPr lang="en-US" sz="2000" dirty="0" smtClean="0">
                <a:solidFill>
                  <a:srgbClr val="000000"/>
                </a:solidFill>
              </a:rPr>
              <a:t>etc.</a:t>
            </a:r>
          </a:p>
          <a:p>
            <a:pPr marL="342900" indent="-342900">
              <a:buFont typeface="Arial"/>
              <a:buChar char="•"/>
            </a:pPr>
            <a:endParaRPr lang="en-US" sz="2000" dirty="0">
              <a:solidFill>
                <a:srgbClr val="000000"/>
              </a:solidFill>
            </a:endParaRPr>
          </a:p>
          <a:p>
            <a:r>
              <a:rPr lang="en-US" sz="2000" dirty="0" smtClean="0">
                <a:solidFill>
                  <a:srgbClr val="000000"/>
                </a:solidFill>
              </a:rPr>
              <a:t>Can be run at several MHz if required, so useful for high rate ADCs and memories.</a:t>
            </a:r>
          </a:p>
          <a:p>
            <a:endParaRPr lang="en-US" sz="2000" dirty="0">
              <a:solidFill>
                <a:srgbClr val="000000"/>
              </a:solidFill>
            </a:endParaRPr>
          </a:p>
          <a:p>
            <a:endParaRPr lang="en-US" sz="2000" dirty="0" smtClean="0">
              <a:solidFill>
                <a:srgbClr val="000000"/>
              </a:solidFill>
            </a:endParaRPr>
          </a:p>
        </p:txBody>
      </p:sp>
    </p:spTree>
    <p:extLst>
      <p:ext uri="{BB962C8B-B14F-4D97-AF65-F5344CB8AC3E}">
        <p14:creationId xmlns:p14="http://schemas.microsoft.com/office/powerpoint/2010/main" val="32235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13</a:t>
            </a:fld>
            <a:endParaRPr lang="en-US"/>
          </a:p>
        </p:txBody>
      </p:sp>
      <p:sp>
        <p:nvSpPr>
          <p:cNvPr id="3" name="TextBox 2"/>
          <p:cNvSpPr txBox="1"/>
          <p:nvPr/>
        </p:nvSpPr>
        <p:spPr>
          <a:xfrm>
            <a:off x="560594" y="1725103"/>
            <a:ext cx="7379268" cy="3170099"/>
          </a:xfrm>
          <a:prstGeom prst="rect">
            <a:avLst/>
          </a:prstGeom>
          <a:noFill/>
        </p:spPr>
        <p:txBody>
          <a:bodyPr wrap="square" rtlCol="0">
            <a:spAutoFit/>
          </a:bodyPr>
          <a:lstStyle/>
          <a:p>
            <a:r>
              <a:rPr lang="en-US" sz="2000" dirty="0" smtClean="0">
                <a:solidFill>
                  <a:srgbClr val="000000"/>
                </a:solidFill>
              </a:rPr>
              <a:t>Serial Peripheral Interface:  SPI</a:t>
            </a:r>
          </a:p>
          <a:p>
            <a:endParaRPr lang="en-US" sz="2000" dirty="0">
              <a:solidFill>
                <a:srgbClr val="000000"/>
              </a:solidFill>
            </a:endParaRPr>
          </a:p>
          <a:p>
            <a:r>
              <a:rPr lang="en-US" sz="2000" dirty="0" smtClean="0">
                <a:solidFill>
                  <a:srgbClr val="000000"/>
                </a:solidFill>
              </a:rPr>
              <a:t>SPI defines the Physical Layer only, the data transmitted on the bus is not at all defined by the standard.</a:t>
            </a:r>
          </a:p>
          <a:p>
            <a:endParaRPr lang="en-US" sz="2000" dirty="0">
              <a:solidFill>
                <a:srgbClr val="000000"/>
              </a:solidFill>
            </a:endParaRPr>
          </a:p>
          <a:p>
            <a:r>
              <a:rPr lang="en-US" sz="2000" dirty="0" smtClean="0">
                <a:solidFill>
                  <a:srgbClr val="000000"/>
                </a:solidFill>
              </a:rPr>
              <a:t>The clock edge at which data is sampled is not defined by SPI so care must be taken to ensure compatibility between devices on the bus. </a:t>
            </a:r>
          </a:p>
          <a:p>
            <a:endParaRPr lang="en-US" sz="2000" dirty="0">
              <a:solidFill>
                <a:srgbClr val="000000"/>
              </a:solidFill>
            </a:endParaRPr>
          </a:p>
          <a:p>
            <a:endParaRPr lang="en-US" sz="2000" dirty="0" smtClean="0">
              <a:solidFill>
                <a:srgbClr val="000000"/>
              </a:solidFill>
            </a:endParaRPr>
          </a:p>
        </p:txBody>
      </p:sp>
      <p:pic>
        <p:nvPicPr>
          <p:cNvPr id="4" name="Picture 3"/>
          <p:cNvPicPr>
            <a:picLocks noChangeAspect="1"/>
          </p:cNvPicPr>
          <p:nvPr/>
        </p:nvPicPr>
        <p:blipFill>
          <a:blip r:embed="rId2"/>
          <a:stretch>
            <a:fillRect/>
          </a:stretch>
        </p:blipFill>
        <p:spPr>
          <a:xfrm>
            <a:off x="4164425" y="3801803"/>
            <a:ext cx="5025339" cy="2921709"/>
          </a:xfrm>
          <a:prstGeom prst="rect">
            <a:avLst/>
          </a:prstGeom>
        </p:spPr>
      </p:pic>
    </p:spTree>
    <p:extLst>
      <p:ext uri="{BB962C8B-B14F-4D97-AF65-F5344CB8AC3E}">
        <p14:creationId xmlns:p14="http://schemas.microsoft.com/office/powerpoint/2010/main" val="343326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14</a:t>
            </a:fld>
            <a:endParaRPr lang="en-US"/>
          </a:p>
        </p:txBody>
      </p:sp>
      <p:sp>
        <p:nvSpPr>
          <p:cNvPr id="3" name="TextBox 2"/>
          <p:cNvSpPr txBox="1"/>
          <p:nvPr/>
        </p:nvSpPr>
        <p:spPr>
          <a:xfrm>
            <a:off x="560594" y="1725103"/>
            <a:ext cx="7379268" cy="4093428"/>
          </a:xfrm>
          <a:prstGeom prst="rect">
            <a:avLst/>
          </a:prstGeom>
          <a:noFill/>
        </p:spPr>
        <p:txBody>
          <a:bodyPr wrap="square" rtlCol="0">
            <a:spAutoFit/>
          </a:bodyPr>
          <a:lstStyle/>
          <a:p>
            <a:r>
              <a:rPr lang="en-US" sz="2000" dirty="0" smtClean="0">
                <a:solidFill>
                  <a:srgbClr val="000000"/>
                </a:solidFill>
              </a:rPr>
              <a:t>Inter-IC Communications:  I2C</a:t>
            </a:r>
          </a:p>
          <a:p>
            <a:endParaRPr lang="en-US" sz="2000" dirty="0">
              <a:solidFill>
                <a:srgbClr val="000000"/>
              </a:solidFill>
            </a:endParaRPr>
          </a:p>
          <a:p>
            <a:r>
              <a:rPr lang="en-US" sz="2000" dirty="0" smtClean="0">
                <a:solidFill>
                  <a:srgbClr val="000000"/>
                </a:solidFill>
              </a:rPr>
              <a:t>More tightly standardized than SPI, it defines the required clock rate, a multi-master arbitration protocol and even the type of data to be transferred.</a:t>
            </a:r>
          </a:p>
          <a:p>
            <a:endParaRPr lang="en-US" sz="2000" dirty="0">
              <a:solidFill>
                <a:srgbClr val="000000"/>
              </a:solidFill>
            </a:endParaRPr>
          </a:p>
          <a:p>
            <a:r>
              <a:rPr lang="en-US" sz="2000" dirty="0" smtClean="0">
                <a:solidFill>
                  <a:srgbClr val="000000"/>
                </a:solidFill>
              </a:rPr>
              <a:t>I2C was trademarked by Phillips, but rather than jump through licensing hoops, many manufacturers chose instead to implement exactly the same protocol but call it something different.  A common alternative name to the same bus is ‘TWI’, the two-wire interface.</a:t>
            </a:r>
          </a:p>
          <a:p>
            <a:endParaRPr lang="en-US" sz="2000" dirty="0">
              <a:solidFill>
                <a:srgbClr val="000000"/>
              </a:solidFill>
            </a:endParaRPr>
          </a:p>
          <a:p>
            <a:endParaRPr lang="en-US" sz="2000" dirty="0" smtClean="0">
              <a:solidFill>
                <a:srgbClr val="000000"/>
              </a:solidFill>
            </a:endParaRPr>
          </a:p>
        </p:txBody>
      </p:sp>
    </p:spTree>
    <p:extLst>
      <p:ext uri="{BB962C8B-B14F-4D97-AF65-F5344CB8AC3E}">
        <p14:creationId xmlns:p14="http://schemas.microsoft.com/office/powerpoint/2010/main" val="397527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15</a:t>
            </a:fld>
            <a:endParaRPr lang="en-US"/>
          </a:p>
        </p:txBody>
      </p:sp>
      <p:sp>
        <p:nvSpPr>
          <p:cNvPr id="3" name="TextBox 2"/>
          <p:cNvSpPr txBox="1"/>
          <p:nvPr/>
        </p:nvSpPr>
        <p:spPr>
          <a:xfrm>
            <a:off x="560594" y="1725103"/>
            <a:ext cx="7379268" cy="2862322"/>
          </a:xfrm>
          <a:prstGeom prst="rect">
            <a:avLst/>
          </a:prstGeom>
          <a:noFill/>
        </p:spPr>
        <p:txBody>
          <a:bodyPr wrap="square" rtlCol="0">
            <a:spAutoFit/>
          </a:bodyPr>
          <a:lstStyle/>
          <a:p>
            <a:r>
              <a:rPr lang="en-US" sz="2000" dirty="0" smtClean="0">
                <a:solidFill>
                  <a:srgbClr val="000000"/>
                </a:solidFill>
              </a:rPr>
              <a:t>Inter-IC Communications:  I2C</a:t>
            </a:r>
          </a:p>
          <a:p>
            <a:endParaRPr lang="en-US" sz="2000" dirty="0">
              <a:solidFill>
                <a:srgbClr val="000000"/>
              </a:solidFill>
            </a:endParaRPr>
          </a:p>
          <a:p>
            <a:r>
              <a:rPr lang="en-US" sz="2000" dirty="0" smtClean="0">
                <a:solidFill>
                  <a:srgbClr val="000000"/>
                </a:solidFill>
              </a:rPr>
              <a:t>I2C has two wires, a clock and a data line.  As such, it is half duplex.</a:t>
            </a:r>
          </a:p>
          <a:p>
            <a:endParaRPr lang="en-US" sz="2000" dirty="0">
              <a:solidFill>
                <a:srgbClr val="000000"/>
              </a:solidFill>
            </a:endParaRPr>
          </a:p>
          <a:p>
            <a:r>
              <a:rPr lang="en-US" sz="2000" dirty="0" smtClean="0">
                <a:solidFill>
                  <a:srgbClr val="000000"/>
                </a:solidFill>
              </a:rPr>
              <a:t>Both lines are ‘Open Drain’, which means that they are driven low but never driven high, instead, pull-up resistors must be fitted to the bus.  This means that whenever nothing is explicitly pulling the lines low, the bus idles high.</a:t>
            </a:r>
          </a:p>
        </p:txBody>
      </p:sp>
      <p:pic>
        <p:nvPicPr>
          <p:cNvPr id="4" name="Picture 3"/>
          <p:cNvPicPr>
            <a:picLocks noChangeAspect="1"/>
          </p:cNvPicPr>
          <p:nvPr/>
        </p:nvPicPr>
        <p:blipFill>
          <a:blip r:embed="rId2"/>
          <a:stretch>
            <a:fillRect/>
          </a:stretch>
        </p:blipFill>
        <p:spPr>
          <a:xfrm>
            <a:off x="2020370" y="4587425"/>
            <a:ext cx="5304555" cy="1925927"/>
          </a:xfrm>
          <a:prstGeom prst="rect">
            <a:avLst/>
          </a:prstGeom>
        </p:spPr>
      </p:pic>
    </p:spTree>
    <p:extLst>
      <p:ext uri="{BB962C8B-B14F-4D97-AF65-F5344CB8AC3E}">
        <p14:creationId xmlns:p14="http://schemas.microsoft.com/office/powerpoint/2010/main" val="262804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16</a:t>
            </a:fld>
            <a:endParaRPr lang="en-US"/>
          </a:p>
        </p:txBody>
      </p:sp>
      <p:sp>
        <p:nvSpPr>
          <p:cNvPr id="3" name="TextBox 2"/>
          <p:cNvSpPr txBox="1"/>
          <p:nvPr/>
        </p:nvSpPr>
        <p:spPr>
          <a:xfrm>
            <a:off x="560594" y="1725103"/>
            <a:ext cx="7379268" cy="2862322"/>
          </a:xfrm>
          <a:prstGeom prst="rect">
            <a:avLst/>
          </a:prstGeom>
          <a:noFill/>
        </p:spPr>
        <p:txBody>
          <a:bodyPr wrap="square" rtlCol="0">
            <a:spAutoFit/>
          </a:bodyPr>
          <a:lstStyle/>
          <a:p>
            <a:r>
              <a:rPr lang="en-US" sz="2000" dirty="0" smtClean="0">
                <a:solidFill>
                  <a:srgbClr val="000000"/>
                </a:solidFill>
              </a:rPr>
              <a:t>Inter-IC Communications:  I2C</a:t>
            </a:r>
          </a:p>
          <a:p>
            <a:endParaRPr lang="en-US" sz="2000" dirty="0">
              <a:solidFill>
                <a:srgbClr val="000000"/>
              </a:solidFill>
            </a:endParaRPr>
          </a:p>
          <a:p>
            <a:r>
              <a:rPr lang="en-US" sz="2000" dirty="0" smtClean="0">
                <a:solidFill>
                  <a:srgbClr val="000000"/>
                </a:solidFill>
              </a:rPr>
              <a:t>The open drain design means that when ever a device expects the bus to be high, it must </a:t>
            </a:r>
            <a:r>
              <a:rPr lang="en-US" sz="2000" dirty="0" smtClean="0">
                <a:solidFill>
                  <a:srgbClr val="FF6600"/>
                </a:solidFill>
              </a:rPr>
              <a:t>check</a:t>
            </a:r>
            <a:r>
              <a:rPr lang="en-US" sz="2000" dirty="0" smtClean="0">
                <a:solidFill>
                  <a:srgbClr val="000000"/>
                </a:solidFill>
              </a:rPr>
              <a:t> this fact.  If the bus isn’t in the expected state, this means that another device is driving the bus at the same time.</a:t>
            </a:r>
          </a:p>
          <a:p>
            <a:endParaRPr lang="en-US" sz="2000" dirty="0">
              <a:solidFill>
                <a:srgbClr val="000000"/>
              </a:solidFill>
            </a:endParaRPr>
          </a:p>
          <a:p>
            <a:r>
              <a:rPr lang="en-US" sz="2000" dirty="0" smtClean="0">
                <a:solidFill>
                  <a:srgbClr val="000000"/>
                </a:solidFill>
              </a:rPr>
              <a:t>Either this is another bus master fighting for the bus, or an expected slave acknowledgement.</a:t>
            </a:r>
          </a:p>
        </p:txBody>
      </p:sp>
    </p:spTree>
    <p:extLst>
      <p:ext uri="{BB962C8B-B14F-4D97-AF65-F5344CB8AC3E}">
        <p14:creationId xmlns:p14="http://schemas.microsoft.com/office/powerpoint/2010/main" val="53825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17</a:t>
            </a:fld>
            <a:endParaRPr lang="en-US"/>
          </a:p>
        </p:txBody>
      </p:sp>
      <p:sp>
        <p:nvSpPr>
          <p:cNvPr id="3" name="TextBox 2"/>
          <p:cNvSpPr txBox="1"/>
          <p:nvPr/>
        </p:nvSpPr>
        <p:spPr>
          <a:xfrm>
            <a:off x="560594" y="1725103"/>
            <a:ext cx="7379268" cy="1631216"/>
          </a:xfrm>
          <a:prstGeom prst="rect">
            <a:avLst/>
          </a:prstGeom>
          <a:noFill/>
        </p:spPr>
        <p:txBody>
          <a:bodyPr wrap="square" rtlCol="0">
            <a:spAutoFit/>
          </a:bodyPr>
          <a:lstStyle/>
          <a:p>
            <a:r>
              <a:rPr lang="en-US" sz="2000" dirty="0" smtClean="0">
                <a:solidFill>
                  <a:srgbClr val="000000"/>
                </a:solidFill>
              </a:rPr>
              <a:t>Inter-IC Communications:  I2C</a:t>
            </a:r>
          </a:p>
          <a:p>
            <a:endParaRPr lang="en-US" sz="2000" dirty="0">
              <a:solidFill>
                <a:srgbClr val="000000"/>
              </a:solidFill>
            </a:endParaRPr>
          </a:p>
          <a:p>
            <a:r>
              <a:rPr lang="en-US" sz="2000" dirty="0" smtClean="0">
                <a:solidFill>
                  <a:srgbClr val="000000"/>
                </a:solidFill>
              </a:rPr>
              <a:t>In addition to the actual data, there is a start condition, stop condition and an acknowledge slot.  The data must be valid when ever the clock is high</a:t>
            </a:r>
          </a:p>
        </p:txBody>
      </p:sp>
      <p:pic>
        <p:nvPicPr>
          <p:cNvPr id="5" name="Picture 4" descr="Screen Shot 2012-10-03 at 7.08.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94" y="3883956"/>
            <a:ext cx="7835900" cy="2552700"/>
          </a:xfrm>
          <a:prstGeom prst="rect">
            <a:avLst/>
          </a:prstGeom>
        </p:spPr>
      </p:pic>
      <p:sp>
        <p:nvSpPr>
          <p:cNvPr id="6" name="TextBox 5"/>
          <p:cNvSpPr txBox="1"/>
          <p:nvPr/>
        </p:nvSpPr>
        <p:spPr>
          <a:xfrm>
            <a:off x="6669943" y="6348670"/>
            <a:ext cx="1761307" cy="307777"/>
          </a:xfrm>
          <a:prstGeom prst="rect">
            <a:avLst/>
          </a:prstGeom>
          <a:noFill/>
        </p:spPr>
        <p:txBody>
          <a:bodyPr wrap="none" rtlCol="0">
            <a:spAutoFit/>
          </a:bodyPr>
          <a:lstStyle/>
          <a:p>
            <a:r>
              <a:rPr lang="en-US" sz="1400" dirty="0" smtClean="0">
                <a:solidFill>
                  <a:srgbClr val="000000"/>
                </a:solidFill>
              </a:rPr>
              <a:t>ref I2C specification</a:t>
            </a:r>
          </a:p>
        </p:txBody>
      </p:sp>
    </p:spTree>
    <p:extLst>
      <p:ext uri="{BB962C8B-B14F-4D97-AF65-F5344CB8AC3E}">
        <p14:creationId xmlns:p14="http://schemas.microsoft.com/office/powerpoint/2010/main" val="225229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18</a:t>
            </a:fld>
            <a:endParaRPr lang="en-US"/>
          </a:p>
        </p:txBody>
      </p:sp>
      <p:sp>
        <p:nvSpPr>
          <p:cNvPr id="3" name="TextBox 2"/>
          <p:cNvSpPr txBox="1"/>
          <p:nvPr/>
        </p:nvSpPr>
        <p:spPr>
          <a:xfrm>
            <a:off x="560594" y="1725103"/>
            <a:ext cx="7379268" cy="1631216"/>
          </a:xfrm>
          <a:prstGeom prst="rect">
            <a:avLst/>
          </a:prstGeom>
          <a:noFill/>
        </p:spPr>
        <p:txBody>
          <a:bodyPr wrap="square" rtlCol="0">
            <a:spAutoFit/>
          </a:bodyPr>
          <a:lstStyle/>
          <a:p>
            <a:r>
              <a:rPr lang="en-US" sz="2000" dirty="0" smtClean="0">
                <a:solidFill>
                  <a:srgbClr val="000000"/>
                </a:solidFill>
              </a:rPr>
              <a:t>Inter-IC Communications:  I2C</a:t>
            </a:r>
          </a:p>
          <a:p>
            <a:endParaRPr lang="en-US" sz="2000" dirty="0">
              <a:solidFill>
                <a:srgbClr val="000000"/>
              </a:solidFill>
            </a:endParaRPr>
          </a:p>
          <a:p>
            <a:r>
              <a:rPr lang="en-US" sz="2000" dirty="0" smtClean="0">
                <a:solidFill>
                  <a:srgbClr val="000000"/>
                </a:solidFill>
              </a:rPr>
              <a:t>If the data changes while the clock is high, it is interpreted as a control condition.  Every transfer starts with SDA falling while SCK is high and ends with SDA rising while SCK is high</a:t>
            </a:r>
          </a:p>
        </p:txBody>
      </p:sp>
      <p:sp>
        <p:nvSpPr>
          <p:cNvPr id="6" name="TextBox 5"/>
          <p:cNvSpPr txBox="1"/>
          <p:nvPr/>
        </p:nvSpPr>
        <p:spPr>
          <a:xfrm>
            <a:off x="6669943" y="6348670"/>
            <a:ext cx="1761307" cy="307777"/>
          </a:xfrm>
          <a:prstGeom prst="rect">
            <a:avLst/>
          </a:prstGeom>
          <a:noFill/>
        </p:spPr>
        <p:txBody>
          <a:bodyPr wrap="none" rtlCol="0">
            <a:spAutoFit/>
          </a:bodyPr>
          <a:lstStyle/>
          <a:p>
            <a:r>
              <a:rPr lang="en-US" sz="1400" dirty="0" smtClean="0">
                <a:solidFill>
                  <a:srgbClr val="000000"/>
                </a:solidFill>
              </a:rPr>
              <a:t>ref I2C specification</a:t>
            </a:r>
          </a:p>
        </p:txBody>
      </p:sp>
      <p:pic>
        <p:nvPicPr>
          <p:cNvPr id="4" name="Picture 3" descr="Screen Shot 2012-10-03 at 7.08.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94" y="3783270"/>
            <a:ext cx="7810500" cy="2565400"/>
          </a:xfrm>
          <a:prstGeom prst="rect">
            <a:avLst/>
          </a:prstGeom>
        </p:spPr>
      </p:pic>
    </p:spTree>
    <p:extLst>
      <p:ext uri="{BB962C8B-B14F-4D97-AF65-F5344CB8AC3E}">
        <p14:creationId xmlns:p14="http://schemas.microsoft.com/office/powerpoint/2010/main" val="1473316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2-10-03 at 7.08.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75829"/>
            <a:ext cx="9144000" cy="2921821"/>
          </a:xfrm>
          <a:prstGeom prst="rect">
            <a:avLst/>
          </a:prstGeom>
        </p:spPr>
      </p:pic>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19</a:t>
            </a:fld>
            <a:endParaRPr lang="en-US"/>
          </a:p>
        </p:txBody>
      </p:sp>
      <p:sp>
        <p:nvSpPr>
          <p:cNvPr id="3" name="TextBox 2"/>
          <p:cNvSpPr txBox="1"/>
          <p:nvPr/>
        </p:nvSpPr>
        <p:spPr>
          <a:xfrm>
            <a:off x="560594" y="1725103"/>
            <a:ext cx="7379268" cy="1631216"/>
          </a:xfrm>
          <a:prstGeom prst="rect">
            <a:avLst/>
          </a:prstGeom>
          <a:noFill/>
        </p:spPr>
        <p:txBody>
          <a:bodyPr wrap="square" rtlCol="0">
            <a:spAutoFit/>
          </a:bodyPr>
          <a:lstStyle/>
          <a:p>
            <a:r>
              <a:rPr lang="en-US" sz="2000" dirty="0" smtClean="0">
                <a:solidFill>
                  <a:srgbClr val="000000"/>
                </a:solidFill>
              </a:rPr>
              <a:t>Inter-IC Communications:  I2C</a:t>
            </a:r>
          </a:p>
          <a:p>
            <a:endParaRPr lang="en-US" sz="2000" dirty="0">
              <a:solidFill>
                <a:srgbClr val="000000"/>
              </a:solidFill>
            </a:endParaRPr>
          </a:p>
          <a:p>
            <a:r>
              <a:rPr lang="en-US" sz="2000" dirty="0" smtClean="0">
                <a:solidFill>
                  <a:srgbClr val="000000"/>
                </a:solidFill>
              </a:rPr>
              <a:t>Transfers may run for several bytes, separated by acknowledgements.  The slave generates the ACKs, everything else is driven by the master.</a:t>
            </a:r>
          </a:p>
        </p:txBody>
      </p:sp>
      <p:sp>
        <p:nvSpPr>
          <p:cNvPr id="6" name="TextBox 5"/>
          <p:cNvSpPr txBox="1"/>
          <p:nvPr/>
        </p:nvSpPr>
        <p:spPr>
          <a:xfrm>
            <a:off x="6669943" y="6348670"/>
            <a:ext cx="1761307" cy="307777"/>
          </a:xfrm>
          <a:prstGeom prst="rect">
            <a:avLst/>
          </a:prstGeom>
          <a:noFill/>
        </p:spPr>
        <p:txBody>
          <a:bodyPr wrap="none" rtlCol="0">
            <a:spAutoFit/>
          </a:bodyPr>
          <a:lstStyle/>
          <a:p>
            <a:r>
              <a:rPr lang="en-US" sz="1400" dirty="0" smtClean="0">
                <a:solidFill>
                  <a:srgbClr val="000000"/>
                </a:solidFill>
              </a:rPr>
              <a:t>ref I2C specification</a:t>
            </a:r>
          </a:p>
        </p:txBody>
      </p:sp>
    </p:spTree>
    <p:extLst>
      <p:ext uri="{BB962C8B-B14F-4D97-AF65-F5344CB8AC3E}">
        <p14:creationId xmlns:p14="http://schemas.microsoft.com/office/powerpoint/2010/main" val="70602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916113"/>
            <a:ext cx="5849564" cy="4170988"/>
          </a:xfrm>
        </p:spPr>
        <p:txBody>
          <a:bodyPr/>
          <a:lstStyle/>
          <a:p>
            <a:r>
              <a:rPr lang="en-US" sz="2400" dirty="0" smtClean="0"/>
              <a:t>Communication Stack</a:t>
            </a:r>
          </a:p>
          <a:p>
            <a:r>
              <a:rPr lang="en-US" sz="2400" dirty="0" smtClean="0"/>
              <a:t>SPI, I2C</a:t>
            </a:r>
          </a:p>
          <a:p>
            <a:r>
              <a:rPr lang="en-US" sz="2400" dirty="0" smtClean="0"/>
              <a:t>USB</a:t>
            </a:r>
          </a:p>
          <a:p>
            <a:r>
              <a:rPr lang="en-US" sz="2400" dirty="0" smtClean="0"/>
              <a:t>RAM, ROM, Flash</a:t>
            </a:r>
            <a:endParaRPr lang="en-US" sz="2400" dirty="0"/>
          </a:p>
        </p:txBody>
      </p:sp>
      <p:sp>
        <p:nvSpPr>
          <p:cNvPr id="9" name="Slide Number Placeholder 8"/>
          <p:cNvSpPr>
            <a:spLocks noGrp="1"/>
          </p:cNvSpPr>
          <p:nvPr>
            <p:ph type="sldNum" sz="quarter" idx="12"/>
          </p:nvPr>
        </p:nvSpPr>
        <p:spPr/>
        <p:txBody>
          <a:bodyPr/>
          <a:lstStyle/>
          <a:p>
            <a:fld id="{6EC4B410-37AE-E041-BE16-C1284F612F40}"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2-10-03 at 7.15.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959" y="3664095"/>
            <a:ext cx="5864133" cy="2785226"/>
          </a:xfrm>
          <a:prstGeom prst="rect">
            <a:avLst/>
          </a:prstGeom>
        </p:spPr>
      </p:pic>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20</a:t>
            </a:fld>
            <a:endParaRPr lang="en-US"/>
          </a:p>
        </p:txBody>
      </p:sp>
      <p:sp>
        <p:nvSpPr>
          <p:cNvPr id="3" name="TextBox 2"/>
          <p:cNvSpPr txBox="1"/>
          <p:nvPr/>
        </p:nvSpPr>
        <p:spPr>
          <a:xfrm>
            <a:off x="560594" y="1725103"/>
            <a:ext cx="7379268" cy="1938992"/>
          </a:xfrm>
          <a:prstGeom prst="rect">
            <a:avLst/>
          </a:prstGeom>
          <a:noFill/>
        </p:spPr>
        <p:txBody>
          <a:bodyPr wrap="square" rtlCol="0">
            <a:spAutoFit/>
          </a:bodyPr>
          <a:lstStyle/>
          <a:p>
            <a:r>
              <a:rPr lang="en-US" sz="2000" dirty="0" smtClean="0">
                <a:solidFill>
                  <a:srgbClr val="000000"/>
                </a:solidFill>
              </a:rPr>
              <a:t>Inter-IC Communications:  I2C</a:t>
            </a:r>
          </a:p>
          <a:p>
            <a:endParaRPr lang="en-US" sz="2000" dirty="0">
              <a:solidFill>
                <a:srgbClr val="000000"/>
              </a:solidFill>
            </a:endParaRPr>
          </a:p>
          <a:p>
            <a:r>
              <a:rPr lang="en-US" sz="2000" dirty="0" smtClean="0">
                <a:solidFill>
                  <a:srgbClr val="000000"/>
                </a:solidFill>
              </a:rPr>
              <a:t>The slave can also indicate to the master that it needs more time to complete a process.  The slave can force the clock line to stay low while the master expects it to be high.  This is called ‘clock stretching’ </a:t>
            </a:r>
          </a:p>
        </p:txBody>
      </p:sp>
      <p:sp>
        <p:nvSpPr>
          <p:cNvPr id="6" name="TextBox 5"/>
          <p:cNvSpPr txBox="1"/>
          <p:nvPr/>
        </p:nvSpPr>
        <p:spPr>
          <a:xfrm>
            <a:off x="6669943" y="6348670"/>
            <a:ext cx="1761307" cy="307777"/>
          </a:xfrm>
          <a:prstGeom prst="rect">
            <a:avLst/>
          </a:prstGeom>
          <a:noFill/>
        </p:spPr>
        <p:txBody>
          <a:bodyPr wrap="none" rtlCol="0">
            <a:spAutoFit/>
          </a:bodyPr>
          <a:lstStyle/>
          <a:p>
            <a:r>
              <a:rPr lang="en-US" sz="1400" dirty="0" smtClean="0">
                <a:solidFill>
                  <a:srgbClr val="000000"/>
                </a:solidFill>
              </a:rPr>
              <a:t>ref I2C specification</a:t>
            </a:r>
          </a:p>
        </p:txBody>
      </p:sp>
    </p:spTree>
    <p:extLst>
      <p:ext uri="{BB962C8B-B14F-4D97-AF65-F5344CB8AC3E}">
        <p14:creationId xmlns:p14="http://schemas.microsoft.com/office/powerpoint/2010/main" val="1531136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21</a:t>
            </a:fld>
            <a:endParaRPr lang="en-US"/>
          </a:p>
        </p:txBody>
      </p:sp>
      <p:sp>
        <p:nvSpPr>
          <p:cNvPr id="3" name="TextBox 2"/>
          <p:cNvSpPr txBox="1"/>
          <p:nvPr/>
        </p:nvSpPr>
        <p:spPr>
          <a:xfrm>
            <a:off x="560594" y="1725103"/>
            <a:ext cx="7379268" cy="3170099"/>
          </a:xfrm>
          <a:prstGeom prst="rect">
            <a:avLst/>
          </a:prstGeom>
          <a:noFill/>
        </p:spPr>
        <p:txBody>
          <a:bodyPr wrap="square" rtlCol="0">
            <a:spAutoFit/>
          </a:bodyPr>
          <a:lstStyle/>
          <a:p>
            <a:r>
              <a:rPr lang="en-US" sz="2000" dirty="0" smtClean="0">
                <a:solidFill>
                  <a:srgbClr val="000000"/>
                </a:solidFill>
              </a:rPr>
              <a:t>Inter-IC Communications:  I2C</a:t>
            </a:r>
          </a:p>
          <a:p>
            <a:endParaRPr lang="en-US" sz="2000" dirty="0">
              <a:solidFill>
                <a:srgbClr val="000000"/>
              </a:solidFill>
            </a:endParaRPr>
          </a:p>
          <a:p>
            <a:r>
              <a:rPr lang="en-US" sz="2000" dirty="0" smtClean="0">
                <a:solidFill>
                  <a:srgbClr val="000000"/>
                </a:solidFill>
              </a:rPr>
              <a:t>I2C defines the addressing on the bus as well, though it doesn’t differentiate between physical and logical addresses.  The address of a slave is often programmed in to that device at the factory.</a:t>
            </a:r>
          </a:p>
          <a:p>
            <a:endParaRPr lang="en-US" sz="2000" dirty="0">
              <a:solidFill>
                <a:srgbClr val="000000"/>
              </a:solidFill>
            </a:endParaRPr>
          </a:p>
          <a:p>
            <a:r>
              <a:rPr lang="en-US" sz="2000" dirty="0" smtClean="0">
                <a:solidFill>
                  <a:srgbClr val="000000"/>
                </a:solidFill>
              </a:rPr>
              <a:t>The first byte after the start condition contains a slave address and a bit indicating whether the master wishes to read or write data.</a:t>
            </a:r>
          </a:p>
        </p:txBody>
      </p:sp>
    </p:spTree>
    <p:extLst>
      <p:ext uri="{BB962C8B-B14F-4D97-AF65-F5344CB8AC3E}">
        <p14:creationId xmlns:p14="http://schemas.microsoft.com/office/powerpoint/2010/main" val="205561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22</a:t>
            </a:fld>
            <a:endParaRPr lang="en-US"/>
          </a:p>
        </p:txBody>
      </p:sp>
      <p:sp>
        <p:nvSpPr>
          <p:cNvPr id="3" name="TextBox 2"/>
          <p:cNvSpPr txBox="1"/>
          <p:nvPr/>
        </p:nvSpPr>
        <p:spPr>
          <a:xfrm>
            <a:off x="560594" y="1725103"/>
            <a:ext cx="7379268" cy="400110"/>
          </a:xfrm>
          <a:prstGeom prst="rect">
            <a:avLst/>
          </a:prstGeom>
          <a:noFill/>
        </p:spPr>
        <p:txBody>
          <a:bodyPr wrap="square" rtlCol="0">
            <a:spAutoFit/>
          </a:bodyPr>
          <a:lstStyle/>
          <a:p>
            <a:r>
              <a:rPr lang="en-US" sz="2000" dirty="0" smtClean="0">
                <a:solidFill>
                  <a:srgbClr val="000000"/>
                </a:solidFill>
              </a:rPr>
              <a:t>Inter-IC Communications:  I2C</a:t>
            </a:r>
          </a:p>
        </p:txBody>
      </p:sp>
      <p:pic>
        <p:nvPicPr>
          <p:cNvPr id="5" name="Picture 4" descr="Screen Shot 2012-10-03 at 7.17.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5" y="2795801"/>
            <a:ext cx="8918325" cy="3298401"/>
          </a:xfrm>
          <a:prstGeom prst="rect">
            <a:avLst/>
          </a:prstGeom>
        </p:spPr>
      </p:pic>
      <p:sp>
        <p:nvSpPr>
          <p:cNvPr id="8" name="TextBox 7"/>
          <p:cNvSpPr txBox="1"/>
          <p:nvPr/>
        </p:nvSpPr>
        <p:spPr>
          <a:xfrm>
            <a:off x="7325488" y="6348670"/>
            <a:ext cx="1761307" cy="307777"/>
          </a:xfrm>
          <a:prstGeom prst="rect">
            <a:avLst/>
          </a:prstGeom>
          <a:noFill/>
        </p:spPr>
        <p:txBody>
          <a:bodyPr wrap="none" rtlCol="0">
            <a:spAutoFit/>
          </a:bodyPr>
          <a:lstStyle/>
          <a:p>
            <a:r>
              <a:rPr lang="en-US" sz="1400" dirty="0" smtClean="0">
                <a:solidFill>
                  <a:srgbClr val="000000"/>
                </a:solidFill>
              </a:rPr>
              <a:t>ref I2C specification</a:t>
            </a:r>
          </a:p>
        </p:txBody>
      </p:sp>
    </p:spTree>
    <p:extLst>
      <p:ext uri="{BB962C8B-B14F-4D97-AF65-F5344CB8AC3E}">
        <p14:creationId xmlns:p14="http://schemas.microsoft.com/office/powerpoint/2010/main" val="3038499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23</a:t>
            </a:fld>
            <a:endParaRPr lang="en-US"/>
          </a:p>
        </p:txBody>
      </p:sp>
      <p:sp>
        <p:nvSpPr>
          <p:cNvPr id="3" name="TextBox 2"/>
          <p:cNvSpPr txBox="1"/>
          <p:nvPr/>
        </p:nvSpPr>
        <p:spPr>
          <a:xfrm>
            <a:off x="560594" y="1725103"/>
            <a:ext cx="7379268" cy="4401205"/>
          </a:xfrm>
          <a:prstGeom prst="rect">
            <a:avLst/>
          </a:prstGeom>
          <a:noFill/>
        </p:spPr>
        <p:txBody>
          <a:bodyPr wrap="square" rtlCol="0">
            <a:spAutoFit/>
          </a:bodyPr>
          <a:lstStyle/>
          <a:p>
            <a:r>
              <a:rPr lang="en-US" sz="2000" dirty="0" smtClean="0">
                <a:solidFill>
                  <a:srgbClr val="000000"/>
                </a:solidFill>
              </a:rPr>
              <a:t>Inter-IC Communications:  I2C</a:t>
            </a:r>
          </a:p>
          <a:p>
            <a:endParaRPr lang="en-US" sz="2000" dirty="0">
              <a:solidFill>
                <a:srgbClr val="000000"/>
              </a:solidFill>
            </a:endParaRPr>
          </a:p>
          <a:p>
            <a:r>
              <a:rPr lang="en-US" sz="2000" dirty="0" smtClean="0">
                <a:solidFill>
                  <a:srgbClr val="000000"/>
                </a:solidFill>
              </a:rPr>
              <a:t>Many other protocols are built in top of I2C.</a:t>
            </a:r>
          </a:p>
          <a:p>
            <a:endParaRPr lang="en-US" sz="2000" dirty="0" smtClean="0">
              <a:solidFill>
                <a:srgbClr val="000000"/>
              </a:solidFill>
            </a:endParaRPr>
          </a:p>
          <a:p>
            <a:pPr marL="342900" indent="-342900">
              <a:buFont typeface="Arial"/>
              <a:buChar char="•"/>
            </a:pPr>
            <a:r>
              <a:rPr lang="en-US" sz="2000" dirty="0" err="1" smtClean="0">
                <a:solidFill>
                  <a:srgbClr val="000000"/>
                </a:solidFill>
              </a:rPr>
              <a:t>PMBus</a:t>
            </a:r>
            <a:r>
              <a:rPr lang="en-US" sz="2000" dirty="0" smtClean="0">
                <a:solidFill>
                  <a:srgbClr val="000000"/>
                </a:solidFill>
              </a:rPr>
              <a:t>:  Power Management Bus is specified to carry messages regarding voltages, currents, power transfers and the like</a:t>
            </a:r>
          </a:p>
          <a:p>
            <a:pPr marL="342900" indent="-342900">
              <a:buFont typeface="Arial"/>
              <a:buChar char="•"/>
            </a:pPr>
            <a:r>
              <a:rPr lang="en-US" sz="2000" dirty="0" err="1" smtClean="0">
                <a:solidFill>
                  <a:srgbClr val="000000"/>
                </a:solidFill>
              </a:rPr>
              <a:t>SMBus</a:t>
            </a:r>
            <a:r>
              <a:rPr lang="en-US" sz="2000" dirty="0" smtClean="0">
                <a:solidFill>
                  <a:srgbClr val="000000"/>
                </a:solidFill>
              </a:rPr>
              <a:t>:  The System Management bus is commonly found on computer motherboards, communicates simple messages such as ON/OFF</a:t>
            </a:r>
          </a:p>
          <a:p>
            <a:pPr marL="342900" indent="-342900">
              <a:buFont typeface="Arial"/>
              <a:buChar char="•"/>
            </a:pPr>
            <a:r>
              <a:rPr lang="en-US" sz="2000" dirty="0" smtClean="0">
                <a:solidFill>
                  <a:srgbClr val="000000"/>
                </a:solidFill>
              </a:rPr>
              <a:t>DDC:  Display Data Channel lives inside VGA, DVI and HDMI connectors and allows the video card to query display parameters such as resolution, supported </a:t>
            </a:r>
            <a:r>
              <a:rPr lang="en-US" sz="2000" dirty="0" err="1" smtClean="0">
                <a:solidFill>
                  <a:srgbClr val="000000"/>
                </a:solidFill>
              </a:rPr>
              <a:t>colour</a:t>
            </a:r>
            <a:r>
              <a:rPr lang="en-US" sz="2000" dirty="0" smtClean="0">
                <a:solidFill>
                  <a:srgbClr val="000000"/>
                </a:solidFill>
              </a:rPr>
              <a:t> depth and the like.</a:t>
            </a:r>
          </a:p>
        </p:txBody>
      </p:sp>
    </p:spTree>
    <p:extLst>
      <p:ext uri="{BB962C8B-B14F-4D97-AF65-F5344CB8AC3E}">
        <p14:creationId xmlns:p14="http://schemas.microsoft.com/office/powerpoint/2010/main" val="2957260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24</a:t>
            </a:fld>
            <a:endParaRPr lang="en-US"/>
          </a:p>
        </p:txBody>
      </p:sp>
      <p:sp>
        <p:nvSpPr>
          <p:cNvPr id="3" name="TextBox 2"/>
          <p:cNvSpPr txBox="1"/>
          <p:nvPr/>
        </p:nvSpPr>
        <p:spPr>
          <a:xfrm>
            <a:off x="560594" y="1725103"/>
            <a:ext cx="7379268" cy="3785652"/>
          </a:xfrm>
          <a:prstGeom prst="rect">
            <a:avLst/>
          </a:prstGeom>
          <a:noFill/>
        </p:spPr>
        <p:txBody>
          <a:bodyPr wrap="square" rtlCol="0">
            <a:spAutoFit/>
          </a:bodyPr>
          <a:lstStyle/>
          <a:p>
            <a:r>
              <a:rPr lang="en-US" sz="2000" dirty="0" smtClean="0">
                <a:solidFill>
                  <a:srgbClr val="000000"/>
                </a:solidFill>
              </a:rPr>
              <a:t>Inter-IC Communications:  I2C</a:t>
            </a:r>
          </a:p>
          <a:p>
            <a:endParaRPr lang="en-US" sz="2000" dirty="0">
              <a:solidFill>
                <a:srgbClr val="000000"/>
              </a:solidFill>
            </a:endParaRPr>
          </a:p>
          <a:p>
            <a:r>
              <a:rPr lang="en-US" sz="2000" dirty="0" smtClean="0">
                <a:solidFill>
                  <a:srgbClr val="000000"/>
                </a:solidFill>
              </a:rPr>
              <a:t>I2C is also used in parallel with data channels.</a:t>
            </a:r>
          </a:p>
          <a:p>
            <a:pPr marL="342900" indent="-342900">
              <a:buFont typeface="Arial"/>
              <a:buChar char="•"/>
            </a:pPr>
            <a:r>
              <a:rPr lang="en-US" sz="2000" dirty="0" smtClean="0">
                <a:solidFill>
                  <a:srgbClr val="000000"/>
                </a:solidFill>
              </a:rPr>
              <a:t>Camera modules commonly use I2C for configuration and a parallel </a:t>
            </a:r>
            <a:r>
              <a:rPr lang="en-US" sz="2000" dirty="0" err="1" smtClean="0">
                <a:solidFill>
                  <a:srgbClr val="000000"/>
                </a:solidFill>
              </a:rPr>
              <a:t>colour</a:t>
            </a:r>
            <a:r>
              <a:rPr lang="en-US" sz="2000" dirty="0" smtClean="0">
                <a:solidFill>
                  <a:srgbClr val="000000"/>
                </a:solidFill>
              </a:rPr>
              <a:t> bus for the picture information</a:t>
            </a:r>
          </a:p>
          <a:p>
            <a:pPr marL="342900" indent="-342900">
              <a:buFont typeface="Arial"/>
              <a:buChar char="•"/>
            </a:pPr>
            <a:r>
              <a:rPr lang="en-US" sz="2000" dirty="0" smtClean="0">
                <a:solidFill>
                  <a:srgbClr val="000000"/>
                </a:solidFill>
              </a:rPr>
              <a:t>LCD screens often use I2C (or SPI) for configuration and a parallel </a:t>
            </a:r>
            <a:r>
              <a:rPr lang="en-US" sz="2000" dirty="0" err="1" smtClean="0">
                <a:solidFill>
                  <a:srgbClr val="000000"/>
                </a:solidFill>
              </a:rPr>
              <a:t>colour</a:t>
            </a:r>
            <a:r>
              <a:rPr lang="en-US" sz="2000" dirty="0" smtClean="0">
                <a:solidFill>
                  <a:srgbClr val="000000"/>
                </a:solidFill>
              </a:rPr>
              <a:t> bus for the picture information</a:t>
            </a:r>
          </a:p>
          <a:p>
            <a:pPr marL="342900" indent="-342900">
              <a:buFont typeface="Arial"/>
              <a:buChar char="•"/>
            </a:pPr>
            <a:r>
              <a:rPr lang="en-US" sz="2000" dirty="0">
                <a:solidFill>
                  <a:srgbClr val="000000"/>
                </a:solidFill>
              </a:rPr>
              <a:t>Audio CODECs use I2C for configuration and I2S for data transfer (you should know that from labs!</a:t>
            </a:r>
            <a:r>
              <a:rPr lang="en-US" sz="2000" dirty="0" smtClean="0">
                <a:solidFill>
                  <a:srgbClr val="000000"/>
                </a:solidFill>
              </a:rPr>
              <a:t>)</a:t>
            </a:r>
          </a:p>
          <a:p>
            <a:pPr marL="342900" indent="-342900">
              <a:buFont typeface="Arial"/>
              <a:buChar char="•"/>
            </a:pPr>
            <a:r>
              <a:rPr lang="en-US" sz="2000" dirty="0" smtClean="0">
                <a:solidFill>
                  <a:srgbClr val="000000"/>
                </a:solidFill>
              </a:rPr>
              <a:t>Standard computer memory modules use I2C for presence, capacity and error correction information while the parallel memory bus carries the read and write operations.</a:t>
            </a:r>
            <a:endParaRPr lang="en-US" sz="2000" dirty="0">
              <a:solidFill>
                <a:srgbClr val="000000"/>
              </a:solidFill>
            </a:endParaRPr>
          </a:p>
        </p:txBody>
      </p:sp>
    </p:spTree>
    <p:extLst>
      <p:ext uri="{BB962C8B-B14F-4D97-AF65-F5344CB8AC3E}">
        <p14:creationId xmlns:p14="http://schemas.microsoft.com/office/powerpoint/2010/main" val="188848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25</a:t>
            </a:fld>
            <a:endParaRPr lang="en-US"/>
          </a:p>
        </p:txBody>
      </p:sp>
      <p:sp>
        <p:nvSpPr>
          <p:cNvPr id="3" name="TextBox 2"/>
          <p:cNvSpPr txBox="1"/>
          <p:nvPr/>
        </p:nvSpPr>
        <p:spPr>
          <a:xfrm>
            <a:off x="560594" y="1725103"/>
            <a:ext cx="7379268" cy="3785652"/>
          </a:xfrm>
          <a:prstGeom prst="rect">
            <a:avLst/>
          </a:prstGeom>
          <a:noFill/>
        </p:spPr>
        <p:txBody>
          <a:bodyPr wrap="square" rtlCol="0">
            <a:spAutoFit/>
          </a:bodyPr>
          <a:lstStyle/>
          <a:p>
            <a:r>
              <a:rPr lang="en-US" sz="2000" dirty="0" smtClean="0">
                <a:solidFill>
                  <a:srgbClr val="000000"/>
                </a:solidFill>
              </a:rPr>
              <a:t>Inter-IC Communications:  I2C</a:t>
            </a:r>
          </a:p>
          <a:p>
            <a:endParaRPr lang="en-US" sz="2000" dirty="0">
              <a:solidFill>
                <a:srgbClr val="000000"/>
              </a:solidFill>
            </a:endParaRPr>
          </a:p>
          <a:p>
            <a:r>
              <a:rPr lang="en-US" sz="2000" dirty="0" smtClean="0">
                <a:solidFill>
                  <a:srgbClr val="000000"/>
                </a:solidFill>
              </a:rPr>
              <a:t>I2C is also used in parallel with data channels.</a:t>
            </a:r>
          </a:p>
          <a:p>
            <a:pPr marL="342900" indent="-342900">
              <a:buFont typeface="Arial"/>
              <a:buChar char="•"/>
            </a:pPr>
            <a:r>
              <a:rPr lang="en-US" sz="2000" dirty="0" smtClean="0">
                <a:solidFill>
                  <a:srgbClr val="000000"/>
                </a:solidFill>
              </a:rPr>
              <a:t>Camera modules commonly use I2C for configuration and a parallel </a:t>
            </a:r>
            <a:r>
              <a:rPr lang="en-US" sz="2000" dirty="0" err="1" smtClean="0">
                <a:solidFill>
                  <a:srgbClr val="000000"/>
                </a:solidFill>
              </a:rPr>
              <a:t>colour</a:t>
            </a:r>
            <a:r>
              <a:rPr lang="en-US" sz="2000" dirty="0" smtClean="0">
                <a:solidFill>
                  <a:srgbClr val="000000"/>
                </a:solidFill>
              </a:rPr>
              <a:t> bus for the picture information</a:t>
            </a:r>
          </a:p>
          <a:p>
            <a:pPr marL="342900" indent="-342900">
              <a:buFont typeface="Arial"/>
              <a:buChar char="•"/>
            </a:pPr>
            <a:r>
              <a:rPr lang="en-US" sz="2000" dirty="0" smtClean="0">
                <a:solidFill>
                  <a:srgbClr val="000000"/>
                </a:solidFill>
              </a:rPr>
              <a:t>LCD screens often use I2C (or SPI) for configuration and a parallel </a:t>
            </a:r>
            <a:r>
              <a:rPr lang="en-US" sz="2000" dirty="0" err="1" smtClean="0">
                <a:solidFill>
                  <a:srgbClr val="000000"/>
                </a:solidFill>
              </a:rPr>
              <a:t>colour</a:t>
            </a:r>
            <a:r>
              <a:rPr lang="en-US" sz="2000" dirty="0" smtClean="0">
                <a:solidFill>
                  <a:srgbClr val="000000"/>
                </a:solidFill>
              </a:rPr>
              <a:t> bus for the picture information</a:t>
            </a:r>
          </a:p>
          <a:p>
            <a:pPr marL="342900" indent="-342900">
              <a:buFont typeface="Arial"/>
              <a:buChar char="•"/>
            </a:pPr>
            <a:r>
              <a:rPr lang="en-US" sz="2000" dirty="0">
                <a:solidFill>
                  <a:srgbClr val="000000"/>
                </a:solidFill>
              </a:rPr>
              <a:t>Audio CODECs use I2C for configuration and I2S for data transfer (you should know that from labs!</a:t>
            </a:r>
            <a:r>
              <a:rPr lang="en-US" sz="2000" dirty="0" smtClean="0">
                <a:solidFill>
                  <a:srgbClr val="000000"/>
                </a:solidFill>
              </a:rPr>
              <a:t>)</a:t>
            </a:r>
          </a:p>
          <a:p>
            <a:pPr marL="342900" indent="-342900">
              <a:buFont typeface="Arial"/>
              <a:buChar char="•"/>
            </a:pPr>
            <a:r>
              <a:rPr lang="en-US" sz="2000" dirty="0" smtClean="0">
                <a:solidFill>
                  <a:srgbClr val="000000"/>
                </a:solidFill>
              </a:rPr>
              <a:t>Standard computer memory modules use I2C for presence, capacity and error correction information while the parallel memory bus carries the read and write operations.</a:t>
            </a:r>
            <a:endParaRPr lang="en-US" sz="2000" dirty="0">
              <a:solidFill>
                <a:srgbClr val="000000"/>
              </a:solidFill>
            </a:endParaRPr>
          </a:p>
        </p:txBody>
      </p:sp>
    </p:spTree>
    <p:extLst>
      <p:ext uri="{BB962C8B-B14F-4D97-AF65-F5344CB8AC3E}">
        <p14:creationId xmlns:p14="http://schemas.microsoft.com/office/powerpoint/2010/main" val="4172761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26</a:t>
            </a:fld>
            <a:endParaRPr lang="en-US"/>
          </a:p>
        </p:txBody>
      </p:sp>
      <p:sp>
        <p:nvSpPr>
          <p:cNvPr id="3" name="TextBox 2"/>
          <p:cNvSpPr txBox="1"/>
          <p:nvPr/>
        </p:nvSpPr>
        <p:spPr>
          <a:xfrm>
            <a:off x="560594" y="1725103"/>
            <a:ext cx="7379268" cy="2862322"/>
          </a:xfrm>
          <a:prstGeom prst="rect">
            <a:avLst/>
          </a:prstGeom>
          <a:noFill/>
        </p:spPr>
        <p:txBody>
          <a:bodyPr wrap="square" rtlCol="0">
            <a:spAutoFit/>
          </a:bodyPr>
          <a:lstStyle/>
          <a:p>
            <a:r>
              <a:rPr lang="en-US" sz="2000" dirty="0" smtClean="0">
                <a:solidFill>
                  <a:srgbClr val="000000"/>
                </a:solidFill>
              </a:rPr>
              <a:t>Universal Serial Bus:  USB</a:t>
            </a:r>
          </a:p>
          <a:p>
            <a:endParaRPr lang="en-US" sz="2000" dirty="0">
              <a:solidFill>
                <a:srgbClr val="000000"/>
              </a:solidFill>
            </a:endParaRPr>
          </a:p>
          <a:p>
            <a:r>
              <a:rPr lang="en-US" sz="2000" dirty="0" smtClean="0">
                <a:solidFill>
                  <a:srgbClr val="000000"/>
                </a:solidFill>
              </a:rPr>
              <a:t>USB is by far the most commonly used interface for computer peripherals and devices, although its use in Embedded Systems is somewhat limited.</a:t>
            </a:r>
          </a:p>
          <a:p>
            <a:endParaRPr lang="en-US" sz="2000" dirty="0">
              <a:solidFill>
                <a:srgbClr val="000000"/>
              </a:solidFill>
            </a:endParaRPr>
          </a:p>
          <a:p>
            <a:r>
              <a:rPr lang="en-US" sz="2000" dirty="0" smtClean="0">
                <a:solidFill>
                  <a:srgbClr val="000000"/>
                </a:solidFill>
              </a:rPr>
              <a:t>USB is fairly complex to implement and, though the spec allows for guaranteed bandwidth or latency allocations, few devices take advantage of this.</a:t>
            </a:r>
            <a:endParaRPr lang="en-US" sz="2000" dirty="0">
              <a:solidFill>
                <a:srgbClr val="000000"/>
              </a:solidFill>
            </a:endParaRPr>
          </a:p>
        </p:txBody>
      </p:sp>
    </p:spTree>
    <p:extLst>
      <p:ext uri="{BB962C8B-B14F-4D97-AF65-F5344CB8AC3E}">
        <p14:creationId xmlns:p14="http://schemas.microsoft.com/office/powerpoint/2010/main" val="2584050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27</a:t>
            </a:fld>
            <a:endParaRPr lang="en-US"/>
          </a:p>
        </p:txBody>
      </p:sp>
      <p:sp>
        <p:nvSpPr>
          <p:cNvPr id="3" name="TextBox 2"/>
          <p:cNvSpPr txBox="1"/>
          <p:nvPr/>
        </p:nvSpPr>
        <p:spPr>
          <a:xfrm>
            <a:off x="560594" y="1725103"/>
            <a:ext cx="7379268" cy="3477875"/>
          </a:xfrm>
          <a:prstGeom prst="rect">
            <a:avLst/>
          </a:prstGeom>
          <a:noFill/>
        </p:spPr>
        <p:txBody>
          <a:bodyPr wrap="square" rtlCol="0">
            <a:spAutoFit/>
          </a:bodyPr>
          <a:lstStyle/>
          <a:p>
            <a:r>
              <a:rPr lang="en-US" sz="2000" dirty="0" smtClean="0">
                <a:solidFill>
                  <a:srgbClr val="000000"/>
                </a:solidFill>
              </a:rPr>
              <a:t>Universal Serial Bus:  USB</a:t>
            </a:r>
          </a:p>
          <a:p>
            <a:endParaRPr lang="en-US" sz="2000" dirty="0">
              <a:solidFill>
                <a:srgbClr val="000000"/>
              </a:solidFill>
            </a:endParaRPr>
          </a:p>
          <a:p>
            <a:r>
              <a:rPr lang="en-US" sz="2000" dirty="0" smtClean="0">
                <a:solidFill>
                  <a:srgbClr val="000000"/>
                </a:solidFill>
              </a:rPr>
              <a:t>Everyone is familiar with the architecture of USB, with devices connected through hubs in a tree structure.  Inside each physical device there are a number of logical ‘endpoints’.  Endpoints in each device are logically connected by ‘pipes’.  </a:t>
            </a:r>
          </a:p>
          <a:p>
            <a:endParaRPr lang="en-US" sz="2000" dirty="0">
              <a:solidFill>
                <a:srgbClr val="000000"/>
              </a:solidFill>
            </a:endParaRPr>
          </a:p>
          <a:p>
            <a:r>
              <a:rPr lang="en-US" sz="2000" dirty="0" smtClean="0">
                <a:solidFill>
                  <a:srgbClr val="000000"/>
                </a:solidFill>
              </a:rPr>
              <a:t>There’s always a pipe between Endpoint 0 at each end, referred to as the Control Pipe.  This carries set up information at start up, including information about how the other endpoints are to be wired up.</a:t>
            </a:r>
          </a:p>
        </p:txBody>
      </p:sp>
    </p:spTree>
    <p:extLst>
      <p:ext uri="{BB962C8B-B14F-4D97-AF65-F5344CB8AC3E}">
        <p14:creationId xmlns:p14="http://schemas.microsoft.com/office/powerpoint/2010/main" val="3557484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28</a:t>
            </a:fld>
            <a:endParaRPr lang="en-US"/>
          </a:p>
        </p:txBody>
      </p:sp>
      <p:sp>
        <p:nvSpPr>
          <p:cNvPr id="3" name="TextBox 2"/>
          <p:cNvSpPr txBox="1"/>
          <p:nvPr/>
        </p:nvSpPr>
        <p:spPr>
          <a:xfrm>
            <a:off x="560594" y="1725103"/>
            <a:ext cx="7379268" cy="2554545"/>
          </a:xfrm>
          <a:prstGeom prst="rect">
            <a:avLst/>
          </a:prstGeom>
          <a:noFill/>
        </p:spPr>
        <p:txBody>
          <a:bodyPr wrap="square" rtlCol="0">
            <a:spAutoFit/>
          </a:bodyPr>
          <a:lstStyle/>
          <a:p>
            <a:r>
              <a:rPr lang="en-US" sz="2000" dirty="0" smtClean="0">
                <a:solidFill>
                  <a:srgbClr val="000000"/>
                </a:solidFill>
              </a:rPr>
              <a:t>Universal Serial Bus:  USB</a:t>
            </a:r>
          </a:p>
          <a:p>
            <a:endParaRPr lang="en-US" sz="2000" dirty="0">
              <a:solidFill>
                <a:srgbClr val="000000"/>
              </a:solidFill>
            </a:endParaRPr>
          </a:p>
          <a:p>
            <a:r>
              <a:rPr lang="en-US" sz="2000" dirty="0" smtClean="0">
                <a:solidFill>
                  <a:srgbClr val="000000"/>
                </a:solidFill>
              </a:rPr>
              <a:t>Pipes between endpoints can either by message pipes, like the control pipe, or stream pipes.  Stream pipes are used for most data transfers.</a:t>
            </a:r>
          </a:p>
          <a:p>
            <a:endParaRPr lang="en-US" sz="2000" dirty="0">
              <a:solidFill>
                <a:srgbClr val="000000"/>
              </a:solidFill>
            </a:endParaRPr>
          </a:p>
          <a:p>
            <a:r>
              <a:rPr lang="en-US" sz="2000" dirty="0" smtClean="0">
                <a:solidFill>
                  <a:srgbClr val="000000"/>
                </a:solidFill>
              </a:rPr>
              <a:t>Stream pipes in turn are divided in to three classes:  Interrupt, Isochronous and Bulk.  Stream pipes are unidirectional.</a:t>
            </a:r>
          </a:p>
        </p:txBody>
      </p:sp>
    </p:spTree>
    <p:extLst>
      <p:ext uri="{BB962C8B-B14F-4D97-AF65-F5344CB8AC3E}">
        <p14:creationId xmlns:p14="http://schemas.microsoft.com/office/powerpoint/2010/main" val="4188912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29</a:t>
            </a:fld>
            <a:endParaRPr lang="en-US"/>
          </a:p>
        </p:txBody>
      </p:sp>
      <p:sp>
        <p:nvSpPr>
          <p:cNvPr id="3" name="TextBox 2"/>
          <p:cNvSpPr txBox="1"/>
          <p:nvPr/>
        </p:nvSpPr>
        <p:spPr>
          <a:xfrm>
            <a:off x="560594" y="1725103"/>
            <a:ext cx="7379268" cy="2862322"/>
          </a:xfrm>
          <a:prstGeom prst="rect">
            <a:avLst/>
          </a:prstGeom>
          <a:noFill/>
        </p:spPr>
        <p:txBody>
          <a:bodyPr wrap="square" rtlCol="0">
            <a:spAutoFit/>
          </a:bodyPr>
          <a:lstStyle/>
          <a:p>
            <a:r>
              <a:rPr lang="en-US" sz="2000" dirty="0" smtClean="0">
                <a:solidFill>
                  <a:srgbClr val="000000"/>
                </a:solidFill>
              </a:rPr>
              <a:t>Universal Serial Bus:  USB</a:t>
            </a:r>
          </a:p>
          <a:p>
            <a:endParaRPr lang="en-US" sz="2000" dirty="0">
              <a:solidFill>
                <a:srgbClr val="000000"/>
              </a:solidFill>
            </a:endParaRPr>
          </a:p>
          <a:p>
            <a:r>
              <a:rPr lang="en-US" sz="2000" dirty="0" smtClean="0">
                <a:solidFill>
                  <a:srgbClr val="000000"/>
                </a:solidFill>
              </a:rPr>
              <a:t>Interrupt transfers can provide bounded latency assuming a complete knowledge of the devices on the bus and that all other devices are well-behaved.</a:t>
            </a:r>
          </a:p>
          <a:p>
            <a:endParaRPr lang="en-US" sz="2000" dirty="0">
              <a:solidFill>
                <a:srgbClr val="000000"/>
              </a:solidFill>
            </a:endParaRPr>
          </a:p>
          <a:p>
            <a:r>
              <a:rPr lang="en-US" sz="2000" dirty="0" smtClean="0">
                <a:solidFill>
                  <a:srgbClr val="000000"/>
                </a:solidFill>
              </a:rPr>
              <a:t>Interrupt transfers are necessarily small amounts of data that must be delivered, such as information from USB mice and keyboards.</a:t>
            </a:r>
          </a:p>
        </p:txBody>
      </p:sp>
    </p:spTree>
    <p:extLst>
      <p:ext uri="{BB962C8B-B14F-4D97-AF65-F5344CB8AC3E}">
        <p14:creationId xmlns:p14="http://schemas.microsoft.com/office/powerpoint/2010/main" val="180472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a:t>
            </a:fld>
            <a:endParaRPr lang="en-US"/>
          </a:p>
        </p:txBody>
      </p:sp>
      <p:grpSp>
        <p:nvGrpSpPr>
          <p:cNvPr id="5" name="Group 2"/>
          <p:cNvGrpSpPr>
            <a:grpSpLocks/>
          </p:cNvGrpSpPr>
          <p:nvPr/>
        </p:nvGrpSpPr>
        <p:grpSpPr bwMode="auto">
          <a:xfrm>
            <a:off x="1263211" y="1847053"/>
            <a:ext cx="6692369" cy="4499797"/>
            <a:chOff x="1968" y="1296"/>
            <a:chExt cx="1727" cy="1799"/>
          </a:xfrm>
        </p:grpSpPr>
        <p:sp>
          <p:nvSpPr>
            <p:cNvPr id="6" name="AutoShape 3"/>
            <p:cNvSpPr>
              <a:spLocks noChangeArrowheads="1"/>
            </p:cNvSpPr>
            <p:nvPr/>
          </p:nvSpPr>
          <p:spPr bwMode="auto">
            <a:xfrm>
              <a:off x="1968" y="2614"/>
              <a:ext cx="1727" cy="360"/>
            </a:xfrm>
            <a:prstGeom prst="cube">
              <a:avLst>
                <a:gd name="adj" fmla="val 20046"/>
              </a:avLst>
            </a:prstGeom>
            <a:gradFill rotWithShape="0">
              <a:gsLst>
                <a:gs pos="0">
                  <a:srgbClr val="757575"/>
                </a:gs>
                <a:gs pos="50000">
                  <a:srgbClr val="FFFFFF"/>
                </a:gs>
                <a:gs pos="100000">
                  <a:srgbClr val="757575"/>
                </a:gs>
              </a:gsLst>
              <a:lin ang="5400000" scaled="1"/>
            </a:gradFill>
            <a:ln w="12600" cap="rnd">
              <a:solidFill>
                <a:srgbClr val="C0C0C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000000"/>
                  </a:solidFill>
                  <a:effectLst>
                    <a:outerShdw blurRad="38100" dist="38100" dir="2700000" algn="tl">
                      <a:srgbClr val="FFFFFF"/>
                    </a:outerShdw>
                  </a:effectLst>
                </a:rPr>
                <a:t>Hardware Layer</a:t>
              </a:r>
            </a:p>
          </p:txBody>
        </p:sp>
        <p:sp>
          <p:nvSpPr>
            <p:cNvPr id="7" name="AutoShape 4"/>
            <p:cNvSpPr>
              <a:spLocks noChangeArrowheads="1"/>
            </p:cNvSpPr>
            <p:nvPr/>
          </p:nvSpPr>
          <p:spPr bwMode="auto">
            <a:xfrm>
              <a:off x="1968" y="2088"/>
              <a:ext cx="1727" cy="568"/>
            </a:xfrm>
            <a:prstGeom prst="cube">
              <a:avLst>
                <a:gd name="adj" fmla="val 8440"/>
              </a:avLst>
            </a:prstGeom>
            <a:gradFill rotWithShape="0">
              <a:gsLst>
                <a:gs pos="0">
                  <a:srgbClr val="757575"/>
                </a:gs>
                <a:gs pos="50000">
                  <a:srgbClr val="FFFFFF"/>
                </a:gs>
                <a:gs pos="100000">
                  <a:srgbClr val="757575"/>
                </a:gs>
              </a:gsLst>
              <a:lin ang="5400000" scaled="1"/>
            </a:gradFill>
            <a:ln w="12600" cap="rnd">
              <a:solidFill>
                <a:srgbClr val="C0C0C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000000"/>
                  </a:solidFill>
                  <a:effectLst>
                    <a:outerShdw blurRad="38100" dist="38100" dir="2700000" algn="tl">
                      <a:srgbClr val="FFFFFF"/>
                    </a:outerShdw>
                  </a:effectLst>
                </a:rPr>
                <a:t>System Software Layer</a:t>
              </a:r>
            </a:p>
          </p:txBody>
        </p:sp>
        <p:sp>
          <p:nvSpPr>
            <p:cNvPr id="8" name="AutoShape 5"/>
            <p:cNvSpPr>
              <a:spLocks noChangeArrowheads="1"/>
            </p:cNvSpPr>
            <p:nvPr/>
          </p:nvSpPr>
          <p:spPr bwMode="auto">
            <a:xfrm>
              <a:off x="1968" y="1440"/>
              <a:ext cx="1727" cy="647"/>
            </a:xfrm>
            <a:prstGeom prst="cube">
              <a:avLst>
                <a:gd name="adj" fmla="val 10190"/>
              </a:avLst>
            </a:prstGeom>
            <a:gradFill rotWithShape="0">
              <a:gsLst>
                <a:gs pos="0">
                  <a:srgbClr val="757575"/>
                </a:gs>
                <a:gs pos="50000">
                  <a:srgbClr val="FFFFFF"/>
                </a:gs>
                <a:gs pos="100000">
                  <a:srgbClr val="757575"/>
                </a:gs>
              </a:gsLst>
              <a:lin ang="5400000" scaled="1"/>
            </a:gradFill>
            <a:ln w="12600" cap="rnd">
              <a:solidFill>
                <a:srgbClr val="C0C0C0"/>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dirty="0">
                  <a:solidFill>
                    <a:srgbClr val="000000"/>
                  </a:solidFill>
                  <a:effectLst>
                    <a:outerShdw blurRad="38100" dist="38100" dir="2700000" algn="tl">
                      <a:srgbClr val="FFFFFF"/>
                    </a:outerShdw>
                  </a:effectLst>
                </a:rPr>
                <a:t>Application Software Layer </a:t>
              </a: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000000"/>
                </a:solidFill>
                <a:effectLst>
                  <a:outerShdw blurRad="38100" dist="38100" dir="2700000" algn="tl">
                    <a:srgbClr val="FFFFFF"/>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a:p>
              <a:pPr algn="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1400" dirty="0">
                <a:solidFill>
                  <a:srgbClr val="F8F8F8"/>
                </a:solidFill>
                <a:effectLst>
                  <a:outerShdw blurRad="38100" dist="38100" dir="2700000" algn="tl">
                    <a:srgbClr val="000000"/>
                  </a:outerShdw>
                </a:effectLst>
              </a:endParaRPr>
            </a:p>
          </p:txBody>
        </p:sp>
        <p:sp>
          <p:nvSpPr>
            <p:cNvPr id="10" name="AutoShape 6"/>
            <p:cNvSpPr>
              <a:spLocks noChangeArrowheads="1"/>
            </p:cNvSpPr>
            <p:nvPr/>
          </p:nvSpPr>
          <p:spPr bwMode="auto">
            <a:xfrm>
              <a:off x="2112" y="2758"/>
              <a:ext cx="503"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Physical  Layer</a:t>
              </a:r>
            </a:p>
          </p:txBody>
        </p:sp>
        <p:sp>
          <p:nvSpPr>
            <p:cNvPr id="11" name="AutoShape 7"/>
            <p:cNvSpPr>
              <a:spLocks noChangeArrowheads="1"/>
            </p:cNvSpPr>
            <p:nvPr/>
          </p:nvSpPr>
          <p:spPr bwMode="auto">
            <a:xfrm>
              <a:off x="2112" y="2470"/>
              <a:ext cx="503"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Data-Link Layer</a:t>
              </a:r>
            </a:p>
          </p:txBody>
        </p:sp>
        <p:sp>
          <p:nvSpPr>
            <p:cNvPr id="12" name="AutoShape 8"/>
            <p:cNvSpPr>
              <a:spLocks noChangeArrowheads="1"/>
            </p:cNvSpPr>
            <p:nvPr/>
          </p:nvSpPr>
          <p:spPr bwMode="auto">
            <a:xfrm>
              <a:off x="2112" y="2326"/>
              <a:ext cx="503"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Network Layer</a:t>
              </a:r>
            </a:p>
          </p:txBody>
        </p:sp>
        <p:sp>
          <p:nvSpPr>
            <p:cNvPr id="13" name="AutoShape 9"/>
            <p:cNvSpPr>
              <a:spLocks noChangeArrowheads="1"/>
            </p:cNvSpPr>
            <p:nvPr/>
          </p:nvSpPr>
          <p:spPr bwMode="auto">
            <a:xfrm>
              <a:off x="2112" y="2182"/>
              <a:ext cx="503"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Transport Layer</a:t>
              </a:r>
            </a:p>
          </p:txBody>
        </p:sp>
        <p:sp>
          <p:nvSpPr>
            <p:cNvPr id="14" name="AutoShape 10"/>
            <p:cNvSpPr>
              <a:spLocks noChangeArrowheads="1"/>
            </p:cNvSpPr>
            <p:nvPr/>
          </p:nvSpPr>
          <p:spPr bwMode="auto">
            <a:xfrm>
              <a:off x="2112" y="1872"/>
              <a:ext cx="575"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Session Layer</a:t>
              </a:r>
            </a:p>
          </p:txBody>
        </p:sp>
        <p:sp>
          <p:nvSpPr>
            <p:cNvPr id="15" name="AutoShape 11"/>
            <p:cNvSpPr>
              <a:spLocks noChangeArrowheads="1"/>
            </p:cNvSpPr>
            <p:nvPr/>
          </p:nvSpPr>
          <p:spPr bwMode="auto">
            <a:xfrm>
              <a:off x="2112" y="1694"/>
              <a:ext cx="575"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Presentation Layer</a:t>
              </a:r>
            </a:p>
          </p:txBody>
        </p:sp>
        <p:sp>
          <p:nvSpPr>
            <p:cNvPr id="16" name="AutoShape 12"/>
            <p:cNvSpPr>
              <a:spLocks noChangeArrowheads="1"/>
            </p:cNvSpPr>
            <p:nvPr/>
          </p:nvSpPr>
          <p:spPr bwMode="auto">
            <a:xfrm>
              <a:off x="2112" y="1550"/>
              <a:ext cx="575" cy="143"/>
            </a:xfrm>
            <a:prstGeom prst="cube">
              <a:avLst>
                <a:gd name="adj" fmla="val 25000"/>
              </a:avLst>
            </a:prstGeom>
            <a:gradFill rotWithShape="0">
              <a:gsLst>
                <a:gs pos="0">
                  <a:srgbClr val="969696"/>
                </a:gs>
                <a:gs pos="50000">
                  <a:srgbClr val="454545"/>
                </a:gs>
                <a:gs pos="100000">
                  <a:srgbClr val="969696"/>
                </a:gs>
              </a:gsLst>
              <a:lin ang="54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1400">
                  <a:solidFill>
                    <a:srgbClr val="F8F8F8"/>
                  </a:solidFill>
                  <a:effectLst>
                    <a:outerShdw blurRad="38100" dist="38100" dir="2700000" algn="tl">
                      <a:srgbClr val="000000"/>
                    </a:outerShdw>
                  </a:effectLst>
                </a:rPr>
                <a:t>Application Layer</a:t>
              </a:r>
            </a:p>
          </p:txBody>
        </p:sp>
        <p:sp>
          <p:nvSpPr>
            <p:cNvPr id="17" name="Text Box 13"/>
            <p:cNvSpPr txBox="1">
              <a:spLocks noChangeArrowheads="1"/>
            </p:cNvSpPr>
            <p:nvPr/>
          </p:nvSpPr>
          <p:spPr bwMode="auto">
            <a:xfrm>
              <a:off x="2040" y="1296"/>
              <a:ext cx="719" cy="1799"/>
            </a:xfrm>
            <a:prstGeom prst="rect">
              <a:avLst/>
            </a:prstGeom>
            <a:noFill/>
            <a:ln w="9360">
              <a:solidFill>
                <a:srgbClr val="000000"/>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Times New Roman" charset="0"/>
                  <a:ea typeface="ＭＳ Ｐゴシック" charset="0"/>
                  <a:cs typeface="Droid Sans Fallback" charset="0"/>
                </a:defRPr>
              </a:lvl9pPr>
            </a:lstStyle>
            <a:p>
              <a:pPr algn="ctr" eaLnBrk="0" hangingPunct="0">
                <a:buClrTx/>
                <a:buFontTx/>
                <a:buNone/>
              </a:pPr>
              <a:r>
                <a:rPr lang="en-AU" sz="1400" dirty="0">
                  <a:solidFill>
                    <a:srgbClr val="000000"/>
                  </a:solidFill>
                  <a:latin typeface="+mn-lt"/>
                </a:rPr>
                <a:t>OSI Model</a:t>
              </a:r>
            </a:p>
          </p:txBody>
        </p:sp>
      </p:grpSp>
    </p:spTree>
    <p:extLst>
      <p:ext uri="{BB962C8B-B14F-4D97-AF65-F5344CB8AC3E}">
        <p14:creationId xmlns:p14="http://schemas.microsoft.com/office/powerpoint/2010/main" val="3313855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30</a:t>
            </a:fld>
            <a:endParaRPr lang="en-US"/>
          </a:p>
        </p:txBody>
      </p:sp>
      <p:sp>
        <p:nvSpPr>
          <p:cNvPr id="3" name="TextBox 2"/>
          <p:cNvSpPr txBox="1"/>
          <p:nvPr/>
        </p:nvSpPr>
        <p:spPr>
          <a:xfrm>
            <a:off x="560594" y="1725103"/>
            <a:ext cx="7379268" cy="2554545"/>
          </a:xfrm>
          <a:prstGeom prst="rect">
            <a:avLst/>
          </a:prstGeom>
          <a:noFill/>
        </p:spPr>
        <p:txBody>
          <a:bodyPr wrap="square" rtlCol="0">
            <a:spAutoFit/>
          </a:bodyPr>
          <a:lstStyle/>
          <a:p>
            <a:r>
              <a:rPr lang="en-US" sz="2000" dirty="0" smtClean="0">
                <a:solidFill>
                  <a:srgbClr val="000000"/>
                </a:solidFill>
              </a:rPr>
              <a:t>Universal Serial Bus:  USB</a:t>
            </a:r>
          </a:p>
          <a:p>
            <a:endParaRPr lang="en-US" sz="2000" dirty="0">
              <a:solidFill>
                <a:srgbClr val="000000"/>
              </a:solidFill>
            </a:endParaRPr>
          </a:p>
          <a:p>
            <a:r>
              <a:rPr lang="en-US" sz="2000" dirty="0" smtClean="0">
                <a:solidFill>
                  <a:srgbClr val="000000"/>
                </a:solidFill>
              </a:rPr>
              <a:t>Isochronous transfers can tolerate data loss more than they can tolerate latency.  USB speakers, webcams and the like use Isochronous transfers.</a:t>
            </a:r>
          </a:p>
          <a:p>
            <a:endParaRPr lang="en-US" sz="2000" dirty="0">
              <a:solidFill>
                <a:srgbClr val="000000"/>
              </a:solidFill>
            </a:endParaRPr>
          </a:p>
          <a:p>
            <a:r>
              <a:rPr lang="en-US" sz="2000" dirty="0" smtClean="0">
                <a:solidFill>
                  <a:srgbClr val="000000"/>
                </a:solidFill>
              </a:rPr>
              <a:t>Isochronous transfers have a guaranteed rate (which is generally, but not always, as fast as possible).</a:t>
            </a:r>
          </a:p>
        </p:txBody>
      </p:sp>
    </p:spTree>
    <p:extLst>
      <p:ext uri="{BB962C8B-B14F-4D97-AF65-F5344CB8AC3E}">
        <p14:creationId xmlns:p14="http://schemas.microsoft.com/office/powerpoint/2010/main" val="407240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31</a:t>
            </a:fld>
            <a:endParaRPr lang="en-US"/>
          </a:p>
        </p:txBody>
      </p:sp>
      <p:sp>
        <p:nvSpPr>
          <p:cNvPr id="3" name="TextBox 2"/>
          <p:cNvSpPr txBox="1"/>
          <p:nvPr/>
        </p:nvSpPr>
        <p:spPr>
          <a:xfrm>
            <a:off x="560594" y="1725103"/>
            <a:ext cx="7379268" cy="2554545"/>
          </a:xfrm>
          <a:prstGeom prst="rect">
            <a:avLst/>
          </a:prstGeom>
          <a:noFill/>
        </p:spPr>
        <p:txBody>
          <a:bodyPr wrap="square" rtlCol="0">
            <a:spAutoFit/>
          </a:bodyPr>
          <a:lstStyle/>
          <a:p>
            <a:r>
              <a:rPr lang="en-US" sz="2000" dirty="0" smtClean="0">
                <a:solidFill>
                  <a:srgbClr val="000000"/>
                </a:solidFill>
              </a:rPr>
              <a:t>Universal Serial Bus:  USB</a:t>
            </a:r>
          </a:p>
          <a:p>
            <a:endParaRPr lang="en-US" sz="2000" dirty="0">
              <a:solidFill>
                <a:srgbClr val="000000"/>
              </a:solidFill>
            </a:endParaRPr>
          </a:p>
          <a:p>
            <a:r>
              <a:rPr lang="en-US" sz="2000" dirty="0" smtClean="0">
                <a:solidFill>
                  <a:srgbClr val="000000"/>
                </a:solidFill>
              </a:rPr>
              <a:t>Bulk transfers take up the ‘rest’.  Any bandwidth that isn’t reserved for the other two classes is allocated to bulk transfers.</a:t>
            </a:r>
          </a:p>
          <a:p>
            <a:endParaRPr lang="en-US" sz="2000" dirty="0">
              <a:solidFill>
                <a:srgbClr val="000000"/>
              </a:solidFill>
            </a:endParaRPr>
          </a:p>
          <a:p>
            <a:r>
              <a:rPr lang="en-US" sz="2000" dirty="0" smtClean="0">
                <a:solidFill>
                  <a:srgbClr val="000000"/>
                </a:solidFill>
              </a:rPr>
              <a:t>This is designed to be used by things like USB storage devices, but in practice many devices that should use other types end up using bulk transfers anyway.</a:t>
            </a:r>
          </a:p>
        </p:txBody>
      </p:sp>
    </p:spTree>
    <p:extLst>
      <p:ext uri="{BB962C8B-B14F-4D97-AF65-F5344CB8AC3E}">
        <p14:creationId xmlns:p14="http://schemas.microsoft.com/office/powerpoint/2010/main" val="3669763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32</a:t>
            </a:fld>
            <a:endParaRPr lang="en-US"/>
          </a:p>
        </p:txBody>
      </p:sp>
      <p:sp>
        <p:nvSpPr>
          <p:cNvPr id="3" name="TextBox 2"/>
          <p:cNvSpPr txBox="1"/>
          <p:nvPr/>
        </p:nvSpPr>
        <p:spPr>
          <a:xfrm>
            <a:off x="560594" y="1725103"/>
            <a:ext cx="7379268" cy="4708981"/>
          </a:xfrm>
          <a:prstGeom prst="rect">
            <a:avLst/>
          </a:prstGeom>
          <a:noFill/>
        </p:spPr>
        <p:txBody>
          <a:bodyPr wrap="square" rtlCol="0">
            <a:spAutoFit/>
          </a:bodyPr>
          <a:lstStyle/>
          <a:p>
            <a:r>
              <a:rPr lang="en-US" sz="2000" dirty="0" smtClean="0">
                <a:solidFill>
                  <a:srgbClr val="000000"/>
                </a:solidFill>
              </a:rPr>
              <a:t>Universal Serial Bus:  USB</a:t>
            </a:r>
          </a:p>
          <a:p>
            <a:endParaRPr lang="en-US" sz="2000" dirty="0">
              <a:solidFill>
                <a:srgbClr val="000000"/>
              </a:solidFill>
            </a:endParaRPr>
          </a:p>
          <a:p>
            <a:r>
              <a:rPr lang="en-US" sz="2000" dirty="0" smtClean="0">
                <a:solidFill>
                  <a:srgbClr val="000000"/>
                </a:solidFill>
              </a:rPr>
              <a:t>A common USB peripheral in Embedded Systems are “USB to Serial Converters”.  These replace the standard serial ports that were present on most older computers with USB versions.  This same concept is extended to “USB to I2C Converters”, “USB to SPI” etc.</a:t>
            </a:r>
          </a:p>
          <a:p>
            <a:endParaRPr lang="en-US" sz="2000" dirty="0">
              <a:solidFill>
                <a:srgbClr val="000000"/>
              </a:solidFill>
            </a:endParaRPr>
          </a:p>
          <a:p>
            <a:r>
              <a:rPr lang="en-US" sz="2000" dirty="0" smtClean="0">
                <a:solidFill>
                  <a:srgbClr val="000000"/>
                </a:solidFill>
              </a:rPr>
              <a:t>These parts all use Bulk transfers and therefore have neither guaranteed latency or bandwidth.  This means that an Embedded System using such a converter for communications can’t make any real time guarantees about delivery.</a:t>
            </a:r>
          </a:p>
          <a:p>
            <a:endParaRPr lang="en-US" sz="2000" dirty="0">
              <a:solidFill>
                <a:srgbClr val="000000"/>
              </a:solidFill>
            </a:endParaRPr>
          </a:p>
          <a:p>
            <a:r>
              <a:rPr lang="en-US" sz="2000" dirty="0" smtClean="0">
                <a:solidFill>
                  <a:srgbClr val="000000"/>
                </a:solidFill>
              </a:rPr>
              <a:t>In practice, the simple act of plugging in a mouse can ruin your communications channel.</a:t>
            </a:r>
          </a:p>
        </p:txBody>
      </p:sp>
    </p:spTree>
    <p:extLst>
      <p:ext uri="{BB962C8B-B14F-4D97-AF65-F5344CB8AC3E}">
        <p14:creationId xmlns:p14="http://schemas.microsoft.com/office/powerpoint/2010/main" val="4067659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33</a:t>
            </a:fld>
            <a:endParaRPr lang="en-US"/>
          </a:p>
        </p:txBody>
      </p:sp>
      <p:sp>
        <p:nvSpPr>
          <p:cNvPr id="3" name="TextBox 2"/>
          <p:cNvSpPr txBox="1"/>
          <p:nvPr/>
        </p:nvSpPr>
        <p:spPr>
          <a:xfrm>
            <a:off x="560594" y="1725103"/>
            <a:ext cx="7379268" cy="1323439"/>
          </a:xfrm>
          <a:prstGeom prst="rect">
            <a:avLst/>
          </a:prstGeom>
          <a:noFill/>
        </p:spPr>
        <p:txBody>
          <a:bodyPr wrap="square" rtlCol="0">
            <a:spAutoFit/>
          </a:bodyPr>
          <a:lstStyle/>
          <a:p>
            <a:r>
              <a:rPr lang="en-US" sz="2000" dirty="0" smtClean="0">
                <a:solidFill>
                  <a:srgbClr val="000000"/>
                </a:solidFill>
              </a:rPr>
              <a:t>Universal Serial Bus:  USB</a:t>
            </a:r>
          </a:p>
          <a:p>
            <a:endParaRPr lang="en-US" sz="2000" dirty="0">
              <a:solidFill>
                <a:srgbClr val="000000"/>
              </a:solidFill>
            </a:endParaRPr>
          </a:p>
          <a:p>
            <a:r>
              <a:rPr lang="en-US" sz="2000" dirty="0" smtClean="0">
                <a:solidFill>
                  <a:srgbClr val="000000"/>
                </a:solidFill>
              </a:rPr>
              <a:t>Unlike the other busses here, USB also specifies the connectors to be used</a:t>
            </a:r>
          </a:p>
        </p:txBody>
      </p:sp>
      <p:pic>
        <p:nvPicPr>
          <p:cNvPr id="4" name="Picture 3"/>
          <p:cNvPicPr>
            <a:picLocks noChangeAspect="1"/>
          </p:cNvPicPr>
          <p:nvPr/>
        </p:nvPicPr>
        <p:blipFill>
          <a:blip r:embed="rId2"/>
          <a:stretch>
            <a:fillRect/>
          </a:stretch>
        </p:blipFill>
        <p:spPr>
          <a:xfrm>
            <a:off x="4297773" y="2688440"/>
            <a:ext cx="3441700" cy="3619500"/>
          </a:xfrm>
          <a:prstGeom prst="rect">
            <a:avLst/>
          </a:prstGeom>
        </p:spPr>
      </p:pic>
    </p:spTree>
    <p:extLst>
      <p:ext uri="{BB962C8B-B14F-4D97-AF65-F5344CB8AC3E}">
        <p14:creationId xmlns:p14="http://schemas.microsoft.com/office/powerpoint/2010/main" val="2848290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34</a:t>
            </a:fld>
            <a:endParaRPr lang="en-US"/>
          </a:p>
        </p:txBody>
      </p:sp>
      <p:sp>
        <p:nvSpPr>
          <p:cNvPr id="3" name="TextBox 2"/>
          <p:cNvSpPr txBox="1"/>
          <p:nvPr/>
        </p:nvSpPr>
        <p:spPr>
          <a:xfrm>
            <a:off x="560594" y="1725103"/>
            <a:ext cx="7379268" cy="3477875"/>
          </a:xfrm>
          <a:prstGeom prst="rect">
            <a:avLst/>
          </a:prstGeom>
          <a:noFill/>
        </p:spPr>
        <p:txBody>
          <a:bodyPr wrap="square" rtlCol="0">
            <a:spAutoFit/>
          </a:bodyPr>
          <a:lstStyle/>
          <a:p>
            <a:r>
              <a:rPr lang="en-US" sz="2000" dirty="0" smtClean="0">
                <a:solidFill>
                  <a:srgbClr val="000000"/>
                </a:solidFill>
              </a:rPr>
              <a:t>Universal Serial Bus:  USB</a:t>
            </a:r>
          </a:p>
          <a:p>
            <a:endParaRPr lang="en-US" sz="2000" dirty="0">
              <a:solidFill>
                <a:srgbClr val="000000"/>
              </a:solidFill>
            </a:endParaRPr>
          </a:p>
          <a:p>
            <a:r>
              <a:rPr lang="en-US" sz="2000" dirty="0" smtClean="0">
                <a:solidFill>
                  <a:srgbClr val="000000"/>
                </a:solidFill>
              </a:rPr>
              <a:t>USB also specifies an amount of power that must be available to a down-stream device through the connector.</a:t>
            </a:r>
          </a:p>
          <a:p>
            <a:endParaRPr lang="en-US" sz="2000" dirty="0">
              <a:solidFill>
                <a:srgbClr val="000000"/>
              </a:solidFill>
            </a:endParaRPr>
          </a:p>
          <a:p>
            <a:r>
              <a:rPr lang="en-US" sz="2000" dirty="0" smtClean="0">
                <a:solidFill>
                  <a:srgbClr val="000000"/>
                </a:solidFill>
              </a:rPr>
              <a:t>A device must draw no more than 500mA from a USB 1.x or 2.0 port or 900mA from a USB 3.0 port, all at 5 volts.</a:t>
            </a:r>
          </a:p>
          <a:p>
            <a:endParaRPr lang="en-US" sz="2000" dirty="0">
              <a:solidFill>
                <a:srgbClr val="000000"/>
              </a:solidFill>
            </a:endParaRPr>
          </a:p>
          <a:p>
            <a:r>
              <a:rPr lang="en-US" sz="2000" dirty="0" smtClean="0">
                <a:solidFill>
                  <a:srgbClr val="000000"/>
                </a:solidFill>
              </a:rPr>
              <a:t>This simple requirement has meant that USB is specified as more than a communications bus, many devices use it just for power!</a:t>
            </a:r>
          </a:p>
        </p:txBody>
      </p:sp>
    </p:spTree>
    <p:extLst>
      <p:ext uri="{BB962C8B-B14F-4D97-AF65-F5344CB8AC3E}">
        <p14:creationId xmlns:p14="http://schemas.microsoft.com/office/powerpoint/2010/main" val="651820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35</a:t>
            </a:fld>
            <a:endParaRPr lang="en-US"/>
          </a:p>
        </p:txBody>
      </p:sp>
      <p:sp>
        <p:nvSpPr>
          <p:cNvPr id="3" name="TextBox 2"/>
          <p:cNvSpPr txBox="1"/>
          <p:nvPr/>
        </p:nvSpPr>
        <p:spPr>
          <a:xfrm>
            <a:off x="560594" y="1725103"/>
            <a:ext cx="7379268" cy="1631216"/>
          </a:xfrm>
          <a:prstGeom prst="rect">
            <a:avLst/>
          </a:prstGeom>
          <a:noFill/>
        </p:spPr>
        <p:txBody>
          <a:bodyPr wrap="square" rtlCol="0">
            <a:spAutoFit/>
          </a:bodyPr>
          <a:lstStyle/>
          <a:p>
            <a:r>
              <a:rPr lang="en-US" sz="2000" dirty="0" smtClean="0">
                <a:solidFill>
                  <a:srgbClr val="000000"/>
                </a:solidFill>
              </a:rPr>
              <a:t>There are many different ways to categorize memories:</a:t>
            </a:r>
          </a:p>
          <a:p>
            <a:endParaRPr lang="en-US" sz="2000" dirty="0">
              <a:solidFill>
                <a:srgbClr val="000000"/>
              </a:solidFill>
            </a:endParaRPr>
          </a:p>
          <a:p>
            <a:pPr marL="342900" indent="-342900">
              <a:buFont typeface="Arial"/>
              <a:buChar char="•"/>
            </a:pPr>
            <a:r>
              <a:rPr lang="en-US" sz="2000" dirty="0" smtClean="0">
                <a:solidFill>
                  <a:srgbClr val="000000"/>
                </a:solidFill>
              </a:rPr>
              <a:t>Volatile or Non-Volatile</a:t>
            </a:r>
          </a:p>
          <a:p>
            <a:pPr marL="342900" indent="-342900">
              <a:buFont typeface="Arial"/>
              <a:buChar char="•"/>
            </a:pPr>
            <a:r>
              <a:rPr lang="en-US" sz="2000" dirty="0" smtClean="0">
                <a:solidFill>
                  <a:srgbClr val="000000"/>
                </a:solidFill>
              </a:rPr>
              <a:t>Interface type (parallel, serial, differential)</a:t>
            </a:r>
          </a:p>
          <a:p>
            <a:pPr marL="342900" indent="-342900">
              <a:buFont typeface="Arial"/>
              <a:buChar char="•"/>
            </a:pPr>
            <a:r>
              <a:rPr lang="en-US" sz="2000" dirty="0" smtClean="0">
                <a:solidFill>
                  <a:srgbClr val="000000"/>
                </a:solidFill>
              </a:rPr>
              <a:t>Writable or read-only</a:t>
            </a:r>
          </a:p>
        </p:txBody>
      </p:sp>
    </p:spTree>
    <p:extLst>
      <p:ext uri="{BB962C8B-B14F-4D97-AF65-F5344CB8AC3E}">
        <p14:creationId xmlns:p14="http://schemas.microsoft.com/office/powerpoint/2010/main" val="3134279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36</a:t>
            </a:fld>
            <a:endParaRPr lang="en-US"/>
          </a:p>
        </p:txBody>
      </p:sp>
      <p:sp>
        <p:nvSpPr>
          <p:cNvPr id="3" name="TextBox 2"/>
          <p:cNvSpPr txBox="1"/>
          <p:nvPr/>
        </p:nvSpPr>
        <p:spPr>
          <a:xfrm>
            <a:off x="560594" y="1725103"/>
            <a:ext cx="7379268" cy="400110"/>
          </a:xfrm>
          <a:prstGeom prst="rect">
            <a:avLst/>
          </a:prstGeom>
          <a:noFill/>
        </p:spPr>
        <p:txBody>
          <a:bodyPr wrap="square" rtlCol="0">
            <a:spAutoFit/>
          </a:bodyPr>
          <a:lstStyle/>
          <a:p>
            <a:r>
              <a:rPr lang="en-US" sz="2000" dirty="0" smtClean="0">
                <a:solidFill>
                  <a:srgbClr val="000000"/>
                </a:solidFill>
              </a:rPr>
              <a:t>There are many different ways to categorize memories:</a:t>
            </a:r>
          </a:p>
        </p:txBody>
      </p:sp>
      <p:graphicFrame>
        <p:nvGraphicFramePr>
          <p:cNvPr id="4" name="Table 3"/>
          <p:cNvGraphicFramePr>
            <a:graphicFrameLocks noGrp="1"/>
          </p:cNvGraphicFramePr>
          <p:nvPr>
            <p:extLst>
              <p:ext uri="{D42A27DB-BD31-4B8C-83A1-F6EECF244321}">
                <p14:modId xmlns:p14="http://schemas.microsoft.com/office/powerpoint/2010/main" val="239497801"/>
              </p:ext>
            </p:extLst>
          </p:nvPr>
        </p:nvGraphicFramePr>
        <p:xfrm>
          <a:off x="468312" y="3033195"/>
          <a:ext cx="7860536" cy="2595880"/>
        </p:xfrm>
        <a:graphic>
          <a:graphicData uri="http://schemas.openxmlformats.org/drawingml/2006/table">
            <a:tbl>
              <a:tblPr firstRow="1" bandRow="1">
                <a:tableStyleId>{775DCB02-9BB8-47FD-8907-85C794F793BA}</a:tableStyleId>
              </a:tblPr>
              <a:tblGrid>
                <a:gridCol w="1965134"/>
                <a:gridCol w="1965134"/>
                <a:gridCol w="1965134"/>
                <a:gridCol w="1965134"/>
              </a:tblGrid>
              <a:tr h="370840">
                <a:tc>
                  <a:txBody>
                    <a:bodyPr/>
                    <a:lstStyle/>
                    <a:p>
                      <a:r>
                        <a:rPr lang="en-US" dirty="0" smtClean="0"/>
                        <a:t>Memory</a:t>
                      </a:r>
                      <a:endParaRPr lang="en-US" dirty="0"/>
                    </a:p>
                  </a:txBody>
                  <a:tcPr/>
                </a:tc>
                <a:tc>
                  <a:txBody>
                    <a:bodyPr/>
                    <a:lstStyle/>
                    <a:p>
                      <a:r>
                        <a:rPr lang="en-US" dirty="0" smtClean="0"/>
                        <a:t>Interface</a:t>
                      </a:r>
                      <a:endParaRPr lang="en-US" dirty="0"/>
                    </a:p>
                  </a:txBody>
                  <a:tcPr/>
                </a:tc>
                <a:tc>
                  <a:txBody>
                    <a:bodyPr/>
                    <a:lstStyle/>
                    <a:p>
                      <a:r>
                        <a:rPr lang="en-US" dirty="0" smtClean="0"/>
                        <a:t>Volatility</a:t>
                      </a:r>
                      <a:endParaRPr lang="en-US" dirty="0"/>
                    </a:p>
                  </a:txBody>
                  <a:tcPr/>
                </a:tc>
                <a:tc>
                  <a:txBody>
                    <a:bodyPr/>
                    <a:lstStyle/>
                    <a:p>
                      <a:r>
                        <a:rPr lang="en-US" dirty="0" smtClean="0"/>
                        <a:t>Read Only</a:t>
                      </a:r>
                      <a:endParaRPr lang="en-US" dirty="0"/>
                    </a:p>
                  </a:txBody>
                  <a:tcPr/>
                </a:tc>
              </a:tr>
              <a:tr h="370840">
                <a:tc>
                  <a:txBody>
                    <a:bodyPr/>
                    <a:lstStyle/>
                    <a:p>
                      <a:r>
                        <a:rPr lang="en-US" dirty="0" smtClean="0"/>
                        <a:t>SRAM</a:t>
                      </a:r>
                      <a:endParaRPr lang="en-US" dirty="0"/>
                    </a:p>
                  </a:txBody>
                  <a:tcPr/>
                </a:tc>
                <a:tc>
                  <a:txBody>
                    <a:bodyPr/>
                    <a:lstStyle/>
                    <a:p>
                      <a:r>
                        <a:rPr lang="en-US" dirty="0" smtClean="0"/>
                        <a:t>Parallel</a:t>
                      </a:r>
                      <a:endParaRPr lang="en-US" dirty="0"/>
                    </a:p>
                  </a:txBody>
                  <a:tcPr/>
                </a:tc>
                <a:tc>
                  <a:txBody>
                    <a:bodyPr/>
                    <a:lstStyle/>
                    <a:p>
                      <a:r>
                        <a:rPr lang="en-US" dirty="0" smtClean="0"/>
                        <a:t>Yes</a:t>
                      </a:r>
                      <a:endParaRPr lang="en-US" dirty="0"/>
                    </a:p>
                  </a:txBody>
                  <a:tcPr>
                    <a:solidFill>
                      <a:srgbClr val="FF6600">
                        <a:alpha val="40000"/>
                      </a:srgbClr>
                    </a:solidFill>
                  </a:tcPr>
                </a:tc>
                <a:tc>
                  <a:txBody>
                    <a:bodyPr/>
                    <a:lstStyle/>
                    <a:p>
                      <a:r>
                        <a:rPr lang="en-US" dirty="0" smtClean="0"/>
                        <a:t>No</a:t>
                      </a:r>
                      <a:endParaRPr lang="en-US" dirty="0"/>
                    </a:p>
                  </a:txBody>
                  <a:tcPr>
                    <a:solidFill>
                      <a:srgbClr val="008000"/>
                    </a:solidFill>
                  </a:tcPr>
                </a:tc>
              </a:tr>
              <a:tr h="370840">
                <a:tc>
                  <a:txBody>
                    <a:bodyPr/>
                    <a:lstStyle/>
                    <a:p>
                      <a:r>
                        <a:rPr lang="en-US" dirty="0" smtClean="0"/>
                        <a:t>DRAM</a:t>
                      </a:r>
                      <a:endParaRPr lang="en-US" dirty="0"/>
                    </a:p>
                  </a:txBody>
                  <a:tcPr/>
                </a:tc>
                <a:tc>
                  <a:txBody>
                    <a:bodyPr/>
                    <a:lstStyle/>
                    <a:p>
                      <a:r>
                        <a:rPr lang="en-US" dirty="0" smtClean="0"/>
                        <a:t>Parallel</a:t>
                      </a:r>
                      <a:endParaRPr lang="en-US" dirty="0"/>
                    </a:p>
                  </a:txBody>
                  <a:tcPr/>
                </a:tc>
                <a:tc>
                  <a:txBody>
                    <a:bodyPr/>
                    <a:lstStyle/>
                    <a:p>
                      <a:r>
                        <a:rPr lang="en-US" dirty="0" smtClean="0"/>
                        <a:t>Super</a:t>
                      </a:r>
                      <a:endParaRPr lang="en-US" dirty="0"/>
                    </a:p>
                  </a:txBody>
                  <a:tcPr>
                    <a:solidFill>
                      <a:srgbClr val="FF0000"/>
                    </a:solidFill>
                  </a:tcPr>
                </a:tc>
                <a:tc>
                  <a:txBody>
                    <a:bodyPr/>
                    <a:lstStyle/>
                    <a:p>
                      <a:r>
                        <a:rPr lang="en-US" dirty="0" smtClean="0"/>
                        <a:t>No</a:t>
                      </a:r>
                      <a:endParaRPr lang="en-US" dirty="0"/>
                    </a:p>
                  </a:txBody>
                  <a:tcPr>
                    <a:solidFill>
                      <a:srgbClr val="008000"/>
                    </a:solidFill>
                  </a:tcPr>
                </a:tc>
              </a:tr>
              <a:tr h="370840">
                <a:tc>
                  <a:txBody>
                    <a:bodyPr/>
                    <a:lstStyle/>
                    <a:p>
                      <a:r>
                        <a:rPr lang="en-US" dirty="0" smtClean="0"/>
                        <a:t>EPROM</a:t>
                      </a:r>
                      <a:endParaRPr lang="en-US" dirty="0"/>
                    </a:p>
                  </a:txBody>
                  <a:tcPr/>
                </a:tc>
                <a:tc>
                  <a:txBody>
                    <a:bodyPr/>
                    <a:lstStyle/>
                    <a:p>
                      <a:r>
                        <a:rPr lang="en-US" dirty="0" smtClean="0"/>
                        <a:t>Parallel/Serial</a:t>
                      </a:r>
                      <a:endParaRPr lang="en-US" dirty="0"/>
                    </a:p>
                  </a:txBody>
                  <a:tcPr/>
                </a:tc>
                <a:tc>
                  <a:txBody>
                    <a:bodyPr/>
                    <a:lstStyle/>
                    <a:p>
                      <a:r>
                        <a:rPr lang="en-US" dirty="0" smtClean="0"/>
                        <a:t>No</a:t>
                      </a:r>
                      <a:endParaRPr lang="en-US" dirty="0"/>
                    </a:p>
                  </a:txBody>
                  <a:tcPr>
                    <a:solidFill>
                      <a:srgbClr val="008000"/>
                    </a:solidFill>
                  </a:tcPr>
                </a:tc>
                <a:tc>
                  <a:txBody>
                    <a:bodyPr/>
                    <a:lstStyle/>
                    <a:p>
                      <a:r>
                        <a:rPr lang="en-US" dirty="0" smtClean="0"/>
                        <a:t>Yes</a:t>
                      </a:r>
                      <a:endParaRPr lang="en-US" dirty="0"/>
                    </a:p>
                  </a:txBody>
                  <a:tcPr>
                    <a:solidFill>
                      <a:srgbClr val="FF6600">
                        <a:alpha val="40000"/>
                      </a:srgbClr>
                    </a:solidFill>
                  </a:tcPr>
                </a:tc>
              </a:tr>
              <a:tr h="370840">
                <a:tc>
                  <a:txBody>
                    <a:bodyPr/>
                    <a:lstStyle/>
                    <a:p>
                      <a:r>
                        <a:rPr lang="en-US" dirty="0" smtClean="0"/>
                        <a:t>EEPROM</a:t>
                      </a:r>
                      <a:endParaRPr lang="en-US" dirty="0"/>
                    </a:p>
                  </a:txBody>
                  <a:tcPr/>
                </a:tc>
                <a:tc>
                  <a:txBody>
                    <a:bodyPr/>
                    <a:lstStyle/>
                    <a:p>
                      <a:r>
                        <a:rPr lang="en-US" dirty="0" smtClean="0"/>
                        <a:t>Parallel/Serial</a:t>
                      </a:r>
                      <a:endParaRPr lang="en-US" dirty="0"/>
                    </a:p>
                  </a:txBody>
                  <a:tcPr/>
                </a:tc>
                <a:tc>
                  <a:txBody>
                    <a:bodyPr/>
                    <a:lstStyle/>
                    <a:p>
                      <a:r>
                        <a:rPr lang="en-US" dirty="0" smtClean="0"/>
                        <a:t>No</a:t>
                      </a:r>
                      <a:endParaRPr lang="en-US" dirty="0"/>
                    </a:p>
                  </a:txBody>
                  <a:tcPr>
                    <a:solidFill>
                      <a:srgbClr val="008000"/>
                    </a:solidFill>
                  </a:tcPr>
                </a:tc>
                <a:tc>
                  <a:txBody>
                    <a:bodyPr/>
                    <a:lstStyle/>
                    <a:p>
                      <a:r>
                        <a:rPr lang="en-US" dirty="0" smtClean="0"/>
                        <a:t>No</a:t>
                      </a:r>
                      <a:endParaRPr lang="en-US" dirty="0"/>
                    </a:p>
                  </a:txBody>
                  <a:tcPr>
                    <a:solidFill>
                      <a:srgbClr val="008000"/>
                    </a:solidFill>
                  </a:tcPr>
                </a:tc>
              </a:tr>
              <a:tr h="370840">
                <a:tc>
                  <a:txBody>
                    <a:bodyPr/>
                    <a:lstStyle/>
                    <a:p>
                      <a:r>
                        <a:rPr lang="en-US" dirty="0" smtClean="0"/>
                        <a:t>FLASH</a:t>
                      </a:r>
                      <a:endParaRPr lang="en-US" dirty="0"/>
                    </a:p>
                  </a:txBody>
                  <a:tcPr/>
                </a:tc>
                <a:tc>
                  <a:txBody>
                    <a:bodyPr/>
                    <a:lstStyle/>
                    <a:p>
                      <a:r>
                        <a:rPr lang="en-US" dirty="0" smtClean="0"/>
                        <a:t>Parallel/Serial</a:t>
                      </a:r>
                      <a:endParaRPr lang="en-US" dirty="0"/>
                    </a:p>
                  </a:txBody>
                  <a:tcPr/>
                </a:tc>
                <a:tc>
                  <a:txBody>
                    <a:bodyPr/>
                    <a:lstStyle/>
                    <a:p>
                      <a:r>
                        <a:rPr lang="en-US" dirty="0" smtClean="0"/>
                        <a:t>No</a:t>
                      </a:r>
                      <a:endParaRPr lang="en-US" dirty="0"/>
                    </a:p>
                  </a:txBody>
                  <a:tcPr>
                    <a:solidFill>
                      <a:srgbClr val="008000"/>
                    </a:solidFill>
                  </a:tcPr>
                </a:tc>
                <a:tc>
                  <a:txBody>
                    <a:bodyPr/>
                    <a:lstStyle/>
                    <a:p>
                      <a:r>
                        <a:rPr lang="en-US" dirty="0" smtClean="0"/>
                        <a:t>No</a:t>
                      </a:r>
                      <a:endParaRPr lang="en-US" dirty="0"/>
                    </a:p>
                  </a:txBody>
                  <a:tcPr>
                    <a:solidFill>
                      <a:srgbClr val="008000"/>
                    </a:solidFill>
                  </a:tcPr>
                </a:tc>
              </a:tr>
              <a:tr h="370840">
                <a:tc>
                  <a:txBody>
                    <a:bodyPr/>
                    <a:lstStyle/>
                    <a:p>
                      <a:r>
                        <a:rPr lang="en-US" dirty="0" smtClean="0"/>
                        <a:t>FRAM</a:t>
                      </a:r>
                      <a:endParaRPr lang="en-US" dirty="0"/>
                    </a:p>
                  </a:txBody>
                  <a:tcPr/>
                </a:tc>
                <a:tc>
                  <a:txBody>
                    <a:bodyPr/>
                    <a:lstStyle/>
                    <a:p>
                      <a:r>
                        <a:rPr lang="en-US" dirty="0" smtClean="0"/>
                        <a:t>Parallel/Serial</a:t>
                      </a:r>
                      <a:endParaRPr lang="en-US" dirty="0"/>
                    </a:p>
                  </a:txBody>
                  <a:tcPr/>
                </a:tc>
                <a:tc>
                  <a:txBody>
                    <a:bodyPr/>
                    <a:lstStyle/>
                    <a:p>
                      <a:r>
                        <a:rPr lang="en-US" dirty="0" smtClean="0"/>
                        <a:t>No</a:t>
                      </a:r>
                      <a:endParaRPr lang="en-US" dirty="0"/>
                    </a:p>
                  </a:txBody>
                  <a:tcPr>
                    <a:solidFill>
                      <a:srgbClr val="008000"/>
                    </a:solidFill>
                  </a:tcPr>
                </a:tc>
                <a:tc>
                  <a:txBody>
                    <a:bodyPr/>
                    <a:lstStyle/>
                    <a:p>
                      <a:r>
                        <a:rPr lang="en-US" dirty="0" smtClean="0"/>
                        <a:t>No</a:t>
                      </a:r>
                      <a:endParaRPr lang="en-US" dirty="0"/>
                    </a:p>
                  </a:txBody>
                  <a:tcPr>
                    <a:solidFill>
                      <a:srgbClr val="008000"/>
                    </a:solidFill>
                  </a:tcPr>
                </a:tc>
              </a:tr>
            </a:tbl>
          </a:graphicData>
        </a:graphic>
      </p:graphicFrame>
    </p:spTree>
    <p:extLst>
      <p:ext uri="{BB962C8B-B14F-4D97-AF65-F5344CB8AC3E}">
        <p14:creationId xmlns:p14="http://schemas.microsoft.com/office/powerpoint/2010/main" val="842925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37</a:t>
            </a:fld>
            <a:endParaRPr lang="en-US"/>
          </a:p>
        </p:txBody>
      </p:sp>
      <p:sp>
        <p:nvSpPr>
          <p:cNvPr id="3" name="TextBox 2"/>
          <p:cNvSpPr txBox="1"/>
          <p:nvPr/>
        </p:nvSpPr>
        <p:spPr>
          <a:xfrm>
            <a:off x="560594" y="1725103"/>
            <a:ext cx="7379268" cy="1938992"/>
          </a:xfrm>
          <a:prstGeom prst="rect">
            <a:avLst/>
          </a:prstGeom>
          <a:noFill/>
        </p:spPr>
        <p:txBody>
          <a:bodyPr wrap="square" rtlCol="0">
            <a:spAutoFit/>
          </a:bodyPr>
          <a:lstStyle/>
          <a:p>
            <a:r>
              <a:rPr lang="en-US" sz="2000" dirty="0" smtClean="0">
                <a:solidFill>
                  <a:srgbClr val="000000"/>
                </a:solidFill>
              </a:rPr>
              <a:t>Static Random Access Memory:  SRAM</a:t>
            </a:r>
          </a:p>
          <a:p>
            <a:endParaRPr lang="en-US" sz="2000" dirty="0">
              <a:solidFill>
                <a:srgbClr val="000000"/>
              </a:solidFill>
            </a:endParaRPr>
          </a:p>
          <a:p>
            <a:r>
              <a:rPr lang="en-US" sz="2000" dirty="0" smtClean="0">
                <a:solidFill>
                  <a:srgbClr val="000000"/>
                </a:solidFill>
              </a:rPr>
              <a:t>The simplest type of volatile memory.  It takes at least six transistors per bit which is quite a few compared to DRAMs.  Consequently SRAMs are typically lower capacity than DRAMs, usually no more than 32- or 64-Mbit (4-8MB).</a:t>
            </a:r>
          </a:p>
        </p:txBody>
      </p:sp>
      <p:pic>
        <p:nvPicPr>
          <p:cNvPr id="5" name="Picture 4"/>
          <p:cNvPicPr>
            <a:picLocks noChangeAspect="1"/>
          </p:cNvPicPr>
          <p:nvPr/>
        </p:nvPicPr>
        <p:blipFill>
          <a:blip r:embed="rId2"/>
          <a:stretch>
            <a:fillRect/>
          </a:stretch>
        </p:blipFill>
        <p:spPr>
          <a:xfrm>
            <a:off x="2814090" y="3806506"/>
            <a:ext cx="3721525" cy="2791144"/>
          </a:xfrm>
          <a:prstGeom prst="rect">
            <a:avLst/>
          </a:prstGeom>
        </p:spPr>
      </p:pic>
    </p:spTree>
    <p:extLst>
      <p:ext uri="{BB962C8B-B14F-4D97-AF65-F5344CB8AC3E}">
        <p14:creationId xmlns:p14="http://schemas.microsoft.com/office/powerpoint/2010/main" val="3115832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38</a:t>
            </a:fld>
            <a:endParaRPr lang="en-US"/>
          </a:p>
        </p:txBody>
      </p:sp>
      <p:sp>
        <p:nvSpPr>
          <p:cNvPr id="3" name="TextBox 2"/>
          <p:cNvSpPr txBox="1"/>
          <p:nvPr/>
        </p:nvSpPr>
        <p:spPr>
          <a:xfrm>
            <a:off x="560594" y="1725103"/>
            <a:ext cx="7379268" cy="1938992"/>
          </a:xfrm>
          <a:prstGeom prst="rect">
            <a:avLst/>
          </a:prstGeom>
          <a:noFill/>
        </p:spPr>
        <p:txBody>
          <a:bodyPr wrap="square" rtlCol="0">
            <a:spAutoFit/>
          </a:bodyPr>
          <a:lstStyle/>
          <a:p>
            <a:r>
              <a:rPr lang="en-US" sz="2000" dirty="0" smtClean="0">
                <a:solidFill>
                  <a:srgbClr val="000000"/>
                </a:solidFill>
              </a:rPr>
              <a:t>Static Random Access Memory:  SRAM</a:t>
            </a:r>
          </a:p>
          <a:p>
            <a:endParaRPr lang="en-US" sz="2000" dirty="0">
              <a:solidFill>
                <a:srgbClr val="000000"/>
              </a:solidFill>
            </a:endParaRPr>
          </a:p>
          <a:p>
            <a:r>
              <a:rPr lang="en-US" sz="2000" dirty="0" smtClean="0">
                <a:solidFill>
                  <a:srgbClr val="000000"/>
                </a:solidFill>
              </a:rPr>
              <a:t>The simplest type of volatile memory.  It takes at least six transistors per bit which is quite a few compared to DRAMs.  Consequently SRAMs are typically lower capacity than DRAMs, usually no more than 32- or 64-Mbit (4-8MB).</a:t>
            </a:r>
          </a:p>
        </p:txBody>
      </p:sp>
      <p:pic>
        <p:nvPicPr>
          <p:cNvPr id="5" name="Picture 4"/>
          <p:cNvPicPr>
            <a:picLocks noChangeAspect="1"/>
          </p:cNvPicPr>
          <p:nvPr/>
        </p:nvPicPr>
        <p:blipFill>
          <a:blip r:embed="rId2"/>
          <a:stretch>
            <a:fillRect/>
          </a:stretch>
        </p:blipFill>
        <p:spPr>
          <a:xfrm>
            <a:off x="2814090" y="3806506"/>
            <a:ext cx="3721525" cy="2791144"/>
          </a:xfrm>
          <a:prstGeom prst="rect">
            <a:avLst/>
          </a:prstGeom>
        </p:spPr>
      </p:pic>
      <p:sp>
        <p:nvSpPr>
          <p:cNvPr id="4" name="TextBox 3"/>
          <p:cNvSpPr txBox="1"/>
          <p:nvPr/>
        </p:nvSpPr>
        <p:spPr>
          <a:xfrm>
            <a:off x="7207657" y="3787275"/>
            <a:ext cx="1232541" cy="369332"/>
          </a:xfrm>
          <a:prstGeom prst="rect">
            <a:avLst/>
          </a:prstGeom>
          <a:noFill/>
        </p:spPr>
        <p:txBody>
          <a:bodyPr wrap="none" rtlCol="0">
            <a:spAutoFit/>
          </a:bodyPr>
          <a:lstStyle/>
          <a:p>
            <a:r>
              <a:rPr lang="en-US" dirty="0" smtClean="0">
                <a:solidFill>
                  <a:srgbClr val="FF6600"/>
                </a:solidFill>
              </a:rPr>
              <a:t>Word Line</a:t>
            </a:r>
          </a:p>
        </p:txBody>
      </p:sp>
      <p:sp>
        <p:nvSpPr>
          <p:cNvPr id="7" name="TextBox 6"/>
          <p:cNvSpPr txBox="1"/>
          <p:nvPr/>
        </p:nvSpPr>
        <p:spPr>
          <a:xfrm>
            <a:off x="1376557" y="5861917"/>
            <a:ext cx="1070012" cy="369332"/>
          </a:xfrm>
          <a:prstGeom prst="rect">
            <a:avLst/>
          </a:prstGeom>
          <a:noFill/>
        </p:spPr>
        <p:txBody>
          <a:bodyPr wrap="none" rtlCol="0">
            <a:spAutoFit/>
          </a:bodyPr>
          <a:lstStyle/>
          <a:p>
            <a:r>
              <a:rPr lang="en-US" dirty="0" smtClean="0">
                <a:solidFill>
                  <a:srgbClr val="FF6600"/>
                </a:solidFill>
              </a:rPr>
              <a:t>Bit Lines</a:t>
            </a:r>
          </a:p>
        </p:txBody>
      </p:sp>
      <p:sp>
        <p:nvSpPr>
          <p:cNvPr id="8" name="TextBox 7"/>
          <p:cNvSpPr txBox="1"/>
          <p:nvPr/>
        </p:nvSpPr>
        <p:spPr>
          <a:xfrm>
            <a:off x="679659" y="4142629"/>
            <a:ext cx="2134431" cy="369332"/>
          </a:xfrm>
          <a:prstGeom prst="rect">
            <a:avLst/>
          </a:prstGeom>
          <a:noFill/>
        </p:spPr>
        <p:txBody>
          <a:bodyPr wrap="none" rtlCol="0">
            <a:spAutoFit/>
          </a:bodyPr>
          <a:lstStyle/>
          <a:p>
            <a:r>
              <a:rPr lang="en-US" dirty="0" smtClean="0">
                <a:solidFill>
                  <a:srgbClr val="FF6600"/>
                </a:solidFill>
              </a:rPr>
              <a:t>Access Transistors</a:t>
            </a:r>
          </a:p>
        </p:txBody>
      </p:sp>
      <p:sp>
        <p:nvSpPr>
          <p:cNvPr id="10" name="TextBox 9"/>
          <p:cNvSpPr txBox="1"/>
          <p:nvPr/>
        </p:nvSpPr>
        <p:spPr>
          <a:xfrm>
            <a:off x="6707321" y="5861917"/>
            <a:ext cx="2186078" cy="369332"/>
          </a:xfrm>
          <a:prstGeom prst="rect">
            <a:avLst/>
          </a:prstGeom>
          <a:noFill/>
        </p:spPr>
        <p:txBody>
          <a:bodyPr wrap="none" rtlCol="0">
            <a:spAutoFit/>
          </a:bodyPr>
          <a:lstStyle/>
          <a:p>
            <a:r>
              <a:rPr lang="en-US" dirty="0" smtClean="0">
                <a:solidFill>
                  <a:srgbClr val="FF6600"/>
                </a:solidFill>
              </a:rPr>
              <a:t>Storage Transistors</a:t>
            </a:r>
          </a:p>
        </p:txBody>
      </p:sp>
      <p:cxnSp>
        <p:nvCxnSpPr>
          <p:cNvPr id="11" name="Straight Arrow Connector 10"/>
          <p:cNvCxnSpPr>
            <a:stCxn id="4" idx="1"/>
          </p:cNvCxnSpPr>
          <p:nvPr/>
        </p:nvCxnSpPr>
        <p:spPr>
          <a:xfrm flipH="1">
            <a:off x="6132229" y="3971941"/>
            <a:ext cx="1075428" cy="32731"/>
          </a:xfrm>
          <a:prstGeom prst="straightConnector1">
            <a:avLst/>
          </a:prstGeom>
          <a:ln>
            <a:solidFill>
              <a:srgbClr val="FF6600"/>
            </a:solidFill>
            <a:tailEnd type="arrow"/>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10" idx="1"/>
          </p:cNvCxnSpPr>
          <p:nvPr/>
        </p:nvCxnSpPr>
        <p:spPr>
          <a:xfrm flipH="1" flipV="1">
            <a:off x="5651718" y="5629424"/>
            <a:ext cx="1055603" cy="417159"/>
          </a:xfrm>
          <a:prstGeom prst="straightConnector1">
            <a:avLst/>
          </a:prstGeom>
          <a:ln>
            <a:solidFill>
              <a:srgbClr val="FF6600"/>
            </a:solidFill>
            <a:tailEnd type="arrow"/>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8" idx="3"/>
          </p:cNvCxnSpPr>
          <p:nvPr/>
        </p:nvCxnSpPr>
        <p:spPr>
          <a:xfrm>
            <a:off x="2814090" y="4327295"/>
            <a:ext cx="515161" cy="546962"/>
          </a:xfrm>
          <a:prstGeom prst="straightConnector1">
            <a:avLst/>
          </a:prstGeom>
          <a:ln>
            <a:solidFill>
              <a:srgbClr val="FF6600"/>
            </a:solidFill>
            <a:tailEnd type="arrow"/>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8" idx="3"/>
          </p:cNvCxnSpPr>
          <p:nvPr/>
        </p:nvCxnSpPr>
        <p:spPr>
          <a:xfrm>
            <a:off x="2814090" y="4327295"/>
            <a:ext cx="2837628" cy="546962"/>
          </a:xfrm>
          <a:prstGeom prst="straightConnector1">
            <a:avLst/>
          </a:prstGeom>
          <a:ln>
            <a:solidFill>
              <a:srgbClr val="FF6600"/>
            </a:solidFill>
            <a:tailEnd type="arrow"/>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stCxn id="7" idx="3"/>
          </p:cNvCxnSpPr>
          <p:nvPr/>
        </p:nvCxnSpPr>
        <p:spPr>
          <a:xfrm flipV="1">
            <a:off x="2446569" y="5861917"/>
            <a:ext cx="367521" cy="184666"/>
          </a:xfrm>
          <a:prstGeom prst="straightConnector1">
            <a:avLst/>
          </a:prstGeom>
          <a:ln>
            <a:solidFill>
              <a:srgbClr val="FF6600"/>
            </a:solidFill>
            <a:tailEnd type="arrow"/>
          </a:ln>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a:stCxn id="7" idx="3"/>
          </p:cNvCxnSpPr>
          <p:nvPr/>
        </p:nvCxnSpPr>
        <p:spPr>
          <a:xfrm>
            <a:off x="2446569" y="6046583"/>
            <a:ext cx="3571253" cy="0"/>
          </a:xfrm>
          <a:prstGeom prst="straightConnector1">
            <a:avLst/>
          </a:prstGeom>
          <a:ln>
            <a:solidFill>
              <a:srgbClr val="FF6600"/>
            </a:solidFill>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687781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39</a:t>
            </a:fld>
            <a:endParaRPr lang="en-US"/>
          </a:p>
        </p:txBody>
      </p:sp>
      <p:sp>
        <p:nvSpPr>
          <p:cNvPr id="3" name="TextBox 2"/>
          <p:cNvSpPr txBox="1"/>
          <p:nvPr/>
        </p:nvSpPr>
        <p:spPr>
          <a:xfrm>
            <a:off x="560594" y="1725103"/>
            <a:ext cx="7379268" cy="3785652"/>
          </a:xfrm>
          <a:prstGeom prst="rect">
            <a:avLst/>
          </a:prstGeom>
          <a:noFill/>
        </p:spPr>
        <p:txBody>
          <a:bodyPr wrap="square" rtlCol="0">
            <a:spAutoFit/>
          </a:bodyPr>
          <a:lstStyle/>
          <a:p>
            <a:r>
              <a:rPr lang="en-US" sz="2000" dirty="0" smtClean="0">
                <a:solidFill>
                  <a:srgbClr val="000000"/>
                </a:solidFill>
              </a:rPr>
              <a:t>Dynamic Random Access Memory:  DRAM</a:t>
            </a:r>
          </a:p>
          <a:p>
            <a:endParaRPr lang="en-US" sz="2000" dirty="0">
              <a:solidFill>
                <a:srgbClr val="000000"/>
              </a:solidFill>
            </a:endParaRPr>
          </a:p>
          <a:p>
            <a:r>
              <a:rPr lang="en-US" sz="2000" dirty="0" smtClean="0">
                <a:solidFill>
                  <a:srgbClr val="000000"/>
                </a:solidFill>
              </a:rPr>
              <a:t>Stores the bit values in capacitors inside the IC rather than in the states of cross-coupled inverters.  This takes fewer transistors, but capacitors self-discharge so the data inside has to be regularly refreshed.</a:t>
            </a:r>
          </a:p>
          <a:p>
            <a:endParaRPr lang="en-US" sz="2000" dirty="0" smtClean="0">
              <a:solidFill>
                <a:srgbClr val="000000"/>
              </a:solidFill>
            </a:endParaRPr>
          </a:p>
          <a:p>
            <a:r>
              <a:rPr lang="en-US" sz="2000" dirty="0" smtClean="0">
                <a:solidFill>
                  <a:srgbClr val="000000"/>
                </a:solidFill>
              </a:rPr>
              <a:t>This is the ‘dynamic’ in DRAM.</a:t>
            </a:r>
          </a:p>
          <a:p>
            <a:endParaRPr lang="en-US" sz="2000" dirty="0">
              <a:solidFill>
                <a:srgbClr val="000000"/>
              </a:solidFill>
            </a:endParaRPr>
          </a:p>
          <a:p>
            <a:r>
              <a:rPr lang="en-US" sz="2000" dirty="0" smtClean="0">
                <a:solidFill>
                  <a:srgbClr val="000000"/>
                </a:solidFill>
              </a:rPr>
              <a:t>This makes DRAM more power hungry than SRAM in general, as energy is constantly being poured in to capacitors and wasted through their self-discharge.</a:t>
            </a:r>
          </a:p>
        </p:txBody>
      </p:sp>
    </p:spTree>
    <p:extLst>
      <p:ext uri="{BB962C8B-B14F-4D97-AF65-F5344CB8AC3E}">
        <p14:creationId xmlns:p14="http://schemas.microsoft.com/office/powerpoint/2010/main" val="325358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a:t>
            </a:fld>
            <a:endParaRPr lang="en-US"/>
          </a:p>
        </p:txBody>
      </p:sp>
      <p:sp>
        <p:nvSpPr>
          <p:cNvPr id="3" name="TextBox 2"/>
          <p:cNvSpPr txBox="1"/>
          <p:nvPr/>
        </p:nvSpPr>
        <p:spPr>
          <a:xfrm>
            <a:off x="617799" y="1828081"/>
            <a:ext cx="7379268" cy="4093428"/>
          </a:xfrm>
          <a:prstGeom prst="rect">
            <a:avLst/>
          </a:prstGeom>
          <a:noFill/>
        </p:spPr>
        <p:txBody>
          <a:bodyPr wrap="square" rtlCol="0">
            <a:spAutoFit/>
          </a:bodyPr>
          <a:lstStyle/>
          <a:p>
            <a:r>
              <a:rPr lang="en-US" sz="2000" dirty="0" smtClean="0">
                <a:solidFill>
                  <a:schemeClr val="accent1">
                    <a:lumMod val="50000"/>
                  </a:schemeClr>
                </a:solidFill>
              </a:rPr>
              <a:t>Application Layer</a:t>
            </a:r>
          </a:p>
          <a:p>
            <a:endParaRPr lang="en-US" sz="2000" dirty="0">
              <a:solidFill>
                <a:schemeClr val="accent1">
                  <a:lumMod val="50000"/>
                </a:schemeClr>
              </a:solidFill>
            </a:endParaRPr>
          </a:p>
          <a:p>
            <a:r>
              <a:rPr lang="en-US" sz="2000" dirty="0" smtClean="0">
                <a:solidFill>
                  <a:srgbClr val="000000"/>
                </a:solidFill>
              </a:rPr>
              <a:t>The application layer is the uppermost in the stack.  Conceptually this means that it shouldn’t carry data on behalf of another protocol.</a:t>
            </a:r>
          </a:p>
          <a:p>
            <a:endParaRPr lang="en-US" sz="2000" dirty="0">
              <a:solidFill>
                <a:srgbClr val="000000"/>
              </a:solidFill>
            </a:endParaRPr>
          </a:p>
          <a:p>
            <a:r>
              <a:rPr lang="en-US" sz="2000" dirty="0" smtClean="0">
                <a:solidFill>
                  <a:srgbClr val="000000"/>
                </a:solidFill>
              </a:rPr>
              <a:t>Application layer protocols are things like HTTP, NTP etc.  They are ‘final products’.</a:t>
            </a:r>
          </a:p>
          <a:p>
            <a:endParaRPr lang="en-US" sz="2000" dirty="0">
              <a:solidFill>
                <a:srgbClr val="000000"/>
              </a:solidFill>
            </a:endParaRPr>
          </a:p>
          <a:p>
            <a:r>
              <a:rPr lang="en-US" sz="2000" dirty="0" smtClean="0">
                <a:solidFill>
                  <a:srgbClr val="000000"/>
                </a:solidFill>
              </a:rPr>
              <a:t>Of course, some application protocols have been subverted to carry other protocols; for example, web applications use HTTP to carry data associated with other protocols e.g. JSON which is in fact a presentation layer protocol itself.</a:t>
            </a:r>
          </a:p>
        </p:txBody>
      </p:sp>
    </p:spTree>
    <p:extLst>
      <p:ext uri="{BB962C8B-B14F-4D97-AF65-F5344CB8AC3E}">
        <p14:creationId xmlns:p14="http://schemas.microsoft.com/office/powerpoint/2010/main" val="63515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40</a:t>
            </a:fld>
            <a:endParaRPr lang="en-US"/>
          </a:p>
        </p:txBody>
      </p:sp>
      <p:sp>
        <p:nvSpPr>
          <p:cNvPr id="3" name="TextBox 2"/>
          <p:cNvSpPr txBox="1"/>
          <p:nvPr/>
        </p:nvSpPr>
        <p:spPr>
          <a:xfrm>
            <a:off x="560593" y="1725103"/>
            <a:ext cx="5251295" cy="4093428"/>
          </a:xfrm>
          <a:prstGeom prst="rect">
            <a:avLst/>
          </a:prstGeom>
          <a:noFill/>
        </p:spPr>
        <p:txBody>
          <a:bodyPr wrap="square" rtlCol="0">
            <a:spAutoFit/>
          </a:bodyPr>
          <a:lstStyle/>
          <a:p>
            <a:r>
              <a:rPr lang="en-US" sz="2000" dirty="0" smtClean="0">
                <a:solidFill>
                  <a:srgbClr val="000000"/>
                </a:solidFill>
              </a:rPr>
              <a:t>Dynamic Random Access Memory:  DRAM</a:t>
            </a:r>
          </a:p>
          <a:p>
            <a:endParaRPr lang="en-US" sz="2000" dirty="0" smtClean="0">
              <a:solidFill>
                <a:srgbClr val="000000"/>
              </a:solidFill>
            </a:endParaRPr>
          </a:p>
          <a:p>
            <a:r>
              <a:rPr lang="en-US" sz="2000" dirty="0" smtClean="0">
                <a:solidFill>
                  <a:srgbClr val="000000"/>
                </a:solidFill>
              </a:rPr>
              <a:t>DRAMs are formed as matrices internally and this is reflected through the external drive scheme.</a:t>
            </a:r>
          </a:p>
          <a:p>
            <a:endParaRPr lang="en-US" sz="2000" dirty="0">
              <a:solidFill>
                <a:srgbClr val="000000"/>
              </a:solidFill>
            </a:endParaRPr>
          </a:p>
          <a:p>
            <a:r>
              <a:rPr lang="en-US" sz="2000" dirty="0" smtClean="0">
                <a:solidFill>
                  <a:srgbClr val="000000"/>
                </a:solidFill>
              </a:rPr>
              <a:t>DRAM requires that both a row and column address be latched in, rather than having a single wide address bus.</a:t>
            </a:r>
          </a:p>
          <a:p>
            <a:endParaRPr lang="en-US" sz="2000" dirty="0">
              <a:solidFill>
                <a:srgbClr val="000000"/>
              </a:solidFill>
            </a:endParaRPr>
          </a:p>
          <a:p>
            <a:r>
              <a:rPr lang="en-US" sz="2000" dirty="0" smtClean="0">
                <a:solidFill>
                  <a:srgbClr val="000000"/>
                </a:solidFill>
              </a:rPr>
              <a:t>This also means that fewer address lines need to be routed between RAM and processor for the same capacity.</a:t>
            </a:r>
            <a:endParaRPr lang="en-US" sz="2000" dirty="0">
              <a:solidFill>
                <a:srgbClr val="000000"/>
              </a:solidFill>
            </a:endParaRPr>
          </a:p>
        </p:txBody>
      </p:sp>
      <p:pic>
        <p:nvPicPr>
          <p:cNvPr id="4" name="Picture 3"/>
          <p:cNvPicPr>
            <a:picLocks noChangeAspect="1"/>
          </p:cNvPicPr>
          <p:nvPr/>
        </p:nvPicPr>
        <p:blipFill>
          <a:blip r:embed="rId2"/>
          <a:stretch>
            <a:fillRect/>
          </a:stretch>
        </p:blipFill>
        <p:spPr>
          <a:xfrm>
            <a:off x="5606829" y="938236"/>
            <a:ext cx="3640140" cy="5370551"/>
          </a:xfrm>
          <a:prstGeom prst="rect">
            <a:avLst/>
          </a:prstGeom>
        </p:spPr>
      </p:pic>
    </p:spTree>
    <p:extLst>
      <p:ext uri="{BB962C8B-B14F-4D97-AF65-F5344CB8AC3E}">
        <p14:creationId xmlns:p14="http://schemas.microsoft.com/office/powerpoint/2010/main" val="509223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41</a:t>
            </a:fld>
            <a:endParaRPr lang="en-US"/>
          </a:p>
        </p:txBody>
      </p:sp>
      <p:sp>
        <p:nvSpPr>
          <p:cNvPr id="3" name="TextBox 2"/>
          <p:cNvSpPr txBox="1"/>
          <p:nvPr/>
        </p:nvSpPr>
        <p:spPr>
          <a:xfrm>
            <a:off x="560593" y="1725103"/>
            <a:ext cx="7540420" cy="4093428"/>
          </a:xfrm>
          <a:prstGeom prst="rect">
            <a:avLst/>
          </a:prstGeom>
          <a:noFill/>
        </p:spPr>
        <p:txBody>
          <a:bodyPr wrap="square" rtlCol="0">
            <a:spAutoFit/>
          </a:bodyPr>
          <a:lstStyle/>
          <a:p>
            <a:r>
              <a:rPr lang="en-US" sz="2000" dirty="0" smtClean="0">
                <a:solidFill>
                  <a:srgbClr val="000000"/>
                </a:solidFill>
              </a:rPr>
              <a:t>Programmable Read Only Memory (PROM)</a:t>
            </a:r>
            <a:endParaRPr lang="en-US" sz="2000" dirty="0">
              <a:solidFill>
                <a:srgbClr val="000000"/>
              </a:solidFill>
            </a:endParaRPr>
          </a:p>
          <a:p>
            <a:endParaRPr lang="en-US" sz="2000" dirty="0" smtClean="0">
              <a:solidFill>
                <a:srgbClr val="000000"/>
              </a:solidFill>
            </a:endParaRPr>
          </a:p>
          <a:p>
            <a:r>
              <a:rPr lang="en-US" sz="2000" dirty="0" smtClean="0">
                <a:solidFill>
                  <a:srgbClr val="000000"/>
                </a:solidFill>
              </a:rPr>
              <a:t>Programmable Read Only Memory is made of a number of fuses or </a:t>
            </a:r>
            <a:r>
              <a:rPr lang="en-US" sz="2000" dirty="0" err="1" smtClean="0">
                <a:solidFill>
                  <a:srgbClr val="000000"/>
                </a:solidFill>
              </a:rPr>
              <a:t>antifuses</a:t>
            </a:r>
            <a:r>
              <a:rPr lang="en-US" sz="2000" dirty="0" smtClean="0">
                <a:solidFill>
                  <a:srgbClr val="000000"/>
                </a:solidFill>
              </a:rPr>
              <a:t> which are blown during programming.</a:t>
            </a:r>
          </a:p>
          <a:p>
            <a:endParaRPr lang="en-US" sz="2000" dirty="0">
              <a:solidFill>
                <a:srgbClr val="000000"/>
              </a:solidFill>
            </a:endParaRPr>
          </a:p>
          <a:p>
            <a:r>
              <a:rPr lang="en-US" sz="2000" dirty="0" smtClean="0">
                <a:solidFill>
                  <a:srgbClr val="000000"/>
                </a:solidFill>
              </a:rPr>
              <a:t>The ‘blank’ state of most PROMs is logical ‘1’, not ‘0’, therefore blank bytes are 0xFF in hexadecimal.</a:t>
            </a:r>
          </a:p>
          <a:p>
            <a:endParaRPr lang="en-US" sz="2000" dirty="0">
              <a:solidFill>
                <a:srgbClr val="000000"/>
              </a:solidFill>
            </a:endParaRPr>
          </a:p>
          <a:p>
            <a:r>
              <a:rPr lang="en-US" sz="2000" dirty="0" smtClean="0">
                <a:solidFill>
                  <a:srgbClr val="000000"/>
                </a:solidFill>
              </a:rPr>
              <a:t>It isn’t possible to ‘</a:t>
            </a:r>
            <a:r>
              <a:rPr lang="en-US" sz="2000" dirty="0" err="1" smtClean="0">
                <a:solidFill>
                  <a:srgbClr val="000000"/>
                </a:solidFill>
              </a:rPr>
              <a:t>unblow</a:t>
            </a:r>
            <a:r>
              <a:rPr lang="en-US" sz="2000" dirty="0" smtClean="0">
                <a:solidFill>
                  <a:srgbClr val="000000"/>
                </a:solidFill>
              </a:rPr>
              <a:t>’ fuses, so zeros can’t be written back to ones, but it’s generally possible to blow more fuses after the original programming.  As such, during multiple program cycles, each bit becomes the logical AND of the old and new bits.</a:t>
            </a:r>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3811145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42</a:t>
            </a:fld>
            <a:endParaRPr lang="en-US"/>
          </a:p>
        </p:txBody>
      </p:sp>
      <p:sp>
        <p:nvSpPr>
          <p:cNvPr id="3" name="TextBox 2"/>
          <p:cNvSpPr txBox="1"/>
          <p:nvPr/>
        </p:nvSpPr>
        <p:spPr>
          <a:xfrm>
            <a:off x="560593" y="1725103"/>
            <a:ext cx="7540420" cy="2862322"/>
          </a:xfrm>
          <a:prstGeom prst="rect">
            <a:avLst/>
          </a:prstGeom>
          <a:noFill/>
        </p:spPr>
        <p:txBody>
          <a:bodyPr wrap="square" rtlCol="0">
            <a:spAutoFit/>
          </a:bodyPr>
          <a:lstStyle/>
          <a:p>
            <a:r>
              <a:rPr lang="en-US" sz="2000" dirty="0" smtClean="0">
                <a:solidFill>
                  <a:srgbClr val="000000"/>
                </a:solidFill>
              </a:rPr>
              <a:t>Erasable Programmable Read Only Memory (EPROM)</a:t>
            </a:r>
            <a:endParaRPr lang="en-US" sz="2000" dirty="0">
              <a:solidFill>
                <a:srgbClr val="000000"/>
              </a:solidFill>
            </a:endParaRPr>
          </a:p>
          <a:p>
            <a:endParaRPr lang="en-US" sz="2000" dirty="0" smtClean="0">
              <a:solidFill>
                <a:srgbClr val="000000"/>
              </a:solidFill>
            </a:endParaRPr>
          </a:p>
          <a:p>
            <a:r>
              <a:rPr lang="en-US" sz="2000" dirty="0" smtClean="0">
                <a:solidFill>
                  <a:srgbClr val="000000"/>
                </a:solidFill>
              </a:rPr>
              <a:t>EPROM uses floating gates on FETs to store the bit state.  In effect, the gate of the FET is turned in to a capacitor which can discharge over time leading to a finite data retention time, though it’s typically of the order of 100 years.</a:t>
            </a:r>
            <a:endParaRPr lang="en-US" sz="2000" dirty="0">
              <a:solidFill>
                <a:srgbClr val="000000"/>
              </a:solidFill>
            </a:endParaRPr>
          </a:p>
          <a:p>
            <a:endParaRPr lang="en-US" sz="2000" dirty="0" smtClean="0">
              <a:solidFill>
                <a:srgbClr val="000000"/>
              </a:solidFill>
            </a:endParaRPr>
          </a:p>
          <a:p>
            <a:r>
              <a:rPr lang="en-US" sz="2000" dirty="0" smtClean="0">
                <a:solidFill>
                  <a:srgbClr val="000000"/>
                </a:solidFill>
              </a:rPr>
              <a:t>These are erasable by ultraviolet light as the high energy photons ionize the silicon, allowing the charge in the gate to dissipate </a:t>
            </a:r>
            <a:endParaRPr lang="en-US" sz="2000" dirty="0">
              <a:solidFill>
                <a:srgbClr val="000000"/>
              </a:solidFill>
            </a:endParaRPr>
          </a:p>
        </p:txBody>
      </p:sp>
      <p:pic>
        <p:nvPicPr>
          <p:cNvPr id="4" name="Picture 3"/>
          <p:cNvPicPr>
            <a:picLocks noChangeAspect="1"/>
          </p:cNvPicPr>
          <p:nvPr/>
        </p:nvPicPr>
        <p:blipFill>
          <a:blip r:embed="rId2"/>
          <a:stretch>
            <a:fillRect/>
          </a:stretch>
        </p:blipFill>
        <p:spPr>
          <a:xfrm>
            <a:off x="5964126" y="4678261"/>
            <a:ext cx="3060700" cy="1562100"/>
          </a:xfrm>
          <a:prstGeom prst="rect">
            <a:avLst/>
          </a:prstGeom>
        </p:spPr>
      </p:pic>
    </p:spTree>
    <p:extLst>
      <p:ext uri="{BB962C8B-B14F-4D97-AF65-F5344CB8AC3E}">
        <p14:creationId xmlns:p14="http://schemas.microsoft.com/office/powerpoint/2010/main" val="1345791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43</a:t>
            </a:fld>
            <a:endParaRPr lang="en-US"/>
          </a:p>
        </p:txBody>
      </p:sp>
      <p:sp>
        <p:nvSpPr>
          <p:cNvPr id="3" name="TextBox 2"/>
          <p:cNvSpPr txBox="1"/>
          <p:nvPr/>
        </p:nvSpPr>
        <p:spPr>
          <a:xfrm>
            <a:off x="560594" y="1725103"/>
            <a:ext cx="3683916" cy="2554545"/>
          </a:xfrm>
          <a:prstGeom prst="rect">
            <a:avLst/>
          </a:prstGeom>
          <a:noFill/>
        </p:spPr>
        <p:txBody>
          <a:bodyPr wrap="square" rtlCol="0">
            <a:spAutoFit/>
          </a:bodyPr>
          <a:lstStyle/>
          <a:p>
            <a:r>
              <a:rPr lang="en-US" sz="2000" dirty="0" smtClean="0">
                <a:solidFill>
                  <a:srgbClr val="000000"/>
                </a:solidFill>
              </a:rPr>
              <a:t>Quartz windows in the top of the device allow the UV to enter.</a:t>
            </a:r>
          </a:p>
          <a:p>
            <a:endParaRPr lang="en-US" sz="2000" dirty="0">
              <a:solidFill>
                <a:srgbClr val="000000"/>
              </a:solidFill>
            </a:endParaRPr>
          </a:p>
          <a:p>
            <a:r>
              <a:rPr lang="en-US" sz="2000" dirty="0" smtClean="0">
                <a:solidFill>
                  <a:srgbClr val="000000"/>
                </a:solidFill>
              </a:rPr>
              <a:t>The whole chip is exposed at once, therefore the chip cannot be partially erased.</a:t>
            </a:r>
            <a:endParaRPr lang="en-US" sz="2000" dirty="0">
              <a:solidFill>
                <a:srgbClr val="000000"/>
              </a:solidFill>
            </a:endParaRPr>
          </a:p>
          <a:p>
            <a:endParaRPr lang="en-US" sz="2000" dirty="0" smtClean="0">
              <a:solidFill>
                <a:srgbClr val="000000"/>
              </a:solidFill>
            </a:endParaRPr>
          </a:p>
        </p:txBody>
      </p:sp>
      <p:pic>
        <p:nvPicPr>
          <p:cNvPr id="5" name="Picture 4"/>
          <p:cNvPicPr>
            <a:picLocks noChangeAspect="1"/>
          </p:cNvPicPr>
          <p:nvPr/>
        </p:nvPicPr>
        <p:blipFill>
          <a:blip r:embed="rId2"/>
          <a:stretch>
            <a:fillRect/>
          </a:stretch>
        </p:blipFill>
        <p:spPr>
          <a:xfrm>
            <a:off x="4358917" y="1587801"/>
            <a:ext cx="4579150" cy="2386882"/>
          </a:xfrm>
          <a:prstGeom prst="rect">
            <a:avLst/>
          </a:prstGeom>
        </p:spPr>
      </p:pic>
      <p:sp>
        <p:nvSpPr>
          <p:cNvPr id="6" name="TextBox 5"/>
          <p:cNvSpPr txBox="1"/>
          <p:nvPr/>
        </p:nvSpPr>
        <p:spPr>
          <a:xfrm>
            <a:off x="6995256" y="3974683"/>
            <a:ext cx="1931989" cy="276999"/>
          </a:xfrm>
          <a:prstGeom prst="rect">
            <a:avLst/>
          </a:prstGeom>
          <a:noFill/>
        </p:spPr>
        <p:txBody>
          <a:bodyPr wrap="none" rtlCol="0">
            <a:spAutoFit/>
          </a:bodyPr>
          <a:lstStyle/>
          <a:p>
            <a:r>
              <a:rPr lang="en-US" sz="1200" dirty="0" smtClean="0"/>
              <a:t>from Wikipedia User ‘</a:t>
            </a:r>
            <a:r>
              <a:rPr lang="en-US" sz="1200" dirty="0" err="1" smtClean="0"/>
              <a:t>Poil</a:t>
            </a:r>
            <a:r>
              <a:rPr lang="en-US" sz="1200" dirty="0" smtClean="0"/>
              <a:t>’</a:t>
            </a:r>
          </a:p>
        </p:txBody>
      </p:sp>
    </p:spTree>
    <p:extLst>
      <p:ext uri="{BB962C8B-B14F-4D97-AF65-F5344CB8AC3E}">
        <p14:creationId xmlns:p14="http://schemas.microsoft.com/office/powerpoint/2010/main" val="1998239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44</a:t>
            </a:fld>
            <a:endParaRPr lang="en-US"/>
          </a:p>
        </p:txBody>
      </p:sp>
      <p:sp>
        <p:nvSpPr>
          <p:cNvPr id="3" name="TextBox 2"/>
          <p:cNvSpPr txBox="1"/>
          <p:nvPr/>
        </p:nvSpPr>
        <p:spPr>
          <a:xfrm>
            <a:off x="560593" y="1725103"/>
            <a:ext cx="7540420" cy="4093428"/>
          </a:xfrm>
          <a:prstGeom prst="rect">
            <a:avLst/>
          </a:prstGeom>
          <a:noFill/>
        </p:spPr>
        <p:txBody>
          <a:bodyPr wrap="square" rtlCol="0">
            <a:spAutoFit/>
          </a:bodyPr>
          <a:lstStyle/>
          <a:p>
            <a:r>
              <a:rPr lang="en-US" sz="2000" dirty="0" smtClean="0">
                <a:solidFill>
                  <a:srgbClr val="000000"/>
                </a:solidFill>
              </a:rPr>
              <a:t>Electronically Erasable Programmable Read Only Memory (EEPROM)</a:t>
            </a:r>
            <a:endParaRPr lang="en-US" sz="2000" dirty="0">
              <a:solidFill>
                <a:srgbClr val="000000"/>
              </a:solidFill>
            </a:endParaRPr>
          </a:p>
          <a:p>
            <a:endParaRPr lang="en-US" sz="2000" dirty="0" smtClean="0">
              <a:solidFill>
                <a:srgbClr val="000000"/>
              </a:solidFill>
            </a:endParaRPr>
          </a:p>
          <a:p>
            <a:r>
              <a:rPr lang="en-US" sz="2000" dirty="0" smtClean="0">
                <a:solidFill>
                  <a:srgbClr val="000000"/>
                </a:solidFill>
              </a:rPr>
              <a:t>Built in the same way to EPROM but with an extra silicon layer in the gate allowing the charge to be dissipated electrically.  The dissipation slightly damages the silicon which limits the total number of times a bit can be written, typically to around 10,000 times.</a:t>
            </a:r>
          </a:p>
          <a:p>
            <a:endParaRPr lang="en-US" sz="2000" dirty="0">
              <a:solidFill>
                <a:srgbClr val="000000"/>
              </a:solidFill>
            </a:endParaRPr>
          </a:p>
          <a:p>
            <a:r>
              <a:rPr lang="en-US" sz="2000" dirty="0" smtClean="0">
                <a:solidFill>
                  <a:srgbClr val="000000"/>
                </a:solidFill>
              </a:rPr>
              <a:t>While PROM and EPROM are rarely used, EEPROM is still used extensively for rarely-changed data, such as configuration parameters, serial numbers and the like.  Many microcontrollers include some amount of EEPROM for non-volatile data storage.</a:t>
            </a:r>
            <a:endParaRPr lang="en-US" sz="2000" dirty="0">
              <a:solidFill>
                <a:srgbClr val="000000"/>
              </a:solidFill>
            </a:endParaRPr>
          </a:p>
        </p:txBody>
      </p:sp>
    </p:spTree>
    <p:extLst>
      <p:ext uri="{BB962C8B-B14F-4D97-AF65-F5344CB8AC3E}">
        <p14:creationId xmlns:p14="http://schemas.microsoft.com/office/powerpoint/2010/main" val="3338324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45</a:t>
            </a:fld>
            <a:endParaRPr lang="en-US"/>
          </a:p>
        </p:txBody>
      </p:sp>
      <p:sp>
        <p:nvSpPr>
          <p:cNvPr id="3" name="TextBox 2"/>
          <p:cNvSpPr txBox="1"/>
          <p:nvPr/>
        </p:nvSpPr>
        <p:spPr>
          <a:xfrm>
            <a:off x="560593" y="1725103"/>
            <a:ext cx="7540420" cy="2554545"/>
          </a:xfrm>
          <a:prstGeom prst="rect">
            <a:avLst/>
          </a:prstGeom>
          <a:noFill/>
        </p:spPr>
        <p:txBody>
          <a:bodyPr wrap="square" rtlCol="0">
            <a:spAutoFit/>
          </a:bodyPr>
          <a:lstStyle/>
          <a:p>
            <a:r>
              <a:rPr lang="en-US" sz="2000" dirty="0" smtClean="0">
                <a:solidFill>
                  <a:srgbClr val="000000"/>
                </a:solidFill>
              </a:rPr>
              <a:t>Flash Memory</a:t>
            </a:r>
          </a:p>
          <a:p>
            <a:endParaRPr lang="en-US" sz="2000" dirty="0" smtClean="0">
              <a:solidFill>
                <a:srgbClr val="000000"/>
              </a:solidFill>
            </a:endParaRPr>
          </a:p>
          <a:p>
            <a:r>
              <a:rPr lang="en-US" sz="2000" dirty="0" smtClean="0">
                <a:solidFill>
                  <a:srgbClr val="000000"/>
                </a:solidFill>
              </a:rPr>
              <a:t>Flash Memory is a specific type of EEPROM.  The difference is in the erasure process; the mechanism is outside the scope of this course, however the effect is that Flash memory may be erased as many as 100,000 or 1M times.</a:t>
            </a:r>
          </a:p>
          <a:p>
            <a:endParaRPr lang="en-US" sz="2000" dirty="0">
              <a:solidFill>
                <a:srgbClr val="000000"/>
              </a:solidFill>
            </a:endParaRPr>
          </a:p>
          <a:p>
            <a:r>
              <a:rPr lang="en-US" sz="2000" dirty="0" smtClean="0">
                <a:solidFill>
                  <a:srgbClr val="000000"/>
                </a:solidFill>
              </a:rPr>
              <a:t>Flash comes in two types, NOR and NAND.</a:t>
            </a:r>
            <a:endParaRPr lang="en-US" sz="2000" dirty="0">
              <a:solidFill>
                <a:srgbClr val="000000"/>
              </a:solidFill>
            </a:endParaRPr>
          </a:p>
        </p:txBody>
      </p:sp>
    </p:spTree>
    <p:extLst>
      <p:ext uri="{BB962C8B-B14F-4D97-AF65-F5344CB8AC3E}">
        <p14:creationId xmlns:p14="http://schemas.microsoft.com/office/powerpoint/2010/main" val="3261257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2291" y="2371206"/>
            <a:ext cx="7462213" cy="5596660"/>
          </a:xfrm>
          <a:prstGeom prst="rect">
            <a:avLst/>
          </a:prstGeom>
        </p:spPr>
      </p:pic>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46</a:t>
            </a:fld>
            <a:endParaRPr lang="en-US"/>
          </a:p>
        </p:txBody>
      </p:sp>
      <p:sp>
        <p:nvSpPr>
          <p:cNvPr id="3" name="TextBox 2"/>
          <p:cNvSpPr txBox="1"/>
          <p:nvPr/>
        </p:nvSpPr>
        <p:spPr>
          <a:xfrm>
            <a:off x="560593" y="1725103"/>
            <a:ext cx="7540420" cy="1631216"/>
          </a:xfrm>
          <a:prstGeom prst="rect">
            <a:avLst/>
          </a:prstGeom>
          <a:noFill/>
        </p:spPr>
        <p:txBody>
          <a:bodyPr wrap="square" rtlCol="0">
            <a:spAutoFit/>
          </a:bodyPr>
          <a:lstStyle/>
          <a:p>
            <a:r>
              <a:rPr lang="en-US" sz="2000" dirty="0" smtClean="0">
                <a:solidFill>
                  <a:srgbClr val="000000"/>
                </a:solidFill>
              </a:rPr>
              <a:t>Flash Memory</a:t>
            </a:r>
          </a:p>
          <a:p>
            <a:endParaRPr lang="en-US" sz="2000" dirty="0" smtClean="0">
              <a:solidFill>
                <a:srgbClr val="000000"/>
              </a:solidFill>
            </a:endParaRPr>
          </a:p>
          <a:p>
            <a:r>
              <a:rPr lang="en-US" sz="2000" dirty="0" smtClean="0">
                <a:solidFill>
                  <a:srgbClr val="000000"/>
                </a:solidFill>
              </a:rPr>
              <a:t>NOR flash is low density but relatively high reliability.  It’s simple to drive so often used for storage of </a:t>
            </a:r>
            <a:r>
              <a:rPr lang="en-US" sz="2000" dirty="0" err="1" smtClean="0">
                <a:solidFill>
                  <a:srgbClr val="000000"/>
                </a:solidFill>
              </a:rPr>
              <a:t>bootloader</a:t>
            </a:r>
            <a:r>
              <a:rPr lang="en-US" sz="2000" dirty="0" smtClean="0">
                <a:solidFill>
                  <a:srgbClr val="000000"/>
                </a:solidFill>
              </a:rPr>
              <a:t> or first-execute code which can’t have any drivers loaded first</a:t>
            </a:r>
            <a:endParaRPr lang="en-US" sz="2000" dirty="0">
              <a:solidFill>
                <a:srgbClr val="000000"/>
              </a:solidFill>
            </a:endParaRPr>
          </a:p>
        </p:txBody>
      </p:sp>
      <p:sp>
        <p:nvSpPr>
          <p:cNvPr id="6" name="TextBox 5"/>
          <p:cNvSpPr txBox="1"/>
          <p:nvPr/>
        </p:nvSpPr>
        <p:spPr>
          <a:xfrm>
            <a:off x="5704927" y="6347872"/>
            <a:ext cx="2121093" cy="276999"/>
          </a:xfrm>
          <a:prstGeom prst="rect">
            <a:avLst/>
          </a:prstGeom>
          <a:noFill/>
        </p:spPr>
        <p:txBody>
          <a:bodyPr wrap="none" rtlCol="0">
            <a:spAutoFit/>
          </a:bodyPr>
          <a:lstStyle/>
          <a:p>
            <a:r>
              <a:rPr lang="en-US" sz="1200" dirty="0" smtClean="0"/>
              <a:t>from Wikipedia User ‘</a:t>
            </a:r>
            <a:r>
              <a:rPr lang="pl-PL" sz="1200" dirty="0" err="1"/>
              <a:t>Cyferz</a:t>
            </a:r>
            <a:r>
              <a:rPr lang="en-US" sz="1200" dirty="0" smtClean="0"/>
              <a:t>’</a:t>
            </a:r>
          </a:p>
        </p:txBody>
      </p:sp>
    </p:spTree>
    <p:extLst>
      <p:ext uri="{BB962C8B-B14F-4D97-AF65-F5344CB8AC3E}">
        <p14:creationId xmlns:p14="http://schemas.microsoft.com/office/powerpoint/2010/main" val="3486501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805197"/>
            <a:ext cx="9144000" cy="6858000"/>
          </a:xfrm>
          <a:prstGeom prst="rect">
            <a:avLst/>
          </a:prstGeom>
        </p:spPr>
      </p:pic>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47</a:t>
            </a:fld>
            <a:endParaRPr lang="en-US"/>
          </a:p>
        </p:txBody>
      </p:sp>
      <p:sp>
        <p:nvSpPr>
          <p:cNvPr id="3" name="TextBox 2"/>
          <p:cNvSpPr txBox="1"/>
          <p:nvPr/>
        </p:nvSpPr>
        <p:spPr>
          <a:xfrm>
            <a:off x="560593" y="1725103"/>
            <a:ext cx="7540420" cy="1631216"/>
          </a:xfrm>
          <a:prstGeom prst="rect">
            <a:avLst/>
          </a:prstGeom>
          <a:noFill/>
        </p:spPr>
        <p:txBody>
          <a:bodyPr wrap="square" rtlCol="0">
            <a:spAutoFit/>
          </a:bodyPr>
          <a:lstStyle/>
          <a:p>
            <a:r>
              <a:rPr lang="en-US" sz="2000" dirty="0" smtClean="0">
                <a:solidFill>
                  <a:srgbClr val="000000"/>
                </a:solidFill>
              </a:rPr>
              <a:t>Flash Memory</a:t>
            </a:r>
          </a:p>
          <a:p>
            <a:endParaRPr lang="en-US" sz="2000" dirty="0" smtClean="0">
              <a:solidFill>
                <a:srgbClr val="000000"/>
              </a:solidFill>
            </a:endParaRPr>
          </a:p>
          <a:p>
            <a:r>
              <a:rPr lang="en-US" sz="2000" dirty="0" smtClean="0">
                <a:solidFill>
                  <a:srgbClr val="000000"/>
                </a:solidFill>
              </a:rPr>
              <a:t>NAND flash is higher density and gives a further level of addressing, down to the bit level.  Error rates are higher, as a fault in any one transistor in the chain causes a failure of all</a:t>
            </a:r>
            <a:endParaRPr lang="en-US" sz="2000" dirty="0">
              <a:solidFill>
                <a:srgbClr val="000000"/>
              </a:solidFill>
            </a:endParaRPr>
          </a:p>
        </p:txBody>
      </p:sp>
      <p:sp>
        <p:nvSpPr>
          <p:cNvPr id="6" name="TextBox 5"/>
          <p:cNvSpPr txBox="1"/>
          <p:nvPr/>
        </p:nvSpPr>
        <p:spPr>
          <a:xfrm>
            <a:off x="5704927" y="6347872"/>
            <a:ext cx="2121093" cy="276999"/>
          </a:xfrm>
          <a:prstGeom prst="rect">
            <a:avLst/>
          </a:prstGeom>
          <a:noFill/>
        </p:spPr>
        <p:txBody>
          <a:bodyPr wrap="none" rtlCol="0">
            <a:spAutoFit/>
          </a:bodyPr>
          <a:lstStyle/>
          <a:p>
            <a:r>
              <a:rPr lang="en-US" sz="1200" dirty="0" smtClean="0"/>
              <a:t>from Wikipedia User ‘</a:t>
            </a:r>
            <a:r>
              <a:rPr lang="pl-PL" sz="1200" dirty="0" err="1"/>
              <a:t>Cyferz</a:t>
            </a:r>
            <a:r>
              <a:rPr lang="en-US" sz="1200" dirty="0" smtClean="0"/>
              <a:t>’</a:t>
            </a:r>
          </a:p>
        </p:txBody>
      </p:sp>
    </p:spTree>
    <p:extLst>
      <p:ext uri="{BB962C8B-B14F-4D97-AF65-F5344CB8AC3E}">
        <p14:creationId xmlns:p14="http://schemas.microsoft.com/office/powerpoint/2010/main" val="1924231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48</a:t>
            </a:fld>
            <a:endParaRPr lang="en-US"/>
          </a:p>
        </p:txBody>
      </p:sp>
      <p:sp>
        <p:nvSpPr>
          <p:cNvPr id="3" name="TextBox 2"/>
          <p:cNvSpPr txBox="1"/>
          <p:nvPr/>
        </p:nvSpPr>
        <p:spPr>
          <a:xfrm>
            <a:off x="560593" y="1725103"/>
            <a:ext cx="7540420" cy="2862322"/>
          </a:xfrm>
          <a:prstGeom prst="rect">
            <a:avLst/>
          </a:prstGeom>
          <a:noFill/>
        </p:spPr>
        <p:txBody>
          <a:bodyPr wrap="square" rtlCol="0">
            <a:spAutoFit/>
          </a:bodyPr>
          <a:lstStyle/>
          <a:p>
            <a:r>
              <a:rPr lang="en-US" sz="2000" dirty="0" smtClean="0">
                <a:solidFill>
                  <a:srgbClr val="000000"/>
                </a:solidFill>
              </a:rPr>
              <a:t>Flash Memory</a:t>
            </a:r>
          </a:p>
          <a:p>
            <a:endParaRPr lang="en-US" sz="2000" dirty="0">
              <a:solidFill>
                <a:srgbClr val="000000"/>
              </a:solidFill>
            </a:endParaRPr>
          </a:p>
          <a:p>
            <a:r>
              <a:rPr lang="en-US" sz="2000" dirty="0" smtClean="0">
                <a:solidFill>
                  <a:srgbClr val="000000"/>
                </a:solidFill>
              </a:rPr>
              <a:t>Like EPROM and EEPROM, flash memory can only be programmed from a logical ‘1’ to a ‘0’.  In order to set the bit the other way, the memory must be erased.</a:t>
            </a:r>
          </a:p>
          <a:p>
            <a:endParaRPr lang="en-US" sz="2000" dirty="0">
              <a:solidFill>
                <a:srgbClr val="000000"/>
              </a:solidFill>
            </a:endParaRPr>
          </a:p>
          <a:p>
            <a:r>
              <a:rPr lang="en-US" sz="2000" dirty="0" smtClean="0">
                <a:solidFill>
                  <a:srgbClr val="000000"/>
                </a:solidFill>
              </a:rPr>
              <a:t>Flash memory is typically arranged in ‘erase blocks’ around 64KBit; if any bit in any byte in the block is to be erased, all must be erased.</a:t>
            </a:r>
          </a:p>
        </p:txBody>
      </p:sp>
    </p:spTree>
    <p:extLst>
      <p:ext uri="{BB962C8B-B14F-4D97-AF65-F5344CB8AC3E}">
        <p14:creationId xmlns:p14="http://schemas.microsoft.com/office/powerpoint/2010/main" val="1231832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49</a:t>
            </a:fld>
            <a:endParaRPr lang="en-US"/>
          </a:p>
        </p:txBody>
      </p:sp>
      <p:sp>
        <p:nvSpPr>
          <p:cNvPr id="3" name="TextBox 2"/>
          <p:cNvSpPr txBox="1"/>
          <p:nvPr/>
        </p:nvSpPr>
        <p:spPr>
          <a:xfrm>
            <a:off x="560593" y="1725103"/>
            <a:ext cx="7540420" cy="3170099"/>
          </a:xfrm>
          <a:prstGeom prst="rect">
            <a:avLst/>
          </a:prstGeom>
          <a:noFill/>
        </p:spPr>
        <p:txBody>
          <a:bodyPr wrap="square" rtlCol="0">
            <a:spAutoFit/>
          </a:bodyPr>
          <a:lstStyle/>
          <a:p>
            <a:r>
              <a:rPr lang="en-US" sz="2000" dirty="0" smtClean="0">
                <a:solidFill>
                  <a:srgbClr val="000000"/>
                </a:solidFill>
              </a:rPr>
              <a:t>Flash Memory</a:t>
            </a:r>
          </a:p>
          <a:p>
            <a:endParaRPr lang="en-US" sz="2000" dirty="0">
              <a:solidFill>
                <a:srgbClr val="000000"/>
              </a:solidFill>
            </a:endParaRPr>
          </a:p>
          <a:p>
            <a:r>
              <a:rPr lang="en-US" sz="2000" dirty="0">
                <a:solidFill>
                  <a:srgbClr val="000000"/>
                </a:solidFill>
              </a:rPr>
              <a:t>NOR flash can typically be accessed byte at a </a:t>
            </a:r>
            <a:r>
              <a:rPr lang="en-US" sz="2000" dirty="0" smtClean="0">
                <a:solidFill>
                  <a:srgbClr val="000000"/>
                </a:solidFill>
              </a:rPr>
              <a:t>time.</a:t>
            </a:r>
          </a:p>
          <a:p>
            <a:endParaRPr lang="en-US" sz="2000" dirty="0">
              <a:solidFill>
                <a:srgbClr val="000000"/>
              </a:solidFill>
            </a:endParaRPr>
          </a:p>
          <a:p>
            <a:r>
              <a:rPr lang="en-US" sz="2000" dirty="0">
                <a:solidFill>
                  <a:srgbClr val="000000"/>
                </a:solidFill>
              </a:rPr>
              <a:t>NAND flash can theoretically be accessed bit at a time, however due to the larger capacity of NAND in general, addressing individual bits is not </a:t>
            </a:r>
            <a:r>
              <a:rPr lang="en-US" sz="2000" dirty="0" smtClean="0">
                <a:solidFill>
                  <a:srgbClr val="000000"/>
                </a:solidFill>
              </a:rPr>
              <a:t>practical.</a:t>
            </a:r>
          </a:p>
          <a:p>
            <a:endParaRPr lang="en-US" sz="2000" dirty="0">
              <a:solidFill>
                <a:srgbClr val="000000"/>
              </a:solidFill>
            </a:endParaRPr>
          </a:p>
          <a:p>
            <a:r>
              <a:rPr lang="en-US" sz="2000" dirty="0" smtClean="0">
                <a:solidFill>
                  <a:srgbClr val="000000"/>
                </a:solidFill>
              </a:rPr>
              <a:t>In </a:t>
            </a:r>
            <a:r>
              <a:rPr lang="en-US" sz="2000" dirty="0">
                <a:solidFill>
                  <a:srgbClr val="000000"/>
                </a:solidFill>
              </a:rPr>
              <a:t>fact, NAND flash may only be able to be accessed page at a time, where a page may be </a:t>
            </a:r>
            <a:r>
              <a:rPr lang="en-US" sz="2000" dirty="0" smtClean="0">
                <a:solidFill>
                  <a:srgbClr val="000000"/>
                </a:solidFill>
              </a:rPr>
              <a:t>between 512 bytes and 8 kilobytes.</a:t>
            </a:r>
            <a:endParaRPr lang="en-US" sz="2000" dirty="0">
              <a:solidFill>
                <a:srgbClr val="000000"/>
              </a:solidFill>
            </a:endParaRPr>
          </a:p>
        </p:txBody>
      </p:sp>
    </p:spTree>
    <p:extLst>
      <p:ext uri="{BB962C8B-B14F-4D97-AF65-F5344CB8AC3E}">
        <p14:creationId xmlns:p14="http://schemas.microsoft.com/office/powerpoint/2010/main" val="49930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5</a:t>
            </a:fld>
            <a:endParaRPr lang="en-US"/>
          </a:p>
        </p:txBody>
      </p:sp>
      <p:sp>
        <p:nvSpPr>
          <p:cNvPr id="3" name="TextBox 2"/>
          <p:cNvSpPr txBox="1"/>
          <p:nvPr/>
        </p:nvSpPr>
        <p:spPr>
          <a:xfrm>
            <a:off x="617799" y="1828081"/>
            <a:ext cx="7379268" cy="2862322"/>
          </a:xfrm>
          <a:prstGeom prst="rect">
            <a:avLst/>
          </a:prstGeom>
          <a:noFill/>
        </p:spPr>
        <p:txBody>
          <a:bodyPr wrap="square" rtlCol="0">
            <a:spAutoFit/>
          </a:bodyPr>
          <a:lstStyle/>
          <a:p>
            <a:r>
              <a:rPr lang="en-US" sz="2000" dirty="0" smtClean="0">
                <a:solidFill>
                  <a:schemeClr val="accent1">
                    <a:lumMod val="50000"/>
                  </a:schemeClr>
                </a:solidFill>
              </a:rPr>
              <a:t>Presentation Layer</a:t>
            </a:r>
          </a:p>
          <a:p>
            <a:endParaRPr lang="en-US" sz="2000" dirty="0">
              <a:solidFill>
                <a:schemeClr val="accent1">
                  <a:lumMod val="50000"/>
                </a:schemeClr>
              </a:solidFill>
            </a:endParaRPr>
          </a:p>
          <a:p>
            <a:r>
              <a:rPr lang="en-US" sz="2000" dirty="0" smtClean="0">
                <a:solidFill>
                  <a:srgbClr val="000000"/>
                </a:solidFill>
              </a:rPr>
              <a:t>This ensures that both ends of the protocol agree on data formats, that is, the data is ‘presented’ in the same way.</a:t>
            </a:r>
          </a:p>
          <a:p>
            <a:endParaRPr lang="en-US" sz="2000" dirty="0">
              <a:solidFill>
                <a:srgbClr val="000000"/>
              </a:solidFill>
            </a:endParaRPr>
          </a:p>
          <a:p>
            <a:r>
              <a:rPr lang="en-US" sz="2000" dirty="0" smtClean="0">
                <a:solidFill>
                  <a:srgbClr val="000000"/>
                </a:solidFill>
              </a:rPr>
              <a:t>This layer is rarely implemented separately from the application layer, as the presentation of data is dependent on the data itself which in turn is heavily dependent on what the application’s actually trying to say.</a:t>
            </a:r>
          </a:p>
        </p:txBody>
      </p:sp>
    </p:spTree>
    <p:extLst>
      <p:ext uri="{BB962C8B-B14F-4D97-AF65-F5344CB8AC3E}">
        <p14:creationId xmlns:p14="http://schemas.microsoft.com/office/powerpoint/2010/main" val="31551827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50</a:t>
            </a:fld>
            <a:endParaRPr lang="en-US"/>
          </a:p>
        </p:txBody>
      </p:sp>
      <p:sp>
        <p:nvSpPr>
          <p:cNvPr id="3" name="TextBox 2"/>
          <p:cNvSpPr txBox="1"/>
          <p:nvPr/>
        </p:nvSpPr>
        <p:spPr>
          <a:xfrm>
            <a:off x="560593" y="1725103"/>
            <a:ext cx="7540420" cy="3785652"/>
          </a:xfrm>
          <a:prstGeom prst="rect">
            <a:avLst/>
          </a:prstGeom>
          <a:noFill/>
        </p:spPr>
        <p:txBody>
          <a:bodyPr wrap="square" rtlCol="0">
            <a:spAutoFit/>
          </a:bodyPr>
          <a:lstStyle/>
          <a:p>
            <a:r>
              <a:rPr lang="en-US" sz="2000" dirty="0" smtClean="0">
                <a:solidFill>
                  <a:srgbClr val="000000"/>
                </a:solidFill>
              </a:rPr>
              <a:t>Flash Memory</a:t>
            </a:r>
          </a:p>
          <a:p>
            <a:endParaRPr lang="en-US" sz="2000" dirty="0">
              <a:solidFill>
                <a:srgbClr val="000000"/>
              </a:solidFill>
            </a:endParaRPr>
          </a:p>
          <a:p>
            <a:r>
              <a:rPr lang="en-US" sz="2000" dirty="0" smtClean="0">
                <a:solidFill>
                  <a:srgbClr val="000000"/>
                </a:solidFill>
              </a:rPr>
              <a:t>EEPROM and Flash memories must be ‘wear leveled’.  Each erasure causes damage which in turn limits the number of times each bit can be erased.</a:t>
            </a:r>
          </a:p>
          <a:p>
            <a:endParaRPr lang="en-US" sz="2000" dirty="0">
              <a:solidFill>
                <a:srgbClr val="000000"/>
              </a:solidFill>
            </a:endParaRPr>
          </a:p>
          <a:p>
            <a:r>
              <a:rPr lang="en-US" sz="2000" dirty="0" smtClean="0">
                <a:solidFill>
                  <a:srgbClr val="000000"/>
                </a:solidFill>
              </a:rPr>
              <a:t>If a particular piece of data changes often, it can wear out its piece of memory very quickly.  A memory driver should differentiate then between the ‘logical’ address and the ‘physical’ address.  The same logical bit of data should be written to different physical locations each time so as not to stress one part of the flash unduly.</a:t>
            </a:r>
            <a:endParaRPr lang="en-US" sz="2000" dirty="0">
              <a:solidFill>
                <a:srgbClr val="000000"/>
              </a:solidFill>
            </a:endParaRPr>
          </a:p>
        </p:txBody>
      </p:sp>
    </p:spTree>
    <p:extLst>
      <p:ext uri="{BB962C8B-B14F-4D97-AF65-F5344CB8AC3E}">
        <p14:creationId xmlns:p14="http://schemas.microsoft.com/office/powerpoint/2010/main" val="3439280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Memories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51</a:t>
            </a:fld>
            <a:endParaRPr lang="en-US"/>
          </a:p>
        </p:txBody>
      </p:sp>
      <p:sp>
        <p:nvSpPr>
          <p:cNvPr id="3" name="TextBox 2"/>
          <p:cNvSpPr txBox="1"/>
          <p:nvPr/>
        </p:nvSpPr>
        <p:spPr>
          <a:xfrm>
            <a:off x="560593" y="1725103"/>
            <a:ext cx="7540420" cy="4401205"/>
          </a:xfrm>
          <a:prstGeom prst="rect">
            <a:avLst/>
          </a:prstGeom>
          <a:noFill/>
        </p:spPr>
        <p:txBody>
          <a:bodyPr wrap="square" rtlCol="0">
            <a:spAutoFit/>
          </a:bodyPr>
          <a:lstStyle/>
          <a:p>
            <a:r>
              <a:rPr lang="en-US" sz="2000" dirty="0" smtClean="0">
                <a:solidFill>
                  <a:srgbClr val="000000"/>
                </a:solidFill>
              </a:rPr>
              <a:t>Flash Memory</a:t>
            </a:r>
          </a:p>
          <a:p>
            <a:endParaRPr lang="en-US" sz="2000" dirty="0" smtClean="0">
              <a:solidFill>
                <a:srgbClr val="000000"/>
              </a:solidFill>
            </a:endParaRPr>
          </a:p>
          <a:p>
            <a:r>
              <a:rPr lang="en-US" sz="2000" dirty="0" smtClean="0">
                <a:solidFill>
                  <a:srgbClr val="000000"/>
                </a:solidFill>
              </a:rPr>
              <a:t>Flash memory is used inside things like SD cards and USB memory sticks which implement wear leveling internally.</a:t>
            </a:r>
          </a:p>
          <a:p>
            <a:endParaRPr lang="en-US" sz="2000" dirty="0">
              <a:solidFill>
                <a:srgbClr val="000000"/>
              </a:solidFill>
            </a:endParaRPr>
          </a:p>
          <a:p>
            <a:r>
              <a:rPr lang="en-US" sz="2000" dirty="0" smtClean="0">
                <a:solidFill>
                  <a:srgbClr val="000000"/>
                </a:solidFill>
              </a:rPr>
              <a:t>Many such devices cheat at this by assuming the device is only ever going to be formatted with the FAT </a:t>
            </a:r>
            <a:r>
              <a:rPr lang="en-US" sz="2000" dirty="0" err="1" smtClean="0">
                <a:solidFill>
                  <a:srgbClr val="000000"/>
                </a:solidFill>
              </a:rPr>
              <a:t>filesystem</a:t>
            </a:r>
            <a:r>
              <a:rPr lang="en-US" sz="2000" dirty="0" smtClean="0">
                <a:solidFill>
                  <a:srgbClr val="000000"/>
                </a:solidFill>
              </a:rPr>
              <a:t>.  In FAT, one part of the disk is written often (the file allocation table after which the </a:t>
            </a:r>
            <a:r>
              <a:rPr lang="en-US" sz="2000" dirty="0" err="1" smtClean="0">
                <a:solidFill>
                  <a:srgbClr val="000000"/>
                </a:solidFill>
              </a:rPr>
              <a:t>fs</a:t>
            </a:r>
            <a:r>
              <a:rPr lang="en-US" sz="2000" dirty="0" smtClean="0">
                <a:solidFill>
                  <a:srgbClr val="000000"/>
                </a:solidFill>
              </a:rPr>
              <a:t> is named) and the rest is written occasionally.</a:t>
            </a:r>
          </a:p>
          <a:p>
            <a:endParaRPr lang="en-US" sz="2000" dirty="0">
              <a:solidFill>
                <a:srgbClr val="000000"/>
              </a:solidFill>
            </a:endParaRPr>
          </a:p>
          <a:p>
            <a:r>
              <a:rPr lang="en-US" sz="2000" dirty="0" smtClean="0">
                <a:solidFill>
                  <a:srgbClr val="000000"/>
                </a:solidFill>
              </a:rPr>
              <a:t>As such, many SD cards only wear level the blocks in which the FAT is expected to live.  The upshot:  Formatting an SD card with anything other than FAT can reduce its lifespan by hundreds of times!</a:t>
            </a:r>
            <a:endParaRPr lang="en-US" sz="2000" dirty="0">
              <a:solidFill>
                <a:srgbClr val="000000"/>
              </a:solidFill>
            </a:endParaRPr>
          </a:p>
        </p:txBody>
      </p:sp>
    </p:spTree>
    <p:extLst>
      <p:ext uri="{BB962C8B-B14F-4D97-AF65-F5344CB8AC3E}">
        <p14:creationId xmlns:p14="http://schemas.microsoft.com/office/powerpoint/2010/main" val="390896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6</a:t>
            </a:fld>
            <a:endParaRPr lang="en-US"/>
          </a:p>
        </p:txBody>
      </p:sp>
      <p:sp>
        <p:nvSpPr>
          <p:cNvPr id="3" name="TextBox 2"/>
          <p:cNvSpPr txBox="1"/>
          <p:nvPr/>
        </p:nvSpPr>
        <p:spPr>
          <a:xfrm>
            <a:off x="617799" y="1828081"/>
            <a:ext cx="7379268" cy="2246769"/>
          </a:xfrm>
          <a:prstGeom prst="rect">
            <a:avLst/>
          </a:prstGeom>
          <a:noFill/>
        </p:spPr>
        <p:txBody>
          <a:bodyPr wrap="square" rtlCol="0">
            <a:spAutoFit/>
          </a:bodyPr>
          <a:lstStyle/>
          <a:p>
            <a:r>
              <a:rPr lang="en-US" sz="2000" dirty="0" smtClean="0">
                <a:solidFill>
                  <a:schemeClr val="accent1">
                    <a:lumMod val="50000"/>
                  </a:schemeClr>
                </a:solidFill>
              </a:rPr>
              <a:t>Session Layer</a:t>
            </a:r>
          </a:p>
          <a:p>
            <a:endParaRPr lang="en-US" sz="2000" dirty="0">
              <a:solidFill>
                <a:schemeClr val="accent1">
                  <a:lumMod val="50000"/>
                </a:schemeClr>
              </a:solidFill>
            </a:endParaRPr>
          </a:p>
          <a:p>
            <a:r>
              <a:rPr lang="en-US" sz="2000" dirty="0" smtClean="0">
                <a:solidFill>
                  <a:srgbClr val="000000"/>
                </a:solidFill>
              </a:rPr>
              <a:t>Responsible for controlling ‘conversations’ between each end.  This synchronizes the applications at each end and ensures that the data that’s transferred doesn’t fall on deaf ears.</a:t>
            </a:r>
          </a:p>
          <a:p>
            <a:endParaRPr lang="en-US" sz="2000" dirty="0">
              <a:solidFill>
                <a:srgbClr val="000000"/>
              </a:solidFill>
            </a:endParaRPr>
          </a:p>
          <a:p>
            <a:r>
              <a:rPr lang="en-US" sz="2000" dirty="0" smtClean="0">
                <a:solidFill>
                  <a:srgbClr val="000000"/>
                </a:solidFill>
              </a:rPr>
              <a:t>Most of the functionality of TCP counts as a session layer. </a:t>
            </a:r>
          </a:p>
        </p:txBody>
      </p:sp>
    </p:spTree>
    <p:extLst>
      <p:ext uri="{BB962C8B-B14F-4D97-AF65-F5344CB8AC3E}">
        <p14:creationId xmlns:p14="http://schemas.microsoft.com/office/powerpoint/2010/main" val="336843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7</a:t>
            </a:fld>
            <a:endParaRPr lang="en-US"/>
          </a:p>
        </p:txBody>
      </p:sp>
      <p:sp>
        <p:nvSpPr>
          <p:cNvPr id="3" name="TextBox 2"/>
          <p:cNvSpPr txBox="1"/>
          <p:nvPr/>
        </p:nvSpPr>
        <p:spPr>
          <a:xfrm>
            <a:off x="617799" y="1828081"/>
            <a:ext cx="7379268" cy="2246769"/>
          </a:xfrm>
          <a:prstGeom prst="rect">
            <a:avLst/>
          </a:prstGeom>
          <a:noFill/>
        </p:spPr>
        <p:txBody>
          <a:bodyPr wrap="square" rtlCol="0">
            <a:spAutoFit/>
          </a:bodyPr>
          <a:lstStyle/>
          <a:p>
            <a:r>
              <a:rPr lang="en-US" sz="2000" dirty="0" smtClean="0">
                <a:solidFill>
                  <a:schemeClr val="accent1">
                    <a:lumMod val="50000"/>
                  </a:schemeClr>
                </a:solidFill>
              </a:rPr>
              <a:t>Transport Layer</a:t>
            </a:r>
          </a:p>
          <a:p>
            <a:endParaRPr lang="en-US" sz="2000" dirty="0">
              <a:solidFill>
                <a:schemeClr val="accent1">
                  <a:lumMod val="50000"/>
                </a:schemeClr>
              </a:solidFill>
            </a:endParaRPr>
          </a:p>
          <a:p>
            <a:r>
              <a:rPr lang="en-US" sz="2000" dirty="0" smtClean="0">
                <a:solidFill>
                  <a:srgbClr val="000000"/>
                </a:solidFill>
              </a:rPr>
              <a:t>Relied on for end-to-end transmission, error correction, reliable transmission.</a:t>
            </a:r>
          </a:p>
          <a:p>
            <a:endParaRPr lang="en-US" sz="2000" dirty="0">
              <a:solidFill>
                <a:srgbClr val="000000"/>
              </a:solidFill>
            </a:endParaRPr>
          </a:p>
          <a:p>
            <a:r>
              <a:rPr lang="en-US" sz="2000" dirty="0" smtClean="0">
                <a:solidFill>
                  <a:srgbClr val="000000"/>
                </a:solidFill>
              </a:rPr>
              <a:t>The rest of TCP fits in here, ensuring that packets that leave one end actually arrive at the other, retransmitting as necessary.</a:t>
            </a:r>
          </a:p>
        </p:txBody>
      </p:sp>
    </p:spTree>
    <p:extLst>
      <p:ext uri="{BB962C8B-B14F-4D97-AF65-F5344CB8AC3E}">
        <p14:creationId xmlns:p14="http://schemas.microsoft.com/office/powerpoint/2010/main" val="224623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8</a:t>
            </a:fld>
            <a:endParaRPr lang="en-US"/>
          </a:p>
        </p:txBody>
      </p:sp>
      <p:sp>
        <p:nvSpPr>
          <p:cNvPr id="3" name="TextBox 2"/>
          <p:cNvSpPr txBox="1"/>
          <p:nvPr/>
        </p:nvSpPr>
        <p:spPr>
          <a:xfrm>
            <a:off x="617799" y="1828081"/>
            <a:ext cx="7379268" cy="3477875"/>
          </a:xfrm>
          <a:prstGeom prst="rect">
            <a:avLst/>
          </a:prstGeom>
          <a:noFill/>
        </p:spPr>
        <p:txBody>
          <a:bodyPr wrap="square" rtlCol="0">
            <a:spAutoFit/>
          </a:bodyPr>
          <a:lstStyle/>
          <a:p>
            <a:r>
              <a:rPr lang="en-US" sz="2000" dirty="0" smtClean="0">
                <a:solidFill>
                  <a:schemeClr val="accent1">
                    <a:lumMod val="50000"/>
                  </a:schemeClr>
                </a:solidFill>
              </a:rPr>
              <a:t>Network Layer</a:t>
            </a:r>
          </a:p>
          <a:p>
            <a:endParaRPr lang="en-US" sz="2000" dirty="0">
              <a:solidFill>
                <a:schemeClr val="accent1">
                  <a:lumMod val="50000"/>
                </a:schemeClr>
              </a:solidFill>
            </a:endParaRPr>
          </a:p>
          <a:p>
            <a:r>
              <a:rPr lang="en-US" sz="2000" dirty="0" smtClean="0">
                <a:solidFill>
                  <a:srgbClr val="000000"/>
                </a:solidFill>
              </a:rPr>
              <a:t>Logical Addressing.  Allows applications to request connections to particular logical locations like IP addresses.</a:t>
            </a:r>
          </a:p>
          <a:p>
            <a:endParaRPr lang="en-US" sz="2000" dirty="0">
              <a:solidFill>
                <a:srgbClr val="000000"/>
              </a:solidFill>
            </a:endParaRPr>
          </a:p>
          <a:p>
            <a:r>
              <a:rPr lang="en-US" sz="2000" dirty="0" smtClean="0">
                <a:solidFill>
                  <a:srgbClr val="000000"/>
                </a:solidFill>
              </a:rPr>
              <a:t>There isn’t much that seems logical about IP addresses, but in fact they’re hierarchical identifiers that originally could location particular machines in particular labs, companies, countries etc.  As the number of computers wanting IP addresses outstripped the number actually available, this model was broken and the IP address is now pretty arbitrary.</a:t>
            </a:r>
          </a:p>
        </p:txBody>
      </p:sp>
    </p:spTree>
    <p:extLst>
      <p:ext uri="{BB962C8B-B14F-4D97-AF65-F5344CB8AC3E}">
        <p14:creationId xmlns:p14="http://schemas.microsoft.com/office/powerpoint/2010/main" val="32423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Stack</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9</a:t>
            </a:fld>
            <a:endParaRPr lang="en-US"/>
          </a:p>
        </p:txBody>
      </p:sp>
      <p:sp>
        <p:nvSpPr>
          <p:cNvPr id="3" name="TextBox 2"/>
          <p:cNvSpPr txBox="1"/>
          <p:nvPr/>
        </p:nvSpPr>
        <p:spPr>
          <a:xfrm>
            <a:off x="617799" y="1828081"/>
            <a:ext cx="7379268" cy="2554545"/>
          </a:xfrm>
          <a:prstGeom prst="rect">
            <a:avLst/>
          </a:prstGeom>
          <a:noFill/>
        </p:spPr>
        <p:txBody>
          <a:bodyPr wrap="square" rtlCol="0">
            <a:spAutoFit/>
          </a:bodyPr>
          <a:lstStyle/>
          <a:p>
            <a:r>
              <a:rPr lang="en-US" sz="2000" dirty="0" smtClean="0">
                <a:solidFill>
                  <a:schemeClr val="accent1">
                    <a:lumMod val="50000"/>
                  </a:schemeClr>
                </a:solidFill>
              </a:rPr>
              <a:t>Data Link Layer</a:t>
            </a:r>
          </a:p>
          <a:p>
            <a:endParaRPr lang="en-US" sz="2000" dirty="0">
              <a:solidFill>
                <a:schemeClr val="accent1">
                  <a:lumMod val="50000"/>
                </a:schemeClr>
              </a:solidFill>
            </a:endParaRPr>
          </a:p>
          <a:p>
            <a:r>
              <a:rPr lang="en-US" sz="2000" dirty="0" smtClean="0">
                <a:solidFill>
                  <a:srgbClr val="000000"/>
                </a:solidFill>
              </a:rPr>
              <a:t>Physical Addressing.  Logical addresses are associated with an entity like “the server for web page X”, physical addresses are associated with particular interfaces on particular machines.</a:t>
            </a:r>
          </a:p>
          <a:p>
            <a:endParaRPr lang="en-US" sz="2000" dirty="0">
              <a:solidFill>
                <a:srgbClr val="000000"/>
              </a:solidFill>
            </a:endParaRPr>
          </a:p>
          <a:p>
            <a:r>
              <a:rPr lang="en-US" sz="2000" dirty="0" smtClean="0">
                <a:solidFill>
                  <a:srgbClr val="000000"/>
                </a:solidFill>
              </a:rPr>
              <a:t>In common computer networks, the physical address is the ‘MAC’ address.</a:t>
            </a:r>
          </a:p>
        </p:txBody>
      </p:sp>
    </p:spTree>
    <p:extLst>
      <p:ext uri="{BB962C8B-B14F-4D97-AF65-F5344CB8AC3E}">
        <p14:creationId xmlns:p14="http://schemas.microsoft.com/office/powerpoint/2010/main" val="1077995"/>
      </p:ext>
    </p:extLst>
  </p:cSld>
  <p:clrMapOvr>
    <a:masterClrMapping/>
  </p:clrMapOvr>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293</TotalTime>
  <Words>3221</Words>
  <Application>Microsoft Macintosh PowerPoint</Application>
  <PresentationFormat>On-screen Show (4:3)</PresentationFormat>
  <Paragraphs>409</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ANUPowerpointTemplate2010</vt:lpstr>
      <vt:lpstr>Communications and Memories</vt:lpstr>
      <vt:lpstr>Overview</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Communication Stack</vt:lpstr>
      <vt:lpstr>Memories</vt:lpstr>
      <vt:lpstr>Memories</vt:lpstr>
      <vt:lpstr>Memories</vt:lpstr>
      <vt:lpstr>Memories</vt:lpstr>
      <vt:lpstr>Memories</vt:lpstr>
      <vt:lpstr>Memories</vt:lpstr>
      <vt:lpstr>Memories</vt:lpstr>
      <vt:lpstr>Memories</vt:lpstr>
      <vt:lpstr>Memories</vt:lpstr>
      <vt:lpstr>Memories</vt:lpstr>
      <vt:lpstr>Memories</vt:lpstr>
      <vt:lpstr>Memories</vt:lpstr>
      <vt:lpstr>Memories</vt:lpstr>
      <vt:lpstr>Memories</vt:lpstr>
      <vt:lpstr>Memories</vt:lpstr>
      <vt:lpstr>Memories</vt:lpstr>
      <vt:lpstr>Memories</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82</cp:revision>
  <dcterms:created xsi:type="dcterms:W3CDTF">2012-03-25T00:50:54Z</dcterms:created>
  <dcterms:modified xsi:type="dcterms:W3CDTF">2012-10-04T01:03:54Z</dcterms:modified>
</cp:coreProperties>
</file>