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8"/>
  </p:notesMasterIdLst>
  <p:handoutMasterIdLst>
    <p:handoutMasterId r:id="rId59"/>
  </p:handoutMasterIdLst>
  <p:sldIdLst>
    <p:sldId id="256" r:id="rId2"/>
    <p:sldId id="258" r:id="rId3"/>
    <p:sldId id="259" r:id="rId4"/>
    <p:sldId id="270" r:id="rId5"/>
    <p:sldId id="271" r:id="rId6"/>
    <p:sldId id="272" r:id="rId7"/>
    <p:sldId id="273" r:id="rId8"/>
    <p:sldId id="264" r:id="rId9"/>
    <p:sldId id="274" r:id="rId10"/>
    <p:sldId id="276" r:id="rId11"/>
    <p:sldId id="277" r:id="rId12"/>
    <p:sldId id="275" r:id="rId13"/>
    <p:sldId id="262" r:id="rId14"/>
    <p:sldId id="278" r:id="rId15"/>
    <p:sldId id="279" r:id="rId16"/>
    <p:sldId id="280" r:id="rId17"/>
    <p:sldId id="281" r:id="rId18"/>
    <p:sldId id="282" r:id="rId19"/>
    <p:sldId id="283" r:id="rId20"/>
    <p:sldId id="284" r:id="rId21"/>
    <p:sldId id="285" r:id="rId22"/>
    <p:sldId id="263" r:id="rId23"/>
    <p:sldId id="286" r:id="rId24"/>
    <p:sldId id="287" r:id="rId25"/>
    <p:sldId id="288" r:id="rId26"/>
    <p:sldId id="290" r:id="rId27"/>
    <p:sldId id="291" r:id="rId28"/>
    <p:sldId id="292" r:id="rId29"/>
    <p:sldId id="293" r:id="rId30"/>
    <p:sldId id="260" r:id="rId31"/>
    <p:sldId id="295" r:id="rId32"/>
    <p:sldId id="296" r:id="rId33"/>
    <p:sldId id="297" r:id="rId34"/>
    <p:sldId id="298" r:id="rId35"/>
    <p:sldId id="299" r:id="rId36"/>
    <p:sldId id="301" r:id="rId37"/>
    <p:sldId id="302" r:id="rId38"/>
    <p:sldId id="303" r:id="rId39"/>
    <p:sldId id="269" r:id="rId40"/>
    <p:sldId id="310" r:id="rId41"/>
    <p:sldId id="311" r:id="rId42"/>
    <p:sldId id="312" r:id="rId43"/>
    <p:sldId id="304" r:id="rId44"/>
    <p:sldId id="316" r:id="rId45"/>
    <p:sldId id="305" r:id="rId46"/>
    <p:sldId id="306" r:id="rId47"/>
    <p:sldId id="307" r:id="rId48"/>
    <p:sldId id="308" r:id="rId49"/>
    <p:sldId id="314" r:id="rId50"/>
    <p:sldId id="309" r:id="rId51"/>
    <p:sldId id="313" r:id="rId52"/>
    <p:sldId id="315" r:id="rId53"/>
    <p:sldId id="317" r:id="rId54"/>
    <p:sldId id="318" r:id="rId55"/>
    <p:sldId id="319" r:id="rId56"/>
    <p:sldId id="32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9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10/10/12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10/10/12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10/10/12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10/10/12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10/10/12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10/10/12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10/10/12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10/10/12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10/10/12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10/10/12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10/10/12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10/10/12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10/10/12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10/10/12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Lead" TargetMode="External"/><Relationship Id="rId4" Type="http://schemas.openxmlformats.org/officeDocument/2006/relationships/hyperlink" Target="http://en.wikipedia.org/wiki/Mercury_(element)" TargetMode="External"/><Relationship Id="rId5" Type="http://schemas.openxmlformats.org/officeDocument/2006/relationships/hyperlink" Target="http://en.wikipedia.org/wiki/Cadmium" TargetMode="External"/><Relationship Id="rId6" Type="http://schemas.openxmlformats.org/officeDocument/2006/relationships/hyperlink" Target="http://en.wikipedia.org/wiki/Hexavalent_chromium" TargetMode="External"/><Relationship Id="rId7" Type="http://schemas.openxmlformats.org/officeDocument/2006/relationships/hyperlink" Target="http://en.wikipedia.org/wiki/Polybrominated_biphenyls" TargetMode="External"/><Relationship Id="rId8" Type="http://schemas.openxmlformats.org/officeDocument/2006/relationships/hyperlink" Target="http://en.wikipedia.org/wiki/PBDE" TargetMode="External"/><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a:xfrm>
            <a:off x="468313" y="1639799"/>
            <a:ext cx="8207375" cy="1200329"/>
          </a:xfrm>
        </p:spPr>
        <p:txBody>
          <a:bodyPr/>
          <a:lstStyle/>
          <a:p>
            <a:r>
              <a:rPr lang="en-US" dirty="0" smtClean="0"/>
              <a:t>Physical Integration and Power Considerations</a:t>
            </a:r>
            <a:endParaRPr lang="en-US" dirty="0"/>
          </a:p>
        </p:txBody>
      </p:sp>
      <p:sp>
        <p:nvSpPr>
          <p:cNvPr id="4" name="Rectangle 3"/>
          <p:cNvSpPr/>
          <p:nvPr/>
        </p:nvSpPr>
        <p:spPr>
          <a:xfrm>
            <a:off x="346363" y="1259029"/>
            <a:ext cx="4572000" cy="276999"/>
          </a:xfrm>
          <a:prstGeom prst="rect">
            <a:avLst/>
          </a:prstGeom>
        </p:spPr>
        <p:txBody>
          <a:bodyPr>
            <a:spAutoFit/>
          </a:bodyPr>
          <a:lstStyle/>
          <a:p>
            <a:r>
              <a:rPr lang="en-US" sz="1200" dirty="0"/>
              <a:t>You can't </a:t>
            </a:r>
            <a:r>
              <a:rPr lang="en-US" sz="1200" dirty="0" smtClean="0"/>
              <a:t>conquer</a:t>
            </a:r>
            <a:endParaRPr lang="en-US" sz="1200" dirty="0"/>
          </a:p>
        </p:txBody>
      </p:sp>
      <p:sp>
        <p:nvSpPr>
          <p:cNvPr id="5" name="Rectangle 4"/>
          <p:cNvSpPr/>
          <p:nvPr/>
        </p:nvSpPr>
        <p:spPr>
          <a:xfrm>
            <a:off x="2789695" y="2909462"/>
            <a:ext cx="2493817" cy="461665"/>
          </a:xfrm>
          <a:prstGeom prst="rect">
            <a:avLst/>
          </a:prstGeom>
        </p:spPr>
        <p:txBody>
          <a:bodyPr wrap="none">
            <a:spAutoFit/>
          </a:bodyPr>
          <a:lstStyle/>
          <a:p>
            <a:r>
              <a:rPr lang="en-US" sz="1200" dirty="0"/>
              <a:t>with a shoddy </a:t>
            </a:r>
            <a:r>
              <a:rPr lang="en-US" sz="1200" dirty="0" smtClean="0"/>
              <a:t>olive.</a:t>
            </a:r>
          </a:p>
          <a:p>
            <a:r>
              <a:rPr lang="en-US" sz="1200" dirty="0"/>
              <a:t>	</a:t>
            </a:r>
            <a:r>
              <a:rPr lang="en-US" sz="1200" dirty="0" smtClean="0"/>
              <a:t>	Hitler </a:t>
            </a:r>
            <a:r>
              <a:rPr lang="en-US" sz="1200" dirty="0"/>
              <a:t>found that out.</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731393"/>
            <a:ext cx="3386352" cy="4338648"/>
          </a:xfrm>
        </p:spPr>
        <p:txBody>
          <a:bodyPr/>
          <a:lstStyle/>
          <a:p>
            <a:pPr marL="0" indent="0">
              <a:buNone/>
            </a:pPr>
            <a:r>
              <a:rPr lang="en-US" sz="2000" dirty="0" smtClean="0">
                <a:solidFill>
                  <a:schemeClr val="accent1">
                    <a:lumMod val="50000"/>
                  </a:schemeClr>
                </a:solidFill>
              </a:rPr>
              <a:t>Level Translation</a:t>
            </a:r>
          </a:p>
          <a:p>
            <a:pPr marL="0" indent="0">
              <a:buNone/>
            </a:pPr>
            <a:endParaRPr lang="en-US" sz="2000" dirty="0" smtClean="0">
              <a:solidFill>
                <a:schemeClr val="accent1">
                  <a:lumMod val="50000"/>
                </a:schemeClr>
              </a:solidFill>
            </a:endParaRPr>
          </a:p>
          <a:p>
            <a:pPr marL="0" indent="0">
              <a:buNone/>
            </a:pPr>
            <a:r>
              <a:rPr lang="en-US" sz="2000" dirty="0" smtClean="0">
                <a:solidFill>
                  <a:srgbClr val="000000"/>
                </a:solidFill>
              </a:rPr>
              <a:t>Unidirectional, low to high</a:t>
            </a:r>
          </a:p>
          <a:p>
            <a:pPr marL="0" indent="0">
              <a:buNone/>
            </a:pPr>
            <a:endParaRPr lang="en-US" sz="2000" dirty="0">
              <a:solidFill>
                <a:srgbClr val="000000"/>
              </a:solidFill>
            </a:endParaRPr>
          </a:p>
          <a:p>
            <a:pPr marL="0" indent="0">
              <a:buNone/>
            </a:pPr>
            <a:r>
              <a:rPr lang="en-US" sz="2000" dirty="0" smtClean="0">
                <a:solidFill>
                  <a:srgbClr val="000000"/>
                </a:solidFill>
              </a:rPr>
              <a:t>Check your data sheet, but often a high voltage output from LVTTL will </a:t>
            </a:r>
            <a:r>
              <a:rPr lang="en-US" sz="2000" dirty="0" smtClean="0">
                <a:solidFill>
                  <a:srgbClr val="FF6600"/>
                </a:solidFill>
              </a:rPr>
              <a:t>just </a:t>
            </a:r>
            <a:r>
              <a:rPr lang="en-US" sz="2000" dirty="0" smtClean="0">
                <a:solidFill>
                  <a:srgbClr val="000000"/>
                </a:solidFill>
              </a:rPr>
              <a:t>trigger a 5V high signal</a:t>
            </a:r>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4" name="Rectangle 3"/>
          <p:cNvSpPr/>
          <p:nvPr/>
        </p:nvSpPr>
        <p:spPr>
          <a:xfrm>
            <a:off x="4282281" y="5317278"/>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6" name="Rectangle 5"/>
          <p:cNvSpPr/>
          <p:nvPr/>
        </p:nvSpPr>
        <p:spPr>
          <a:xfrm>
            <a:off x="4282281" y="3568567"/>
            <a:ext cx="819727" cy="17487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4282281" y="2483295"/>
            <a:ext cx="819727" cy="1085272"/>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5" name="TextBox 4"/>
          <p:cNvSpPr txBox="1"/>
          <p:nvPr/>
        </p:nvSpPr>
        <p:spPr>
          <a:xfrm>
            <a:off x="3785827" y="5732976"/>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0" name="TextBox 9"/>
          <p:cNvSpPr txBox="1"/>
          <p:nvPr/>
        </p:nvSpPr>
        <p:spPr>
          <a:xfrm>
            <a:off x="3725718" y="5159591"/>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1" name="TextBox 10"/>
          <p:cNvSpPr txBox="1"/>
          <p:nvPr/>
        </p:nvSpPr>
        <p:spPr>
          <a:xfrm>
            <a:off x="3785827" y="3414678"/>
            <a:ext cx="556563" cy="307777"/>
          </a:xfrm>
          <a:prstGeom prst="rect">
            <a:avLst/>
          </a:prstGeom>
          <a:noFill/>
        </p:spPr>
        <p:txBody>
          <a:bodyPr wrap="none" rtlCol="0">
            <a:spAutoFit/>
          </a:bodyPr>
          <a:lstStyle/>
          <a:p>
            <a:r>
              <a:rPr lang="en-US" sz="1400" dirty="0">
                <a:solidFill>
                  <a:srgbClr val="000000"/>
                </a:solidFill>
              </a:rPr>
              <a:t>3</a:t>
            </a:r>
            <a:r>
              <a:rPr lang="en-US" sz="1400" dirty="0" smtClean="0">
                <a:solidFill>
                  <a:srgbClr val="000000"/>
                </a:solidFill>
              </a:rPr>
              <a:t>.2</a:t>
            </a:r>
            <a:r>
              <a:rPr lang="en-US" sz="1400" dirty="0" smtClean="0">
                <a:solidFill>
                  <a:srgbClr val="000000"/>
                </a:solidFill>
              </a:rPr>
              <a:t>V</a:t>
            </a:r>
            <a:endParaRPr lang="en-US" sz="1400" dirty="0" smtClean="0">
              <a:solidFill>
                <a:srgbClr val="000000"/>
              </a:solidFill>
            </a:endParaRPr>
          </a:p>
        </p:txBody>
      </p:sp>
      <p:sp>
        <p:nvSpPr>
          <p:cNvPr id="12" name="TextBox 11"/>
          <p:cNvSpPr txBox="1"/>
          <p:nvPr/>
        </p:nvSpPr>
        <p:spPr>
          <a:xfrm>
            <a:off x="3843552" y="2329406"/>
            <a:ext cx="415498" cy="307777"/>
          </a:xfrm>
          <a:prstGeom prst="rect">
            <a:avLst/>
          </a:prstGeom>
          <a:noFill/>
        </p:spPr>
        <p:txBody>
          <a:bodyPr wrap="none" rtlCol="0">
            <a:spAutoFit/>
          </a:bodyPr>
          <a:lstStyle/>
          <a:p>
            <a:r>
              <a:rPr lang="en-US" sz="1400" dirty="0" smtClean="0">
                <a:solidFill>
                  <a:srgbClr val="000000"/>
                </a:solidFill>
              </a:rPr>
              <a:t>5</a:t>
            </a:r>
            <a:r>
              <a:rPr lang="en-US" sz="1400" dirty="0" smtClean="0">
                <a:solidFill>
                  <a:srgbClr val="000000"/>
                </a:solidFill>
              </a:rPr>
              <a:t>V</a:t>
            </a:r>
            <a:endParaRPr lang="en-US" sz="1400" dirty="0" smtClean="0">
              <a:solidFill>
                <a:srgbClr val="000000"/>
              </a:solidFill>
            </a:endParaRPr>
          </a:p>
        </p:txBody>
      </p:sp>
      <p:sp>
        <p:nvSpPr>
          <p:cNvPr id="13" name="Rectangle 12"/>
          <p:cNvSpPr/>
          <p:nvPr/>
        </p:nvSpPr>
        <p:spPr>
          <a:xfrm>
            <a:off x="7667409" y="5346566"/>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14" name="Rectangle 13"/>
          <p:cNvSpPr/>
          <p:nvPr/>
        </p:nvSpPr>
        <p:spPr>
          <a:xfrm>
            <a:off x="7667409" y="4111202"/>
            <a:ext cx="819727" cy="12353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7667409" y="3414676"/>
            <a:ext cx="819727" cy="696525"/>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16" name="TextBox 15"/>
          <p:cNvSpPr txBox="1"/>
          <p:nvPr/>
        </p:nvSpPr>
        <p:spPr>
          <a:xfrm>
            <a:off x="7170955" y="5762264"/>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7" name="TextBox 16"/>
          <p:cNvSpPr txBox="1"/>
          <p:nvPr/>
        </p:nvSpPr>
        <p:spPr>
          <a:xfrm>
            <a:off x="7110846" y="5188879"/>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8" name="TextBox 17"/>
          <p:cNvSpPr txBox="1"/>
          <p:nvPr/>
        </p:nvSpPr>
        <p:spPr>
          <a:xfrm>
            <a:off x="7170955" y="3957313"/>
            <a:ext cx="556563" cy="307777"/>
          </a:xfrm>
          <a:prstGeom prst="rect">
            <a:avLst/>
          </a:prstGeom>
          <a:noFill/>
        </p:spPr>
        <p:txBody>
          <a:bodyPr wrap="none" rtlCol="0">
            <a:spAutoFit/>
          </a:bodyPr>
          <a:lstStyle/>
          <a:p>
            <a:r>
              <a:rPr lang="en-US" sz="1400" dirty="0" smtClean="0">
                <a:solidFill>
                  <a:srgbClr val="000000"/>
                </a:solidFill>
              </a:rPr>
              <a:t>2.4</a:t>
            </a:r>
            <a:r>
              <a:rPr lang="en-US" sz="1400" dirty="0" smtClean="0">
                <a:solidFill>
                  <a:srgbClr val="000000"/>
                </a:solidFill>
              </a:rPr>
              <a:t>V</a:t>
            </a:r>
            <a:endParaRPr lang="en-US" sz="1400" dirty="0" smtClean="0">
              <a:solidFill>
                <a:srgbClr val="000000"/>
              </a:solidFill>
            </a:endParaRPr>
          </a:p>
        </p:txBody>
      </p:sp>
      <p:sp>
        <p:nvSpPr>
          <p:cNvPr id="19" name="TextBox 18"/>
          <p:cNvSpPr txBox="1"/>
          <p:nvPr/>
        </p:nvSpPr>
        <p:spPr>
          <a:xfrm>
            <a:off x="7113156" y="3274734"/>
            <a:ext cx="556563" cy="307777"/>
          </a:xfrm>
          <a:prstGeom prst="rect">
            <a:avLst/>
          </a:prstGeom>
          <a:noFill/>
        </p:spPr>
        <p:txBody>
          <a:bodyPr wrap="none" rtlCol="0">
            <a:spAutoFit/>
          </a:bodyPr>
          <a:lstStyle/>
          <a:p>
            <a:r>
              <a:rPr lang="en-US" sz="1400" dirty="0" smtClean="0">
                <a:solidFill>
                  <a:srgbClr val="000000"/>
                </a:solidFill>
              </a:rPr>
              <a:t>3.6V</a:t>
            </a:r>
            <a:endParaRPr lang="en-US" sz="1400" dirty="0" smtClean="0">
              <a:solidFill>
                <a:srgbClr val="000000"/>
              </a:solidFill>
            </a:endParaRPr>
          </a:p>
        </p:txBody>
      </p:sp>
      <p:cxnSp>
        <p:nvCxnSpPr>
          <p:cNvPr id="20" name="Straight Arrow Connector 19"/>
          <p:cNvCxnSpPr/>
          <p:nvPr/>
        </p:nvCxnSpPr>
        <p:spPr>
          <a:xfrm flipH="1">
            <a:off x="5299364" y="3414678"/>
            <a:ext cx="170872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7365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731393"/>
            <a:ext cx="3386352" cy="4338648"/>
          </a:xfrm>
        </p:spPr>
        <p:txBody>
          <a:bodyPr/>
          <a:lstStyle/>
          <a:p>
            <a:pPr marL="0" indent="0">
              <a:buNone/>
            </a:pPr>
            <a:r>
              <a:rPr lang="en-US" sz="2000" dirty="0" smtClean="0">
                <a:solidFill>
                  <a:schemeClr val="accent1">
                    <a:lumMod val="50000"/>
                  </a:schemeClr>
                </a:solidFill>
              </a:rPr>
              <a:t>Level Translation</a:t>
            </a:r>
          </a:p>
          <a:p>
            <a:pPr marL="0" indent="0">
              <a:buNone/>
            </a:pPr>
            <a:endParaRPr lang="en-US" sz="2000" dirty="0" smtClean="0">
              <a:solidFill>
                <a:schemeClr val="accent1">
                  <a:lumMod val="50000"/>
                </a:schemeClr>
              </a:solidFill>
            </a:endParaRPr>
          </a:p>
          <a:p>
            <a:pPr marL="0" indent="0">
              <a:buNone/>
            </a:pPr>
            <a:r>
              <a:rPr lang="en-US" sz="2000" dirty="0" smtClean="0">
                <a:solidFill>
                  <a:srgbClr val="000000"/>
                </a:solidFill>
              </a:rPr>
              <a:t>Unidirectional, high to low</a:t>
            </a:r>
          </a:p>
          <a:p>
            <a:pPr marL="0" indent="0">
              <a:buNone/>
            </a:pPr>
            <a:endParaRPr lang="en-US" sz="2000" dirty="0">
              <a:solidFill>
                <a:srgbClr val="000000"/>
              </a:solidFill>
            </a:endParaRPr>
          </a:p>
          <a:p>
            <a:pPr marL="0" indent="0">
              <a:buNone/>
            </a:pPr>
            <a:r>
              <a:rPr lang="en-US" sz="2000" dirty="0" smtClean="0">
                <a:solidFill>
                  <a:srgbClr val="000000"/>
                </a:solidFill>
              </a:rPr>
              <a:t>Very simple, use a resistive divider.</a:t>
            </a:r>
          </a:p>
          <a:p>
            <a:pPr marL="0" indent="0">
              <a:buNone/>
            </a:pPr>
            <a:endParaRPr lang="en-US" sz="2000" dirty="0">
              <a:solidFill>
                <a:srgbClr val="000000"/>
              </a:solidFill>
            </a:endParaRPr>
          </a:p>
          <a:p>
            <a:pPr marL="0" indent="0">
              <a:buNone/>
            </a:pPr>
            <a:r>
              <a:rPr lang="en-US" sz="2000" dirty="0" smtClean="0">
                <a:solidFill>
                  <a:srgbClr val="000000"/>
                </a:solidFill>
              </a:rPr>
              <a:t>Works for slowly changing signals only, the resistors form an RC network with the stray capacitance around the board. </a:t>
            </a:r>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4" name="Rectangle 3"/>
          <p:cNvSpPr/>
          <p:nvPr/>
        </p:nvSpPr>
        <p:spPr>
          <a:xfrm>
            <a:off x="4282281" y="5317278"/>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6" name="Rectangle 5"/>
          <p:cNvSpPr/>
          <p:nvPr/>
        </p:nvSpPr>
        <p:spPr>
          <a:xfrm>
            <a:off x="4282281" y="3568567"/>
            <a:ext cx="819727" cy="17487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4282281" y="2483295"/>
            <a:ext cx="819727" cy="1085272"/>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5" name="TextBox 4"/>
          <p:cNvSpPr txBox="1"/>
          <p:nvPr/>
        </p:nvSpPr>
        <p:spPr>
          <a:xfrm>
            <a:off x="3785827" y="5732976"/>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0" name="TextBox 9"/>
          <p:cNvSpPr txBox="1"/>
          <p:nvPr/>
        </p:nvSpPr>
        <p:spPr>
          <a:xfrm>
            <a:off x="3725718" y="5159591"/>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1" name="TextBox 10"/>
          <p:cNvSpPr txBox="1"/>
          <p:nvPr/>
        </p:nvSpPr>
        <p:spPr>
          <a:xfrm>
            <a:off x="3785827" y="3414678"/>
            <a:ext cx="556563" cy="307777"/>
          </a:xfrm>
          <a:prstGeom prst="rect">
            <a:avLst/>
          </a:prstGeom>
          <a:noFill/>
        </p:spPr>
        <p:txBody>
          <a:bodyPr wrap="none" rtlCol="0">
            <a:spAutoFit/>
          </a:bodyPr>
          <a:lstStyle/>
          <a:p>
            <a:r>
              <a:rPr lang="en-US" sz="1400" dirty="0">
                <a:solidFill>
                  <a:srgbClr val="000000"/>
                </a:solidFill>
              </a:rPr>
              <a:t>3</a:t>
            </a:r>
            <a:r>
              <a:rPr lang="en-US" sz="1400" dirty="0" smtClean="0">
                <a:solidFill>
                  <a:srgbClr val="000000"/>
                </a:solidFill>
              </a:rPr>
              <a:t>.2</a:t>
            </a:r>
            <a:r>
              <a:rPr lang="en-US" sz="1400" dirty="0" smtClean="0">
                <a:solidFill>
                  <a:srgbClr val="000000"/>
                </a:solidFill>
              </a:rPr>
              <a:t>V</a:t>
            </a:r>
            <a:endParaRPr lang="en-US" sz="1400" dirty="0" smtClean="0">
              <a:solidFill>
                <a:srgbClr val="000000"/>
              </a:solidFill>
            </a:endParaRPr>
          </a:p>
        </p:txBody>
      </p:sp>
      <p:sp>
        <p:nvSpPr>
          <p:cNvPr id="12" name="TextBox 11"/>
          <p:cNvSpPr txBox="1"/>
          <p:nvPr/>
        </p:nvSpPr>
        <p:spPr>
          <a:xfrm>
            <a:off x="3843552" y="2329406"/>
            <a:ext cx="415498" cy="307777"/>
          </a:xfrm>
          <a:prstGeom prst="rect">
            <a:avLst/>
          </a:prstGeom>
          <a:noFill/>
        </p:spPr>
        <p:txBody>
          <a:bodyPr wrap="none" rtlCol="0">
            <a:spAutoFit/>
          </a:bodyPr>
          <a:lstStyle/>
          <a:p>
            <a:r>
              <a:rPr lang="en-US" sz="1400" dirty="0" smtClean="0">
                <a:solidFill>
                  <a:srgbClr val="000000"/>
                </a:solidFill>
              </a:rPr>
              <a:t>5</a:t>
            </a:r>
            <a:r>
              <a:rPr lang="en-US" sz="1400" dirty="0" smtClean="0">
                <a:solidFill>
                  <a:srgbClr val="000000"/>
                </a:solidFill>
              </a:rPr>
              <a:t>V</a:t>
            </a:r>
            <a:endParaRPr lang="en-US" sz="1400" dirty="0" smtClean="0">
              <a:solidFill>
                <a:srgbClr val="000000"/>
              </a:solidFill>
            </a:endParaRPr>
          </a:p>
        </p:txBody>
      </p:sp>
      <p:sp>
        <p:nvSpPr>
          <p:cNvPr id="13" name="Rectangle 12"/>
          <p:cNvSpPr/>
          <p:nvPr/>
        </p:nvSpPr>
        <p:spPr>
          <a:xfrm>
            <a:off x="7667409" y="5346566"/>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14" name="Rectangle 13"/>
          <p:cNvSpPr/>
          <p:nvPr/>
        </p:nvSpPr>
        <p:spPr>
          <a:xfrm>
            <a:off x="7667409" y="4111202"/>
            <a:ext cx="819727" cy="12353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7667409" y="3414676"/>
            <a:ext cx="819727" cy="696525"/>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16" name="TextBox 15"/>
          <p:cNvSpPr txBox="1"/>
          <p:nvPr/>
        </p:nvSpPr>
        <p:spPr>
          <a:xfrm>
            <a:off x="7170955" y="5762264"/>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7" name="TextBox 16"/>
          <p:cNvSpPr txBox="1"/>
          <p:nvPr/>
        </p:nvSpPr>
        <p:spPr>
          <a:xfrm>
            <a:off x="7110846" y="5188879"/>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8" name="TextBox 17"/>
          <p:cNvSpPr txBox="1"/>
          <p:nvPr/>
        </p:nvSpPr>
        <p:spPr>
          <a:xfrm>
            <a:off x="7170955" y="3957313"/>
            <a:ext cx="556563" cy="307777"/>
          </a:xfrm>
          <a:prstGeom prst="rect">
            <a:avLst/>
          </a:prstGeom>
          <a:noFill/>
        </p:spPr>
        <p:txBody>
          <a:bodyPr wrap="none" rtlCol="0">
            <a:spAutoFit/>
          </a:bodyPr>
          <a:lstStyle/>
          <a:p>
            <a:r>
              <a:rPr lang="en-US" sz="1400" dirty="0" smtClean="0">
                <a:solidFill>
                  <a:srgbClr val="000000"/>
                </a:solidFill>
              </a:rPr>
              <a:t>2.4</a:t>
            </a:r>
            <a:r>
              <a:rPr lang="en-US" sz="1400" dirty="0" smtClean="0">
                <a:solidFill>
                  <a:srgbClr val="000000"/>
                </a:solidFill>
              </a:rPr>
              <a:t>V</a:t>
            </a:r>
            <a:endParaRPr lang="en-US" sz="1400" dirty="0" smtClean="0">
              <a:solidFill>
                <a:srgbClr val="000000"/>
              </a:solidFill>
            </a:endParaRPr>
          </a:p>
        </p:txBody>
      </p:sp>
      <p:sp>
        <p:nvSpPr>
          <p:cNvPr id="19" name="TextBox 18"/>
          <p:cNvSpPr txBox="1"/>
          <p:nvPr/>
        </p:nvSpPr>
        <p:spPr>
          <a:xfrm>
            <a:off x="7113156" y="3274734"/>
            <a:ext cx="556563" cy="307777"/>
          </a:xfrm>
          <a:prstGeom prst="rect">
            <a:avLst/>
          </a:prstGeom>
          <a:noFill/>
        </p:spPr>
        <p:txBody>
          <a:bodyPr wrap="none" rtlCol="0">
            <a:spAutoFit/>
          </a:bodyPr>
          <a:lstStyle/>
          <a:p>
            <a:r>
              <a:rPr lang="en-US" sz="1400" dirty="0" smtClean="0">
                <a:solidFill>
                  <a:srgbClr val="000000"/>
                </a:solidFill>
              </a:rPr>
              <a:t>3.6V</a:t>
            </a:r>
            <a:endParaRPr lang="en-US" sz="1400" dirty="0" smtClean="0">
              <a:solidFill>
                <a:srgbClr val="000000"/>
              </a:solidFill>
            </a:endParaRPr>
          </a:p>
        </p:txBody>
      </p:sp>
      <p:cxnSp>
        <p:nvCxnSpPr>
          <p:cNvPr id="22" name="Straight Connector 21"/>
          <p:cNvCxnSpPr/>
          <p:nvPr/>
        </p:nvCxnSpPr>
        <p:spPr>
          <a:xfrm>
            <a:off x="5102008" y="2541041"/>
            <a:ext cx="600365" cy="5352"/>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Straight Connector 23"/>
          <p:cNvCxnSpPr/>
          <p:nvPr/>
        </p:nvCxnSpPr>
        <p:spPr>
          <a:xfrm flipV="1">
            <a:off x="5702373" y="2546393"/>
            <a:ext cx="0" cy="383395"/>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p:cNvCxnSpPr/>
          <p:nvPr/>
        </p:nvCxnSpPr>
        <p:spPr>
          <a:xfrm flipH="1" flipV="1">
            <a:off x="5702373" y="2929786"/>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Straight Connector 28"/>
          <p:cNvCxnSpPr/>
          <p:nvPr/>
        </p:nvCxnSpPr>
        <p:spPr>
          <a:xfrm flipV="1">
            <a:off x="5702373" y="3082187"/>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Straight Connector 30"/>
          <p:cNvCxnSpPr/>
          <p:nvPr/>
        </p:nvCxnSpPr>
        <p:spPr>
          <a:xfrm flipH="1" flipV="1">
            <a:off x="5702373" y="3234588"/>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p:cNvCxnSpPr/>
          <p:nvPr/>
        </p:nvCxnSpPr>
        <p:spPr>
          <a:xfrm flipV="1">
            <a:off x="5702373" y="3386989"/>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p:cNvCxnSpPr/>
          <p:nvPr/>
        </p:nvCxnSpPr>
        <p:spPr>
          <a:xfrm flipH="1" flipV="1">
            <a:off x="5702373" y="3551598"/>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p:cNvCxnSpPr/>
          <p:nvPr/>
        </p:nvCxnSpPr>
        <p:spPr>
          <a:xfrm flipV="1">
            <a:off x="5702373" y="3703999"/>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flipV="1">
            <a:off x="5713918" y="3853338"/>
            <a:ext cx="0" cy="383395"/>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flipH="1" flipV="1">
            <a:off x="5713918" y="4236731"/>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p:cNvCxnSpPr/>
          <p:nvPr/>
        </p:nvCxnSpPr>
        <p:spPr>
          <a:xfrm flipV="1">
            <a:off x="5713918" y="4389132"/>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p:cNvCxnSpPr/>
          <p:nvPr/>
        </p:nvCxnSpPr>
        <p:spPr>
          <a:xfrm flipH="1" flipV="1">
            <a:off x="5713918" y="4541533"/>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flipV="1">
            <a:off x="5713918" y="4693934"/>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Straight Connector 39"/>
          <p:cNvCxnSpPr/>
          <p:nvPr/>
        </p:nvCxnSpPr>
        <p:spPr>
          <a:xfrm flipH="1" flipV="1">
            <a:off x="5713918" y="4858543"/>
            <a:ext cx="152400" cy="152403"/>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Connector 40"/>
          <p:cNvCxnSpPr/>
          <p:nvPr/>
        </p:nvCxnSpPr>
        <p:spPr>
          <a:xfrm flipV="1">
            <a:off x="5713918" y="5010944"/>
            <a:ext cx="152400" cy="152402"/>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Straight Connector 41"/>
          <p:cNvCxnSpPr/>
          <p:nvPr/>
        </p:nvCxnSpPr>
        <p:spPr>
          <a:xfrm flipV="1">
            <a:off x="5713918" y="5163346"/>
            <a:ext cx="0" cy="383395"/>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p:cNvCxnSpPr/>
          <p:nvPr/>
        </p:nvCxnSpPr>
        <p:spPr>
          <a:xfrm flipH="1">
            <a:off x="5589228" y="5546741"/>
            <a:ext cx="242455" cy="9123"/>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p:cNvCxnSpPr/>
          <p:nvPr/>
        </p:nvCxnSpPr>
        <p:spPr>
          <a:xfrm flipH="1">
            <a:off x="5649269" y="5627449"/>
            <a:ext cx="12468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p:cNvCxnSpPr/>
          <p:nvPr/>
        </p:nvCxnSpPr>
        <p:spPr>
          <a:xfrm flipH="1">
            <a:off x="5695449" y="5708264"/>
            <a:ext cx="3232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0" name="Straight Connector 49"/>
          <p:cNvCxnSpPr/>
          <p:nvPr/>
        </p:nvCxnSpPr>
        <p:spPr>
          <a:xfrm flipV="1">
            <a:off x="5702373" y="3957313"/>
            <a:ext cx="1884080" cy="8528"/>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6974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731393"/>
            <a:ext cx="3386352" cy="591794"/>
          </a:xfrm>
        </p:spPr>
        <p:txBody>
          <a:bodyPr/>
          <a:lstStyle/>
          <a:p>
            <a:pPr marL="0" indent="0">
              <a:buNone/>
            </a:pPr>
            <a:r>
              <a:rPr lang="en-US" sz="2000" dirty="0" smtClean="0">
                <a:solidFill>
                  <a:schemeClr val="accent1">
                    <a:lumMod val="50000"/>
                  </a:schemeClr>
                </a:solidFill>
              </a:rPr>
              <a:t>Level Translation</a:t>
            </a:r>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4" name="Rectangle 3"/>
          <p:cNvSpPr/>
          <p:nvPr/>
        </p:nvSpPr>
        <p:spPr>
          <a:xfrm>
            <a:off x="1013763" y="5331222"/>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6" name="Rectangle 5"/>
          <p:cNvSpPr/>
          <p:nvPr/>
        </p:nvSpPr>
        <p:spPr>
          <a:xfrm>
            <a:off x="1013763" y="3582511"/>
            <a:ext cx="819727" cy="17487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1013763" y="2497239"/>
            <a:ext cx="819727" cy="1085272"/>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5" name="TextBox 4"/>
          <p:cNvSpPr txBox="1"/>
          <p:nvPr/>
        </p:nvSpPr>
        <p:spPr>
          <a:xfrm>
            <a:off x="517309" y="5746920"/>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0" name="TextBox 9"/>
          <p:cNvSpPr txBox="1"/>
          <p:nvPr/>
        </p:nvSpPr>
        <p:spPr>
          <a:xfrm>
            <a:off x="457200" y="5173535"/>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1" name="TextBox 10"/>
          <p:cNvSpPr txBox="1"/>
          <p:nvPr/>
        </p:nvSpPr>
        <p:spPr>
          <a:xfrm>
            <a:off x="517309" y="3428622"/>
            <a:ext cx="556563" cy="307777"/>
          </a:xfrm>
          <a:prstGeom prst="rect">
            <a:avLst/>
          </a:prstGeom>
          <a:noFill/>
        </p:spPr>
        <p:txBody>
          <a:bodyPr wrap="none" rtlCol="0">
            <a:spAutoFit/>
          </a:bodyPr>
          <a:lstStyle/>
          <a:p>
            <a:r>
              <a:rPr lang="en-US" sz="1400" dirty="0">
                <a:solidFill>
                  <a:srgbClr val="000000"/>
                </a:solidFill>
              </a:rPr>
              <a:t>3</a:t>
            </a:r>
            <a:r>
              <a:rPr lang="en-US" sz="1400" dirty="0" smtClean="0">
                <a:solidFill>
                  <a:srgbClr val="000000"/>
                </a:solidFill>
              </a:rPr>
              <a:t>.2</a:t>
            </a:r>
            <a:r>
              <a:rPr lang="en-US" sz="1400" dirty="0" smtClean="0">
                <a:solidFill>
                  <a:srgbClr val="000000"/>
                </a:solidFill>
              </a:rPr>
              <a:t>V</a:t>
            </a:r>
            <a:endParaRPr lang="en-US" sz="1400" dirty="0" smtClean="0">
              <a:solidFill>
                <a:srgbClr val="000000"/>
              </a:solidFill>
            </a:endParaRPr>
          </a:p>
        </p:txBody>
      </p:sp>
      <p:sp>
        <p:nvSpPr>
          <p:cNvPr id="12" name="TextBox 11"/>
          <p:cNvSpPr txBox="1"/>
          <p:nvPr/>
        </p:nvSpPr>
        <p:spPr>
          <a:xfrm>
            <a:off x="575034" y="2343350"/>
            <a:ext cx="415498" cy="307777"/>
          </a:xfrm>
          <a:prstGeom prst="rect">
            <a:avLst/>
          </a:prstGeom>
          <a:noFill/>
        </p:spPr>
        <p:txBody>
          <a:bodyPr wrap="none" rtlCol="0">
            <a:spAutoFit/>
          </a:bodyPr>
          <a:lstStyle/>
          <a:p>
            <a:r>
              <a:rPr lang="en-US" sz="1400" dirty="0" smtClean="0">
                <a:solidFill>
                  <a:srgbClr val="000000"/>
                </a:solidFill>
              </a:rPr>
              <a:t>5</a:t>
            </a:r>
            <a:r>
              <a:rPr lang="en-US" sz="1400" dirty="0" smtClean="0">
                <a:solidFill>
                  <a:srgbClr val="000000"/>
                </a:solidFill>
              </a:rPr>
              <a:t>V</a:t>
            </a:r>
            <a:endParaRPr lang="en-US" sz="1400" dirty="0" smtClean="0">
              <a:solidFill>
                <a:srgbClr val="000000"/>
              </a:solidFill>
            </a:endParaRPr>
          </a:p>
        </p:txBody>
      </p:sp>
      <p:sp>
        <p:nvSpPr>
          <p:cNvPr id="13" name="Rectangle 12"/>
          <p:cNvSpPr/>
          <p:nvPr/>
        </p:nvSpPr>
        <p:spPr>
          <a:xfrm>
            <a:off x="7667409" y="5346566"/>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14" name="Rectangle 13"/>
          <p:cNvSpPr/>
          <p:nvPr/>
        </p:nvSpPr>
        <p:spPr>
          <a:xfrm>
            <a:off x="7667409" y="4111202"/>
            <a:ext cx="819727" cy="12353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7667409" y="3414676"/>
            <a:ext cx="819727" cy="696525"/>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16" name="TextBox 15"/>
          <p:cNvSpPr txBox="1"/>
          <p:nvPr/>
        </p:nvSpPr>
        <p:spPr>
          <a:xfrm>
            <a:off x="7170955" y="5762264"/>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7" name="TextBox 16"/>
          <p:cNvSpPr txBox="1"/>
          <p:nvPr/>
        </p:nvSpPr>
        <p:spPr>
          <a:xfrm>
            <a:off x="7110846" y="5188879"/>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8" name="TextBox 17"/>
          <p:cNvSpPr txBox="1"/>
          <p:nvPr/>
        </p:nvSpPr>
        <p:spPr>
          <a:xfrm>
            <a:off x="7170955" y="3957313"/>
            <a:ext cx="556563" cy="307777"/>
          </a:xfrm>
          <a:prstGeom prst="rect">
            <a:avLst/>
          </a:prstGeom>
          <a:noFill/>
        </p:spPr>
        <p:txBody>
          <a:bodyPr wrap="none" rtlCol="0">
            <a:spAutoFit/>
          </a:bodyPr>
          <a:lstStyle/>
          <a:p>
            <a:r>
              <a:rPr lang="en-US" sz="1400" dirty="0" smtClean="0">
                <a:solidFill>
                  <a:srgbClr val="000000"/>
                </a:solidFill>
              </a:rPr>
              <a:t>2.4</a:t>
            </a:r>
            <a:r>
              <a:rPr lang="en-US" sz="1400" dirty="0" smtClean="0">
                <a:solidFill>
                  <a:srgbClr val="000000"/>
                </a:solidFill>
              </a:rPr>
              <a:t>V</a:t>
            </a:r>
            <a:endParaRPr lang="en-US" sz="1400" dirty="0" smtClean="0">
              <a:solidFill>
                <a:srgbClr val="000000"/>
              </a:solidFill>
            </a:endParaRPr>
          </a:p>
        </p:txBody>
      </p:sp>
      <p:sp>
        <p:nvSpPr>
          <p:cNvPr id="19" name="TextBox 18"/>
          <p:cNvSpPr txBox="1"/>
          <p:nvPr/>
        </p:nvSpPr>
        <p:spPr>
          <a:xfrm>
            <a:off x="7113156" y="3274734"/>
            <a:ext cx="556563" cy="307777"/>
          </a:xfrm>
          <a:prstGeom prst="rect">
            <a:avLst/>
          </a:prstGeom>
          <a:noFill/>
        </p:spPr>
        <p:txBody>
          <a:bodyPr wrap="none" rtlCol="0">
            <a:spAutoFit/>
          </a:bodyPr>
          <a:lstStyle/>
          <a:p>
            <a:r>
              <a:rPr lang="en-US" sz="1400" dirty="0" smtClean="0">
                <a:solidFill>
                  <a:srgbClr val="000000"/>
                </a:solidFill>
              </a:rPr>
              <a:t>3.6V</a:t>
            </a:r>
            <a:endParaRPr lang="en-US" sz="1400" dirty="0" smtClean="0">
              <a:solidFill>
                <a:srgbClr val="000000"/>
              </a:solidFill>
            </a:endParaRPr>
          </a:p>
        </p:txBody>
      </p:sp>
      <p:pic>
        <p:nvPicPr>
          <p:cNvPr id="53" name="Picture 52" descr="Screen Shot 2012-10-10 at 7.36.58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50788" y="2902785"/>
            <a:ext cx="4862368" cy="3044145"/>
          </a:xfrm>
          <a:prstGeom prst="rect">
            <a:avLst/>
          </a:prstGeom>
        </p:spPr>
      </p:pic>
      <p:sp>
        <p:nvSpPr>
          <p:cNvPr id="54" name="TextBox 53"/>
          <p:cNvSpPr txBox="1"/>
          <p:nvPr/>
        </p:nvSpPr>
        <p:spPr>
          <a:xfrm>
            <a:off x="3994727" y="6015182"/>
            <a:ext cx="1301070" cy="369332"/>
          </a:xfrm>
          <a:prstGeom prst="rect">
            <a:avLst/>
          </a:prstGeom>
          <a:noFill/>
        </p:spPr>
        <p:txBody>
          <a:bodyPr wrap="none" rtlCol="0">
            <a:spAutoFit/>
          </a:bodyPr>
          <a:lstStyle/>
          <a:p>
            <a:r>
              <a:rPr lang="en-US" b="1" dirty="0">
                <a:latin typeface="Helvetica"/>
              </a:rPr>
              <a:t>ST1G3236 </a:t>
            </a:r>
            <a:endParaRPr lang="en-US" dirty="0" smtClean="0">
              <a:solidFill>
                <a:schemeClr val="bg1">
                  <a:lumMod val="85000"/>
                </a:schemeClr>
              </a:solidFill>
            </a:endParaRPr>
          </a:p>
        </p:txBody>
      </p:sp>
    </p:spTree>
    <p:extLst>
      <p:ext uri="{BB962C8B-B14F-4D97-AF65-F5344CB8AC3E}">
        <p14:creationId xmlns:p14="http://schemas.microsoft.com/office/powerpoint/2010/main" val="412445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solidFill>
                  <a:schemeClr val="accent1">
                    <a:lumMod val="50000"/>
                  </a:schemeClr>
                </a:solidFill>
              </a:rPr>
              <a:t>Power Supply Sequencing</a:t>
            </a:r>
          </a:p>
          <a:p>
            <a:pPr marL="0" indent="0">
              <a:buNone/>
            </a:pPr>
            <a:endParaRPr lang="en-US" sz="2000" dirty="0">
              <a:solidFill>
                <a:schemeClr val="accent1">
                  <a:lumMod val="50000"/>
                </a:schemeClr>
              </a:solidFill>
            </a:endParaRPr>
          </a:p>
          <a:p>
            <a:pPr marL="0" indent="0">
              <a:buNone/>
            </a:pPr>
            <a:r>
              <a:rPr lang="en-US" sz="2000" dirty="0" smtClean="0"/>
              <a:t>Digital inputs almost always have protection diodes</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13</a:t>
            </a:fld>
            <a:endParaRPr lang="en-US"/>
          </a:p>
        </p:txBody>
      </p:sp>
      <p:pic>
        <p:nvPicPr>
          <p:cNvPr id="4" name="Picture 3"/>
          <p:cNvPicPr>
            <a:picLocks noChangeAspect="1"/>
          </p:cNvPicPr>
          <p:nvPr/>
        </p:nvPicPr>
        <p:blipFill>
          <a:blip r:embed="rId2"/>
          <a:stretch>
            <a:fillRect/>
          </a:stretch>
        </p:blipFill>
        <p:spPr>
          <a:xfrm>
            <a:off x="2309091" y="3304359"/>
            <a:ext cx="4839044" cy="3149550"/>
          </a:xfrm>
          <a:prstGeom prst="rect">
            <a:avLst/>
          </a:prstGeom>
        </p:spPr>
      </p:pic>
    </p:spTree>
    <p:extLst>
      <p:ext uri="{BB962C8B-B14F-4D97-AF65-F5344CB8AC3E}">
        <p14:creationId xmlns:p14="http://schemas.microsoft.com/office/powerpoint/2010/main" val="56815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solidFill>
                  <a:schemeClr val="accent1">
                    <a:lumMod val="50000"/>
                  </a:schemeClr>
                </a:solidFill>
              </a:rPr>
              <a:t>Power Supply Sequencing</a:t>
            </a:r>
          </a:p>
          <a:p>
            <a:pPr marL="0" indent="0">
              <a:buNone/>
            </a:pPr>
            <a:endParaRPr lang="en-US" sz="2000" dirty="0">
              <a:solidFill>
                <a:schemeClr val="accent1">
                  <a:lumMod val="50000"/>
                </a:schemeClr>
              </a:solidFill>
            </a:endParaRPr>
          </a:p>
          <a:p>
            <a:pPr marL="0" indent="0">
              <a:buNone/>
            </a:pPr>
            <a:r>
              <a:rPr lang="en-US" sz="2000" dirty="0" smtClean="0">
                <a:solidFill>
                  <a:srgbClr val="000000"/>
                </a:solidFill>
              </a:rPr>
              <a:t>If an input is driven higher than the supply voltage or lower than ground, the diodes clamp the input to those voltages</a:t>
            </a:r>
            <a:endParaRPr lang="en-US" sz="2000" dirty="0">
              <a:solidFill>
                <a:srgbClr val="000000"/>
              </a:solidFill>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pic>
        <p:nvPicPr>
          <p:cNvPr id="4" name="Picture 3"/>
          <p:cNvPicPr>
            <a:picLocks noChangeAspect="1"/>
          </p:cNvPicPr>
          <p:nvPr/>
        </p:nvPicPr>
        <p:blipFill>
          <a:blip r:embed="rId2"/>
          <a:stretch>
            <a:fillRect/>
          </a:stretch>
        </p:blipFill>
        <p:spPr>
          <a:xfrm>
            <a:off x="2309091" y="3304359"/>
            <a:ext cx="4839044" cy="3149550"/>
          </a:xfrm>
          <a:prstGeom prst="rect">
            <a:avLst/>
          </a:prstGeom>
        </p:spPr>
      </p:pic>
      <p:sp>
        <p:nvSpPr>
          <p:cNvPr id="5" name="TextBox 4"/>
          <p:cNvSpPr txBox="1"/>
          <p:nvPr/>
        </p:nvSpPr>
        <p:spPr>
          <a:xfrm>
            <a:off x="1131455" y="4375604"/>
            <a:ext cx="870964" cy="369332"/>
          </a:xfrm>
          <a:prstGeom prst="rect">
            <a:avLst/>
          </a:prstGeom>
          <a:noFill/>
        </p:spPr>
        <p:txBody>
          <a:bodyPr wrap="none" rtlCol="0">
            <a:spAutoFit/>
          </a:bodyPr>
          <a:lstStyle/>
          <a:p>
            <a:r>
              <a:rPr lang="en-US" dirty="0" smtClean="0">
                <a:solidFill>
                  <a:srgbClr val="FF6600"/>
                </a:solidFill>
              </a:rPr>
              <a:t>&gt; VCC</a:t>
            </a:r>
            <a:endParaRPr lang="en-US" dirty="0" smtClean="0">
              <a:solidFill>
                <a:srgbClr val="FF6600"/>
              </a:solidFill>
            </a:endParaRPr>
          </a:p>
        </p:txBody>
      </p:sp>
      <p:cxnSp>
        <p:nvCxnSpPr>
          <p:cNvPr id="7" name="Straight Connector 6"/>
          <p:cNvCxnSpPr/>
          <p:nvPr/>
        </p:nvCxnSpPr>
        <p:spPr>
          <a:xfrm>
            <a:off x="2002419" y="4595091"/>
            <a:ext cx="129958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302000" y="3775364"/>
            <a:ext cx="0" cy="81972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302000" y="3775364"/>
            <a:ext cx="1962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21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solidFill>
                  <a:schemeClr val="accent1">
                    <a:lumMod val="50000"/>
                  </a:schemeClr>
                </a:solidFill>
              </a:rPr>
              <a:t>Power Supply Sequencing</a:t>
            </a:r>
          </a:p>
          <a:p>
            <a:pPr marL="0" indent="0">
              <a:buNone/>
            </a:pPr>
            <a:endParaRPr lang="en-US" sz="2000" dirty="0">
              <a:solidFill>
                <a:schemeClr val="accent1">
                  <a:lumMod val="50000"/>
                </a:schemeClr>
              </a:solidFill>
            </a:endParaRPr>
          </a:p>
          <a:p>
            <a:pPr marL="0" indent="0">
              <a:buNone/>
            </a:pPr>
            <a:r>
              <a:rPr lang="en-US" sz="2000" dirty="0" smtClean="0">
                <a:solidFill>
                  <a:srgbClr val="000000"/>
                </a:solidFill>
              </a:rPr>
              <a:t>If an input is driven higher than the supply voltage or lower than ground, the diodes clamp the input to those voltages</a:t>
            </a:r>
            <a:endParaRPr lang="en-US" sz="2000" dirty="0">
              <a:solidFill>
                <a:srgbClr val="000000"/>
              </a:solidFill>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pic>
        <p:nvPicPr>
          <p:cNvPr id="4" name="Picture 3"/>
          <p:cNvPicPr>
            <a:picLocks noChangeAspect="1"/>
          </p:cNvPicPr>
          <p:nvPr/>
        </p:nvPicPr>
        <p:blipFill>
          <a:blip r:embed="rId2"/>
          <a:stretch>
            <a:fillRect/>
          </a:stretch>
        </p:blipFill>
        <p:spPr>
          <a:xfrm>
            <a:off x="2309091" y="3304359"/>
            <a:ext cx="4839044" cy="3149550"/>
          </a:xfrm>
          <a:prstGeom prst="rect">
            <a:avLst/>
          </a:prstGeom>
        </p:spPr>
      </p:pic>
      <p:sp>
        <p:nvSpPr>
          <p:cNvPr id="5" name="TextBox 4"/>
          <p:cNvSpPr txBox="1"/>
          <p:nvPr/>
        </p:nvSpPr>
        <p:spPr>
          <a:xfrm>
            <a:off x="1131455" y="4375604"/>
            <a:ext cx="896550" cy="369332"/>
          </a:xfrm>
          <a:prstGeom prst="rect">
            <a:avLst/>
          </a:prstGeom>
          <a:noFill/>
        </p:spPr>
        <p:txBody>
          <a:bodyPr wrap="none" rtlCol="0">
            <a:spAutoFit/>
          </a:bodyPr>
          <a:lstStyle/>
          <a:p>
            <a:r>
              <a:rPr lang="en-US" dirty="0" smtClean="0">
                <a:solidFill>
                  <a:srgbClr val="FF6600"/>
                </a:solidFill>
              </a:rPr>
              <a:t>&lt; GND</a:t>
            </a:r>
            <a:endParaRPr lang="en-US" dirty="0" smtClean="0">
              <a:solidFill>
                <a:srgbClr val="FF6600"/>
              </a:solidFill>
            </a:endParaRPr>
          </a:p>
        </p:txBody>
      </p:sp>
      <p:cxnSp>
        <p:nvCxnSpPr>
          <p:cNvPr id="7" name="Straight Connector 6"/>
          <p:cNvCxnSpPr/>
          <p:nvPr/>
        </p:nvCxnSpPr>
        <p:spPr>
          <a:xfrm>
            <a:off x="2002419" y="4595091"/>
            <a:ext cx="129958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302000" y="4595092"/>
            <a:ext cx="0" cy="123536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87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solidFill>
                  <a:schemeClr val="accent1">
                    <a:lumMod val="50000"/>
                  </a:schemeClr>
                </a:solidFill>
              </a:rPr>
              <a:t>Power Supply Sequencing</a:t>
            </a:r>
          </a:p>
          <a:p>
            <a:pPr marL="0" indent="0">
              <a:buNone/>
            </a:pPr>
            <a:endParaRPr lang="en-US" sz="2000" dirty="0">
              <a:solidFill>
                <a:schemeClr val="accent1">
                  <a:lumMod val="50000"/>
                </a:schemeClr>
              </a:solidFill>
            </a:endParaRPr>
          </a:p>
          <a:p>
            <a:pPr marL="0" indent="0">
              <a:buNone/>
            </a:pPr>
            <a:r>
              <a:rPr lang="en-US" sz="2000" dirty="0" smtClean="0">
                <a:solidFill>
                  <a:srgbClr val="000000"/>
                </a:solidFill>
              </a:rPr>
              <a:t>This is a major source of ‘smoke’ in multi-voltage systems; incorrect level translation blowing up protection diodes</a:t>
            </a:r>
            <a:endParaRPr lang="en-US" sz="2000" dirty="0">
              <a:solidFill>
                <a:srgbClr val="000000"/>
              </a:solidFill>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pic>
        <p:nvPicPr>
          <p:cNvPr id="4" name="Picture 3"/>
          <p:cNvPicPr>
            <a:picLocks noChangeAspect="1"/>
          </p:cNvPicPr>
          <p:nvPr/>
        </p:nvPicPr>
        <p:blipFill>
          <a:blip r:embed="rId2"/>
          <a:stretch>
            <a:fillRect/>
          </a:stretch>
        </p:blipFill>
        <p:spPr>
          <a:xfrm>
            <a:off x="2309091" y="3304359"/>
            <a:ext cx="4839044" cy="3149550"/>
          </a:xfrm>
          <a:prstGeom prst="rect">
            <a:avLst/>
          </a:prstGeom>
        </p:spPr>
      </p:pic>
      <p:sp>
        <p:nvSpPr>
          <p:cNvPr id="5" name="TextBox 4"/>
          <p:cNvSpPr txBox="1"/>
          <p:nvPr/>
        </p:nvSpPr>
        <p:spPr>
          <a:xfrm>
            <a:off x="1131455" y="4375604"/>
            <a:ext cx="896550" cy="369332"/>
          </a:xfrm>
          <a:prstGeom prst="rect">
            <a:avLst/>
          </a:prstGeom>
          <a:noFill/>
        </p:spPr>
        <p:txBody>
          <a:bodyPr wrap="none" rtlCol="0">
            <a:spAutoFit/>
          </a:bodyPr>
          <a:lstStyle/>
          <a:p>
            <a:r>
              <a:rPr lang="en-US" dirty="0" smtClean="0">
                <a:solidFill>
                  <a:srgbClr val="FF6600"/>
                </a:solidFill>
              </a:rPr>
              <a:t>&lt; GND</a:t>
            </a:r>
            <a:endParaRPr lang="en-US" dirty="0" smtClean="0">
              <a:solidFill>
                <a:srgbClr val="FF6600"/>
              </a:solidFill>
            </a:endParaRPr>
          </a:p>
        </p:txBody>
      </p:sp>
      <p:cxnSp>
        <p:nvCxnSpPr>
          <p:cNvPr id="7" name="Straight Connector 6"/>
          <p:cNvCxnSpPr/>
          <p:nvPr/>
        </p:nvCxnSpPr>
        <p:spPr>
          <a:xfrm>
            <a:off x="2002419" y="4595091"/>
            <a:ext cx="129958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302000" y="4595092"/>
            <a:ext cx="0" cy="123536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1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solidFill>
                  <a:schemeClr val="accent1">
                    <a:lumMod val="50000"/>
                  </a:schemeClr>
                </a:solidFill>
              </a:rPr>
              <a:t>Power Supply Sequencing</a:t>
            </a:r>
          </a:p>
          <a:p>
            <a:pPr marL="0" indent="0">
              <a:buNone/>
            </a:pPr>
            <a:endParaRPr lang="en-US" sz="2000" dirty="0">
              <a:solidFill>
                <a:schemeClr val="accent1">
                  <a:lumMod val="50000"/>
                </a:schemeClr>
              </a:solidFill>
            </a:endParaRPr>
          </a:p>
          <a:p>
            <a:pPr marL="0" indent="0">
              <a:buNone/>
            </a:pPr>
            <a:r>
              <a:rPr lang="en-US" sz="2000" dirty="0" smtClean="0">
                <a:solidFill>
                  <a:srgbClr val="000000"/>
                </a:solidFill>
              </a:rPr>
              <a:t>Even correct level translation can cause problems in multi-voltage systems.  </a:t>
            </a:r>
            <a:r>
              <a:rPr lang="en-US" sz="2000" dirty="0" smtClean="0">
                <a:solidFill>
                  <a:srgbClr val="000000"/>
                </a:solidFill>
              </a:rPr>
              <a:t>Imagine 3.3V driving a 5V input with the data sheet stating that the 5V part will work correctly in this scenario.  As such, no level translation is used (or necessary).</a:t>
            </a:r>
          </a:p>
          <a:p>
            <a:pPr marL="0" indent="0">
              <a:buNone/>
            </a:pPr>
            <a:endParaRPr lang="en-US" sz="2000" dirty="0">
              <a:solidFill>
                <a:srgbClr val="000000"/>
              </a:solidFill>
            </a:endParaRPr>
          </a:p>
          <a:p>
            <a:pPr marL="0" indent="0">
              <a:buNone/>
            </a:pPr>
            <a:r>
              <a:rPr lang="en-US" sz="2000" dirty="0" smtClean="0">
                <a:solidFill>
                  <a:srgbClr val="000000"/>
                </a:solidFill>
              </a:rPr>
              <a:t>Regulators are set up in parallel with each other so as not to overload the 5V one.</a:t>
            </a:r>
          </a:p>
          <a:p>
            <a:pPr marL="0" indent="0">
              <a:buNone/>
            </a:pPr>
            <a:endParaRPr lang="en-US" sz="2000" dirty="0">
              <a:solidFill>
                <a:srgbClr val="000000"/>
              </a:solidFill>
            </a:endParaRPr>
          </a:p>
          <a:p>
            <a:pPr marL="0" indent="0">
              <a:buNone/>
            </a:pPr>
            <a:r>
              <a:rPr lang="en-US" sz="2000" dirty="0" smtClean="0">
                <a:solidFill>
                  <a:srgbClr val="000000"/>
                </a:solidFill>
              </a:rPr>
              <a:t>The regulators have different start-up times.</a:t>
            </a:r>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Tree>
    <p:extLst>
      <p:ext uri="{BB962C8B-B14F-4D97-AF65-F5344CB8AC3E}">
        <p14:creationId xmlns:p14="http://schemas.microsoft.com/office/powerpoint/2010/main" val="188874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439160"/>
          </a:xfrm>
        </p:spPr>
        <p:txBody>
          <a:bodyPr/>
          <a:lstStyle/>
          <a:p>
            <a:pPr marL="0" indent="0">
              <a:buNone/>
            </a:pPr>
            <a:r>
              <a:rPr lang="en-US" sz="2000" dirty="0" smtClean="0">
                <a:solidFill>
                  <a:schemeClr val="accent1">
                    <a:lumMod val="50000"/>
                  </a:schemeClr>
                </a:solidFill>
              </a:rPr>
              <a:t>Power Supply Sequencing</a:t>
            </a:r>
          </a:p>
        </p:txBody>
      </p:sp>
      <p:sp>
        <p:nvSpPr>
          <p:cNvPr id="9" name="Slide Number Placeholder 8"/>
          <p:cNvSpPr>
            <a:spLocks noGrp="1"/>
          </p:cNvSpPr>
          <p:nvPr>
            <p:ph type="sldNum" sz="quarter" idx="12"/>
          </p:nvPr>
        </p:nvSpPr>
        <p:spPr/>
        <p:txBody>
          <a:bodyPr/>
          <a:lstStyle/>
          <a:p>
            <a:fld id="{6EC4B410-37AE-E041-BE16-C1284F612F40}" type="slidenum">
              <a:rPr lang="en-US" smtClean="0"/>
              <a:t>18</a:t>
            </a:fld>
            <a:endParaRPr lang="en-US"/>
          </a:p>
        </p:txBody>
      </p:sp>
      <p:sp>
        <p:nvSpPr>
          <p:cNvPr id="4" name="Rectangle 3"/>
          <p:cNvSpPr/>
          <p:nvPr/>
        </p:nvSpPr>
        <p:spPr>
          <a:xfrm>
            <a:off x="1293091"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1</a:t>
            </a:r>
            <a:endParaRPr lang="en-US" dirty="0"/>
          </a:p>
        </p:txBody>
      </p:sp>
      <p:sp>
        <p:nvSpPr>
          <p:cNvPr id="6" name="Rectangle 5"/>
          <p:cNvSpPr/>
          <p:nvPr/>
        </p:nvSpPr>
        <p:spPr>
          <a:xfrm>
            <a:off x="4331854"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2</a:t>
            </a:r>
            <a:endParaRPr lang="en-US" dirty="0"/>
          </a:p>
        </p:txBody>
      </p:sp>
      <p:cxnSp>
        <p:nvCxnSpPr>
          <p:cNvPr id="7" name="Straight Connector 6"/>
          <p:cNvCxnSpPr/>
          <p:nvPr/>
        </p:nvCxnSpPr>
        <p:spPr>
          <a:xfrm>
            <a:off x="468313" y="2655455"/>
            <a:ext cx="337632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V="1">
            <a:off x="3844636" y="2655455"/>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a:endCxn id="6" idx="1"/>
          </p:cNvCxnSpPr>
          <p:nvPr/>
        </p:nvCxnSpPr>
        <p:spPr>
          <a:xfrm flipV="1">
            <a:off x="3844636" y="3607955"/>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V="1">
            <a:off x="796636" y="2649683"/>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flipV="1">
            <a:off x="796636" y="3602183"/>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a:xfrm flipV="1">
            <a:off x="2320636" y="3603914"/>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flipV="1">
            <a:off x="5359407" y="3604492"/>
            <a:ext cx="487218" cy="8082"/>
          </a:xfrm>
          <a:prstGeom prst="line">
            <a:avLst/>
          </a:prstGeom>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2478095" y="3232851"/>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
        <p:nvSpPr>
          <p:cNvPr id="20" name="TextBox 19"/>
          <p:cNvSpPr txBox="1"/>
          <p:nvPr/>
        </p:nvSpPr>
        <p:spPr>
          <a:xfrm>
            <a:off x="5516866" y="3200585"/>
            <a:ext cx="467007" cy="369332"/>
          </a:xfrm>
          <a:prstGeom prst="rect">
            <a:avLst/>
          </a:prstGeom>
          <a:noFill/>
        </p:spPr>
        <p:txBody>
          <a:bodyPr wrap="none" rtlCol="0">
            <a:spAutoFit/>
          </a:bodyPr>
          <a:lstStyle/>
          <a:p>
            <a:r>
              <a:rPr lang="en-US" dirty="0" smtClean="0">
                <a:solidFill>
                  <a:srgbClr val="008000"/>
                </a:solidFill>
              </a:rPr>
              <a:t>5V</a:t>
            </a:r>
            <a:endParaRPr lang="en-US" dirty="0" smtClean="0">
              <a:solidFill>
                <a:srgbClr val="008000"/>
              </a:solidFill>
            </a:endParaRPr>
          </a:p>
        </p:txBody>
      </p:sp>
      <p:cxnSp>
        <p:nvCxnSpPr>
          <p:cNvPr id="22" name="Straight Connector 21"/>
          <p:cNvCxnSpPr/>
          <p:nvPr/>
        </p:nvCxnSpPr>
        <p:spPr>
          <a:xfrm flipV="1">
            <a:off x="796636" y="4548909"/>
            <a:ext cx="0" cy="15817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96636" y="6130636"/>
            <a:ext cx="576118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9629" y="5945970"/>
            <a:ext cx="467007" cy="369332"/>
          </a:xfrm>
          <a:prstGeom prst="rect">
            <a:avLst/>
          </a:prstGeom>
          <a:noFill/>
        </p:spPr>
        <p:txBody>
          <a:bodyPr wrap="none" rtlCol="0">
            <a:spAutoFit/>
          </a:bodyPr>
          <a:lstStyle/>
          <a:p>
            <a:r>
              <a:rPr lang="en-US" dirty="0" smtClean="0">
                <a:solidFill>
                  <a:srgbClr val="000000"/>
                </a:solidFill>
              </a:rPr>
              <a:t>0V</a:t>
            </a:r>
            <a:endParaRPr lang="en-US" dirty="0" smtClean="0">
              <a:solidFill>
                <a:srgbClr val="000000"/>
              </a:solidFill>
            </a:endParaRPr>
          </a:p>
        </p:txBody>
      </p:sp>
      <p:sp>
        <p:nvSpPr>
          <p:cNvPr id="26" name="TextBox 25"/>
          <p:cNvSpPr txBox="1"/>
          <p:nvPr/>
        </p:nvSpPr>
        <p:spPr>
          <a:xfrm>
            <a:off x="376382" y="4364243"/>
            <a:ext cx="467007" cy="369332"/>
          </a:xfrm>
          <a:prstGeom prst="rect">
            <a:avLst/>
          </a:prstGeom>
          <a:noFill/>
        </p:spPr>
        <p:txBody>
          <a:bodyPr wrap="none" rtlCol="0">
            <a:spAutoFit/>
          </a:bodyPr>
          <a:lstStyle/>
          <a:p>
            <a:r>
              <a:rPr lang="en-US" dirty="0">
                <a:solidFill>
                  <a:srgbClr val="000000"/>
                </a:solidFill>
              </a:rPr>
              <a:t>5</a:t>
            </a:r>
            <a:r>
              <a:rPr lang="en-US" dirty="0" smtClean="0">
                <a:solidFill>
                  <a:srgbClr val="000000"/>
                </a:solidFill>
              </a:rPr>
              <a:t>V</a:t>
            </a:r>
            <a:endParaRPr lang="en-US" dirty="0" smtClean="0">
              <a:solidFill>
                <a:srgbClr val="000000"/>
              </a:solidFill>
            </a:endParaRPr>
          </a:p>
        </p:txBody>
      </p:sp>
      <p:cxnSp>
        <p:nvCxnSpPr>
          <p:cNvPr id="28" name="Straight Connector 27"/>
          <p:cNvCxnSpPr/>
          <p:nvPr/>
        </p:nvCxnSpPr>
        <p:spPr>
          <a:xfrm flipV="1">
            <a:off x="1835727" y="4953000"/>
            <a:ext cx="484909" cy="117763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320636" y="4953000"/>
            <a:ext cx="3663237"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2652704" y="4548909"/>
            <a:ext cx="484909" cy="158172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137613" y="4548909"/>
            <a:ext cx="3663237"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260715" y="3325091"/>
            <a:ext cx="1365114" cy="2643909"/>
          </a:xfrm>
          <a:prstGeom prst="rect">
            <a:avLst/>
          </a:prstGeom>
        </p:spPr>
      </p:pic>
      <p:sp>
        <p:nvSpPr>
          <p:cNvPr id="36" name="TextBox 35"/>
          <p:cNvSpPr txBox="1"/>
          <p:nvPr/>
        </p:nvSpPr>
        <p:spPr>
          <a:xfrm>
            <a:off x="8578641" y="3351587"/>
            <a:ext cx="467007" cy="369332"/>
          </a:xfrm>
          <a:prstGeom prst="rect">
            <a:avLst/>
          </a:prstGeom>
          <a:noFill/>
        </p:spPr>
        <p:txBody>
          <a:bodyPr wrap="none" rtlCol="0">
            <a:spAutoFit/>
          </a:bodyPr>
          <a:lstStyle/>
          <a:p>
            <a:r>
              <a:rPr lang="en-US" dirty="0" smtClean="0">
                <a:solidFill>
                  <a:srgbClr val="008000"/>
                </a:solidFill>
              </a:rPr>
              <a:t>5V</a:t>
            </a:r>
            <a:endParaRPr lang="en-US" dirty="0" smtClean="0">
              <a:solidFill>
                <a:srgbClr val="008000"/>
              </a:solidFill>
            </a:endParaRPr>
          </a:p>
        </p:txBody>
      </p:sp>
      <p:sp>
        <p:nvSpPr>
          <p:cNvPr id="37" name="TextBox 36"/>
          <p:cNvSpPr txBox="1"/>
          <p:nvPr/>
        </p:nvSpPr>
        <p:spPr>
          <a:xfrm>
            <a:off x="7053477" y="4350265"/>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Tree>
    <p:extLst>
      <p:ext uri="{BB962C8B-B14F-4D97-AF65-F5344CB8AC3E}">
        <p14:creationId xmlns:p14="http://schemas.microsoft.com/office/powerpoint/2010/main" val="166068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439160"/>
          </a:xfrm>
        </p:spPr>
        <p:txBody>
          <a:bodyPr/>
          <a:lstStyle/>
          <a:p>
            <a:pPr marL="0" indent="0">
              <a:buNone/>
            </a:pPr>
            <a:r>
              <a:rPr lang="en-US" sz="2000" dirty="0" smtClean="0">
                <a:solidFill>
                  <a:schemeClr val="accent1">
                    <a:lumMod val="50000"/>
                  </a:schemeClr>
                </a:solidFill>
              </a:rPr>
              <a:t>Power Supply Sequencing</a:t>
            </a:r>
          </a:p>
        </p:txBody>
      </p:sp>
      <p:sp>
        <p:nvSpPr>
          <p:cNvPr id="9" name="Slide Number Placeholder 8"/>
          <p:cNvSpPr>
            <a:spLocks noGrp="1"/>
          </p:cNvSpPr>
          <p:nvPr>
            <p:ph type="sldNum" sz="quarter" idx="12"/>
          </p:nvPr>
        </p:nvSpPr>
        <p:spPr/>
        <p:txBody>
          <a:bodyPr/>
          <a:lstStyle/>
          <a:p>
            <a:fld id="{6EC4B410-37AE-E041-BE16-C1284F612F40}" type="slidenum">
              <a:rPr lang="en-US" smtClean="0"/>
              <a:t>19</a:t>
            </a:fld>
            <a:endParaRPr lang="en-US"/>
          </a:p>
        </p:txBody>
      </p:sp>
      <p:sp>
        <p:nvSpPr>
          <p:cNvPr id="4" name="Rectangle 3"/>
          <p:cNvSpPr/>
          <p:nvPr/>
        </p:nvSpPr>
        <p:spPr>
          <a:xfrm>
            <a:off x="1293091"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1</a:t>
            </a:r>
            <a:endParaRPr lang="en-US" dirty="0"/>
          </a:p>
        </p:txBody>
      </p:sp>
      <p:sp>
        <p:nvSpPr>
          <p:cNvPr id="6" name="Rectangle 5"/>
          <p:cNvSpPr/>
          <p:nvPr/>
        </p:nvSpPr>
        <p:spPr>
          <a:xfrm>
            <a:off x="4331854"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2</a:t>
            </a:r>
            <a:endParaRPr lang="en-US" dirty="0"/>
          </a:p>
        </p:txBody>
      </p:sp>
      <p:cxnSp>
        <p:nvCxnSpPr>
          <p:cNvPr id="7" name="Straight Connector 6"/>
          <p:cNvCxnSpPr/>
          <p:nvPr/>
        </p:nvCxnSpPr>
        <p:spPr>
          <a:xfrm>
            <a:off x="468313" y="2655455"/>
            <a:ext cx="337632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V="1">
            <a:off x="3844636" y="2655455"/>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a:endCxn id="6" idx="1"/>
          </p:cNvCxnSpPr>
          <p:nvPr/>
        </p:nvCxnSpPr>
        <p:spPr>
          <a:xfrm flipV="1">
            <a:off x="3844636" y="3607955"/>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V="1">
            <a:off x="796636" y="2649683"/>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flipV="1">
            <a:off x="796636" y="3602183"/>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a:xfrm flipV="1">
            <a:off x="2320636" y="3603914"/>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flipV="1">
            <a:off x="5359407" y="3604492"/>
            <a:ext cx="487218" cy="8082"/>
          </a:xfrm>
          <a:prstGeom prst="line">
            <a:avLst/>
          </a:prstGeom>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2478095" y="3232851"/>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
        <p:nvSpPr>
          <p:cNvPr id="20" name="TextBox 19"/>
          <p:cNvSpPr txBox="1"/>
          <p:nvPr/>
        </p:nvSpPr>
        <p:spPr>
          <a:xfrm>
            <a:off x="5516866" y="3200585"/>
            <a:ext cx="467007" cy="369332"/>
          </a:xfrm>
          <a:prstGeom prst="rect">
            <a:avLst/>
          </a:prstGeom>
          <a:noFill/>
        </p:spPr>
        <p:txBody>
          <a:bodyPr wrap="none" rtlCol="0">
            <a:spAutoFit/>
          </a:bodyPr>
          <a:lstStyle/>
          <a:p>
            <a:r>
              <a:rPr lang="en-US" dirty="0" smtClean="0">
                <a:solidFill>
                  <a:srgbClr val="008000"/>
                </a:solidFill>
              </a:rPr>
              <a:t>5V</a:t>
            </a:r>
            <a:endParaRPr lang="en-US" dirty="0" smtClean="0">
              <a:solidFill>
                <a:srgbClr val="008000"/>
              </a:solidFill>
            </a:endParaRPr>
          </a:p>
        </p:txBody>
      </p:sp>
      <p:cxnSp>
        <p:nvCxnSpPr>
          <p:cNvPr id="22" name="Straight Connector 21"/>
          <p:cNvCxnSpPr/>
          <p:nvPr/>
        </p:nvCxnSpPr>
        <p:spPr>
          <a:xfrm flipV="1">
            <a:off x="796636" y="4548909"/>
            <a:ext cx="0" cy="15817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96636" y="6130636"/>
            <a:ext cx="576118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9629" y="5945970"/>
            <a:ext cx="467007" cy="369332"/>
          </a:xfrm>
          <a:prstGeom prst="rect">
            <a:avLst/>
          </a:prstGeom>
          <a:noFill/>
        </p:spPr>
        <p:txBody>
          <a:bodyPr wrap="none" rtlCol="0">
            <a:spAutoFit/>
          </a:bodyPr>
          <a:lstStyle/>
          <a:p>
            <a:r>
              <a:rPr lang="en-US" dirty="0" smtClean="0">
                <a:solidFill>
                  <a:srgbClr val="000000"/>
                </a:solidFill>
              </a:rPr>
              <a:t>0V</a:t>
            </a:r>
            <a:endParaRPr lang="en-US" dirty="0" smtClean="0">
              <a:solidFill>
                <a:srgbClr val="000000"/>
              </a:solidFill>
            </a:endParaRPr>
          </a:p>
        </p:txBody>
      </p:sp>
      <p:sp>
        <p:nvSpPr>
          <p:cNvPr id="26" name="TextBox 25"/>
          <p:cNvSpPr txBox="1"/>
          <p:nvPr/>
        </p:nvSpPr>
        <p:spPr>
          <a:xfrm>
            <a:off x="376382" y="4364243"/>
            <a:ext cx="467007" cy="369332"/>
          </a:xfrm>
          <a:prstGeom prst="rect">
            <a:avLst/>
          </a:prstGeom>
          <a:noFill/>
        </p:spPr>
        <p:txBody>
          <a:bodyPr wrap="none" rtlCol="0">
            <a:spAutoFit/>
          </a:bodyPr>
          <a:lstStyle/>
          <a:p>
            <a:r>
              <a:rPr lang="en-US" dirty="0">
                <a:solidFill>
                  <a:srgbClr val="000000"/>
                </a:solidFill>
              </a:rPr>
              <a:t>5</a:t>
            </a:r>
            <a:r>
              <a:rPr lang="en-US" dirty="0" smtClean="0">
                <a:solidFill>
                  <a:srgbClr val="000000"/>
                </a:solidFill>
              </a:rPr>
              <a:t>V</a:t>
            </a:r>
            <a:endParaRPr lang="en-US" dirty="0" smtClean="0">
              <a:solidFill>
                <a:srgbClr val="000000"/>
              </a:solidFill>
            </a:endParaRPr>
          </a:p>
        </p:txBody>
      </p:sp>
      <p:cxnSp>
        <p:nvCxnSpPr>
          <p:cNvPr id="28" name="Straight Connector 27"/>
          <p:cNvCxnSpPr/>
          <p:nvPr/>
        </p:nvCxnSpPr>
        <p:spPr>
          <a:xfrm flipV="1">
            <a:off x="1835727" y="4953000"/>
            <a:ext cx="484909" cy="117763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320636" y="4953000"/>
            <a:ext cx="3663237"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2652704" y="4548909"/>
            <a:ext cx="484909" cy="158172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137613" y="4548909"/>
            <a:ext cx="3663237"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260715" y="3325091"/>
            <a:ext cx="1365114" cy="2643909"/>
          </a:xfrm>
          <a:prstGeom prst="rect">
            <a:avLst/>
          </a:prstGeom>
        </p:spPr>
      </p:pic>
      <p:sp>
        <p:nvSpPr>
          <p:cNvPr id="5" name="Frame 4"/>
          <p:cNvSpPr/>
          <p:nvPr/>
        </p:nvSpPr>
        <p:spPr>
          <a:xfrm>
            <a:off x="2091322" y="4248727"/>
            <a:ext cx="773546" cy="2159000"/>
          </a:xfrm>
          <a:prstGeom prst="frame">
            <a:avLst>
              <a:gd name="adj1" fmla="val 5037"/>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8578641" y="3351587"/>
            <a:ext cx="467007" cy="369332"/>
          </a:xfrm>
          <a:prstGeom prst="rect">
            <a:avLst/>
          </a:prstGeom>
          <a:noFill/>
        </p:spPr>
        <p:txBody>
          <a:bodyPr wrap="none" rtlCol="0">
            <a:spAutoFit/>
          </a:bodyPr>
          <a:lstStyle/>
          <a:p>
            <a:r>
              <a:rPr lang="en-US" dirty="0">
                <a:solidFill>
                  <a:srgbClr val="008000"/>
                </a:solidFill>
              </a:rPr>
              <a:t>0</a:t>
            </a:r>
            <a:r>
              <a:rPr lang="en-US" dirty="0" smtClean="0">
                <a:solidFill>
                  <a:srgbClr val="008000"/>
                </a:solidFill>
              </a:rPr>
              <a:t>V</a:t>
            </a:r>
            <a:endParaRPr lang="en-US" dirty="0" smtClean="0">
              <a:solidFill>
                <a:srgbClr val="008000"/>
              </a:solidFill>
            </a:endParaRPr>
          </a:p>
        </p:txBody>
      </p:sp>
      <p:sp>
        <p:nvSpPr>
          <p:cNvPr id="33" name="TextBox 32"/>
          <p:cNvSpPr txBox="1"/>
          <p:nvPr/>
        </p:nvSpPr>
        <p:spPr>
          <a:xfrm>
            <a:off x="7053477" y="4350265"/>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Tree>
    <p:extLst>
      <p:ext uri="{BB962C8B-B14F-4D97-AF65-F5344CB8AC3E}">
        <p14:creationId xmlns:p14="http://schemas.microsoft.com/office/powerpoint/2010/main" val="304166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916113"/>
            <a:ext cx="5849564" cy="3741160"/>
          </a:xfrm>
        </p:spPr>
        <p:txBody>
          <a:bodyPr/>
          <a:lstStyle/>
          <a:p>
            <a:r>
              <a:rPr lang="en-US" sz="2000" dirty="0" smtClean="0"/>
              <a:t>Power in Embedded Systems</a:t>
            </a:r>
          </a:p>
          <a:p>
            <a:r>
              <a:rPr lang="en-US" sz="2000" dirty="0" smtClean="0"/>
              <a:t>Level translation</a:t>
            </a:r>
          </a:p>
          <a:p>
            <a:r>
              <a:rPr lang="en-US" sz="2000" dirty="0" smtClean="0"/>
              <a:t>Decoupling</a:t>
            </a:r>
          </a:p>
          <a:p>
            <a:r>
              <a:rPr lang="en-US" sz="2000" dirty="0" smtClean="0"/>
              <a:t>Manufacturability</a:t>
            </a:r>
            <a:endParaRPr lang="en-US" sz="2000" dirty="0" smtClean="0"/>
          </a:p>
          <a:p>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439160"/>
          </a:xfrm>
        </p:spPr>
        <p:txBody>
          <a:bodyPr/>
          <a:lstStyle/>
          <a:p>
            <a:pPr marL="0" indent="0">
              <a:buNone/>
            </a:pPr>
            <a:r>
              <a:rPr lang="en-US" sz="2000" dirty="0" smtClean="0">
                <a:solidFill>
                  <a:schemeClr val="accent1">
                    <a:lumMod val="50000"/>
                  </a:schemeClr>
                </a:solidFill>
              </a:rPr>
              <a:t>Power Supply Sequencing</a:t>
            </a:r>
          </a:p>
        </p:txBody>
      </p:sp>
      <p:sp>
        <p:nvSpPr>
          <p:cNvPr id="9" name="Slide Number Placeholder 8"/>
          <p:cNvSpPr>
            <a:spLocks noGrp="1"/>
          </p:cNvSpPr>
          <p:nvPr>
            <p:ph type="sldNum" sz="quarter" idx="12"/>
          </p:nvPr>
        </p:nvSpPr>
        <p:spPr/>
        <p:txBody>
          <a:bodyPr/>
          <a:lstStyle/>
          <a:p>
            <a:fld id="{6EC4B410-37AE-E041-BE16-C1284F612F40}" type="slidenum">
              <a:rPr lang="en-US" smtClean="0"/>
              <a:t>20</a:t>
            </a:fld>
            <a:endParaRPr lang="en-US"/>
          </a:p>
        </p:txBody>
      </p:sp>
      <p:sp>
        <p:nvSpPr>
          <p:cNvPr id="4" name="Rectangle 3"/>
          <p:cNvSpPr/>
          <p:nvPr/>
        </p:nvSpPr>
        <p:spPr>
          <a:xfrm>
            <a:off x="1293091"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1</a:t>
            </a:r>
            <a:endParaRPr lang="en-US" dirty="0"/>
          </a:p>
        </p:txBody>
      </p:sp>
      <p:sp>
        <p:nvSpPr>
          <p:cNvPr id="6" name="Rectangle 5"/>
          <p:cNvSpPr/>
          <p:nvPr/>
        </p:nvSpPr>
        <p:spPr>
          <a:xfrm>
            <a:off x="4331854"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2</a:t>
            </a:r>
            <a:endParaRPr lang="en-US" dirty="0"/>
          </a:p>
        </p:txBody>
      </p:sp>
      <p:cxnSp>
        <p:nvCxnSpPr>
          <p:cNvPr id="7" name="Straight Connector 6"/>
          <p:cNvCxnSpPr/>
          <p:nvPr/>
        </p:nvCxnSpPr>
        <p:spPr>
          <a:xfrm>
            <a:off x="468313" y="2655455"/>
            <a:ext cx="337632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V="1">
            <a:off x="3844636" y="2655455"/>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a:endCxn id="6" idx="1"/>
          </p:cNvCxnSpPr>
          <p:nvPr/>
        </p:nvCxnSpPr>
        <p:spPr>
          <a:xfrm flipV="1">
            <a:off x="3844636" y="3607955"/>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V="1">
            <a:off x="796636" y="2649683"/>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flipV="1">
            <a:off x="796636" y="3602183"/>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a:xfrm flipV="1">
            <a:off x="2320636" y="3603914"/>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flipV="1">
            <a:off x="5359407" y="3604492"/>
            <a:ext cx="487218" cy="8082"/>
          </a:xfrm>
          <a:prstGeom prst="line">
            <a:avLst/>
          </a:prstGeom>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2478095" y="3232851"/>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
        <p:nvSpPr>
          <p:cNvPr id="20" name="TextBox 19"/>
          <p:cNvSpPr txBox="1"/>
          <p:nvPr/>
        </p:nvSpPr>
        <p:spPr>
          <a:xfrm>
            <a:off x="5516866" y="3200585"/>
            <a:ext cx="467007" cy="369332"/>
          </a:xfrm>
          <a:prstGeom prst="rect">
            <a:avLst/>
          </a:prstGeom>
          <a:noFill/>
        </p:spPr>
        <p:txBody>
          <a:bodyPr wrap="none" rtlCol="0">
            <a:spAutoFit/>
          </a:bodyPr>
          <a:lstStyle/>
          <a:p>
            <a:r>
              <a:rPr lang="en-US" dirty="0" smtClean="0">
                <a:solidFill>
                  <a:srgbClr val="008000"/>
                </a:solidFill>
              </a:rPr>
              <a:t>5V</a:t>
            </a:r>
            <a:endParaRPr lang="en-US" dirty="0" smtClean="0">
              <a:solidFill>
                <a:srgbClr val="008000"/>
              </a:solidFill>
            </a:endParaRPr>
          </a:p>
        </p:txBody>
      </p:sp>
      <p:cxnSp>
        <p:nvCxnSpPr>
          <p:cNvPr id="22" name="Straight Connector 21"/>
          <p:cNvCxnSpPr/>
          <p:nvPr/>
        </p:nvCxnSpPr>
        <p:spPr>
          <a:xfrm flipV="1">
            <a:off x="796636" y="4548909"/>
            <a:ext cx="0" cy="15817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96636" y="6130636"/>
            <a:ext cx="576118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9629" y="5945970"/>
            <a:ext cx="467007" cy="369332"/>
          </a:xfrm>
          <a:prstGeom prst="rect">
            <a:avLst/>
          </a:prstGeom>
          <a:noFill/>
        </p:spPr>
        <p:txBody>
          <a:bodyPr wrap="none" rtlCol="0">
            <a:spAutoFit/>
          </a:bodyPr>
          <a:lstStyle/>
          <a:p>
            <a:r>
              <a:rPr lang="en-US" dirty="0" smtClean="0">
                <a:solidFill>
                  <a:srgbClr val="000000"/>
                </a:solidFill>
              </a:rPr>
              <a:t>0V</a:t>
            </a:r>
            <a:endParaRPr lang="en-US" dirty="0" smtClean="0">
              <a:solidFill>
                <a:srgbClr val="000000"/>
              </a:solidFill>
            </a:endParaRPr>
          </a:p>
        </p:txBody>
      </p:sp>
      <p:sp>
        <p:nvSpPr>
          <p:cNvPr id="26" name="TextBox 25"/>
          <p:cNvSpPr txBox="1"/>
          <p:nvPr/>
        </p:nvSpPr>
        <p:spPr>
          <a:xfrm>
            <a:off x="376382" y="4364243"/>
            <a:ext cx="467007" cy="369332"/>
          </a:xfrm>
          <a:prstGeom prst="rect">
            <a:avLst/>
          </a:prstGeom>
          <a:noFill/>
        </p:spPr>
        <p:txBody>
          <a:bodyPr wrap="none" rtlCol="0">
            <a:spAutoFit/>
          </a:bodyPr>
          <a:lstStyle/>
          <a:p>
            <a:r>
              <a:rPr lang="en-US" dirty="0">
                <a:solidFill>
                  <a:srgbClr val="000000"/>
                </a:solidFill>
              </a:rPr>
              <a:t>5</a:t>
            </a:r>
            <a:r>
              <a:rPr lang="en-US" dirty="0" smtClean="0">
                <a:solidFill>
                  <a:srgbClr val="000000"/>
                </a:solidFill>
              </a:rPr>
              <a:t>V</a:t>
            </a:r>
            <a:endParaRPr lang="en-US" dirty="0" smtClean="0">
              <a:solidFill>
                <a:srgbClr val="000000"/>
              </a:solidFill>
            </a:endParaRPr>
          </a:p>
        </p:txBody>
      </p:sp>
      <p:cxnSp>
        <p:nvCxnSpPr>
          <p:cNvPr id="28" name="Straight Connector 27"/>
          <p:cNvCxnSpPr/>
          <p:nvPr/>
        </p:nvCxnSpPr>
        <p:spPr>
          <a:xfrm flipV="1">
            <a:off x="1835727" y="4953000"/>
            <a:ext cx="484909" cy="117763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320636" y="4953000"/>
            <a:ext cx="3663237"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2652704" y="4548909"/>
            <a:ext cx="484909" cy="158172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137613" y="4548909"/>
            <a:ext cx="3663237"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260715" y="3325091"/>
            <a:ext cx="1365114" cy="2643909"/>
          </a:xfrm>
          <a:prstGeom prst="rect">
            <a:avLst/>
          </a:prstGeom>
        </p:spPr>
      </p:pic>
      <p:sp>
        <p:nvSpPr>
          <p:cNvPr id="5" name="Frame 4"/>
          <p:cNvSpPr/>
          <p:nvPr/>
        </p:nvSpPr>
        <p:spPr>
          <a:xfrm>
            <a:off x="2091322" y="4248727"/>
            <a:ext cx="773546" cy="2159000"/>
          </a:xfrm>
          <a:prstGeom prst="frame">
            <a:avLst>
              <a:gd name="adj1" fmla="val 5037"/>
            </a:avLst>
          </a:prstGeom>
          <a:solidFill>
            <a:srgbClr val="FF66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8578641" y="3351587"/>
            <a:ext cx="467007" cy="369332"/>
          </a:xfrm>
          <a:prstGeom prst="rect">
            <a:avLst/>
          </a:prstGeom>
          <a:noFill/>
        </p:spPr>
        <p:txBody>
          <a:bodyPr wrap="none" rtlCol="0">
            <a:spAutoFit/>
          </a:bodyPr>
          <a:lstStyle/>
          <a:p>
            <a:r>
              <a:rPr lang="en-US" dirty="0">
                <a:solidFill>
                  <a:srgbClr val="008000"/>
                </a:solidFill>
              </a:rPr>
              <a:t>0</a:t>
            </a:r>
            <a:r>
              <a:rPr lang="en-US" dirty="0" smtClean="0">
                <a:solidFill>
                  <a:srgbClr val="008000"/>
                </a:solidFill>
              </a:rPr>
              <a:t>V</a:t>
            </a:r>
            <a:endParaRPr lang="en-US" dirty="0" smtClean="0">
              <a:solidFill>
                <a:srgbClr val="008000"/>
              </a:solidFill>
            </a:endParaRPr>
          </a:p>
        </p:txBody>
      </p:sp>
      <p:sp>
        <p:nvSpPr>
          <p:cNvPr id="33" name="TextBox 32"/>
          <p:cNvSpPr txBox="1"/>
          <p:nvPr/>
        </p:nvSpPr>
        <p:spPr>
          <a:xfrm>
            <a:off x="7053477" y="4350265"/>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cxnSp>
        <p:nvCxnSpPr>
          <p:cNvPr id="11" name="Straight Connector 10"/>
          <p:cNvCxnSpPr>
            <a:stCxn id="33" idx="3"/>
          </p:cNvCxnSpPr>
          <p:nvPr/>
        </p:nvCxnSpPr>
        <p:spPr>
          <a:xfrm>
            <a:off x="7712995" y="4534931"/>
            <a:ext cx="230277" cy="1397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943272" y="3602183"/>
            <a:ext cx="0" cy="946726"/>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943272" y="3613604"/>
            <a:ext cx="230277" cy="1397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1" name="Cloud 20"/>
          <p:cNvSpPr/>
          <p:nvPr/>
        </p:nvSpPr>
        <p:spPr>
          <a:xfrm>
            <a:off x="7260715" y="3668054"/>
            <a:ext cx="554181" cy="244826"/>
          </a:xfrm>
          <a:prstGeom prst="cloud">
            <a:avLst/>
          </a:prstGeom>
          <a:solidFill>
            <a:srgbClr val="FF66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07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439160"/>
          </a:xfrm>
        </p:spPr>
        <p:txBody>
          <a:bodyPr/>
          <a:lstStyle/>
          <a:p>
            <a:pPr marL="0" indent="0">
              <a:buNone/>
            </a:pPr>
            <a:r>
              <a:rPr lang="en-US" sz="2000" dirty="0" smtClean="0">
                <a:solidFill>
                  <a:schemeClr val="accent1">
                    <a:lumMod val="50000"/>
                  </a:schemeClr>
                </a:solidFill>
              </a:rPr>
              <a:t>Power Supply Sequencing</a:t>
            </a:r>
          </a:p>
        </p:txBody>
      </p:sp>
      <p:sp>
        <p:nvSpPr>
          <p:cNvPr id="9" name="Slide Number Placeholder 8"/>
          <p:cNvSpPr>
            <a:spLocks noGrp="1"/>
          </p:cNvSpPr>
          <p:nvPr>
            <p:ph type="sldNum" sz="quarter" idx="12"/>
          </p:nvPr>
        </p:nvSpPr>
        <p:spPr/>
        <p:txBody>
          <a:bodyPr/>
          <a:lstStyle/>
          <a:p>
            <a:fld id="{6EC4B410-37AE-E041-BE16-C1284F612F40}" type="slidenum">
              <a:rPr lang="en-US" smtClean="0"/>
              <a:t>21</a:t>
            </a:fld>
            <a:endParaRPr lang="en-US"/>
          </a:p>
        </p:txBody>
      </p:sp>
      <p:sp>
        <p:nvSpPr>
          <p:cNvPr id="4" name="Rectangle 3"/>
          <p:cNvSpPr/>
          <p:nvPr/>
        </p:nvSpPr>
        <p:spPr>
          <a:xfrm>
            <a:off x="1293091"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1</a:t>
            </a:r>
            <a:endParaRPr lang="en-US" dirty="0"/>
          </a:p>
        </p:txBody>
      </p:sp>
      <p:sp>
        <p:nvSpPr>
          <p:cNvPr id="6" name="Rectangle 5"/>
          <p:cNvSpPr/>
          <p:nvPr/>
        </p:nvSpPr>
        <p:spPr>
          <a:xfrm>
            <a:off x="4331854" y="3325091"/>
            <a:ext cx="1027545" cy="565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Reg</a:t>
            </a:r>
            <a:r>
              <a:rPr lang="en-US" dirty="0" smtClean="0"/>
              <a:t> 2</a:t>
            </a:r>
            <a:endParaRPr lang="en-US" dirty="0"/>
          </a:p>
        </p:txBody>
      </p:sp>
      <p:cxnSp>
        <p:nvCxnSpPr>
          <p:cNvPr id="7" name="Straight Connector 6"/>
          <p:cNvCxnSpPr/>
          <p:nvPr/>
        </p:nvCxnSpPr>
        <p:spPr>
          <a:xfrm>
            <a:off x="468313" y="2655455"/>
            <a:ext cx="337632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flipV="1">
            <a:off x="3844636" y="2655455"/>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a:endCxn id="6" idx="1"/>
          </p:cNvCxnSpPr>
          <p:nvPr/>
        </p:nvCxnSpPr>
        <p:spPr>
          <a:xfrm flipV="1">
            <a:off x="3844636" y="3607955"/>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Connector 14"/>
          <p:cNvCxnSpPr/>
          <p:nvPr/>
        </p:nvCxnSpPr>
        <p:spPr>
          <a:xfrm flipV="1">
            <a:off x="796636" y="2649683"/>
            <a:ext cx="0" cy="969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flipV="1">
            <a:off x="796636" y="3602183"/>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a:xfrm flipV="1">
            <a:off x="2320636" y="3603914"/>
            <a:ext cx="487218" cy="8082"/>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flipV="1">
            <a:off x="5359407" y="3604492"/>
            <a:ext cx="487218" cy="8082"/>
          </a:xfrm>
          <a:prstGeom prst="line">
            <a:avLst/>
          </a:prstGeom>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2478095" y="3232851"/>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sp>
        <p:nvSpPr>
          <p:cNvPr id="20" name="TextBox 19"/>
          <p:cNvSpPr txBox="1"/>
          <p:nvPr/>
        </p:nvSpPr>
        <p:spPr>
          <a:xfrm>
            <a:off x="5516866" y="3200585"/>
            <a:ext cx="467007" cy="369332"/>
          </a:xfrm>
          <a:prstGeom prst="rect">
            <a:avLst/>
          </a:prstGeom>
          <a:noFill/>
        </p:spPr>
        <p:txBody>
          <a:bodyPr wrap="none" rtlCol="0">
            <a:spAutoFit/>
          </a:bodyPr>
          <a:lstStyle/>
          <a:p>
            <a:r>
              <a:rPr lang="en-US" dirty="0" smtClean="0">
                <a:solidFill>
                  <a:srgbClr val="008000"/>
                </a:solidFill>
              </a:rPr>
              <a:t>5V</a:t>
            </a:r>
            <a:endParaRPr lang="en-US" dirty="0" smtClean="0">
              <a:solidFill>
                <a:srgbClr val="008000"/>
              </a:solidFill>
            </a:endParaRPr>
          </a:p>
        </p:txBody>
      </p:sp>
      <p:cxnSp>
        <p:nvCxnSpPr>
          <p:cNvPr id="22" name="Straight Connector 21"/>
          <p:cNvCxnSpPr/>
          <p:nvPr/>
        </p:nvCxnSpPr>
        <p:spPr>
          <a:xfrm flipV="1">
            <a:off x="796636" y="4548909"/>
            <a:ext cx="0" cy="15817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96636" y="6130636"/>
            <a:ext cx="576118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9629" y="5945970"/>
            <a:ext cx="467007" cy="369332"/>
          </a:xfrm>
          <a:prstGeom prst="rect">
            <a:avLst/>
          </a:prstGeom>
          <a:noFill/>
        </p:spPr>
        <p:txBody>
          <a:bodyPr wrap="none" rtlCol="0">
            <a:spAutoFit/>
          </a:bodyPr>
          <a:lstStyle/>
          <a:p>
            <a:r>
              <a:rPr lang="en-US" dirty="0" smtClean="0">
                <a:solidFill>
                  <a:srgbClr val="000000"/>
                </a:solidFill>
              </a:rPr>
              <a:t>0V</a:t>
            </a:r>
            <a:endParaRPr lang="en-US" dirty="0" smtClean="0">
              <a:solidFill>
                <a:srgbClr val="000000"/>
              </a:solidFill>
            </a:endParaRPr>
          </a:p>
        </p:txBody>
      </p:sp>
      <p:sp>
        <p:nvSpPr>
          <p:cNvPr id="26" name="TextBox 25"/>
          <p:cNvSpPr txBox="1"/>
          <p:nvPr/>
        </p:nvSpPr>
        <p:spPr>
          <a:xfrm>
            <a:off x="376382" y="4364243"/>
            <a:ext cx="467007" cy="369332"/>
          </a:xfrm>
          <a:prstGeom prst="rect">
            <a:avLst/>
          </a:prstGeom>
          <a:noFill/>
        </p:spPr>
        <p:txBody>
          <a:bodyPr wrap="none" rtlCol="0">
            <a:spAutoFit/>
          </a:bodyPr>
          <a:lstStyle/>
          <a:p>
            <a:r>
              <a:rPr lang="en-US" dirty="0">
                <a:solidFill>
                  <a:srgbClr val="000000"/>
                </a:solidFill>
              </a:rPr>
              <a:t>5</a:t>
            </a:r>
            <a:r>
              <a:rPr lang="en-US" dirty="0" smtClean="0">
                <a:solidFill>
                  <a:srgbClr val="000000"/>
                </a:solidFill>
              </a:rPr>
              <a:t>V</a:t>
            </a:r>
            <a:endParaRPr lang="en-US" dirty="0" smtClean="0">
              <a:solidFill>
                <a:srgbClr val="000000"/>
              </a:solidFill>
            </a:endParaRPr>
          </a:p>
        </p:txBody>
      </p:sp>
      <p:cxnSp>
        <p:nvCxnSpPr>
          <p:cNvPr id="28" name="Straight Connector 27"/>
          <p:cNvCxnSpPr/>
          <p:nvPr/>
        </p:nvCxnSpPr>
        <p:spPr>
          <a:xfrm flipV="1">
            <a:off x="1835727" y="4953000"/>
            <a:ext cx="484909" cy="117763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320636" y="4953000"/>
            <a:ext cx="3663237"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350818" y="4548909"/>
            <a:ext cx="484909" cy="158172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835727" y="4548909"/>
            <a:ext cx="3663237"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260715" y="3325091"/>
            <a:ext cx="1365114" cy="2643909"/>
          </a:xfrm>
          <a:prstGeom prst="rect">
            <a:avLst/>
          </a:prstGeom>
        </p:spPr>
      </p:pic>
      <p:sp>
        <p:nvSpPr>
          <p:cNvPr id="29" name="TextBox 28"/>
          <p:cNvSpPr txBox="1"/>
          <p:nvPr/>
        </p:nvSpPr>
        <p:spPr>
          <a:xfrm>
            <a:off x="8578641" y="3351587"/>
            <a:ext cx="467007" cy="369332"/>
          </a:xfrm>
          <a:prstGeom prst="rect">
            <a:avLst/>
          </a:prstGeom>
          <a:noFill/>
        </p:spPr>
        <p:txBody>
          <a:bodyPr wrap="none" rtlCol="0">
            <a:spAutoFit/>
          </a:bodyPr>
          <a:lstStyle/>
          <a:p>
            <a:r>
              <a:rPr lang="en-US" dirty="0">
                <a:solidFill>
                  <a:srgbClr val="008000"/>
                </a:solidFill>
              </a:rPr>
              <a:t>0</a:t>
            </a:r>
            <a:r>
              <a:rPr lang="en-US" dirty="0" smtClean="0">
                <a:solidFill>
                  <a:srgbClr val="008000"/>
                </a:solidFill>
              </a:rPr>
              <a:t>V</a:t>
            </a:r>
            <a:endParaRPr lang="en-US" dirty="0" smtClean="0">
              <a:solidFill>
                <a:srgbClr val="008000"/>
              </a:solidFill>
            </a:endParaRPr>
          </a:p>
        </p:txBody>
      </p:sp>
      <p:sp>
        <p:nvSpPr>
          <p:cNvPr id="33" name="TextBox 32"/>
          <p:cNvSpPr txBox="1"/>
          <p:nvPr/>
        </p:nvSpPr>
        <p:spPr>
          <a:xfrm>
            <a:off x="7053477" y="4350265"/>
            <a:ext cx="659518" cy="369332"/>
          </a:xfrm>
          <a:prstGeom prst="rect">
            <a:avLst/>
          </a:prstGeom>
          <a:noFill/>
        </p:spPr>
        <p:txBody>
          <a:bodyPr wrap="none" rtlCol="0">
            <a:spAutoFit/>
          </a:bodyPr>
          <a:lstStyle/>
          <a:p>
            <a:r>
              <a:rPr lang="en-US" dirty="0" smtClean="0">
                <a:solidFill>
                  <a:schemeClr val="accent6">
                    <a:lumMod val="60000"/>
                    <a:lumOff val="40000"/>
                  </a:schemeClr>
                </a:solidFill>
              </a:rPr>
              <a:t>3.3V</a:t>
            </a:r>
            <a:endParaRPr lang="en-US" dirty="0" smtClean="0">
              <a:solidFill>
                <a:schemeClr val="accent6">
                  <a:lumMod val="60000"/>
                  <a:lumOff val="40000"/>
                </a:schemeClr>
              </a:solidFill>
            </a:endParaRPr>
          </a:p>
        </p:txBody>
      </p:sp>
      <p:cxnSp>
        <p:nvCxnSpPr>
          <p:cNvPr id="11" name="Straight Connector 10"/>
          <p:cNvCxnSpPr>
            <a:stCxn id="33" idx="3"/>
          </p:cNvCxnSpPr>
          <p:nvPr/>
        </p:nvCxnSpPr>
        <p:spPr>
          <a:xfrm>
            <a:off x="7712995" y="4534931"/>
            <a:ext cx="230277" cy="1397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943272" y="3602183"/>
            <a:ext cx="0" cy="946726"/>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943272" y="3613604"/>
            <a:ext cx="230277" cy="13978"/>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1" name="Cloud 20"/>
          <p:cNvSpPr/>
          <p:nvPr/>
        </p:nvSpPr>
        <p:spPr>
          <a:xfrm>
            <a:off x="7260715" y="3668054"/>
            <a:ext cx="554181" cy="244826"/>
          </a:xfrm>
          <a:prstGeom prst="cloud">
            <a:avLst/>
          </a:prstGeom>
          <a:solidFill>
            <a:srgbClr val="FF66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a:stCxn id="6" idx="3"/>
            <a:endCxn id="4" idx="2"/>
          </p:cNvCxnSpPr>
          <p:nvPr/>
        </p:nvCxnSpPr>
        <p:spPr>
          <a:xfrm flipH="1">
            <a:off x="1806864" y="3607955"/>
            <a:ext cx="3552535" cy="282863"/>
          </a:xfrm>
          <a:prstGeom prst="bentConnector4">
            <a:avLst>
              <a:gd name="adj1" fmla="val -6435"/>
              <a:gd name="adj2" fmla="val 180817"/>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807854" y="3763879"/>
            <a:ext cx="1403975" cy="369332"/>
          </a:xfrm>
          <a:prstGeom prst="rect">
            <a:avLst/>
          </a:prstGeom>
          <a:noFill/>
        </p:spPr>
        <p:txBody>
          <a:bodyPr wrap="none" rtlCol="0">
            <a:spAutoFit/>
          </a:bodyPr>
          <a:lstStyle/>
          <a:p>
            <a:r>
              <a:rPr lang="en-US" dirty="0" smtClean="0">
                <a:solidFill>
                  <a:srgbClr val="FF6600"/>
                </a:solidFill>
              </a:rPr>
              <a:t>Enable Line</a:t>
            </a:r>
            <a:endParaRPr lang="en-US" dirty="0" smtClean="0">
              <a:solidFill>
                <a:srgbClr val="FF6600"/>
              </a:solidFill>
            </a:endParaRPr>
          </a:p>
        </p:txBody>
      </p:sp>
      <p:cxnSp>
        <p:nvCxnSpPr>
          <p:cNvPr id="37" name="Straight Connector 36"/>
          <p:cNvCxnSpPr/>
          <p:nvPr/>
        </p:nvCxnSpPr>
        <p:spPr>
          <a:xfrm flipV="1">
            <a:off x="1726049" y="4592720"/>
            <a:ext cx="0" cy="154946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237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2-10-10 at 8.08.09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51400" y="3733796"/>
            <a:ext cx="4292600" cy="1676400"/>
          </a:xfrm>
          <a:prstGeom prst="rect">
            <a:avLst/>
          </a:prstGeom>
        </p:spPr>
      </p:pic>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916113"/>
            <a:ext cx="4674172" cy="3741160"/>
          </a:xfrm>
        </p:spPr>
        <p:txBody>
          <a:bodyPr/>
          <a:lstStyle/>
          <a:p>
            <a:pPr marL="0" indent="0">
              <a:buNone/>
            </a:pPr>
            <a:r>
              <a:rPr lang="en-US" sz="2000" dirty="0" smtClean="0"/>
              <a:t>Power traces run over the circuit board</a:t>
            </a:r>
          </a:p>
          <a:p>
            <a:pPr marL="0" indent="0">
              <a:buNone/>
            </a:pPr>
            <a:endParaRPr lang="en-US" sz="2000" dirty="0"/>
          </a:p>
          <a:p>
            <a:pPr marL="0" indent="0">
              <a:buNone/>
            </a:pPr>
            <a:r>
              <a:rPr lang="en-US" sz="2000" dirty="0" smtClean="0"/>
              <a:t>Traces have a complex impedance; that is, both a resistance which dissipates power, but also an inductance and capacitance that stores power in local electric and magnetic fields.</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22</a:t>
            </a:fld>
            <a:endParaRPr lang="en-US"/>
          </a:p>
        </p:txBody>
      </p:sp>
      <p:pic>
        <p:nvPicPr>
          <p:cNvPr id="5" name="Picture 4"/>
          <p:cNvPicPr>
            <a:picLocks noChangeAspect="1"/>
          </p:cNvPicPr>
          <p:nvPr/>
        </p:nvPicPr>
        <p:blipFill>
          <a:blip r:embed="rId3"/>
          <a:stretch>
            <a:fillRect/>
          </a:stretch>
        </p:blipFill>
        <p:spPr>
          <a:xfrm>
            <a:off x="5131371" y="1269999"/>
            <a:ext cx="3689356" cy="2462645"/>
          </a:xfrm>
          <a:prstGeom prst="rect">
            <a:avLst/>
          </a:prstGeom>
        </p:spPr>
      </p:pic>
      <p:pic>
        <p:nvPicPr>
          <p:cNvPr id="7" name="Picture 6" descr="Screen Shot 2012-10-10 at 8.08.03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00700" y="5657273"/>
            <a:ext cx="3086100" cy="838200"/>
          </a:xfrm>
          <a:prstGeom prst="rect">
            <a:avLst/>
          </a:prstGeom>
        </p:spPr>
      </p:pic>
      <p:sp>
        <p:nvSpPr>
          <p:cNvPr id="10" name="Rectangle 9"/>
          <p:cNvSpPr/>
          <p:nvPr/>
        </p:nvSpPr>
        <p:spPr>
          <a:xfrm>
            <a:off x="4368061" y="6273802"/>
            <a:ext cx="1824818" cy="307777"/>
          </a:xfrm>
          <a:prstGeom prst="rect">
            <a:avLst/>
          </a:prstGeom>
        </p:spPr>
        <p:txBody>
          <a:bodyPr wrap="none">
            <a:spAutoFit/>
          </a:bodyPr>
          <a:lstStyle/>
          <a:p>
            <a:r>
              <a:rPr lang="nl-NL" sz="1400" dirty="0" smtClean="0"/>
              <a:t>Ref </a:t>
            </a:r>
            <a:r>
              <a:rPr lang="nl-NL" sz="1400" dirty="0" err="1" smtClean="0"/>
              <a:t>Burkhardt</a:t>
            </a:r>
            <a:r>
              <a:rPr lang="nl-NL" sz="1400" dirty="0" smtClean="0"/>
              <a:t> et.</a:t>
            </a:r>
            <a:r>
              <a:rPr lang="nl-NL" sz="1400" dirty="0"/>
              <a:t> </a:t>
            </a:r>
            <a:r>
              <a:rPr lang="nl-NL" sz="1400" dirty="0" smtClean="0"/>
              <a:t>al. </a:t>
            </a:r>
            <a:endParaRPr lang="en-US" sz="1400" dirty="0"/>
          </a:p>
        </p:txBody>
      </p:sp>
    </p:spTree>
    <p:extLst>
      <p:ext uri="{BB962C8B-B14F-4D97-AF65-F5344CB8AC3E}">
        <p14:creationId xmlns:p14="http://schemas.microsoft.com/office/powerpoint/2010/main" val="300194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916113"/>
            <a:ext cx="4674172" cy="687387"/>
          </a:xfrm>
        </p:spPr>
        <p:txBody>
          <a:bodyPr/>
          <a:lstStyle/>
          <a:p>
            <a:pPr marL="0" indent="0">
              <a:buNone/>
            </a:pPr>
            <a:r>
              <a:rPr lang="en-US" sz="2000" dirty="0" smtClean="0"/>
              <a:t>The impedance </a:t>
            </a:r>
            <a:r>
              <a:rPr lang="en-US" sz="2000" dirty="0" smtClean="0"/>
              <a:t>typically acts like an inductor</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23</a:t>
            </a:fld>
            <a:endParaRPr lang="en-US"/>
          </a:p>
        </p:txBody>
      </p:sp>
      <p:pic>
        <p:nvPicPr>
          <p:cNvPr id="5" name="Picture 4"/>
          <p:cNvPicPr>
            <a:picLocks noChangeAspect="1"/>
          </p:cNvPicPr>
          <p:nvPr/>
        </p:nvPicPr>
        <p:blipFill>
          <a:blip r:embed="rId2"/>
          <a:stretch>
            <a:fillRect/>
          </a:stretch>
        </p:blipFill>
        <p:spPr>
          <a:xfrm>
            <a:off x="5131371" y="1269999"/>
            <a:ext cx="3689356" cy="2462645"/>
          </a:xfrm>
          <a:prstGeom prst="rect">
            <a:avLst/>
          </a:prstGeom>
        </p:spPr>
      </p:pic>
      <p:pic>
        <p:nvPicPr>
          <p:cNvPr id="4" name="Picture 3"/>
          <p:cNvPicPr>
            <a:picLocks noChangeAspect="1"/>
          </p:cNvPicPr>
          <p:nvPr/>
        </p:nvPicPr>
        <p:blipFill>
          <a:blip r:embed="rId3"/>
          <a:stretch>
            <a:fillRect/>
          </a:stretch>
        </p:blipFill>
        <p:spPr>
          <a:xfrm>
            <a:off x="1746827" y="2876550"/>
            <a:ext cx="1447800" cy="546100"/>
          </a:xfrm>
          <a:prstGeom prst="rect">
            <a:avLst/>
          </a:prstGeom>
        </p:spPr>
      </p:pic>
      <p:sp>
        <p:nvSpPr>
          <p:cNvPr id="11" name="Content Placeholder 2"/>
          <p:cNvSpPr txBox="1">
            <a:spLocks/>
          </p:cNvSpPr>
          <p:nvPr/>
        </p:nvSpPr>
        <p:spPr bwMode="auto">
          <a:xfrm>
            <a:off x="529935" y="4115503"/>
            <a:ext cx="8290792" cy="24307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2000" dirty="0" smtClean="0"/>
              <a:t>In words:  An instant change in current would require an </a:t>
            </a:r>
            <a:r>
              <a:rPr lang="en-US" sz="2000" dirty="0" smtClean="0">
                <a:solidFill>
                  <a:srgbClr val="FF6600"/>
                </a:solidFill>
              </a:rPr>
              <a:t>infinite</a:t>
            </a:r>
            <a:r>
              <a:rPr lang="en-US" sz="2000" dirty="0" smtClean="0"/>
              <a:t> voltage.  In practice, a fast change in current causes a significant change in voltage.</a:t>
            </a:r>
          </a:p>
        </p:txBody>
      </p:sp>
    </p:spTree>
    <p:extLst>
      <p:ext uri="{BB962C8B-B14F-4D97-AF65-F5344CB8AC3E}">
        <p14:creationId xmlns:p14="http://schemas.microsoft.com/office/powerpoint/2010/main" val="421608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774709" cy="4410796"/>
          </a:xfrm>
        </p:spPr>
        <p:txBody>
          <a:bodyPr/>
          <a:lstStyle/>
          <a:p>
            <a:pPr marL="0" indent="0">
              <a:buNone/>
            </a:pPr>
            <a:r>
              <a:rPr lang="en-US" sz="2000" dirty="0" smtClean="0"/>
              <a:t>Why is this a problem?</a:t>
            </a:r>
          </a:p>
          <a:p>
            <a:pPr marL="0" indent="0">
              <a:buNone/>
            </a:pPr>
            <a:endParaRPr lang="en-US" sz="2000" dirty="0"/>
          </a:p>
          <a:p>
            <a:pPr marL="0" indent="0">
              <a:buNone/>
            </a:pPr>
            <a:r>
              <a:rPr lang="en-US" sz="2000" dirty="0" smtClean="0"/>
              <a:t>A common source of high frequency changes of current is something like a microcontroller.  At each clock edge and each change of internal operation, more or less current is drawn from the voltage bus.</a:t>
            </a:r>
          </a:p>
          <a:p>
            <a:pPr marL="0" indent="0">
              <a:buNone/>
            </a:pPr>
            <a:endParaRPr lang="en-US" sz="2000" dirty="0"/>
          </a:p>
          <a:p>
            <a:pPr marL="0" indent="0">
              <a:buNone/>
            </a:pPr>
            <a:r>
              <a:rPr lang="en-US" sz="2000" dirty="0" smtClean="0"/>
              <a:t>The changes of current coupled to trace impedance causes the voltage rails to fluctuate.  If they fluctuate enough, the microcontroller can brown out; i.e. fail.</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Tree>
    <p:extLst>
      <p:ext uri="{BB962C8B-B14F-4D97-AF65-F5344CB8AC3E}">
        <p14:creationId xmlns:p14="http://schemas.microsoft.com/office/powerpoint/2010/main" val="1039577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3670301" cy="4410796"/>
          </a:xfrm>
        </p:spPr>
        <p:txBody>
          <a:bodyPr/>
          <a:lstStyle/>
          <a:p>
            <a:pPr marL="0" indent="0">
              <a:buNone/>
            </a:pPr>
            <a:r>
              <a:rPr lang="en-US" sz="2000" dirty="0" smtClean="0"/>
              <a:t>Trace inductance can be cancelled out by placing a capacitor close to the device drawing the power.</a:t>
            </a:r>
          </a:p>
          <a:p>
            <a:pPr marL="0" indent="0">
              <a:buNone/>
            </a:pPr>
            <a:endParaRPr lang="en-US" sz="2000" dirty="0"/>
          </a:p>
          <a:p>
            <a:pPr marL="0" indent="0">
              <a:buNone/>
            </a:pPr>
            <a:r>
              <a:rPr lang="en-US" sz="2000" dirty="0" smtClean="0"/>
              <a:t>The current peaks are satisfied from the capacitor reserve and don’t have to travel down the trace from the power supply.</a:t>
            </a:r>
          </a:p>
          <a:p>
            <a:pPr marL="0" indent="0">
              <a:buNone/>
            </a:pPr>
            <a:endParaRPr lang="en-US" sz="2000" dirty="0"/>
          </a:p>
          <a:p>
            <a:pPr marL="0" indent="0">
              <a:buNone/>
            </a:pPr>
            <a:r>
              <a:rPr lang="en-US" sz="2000" dirty="0" smtClean="0"/>
              <a:t>This is called </a:t>
            </a:r>
            <a:r>
              <a:rPr lang="en-US" sz="2000" dirty="0" smtClean="0">
                <a:solidFill>
                  <a:srgbClr val="FF6600"/>
                </a:solidFill>
              </a:rPr>
              <a:t>decoupling</a:t>
            </a:r>
            <a:endParaRPr lang="en-US" sz="2000" dirty="0">
              <a:solidFill>
                <a:srgbClr val="FF6600"/>
              </a:solidFill>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pic>
        <p:nvPicPr>
          <p:cNvPr id="4" name="Picture 3" descr="Screen Shot 2012-10-10 at 8.21.39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46864" y="2197677"/>
            <a:ext cx="4559300" cy="3594100"/>
          </a:xfrm>
          <a:prstGeom prst="rect">
            <a:avLst/>
          </a:prstGeom>
        </p:spPr>
      </p:pic>
      <p:sp>
        <p:nvSpPr>
          <p:cNvPr id="5" name="Rectangle 4"/>
          <p:cNvSpPr/>
          <p:nvPr/>
        </p:nvSpPr>
        <p:spPr>
          <a:xfrm>
            <a:off x="6325473" y="5911455"/>
            <a:ext cx="2460154" cy="276999"/>
          </a:xfrm>
          <a:prstGeom prst="rect">
            <a:avLst/>
          </a:prstGeom>
        </p:spPr>
        <p:txBody>
          <a:bodyPr wrap="none">
            <a:spAutoFit/>
          </a:bodyPr>
          <a:lstStyle/>
          <a:p>
            <a:r>
              <a:rPr lang="fr-FR" baseline="30000" dirty="0" err="1" smtClean="0"/>
              <a:t>Ref</a:t>
            </a:r>
            <a:r>
              <a:rPr lang="fr-FR" baseline="30000" dirty="0" smtClean="0"/>
              <a:t> </a:t>
            </a:r>
            <a:r>
              <a:rPr lang="fr-FR" baseline="30000" dirty="0" err="1" smtClean="0"/>
              <a:t>Intersil</a:t>
            </a:r>
            <a:r>
              <a:rPr lang="fr-FR" baseline="30000" dirty="0" smtClean="0"/>
              <a:t> Application </a:t>
            </a:r>
            <a:r>
              <a:rPr lang="fr-FR" baseline="30000" dirty="0"/>
              <a:t>Note 1325</a:t>
            </a:r>
            <a:endParaRPr lang="en-US" dirty="0"/>
          </a:p>
        </p:txBody>
      </p:sp>
    </p:spTree>
    <p:extLst>
      <p:ext uri="{BB962C8B-B14F-4D97-AF65-F5344CB8AC3E}">
        <p14:creationId xmlns:p14="http://schemas.microsoft.com/office/powerpoint/2010/main" val="89083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pic>
        <p:nvPicPr>
          <p:cNvPr id="4" name="Picture 3" descr="Screen Shot 2012-10-10 at 8.21.39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4319" y="2255402"/>
            <a:ext cx="4559300" cy="3594100"/>
          </a:xfrm>
          <a:prstGeom prst="rect">
            <a:avLst/>
          </a:prstGeom>
        </p:spPr>
      </p:pic>
      <p:pic>
        <p:nvPicPr>
          <p:cNvPr id="6" name="Picture 5" descr="Screen Shot 2012-10-10 at 8.21.45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0" y="2197677"/>
            <a:ext cx="4572000" cy="3708400"/>
          </a:xfrm>
          <a:prstGeom prst="rect">
            <a:avLst/>
          </a:prstGeom>
        </p:spPr>
      </p:pic>
      <p:sp>
        <p:nvSpPr>
          <p:cNvPr id="8" name="Rectangle 7"/>
          <p:cNvSpPr/>
          <p:nvPr/>
        </p:nvSpPr>
        <p:spPr>
          <a:xfrm>
            <a:off x="6325473" y="5911455"/>
            <a:ext cx="2460154" cy="276999"/>
          </a:xfrm>
          <a:prstGeom prst="rect">
            <a:avLst/>
          </a:prstGeom>
        </p:spPr>
        <p:txBody>
          <a:bodyPr wrap="none">
            <a:spAutoFit/>
          </a:bodyPr>
          <a:lstStyle/>
          <a:p>
            <a:r>
              <a:rPr lang="fr-FR" baseline="30000" dirty="0" err="1" smtClean="0"/>
              <a:t>Ref</a:t>
            </a:r>
            <a:r>
              <a:rPr lang="fr-FR" baseline="30000" dirty="0" smtClean="0"/>
              <a:t> </a:t>
            </a:r>
            <a:r>
              <a:rPr lang="fr-FR" baseline="30000" dirty="0" err="1" smtClean="0"/>
              <a:t>Intersil</a:t>
            </a:r>
            <a:r>
              <a:rPr lang="fr-FR" baseline="30000" dirty="0" smtClean="0"/>
              <a:t> Application </a:t>
            </a:r>
            <a:r>
              <a:rPr lang="fr-FR" baseline="30000" dirty="0"/>
              <a:t>Note 1325</a:t>
            </a:r>
            <a:endParaRPr lang="en-US" dirty="0"/>
          </a:p>
        </p:txBody>
      </p:sp>
    </p:spTree>
    <p:extLst>
      <p:ext uri="{BB962C8B-B14F-4D97-AF65-F5344CB8AC3E}">
        <p14:creationId xmlns:p14="http://schemas.microsoft.com/office/powerpoint/2010/main" val="232607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5465619" cy="4410796"/>
          </a:xfrm>
        </p:spPr>
        <p:txBody>
          <a:bodyPr/>
          <a:lstStyle/>
          <a:p>
            <a:pPr marL="0" indent="0">
              <a:buNone/>
            </a:pPr>
            <a:r>
              <a:rPr lang="en-US" sz="2000" dirty="0" smtClean="0">
                <a:solidFill>
                  <a:srgbClr val="000000"/>
                </a:solidFill>
              </a:rPr>
              <a:t>The point of a decoupling capacitor is to cancel out </a:t>
            </a:r>
            <a:r>
              <a:rPr lang="en-US" sz="2000" dirty="0" smtClean="0">
                <a:solidFill>
                  <a:srgbClr val="FF6600"/>
                </a:solidFill>
              </a:rPr>
              <a:t>inductance</a:t>
            </a:r>
            <a:r>
              <a:rPr lang="en-US" sz="2000" dirty="0" smtClean="0">
                <a:solidFill>
                  <a:srgbClr val="000000"/>
                </a:solidFill>
              </a:rPr>
              <a:t>, so the cap itself shouldn’t be a source of inductance!</a:t>
            </a:r>
          </a:p>
          <a:p>
            <a:pPr marL="0" indent="0">
              <a:buNone/>
            </a:pPr>
            <a:endParaRPr lang="en-US" sz="2000" dirty="0">
              <a:solidFill>
                <a:srgbClr val="000000"/>
              </a:solidFill>
            </a:endParaRPr>
          </a:p>
          <a:p>
            <a:pPr marL="0" indent="0">
              <a:buNone/>
            </a:pPr>
            <a:r>
              <a:rPr lang="en-US" sz="2000" dirty="0" smtClean="0">
                <a:solidFill>
                  <a:srgbClr val="000000"/>
                </a:solidFill>
              </a:rPr>
              <a:t>The physical connections to a capacitor are themselves traces and therefore have inductance.  The bigger the capacitor, the bigger the inductance and the less effective the decoupling.</a:t>
            </a:r>
          </a:p>
          <a:p>
            <a:pPr marL="0" indent="0">
              <a:buNone/>
            </a:pPr>
            <a:endParaRPr lang="en-US" sz="2000" dirty="0">
              <a:solidFill>
                <a:srgbClr val="000000"/>
              </a:solidFill>
            </a:endParaRPr>
          </a:p>
          <a:p>
            <a:pPr marL="0" indent="0">
              <a:buNone/>
            </a:pPr>
            <a:r>
              <a:rPr lang="en-US" sz="2000" dirty="0" smtClean="0">
                <a:solidFill>
                  <a:srgbClr val="000000"/>
                </a:solidFill>
              </a:rPr>
              <a:t>Effective decoupling the relies on several capacitors, effectively </a:t>
            </a:r>
            <a:r>
              <a:rPr lang="en-US" sz="2000" dirty="0" smtClean="0">
                <a:solidFill>
                  <a:srgbClr val="FF6600"/>
                </a:solidFill>
              </a:rPr>
              <a:t>scaled</a:t>
            </a:r>
            <a:endParaRPr lang="en-US" sz="2000" dirty="0">
              <a:solidFill>
                <a:srgbClr val="FF6600"/>
              </a:solidFill>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5" name="Rectangle 4"/>
          <p:cNvSpPr/>
          <p:nvPr/>
        </p:nvSpPr>
        <p:spPr>
          <a:xfrm>
            <a:off x="6325474" y="3348365"/>
            <a:ext cx="2460154" cy="276999"/>
          </a:xfrm>
          <a:prstGeom prst="rect">
            <a:avLst/>
          </a:prstGeom>
        </p:spPr>
        <p:txBody>
          <a:bodyPr wrap="none">
            <a:spAutoFit/>
          </a:bodyPr>
          <a:lstStyle/>
          <a:p>
            <a:r>
              <a:rPr lang="fr-FR" baseline="30000" dirty="0" err="1" smtClean="0"/>
              <a:t>Ref</a:t>
            </a:r>
            <a:r>
              <a:rPr lang="fr-FR" baseline="30000" dirty="0" smtClean="0"/>
              <a:t> </a:t>
            </a:r>
            <a:r>
              <a:rPr lang="fr-FR" baseline="30000" dirty="0" err="1" smtClean="0"/>
              <a:t>Intersil</a:t>
            </a:r>
            <a:r>
              <a:rPr lang="fr-FR" baseline="30000" dirty="0" smtClean="0"/>
              <a:t> Application </a:t>
            </a:r>
            <a:r>
              <a:rPr lang="fr-FR" baseline="30000" dirty="0"/>
              <a:t>Note 1325</a:t>
            </a:r>
            <a:endParaRPr lang="en-US" dirty="0"/>
          </a:p>
        </p:txBody>
      </p:sp>
      <p:pic>
        <p:nvPicPr>
          <p:cNvPr id="7" name="Picture 6" descr="Screen Shot 2012-10-10 at 8.21.45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175475" y="935183"/>
            <a:ext cx="2968525" cy="2407804"/>
          </a:xfrm>
          <a:prstGeom prst="rect">
            <a:avLst/>
          </a:prstGeom>
        </p:spPr>
      </p:pic>
    </p:spTree>
    <p:extLst>
      <p:ext uri="{BB962C8B-B14F-4D97-AF65-F5344CB8AC3E}">
        <p14:creationId xmlns:p14="http://schemas.microsoft.com/office/powerpoint/2010/main" val="186697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916113"/>
            <a:ext cx="3756892" cy="4410796"/>
          </a:xfrm>
        </p:spPr>
        <p:txBody>
          <a:bodyPr/>
          <a:lstStyle/>
          <a:p>
            <a:pPr marL="0" indent="0">
              <a:buNone/>
            </a:pPr>
            <a:r>
              <a:rPr lang="en-US" sz="2000" dirty="0" smtClean="0">
                <a:solidFill>
                  <a:srgbClr val="000000"/>
                </a:solidFill>
              </a:rPr>
              <a:t>Smaller capacitors also have smaller inductance in general, so have better high frequency response.  Big capacitors have better low frequency response.</a:t>
            </a:r>
          </a:p>
          <a:p>
            <a:pPr marL="0" indent="0">
              <a:buNone/>
            </a:pPr>
            <a:endParaRPr lang="en-US" sz="2000" dirty="0">
              <a:solidFill>
                <a:srgbClr val="000000"/>
              </a:solidFill>
            </a:endParaRPr>
          </a:p>
          <a:p>
            <a:pPr marL="0" indent="0">
              <a:buNone/>
            </a:pPr>
            <a:r>
              <a:rPr lang="en-US" sz="2000" dirty="0" smtClean="0">
                <a:solidFill>
                  <a:srgbClr val="000000"/>
                </a:solidFill>
              </a:rPr>
              <a:t>Multiple capacitors have the best overall response.</a:t>
            </a:r>
          </a:p>
          <a:p>
            <a:pPr marL="0" indent="0">
              <a:buNone/>
            </a:pPr>
            <a:endParaRPr lang="en-US" sz="2000" dirty="0">
              <a:solidFill>
                <a:srgbClr val="000000"/>
              </a:solidFill>
            </a:endParaRPr>
          </a:p>
          <a:p>
            <a:pPr marL="0" indent="0">
              <a:buNone/>
            </a:pPr>
            <a:r>
              <a:rPr lang="en-US" sz="2000" dirty="0" smtClean="0">
                <a:solidFill>
                  <a:srgbClr val="000000"/>
                </a:solidFill>
              </a:rPr>
              <a:t>The decoupling must then match the frequency response of the current source.</a:t>
            </a:r>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5" name="Rectangle 4"/>
          <p:cNvSpPr/>
          <p:nvPr/>
        </p:nvSpPr>
        <p:spPr>
          <a:xfrm>
            <a:off x="6683846" y="6355471"/>
            <a:ext cx="2460154" cy="276999"/>
          </a:xfrm>
          <a:prstGeom prst="rect">
            <a:avLst/>
          </a:prstGeom>
        </p:spPr>
        <p:txBody>
          <a:bodyPr wrap="none">
            <a:spAutoFit/>
          </a:bodyPr>
          <a:lstStyle/>
          <a:p>
            <a:r>
              <a:rPr lang="fr-FR" baseline="30000" dirty="0" err="1" smtClean="0"/>
              <a:t>Ref</a:t>
            </a:r>
            <a:r>
              <a:rPr lang="fr-FR" baseline="30000" dirty="0" smtClean="0"/>
              <a:t> </a:t>
            </a:r>
            <a:r>
              <a:rPr lang="fr-FR" baseline="30000" dirty="0" err="1" smtClean="0"/>
              <a:t>Intersil</a:t>
            </a:r>
            <a:r>
              <a:rPr lang="fr-FR" baseline="30000" dirty="0" smtClean="0"/>
              <a:t> Application </a:t>
            </a:r>
            <a:r>
              <a:rPr lang="fr-FR" baseline="30000" dirty="0"/>
              <a:t>Note 1325</a:t>
            </a:r>
            <a:endParaRPr lang="en-US" dirty="0"/>
          </a:p>
        </p:txBody>
      </p:sp>
      <p:pic>
        <p:nvPicPr>
          <p:cNvPr id="6" name="Picture 5" descr="Screen Shot 2012-10-10 at 8.30.10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94200" y="1651000"/>
            <a:ext cx="4749800" cy="2222500"/>
          </a:xfrm>
          <a:prstGeom prst="rect">
            <a:avLst/>
          </a:prstGeom>
        </p:spPr>
      </p:pic>
      <p:pic>
        <p:nvPicPr>
          <p:cNvPr id="8" name="Picture 7" descr="Screen Shot 2012-10-10 at 8.30.16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45000" y="4183771"/>
            <a:ext cx="4699000" cy="2171700"/>
          </a:xfrm>
          <a:prstGeom prst="rect">
            <a:avLst/>
          </a:prstGeom>
        </p:spPr>
      </p:pic>
    </p:spTree>
    <p:extLst>
      <p:ext uri="{BB962C8B-B14F-4D97-AF65-F5344CB8AC3E}">
        <p14:creationId xmlns:p14="http://schemas.microsoft.com/office/powerpoint/2010/main" val="4294897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643813" cy="4410796"/>
          </a:xfrm>
        </p:spPr>
        <p:txBody>
          <a:bodyPr/>
          <a:lstStyle/>
          <a:p>
            <a:pPr marL="0" indent="0">
              <a:buNone/>
            </a:pPr>
            <a:r>
              <a:rPr lang="en-US" sz="2000" dirty="0" smtClean="0">
                <a:solidFill>
                  <a:srgbClr val="000000"/>
                </a:solidFill>
              </a:rPr>
              <a:t>Story time:  Microcontrollers, bad decoupling and hard to debug field failures.</a:t>
            </a:r>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spTree>
    <p:extLst>
      <p:ext uri="{BB962C8B-B14F-4D97-AF65-F5344CB8AC3E}">
        <p14:creationId xmlns:p14="http://schemas.microsoft.com/office/powerpoint/2010/main" val="58789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916113"/>
            <a:ext cx="5659558" cy="3741160"/>
          </a:xfrm>
        </p:spPr>
        <p:txBody>
          <a:bodyPr/>
          <a:lstStyle/>
          <a:p>
            <a:pPr marL="0" indent="0">
              <a:buNone/>
            </a:pPr>
            <a:r>
              <a:rPr lang="en-US" sz="2000" dirty="0" smtClean="0"/>
              <a:t>There are different voltage standards used in Embedded Systems.</a:t>
            </a:r>
          </a:p>
          <a:p>
            <a:pPr marL="0" indent="0">
              <a:buNone/>
            </a:pPr>
            <a:endParaRPr lang="en-US" sz="2000" dirty="0"/>
          </a:p>
          <a:p>
            <a:pPr marL="0" indent="0">
              <a:buNone/>
            </a:pPr>
            <a:r>
              <a:rPr lang="en-US" sz="2000" dirty="0" smtClean="0"/>
              <a:t>Power = Voltage x Current</a:t>
            </a:r>
          </a:p>
          <a:p>
            <a:pPr marL="0" indent="0">
              <a:buNone/>
            </a:pPr>
            <a:endParaRPr lang="en-US" sz="2000" dirty="0"/>
          </a:p>
          <a:p>
            <a:pPr marL="0" indent="0">
              <a:buNone/>
            </a:pPr>
            <a:r>
              <a:rPr lang="en-US" sz="2000" dirty="0" smtClean="0"/>
              <a:t>Increasing the voltage means you need less current and therefore smaller wires, connectors and so on.</a:t>
            </a:r>
          </a:p>
          <a:p>
            <a:pPr marL="0" indent="0">
              <a:buNone/>
            </a:pPr>
            <a:endParaRPr lang="en-US" sz="2000" dirty="0"/>
          </a:p>
          <a:p>
            <a:pPr marL="0" indent="0">
              <a:buNone/>
            </a:pPr>
            <a:r>
              <a:rPr lang="en-US" sz="2000" dirty="0" smtClean="0"/>
              <a:t>This is the reason mains power is transmitted at 100s of kV on the main lines then reduced at substations and on-pole transformers</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116757" y="2528455"/>
            <a:ext cx="3027243" cy="4069195"/>
          </a:xfrm>
          <a:prstGeom prst="rect">
            <a:avLst/>
          </a:prstGeom>
        </p:spPr>
      </p:pic>
    </p:spTree>
    <p:extLst>
      <p:ext uri="{BB962C8B-B14F-4D97-AF65-F5344CB8AC3E}">
        <p14:creationId xmlns:p14="http://schemas.microsoft.com/office/powerpoint/2010/main" val="387803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1455160"/>
          </a:xfrm>
        </p:spPr>
        <p:txBody>
          <a:bodyPr/>
          <a:lstStyle/>
          <a:p>
            <a:pPr marL="0" indent="0">
              <a:buNone/>
            </a:pPr>
            <a:r>
              <a:rPr lang="en-US" sz="2000" dirty="0" smtClean="0"/>
              <a:t>Processors are a big source of current draw and especially high frequency changes in current draw.  There are a number of reasons for this, but the biggest effect is quite simple:  Clocked gate capacitance.</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30</a:t>
            </a:fld>
            <a:endParaRPr lang="en-US"/>
          </a:p>
        </p:txBody>
      </p:sp>
      <p:cxnSp>
        <p:nvCxnSpPr>
          <p:cNvPr id="5" name="Straight Connector 4"/>
          <p:cNvCxnSpPr/>
          <p:nvPr/>
        </p:nvCxnSpPr>
        <p:spPr>
          <a:xfrm>
            <a:off x="2320634"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p:cNvCxnSpPr/>
          <p:nvPr/>
        </p:nvCxnSpPr>
        <p:spPr>
          <a:xfrm flipV="1">
            <a:off x="2805543"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a:off x="2805543" y="5183909"/>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3290452"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3290452"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flipV="1">
            <a:off x="3789215"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4" name="Straight Connector 13"/>
          <p:cNvCxnSpPr/>
          <p:nvPr/>
        </p:nvCxnSpPr>
        <p:spPr>
          <a:xfrm>
            <a:off x="4618177" y="5183909"/>
            <a:ext cx="1177645"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a:off x="5253177" y="5391726"/>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a:off x="5255486" y="5504872"/>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flipV="1">
            <a:off x="5440212" y="5183909"/>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p:cNvCxnSpPr/>
          <p:nvPr/>
        </p:nvCxnSpPr>
        <p:spPr>
          <a:xfrm flipV="1">
            <a:off x="5440212" y="5504872"/>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Straight Connector 22"/>
          <p:cNvCxnSpPr/>
          <p:nvPr/>
        </p:nvCxnSpPr>
        <p:spPr>
          <a:xfrm>
            <a:off x="5297052" y="5712690"/>
            <a:ext cx="2886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a:xfrm>
            <a:off x="5380182" y="5772730"/>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a:xfrm>
            <a:off x="5414817" y="5842000"/>
            <a:ext cx="6696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flipV="1">
            <a:off x="5874322" y="4989945"/>
            <a:ext cx="0" cy="401781"/>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p:cNvCxnSpPr/>
          <p:nvPr/>
        </p:nvCxnSpPr>
        <p:spPr>
          <a:xfrm flipV="1">
            <a:off x="5994393" y="4641276"/>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p:cNvCxnSpPr/>
          <p:nvPr/>
        </p:nvCxnSpPr>
        <p:spPr>
          <a:xfrm flipV="1">
            <a:off x="6001319" y="5299367"/>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a:off x="5867387" y="531324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a:off x="5869702" y="507311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p:cNvCxnSpPr/>
          <p:nvPr/>
        </p:nvCxnSpPr>
        <p:spPr>
          <a:xfrm flipV="1">
            <a:off x="5807367" y="5080012"/>
            <a:ext cx="0" cy="244760"/>
          </a:xfrm>
          <a:prstGeom prst="line">
            <a:avLst/>
          </a:prstGeom>
        </p:spPr>
        <p:style>
          <a:lnRef idx="2">
            <a:schemeClr val="accent4"/>
          </a:lnRef>
          <a:fillRef idx="0">
            <a:schemeClr val="accent4"/>
          </a:fillRef>
          <a:effectRef idx="1">
            <a:schemeClr val="accent4"/>
          </a:effectRef>
          <a:fontRef idx="minor">
            <a:schemeClr val="tx1"/>
          </a:fontRef>
        </p:style>
      </p:cxnSp>
      <p:sp>
        <p:nvSpPr>
          <p:cNvPr id="41" name="TextBox 40"/>
          <p:cNvSpPr txBox="1"/>
          <p:nvPr/>
        </p:nvSpPr>
        <p:spPr>
          <a:xfrm>
            <a:off x="5701145" y="3625463"/>
            <a:ext cx="2237587" cy="369332"/>
          </a:xfrm>
          <a:prstGeom prst="rect">
            <a:avLst/>
          </a:prstGeom>
          <a:noFill/>
        </p:spPr>
        <p:txBody>
          <a:bodyPr wrap="none" rtlCol="0">
            <a:spAutoFit/>
          </a:bodyPr>
          <a:lstStyle/>
          <a:p>
            <a:r>
              <a:rPr lang="en-US" dirty="0" smtClean="0">
                <a:solidFill>
                  <a:srgbClr val="000000"/>
                </a:solidFill>
              </a:rPr>
              <a:t>Simplified logic gate</a:t>
            </a:r>
            <a:endParaRPr lang="en-US" dirty="0" smtClean="0">
              <a:solidFill>
                <a:srgbClr val="000000"/>
              </a:solidFill>
            </a:endParaRPr>
          </a:p>
        </p:txBody>
      </p:sp>
      <p:cxnSp>
        <p:nvCxnSpPr>
          <p:cNvPr id="43" name="Straight Arrow Connector 42"/>
          <p:cNvCxnSpPr/>
          <p:nvPr/>
        </p:nvCxnSpPr>
        <p:spPr>
          <a:xfrm flipH="1">
            <a:off x="6107545" y="4087091"/>
            <a:ext cx="381000" cy="40409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40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1455160"/>
          </a:xfrm>
        </p:spPr>
        <p:txBody>
          <a:bodyPr/>
          <a:lstStyle/>
          <a:p>
            <a:pPr marL="0" indent="0">
              <a:buNone/>
            </a:pPr>
            <a:r>
              <a:rPr lang="en-US" sz="2000" dirty="0" smtClean="0"/>
              <a:t>Processors are a big source of current draw and especially high frequency changes in current draw.  There are a number of reasons for this, but the biggest effect is quite simple:  Clocked gate capacitance.</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31</a:t>
            </a:fld>
            <a:endParaRPr lang="en-US"/>
          </a:p>
        </p:txBody>
      </p:sp>
      <p:cxnSp>
        <p:nvCxnSpPr>
          <p:cNvPr id="5" name="Straight Connector 4"/>
          <p:cNvCxnSpPr/>
          <p:nvPr/>
        </p:nvCxnSpPr>
        <p:spPr>
          <a:xfrm>
            <a:off x="2320634"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p:cNvCxnSpPr/>
          <p:nvPr/>
        </p:nvCxnSpPr>
        <p:spPr>
          <a:xfrm flipV="1">
            <a:off x="2805543"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a:off x="2805543" y="5183909"/>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3290452"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3290452"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flipV="1">
            <a:off x="3789215"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4" name="Straight Connector 13"/>
          <p:cNvCxnSpPr/>
          <p:nvPr/>
        </p:nvCxnSpPr>
        <p:spPr>
          <a:xfrm>
            <a:off x="4618177" y="5183909"/>
            <a:ext cx="1177645"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a:off x="5253177" y="5391726"/>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a:off x="5255486" y="5504872"/>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flipV="1">
            <a:off x="5440212" y="5183909"/>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p:cNvCxnSpPr/>
          <p:nvPr/>
        </p:nvCxnSpPr>
        <p:spPr>
          <a:xfrm flipV="1">
            <a:off x="5440212" y="5504872"/>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Straight Connector 22"/>
          <p:cNvCxnSpPr/>
          <p:nvPr/>
        </p:nvCxnSpPr>
        <p:spPr>
          <a:xfrm>
            <a:off x="5297052" y="5712690"/>
            <a:ext cx="2886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a:xfrm>
            <a:off x="5380182" y="5772730"/>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a:xfrm>
            <a:off x="5414817" y="5842000"/>
            <a:ext cx="6696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flipV="1">
            <a:off x="5874322" y="4989945"/>
            <a:ext cx="0" cy="401781"/>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p:cNvCxnSpPr/>
          <p:nvPr/>
        </p:nvCxnSpPr>
        <p:spPr>
          <a:xfrm flipV="1">
            <a:off x="5994393" y="4641276"/>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p:cNvCxnSpPr/>
          <p:nvPr/>
        </p:nvCxnSpPr>
        <p:spPr>
          <a:xfrm flipV="1">
            <a:off x="6001319" y="5299367"/>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a:off x="5867387" y="531324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a:off x="5869702" y="507311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p:cNvCxnSpPr/>
          <p:nvPr/>
        </p:nvCxnSpPr>
        <p:spPr>
          <a:xfrm flipV="1">
            <a:off x="5807367" y="5080012"/>
            <a:ext cx="0" cy="244760"/>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Curved Connector 5"/>
          <p:cNvCxnSpPr/>
          <p:nvPr/>
        </p:nvCxnSpPr>
        <p:spPr>
          <a:xfrm>
            <a:off x="2805543" y="5183910"/>
            <a:ext cx="2343730" cy="320962"/>
          </a:xfrm>
          <a:prstGeom prst="curvedConnector3">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29364" y="5449516"/>
            <a:ext cx="941747" cy="369332"/>
          </a:xfrm>
          <a:prstGeom prst="rect">
            <a:avLst/>
          </a:prstGeom>
          <a:noFill/>
        </p:spPr>
        <p:txBody>
          <a:bodyPr wrap="none" rtlCol="0">
            <a:spAutoFit/>
          </a:bodyPr>
          <a:lstStyle/>
          <a:p>
            <a:r>
              <a:rPr lang="en-US" dirty="0" smtClean="0">
                <a:solidFill>
                  <a:srgbClr val="FF6600"/>
                </a:solidFill>
              </a:rPr>
              <a:t>Charge</a:t>
            </a:r>
            <a:endParaRPr lang="en-US" dirty="0" smtClean="0">
              <a:solidFill>
                <a:srgbClr val="FF6600"/>
              </a:solidFill>
            </a:endParaRPr>
          </a:p>
        </p:txBody>
      </p:sp>
      <p:sp>
        <p:nvSpPr>
          <p:cNvPr id="31" name="TextBox 30"/>
          <p:cNvSpPr txBox="1"/>
          <p:nvPr/>
        </p:nvSpPr>
        <p:spPr>
          <a:xfrm>
            <a:off x="5701145" y="3625463"/>
            <a:ext cx="2237587" cy="369332"/>
          </a:xfrm>
          <a:prstGeom prst="rect">
            <a:avLst/>
          </a:prstGeom>
          <a:noFill/>
        </p:spPr>
        <p:txBody>
          <a:bodyPr wrap="none" rtlCol="0">
            <a:spAutoFit/>
          </a:bodyPr>
          <a:lstStyle/>
          <a:p>
            <a:r>
              <a:rPr lang="en-US" dirty="0" smtClean="0">
                <a:solidFill>
                  <a:srgbClr val="000000"/>
                </a:solidFill>
              </a:rPr>
              <a:t>Simplified logic gate</a:t>
            </a:r>
            <a:endParaRPr lang="en-US" dirty="0" smtClean="0">
              <a:solidFill>
                <a:srgbClr val="000000"/>
              </a:solidFill>
            </a:endParaRPr>
          </a:p>
        </p:txBody>
      </p:sp>
      <p:cxnSp>
        <p:nvCxnSpPr>
          <p:cNvPr id="32" name="Straight Arrow Connector 31"/>
          <p:cNvCxnSpPr/>
          <p:nvPr/>
        </p:nvCxnSpPr>
        <p:spPr>
          <a:xfrm flipH="1">
            <a:off x="6107545" y="4087091"/>
            <a:ext cx="381000" cy="40409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28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1455160"/>
          </a:xfrm>
        </p:spPr>
        <p:txBody>
          <a:bodyPr/>
          <a:lstStyle/>
          <a:p>
            <a:pPr marL="0" indent="0">
              <a:buNone/>
            </a:pPr>
            <a:r>
              <a:rPr lang="en-US" sz="2000" dirty="0" smtClean="0"/>
              <a:t>Processors are a big source of current draw and especially high frequency changes in current draw.  There are a number of reasons for this, but the biggest effect is quite simple:  Clocked gate capacitance.</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32</a:t>
            </a:fld>
            <a:endParaRPr lang="en-US"/>
          </a:p>
        </p:txBody>
      </p:sp>
      <p:cxnSp>
        <p:nvCxnSpPr>
          <p:cNvPr id="5" name="Straight Connector 4"/>
          <p:cNvCxnSpPr/>
          <p:nvPr/>
        </p:nvCxnSpPr>
        <p:spPr>
          <a:xfrm>
            <a:off x="2320634"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p:cNvCxnSpPr/>
          <p:nvPr/>
        </p:nvCxnSpPr>
        <p:spPr>
          <a:xfrm flipV="1">
            <a:off x="2805543"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a:off x="2805543" y="5183909"/>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flipV="1">
            <a:off x="3290452"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3290452" y="5634182"/>
            <a:ext cx="48490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flipV="1">
            <a:off x="3789215" y="5183909"/>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14" name="Straight Connector 13"/>
          <p:cNvCxnSpPr/>
          <p:nvPr/>
        </p:nvCxnSpPr>
        <p:spPr>
          <a:xfrm>
            <a:off x="4618177" y="5183909"/>
            <a:ext cx="1177645"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Straight Connector 15"/>
          <p:cNvCxnSpPr/>
          <p:nvPr/>
        </p:nvCxnSpPr>
        <p:spPr>
          <a:xfrm>
            <a:off x="5253177" y="5391726"/>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a:off x="5255486" y="5504872"/>
            <a:ext cx="37869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flipV="1">
            <a:off x="5440212" y="5183909"/>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p:cNvCxnSpPr/>
          <p:nvPr/>
        </p:nvCxnSpPr>
        <p:spPr>
          <a:xfrm flipV="1">
            <a:off x="5440212" y="5504872"/>
            <a:ext cx="0" cy="207818"/>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Straight Connector 22"/>
          <p:cNvCxnSpPr/>
          <p:nvPr/>
        </p:nvCxnSpPr>
        <p:spPr>
          <a:xfrm>
            <a:off x="5297052" y="5712690"/>
            <a:ext cx="2886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a:xfrm>
            <a:off x="5380182" y="5772730"/>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a:xfrm>
            <a:off x="5414817" y="5842000"/>
            <a:ext cx="6696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flipV="1">
            <a:off x="5874322" y="4989945"/>
            <a:ext cx="0" cy="401781"/>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p:cNvCxnSpPr/>
          <p:nvPr/>
        </p:nvCxnSpPr>
        <p:spPr>
          <a:xfrm flipV="1">
            <a:off x="5994393" y="4641276"/>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p:cNvCxnSpPr/>
          <p:nvPr/>
        </p:nvCxnSpPr>
        <p:spPr>
          <a:xfrm flipV="1">
            <a:off x="6001319" y="5299367"/>
            <a:ext cx="0" cy="450273"/>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a:off x="5867387" y="531324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a:off x="5869702" y="5073115"/>
            <a:ext cx="13623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p:cNvCxnSpPr/>
          <p:nvPr/>
        </p:nvCxnSpPr>
        <p:spPr>
          <a:xfrm flipV="1">
            <a:off x="5807367" y="5080012"/>
            <a:ext cx="0" cy="244760"/>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Curved Connector 5"/>
          <p:cNvCxnSpPr/>
          <p:nvPr/>
        </p:nvCxnSpPr>
        <p:spPr>
          <a:xfrm>
            <a:off x="3290452" y="5183910"/>
            <a:ext cx="1858821" cy="320962"/>
          </a:xfrm>
          <a:prstGeom prst="curvedConnector3">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71639" y="5449516"/>
            <a:ext cx="1223863" cy="369332"/>
          </a:xfrm>
          <a:prstGeom prst="rect">
            <a:avLst/>
          </a:prstGeom>
          <a:noFill/>
        </p:spPr>
        <p:txBody>
          <a:bodyPr wrap="none" rtlCol="0">
            <a:spAutoFit/>
          </a:bodyPr>
          <a:lstStyle/>
          <a:p>
            <a:r>
              <a:rPr lang="en-US" dirty="0" smtClean="0">
                <a:solidFill>
                  <a:srgbClr val="FF6600"/>
                </a:solidFill>
              </a:rPr>
              <a:t>Disc</a:t>
            </a:r>
            <a:r>
              <a:rPr lang="en-US" dirty="0" smtClean="0">
                <a:solidFill>
                  <a:srgbClr val="FF6600"/>
                </a:solidFill>
              </a:rPr>
              <a:t>harge</a:t>
            </a:r>
            <a:endParaRPr lang="en-US" dirty="0" smtClean="0">
              <a:solidFill>
                <a:srgbClr val="FF6600"/>
              </a:solidFill>
            </a:endParaRPr>
          </a:p>
        </p:txBody>
      </p:sp>
      <p:sp>
        <p:nvSpPr>
          <p:cNvPr id="29" name="TextBox 28"/>
          <p:cNvSpPr txBox="1"/>
          <p:nvPr/>
        </p:nvSpPr>
        <p:spPr>
          <a:xfrm>
            <a:off x="5701145" y="3625463"/>
            <a:ext cx="2237587" cy="369332"/>
          </a:xfrm>
          <a:prstGeom prst="rect">
            <a:avLst/>
          </a:prstGeom>
          <a:noFill/>
        </p:spPr>
        <p:txBody>
          <a:bodyPr wrap="none" rtlCol="0">
            <a:spAutoFit/>
          </a:bodyPr>
          <a:lstStyle/>
          <a:p>
            <a:r>
              <a:rPr lang="en-US" dirty="0" smtClean="0">
                <a:solidFill>
                  <a:srgbClr val="000000"/>
                </a:solidFill>
              </a:rPr>
              <a:t>Simplified logic gate</a:t>
            </a:r>
            <a:endParaRPr lang="en-US" dirty="0" smtClean="0">
              <a:solidFill>
                <a:srgbClr val="000000"/>
              </a:solidFill>
            </a:endParaRPr>
          </a:p>
        </p:txBody>
      </p:sp>
      <p:cxnSp>
        <p:nvCxnSpPr>
          <p:cNvPr id="31" name="Straight Arrow Connector 30"/>
          <p:cNvCxnSpPr/>
          <p:nvPr/>
        </p:nvCxnSpPr>
        <p:spPr>
          <a:xfrm flipH="1">
            <a:off x="6107545" y="4087091"/>
            <a:ext cx="381000" cy="40409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62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7486073" cy="3845069"/>
          </a:xfrm>
        </p:spPr>
        <p:txBody>
          <a:bodyPr/>
          <a:lstStyle/>
          <a:p>
            <a:pPr marL="0" indent="0">
              <a:buNone/>
            </a:pPr>
            <a:r>
              <a:rPr lang="en-US" sz="2000" dirty="0" smtClean="0"/>
              <a:t>Each clock cycle charges the gate capacitance of each gate, then discharges it again.</a:t>
            </a:r>
          </a:p>
          <a:p>
            <a:pPr marL="0" indent="0">
              <a:buNone/>
            </a:pPr>
            <a:endParaRPr lang="en-US" sz="2000" dirty="0"/>
          </a:p>
          <a:p>
            <a:pPr marL="0" indent="0">
              <a:buNone/>
            </a:pPr>
            <a:r>
              <a:rPr lang="en-US" sz="2000" dirty="0" smtClean="0"/>
              <a:t>This makes power proportional to clock frequency, drive voltage, number of gates and gate capacitance.</a:t>
            </a:r>
          </a:p>
          <a:p>
            <a:pPr marL="0" indent="0">
              <a:buNone/>
            </a:pPr>
            <a:endParaRPr lang="en-US" sz="2000" dirty="0"/>
          </a:p>
          <a:p>
            <a:pPr marL="0" indent="0">
              <a:buNone/>
            </a:pPr>
            <a:r>
              <a:rPr lang="en-US" sz="2000" dirty="0" smtClean="0"/>
              <a:t>Double the clock frequency, double the power!</a:t>
            </a:r>
          </a:p>
        </p:txBody>
      </p:sp>
      <p:sp>
        <p:nvSpPr>
          <p:cNvPr id="9" name="Slide Number Placeholder 8"/>
          <p:cNvSpPr>
            <a:spLocks noGrp="1"/>
          </p:cNvSpPr>
          <p:nvPr>
            <p:ph type="sldNum" sz="quarter" idx="12"/>
          </p:nvPr>
        </p:nvSpPr>
        <p:spPr/>
        <p:txBody>
          <a:bodyPr/>
          <a:lstStyle/>
          <a:p>
            <a:fld id="{6EC4B410-37AE-E041-BE16-C1284F612F40}" type="slidenum">
              <a:rPr lang="en-US" smtClean="0"/>
              <a:t>33</a:t>
            </a:fld>
            <a:endParaRPr lang="en-US"/>
          </a:p>
        </p:txBody>
      </p:sp>
    </p:spTree>
    <p:extLst>
      <p:ext uri="{BB962C8B-B14F-4D97-AF65-F5344CB8AC3E}">
        <p14:creationId xmlns:p14="http://schemas.microsoft.com/office/powerpoint/2010/main" val="1224661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2844799" cy="3845069"/>
          </a:xfrm>
        </p:spPr>
        <p:txBody>
          <a:bodyPr/>
          <a:lstStyle/>
          <a:p>
            <a:pPr marL="0" indent="0">
              <a:buNone/>
            </a:pPr>
            <a:r>
              <a:rPr lang="en-US" sz="2000" dirty="0" smtClean="0"/>
              <a:t>Lots of things contribute to gate capacitance, but simplistically, smaller gates make smaller capacitors.  This is the motivation behind the ever-shrinking CPU dies.</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34</a:t>
            </a:fld>
            <a:endParaRPr lang="en-US"/>
          </a:p>
        </p:txBody>
      </p:sp>
      <p:pic>
        <p:nvPicPr>
          <p:cNvPr id="4" name="Picture 3"/>
          <p:cNvPicPr>
            <a:picLocks noChangeAspect="1"/>
          </p:cNvPicPr>
          <p:nvPr/>
        </p:nvPicPr>
        <p:blipFill>
          <a:blip r:embed="rId2"/>
          <a:stretch>
            <a:fillRect/>
          </a:stretch>
        </p:blipFill>
        <p:spPr>
          <a:xfrm>
            <a:off x="3301999" y="841086"/>
            <a:ext cx="5756564" cy="5756564"/>
          </a:xfrm>
          <a:prstGeom prst="rect">
            <a:avLst/>
          </a:prstGeom>
        </p:spPr>
      </p:pic>
    </p:spTree>
    <p:extLst>
      <p:ext uri="{BB962C8B-B14F-4D97-AF65-F5344CB8AC3E}">
        <p14:creationId xmlns:p14="http://schemas.microsoft.com/office/powerpoint/2010/main" val="220358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7797801" cy="3845069"/>
          </a:xfrm>
        </p:spPr>
        <p:txBody>
          <a:bodyPr/>
          <a:lstStyle/>
          <a:p>
            <a:pPr marL="0" indent="0">
              <a:buNone/>
            </a:pPr>
            <a:r>
              <a:rPr lang="en-US" sz="2000" dirty="0" smtClean="0"/>
              <a:t>The relationship between clock rate and power is often cited as a motivation to use a slower clock rate.  However, while the stated relationship is true for CPUs and other clocked entities, some peripherals don’t obey such laws</a:t>
            </a:r>
          </a:p>
          <a:p>
            <a:pPr marL="0" indent="0">
              <a:buNone/>
            </a:pPr>
            <a:endParaRPr lang="en-US" sz="2000" dirty="0"/>
          </a:p>
          <a:p>
            <a:r>
              <a:rPr lang="en-US" sz="2000" dirty="0" smtClean="0"/>
              <a:t>Regulators</a:t>
            </a:r>
          </a:p>
          <a:p>
            <a:r>
              <a:rPr lang="en-US" sz="2000" dirty="0" smtClean="0"/>
              <a:t>DRAM</a:t>
            </a:r>
          </a:p>
          <a:p>
            <a:r>
              <a:rPr lang="en-US" sz="2000" dirty="0" smtClean="0"/>
              <a:t>Peripherals with a clock fixed by the interfac</a:t>
            </a:r>
            <a:r>
              <a:rPr lang="en-US" sz="2000" dirty="0" smtClean="0"/>
              <a:t>e (USB, Ethernet)</a:t>
            </a:r>
          </a:p>
          <a:p>
            <a:r>
              <a:rPr lang="en-US" sz="2000" dirty="0" smtClean="0"/>
              <a:t>etc.</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35</a:t>
            </a:fld>
            <a:endParaRPr lang="en-US"/>
          </a:p>
        </p:txBody>
      </p:sp>
    </p:spTree>
    <p:extLst>
      <p:ext uri="{BB962C8B-B14F-4D97-AF65-F5344CB8AC3E}">
        <p14:creationId xmlns:p14="http://schemas.microsoft.com/office/powerpoint/2010/main" val="2370179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7797801" cy="3845069"/>
          </a:xfrm>
        </p:spPr>
        <p:txBody>
          <a:bodyPr/>
          <a:lstStyle/>
          <a:p>
            <a:pPr marL="0" indent="0">
              <a:buNone/>
            </a:pPr>
            <a:r>
              <a:rPr lang="en-US" sz="2000" dirty="0" smtClean="0"/>
              <a:t>If your system contains power loads that are fixed while the CPU is on, the best power management might actually be </a:t>
            </a:r>
            <a:r>
              <a:rPr lang="en-US" sz="2000" dirty="0" smtClean="0">
                <a:solidFill>
                  <a:srgbClr val="FF6600"/>
                </a:solidFill>
              </a:rPr>
              <a:t>race-to-idle</a:t>
            </a:r>
            <a:r>
              <a:rPr lang="en-US" sz="2000" dirty="0" smtClean="0"/>
              <a:t>.  In this scenario, everything is run as fast as possible to complete the fixed amount of work, then turned off completely.</a:t>
            </a:r>
          </a:p>
          <a:p>
            <a:pPr marL="0" indent="0">
              <a:buNone/>
            </a:pPr>
            <a:endParaRPr lang="en-US" sz="2000" dirty="0"/>
          </a:p>
          <a:p>
            <a:pPr marL="0" indent="0">
              <a:buNone/>
            </a:pPr>
            <a:r>
              <a:rPr lang="en-US" sz="2000" dirty="0" smtClean="0"/>
              <a:t>In this case, total power consumption is dependent on the running power, the idle power and the duty cycle.</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36</a:t>
            </a:fld>
            <a:endParaRPr lang="en-US"/>
          </a:p>
        </p:txBody>
      </p:sp>
    </p:spTree>
    <p:extLst>
      <p:ext uri="{BB962C8B-B14F-4D97-AF65-F5344CB8AC3E}">
        <p14:creationId xmlns:p14="http://schemas.microsoft.com/office/powerpoint/2010/main" val="176614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3867579" cy="4353070"/>
          </a:xfrm>
        </p:spPr>
        <p:txBody>
          <a:bodyPr/>
          <a:lstStyle/>
          <a:p>
            <a:pPr marL="0" indent="0">
              <a:buNone/>
            </a:pPr>
            <a:r>
              <a:rPr lang="en-US" sz="2000" dirty="0" smtClean="0"/>
              <a:t>Example:  Atmel ATMEGA256</a:t>
            </a:r>
          </a:p>
          <a:p>
            <a:pPr marL="0" indent="0">
              <a:buNone/>
            </a:pPr>
            <a:endParaRPr lang="en-US" sz="2000" dirty="0"/>
          </a:p>
          <a:p>
            <a:pPr marL="0" indent="0">
              <a:buNone/>
            </a:pPr>
            <a:r>
              <a:rPr lang="en-US" sz="2000" dirty="0" smtClean="0"/>
              <a:t>3.3V, 1% on time, room temperature, 8MHz, CPU only:</a:t>
            </a:r>
          </a:p>
          <a:p>
            <a:pPr marL="0" indent="0">
              <a:buNone/>
            </a:pPr>
            <a:endParaRPr lang="en-US" sz="2000" dirty="0"/>
          </a:p>
          <a:p>
            <a:pPr marL="0" indent="0">
              <a:buNone/>
            </a:pPr>
            <a:r>
              <a:rPr lang="en-US" sz="2000" dirty="0" smtClean="0"/>
              <a:t>0.99 * 0.25uA + 0.01 * 1.5mA</a:t>
            </a:r>
          </a:p>
          <a:p>
            <a:pPr marL="0" indent="0">
              <a:buNone/>
            </a:pPr>
            <a:r>
              <a:rPr lang="en-US" sz="2000" dirty="0" smtClean="0"/>
              <a:t>~0.0152mA average current.</a:t>
            </a: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37</a:t>
            </a:fld>
            <a:endParaRPr lang="en-US"/>
          </a:p>
        </p:txBody>
      </p:sp>
      <p:pic>
        <p:nvPicPr>
          <p:cNvPr id="4" name="Picture 3" descr="Screen Shot 2012-10-10 at 8.59.2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32335" y="3936999"/>
            <a:ext cx="4350028" cy="2476501"/>
          </a:xfrm>
          <a:prstGeom prst="rect">
            <a:avLst/>
          </a:prstGeom>
        </p:spPr>
      </p:pic>
      <p:pic>
        <p:nvPicPr>
          <p:cNvPr id="5" name="Picture 4" descr="Screen Shot 2012-10-10 at 9.00.35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32335" y="1108363"/>
            <a:ext cx="4657585" cy="2470728"/>
          </a:xfrm>
          <a:prstGeom prst="rect">
            <a:avLst/>
          </a:prstGeom>
        </p:spPr>
      </p:pic>
    </p:spTree>
    <p:extLst>
      <p:ext uri="{BB962C8B-B14F-4D97-AF65-F5344CB8AC3E}">
        <p14:creationId xmlns:p14="http://schemas.microsoft.com/office/powerpoint/2010/main" val="102513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2"/>
            <a:ext cx="3867579" cy="4353070"/>
          </a:xfrm>
        </p:spPr>
        <p:txBody>
          <a:bodyPr/>
          <a:lstStyle/>
          <a:p>
            <a:pPr marL="0" indent="0">
              <a:buNone/>
            </a:pPr>
            <a:r>
              <a:rPr lang="en-US" sz="2000" dirty="0" smtClean="0"/>
              <a:t>Example:  Microchip PIC 18FXX2</a:t>
            </a:r>
          </a:p>
          <a:p>
            <a:pPr marL="0" indent="0">
              <a:buNone/>
            </a:pPr>
            <a:endParaRPr lang="en-US" sz="2000" dirty="0"/>
          </a:p>
          <a:p>
            <a:pPr marL="0" indent="0">
              <a:buNone/>
            </a:pPr>
            <a:r>
              <a:rPr lang="en-US" sz="2000" dirty="0" smtClean="0"/>
              <a:t>3.3V, 1% on time, room temperature, 8MHz, CPU only:</a:t>
            </a:r>
          </a:p>
          <a:p>
            <a:pPr marL="0" indent="0">
              <a:buNone/>
            </a:pPr>
            <a:endParaRPr lang="en-US" sz="2000" dirty="0"/>
          </a:p>
          <a:p>
            <a:pPr marL="0" indent="0">
              <a:buNone/>
            </a:pPr>
            <a:r>
              <a:rPr lang="en-US" sz="2000" dirty="0" smtClean="0"/>
              <a:t>0.99 * 50uA + 0.01 * 2.5mA</a:t>
            </a:r>
          </a:p>
          <a:p>
            <a:pPr marL="0" indent="0">
              <a:buNone/>
            </a:pPr>
            <a:r>
              <a:rPr lang="en-US" sz="2000" dirty="0" smtClean="0"/>
              <a:t>~0.0745mA average current.</a:t>
            </a: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38</a:t>
            </a:fld>
            <a:endParaRPr lang="en-US"/>
          </a:p>
        </p:txBody>
      </p:sp>
      <p:pic>
        <p:nvPicPr>
          <p:cNvPr id="6" name="Picture 5" descr="Screen Shot 2012-10-10 at 9.04.47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81240" y="765175"/>
            <a:ext cx="5162760" cy="2851727"/>
          </a:xfrm>
          <a:prstGeom prst="rect">
            <a:avLst/>
          </a:prstGeom>
        </p:spPr>
      </p:pic>
      <p:pic>
        <p:nvPicPr>
          <p:cNvPr id="7" name="Picture 6" descr="Screen Shot 2012-10-10 at 9.06.04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41273" y="3717636"/>
            <a:ext cx="4398818" cy="2866816"/>
          </a:xfrm>
          <a:prstGeom prst="rect">
            <a:avLst/>
          </a:prstGeom>
        </p:spPr>
      </p:pic>
    </p:spTree>
    <p:extLst>
      <p:ext uri="{BB962C8B-B14F-4D97-AF65-F5344CB8AC3E}">
        <p14:creationId xmlns:p14="http://schemas.microsoft.com/office/powerpoint/2010/main" val="4286922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789118"/>
            <a:ext cx="7486073" cy="3741160"/>
          </a:xfrm>
        </p:spPr>
        <p:txBody>
          <a:bodyPr/>
          <a:lstStyle/>
          <a:p>
            <a:pPr marL="0" indent="0">
              <a:buNone/>
            </a:pPr>
            <a:r>
              <a:rPr lang="en-US" sz="2000" dirty="0" smtClean="0"/>
              <a:t>An Embedded System can’t just be designed, it has to be manufactured.</a:t>
            </a:r>
          </a:p>
          <a:p>
            <a:pPr marL="0" indent="0">
              <a:buNone/>
            </a:pPr>
            <a:endParaRPr lang="en-US" sz="2000" dirty="0"/>
          </a:p>
          <a:p>
            <a:pPr marL="0" indent="0">
              <a:buNone/>
            </a:pPr>
            <a:r>
              <a:rPr lang="en-US" sz="2000" dirty="0" smtClean="0"/>
              <a:t>This all starts with the Printed Circuit Board, PCB.</a:t>
            </a:r>
          </a:p>
          <a:p>
            <a:pPr marL="0" indent="0">
              <a:buNone/>
            </a:pP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39</a:t>
            </a:fld>
            <a:endParaRPr lang="en-US"/>
          </a:p>
        </p:txBody>
      </p:sp>
      <p:pic>
        <p:nvPicPr>
          <p:cNvPr id="6" name="Picture 5"/>
          <p:cNvPicPr>
            <a:picLocks noChangeAspect="1"/>
          </p:cNvPicPr>
          <p:nvPr/>
        </p:nvPicPr>
        <p:blipFill>
          <a:blip r:embed="rId2"/>
          <a:stretch>
            <a:fillRect/>
          </a:stretch>
        </p:blipFill>
        <p:spPr>
          <a:xfrm>
            <a:off x="1552419" y="3174993"/>
            <a:ext cx="7699664" cy="3422073"/>
          </a:xfrm>
          <a:prstGeom prst="rect">
            <a:avLst/>
          </a:prstGeom>
        </p:spPr>
      </p:pic>
      <p:sp>
        <p:nvSpPr>
          <p:cNvPr id="7" name="TextBox 6"/>
          <p:cNvSpPr txBox="1"/>
          <p:nvPr/>
        </p:nvSpPr>
        <p:spPr>
          <a:xfrm>
            <a:off x="6868048" y="6203860"/>
            <a:ext cx="2150448" cy="307777"/>
          </a:xfrm>
          <a:prstGeom prst="rect">
            <a:avLst/>
          </a:prstGeom>
          <a:noFill/>
        </p:spPr>
        <p:txBody>
          <a:bodyPr wrap="none" rtlCol="0">
            <a:spAutoFit/>
          </a:bodyPr>
          <a:lstStyle/>
          <a:p>
            <a:r>
              <a:rPr lang="en-US" sz="1400" dirty="0" smtClean="0"/>
              <a:t>Ref </a:t>
            </a:r>
            <a:r>
              <a:rPr lang="en-US" sz="1400" dirty="0" err="1" smtClean="0"/>
              <a:t>www.bareboard.com</a:t>
            </a:r>
            <a:endParaRPr lang="en-US" sz="1400" dirty="0" smtClean="0"/>
          </a:p>
        </p:txBody>
      </p:sp>
    </p:spTree>
    <p:extLst>
      <p:ext uri="{BB962C8B-B14F-4D97-AF65-F5344CB8AC3E}">
        <p14:creationId xmlns:p14="http://schemas.microsoft.com/office/powerpoint/2010/main" val="167982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740073" cy="3741160"/>
          </a:xfrm>
        </p:spPr>
        <p:txBody>
          <a:bodyPr/>
          <a:lstStyle/>
          <a:p>
            <a:pPr marL="0" indent="0">
              <a:buNone/>
            </a:pPr>
            <a:r>
              <a:rPr lang="en-US" sz="2000" dirty="0" smtClean="0"/>
              <a:t>12 Volts</a:t>
            </a:r>
          </a:p>
          <a:p>
            <a:pPr marL="0" indent="0">
              <a:buNone/>
            </a:pPr>
            <a:endParaRPr lang="en-US" sz="2000" dirty="0"/>
          </a:p>
          <a:p>
            <a:pPr marL="0" indent="0">
              <a:buNone/>
            </a:pPr>
            <a:r>
              <a:rPr lang="en-US" sz="2000" dirty="0" smtClean="0"/>
              <a:t>A large Embedded System will draw on the order of 12W so a 12V input will draw around 1A.</a:t>
            </a:r>
          </a:p>
          <a:p>
            <a:pPr marL="0" indent="0">
              <a:buNone/>
            </a:pPr>
            <a:endParaRPr lang="en-US" sz="2000" dirty="0"/>
          </a:p>
          <a:p>
            <a:pPr marL="0" indent="0">
              <a:buNone/>
            </a:pPr>
            <a:r>
              <a:rPr lang="en-US" sz="2000" dirty="0" smtClean="0"/>
              <a:t>12V is rarely used itself, it’s most often regulated down to a more manageable voltage like 5V or 3.3V.</a:t>
            </a:r>
          </a:p>
          <a:p>
            <a:pPr marL="0" indent="0">
              <a:buNone/>
            </a:pPr>
            <a:endParaRPr lang="en-US" sz="2000" dirty="0"/>
          </a:p>
          <a:p>
            <a:pPr marL="0" indent="0">
              <a:buNone/>
            </a:pPr>
            <a:r>
              <a:rPr lang="en-US" sz="2000" dirty="0" smtClean="0"/>
              <a:t>12V is significant because it’s the programming voltage of EPROM devices</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spTree>
    <p:extLst>
      <p:ext uri="{BB962C8B-B14F-4D97-AF65-F5344CB8AC3E}">
        <p14:creationId xmlns:p14="http://schemas.microsoft.com/office/powerpoint/2010/main" val="3485383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789118"/>
            <a:ext cx="7486073" cy="3741160"/>
          </a:xfrm>
        </p:spPr>
        <p:txBody>
          <a:bodyPr/>
          <a:lstStyle/>
          <a:p>
            <a:pPr marL="0" indent="0">
              <a:buNone/>
            </a:pPr>
            <a:r>
              <a:rPr lang="en-US" sz="2000" dirty="0" smtClean="0"/>
              <a:t>A Core material gives the board stiffness and strength while a </a:t>
            </a:r>
            <a:r>
              <a:rPr lang="en-US" sz="2000" dirty="0" err="1" smtClean="0"/>
              <a:t>prepreg</a:t>
            </a:r>
            <a:r>
              <a:rPr lang="en-US" sz="2000" dirty="0" smtClean="0"/>
              <a:t> material holds the copper that will be etched to become the circuit traces.</a:t>
            </a: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40</a:t>
            </a:fld>
            <a:endParaRPr lang="en-US"/>
          </a:p>
        </p:txBody>
      </p:sp>
      <p:pic>
        <p:nvPicPr>
          <p:cNvPr id="6" name="Picture 5"/>
          <p:cNvPicPr>
            <a:picLocks noChangeAspect="1"/>
          </p:cNvPicPr>
          <p:nvPr/>
        </p:nvPicPr>
        <p:blipFill>
          <a:blip r:embed="rId2"/>
          <a:stretch>
            <a:fillRect/>
          </a:stretch>
        </p:blipFill>
        <p:spPr>
          <a:xfrm>
            <a:off x="1552419" y="3174993"/>
            <a:ext cx="7699664" cy="3422073"/>
          </a:xfrm>
          <a:prstGeom prst="rect">
            <a:avLst/>
          </a:prstGeom>
        </p:spPr>
      </p:pic>
      <p:sp>
        <p:nvSpPr>
          <p:cNvPr id="7" name="TextBox 6"/>
          <p:cNvSpPr txBox="1"/>
          <p:nvPr/>
        </p:nvSpPr>
        <p:spPr>
          <a:xfrm>
            <a:off x="6868048" y="6203860"/>
            <a:ext cx="2150448" cy="307777"/>
          </a:xfrm>
          <a:prstGeom prst="rect">
            <a:avLst/>
          </a:prstGeom>
          <a:noFill/>
        </p:spPr>
        <p:txBody>
          <a:bodyPr wrap="none" rtlCol="0">
            <a:spAutoFit/>
          </a:bodyPr>
          <a:lstStyle/>
          <a:p>
            <a:r>
              <a:rPr lang="en-US" sz="1400" dirty="0" smtClean="0"/>
              <a:t>Ref </a:t>
            </a:r>
            <a:r>
              <a:rPr lang="en-US" sz="1400" dirty="0" err="1" smtClean="0"/>
              <a:t>www.bareboard.com</a:t>
            </a:r>
            <a:endParaRPr lang="en-US" sz="1400" dirty="0" smtClean="0"/>
          </a:p>
        </p:txBody>
      </p:sp>
    </p:spTree>
    <p:extLst>
      <p:ext uri="{BB962C8B-B14F-4D97-AF65-F5344CB8AC3E}">
        <p14:creationId xmlns:p14="http://schemas.microsoft.com/office/powerpoint/2010/main" val="2236331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pic>
        <p:nvPicPr>
          <p:cNvPr id="6" name="Picture 5"/>
          <p:cNvPicPr>
            <a:picLocks noChangeAspect="1"/>
          </p:cNvPicPr>
          <p:nvPr/>
        </p:nvPicPr>
        <p:blipFill>
          <a:blip r:embed="rId2"/>
          <a:stretch>
            <a:fillRect/>
          </a:stretch>
        </p:blipFill>
        <p:spPr>
          <a:xfrm>
            <a:off x="1552419" y="3209628"/>
            <a:ext cx="7699664" cy="3422073"/>
          </a:xfrm>
          <a:prstGeom prst="rect">
            <a:avLst/>
          </a:prstGeom>
        </p:spPr>
      </p:pic>
      <p:sp>
        <p:nvSpPr>
          <p:cNvPr id="3" name="Content Placeholder 2"/>
          <p:cNvSpPr>
            <a:spLocks noGrp="1"/>
          </p:cNvSpPr>
          <p:nvPr>
            <p:ph idx="1"/>
          </p:nvPr>
        </p:nvSpPr>
        <p:spPr>
          <a:xfrm>
            <a:off x="457199" y="1789118"/>
            <a:ext cx="7486073" cy="3741160"/>
          </a:xfrm>
        </p:spPr>
        <p:txBody>
          <a:bodyPr/>
          <a:lstStyle/>
          <a:p>
            <a:pPr marL="0" indent="0">
              <a:buNone/>
            </a:pPr>
            <a:r>
              <a:rPr lang="en-US" sz="2000" dirty="0" err="1" smtClean="0"/>
              <a:t>Prepreg</a:t>
            </a:r>
            <a:r>
              <a:rPr lang="en-US" sz="2000" dirty="0" smtClean="0"/>
              <a:t> is short for pre-impregnated material, and refers to the fact that it is usually a glass fiber matting pre-impregnated with an epoxy resin.</a:t>
            </a:r>
          </a:p>
        </p:txBody>
      </p:sp>
      <p:sp>
        <p:nvSpPr>
          <p:cNvPr id="9" name="Slide Number Placeholder 8"/>
          <p:cNvSpPr>
            <a:spLocks noGrp="1"/>
          </p:cNvSpPr>
          <p:nvPr>
            <p:ph type="sldNum" sz="quarter" idx="12"/>
          </p:nvPr>
        </p:nvSpPr>
        <p:spPr/>
        <p:txBody>
          <a:bodyPr/>
          <a:lstStyle/>
          <a:p>
            <a:fld id="{6EC4B410-37AE-E041-BE16-C1284F612F40}" type="slidenum">
              <a:rPr lang="en-US" smtClean="0"/>
              <a:t>41</a:t>
            </a:fld>
            <a:endParaRPr lang="en-US"/>
          </a:p>
        </p:txBody>
      </p:sp>
      <p:sp>
        <p:nvSpPr>
          <p:cNvPr id="7" name="TextBox 6"/>
          <p:cNvSpPr txBox="1"/>
          <p:nvPr/>
        </p:nvSpPr>
        <p:spPr>
          <a:xfrm>
            <a:off x="6868048" y="6203860"/>
            <a:ext cx="2150448" cy="307777"/>
          </a:xfrm>
          <a:prstGeom prst="rect">
            <a:avLst/>
          </a:prstGeom>
          <a:noFill/>
        </p:spPr>
        <p:txBody>
          <a:bodyPr wrap="none" rtlCol="0">
            <a:spAutoFit/>
          </a:bodyPr>
          <a:lstStyle/>
          <a:p>
            <a:r>
              <a:rPr lang="en-US" sz="1400" dirty="0" smtClean="0"/>
              <a:t>Ref </a:t>
            </a:r>
            <a:r>
              <a:rPr lang="en-US" sz="1400" dirty="0" err="1" smtClean="0"/>
              <a:t>www.bareboard.com</a:t>
            </a:r>
            <a:endParaRPr lang="en-US" sz="1400" dirty="0" smtClean="0"/>
          </a:p>
        </p:txBody>
      </p:sp>
    </p:spTree>
    <p:extLst>
      <p:ext uri="{BB962C8B-B14F-4D97-AF65-F5344CB8AC3E}">
        <p14:creationId xmlns:p14="http://schemas.microsoft.com/office/powerpoint/2010/main" val="327745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pic>
        <p:nvPicPr>
          <p:cNvPr id="6" name="Picture 5"/>
          <p:cNvPicPr>
            <a:picLocks noChangeAspect="1"/>
          </p:cNvPicPr>
          <p:nvPr/>
        </p:nvPicPr>
        <p:blipFill>
          <a:blip r:embed="rId2"/>
          <a:stretch>
            <a:fillRect/>
          </a:stretch>
        </p:blipFill>
        <p:spPr>
          <a:xfrm>
            <a:off x="1552419" y="3209628"/>
            <a:ext cx="7699664" cy="3422073"/>
          </a:xfrm>
          <a:prstGeom prst="rect">
            <a:avLst/>
          </a:prstGeom>
        </p:spPr>
      </p:pic>
      <p:sp>
        <p:nvSpPr>
          <p:cNvPr id="3" name="Content Placeholder 2"/>
          <p:cNvSpPr>
            <a:spLocks noGrp="1"/>
          </p:cNvSpPr>
          <p:nvPr>
            <p:ph idx="1"/>
          </p:nvPr>
        </p:nvSpPr>
        <p:spPr>
          <a:xfrm>
            <a:off x="457199" y="1789118"/>
            <a:ext cx="7486073" cy="3741160"/>
          </a:xfrm>
        </p:spPr>
        <p:txBody>
          <a:bodyPr/>
          <a:lstStyle/>
          <a:p>
            <a:pPr marL="0" indent="0">
              <a:buNone/>
            </a:pPr>
            <a:r>
              <a:rPr lang="en-US" sz="2000" dirty="0" smtClean="0"/>
              <a:t>The most common </a:t>
            </a:r>
            <a:r>
              <a:rPr lang="en-US" sz="2000" dirty="0" err="1" smtClean="0"/>
              <a:t>prepreg</a:t>
            </a:r>
            <a:r>
              <a:rPr lang="en-US" sz="2000" dirty="0" smtClean="0"/>
              <a:t> is FR4; “type 4 fire retardant”.  This is cheap, tough and doesn’t burn (easily) but has poor RF performance and a poor coefficient of expansion.  Other materials include </a:t>
            </a:r>
            <a:r>
              <a:rPr lang="en-US" sz="2000" dirty="0" err="1" smtClean="0"/>
              <a:t>aluminium</a:t>
            </a:r>
            <a:r>
              <a:rPr lang="en-US" sz="2000" dirty="0" smtClean="0"/>
              <a:t> substrates for good thermal dissipation, Teflon for good RF performance etc.</a:t>
            </a:r>
            <a:r>
              <a:rPr lang="en-US" sz="2000" dirty="0" smtClean="0"/>
              <a:t> </a:t>
            </a: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42</a:t>
            </a:fld>
            <a:endParaRPr lang="en-US"/>
          </a:p>
        </p:txBody>
      </p:sp>
      <p:sp>
        <p:nvSpPr>
          <p:cNvPr id="7" name="TextBox 6"/>
          <p:cNvSpPr txBox="1"/>
          <p:nvPr/>
        </p:nvSpPr>
        <p:spPr>
          <a:xfrm>
            <a:off x="6868048" y="6203860"/>
            <a:ext cx="2150448" cy="307777"/>
          </a:xfrm>
          <a:prstGeom prst="rect">
            <a:avLst/>
          </a:prstGeom>
          <a:noFill/>
        </p:spPr>
        <p:txBody>
          <a:bodyPr wrap="none" rtlCol="0">
            <a:spAutoFit/>
          </a:bodyPr>
          <a:lstStyle/>
          <a:p>
            <a:r>
              <a:rPr lang="en-US" sz="1400" dirty="0" smtClean="0"/>
              <a:t>Ref </a:t>
            </a:r>
            <a:r>
              <a:rPr lang="en-US" sz="1400" dirty="0" err="1" smtClean="0"/>
              <a:t>www.bareboard.com</a:t>
            </a:r>
            <a:endParaRPr lang="en-US" sz="1400" dirty="0" smtClean="0"/>
          </a:p>
        </p:txBody>
      </p:sp>
    </p:spTree>
    <p:extLst>
      <p:ext uri="{BB962C8B-B14F-4D97-AF65-F5344CB8AC3E}">
        <p14:creationId xmlns:p14="http://schemas.microsoft.com/office/powerpoint/2010/main" val="1174050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200" y="1916113"/>
            <a:ext cx="4057074" cy="3741160"/>
          </a:xfrm>
        </p:spPr>
        <p:txBody>
          <a:bodyPr/>
          <a:lstStyle/>
          <a:p>
            <a:pPr marL="0" indent="0">
              <a:buNone/>
            </a:pPr>
            <a:r>
              <a:rPr lang="en-US" sz="2000" dirty="0" smtClean="0"/>
              <a:t>Each pair of layers comes </a:t>
            </a:r>
            <a:r>
              <a:rPr lang="en-US" sz="2000" dirty="0" err="1" smtClean="0"/>
              <a:t>precoated</a:t>
            </a:r>
            <a:r>
              <a:rPr lang="en-US" sz="2000" dirty="0" smtClean="0"/>
              <a:t> with copper foil </a:t>
            </a:r>
            <a:r>
              <a:rPr lang="en-US" sz="2000" dirty="0" smtClean="0"/>
              <a:t>on each side.  A resist material is coated on each side in the correct pattern for the traces and the board exposed to an etching chemical.</a:t>
            </a:r>
          </a:p>
          <a:p>
            <a:pPr marL="0" indent="0">
              <a:buNone/>
            </a:pPr>
            <a:endParaRPr lang="en-US" sz="2000" dirty="0"/>
          </a:p>
          <a:p>
            <a:pPr marL="0" indent="0">
              <a:buNone/>
            </a:pPr>
            <a:r>
              <a:rPr lang="en-US" sz="2000" dirty="0" smtClean="0"/>
              <a:t>The chemical gets under the resist so the traces end up trapezoidal rather than the ideal rectangle.</a:t>
            </a:r>
            <a:endParaRPr lang="en-US" sz="2000" dirty="0" smtClean="0"/>
          </a:p>
          <a:p>
            <a:pPr marL="0" indent="0">
              <a:buNone/>
            </a:pP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43</a:t>
            </a:fld>
            <a:endParaRPr lang="en-US"/>
          </a:p>
        </p:txBody>
      </p:sp>
      <p:pic>
        <p:nvPicPr>
          <p:cNvPr id="5" name="Picture 4"/>
          <p:cNvPicPr>
            <a:picLocks noChangeAspect="1"/>
          </p:cNvPicPr>
          <p:nvPr/>
        </p:nvPicPr>
        <p:blipFill>
          <a:blip r:embed="rId2"/>
          <a:stretch>
            <a:fillRect/>
          </a:stretch>
        </p:blipFill>
        <p:spPr>
          <a:xfrm>
            <a:off x="4641932" y="765174"/>
            <a:ext cx="4502068" cy="5851525"/>
          </a:xfrm>
          <a:prstGeom prst="rect">
            <a:avLst/>
          </a:prstGeom>
        </p:spPr>
      </p:pic>
      <p:sp>
        <p:nvSpPr>
          <p:cNvPr id="7" name="TextBox 6"/>
          <p:cNvSpPr txBox="1"/>
          <p:nvPr/>
        </p:nvSpPr>
        <p:spPr>
          <a:xfrm>
            <a:off x="6741053" y="6203860"/>
            <a:ext cx="2389772" cy="307777"/>
          </a:xfrm>
          <a:prstGeom prst="rect">
            <a:avLst/>
          </a:prstGeom>
          <a:noFill/>
        </p:spPr>
        <p:txBody>
          <a:bodyPr wrap="none" rtlCol="0">
            <a:spAutoFit/>
          </a:bodyPr>
          <a:lstStyle/>
          <a:p>
            <a:r>
              <a:rPr lang="en-US" sz="1400" dirty="0" smtClean="0"/>
              <a:t>Ref </a:t>
            </a:r>
            <a:r>
              <a:rPr lang="en-US" sz="1400" dirty="0" err="1" smtClean="0"/>
              <a:t>www.pcbunivserse.com</a:t>
            </a:r>
            <a:endParaRPr lang="en-US" sz="1400" dirty="0" smtClean="0"/>
          </a:p>
        </p:txBody>
      </p:sp>
    </p:spTree>
    <p:extLst>
      <p:ext uri="{BB962C8B-B14F-4D97-AF65-F5344CB8AC3E}">
        <p14:creationId xmlns:p14="http://schemas.microsoft.com/office/powerpoint/2010/main" val="3356994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200" y="1916113"/>
            <a:ext cx="4057074" cy="3741160"/>
          </a:xfrm>
        </p:spPr>
        <p:txBody>
          <a:bodyPr/>
          <a:lstStyle/>
          <a:p>
            <a:pPr marL="0" indent="0">
              <a:buNone/>
            </a:pPr>
            <a:r>
              <a:rPr lang="en-US" sz="2000" dirty="0" smtClean="0"/>
              <a:t>This process introduces minimum track and space widths.  A track that’s too thin might etch completely through and form an open circuit; a space too thin might not provide enough surface area for the etchant to work and cause a short circuit between adjacent traces.</a:t>
            </a:r>
            <a:endParaRPr lang="en-US" sz="2000" dirty="0" smtClean="0"/>
          </a:p>
          <a:p>
            <a:pPr marL="0" indent="0">
              <a:buNone/>
            </a:pP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44</a:t>
            </a:fld>
            <a:endParaRPr lang="en-US"/>
          </a:p>
        </p:txBody>
      </p:sp>
      <p:pic>
        <p:nvPicPr>
          <p:cNvPr id="5" name="Picture 4"/>
          <p:cNvPicPr>
            <a:picLocks noChangeAspect="1"/>
          </p:cNvPicPr>
          <p:nvPr/>
        </p:nvPicPr>
        <p:blipFill>
          <a:blip r:embed="rId2"/>
          <a:stretch>
            <a:fillRect/>
          </a:stretch>
        </p:blipFill>
        <p:spPr>
          <a:xfrm>
            <a:off x="4641932" y="765174"/>
            <a:ext cx="4502068" cy="5851525"/>
          </a:xfrm>
          <a:prstGeom prst="rect">
            <a:avLst/>
          </a:prstGeom>
        </p:spPr>
      </p:pic>
      <p:sp>
        <p:nvSpPr>
          <p:cNvPr id="7" name="TextBox 6"/>
          <p:cNvSpPr txBox="1"/>
          <p:nvPr/>
        </p:nvSpPr>
        <p:spPr>
          <a:xfrm>
            <a:off x="6741053" y="6203860"/>
            <a:ext cx="2389772" cy="307777"/>
          </a:xfrm>
          <a:prstGeom prst="rect">
            <a:avLst/>
          </a:prstGeom>
          <a:noFill/>
        </p:spPr>
        <p:txBody>
          <a:bodyPr wrap="none" rtlCol="0">
            <a:spAutoFit/>
          </a:bodyPr>
          <a:lstStyle/>
          <a:p>
            <a:r>
              <a:rPr lang="en-US" sz="1400" dirty="0" smtClean="0"/>
              <a:t>Ref </a:t>
            </a:r>
            <a:r>
              <a:rPr lang="en-US" sz="1400" dirty="0" err="1" smtClean="0"/>
              <a:t>www.pcbunivserse.com</a:t>
            </a:r>
            <a:endParaRPr lang="en-US" sz="1400" dirty="0" smtClean="0"/>
          </a:p>
        </p:txBody>
      </p:sp>
    </p:spTree>
    <p:extLst>
      <p:ext uri="{BB962C8B-B14F-4D97-AF65-F5344CB8AC3E}">
        <p14:creationId xmlns:p14="http://schemas.microsoft.com/office/powerpoint/2010/main" val="2026170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t>Any connections between layers are made by connections called </a:t>
            </a:r>
            <a:r>
              <a:rPr lang="en-US" sz="2000" dirty="0" err="1" smtClean="0">
                <a:solidFill>
                  <a:srgbClr val="FF6600"/>
                </a:solidFill>
              </a:rPr>
              <a:t>vias</a:t>
            </a:r>
            <a:r>
              <a:rPr lang="en-US" sz="2000" dirty="0" smtClean="0"/>
              <a:t>.  Holes for the </a:t>
            </a:r>
            <a:r>
              <a:rPr lang="en-US" sz="2000" dirty="0" err="1" smtClean="0"/>
              <a:t>vias</a:t>
            </a:r>
            <a:r>
              <a:rPr lang="en-US" sz="2000" dirty="0" smtClean="0"/>
              <a:t> are drilled and the layers are glued together under pressure.</a:t>
            </a:r>
          </a:p>
          <a:p>
            <a:pPr marL="0" indent="0">
              <a:buNone/>
            </a:pPr>
            <a:endParaRPr lang="en-US" sz="2000" dirty="0"/>
          </a:p>
          <a:p>
            <a:pPr marL="0" indent="0">
              <a:buNone/>
            </a:pPr>
            <a:r>
              <a:rPr lang="en-US" sz="2000" dirty="0" smtClean="0"/>
              <a:t>Once glued, the holes are electroplated to make the connections through.</a:t>
            </a: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45</a:t>
            </a:fld>
            <a:endParaRPr lang="en-US"/>
          </a:p>
        </p:txBody>
      </p:sp>
      <p:pic>
        <p:nvPicPr>
          <p:cNvPr id="4" name="Picture 3"/>
          <p:cNvPicPr>
            <a:picLocks noChangeAspect="1"/>
          </p:cNvPicPr>
          <p:nvPr/>
        </p:nvPicPr>
        <p:blipFill>
          <a:blip r:embed="rId2"/>
          <a:stretch>
            <a:fillRect/>
          </a:stretch>
        </p:blipFill>
        <p:spPr>
          <a:xfrm>
            <a:off x="4040909" y="3930650"/>
            <a:ext cx="4559300" cy="2667000"/>
          </a:xfrm>
          <a:prstGeom prst="rect">
            <a:avLst/>
          </a:prstGeom>
        </p:spPr>
      </p:pic>
    </p:spTree>
    <p:extLst>
      <p:ext uri="{BB962C8B-B14F-4D97-AF65-F5344CB8AC3E}">
        <p14:creationId xmlns:p14="http://schemas.microsoft.com/office/powerpoint/2010/main" val="280448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err="1" smtClean="0"/>
              <a:t>Vias</a:t>
            </a:r>
            <a:r>
              <a:rPr lang="en-US" sz="2000" dirty="0" smtClean="0"/>
              <a:t> come in different types:</a:t>
            </a:r>
          </a:p>
          <a:p>
            <a:r>
              <a:rPr lang="en-US" sz="2000" dirty="0" smtClean="0"/>
              <a:t>Through</a:t>
            </a:r>
          </a:p>
          <a:p>
            <a:r>
              <a:rPr lang="en-US" sz="2000" dirty="0" smtClean="0"/>
              <a:t>Blind</a:t>
            </a:r>
          </a:p>
          <a:p>
            <a:r>
              <a:rPr lang="en-US" sz="2000" dirty="0" smtClean="0"/>
              <a:t>Buried</a:t>
            </a:r>
          </a:p>
          <a:p>
            <a:r>
              <a:rPr lang="en-US" sz="2000" dirty="0" err="1" smtClean="0"/>
              <a:t>Microvia</a:t>
            </a: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46</a:t>
            </a:fld>
            <a:endParaRPr lang="en-US"/>
          </a:p>
        </p:txBody>
      </p:sp>
      <p:pic>
        <p:nvPicPr>
          <p:cNvPr id="4" name="Picture 3"/>
          <p:cNvPicPr>
            <a:picLocks noChangeAspect="1"/>
          </p:cNvPicPr>
          <p:nvPr/>
        </p:nvPicPr>
        <p:blipFill>
          <a:blip r:embed="rId2"/>
          <a:stretch>
            <a:fillRect/>
          </a:stretch>
        </p:blipFill>
        <p:spPr>
          <a:xfrm>
            <a:off x="4040909" y="3930650"/>
            <a:ext cx="4559300" cy="2667000"/>
          </a:xfrm>
          <a:prstGeom prst="rect">
            <a:avLst/>
          </a:prstGeom>
        </p:spPr>
      </p:pic>
    </p:spTree>
    <p:extLst>
      <p:ext uri="{BB962C8B-B14F-4D97-AF65-F5344CB8AC3E}">
        <p14:creationId xmlns:p14="http://schemas.microsoft.com/office/powerpoint/2010/main" val="1269474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200" y="1916113"/>
            <a:ext cx="3918528" cy="3741160"/>
          </a:xfrm>
        </p:spPr>
        <p:txBody>
          <a:bodyPr/>
          <a:lstStyle/>
          <a:p>
            <a:pPr marL="0" indent="0">
              <a:buNone/>
            </a:pPr>
            <a:r>
              <a:rPr lang="en-US" sz="2000" dirty="0" smtClean="0"/>
              <a:t>Through </a:t>
            </a:r>
            <a:r>
              <a:rPr lang="en-US" sz="2000" dirty="0" err="1" smtClean="0"/>
              <a:t>vias</a:t>
            </a:r>
            <a:r>
              <a:rPr lang="en-US" sz="2000" dirty="0" smtClean="0"/>
              <a:t> are drilled and plated through all layers.  Blind </a:t>
            </a:r>
            <a:r>
              <a:rPr lang="en-US" sz="2000" dirty="0" err="1" smtClean="0"/>
              <a:t>vias</a:t>
            </a:r>
            <a:r>
              <a:rPr lang="en-US" sz="2000" dirty="0" smtClean="0"/>
              <a:t> are open on one side only, buried </a:t>
            </a:r>
            <a:r>
              <a:rPr lang="en-US" sz="2000" dirty="0" err="1" smtClean="0"/>
              <a:t>vias</a:t>
            </a:r>
            <a:r>
              <a:rPr lang="en-US" sz="2000" dirty="0" smtClean="0"/>
              <a:t> aren’t exposed on either side of the sandwich.</a:t>
            </a:r>
          </a:p>
          <a:p>
            <a:pPr marL="0" indent="0">
              <a:buNone/>
            </a:pPr>
            <a:endParaRPr lang="en-US" sz="2000" dirty="0"/>
          </a:p>
          <a:p>
            <a:pPr marL="0" indent="0">
              <a:buNone/>
            </a:pPr>
            <a:r>
              <a:rPr lang="en-US" sz="2000" dirty="0" err="1" smtClean="0"/>
              <a:t>Microvias</a:t>
            </a:r>
            <a:r>
              <a:rPr lang="en-US" sz="2000" dirty="0" smtClean="0"/>
              <a:t> are done differently, with the inner layer left solid copper.  A laser is used to burn the outer layers away and is stopped by the terminating copper.  The resulting hole is filled with copper to form the connection</a:t>
            </a:r>
            <a:endParaRPr lang="en-US" sz="2000" dirty="0"/>
          </a:p>
          <a:p>
            <a:pPr marL="0" indent="0">
              <a:buNone/>
            </a:pPr>
            <a:endParaRPr lang="en-US" sz="2000" dirty="0"/>
          </a:p>
        </p:txBody>
      </p:sp>
      <p:sp>
        <p:nvSpPr>
          <p:cNvPr id="9" name="Slide Number Placeholder 8"/>
          <p:cNvSpPr>
            <a:spLocks noGrp="1"/>
          </p:cNvSpPr>
          <p:nvPr>
            <p:ph type="sldNum" sz="quarter" idx="12"/>
          </p:nvPr>
        </p:nvSpPr>
        <p:spPr/>
        <p:txBody>
          <a:bodyPr/>
          <a:lstStyle/>
          <a:p>
            <a:fld id="{6EC4B410-37AE-E041-BE16-C1284F612F40}" type="slidenum">
              <a:rPr lang="en-US" smtClean="0"/>
              <a:t>47</a:t>
            </a:fld>
            <a:endParaRPr lang="en-US"/>
          </a:p>
        </p:txBody>
      </p:sp>
      <p:pic>
        <p:nvPicPr>
          <p:cNvPr id="4" name="Picture 3"/>
          <p:cNvPicPr>
            <a:picLocks noChangeAspect="1"/>
          </p:cNvPicPr>
          <p:nvPr/>
        </p:nvPicPr>
        <p:blipFill>
          <a:blip r:embed="rId2"/>
          <a:stretch>
            <a:fillRect/>
          </a:stretch>
        </p:blipFill>
        <p:spPr>
          <a:xfrm>
            <a:off x="4375727" y="1263650"/>
            <a:ext cx="4559300" cy="2667000"/>
          </a:xfrm>
          <a:prstGeom prst="rect">
            <a:avLst/>
          </a:prstGeom>
        </p:spPr>
      </p:pic>
    </p:spTree>
    <p:extLst>
      <p:ext uri="{BB962C8B-B14F-4D97-AF65-F5344CB8AC3E}">
        <p14:creationId xmlns:p14="http://schemas.microsoft.com/office/powerpoint/2010/main" val="904931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200" y="1916113"/>
            <a:ext cx="5176982" cy="3741160"/>
          </a:xfrm>
        </p:spPr>
        <p:txBody>
          <a:bodyPr/>
          <a:lstStyle/>
          <a:p>
            <a:pPr marL="0" indent="0">
              <a:buNone/>
            </a:pPr>
            <a:r>
              <a:rPr lang="en-US" sz="2000" dirty="0" smtClean="0"/>
              <a:t>The plating of a via relies on solution making it down the hole and adhering to the sides.</a:t>
            </a:r>
          </a:p>
          <a:p>
            <a:pPr marL="0" indent="0">
              <a:buNone/>
            </a:pPr>
            <a:endParaRPr lang="en-US" sz="2000" dirty="0"/>
          </a:p>
          <a:p>
            <a:pPr marL="0" indent="0">
              <a:buNone/>
            </a:pPr>
            <a:r>
              <a:rPr lang="en-US" sz="2000" dirty="0" smtClean="0"/>
              <a:t>This places a limit on the aspect ratio of the via.  The deeper or thinner the via, the harder it is for the plating material to get through and make a good connection.</a:t>
            </a:r>
          </a:p>
        </p:txBody>
      </p:sp>
      <p:sp>
        <p:nvSpPr>
          <p:cNvPr id="9" name="Slide Number Placeholder 8"/>
          <p:cNvSpPr>
            <a:spLocks noGrp="1"/>
          </p:cNvSpPr>
          <p:nvPr>
            <p:ph type="sldNum" sz="quarter" idx="12"/>
          </p:nvPr>
        </p:nvSpPr>
        <p:spPr/>
        <p:txBody>
          <a:bodyPr/>
          <a:lstStyle/>
          <a:p>
            <a:fld id="{6EC4B410-37AE-E041-BE16-C1284F612F40}" type="slidenum">
              <a:rPr lang="en-US" smtClean="0"/>
              <a:t>48</a:t>
            </a:fld>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269182" y="1344469"/>
            <a:ext cx="1708728" cy="2667000"/>
          </a:xfrm>
          <a:prstGeom prst="rect">
            <a:avLst/>
          </a:prstGeom>
        </p:spPr>
      </p:pic>
      <p:sp>
        <p:nvSpPr>
          <p:cNvPr id="5" name="TextBox 4"/>
          <p:cNvSpPr txBox="1"/>
          <p:nvPr/>
        </p:nvSpPr>
        <p:spPr>
          <a:xfrm>
            <a:off x="7031182" y="4121727"/>
            <a:ext cx="313044" cy="369332"/>
          </a:xfrm>
          <a:prstGeom prst="rect">
            <a:avLst/>
          </a:prstGeom>
          <a:noFill/>
        </p:spPr>
        <p:txBody>
          <a:bodyPr wrap="none" rtlCol="0">
            <a:spAutoFit/>
          </a:bodyPr>
          <a:lstStyle/>
          <a:p>
            <a:r>
              <a:rPr lang="en-US" dirty="0" smtClean="0">
                <a:solidFill>
                  <a:srgbClr val="000000"/>
                </a:solidFill>
              </a:rPr>
              <a:t>d</a:t>
            </a:r>
            <a:endParaRPr lang="en-US" dirty="0" smtClean="0">
              <a:solidFill>
                <a:srgbClr val="000000"/>
              </a:solidFill>
            </a:endParaRPr>
          </a:p>
        </p:txBody>
      </p:sp>
      <p:sp>
        <p:nvSpPr>
          <p:cNvPr id="7" name="TextBox 6"/>
          <p:cNvSpPr txBox="1"/>
          <p:nvPr/>
        </p:nvSpPr>
        <p:spPr>
          <a:xfrm>
            <a:off x="5821219" y="2519217"/>
            <a:ext cx="313044" cy="369332"/>
          </a:xfrm>
          <a:prstGeom prst="rect">
            <a:avLst/>
          </a:prstGeom>
          <a:noFill/>
        </p:spPr>
        <p:txBody>
          <a:bodyPr wrap="none" rtlCol="0">
            <a:spAutoFit/>
          </a:bodyPr>
          <a:lstStyle/>
          <a:p>
            <a:r>
              <a:rPr lang="en-US" dirty="0">
                <a:solidFill>
                  <a:srgbClr val="000000"/>
                </a:solidFill>
              </a:rPr>
              <a:t>h</a:t>
            </a:r>
            <a:endParaRPr lang="en-US" dirty="0" smtClean="0">
              <a:solidFill>
                <a:srgbClr val="000000"/>
              </a:solidFill>
            </a:endParaRPr>
          </a:p>
        </p:txBody>
      </p:sp>
      <p:cxnSp>
        <p:nvCxnSpPr>
          <p:cNvPr id="8" name="Straight Connector 7"/>
          <p:cNvCxnSpPr/>
          <p:nvPr/>
        </p:nvCxnSpPr>
        <p:spPr>
          <a:xfrm>
            <a:off x="6134263" y="2008909"/>
            <a:ext cx="0" cy="1408546"/>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7065814" y="4064002"/>
            <a:ext cx="23734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244452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200" y="1916113"/>
            <a:ext cx="5176982" cy="3741160"/>
          </a:xfrm>
        </p:spPr>
        <p:txBody>
          <a:bodyPr/>
          <a:lstStyle/>
          <a:p>
            <a:pPr marL="0" indent="0">
              <a:buNone/>
            </a:pPr>
            <a:r>
              <a:rPr lang="en-US" sz="2000" dirty="0" smtClean="0"/>
              <a:t>A via with an aspect ratio that’s too big will end up with less copper in the middle than desired.</a:t>
            </a:r>
          </a:p>
          <a:p>
            <a:pPr marL="0" indent="0">
              <a:buNone/>
            </a:pPr>
            <a:endParaRPr lang="en-US" sz="2000" dirty="0"/>
          </a:p>
          <a:p>
            <a:pPr marL="0" indent="0">
              <a:buNone/>
            </a:pPr>
            <a:r>
              <a:rPr lang="en-US" sz="2000" dirty="0" smtClean="0"/>
              <a:t>This means that the via might seem to be in tact during initial testing but might ‘fuse out’ out during normal operation</a:t>
            </a:r>
          </a:p>
        </p:txBody>
      </p:sp>
      <p:sp>
        <p:nvSpPr>
          <p:cNvPr id="9" name="Slide Number Placeholder 8"/>
          <p:cNvSpPr>
            <a:spLocks noGrp="1"/>
          </p:cNvSpPr>
          <p:nvPr>
            <p:ph type="sldNum" sz="quarter" idx="12"/>
          </p:nvPr>
        </p:nvSpPr>
        <p:spPr/>
        <p:txBody>
          <a:bodyPr/>
          <a:lstStyle/>
          <a:p>
            <a:fld id="{6EC4B410-37AE-E041-BE16-C1284F612F40}" type="slidenum">
              <a:rPr lang="en-US" smtClean="0"/>
              <a:t>49</a:t>
            </a:fld>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510611" y="1344469"/>
            <a:ext cx="2467299" cy="3850986"/>
          </a:xfrm>
          <a:prstGeom prst="rect">
            <a:avLst/>
          </a:prstGeom>
        </p:spPr>
      </p:pic>
      <p:sp>
        <p:nvSpPr>
          <p:cNvPr id="6" name="Right Triangle 5"/>
          <p:cNvSpPr/>
          <p:nvPr/>
        </p:nvSpPr>
        <p:spPr>
          <a:xfrm rot="10800000">
            <a:off x="6870862" y="2378364"/>
            <a:ext cx="127001" cy="1096817"/>
          </a:xfrm>
          <a:prstGeom prst="rtTriangl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p:cNvSpPr/>
          <p:nvPr/>
        </p:nvSpPr>
        <p:spPr>
          <a:xfrm rot="10800000" flipH="1">
            <a:off x="6549899" y="2378364"/>
            <a:ext cx="127001" cy="1096817"/>
          </a:xfrm>
          <a:prstGeom prst="rtTriangl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Triangle 13"/>
          <p:cNvSpPr/>
          <p:nvPr/>
        </p:nvSpPr>
        <p:spPr>
          <a:xfrm rot="10800000" flipV="1">
            <a:off x="6870862" y="3269673"/>
            <a:ext cx="127001" cy="1096817"/>
          </a:xfrm>
          <a:prstGeom prst="rtTriangl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Triangle 14"/>
          <p:cNvSpPr/>
          <p:nvPr/>
        </p:nvSpPr>
        <p:spPr>
          <a:xfrm rot="10800000" flipH="1" flipV="1">
            <a:off x="6549899" y="3269673"/>
            <a:ext cx="127001" cy="1096817"/>
          </a:xfrm>
          <a:prstGeom prst="rtTriangl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81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740073" cy="3741160"/>
          </a:xfrm>
        </p:spPr>
        <p:txBody>
          <a:bodyPr/>
          <a:lstStyle/>
          <a:p>
            <a:pPr marL="0" indent="0">
              <a:buNone/>
            </a:pPr>
            <a:r>
              <a:rPr lang="en-US" sz="2000" dirty="0"/>
              <a:t>5</a:t>
            </a:r>
            <a:r>
              <a:rPr lang="en-US" sz="2000" dirty="0" smtClean="0"/>
              <a:t> Volts</a:t>
            </a:r>
          </a:p>
          <a:p>
            <a:pPr marL="0" indent="0">
              <a:buNone/>
            </a:pPr>
            <a:endParaRPr lang="en-US" sz="2000" dirty="0"/>
          </a:p>
          <a:p>
            <a:pPr marL="0" indent="0">
              <a:buNone/>
            </a:pPr>
            <a:r>
              <a:rPr lang="en-US" sz="2000" dirty="0" smtClean="0"/>
              <a:t>TTL:  Transistor Transistor Level</a:t>
            </a:r>
          </a:p>
          <a:p>
            <a:pPr marL="0" indent="0">
              <a:buNone/>
            </a:pPr>
            <a:endParaRPr lang="en-US" sz="2000" dirty="0"/>
          </a:p>
          <a:p>
            <a:pPr marL="0" indent="0">
              <a:buNone/>
            </a:pPr>
            <a:r>
              <a:rPr lang="en-US" sz="2000" dirty="0" smtClean="0"/>
              <a:t>Common voltage for older logic devices and automotive parts that have to be relatively noise-immune.</a:t>
            </a:r>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Tree>
    <p:extLst>
      <p:ext uri="{BB962C8B-B14F-4D97-AF65-F5344CB8AC3E}">
        <p14:creationId xmlns:p14="http://schemas.microsoft.com/office/powerpoint/2010/main" val="2355499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smtClean="0"/>
              <a:t>All components of the system must have matched coefficient of thermal expansion.  Mismatches will cause stress under different temperature conditions</a:t>
            </a:r>
          </a:p>
        </p:txBody>
      </p:sp>
      <p:sp>
        <p:nvSpPr>
          <p:cNvPr id="9" name="Slide Number Placeholder 8"/>
          <p:cNvSpPr>
            <a:spLocks noGrp="1"/>
          </p:cNvSpPr>
          <p:nvPr>
            <p:ph type="sldNum" sz="quarter" idx="12"/>
          </p:nvPr>
        </p:nvSpPr>
        <p:spPr/>
        <p:txBody>
          <a:bodyPr/>
          <a:lstStyle/>
          <a:p>
            <a:fld id="{6EC4B410-37AE-E041-BE16-C1284F612F40}" type="slidenum">
              <a:rPr lang="en-US" smtClean="0"/>
              <a:t>50</a:t>
            </a:fld>
            <a:endParaRPr lang="en-US"/>
          </a:p>
        </p:txBody>
      </p:sp>
      <p:pic>
        <p:nvPicPr>
          <p:cNvPr id="6" name="Picture 5"/>
          <p:cNvPicPr>
            <a:picLocks noChangeAspect="1"/>
          </p:cNvPicPr>
          <p:nvPr/>
        </p:nvPicPr>
        <p:blipFill>
          <a:blip r:embed="rId2"/>
          <a:stretch>
            <a:fillRect/>
          </a:stretch>
        </p:blipFill>
        <p:spPr>
          <a:xfrm>
            <a:off x="2101272" y="2690381"/>
            <a:ext cx="5459218" cy="4149714"/>
          </a:xfrm>
          <a:prstGeom prst="rect">
            <a:avLst/>
          </a:prstGeom>
        </p:spPr>
      </p:pic>
      <p:sp>
        <p:nvSpPr>
          <p:cNvPr id="10" name="TextBox 9"/>
          <p:cNvSpPr txBox="1"/>
          <p:nvPr/>
        </p:nvSpPr>
        <p:spPr>
          <a:xfrm>
            <a:off x="7225356" y="6223000"/>
            <a:ext cx="1751313" cy="307777"/>
          </a:xfrm>
          <a:prstGeom prst="rect">
            <a:avLst/>
          </a:prstGeom>
          <a:noFill/>
        </p:spPr>
        <p:txBody>
          <a:bodyPr wrap="none" rtlCol="0">
            <a:spAutoFit/>
          </a:bodyPr>
          <a:lstStyle/>
          <a:p>
            <a:r>
              <a:rPr lang="en-US" sz="1400" dirty="0" smtClean="0">
                <a:solidFill>
                  <a:srgbClr val="000000"/>
                </a:solidFill>
              </a:rPr>
              <a:t>ref emerald insights</a:t>
            </a:r>
            <a:endParaRPr lang="en-US" sz="1400" dirty="0" smtClean="0">
              <a:solidFill>
                <a:srgbClr val="000000"/>
              </a:solidFill>
            </a:endParaRPr>
          </a:p>
        </p:txBody>
      </p:sp>
    </p:spTree>
    <p:extLst>
      <p:ext uri="{BB962C8B-B14F-4D97-AF65-F5344CB8AC3E}">
        <p14:creationId xmlns:p14="http://schemas.microsoft.com/office/powerpoint/2010/main" val="2627627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smtClean="0"/>
              <a:t>There is a slight mismatch in the CTE of Copper and FR4, but they’re pretty close.  Copper is fairly ductile so doesn’t usually fracture due to thermal stress, however if it’s already brittle (e.g. in the middle of a badly-filled via), thermal cycling can break it.</a:t>
            </a:r>
          </a:p>
          <a:p>
            <a:pPr marL="0" indent="0">
              <a:buNone/>
            </a:pPr>
            <a:endParaRPr lang="en-US" sz="2000" dirty="0"/>
          </a:p>
          <a:p>
            <a:pPr marL="0" indent="0">
              <a:buNone/>
            </a:pPr>
            <a:r>
              <a:rPr lang="en-US" sz="2000" dirty="0" smtClean="0"/>
              <a:t>A more common source of thermal failures is between ceramic IC packages and the circuit board itself.</a:t>
            </a:r>
          </a:p>
        </p:txBody>
      </p:sp>
      <p:sp>
        <p:nvSpPr>
          <p:cNvPr id="9" name="Slide Number Placeholder 8"/>
          <p:cNvSpPr>
            <a:spLocks noGrp="1"/>
          </p:cNvSpPr>
          <p:nvPr>
            <p:ph type="sldNum" sz="quarter" idx="12"/>
          </p:nvPr>
        </p:nvSpPr>
        <p:spPr/>
        <p:txBody>
          <a:bodyPr/>
          <a:lstStyle/>
          <a:p>
            <a:fld id="{6EC4B410-37AE-E041-BE16-C1284F612F40}" type="slidenum">
              <a:rPr lang="en-US" smtClean="0"/>
              <a:t>51</a:t>
            </a:fld>
            <a:endParaRPr lang="en-US"/>
          </a:p>
        </p:txBody>
      </p:sp>
    </p:spTree>
    <p:extLst>
      <p:ext uri="{BB962C8B-B14F-4D97-AF65-F5344CB8AC3E}">
        <p14:creationId xmlns:p14="http://schemas.microsoft.com/office/powerpoint/2010/main" val="662779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smtClean="0"/>
              <a:t>A common example is large Ball Grid Array (BGA) parts.  The board underneath the package can expand twice as much as the package itself, cracking the solder balls</a:t>
            </a:r>
          </a:p>
        </p:txBody>
      </p:sp>
      <p:sp>
        <p:nvSpPr>
          <p:cNvPr id="9" name="Slide Number Placeholder 8"/>
          <p:cNvSpPr>
            <a:spLocks noGrp="1"/>
          </p:cNvSpPr>
          <p:nvPr>
            <p:ph type="sldNum" sz="quarter" idx="12"/>
          </p:nvPr>
        </p:nvSpPr>
        <p:spPr/>
        <p:txBody>
          <a:bodyPr/>
          <a:lstStyle/>
          <a:p>
            <a:fld id="{6EC4B410-37AE-E041-BE16-C1284F612F40}" type="slidenum">
              <a:rPr lang="en-US" smtClean="0"/>
              <a:t>52</a:t>
            </a:fld>
            <a:endParaRPr lang="en-US"/>
          </a:p>
        </p:txBody>
      </p:sp>
      <p:pic>
        <p:nvPicPr>
          <p:cNvPr id="4" name="Picture 3"/>
          <p:cNvPicPr>
            <a:picLocks noChangeAspect="1"/>
          </p:cNvPicPr>
          <p:nvPr/>
        </p:nvPicPr>
        <p:blipFill>
          <a:blip r:embed="rId2"/>
          <a:stretch>
            <a:fillRect/>
          </a:stretch>
        </p:blipFill>
        <p:spPr>
          <a:xfrm>
            <a:off x="3925454" y="3381722"/>
            <a:ext cx="5218545" cy="3215928"/>
          </a:xfrm>
          <a:prstGeom prst="rect">
            <a:avLst/>
          </a:prstGeom>
        </p:spPr>
      </p:pic>
      <p:sp>
        <p:nvSpPr>
          <p:cNvPr id="5" name="Rectangle 4"/>
          <p:cNvSpPr/>
          <p:nvPr/>
        </p:nvSpPr>
        <p:spPr>
          <a:xfrm>
            <a:off x="6373091" y="6288961"/>
            <a:ext cx="2659602" cy="307777"/>
          </a:xfrm>
          <a:prstGeom prst="rect">
            <a:avLst/>
          </a:prstGeom>
        </p:spPr>
        <p:txBody>
          <a:bodyPr wrap="none">
            <a:spAutoFit/>
          </a:bodyPr>
          <a:lstStyle/>
          <a:p>
            <a:r>
              <a:rPr lang="sv-SE" sz="1400" dirty="0" smtClean="0"/>
              <a:t>Image </a:t>
            </a:r>
            <a:r>
              <a:rPr lang="sv-SE" sz="1400" dirty="0" err="1" smtClean="0"/>
              <a:t>credits</a:t>
            </a:r>
            <a:r>
              <a:rPr lang="sv-SE" sz="1400" dirty="0" smtClean="0"/>
              <a:t>: Rainer </a:t>
            </a:r>
            <a:r>
              <a:rPr lang="sv-SE" sz="1400" dirty="0"/>
              <a:t>Knäpper,</a:t>
            </a:r>
            <a:endParaRPr lang="en-US" sz="1400" dirty="0"/>
          </a:p>
        </p:txBody>
      </p:sp>
      <p:pic>
        <p:nvPicPr>
          <p:cNvPr id="6" name="Picture 5"/>
          <p:cNvPicPr>
            <a:picLocks noChangeAspect="1"/>
          </p:cNvPicPr>
          <p:nvPr/>
        </p:nvPicPr>
        <p:blipFill>
          <a:blip r:embed="rId3"/>
          <a:stretch>
            <a:fillRect/>
          </a:stretch>
        </p:blipFill>
        <p:spPr>
          <a:xfrm>
            <a:off x="47841" y="2632403"/>
            <a:ext cx="4073885" cy="3965248"/>
          </a:xfrm>
          <a:prstGeom prst="rect">
            <a:avLst/>
          </a:prstGeom>
        </p:spPr>
      </p:pic>
    </p:spTree>
    <p:extLst>
      <p:ext uri="{BB962C8B-B14F-4D97-AF65-F5344CB8AC3E}">
        <p14:creationId xmlns:p14="http://schemas.microsoft.com/office/powerpoint/2010/main" val="3359741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553364" y="2990273"/>
            <a:ext cx="3382818" cy="3382818"/>
          </a:xfrm>
          <a:prstGeom prst="rect">
            <a:avLst/>
          </a:prstGeom>
        </p:spPr>
      </p:pic>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smtClean="0"/>
              <a:t>As Systems Engineers, all designs should consider factors such as the system lifecycle cost and environmental impact.</a:t>
            </a:r>
          </a:p>
          <a:p>
            <a:pPr marL="0" indent="0">
              <a:buNone/>
            </a:pPr>
            <a:endParaRPr lang="en-US" sz="2000" dirty="0"/>
          </a:p>
          <a:p>
            <a:pPr marL="0" indent="0">
              <a:buNone/>
            </a:pPr>
            <a:r>
              <a:rPr lang="en-US" sz="2000" dirty="0" smtClean="0"/>
              <a:t>In the electronics industry, you’re forced to consider the environment in at least one way:  The European Union Reduction of Hazardous Substances directive (</a:t>
            </a:r>
            <a:r>
              <a:rPr lang="en-US" sz="2000" dirty="0" err="1" smtClean="0"/>
              <a:t>RoHS</a:t>
            </a:r>
            <a:r>
              <a:rPr lang="en-US" sz="2000" dirty="0" smtClean="0"/>
              <a:t>).</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53</a:t>
            </a:fld>
            <a:endParaRPr lang="en-US"/>
          </a:p>
        </p:txBody>
      </p:sp>
    </p:spTree>
    <p:extLst>
      <p:ext uri="{BB962C8B-B14F-4D97-AF65-F5344CB8AC3E}">
        <p14:creationId xmlns:p14="http://schemas.microsoft.com/office/powerpoint/2010/main" val="1985601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553364" y="2990273"/>
            <a:ext cx="3382818" cy="3382818"/>
          </a:xfrm>
          <a:prstGeom prst="rect">
            <a:avLst/>
          </a:prstGeom>
        </p:spPr>
      </p:pic>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err="1" smtClean="0"/>
              <a:t>RoHS</a:t>
            </a:r>
            <a:r>
              <a:rPr lang="en-US" sz="2000" dirty="0" smtClean="0"/>
              <a:t> states that certain chemicals cannot be used in consumer electronics:</a:t>
            </a:r>
          </a:p>
          <a:p>
            <a:pPr marL="0" indent="0">
              <a:buNone/>
            </a:pPr>
            <a:endParaRPr lang="en-US" sz="2000" dirty="0"/>
          </a:p>
          <a:p>
            <a:r>
              <a:rPr lang="en-US" sz="2000" dirty="0">
                <a:hlinkClick r:id="rId3" tooltip="Lead"/>
              </a:rPr>
              <a:t>Lead</a:t>
            </a:r>
            <a:r>
              <a:rPr lang="en-US" sz="2000" dirty="0"/>
              <a:t> (</a:t>
            </a:r>
            <a:r>
              <a:rPr lang="en-US" sz="2000" dirty="0" err="1"/>
              <a:t>Pb</a:t>
            </a:r>
            <a:r>
              <a:rPr lang="en-US" sz="2000" dirty="0"/>
              <a:t>)</a:t>
            </a:r>
          </a:p>
          <a:p>
            <a:r>
              <a:rPr lang="en-US" sz="2000" dirty="0">
                <a:hlinkClick r:id="rId4" tooltip="Mercury (element)"/>
              </a:rPr>
              <a:t>Mercury</a:t>
            </a:r>
            <a:r>
              <a:rPr lang="en-US" sz="2000" dirty="0"/>
              <a:t> (Hg)</a:t>
            </a:r>
          </a:p>
          <a:p>
            <a:r>
              <a:rPr lang="en-US" sz="2000" dirty="0">
                <a:hlinkClick r:id="rId5" tooltip="Cadmium"/>
              </a:rPr>
              <a:t>Cadmium</a:t>
            </a:r>
            <a:r>
              <a:rPr lang="en-US" sz="2000" dirty="0"/>
              <a:t> (Cd)</a:t>
            </a:r>
          </a:p>
          <a:p>
            <a:r>
              <a:rPr lang="en-US" sz="2000" dirty="0">
                <a:hlinkClick r:id="rId6" tooltip="Hexavalent chromium"/>
              </a:rPr>
              <a:t>Hexavalent chromium</a:t>
            </a:r>
            <a:r>
              <a:rPr lang="en-US" sz="2000" dirty="0"/>
              <a:t> (Cr</a:t>
            </a:r>
            <a:r>
              <a:rPr lang="en-US" sz="2000" baseline="30000" dirty="0"/>
              <a:t>6+</a:t>
            </a:r>
            <a:r>
              <a:rPr lang="en-US" sz="2000" dirty="0"/>
              <a:t>)</a:t>
            </a:r>
          </a:p>
          <a:p>
            <a:r>
              <a:rPr lang="en-US" sz="2000" dirty="0">
                <a:hlinkClick r:id="rId7" tooltip="Polybrominated biphenyls"/>
              </a:rPr>
              <a:t>Polybrominated biphenyls</a:t>
            </a:r>
            <a:r>
              <a:rPr lang="en-US" sz="2000" dirty="0"/>
              <a:t> (PBB)</a:t>
            </a:r>
          </a:p>
          <a:p>
            <a:r>
              <a:rPr lang="en-US" sz="2000" dirty="0">
                <a:hlinkClick r:id="rId8" tooltip="PBDE"/>
              </a:rPr>
              <a:t>Polybrominated diphenyl ether</a:t>
            </a:r>
            <a:r>
              <a:rPr lang="en-US" sz="2000" dirty="0"/>
              <a:t> (PBDE)</a:t>
            </a:r>
          </a:p>
          <a:p>
            <a:pPr marL="0" indent="0">
              <a:buNone/>
            </a:pPr>
            <a:endParaRPr lang="en-US" sz="2000" dirty="0" smtClean="0"/>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54</a:t>
            </a:fld>
            <a:endParaRPr lang="en-US"/>
          </a:p>
        </p:txBody>
      </p:sp>
    </p:spTree>
    <p:extLst>
      <p:ext uri="{BB962C8B-B14F-4D97-AF65-F5344CB8AC3E}">
        <p14:creationId xmlns:p14="http://schemas.microsoft.com/office/powerpoint/2010/main" val="3019690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Manufacturability</a:t>
            </a:r>
            <a:endParaRPr lang="en-US" dirty="0"/>
          </a:p>
        </p:txBody>
      </p:sp>
      <p:sp>
        <p:nvSpPr>
          <p:cNvPr id="3" name="Content Placeholder 2"/>
          <p:cNvSpPr>
            <a:spLocks noGrp="1"/>
          </p:cNvSpPr>
          <p:nvPr>
            <p:ph idx="1"/>
          </p:nvPr>
        </p:nvSpPr>
        <p:spPr>
          <a:xfrm>
            <a:off x="457199" y="1685204"/>
            <a:ext cx="8051801" cy="3741160"/>
          </a:xfrm>
        </p:spPr>
        <p:txBody>
          <a:bodyPr/>
          <a:lstStyle/>
          <a:p>
            <a:pPr marL="0" indent="0">
              <a:buNone/>
            </a:pPr>
            <a:r>
              <a:rPr lang="en-US" sz="2000" dirty="0" smtClean="0"/>
              <a:t>Historically, solder has been made from Lead and Tin (</a:t>
            </a:r>
            <a:r>
              <a:rPr lang="en-US" sz="2000" dirty="0" err="1" smtClean="0"/>
              <a:t>SnPb</a:t>
            </a:r>
            <a:r>
              <a:rPr lang="en-US" sz="2000" dirty="0" smtClean="0"/>
              <a:t>).</a:t>
            </a:r>
          </a:p>
          <a:p>
            <a:pPr marL="0" indent="0">
              <a:buNone/>
            </a:pPr>
            <a:endParaRPr lang="en-US" sz="2000" dirty="0"/>
          </a:p>
          <a:p>
            <a:pPr marL="0" indent="0">
              <a:buNone/>
            </a:pPr>
            <a:r>
              <a:rPr lang="en-US" sz="2000" dirty="0" smtClean="0"/>
              <a:t>This is not </a:t>
            </a:r>
            <a:r>
              <a:rPr lang="en-US" sz="2000" dirty="0" err="1" smtClean="0"/>
              <a:t>RoHS</a:t>
            </a:r>
            <a:r>
              <a:rPr lang="en-US" sz="2000" dirty="0" smtClean="0"/>
              <a:t>-compliant; modern solder is made from other alloys of Tin, Copper, Silver and more exotic materials.</a:t>
            </a:r>
          </a:p>
          <a:p>
            <a:pPr marL="0" indent="0">
              <a:buNone/>
            </a:pPr>
            <a:endParaRPr lang="en-US" sz="2000" dirty="0"/>
          </a:p>
          <a:p>
            <a:pPr marL="0" indent="0">
              <a:buNone/>
            </a:pPr>
            <a:r>
              <a:rPr lang="en-US" sz="2000" dirty="0" smtClean="0"/>
              <a:t>Many electronics professionals speak of </a:t>
            </a:r>
            <a:r>
              <a:rPr lang="en-US" sz="2000" dirty="0" err="1" smtClean="0"/>
              <a:t>RoHS</a:t>
            </a:r>
            <a:r>
              <a:rPr lang="en-US" sz="2000" dirty="0" smtClean="0"/>
              <a:t> derisively as the quality of Lead-free solder is only recently approaching that of old-school </a:t>
            </a:r>
            <a:r>
              <a:rPr lang="en-US" sz="2000" dirty="0" err="1" smtClean="0"/>
              <a:t>SnPb</a:t>
            </a:r>
            <a:r>
              <a:rPr lang="en-US" sz="2000" dirty="0" smtClean="0"/>
              <a:t>.  It’s generally harder to rework, doesn’t flow as smoothly, is more brittle and doesn’t look as nice.</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55</a:t>
            </a:fld>
            <a:endParaRPr lang="en-US"/>
          </a:p>
        </p:txBody>
      </p:sp>
    </p:spTree>
    <p:extLst>
      <p:ext uri="{BB962C8B-B14F-4D97-AF65-F5344CB8AC3E}">
        <p14:creationId xmlns:p14="http://schemas.microsoft.com/office/powerpoint/2010/main" val="3635197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199" y="1685203"/>
            <a:ext cx="8051801" cy="4653251"/>
          </a:xfrm>
        </p:spPr>
        <p:txBody>
          <a:bodyPr/>
          <a:lstStyle/>
          <a:p>
            <a:r>
              <a:rPr lang="en-US" sz="2000" dirty="0" smtClean="0"/>
              <a:t>Power considerations are critical to Embedded Systems.</a:t>
            </a:r>
          </a:p>
          <a:p>
            <a:r>
              <a:rPr lang="en-US" sz="2000" dirty="0" smtClean="0"/>
              <a:t>Obvious factors such as voltage and current can have unexpected side-effects</a:t>
            </a:r>
          </a:p>
          <a:p>
            <a:pPr lvl="1"/>
            <a:r>
              <a:rPr lang="en-US" sz="1600" dirty="0" smtClean="0"/>
              <a:t>level translation</a:t>
            </a:r>
          </a:p>
          <a:p>
            <a:pPr lvl="1"/>
            <a:r>
              <a:rPr lang="en-US" sz="1600" dirty="0" smtClean="0"/>
              <a:t>decoupling.</a:t>
            </a:r>
          </a:p>
          <a:p>
            <a:r>
              <a:rPr lang="en-US" sz="2000" dirty="0" smtClean="0"/>
              <a:t>Designing circuit boards requires attention to</a:t>
            </a:r>
          </a:p>
          <a:p>
            <a:pPr lvl="1"/>
            <a:r>
              <a:rPr lang="en-US" sz="1600" dirty="0" smtClean="0"/>
              <a:t>trace impedance</a:t>
            </a:r>
          </a:p>
          <a:p>
            <a:pPr lvl="1"/>
            <a:r>
              <a:rPr lang="en-US" sz="1600" dirty="0" smtClean="0"/>
              <a:t>actual track thicknesses including etching effects</a:t>
            </a:r>
          </a:p>
          <a:p>
            <a:pPr lvl="1"/>
            <a:r>
              <a:rPr lang="en-US" sz="1600" dirty="0" smtClean="0"/>
              <a:t>via sizes and aspect ratios</a:t>
            </a:r>
          </a:p>
          <a:p>
            <a:pPr lvl="1"/>
            <a:r>
              <a:rPr lang="en-US" sz="1600" dirty="0" smtClean="0"/>
              <a:t>coefficients of thermal expansion</a:t>
            </a:r>
          </a:p>
          <a:p>
            <a:r>
              <a:rPr lang="en-US" sz="2000" dirty="0" smtClean="0"/>
              <a:t>Modern consumer electronics may not use leaded solder due to the </a:t>
            </a:r>
            <a:r>
              <a:rPr lang="en-US" sz="2000" dirty="0" err="1" smtClean="0"/>
              <a:t>RoHS</a:t>
            </a:r>
            <a:r>
              <a:rPr lang="en-US" sz="2000" dirty="0" smtClean="0"/>
              <a:t> directive.</a:t>
            </a:r>
          </a:p>
          <a:p>
            <a:pPr marL="0" indent="0">
              <a:buNone/>
            </a:pPr>
            <a:endParaRPr lang="en-US" sz="2000" dirty="0"/>
          </a:p>
          <a:p>
            <a:pPr marL="0" indent="0">
              <a:buNone/>
            </a:pP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56</a:t>
            </a:fld>
            <a:endParaRPr lang="en-US"/>
          </a:p>
        </p:txBody>
      </p:sp>
    </p:spTree>
    <p:extLst>
      <p:ext uri="{BB962C8B-B14F-4D97-AF65-F5344CB8AC3E}">
        <p14:creationId xmlns:p14="http://schemas.microsoft.com/office/powerpoint/2010/main" val="4652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740073" cy="3741160"/>
          </a:xfrm>
        </p:spPr>
        <p:txBody>
          <a:bodyPr/>
          <a:lstStyle/>
          <a:p>
            <a:pPr marL="0" indent="0">
              <a:buNone/>
            </a:pPr>
            <a:r>
              <a:rPr lang="en-US" sz="2000" dirty="0" smtClean="0"/>
              <a:t>3.3 Volts</a:t>
            </a:r>
          </a:p>
          <a:p>
            <a:pPr marL="0" indent="0">
              <a:buNone/>
            </a:pPr>
            <a:endParaRPr lang="en-US" sz="2000" dirty="0"/>
          </a:p>
          <a:p>
            <a:pPr marL="0" indent="0">
              <a:buNone/>
            </a:pPr>
            <a:r>
              <a:rPr lang="en-US" sz="2000" dirty="0" smtClean="0"/>
              <a:t>LVTTL:  Low Voltage Transistor Transistor Level</a:t>
            </a:r>
          </a:p>
          <a:p>
            <a:pPr marL="0" indent="0">
              <a:buNone/>
            </a:pPr>
            <a:endParaRPr lang="en-US" sz="2000" dirty="0"/>
          </a:p>
          <a:p>
            <a:pPr marL="0" indent="0">
              <a:buNone/>
            </a:pPr>
            <a:r>
              <a:rPr lang="en-US" sz="2000" dirty="0" smtClean="0"/>
              <a:t>Most modern logic devices.  Roughly the minimum voltage at which flash memory can be programmed.</a:t>
            </a:r>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Tree>
    <p:extLst>
      <p:ext uri="{BB962C8B-B14F-4D97-AF65-F5344CB8AC3E}">
        <p14:creationId xmlns:p14="http://schemas.microsoft.com/office/powerpoint/2010/main" val="174534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740073" cy="3741160"/>
          </a:xfrm>
        </p:spPr>
        <p:txBody>
          <a:bodyPr/>
          <a:lstStyle/>
          <a:p>
            <a:pPr marL="0" indent="0">
              <a:buNone/>
            </a:pPr>
            <a:r>
              <a:rPr lang="en-US" sz="2000" dirty="0" smtClean="0"/>
              <a:t>~1</a:t>
            </a:r>
            <a:r>
              <a:rPr lang="en-US" sz="2000" dirty="0" smtClean="0"/>
              <a:t> Volt</a:t>
            </a:r>
          </a:p>
          <a:p>
            <a:pPr marL="0" indent="0">
              <a:buNone/>
            </a:pPr>
            <a:endParaRPr lang="en-US" sz="2000" dirty="0"/>
          </a:p>
          <a:p>
            <a:pPr marL="0" indent="0">
              <a:buNone/>
            </a:pPr>
            <a:r>
              <a:rPr lang="en-US" sz="2000" dirty="0" smtClean="0"/>
              <a:t>The core voltage of most modern CPUs is kept very low in order to </a:t>
            </a:r>
            <a:r>
              <a:rPr lang="en-US" sz="2000" dirty="0" err="1" smtClean="0"/>
              <a:t>minimise</a:t>
            </a:r>
            <a:r>
              <a:rPr lang="en-US" sz="2000" dirty="0" smtClean="0"/>
              <a:t> power usage.</a:t>
            </a:r>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Tree>
    <p:extLst>
      <p:ext uri="{BB962C8B-B14F-4D97-AF65-F5344CB8AC3E}">
        <p14:creationId xmlns:p14="http://schemas.microsoft.com/office/powerpoint/2010/main" val="229908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199" y="1916113"/>
            <a:ext cx="7486073" cy="3741160"/>
          </a:xfrm>
        </p:spPr>
        <p:txBody>
          <a:bodyPr/>
          <a:lstStyle/>
          <a:p>
            <a:pPr marL="0" indent="0">
              <a:buNone/>
            </a:pPr>
            <a:r>
              <a:rPr lang="en-US" sz="2000" dirty="0" smtClean="0"/>
              <a:t>Many voltages in a system brings many potential issues:</a:t>
            </a:r>
          </a:p>
          <a:p>
            <a:pPr marL="0" indent="0">
              <a:buNone/>
            </a:pPr>
            <a:endParaRPr lang="en-US" sz="2000" dirty="0" smtClean="0"/>
          </a:p>
          <a:p>
            <a:r>
              <a:rPr lang="en-US" sz="2000" dirty="0" smtClean="0"/>
              <a:t>Level translation</a:t>
            </a:r>
            <a:endParaRPr lang="en-US" sz="2000" dirty="0" smtClean="0"/>
          </a:p>
          <a:p>
            <a:r>
              <a:rPr lang="en-US" sz="2000" dirty="0" smtClean="0"/>
              <a:t>Power rail ordering</a:t>
            </a:r>
          </a:p>
          <a:p>
            <a:r>
              <a:rPr lang="en-US" sz="2000" dirty="0" smtClean="0"/>
              <a:t>Conversion losses</a:t>
            </a:r>
            <a:endParaRPr lang="en-US" sz="2000" dirty="0" smtClean="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Tree>
    <p:extLst>
      <p:ext uri="{BB962C8B-B14F-4D97-AF65-F5344CB8AC3E}">
        <p14:creationId xmlns:p14="http://schemas.microsoft.com/office/powerpoint/2010/main" val="272782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457200" y="1916113"/>
            <a:ext cx="4045528" cy="460701"/>
          </a:xfrm>
        </p:spPr>
        <p:txBody>
          <a:bodyPr/>
          <a:lstStyle/>
          <a:p>
            <a:pPr marL="0" indent="0">
              <a:buNone/>
            </a:pPr>
            <a:r>
              <a:rPr lang="en-US" sz="2000" dirty="0" smtClean="0">
                <a:solidFill>
                  <a:schemeClr val="accent1">
                    <a:lumMod val="50000"/>
                  </a:schemeClr>
                </a:solidFill>
              </a:rPr>
              <a:t>Level Translation</a:t>
            </a:r>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4" name="Rectangle 3"/>
          <p:cNvSpPr/>
          <p:nvPr/>
        </p:nvSpPr>
        <p:spPr>
          <a:xfrm>
            <a:off x="3740726" y="5599545"/>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6" name="Rectangle 5"/>
          <p:cNvSpPr/>
          <p:nvPr/>
        </p:nvSpPr>
        <p:spPr>
          <a:xfrm>
            <a:off x="3740726" y="3850834"/>
            <a:ext cx="819727" cy="17487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3740726" y="2765562"/>
            <a:ext cx="819727" cy="1085272"/>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5" name="TextBox 4"/>
          <p:cNvSpPr txBox="1"/>
          <p:nvPr/>
        </p:nvSpPr>
        <p:spPr>
          <a:xfrm>
            <a:off x="3244272" y="6015243"/>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0" name="TextBox 9"/>
          <p:cNvSpPr txBox="1"/>
          <p:nvPr/>
        </p:nvSpPr>
        <p:spPr>
          <a:xfrm>
            <a:off x="3184163" y="5441858"/>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1" name="TextBox 10"/>
          <p:cNvSpPr txBox="1"/>
          <p:nvPr/>
        </p:nvSpPr>
        <p:spPr>
          <a:xfrm>
            <a:off x="3244272" y="3696945"/>
            <a:ext cx="556563" cy="307777"/>
          </a:xfrm>
          <a:prstGeom prst="rect">
            <a:avLst/>
          </a:prstGeom>
          <a:noFill/>
        </p:spPr>
        <p:txBody>
          <a:bodyPr wrap="none" rtlCol="0">
            <a:spAutoFit/>
          </a:bodyPr>
          <a:lstStyle/>
          <a:p>
            <a:r>
              <a:rPr lang="en-US" sz="1400" dirty="0">
                <a:solidFill>
                  <a:srgbClr val="000000"/>
                </a:solidFill>
              </a:rPr>
              <a:t>3</a:t>
            </a:r>
            <a:r>
              <a:rPr lang="en-US" sz="1400" dirty="0" smtClean="0">
                <a:solidFill>
                  <a:srgbClr val="000000"/>
                </a:solidFill>
              </a:rPr>
              <a:t>.2</a:t>
            </a:r>
            <a:r>
              <a:rPr lang="en-US" sz="1400" dirty="0" smtClean="0">
                <a:solidFill>
                  <a:srgbClr val="000000"/>
                </a:solidFill>
              </a:rPr>
              <a:t>V</a:t>
            </a:r>
            <a:endParaRPr lang="en-US" sz="1400" dirty="0" smtClean="0">
              <a:solidFill>
                <a:srgbClr val="000000"/>
              </a:solidFill>
            </a:endParaRPr>
          </a:p>
        </p:txBody>
      </p:sp>
      <p:sp>
        <p:nvSpPr>
          <p:cNvPr id="12" name="TextBox 11"/>
          <p:cNvSpPr txBox="1"/>
          <p:nvPr/>
        </p:nvSpPr>
        <p:spPr>
          <a:xfrm>
            <a:off x="3301997" y="2611673"/>
            <a:ext cx="415498" cy="307777"/>
          </a:xfrm>
          <a:prstGeom prst="rect">
            <a:avLst/>
          </a:prstGeom>
          <a:noFill/>
        </p:spPr>
        <p:txBody>
          <a:bodyPr wrap="none" rtlCol="0">
            <a:spAutoFit/>
          </a:bodyPr>
          <a:lstStyle/>
          <a:p>
            <a:r>
              <a:rPr lang="en-US" sz="1400" dirty="0" smtClean="0">
                <a:solidFill>
                  <a:srgbClr val="000000"/>
                </a:solidFill>
              </a:rPr>
              <a:t>5</a:t>
            </a:r>
            <a:r>
              <a:rPr lang="en-US" sz="1400" dirty="0" smtClean="0">
                <a:solidFill>
                  <a:srgbClr val="000000"/>
                </a:solidFill>
              </a:rPr>
              <a:t>V</a:t>
            </a:r>
            <a:endParaRPr lang="en-US" sz="1400" dirty="0" smtClean="0">
              <a:solidFill>
                <a:srgbClr val="000000"/>
              </a:solidFill>
            </a:endParaRPr>
          </a:p>
        </p:txBody>
      </p:sp>
      <p:sp>
        <p:nvSpPr>
          <p:cNvPr id="13" name="Rectangle 12"/>
          <p:cNvSpPr/>
          <p:nvPr/>
        </p:nvSpPr>
        <p:spPr>
          <a:xfrm>
            <a:off x="5509490" y="5628834"/>
            <a:ext cx="819727" cy="6003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Low</a:t>
            </a:r>
            <a:endParaRPr lang="en-US" dirty="0"/>
          </a:p>
        </p:txBody>
      </p:sp>
      <p:sp>
        <p:nvSpPr>
          <p:cNvPr id="14" name="Rectangle 13"/>
          <p:cNvSpPr/>
          <p:nvPr/>
        </p:nvSpPr>
        <p:spPr>
          <a:xfrm>
            <a:off x="5509490" y="4393470"/>
            <a:ext cx="819727" cy="12353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5509490" y="3696944"/>
            <a:ext cx="819727" cy="696525"/>
          </a:xfrm>
          <a:prstGeom prst="rect">
            <a:avLst/>
          </a:prstGeom>
          <a:solidFill>
            <a:srgbClr val="FF66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High</a:t>
            </a:r>
            <a:endParaRPr lang="en-US" dirty="0"/>
          </a:p>
        </p:txBody>
      </p:sp>
      <p:sp>
        <p:nvSpPr>
          <p:cNvPr id="16" name="TextBox 15"/>
          <p:cNvSpPr txBox="1"/>
          <p:nvPr/>
        </p:nvSpPr>
        <p:spPr>
          <a:xfrm>
            <a:off x="5013036" y="6044532"/>
            <a:ext cx="415498" cy="307777"/>
          </a:xfrm>
          <a:prstGeom prst="rect">
            <a:avLst/>
          </a:prstGeom>
          <a:noFill/>
        </p:spPr>
        <p:txBody>
          <a:bodyPr wrap="none" rtlCol="0">
            <a:spAutoFit/>
          </a:bodyPr>
          <a:lstStyle/>
          <a:p>
            <a:r>
              <a:rPr lang="en-US" sz="1400" dirty="0" smtClean="0">
                <a:solidFill>
                  <a:srgbClr val="000000"/>
                </a:solidFill>
              </a:rPr>
              <a:t>0V</a:t>
            </a:r>
            <a:endParaRPr lang="en-US" sz="1400" dirty="0" smtClean="0">
              <a:solidFill>
                <a:srgbClr val="000000"/>
              </a:solidFill>
            </a:endParaRPr>
          </a:p>
        </p:txBody>
      </p:sp>
      <p:sp>
        <p:nvSpPr>
          <p:cNvPr id="17" name="TextBox 16"/>
          <p:cNvSpPr txBox="1"/>
          <p:nvPr/>
        </p:nvSpPr>
        <p:spPr>
          <a:xfrm>
            <a:off x="4952927" y="5471147"/>
            <a:ext cx="556563" cy="307777"/>
          </a:xfrm>
          <a:prstGeom prst="rect">
            <a:avLst/>
          </a:prstGeom>
          <a:noFill/>
        </p:spPr>
        <p:txBody>
          <a:bodyPr wrap="none" rtlCol="0">
            <a:spAutoFit/>
          </a:bodyPr>
          <a:lstStyle/>
          <a:p>
            <a:r>
              <a:rPr lang="en-US" sz="1400" dirty="0" smtClean="0">
                <a:solidFill>
                  <a:srgbClr val="000000"/>
                </a:solidFill>
              </a:rPr>
              <a:t>0.8V</a:t>
            </a:r>
            <a:endParaRPr lang="en-US" sz="1400" dirty="0" smtClean="0">
              <a:solidFill>
                <a:srgbClr val="000000"/>
              </a:solidFill>
            </a:endParaRPr>
          </a:p>
        </p:txBody>
      </p:sp>
      <p:sp>
        <p:nvSpPr>
          <p:cNvPr id="18" name="TextBox 17"/>
          <p:cNvSpPr txBox="1"/>
          <p:nvPr/>
        </p:nvSpPr>
        <p:spPr>
          <a:xfrm>
            <a:off x="5013036" y="4239581"/>
            <a:ext cx="556563" cy="307777"/>
          </a:xfrm>
          <a:prstGeom prst="rect">
            <a:avLst/>
          </a:prstGeom>
          <a:noFill/>
        </p:spPr>
        <p:txBody>
          <a:bodyPr wrap="none" rtlCol="0">
            <a:spAutoFit/>
          </a:bodyPr>
          <a:lstStyle/>
          <a:p>
            <a:r>
              <a:rPr lang="en-US" sz="1400" dirty="0" smtClean="0">
                <a:solidFill>
                  <a:srgbClr val="000000"/>
                </a:solidFill>
              </a:rPr>
              <a:t>2.4</a:t>
            </a:r>
            <a:r>
              <a:rPr lang="en-US" sz="1400" dirty="0" smtClean="0">
                <a:solidFill>
                  <a:srgbClr val="000000"/>
                </a:solidFill>
              </a:rPr>
              <a:t>V</a:t>
            </a:r>
            <a:endParaRPr lang="en-US" sz="1400" dirty="0" smtClean="0">
              <a:solidFill>
                <a:srgbClr val="000000"/>
              </a:solidFill>
            </a:endParaRPr>
          </a:p>
        </p:txBody>
      </p:sp>
      <p:sp>
        <p:nvSpPr>
          <p:cNvPr id="19" name="TextBox 18"/>
          <p:cNvSpPr txBox="1"/>
          <p:nvPr/>
        </p:nvSpPr>
        <p:spPr>
          <a:xfrm>
            <a:off x="4955237" y="3557002"/>
            <a:ext cx="556563" cy="307777"/>
          </a:xfrm>
          <a:prstGeom prst="rect">
            <a:avLst/>
          </a:prstGeom>
          <a:noFill/>
        </p:spPr>
        <p:txBody>
          <a:bodyPr wrap="none" rtlCol="0">
            <a:spAutoFit/>
          </a:bodyPr>
          <a:lstStyle/>
          <a:p>
            <a:r>
              <a:rPr lang="en-US" sz="1400" dirty="0" smtClean="0">
                <a:solidFill>
                  <a:srgbClr val="000000"/>
                </a:solidFill>
              </a:rPr>
              <a:t>3.6V</a:t>
            </a:r>
            <a:endParaRPr lang="en-US" sz="1400" dirty="0" smtClean="0">
              <a:solidFill>
                <a:srgbClr val="000000"/>
              </a:solidFill>
            </a:endParaRPr>
          </a:p>
        </p:txBody>
      </p:sp>
      <p:cxnSp>
        <p:nvCxnSpPr>
          <p:cNvPr id="20" name="Straight Arrow Connector 19"/>
          <p:cNvCxnSpPr/>
          <p:nvPr/>
        </p:nvCxnSpPr>
        <p:spPr>
          <a:xfrm>
            <a:off x="4560453" y="3174999"/>
            <a:ext cx="738909" cy="1154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Cloud 20"/>
          <p:cNvSpPr/>
          <p:nvPr/>
        </p:nvSpPr>
        <p:spPr>
          <a:xfrm>
            <a:off x="5384662" y="2765562"/>
            <a:ext cx="1166091" cy="791440"/>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cxnSp>
        <p:nvCxnSpPr>
          <p:cNvPr id="23" name="Straight Arrow Connector 22"/>
          <p:cNvCxnSpPr/>
          <p:nvPr/>
        </p:nvCxnSpPr>
        <p:spPr>
          <a:xfrm flipH="1">
            <a:off x="4560453" y="4087091"/>
            <a:ext cx="868081"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11334337"/>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404</TotalTime>
  <Words>2265</Words>
  <Application>Microsoft Macintosh PowerPoint</Application>
  <PresentationFormat>On-screen Show (4:3)</PresentationFormat>
  <Paragraphs>419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ANUPowerpointTemplate2010</vt:lpstr>
      <vt:lpstr>Physical Integration and Power Considerations</vt:lpstr>
      <vt:lpstr>Overview</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Power</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Manufacturability</vt:lpstr>
      <vt:lpstr>Summary</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109</cp:revision>
  <dcterms:created xsi:type="dcterms:W3CDTF">2012-03-25T00:50:54Z</dcterms:created>
  <dcterms:modified xsi:type="dcterms:W3CDTF">2012-10-10T11:27:48Z</dcterms:modified>
</cp:coreProperties>
</file>