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49"/>
  </p:notesMasterIdLst>
  <p:handoutMasterIdLst>
    <p:handoutMasterId r:id="rId50"/>
  </p:handoutMasterIdLst>
  <p:sldIdLst>
    <p:sldId id="256" r:id="rId2"/>
    <p:sldId id="258" r:id="rId3"/>
    <p:sldId id="259" r:id="rId4"/>
    <p:sldId id="264" r:id="rId5"/>
    <p:sldId id="265" r:id="rId6"/>
    <p:sldId id="266" r:id="rId7"/>
    <p:sldId id="267" r:id="rId8"/>
    <p:sldId id="269" r:id="rId9"/>
    <p:sldId id="270" r:id="rId10"/>
    <p:sldId id="260" r:id="rId11"/>
    <p:sldId id="271" r:id="rId12"/>
    <p:sldId id="276" r:id="rId13"/>
    <p:sldId id="272" r:id="rId14"/>
    <p:sldId id="273" r:id="rId15"/>
    <p:sldId id="274" r:id="rId16"/>
    <p:sldId id="275" r:id="rId17"/>
    <p:sldId id="277" r:id="rId18"/>
    <p:sldId id="278" r:id="rId19"/>
    <p:sldId id="279" r:id="rId20"/>
    <p:sldId id="280" r:id="rId21"/>
    <p:sldId id="281" r:id="rId22"/>
    <p:sldId id="261" r:id="rId23"/>
    <p:sldId id="282" r:id="rId24"/>
    <p:sldId id="283" r:id="rId25"/>
    <p:sldId id="285" r:id="rId26"/>
    <p:sldId id="286" r:id="rId27"/>
    <p:sldId id="287" r:id="rId28"/>
    <p:sldId id="304" r:id="rId29"/>
    <p:sldId id="305" r:id="rId30"/>
    <p:sldId id="284" r:id="rId31"/>
    <p:sldId id="288" r:id="rId32"/>
    <p:sldId id="289" r:id="rId33"/>
    <p:sldId id="290" r:id="rId34"/>
    <p:sldId id="291" r:id="rId35"/>
    <p:sldId id="292" r:id="rId36"/>
    <p:sldId id="293" r:id="rId37"/>
    <p:sldId id="294" r:id="rId38"/>
    <p:sldId id="295" r:id="rId39"/>
    <p:sldId id="262"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352"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DBD5A2-AA64-DF47-AD78-935F6A656BCA}" type="datetimeFigureOut">
              <a:rPr lang="en-US" smtClean="0"/>
              <a:t>16/10/12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BDDD45-8B65-B342-AF20-7A10CA82B791}" type="slidenum">
              <a:rPr lang="en-US" smtClean="0"/>
              <a:t>‹#›</a:t>
            </a:fld>
            <a:endParaRPr lang="en-US" dirty="0"/>
          </a:p>
        </p:txBody>
      </p:sp>
    </p:spTree>
    <p:extLst>
      <p:ext uri="{BB962C8B-B14F-4D97-AF65-F5344CB8AC3E}">
        <p14:creationId xmlns:p14="http://schemas.microsoft.com/office/powerpoint/2010/main" val="1501286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0E0E27-E714-8E4B-B35E-9D7D77FA161E}" type="datetimeFigureOut">
              <a:rPr lang="en-US" smtClean="0"/>
              <a:t>16/10/12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7670-4847-0C45-8086-A8E697530DA1}" type="slidenum">
              <a:rPr lang="en-US" smtClean="0"/>
              <a:t>‹#›</a:t>
            </a:fld>
            <a:endParaRPr lang="en-US" dirty="0"/>
          </a:p>
        </p:txBody>
      </p:sp>
    </p:spTree>
    <p:extLst>
      <p:ext uri="{BB962C8B-B14F-4D97-AF65-F5344CB8AC3E}">
        <p14:creationId xmlns:p14="http://schemas.microsoft.com/office/powerpoint/2010/main" val="42122358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652963"/>
            <a:ext cx="9144000" cy="2205037"/>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5" name="Rectangle 8"/>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6" name="Picture 9" descr="ANU_LOGO_WHITE"/>
          <p:cNvPicPr>
            <a:picLocks noChangeAspect="1" noChangeArrowheads="1"/>
          </p:cNvPicPr>
          <p:nvPr/>
        </p:nvPicPr>
        <p:blipFill>
          <a:blip r:embed="rId2"/>
          <a:srcRect/>
          <a:stretch>
            <a:fillRect/>
          </a:stretch>
        </p:blipFill>
        <p:spPr bwMode="auto">
          <a:xfrm>
            <a:off x="468313" y="115888"/>
            <a:ext cx="1511300" cy="525462"/>
          </a:xfrm>
          <a:prstGeom prst="rect">
            <a:avLst/>
          </a:prstGeom>
          <a:noFill/>
          <a:ln w="9525">
            <a:noFill/>
            <a:miter lim="800000"/>
            <a:headEnd/>
            <a:tailEnd/>
          </a:ln>
        </p:spPr>
      </p:pic>
      <p:sp>
        <p:nvSpPr>
          <p:cNvPr id="8196" name="Rectangle 4"/>
          <p:cNvSpPr>
            <a:spLocks noGrp="1" noChangeArrowheads="1"/>
          </p:cNvSpPr>
          <p:nvPr>
            <p:ph type="subTitle" idx="1"/>
          </p:nvPr>
        </p:nvSpPr>
        <p:spPr>
          <a:xfrm>
            <a:off x="468313" y="4652963"/>
            <a:ext cx="8280400" cy="519112"/>
          </a:xfrm>
        </p:spPr>
        <p:txBody>
          <a:bodyPr>
            <a:spAutoFit/>
          </a:bodyPr>
          <a:lstStyle>
            <a:lvl1pPr marL="0" indent="0">
              <a:buFontTx/>
              <a:buNone/>
              <a:defRPr sz="2800"/>
            </a:lvl1pPr>
          </a:lstStyle>
          <a:p>
            <a:r>
              <a:rPr lang="en-US" smtClean="0"/>
              <a:t>Click to edit Master subtitle style</a:t>
            </a:r>
            <a:endParaRPr lang="en-US"/>
          </a:p>
        </p:txBody>
      </p:sp>
      <p:sp>
        <p:nvSpPr>
          <p:cNvPr id="8195" name="Rectangle 3"/>
          <p:cNvSpPr>
            <a:spLocks noGrp="1" noChangeArrowheads="1"/>
          </p:cNvSpPr>
          <p:nvPr>
            <p:ph type="ctrTitle"/>
          </p:nvPr>
        </p:nvSpPr>
        <p:spPr>
          <a:xfrm>
            <a:off x="468313" y="1919288"/>
            <a:ext cx="8207375" cy="641350"/>
          </a:xfrm>
        </p:spPr>
        <p:txBody>
          <a:bodyPr>
            <a:spAutoFit/>
          </a:bodyPr>
          <a:lstStyle>
            <a:lvl1pPr>
              <a:defRPr>
                <a:solidFill>
                  <a:schemeClr val="tx1"/>
                </a:solidFill>
              </a:defRPr>
            </a:lvl1pPr>
          </a:lstStyle>
          <a:p>
            <a:r>
              <a:rPr lang="en-US" smtClean="0"/>
              <a:t>Click to edit Master title style</a:t>
            </a:r>
            <a:endParaRPr lang="en-US"/>
          </a:p>
        </p:txBody>
      </p:sp>
      <p:sp>
        <p:nvSpPr>
          <p:cNvPr id="7" name="Rectangle 5"/>
          <p:cNvSpPr>
            <a:spLocks noGrp="1" noChangeArrowheads="1"/>
          </p:cNvSpPr>
          <p:nvPr>
            <p:ph type="dt" sz="half" idx="10"/>
          </p:nvPr>
        </p:nvSpPr>
        <p:spPr>
          <a:xfrm>
            <a:off x="457200" y="6245225"/>
            <a:ext cx="2133600" cy="476250"/>
          </a:xfrm>
        </p:spPr>
        <p:txBody>
          <a:bodyPr/>
          <a:lstStyle>
            <a:lvl1pPr algn="l">
              <a:defRPr/>
            </a:lvl1pPr>
          </a:lstStyle>
          <a:p>
            <a:fld id="{DF6977FA-FB72-A540-B4E7-FD097F77AA88}" type="datetime1">
              <a:rPr lang="en-US" smtClean="0"/>
              <a:t>16/10/12</a:t>
            </a:fld>
            <a:endParaRPr lang="en-US" dirty="0"/>
          </a:p>
        </p:txBody>
      </p:sp>
      <p:sp>
        <p:nvSpPr>
          <p:cNvPr id="8" name="Rectangle 6"/>
          <p:cNvSpPr>
            <a:spLocks noGrp="1" noChangeArrowheads="1"/>
          </p:cNvSpPr>
          <p:nvPr>
            <p:ph type="ftr" sz="quarter" idx="11"/>
          </p:nvPr>
        </p:nvSpPr>
        <p:spPr>
          <a:xfrm>
            <a:off x="3124200" y="6245225"/>
            <a:ext cx="2895600" cy="476250"/>
          </a:xfrm>
        </p:spPr>
        <p:txBody>
          <a:bodyPr/>
          <a:lstStyle>
            <a:lvl1pPr algn="ctr">
              <a:defRPr smtClean="0"/>
            </a:lvl1pPr>
          </a:lstStyle>
          <a:p>
            <a:endParaRPr lang="en-US" dirty="0"/>
          </a:p>
        </p:txBody>
      </p:sp>
      <p:sp>
        <p:nvSpPr>
          <p:cNvPr id="9" name="Rectangle 7"/>
          <p:cNvSpPr>
            <a:spLocks noGrp="1" noChangeArrowheads="1"/>
          </p:cNvSpPr>
          <p:nvPr>
            <p:ph type="sldNum" sz="quarter" idx="12"/>
          </p:nvPr>
        </p:nvSpPr>
        <p:spPr>
          <a:xfrm>
            <a:off x="6553200" y="6245225"/>
            <a:ext cx="2133600" cy="476250"/>
          </a:xfrm>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CE98EA81-5F33-D04B-9542-F6C14AECD6AD}" type="datetime1">
              <a:rPr lang="en-US" smtClean="0"/>
              <a:t>16/10/12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765175"/>
            <a:ext cx="2058988" cy="5360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5175"/>
            <a:ext cx="6029325" cy="53609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B4C0651C-C39B-CB4E-8A2E-5AFE5DFEE3A0}" type="datetime1">
              <a:rPr lang="en-US" smtClean="0"/>
              <a:t>16/10/12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E3994F0-7390-5A47-AC10-77B3408E1BAF}" type="datetime1">
              <a:rPr lang="en-US" smtClean="0"/>
              <a:t>16/10/12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C4CC5B69-47DB-6045-8BC7-BBA701E5640E}" type="datetime1">
              <a:rPr lang="en-US" smtClean="0"/>
              <a:t>16/10/12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038600" cy="4210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E6B0E28-7413-7C4E-A256-1FF5E7564A38}" type="datetime1">
              <a:rPr lang="en-US" smtClean="0"/>
              <a:t>16/10/12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43CAD0E3-73D4-EB47-8BBE-11AA7C3F5F4D}" type="datetime1">
              <a:rPr lang="en-US" smtClean="0"/>
              <a:t>16/10/12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23429181-FA6D-8848-BFD2-4438B87E2FF6}" type="datetime1">
              <a:rPr lang="en-US" smtClean="0"/>
              <a:t>16/10/12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26B047-BFC0-6D4F-BED1-AC33C51C0BC5}" type="datetime1">
              <a:rPr lang="en-US" smtClean="0"/>
              <a:t>16/10/12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C450E60-F8DD-214F-83EB-D1D58C37BBD6}" type="datetime1">
              <a:rPr lang="en-US" smtClean="0"/>
              <a:t>16/10/12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53FAF66E-B277-8943-8AB0-311116ABAE98}" type="datetime1">
              <a:rPr lang="en-US" smtClean="0"/>
              <a:t>16/10/12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EC4B410-37AE-E041-BE16-C1284F612F4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597650"/>
            <a:ext cx="9144000" cy="260350"/>
          </a:xfrm>
          <a:prstGeom prst="rect">
            <a:avLst/>
          </a:prstGeom>
          <a:solidFill>
            <a:srgbClr val="94B0BE"/>
          </a:solidFill>
          <a:ln w="9525">
            <a:noFill/>
            <a:miter lim="800000"/>
            <a:headEnd/>
            <a:tailEnd/>
          </a:ln>
          <a:effectLst/>
        </p:spPr>
        <p:txBody>
          <a:bodyPr wrap="none" anchor="ctr">
            <a:prstTxWarp prst="textNoShape">
              <a:avLst/>
            </a:prstTxWarp>
          </a:bodyPr>
          <a:lstStyle/>
          <a:p>
            <a:pPr>
              <a:defRPr/>
            </a:pPr>
            <a:endParaRPr lang="en-US" dirty="0"/>
          </a:p>
        </p:txBody>
      </p:sp>
      <p:sp>
        <p:nvSpPr>
          <p:cNvPr id="1027" name="Rectangle 2"/>
          <p:cNvSpPr>
            <a:spLocks noGrp="1" noChangeArrowheads="1"/>
          </p:cNvSpPr>
          <p:nvPr>
            <p:ph type="title"/>
          </p:nvPr>
        </p:nvSpPr>
        <p:spPr bwMode="auto">
          <a:xfrm>
            <a:off x="468313" y="765175"/>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457200" y="1916113"/>
            <a:ext cx="8229600" cy="4210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Rectangle 4"/>
          <p:cNvSpPr>
            <a:spLocks noGrp="1" noChangeArrowheads="1"/>
          </p:cNvSpPr>
          <p:nvPr>
            <p:ph type="dt" sz="half" idx="2"/>
          </p:nvPr>
        </p:nvSpPr>
        <p:spPr bwMode="auto">
          <a:xfrm>
            <a:off x="5724525" y="6597650"/>
            <a:ext cx="2133600"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fld id="{F08F678A-056F-1148-8652-C8DF95C6BE33}" type="datetime1">
              <a:rPr lang="en-US" smtClean="0"/>
              <a:t>16/10/12</a:t>
            </a:fld>
            <a:endParaRPr lang="en-US" dirty="0"/>
          </a:p>
        </p:txBody>
      </p:sp>
      <p:sp>
        <p:nvSpPr>
          <p:cNvPr id="1029" name="Rectangle 5"/>
          <p:cNvSpPr>
            <a:spLocks noGrp="1" noChangeArrowheads="1"/>
          </p:cNvSpPr>
          <p:nvPr>
            <p:ph type="ftr" sz="quarter" idx="3"/>
          </p:nvPr>
        </p:nvSpPr>
        <p:spPr bwMode="auto">
          <a:xfrm>
            <a:off x="395288" y="6597650"/>
            <a:ext cx="504031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dirty="0"/>
          </a:p>
        </p:txBody>
      </p:sp>
      <p:sp>
        <p:nvSpPr>
          <p:cNvPr id="1030" name="Rectangle 6"/>
          <p:cNvSpPr>
            <a:spLocks noGrp="1" noChangeArrowheads="1"/>
          </p:cNvSpPr>
          <p:nvPr>
            <p:ph type="sldNum" sz="quarter" idx="4"/>
          </p:nvPr>
        </p:nvSpPr>
        <p:spPr bwMode="auto">
          <a:xfrm>
            <a:off x="8101013" y="6597650"/>
            <a:ext cx="58578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EC4B410-37AE-E041-BE16-C1284F612F40}" type="slidenum">
              <a:rPr lang="en-US" smtClean="0"/>
              <a:t>‹#›</a:t>
            </a:fld>
            <a:endParaRPr lang="en-US" dirty="0"/>
          </a:p>
        </p:txBody>
      </p:sp>
      <p:sp>
        <p:nvSpPr>
          <p:cNvPr id="1031" name="Rectangle 7"/>
          <p:cNvSpPr>
            <a:spLocks noChangeArrowheads="1"/>
          </p:cNvSpPr>
          <p:nvPr/>
        </p:nvSpPr>
        <p:spPr bwMode="auto">
          <a:xfrm>
            <a:off x="0" y="0"/>
            <a:ext cx="9144000" cy="765175"/>
          </a:xfrm>
          <a:prstGeom prst="rect">
            <a:avLst/>
          </a:prstGeom>
          <a:solidFill>
            <a:srgbClr val="333333"/>
          </a:solidFill>
          <a:ln w="9525">
            <a:noFill/>
            <a:miter lim="800000"/>
            <a:headEnd/>
            <a:tailEnd/>
          </a:ln>
          <a:effectLst/>
        </p:spPr>
        <p:txBody>
          <a:bodyPr wrap="none" anchor="ctr">
            <a:prstTxWarp prst="textNoShape">
              <a:avLst/>
            </a:prstTxWarp>
          </a:bodyPr>
          <a:lstStyle/>
          <a:p>
            <a:pPr algn="ctr">
              <a:defRPr/>
            </a:pPr>
            <a:endParaRPr lang="en-US" dirty="0"/>
          </a:p>
        </p:txBody>
      </p:sp>
      <p:pic>
        <p:nvPicPr>
          <p:cNvPr id="1033" name="Picture 9" descr="ANU_LOGO_WHITE"/>
          <p:cNvPicPr>
            <a:picLocks noChangeAspect="1" noChangeArrowheads="1"/>
          </p:cNvPicPr>
          <p:nvPr/>
        </p:nvPicPr>
        <p:blipFill>
          <a:blip r:embed="rId13"/>
          <a:srcRect/>
          <a:stretch>
            <a:fillRect/>
          </a:stretch>
        </p:blipFill>
        <p:spPr bwMode="auto">
          <a:xfrm>
            <a:off x="468313" y="115888"/>
            <a:ext cx="1511300" cy="525462"/>
          </a:xfrm>
          <a:prstGeom prst="rect">
            <a:avLst/>
          </a:prstGeom>
          <a:noFill/>
          <a:ln w="9525">
            <a:noFill/>
            <a:miter lim="800000"/>
            <a:headEnd/>
            <a:tailEnd/>
          </a:ln>
        </p:spPr>
      </p:pic>
      <p:sp>
        <p:nvSpPr>
          <p:cNvPr id="3" name="TextBox 2"/>
          <p:cNvSpPr txBox="1"/>
          <p:nvPr userDrawn="1"/>
        </p:nvSpPr>
        <p:spPr>
          <a:xfrm>
            <a:off x="6415319" y="195400"/>
            <a:ext cx="2282594" cy="369332"/>
          </a:xfrm>
          <a:prstGeom prst="rect">
            <a:avLst/>
          </a:prstGeom>
          <a:noFill/>
        </p:spPr>
        <p:txBody>
          <a:bodyPr wrap="square" rtlCol="0">
            <a:spAutoFit/>
          </a:bodyPr>
          <a:lstStyle/>
          <a:p>
            <a:r>
              <a:rPr lang="en-US" dirty="0" smtClean="0">
                <a:solidFill>
                  <a:schemeClr val="bg1">
                    <a:lumMod val="85000"/>
                  </a:schemeClr>
                </a:solidFill>
              </a:rPr>
              <a:t>Embedded Systems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3600">
          <a:solidFill>
            <a:srgbClr val="527688"/>
          </a:solidFill>
          <a:latin typeface="+mj-lt"/>
          <a:ea typeface="+mj-ea"/>
          <a:cs typeface="+mj-cs"/>
        </a:defRPr>
      </a:lvl1pPr>
      <a:lvl2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2pPr>
      <a:lvl3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3pPr>
      <a:lvl4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4pPr>
      <a:lvl5pPr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5pPr>
      <a:lvl6pPr marL="4572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6pPr>
      <a:lvl7pPr marL="9144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7pPr>
      <a:lvl8pPr marL="13716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8pPr>
      <a:lvl9pPr marL="1828800" algn="l" rtl="0" eaLnBrk="1" fontAlgn="base" hangingPunct="1">
        <a:spcBef>
          <a:spcPct val="0"/>
        </a:spcBef>
        <a:spcAft>
          <a:spcPct val="0"/>
        </a:spcAft>
        <a:defRPr sz="3600">
          <a:solidFill>
            <a:srgbClr val="527688"/>
          </a:solidFill>
          <a:latin typeface="Arial" pitchFamily="-84" charset="0"/>
          <a:ea typeface="Arial" pitchFamily="-84" charset="0"/>
          <a:cs typeface="Arial" pitchFamily="-8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313" y="4652963"/>
            <a:ext cx="8280400" cy="1040285"/>
          </a:xfrm>
        </p:spPr>
        <p:txBody>
          <a:bodyPr/>
          <a:lstStyle/>
          <a:p>
            <a:r>
              <a:rPr lang="en-US" dirty="0" smtClean="0"/>
              <a:t>ENGN{4,6}521</a:t>
            </a:r>
          </a:p>
          <a:p>
            <a:r>
              <a:rPr lang="en-US" dirty="0" smtClean="0"/>
              <a:t>Embedded Systems</a:t>
            </a:r>
            <a:endParaRPr lang="en-US" dirty="0"/>
          </a:p>
        </p:txBody>
      </p:sp>
      <p:sp>
        <p:nvSpPr>
          <p:cNvPr id="2" name="Title 1"/>
          <p:cNvSpPr>
            <a:spLocks noGrp="1"/>
          </p:cNvSpPr>
          <p:nvPr>
            <p:ph type="ctrTitle"/>
          </p:nvPr>
        </p:nvSpPr>
        <p:spPr>
          <a:xfrm>
            <a:off x="468313" y="1916798"/>
            <a:ext cx="8207375" cy="646331"/>
          </a:xfrm>
        </p:spPr>
        <p:txBody>
          <a:bodyPr/>
          <a:lstStyle/>
          <a:p>
            <a:r>
              <a:rPr lang="en-US" dirty="0" smtClean="0"/>
              <a:t>Reliability </a:t>
            </a:r>
            <a:r>
              <a:rPr lang="en-US" smtClean="0"/>
              <a:t>and Redundancy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10</a:t>
            </a:fld>
            <a:endParaRPr lang="en-US"/>
          </a:p>
        </p:txBody>
      </p:sp>
      <p:sp>
        <p:nvSpPr>
          <p:cNvPr id="4" name="Content Placeholder 3"/>
          <p:cNvSpPr>
            <a:spLocks noGrp="1"/>
          </p:cNvSpPr>
          <p:nvPr>
            <p:ph idx="1"/>
          </p:nvPr>
        </p:nvSpPr>
        <p:spPr/>
        <p:txBody>
          <a:bodyPr/>
          <a:lstStyle/>
          <a:p>
            <a:pPr marL="0" indent="0">
              <a:buNone/>
            </a:pPr>
            <a:r>
              <a:rPr lang="en-US" sz="2400" dirty="0" smtClean="0">
                <a:solidFill>
                  <a:schemeClr val="accent1">
                    <a:lumMod val="50000"/>
                  </a:schemeClr>
                </a:solidFill>
              </a:rPr>
              <a:t>Achieving Reliability</a:t>
            </a:r>
          </a:p>
          <a:p>
            <a:pPr marL="0" indent="0">
              <a:buNone/>
            </a:pPr>
            <a:endParaRPr lang="en-US" sz="2400" dirty="0"/>
          </a:p>
          <a:p>
            <a:pPr marL="0" indent="0">
              <a:buNone/>
            </a:pPr>
            <a:r>
              <a:rPr lang="en-US" sz="2400" dirty="0" smtClean="0"/>
              <a:t>The core of a reliable system is to produce well-defined failure modes.</a:t>
            </a:r>
          </a:p>
          <a:p>
            <a:pPr marL="0" indent="0">
              <a:buNone/>
            </a:pPr>
            <a:endParaRPr lang="en-US" sz="2400" dirty="0"/>
          </a:p>
          <a:p>
            <a:pPr marL="0" indent="0">
              <a:buNone/>
            </a:pPr>
            <a:r>
              <a:rPr lang="en-US" sz="2400" dirty="0" smtClean="0">
                <a:solidFill>
                  <a:srgbClr val="FF6600"/>
                </a:solidFill>
              </a:rPr>
              <a:t>Fault Tolerance </a:t>
            </a:r>
            <a:r>
              <a:rPr lang="en-US" sz="2400" dirty="0" smtClean="0"/>
              <a:t>seeks to build systems that can provide correct function even in the face of system faults</a:t>
            </a:r>
          </a:p>
          <a:p>
            <a:pPr marL="0" indent="0">
              <a:buNone/>
            </a:pPr>
            <a:endParaRPr lang="en-US" sz="2400" dirty="0"/>
          </a:p>
          <a:p>
            <a:pPr marL="0" indent="0">
              <a:buNone/>
            </a:pPr>
            <a:r>
              <a:rPr lang="en-US" sz="2400" dirty="0" smtClean="0">
                <a:solidFill>
                  <a:srgbClr val="FF6600"/>
                </a:solidFill>
              </a:rPr>
              <a:t>Fault Prevention </a:t>
            </a:r>
            <a:r>
              <a:rPr lang="en-US" sz="2400" dirty="0"/>
              <a:t>a</a:t>
            </a:r>
            <a:r>
              <a:rPr lang="en-US" sz="2400" dirty="0" smtClean="0"/>
              <a:t>ttempts to eliminate any possible sources of fault before the system becomes operational</a:t>
            </a:r>
            <a:endParaRPr lang="en-US" sz="2400" dirty="0"/>
          </a:p>
        </p:txBody>
      </p:sp>
    </p:spTree>
    <p:extLst>
      <p:ext uri="{BB962C8B-B14F-4D97-AF65-F5344CB8AC3E}">
        <p14:creationId xmlns:p14="http://schemas.microsoft.com/office/powerpoint/2010/main" val="61420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11</a:t>
            </a:fld>
            <a:endParaRPr lang="en-US"/>
          </a:p>
        </p:txBody>
      </p:sp>
      <p:sp>
        <p:nvSpPr>
          <p:cNvPr id="4" name="Content Placeholder 3"/>
          <p:cNvSpPr>
            <a:spLocks noGrp="1"/>
          </p:cNvSpPr>
          <p:nvPr>
            <p:ph idx="1"/>
          </p:nvPr>
        </p:nvSpPr>
        <p:spPr/>
        <p:txBody>
          <a:bodyPr/>
          <a:lstStyle/>
          <a:p>
            <a:pPr marL="0" indent="0">
              <a:buNone/>
            </a:pPr>
            <a:r>
              <a:rPr lang="en-US" sz="2400" dirty="0" smtClean="0"/>
              <a:t>Fault prevention has two stages, </a:t>
            </a:r>
            <a:r>
              <a:rPr lang="en-US" sz="2400" dirty="0" smtClean="0">
                <a:solidFill>
                  <a:srgbClr val="FF6600"/>
                </a:solidFill>
              </a:rPr>
              <a:t>Fault Avoidance </a:t>
            </a:r>
            <a:r>
              <a:rPr lang="en-US" sz="2400" dirty="0" smtClean="0"/>
              <a:t>and </a:t>
            </a:r>
            <a:r>
              <a:rPr lang="en-US" sz="2400" dirty="0" smtClean="0">
                <a:solidFill>
                  <a:srgbClr val="FF6600"/>
                </a:solidFill>
              </a:rPr>
              <a:t>Fault Removal</a:t>
            </a:r>
            <a:r>
              <a:rPr lang="en-US" sz="2400" dirty="0" smtClean="0"/>
              <a:t>.  The successful completion of these stages depends on a thorough understanding of the system itself.</a:t>
            </a:r>
          </a:p>
          <a:p>
            <a:pPr marL="0" indent="0">
              <a:buNone/>
            </a:pPr>
            <a:endParaRPr lang="en-US" sz="2400" dirty="0" smtClean="0"/>
          </a:p>
          <a:p>
            <a:r>
              <a:rPr lang="en-US" sz="1800" dirty="0" smtClean="0"/>
              <a:t>Understanding constraints on materials</a:t>
            </a:r>
          </a:p>
          <a:p>
            <a:r>
              <a:rPr lang="en-US" sz="1800" dirty="0" smtClean="0"/>
              <a:t>Knowing boundary constraints on input and output systems</a:t>
            </a:r>
          </a:p>
          <a:p>
            <a:r>
              <a:rPr lang="en-US" sz="1800" dirty="0" smtClean="0"/>
              <a:t>Constraints of the processor system and software</a:t>
            </a:r>
          </a:p>
          <a:p>
            <a:r>
              <a:rPr lang="en-US" sz="1800" dirty="0" smtClean="0"/>
              <a:t>Dynamic application specifications (requested real-time </a:t>
            </a:r>
            <a:r>
              <a:rPr lang="en-US" sz="1800" dirty="0" err="1" smtClean="0"/>
              <a:t>behaviour</a:t>
            </a:r>
            <a:r>
              <a:rPr lang="en-US" sz="1800" dirty="0" smtClean="0"/>
              <a:t>)</a:t>
            </a:r>
          </a:p>
          <a:p>
            <a:endParaRPr lang="en-US" sz="1800" dirty="0"/>
          </a:p>
          <a:p>
            <a:pPr marL="0" indent="0">
              <a:buNone/>
            </a:pPr>
            <a:r>
              <a:rPr lang="en-US" sz="2400" dirty="0" smtClean="0"/>
              <a:t>Understanding all the critical Real Time constraints on the system!</a:t>
            </a:r>
          </a:p>
          <a:p>
            <a:pPr marL="0" indent="0">
              <a:buNone/>
            </a:pPr>
            <a:endParaRPr lang="en-US" sz="2400" dirty="0"/>
          </a:p>
          <a:p>
            <a:pPr marL="0" indent="0">
              <a:buNone/>
            </a:pPr>
            <a:endParaRPr lang="en-US" sz="1800" dirty="0"/>
          </a:p>
        </p:txBody>
      </p:sp>
    </p:spTree>
    <p:extLst>
      <p:ext uri="{BB962C8B-B14F-4D97-AF65-F5344CB8AC3E}">
        <p14:creationId xmlns:p14="http://schemas.microsoft.com/office/powerpoint/2010/main" val="147990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12</a:t>
            </a:fld>
            <a:endParaRPr lang="en-US"/>
          </a:p>
        </p:txBody>
      </p:sp>
      <p:sp>
        <p:nvSpPr>
          <p:cNvPr id="4" name="Content Placeholder 3"/>
          <p:cNvSpPr>
            <a:spLocks noGrp="1"/>
          </p:cNvSpPr>
          <p:nvPr>
            <p:ph idx="1"/>
          </p:nvPr>
        </p:nvSpPr>
        <p:spPr/>
        <p:txBody>
          <a:bodyPr/>
          <a:lstStyle/>
          <a:p>
            <a:pPr marL="0" indent="0">
              <a:buNone/>
            </a:pPr>
            <a:r>
              <a:rPr lang="en-US" sz="2400" dirty="0" smtClean="0"/>
              <a:t>Fault avoidance seeks to prevent faults entering the design and construction  </a:t>
            </a:r>
          </a:p>
          <a:p>
            <a:r>
              <a:rPr lang="en-US" sz="1800" dirty="0" smtClean="0"/>
              <a:t>Use high reliability components</a:t>
            </a:r>
          </a:p>
          <a:p>
            <a:r>
              <a:rPr lang="en-US" sz="1800" dirty="0" smtClean="0"/>
              <a:t>Use thoroughly tested methods and techniques for assembly and interconnect</a:t>
            </a:r>
          </a:p>
          <a:p>
            <a:r>
              <a:rPr lang="en-US" sz="1800" dirty="0" smtClean="0"/>
              <a:t>Packaging the hardware to physically prevent </a:t>
            </a:r>
            <a:r>
              <a:rPr lang="en-US" sz="1800" dirty="0" smtClean="0"/>
              <a:t>external interference, either on communication channels or otherwise</a:t>
            </a:r>
          </a:p>
          <a:p>
            <a:r>
              <a:rPr lang="en-US" sz="1800" dirty="0" smtClean="0"/>
              <a:t>Rigorous (preferably formal) specification of requirements and compliance procedures</a:t>
            </a:r>
          </a:p>
          <a:p>
            <a:r>
              <a:rPr lang="en-US" sz="1800" dirty="0" smtClean="0"/>
              <a:t>Use of proven design methodologies</a:t>
            </a:r>
          </a:p>
          <a:p>
            <a:r>
              <a:rPr lang="en-US" sz="1800" dirty="0" smtClean="0"/>
              <a:t>Use of </a:t>
            </a:r>
            <a:r>
              <a:rPr lang="en-US" sz="1800" dirty="0" err="1" smtClean="0"/>
              <a:t>standardised</a:t>
            </a:r>
            <a:r>
              <a:rPr lang="en-US" sz="1800" dirty="0" smtClean="0"/>
              <a:t> software and hardware engineering environments to manage complexity</a:t>
            </a:r>
            <a:endParaRPr lang="en-US" sz="1800" dirty="0"/>
          </a:p>
        </p:txBody>
      </p:sp>
    </p:spTree>
    <p:extLst>
      <p:ext uri="{BB962C8B-B14F-4D97-AF65-F5344CB8AC3E}">
        <p14:creationId xmlns:p14="http://schemas.microsoft.com/office/powerpoint/2010/main" val="1824455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13</a:t>
            </a:fld>
            <a:endParaRPr lang="en-US"/>
          </a:p>
        </p:txBody>
      </p:sp>
      <p:sp>
        <p:nvSpPr>
          <p:cNvPr id="4" name="Content Placeholder 3"/>
          <p:cNvSpPr>
            <a:spLocks noGrp="1"/>
          </p:cNvSpPr>
          <p:nvPr>
            <p:ph idx="1"/>
          </p:nvPr>
        </p:nvSpPr>
        <p:spPr/>
        <p:txBody>
          <a:bodyPr/>
          <a:lstStyle/>
          <a:p>
            <a:pPr marL="0" indent="0">
              <a:buNone/>
            </a:pPr>
            <a:r>
              <a:rPr lang="en-US" sz="2400" dirty="0" smtClean="0"/>
              <a:t>Fault Removal seeks to find and manage faults that make it through construction before the system becomes operational.  Fault Removal covers aspects of the system design process such as</a:t>
            </a:r>
          </a:p>
          <a:p>
            <a:r>
              <a:rPr lang="en-US" sz="1800" dirty="0" smtClean="0"/>
              <a:t>Design reviews</a:t>
            </a:r>
          </a:p>
          <a:p>
            <a:r>
              <a:rPr lang="en-US" sz="1800" dirty="0" smtClean="0"/>
              <a:t>Testing procedures</a:t>
            </a:r>
          </a:p>
          <a:p>
            <a:r>
              <a:rPr lang="en-US" sz="1800" dirty="0" smtClean="0"/>
              <a:t>Program verification</a:t>
            </a:r>
          </a:p>
          <a:p>
            <a:r>
              <a:rPr lang="en-US" sz="1800" dirty="0" smtClean="0"/>
              <a:t>System testing</a:t>
            </a:r>
          </a:p>
          <a:p>
            <a:r>
              <a:rPr lang="en-US" sz="1800" dirty="0" smtClean="0"/>
              <a:t>Hardware Inspection</a:t>
            </a:r>
          </a:p>
          <a:p>
            <a:r>
              <a:rPr lang="en-US" sz="1800" dirty="0" smtClean="0"/>
              <a:t>Code Inspection</a:t>
            </a:r>
          </a:p>
          <a:p>
            <a:pPr marL="0" indent="0">
              <a:buNone/>
            </a:pPr>
            <a:endParaRPr lang="en-US" sz="2400" dirty="0" smtClean="0"/>
          </a:p>
        </p:txBody>
      </p:sp>
    </p:spTree>
    <p:extLst>
      <p:ext uri="{BB962C8B-B14F-4D97-AF65-F5344CB8AC3E}">
        <p14:creationId xmlns:p14="http://schemas.microsoft.com/office/powerpoint/2010/main" val="789556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14</a:t>
            </a:fld>
            <a:endParaRPr lang="en-US"/>
          </a:p>
        </p:txBody>
      </p:sp>
      <p:sp>
        <p:nvSpPr>
          <p:cNvPr id="4" name="Content Placeholder 3"/>
          <p:cNvSpPr>
            <a:spLocks noGrp="1"/>
          </p:cNvSpPr>
          <p:nvPr>
            <p:ph idx="1"/>
          </p:nvPr>
        </p:nvSpPr>
        <p:spPr/>
        <p:txBody>
          <a:bodyPr/>
          <a:lstStyle/>
          <a:p>
            <a:pPr marL="0" indent="0">
              <a:buNone/>
            </a:pPr>
            <a:r>
              <a:rPr lang="en-US" sz="2400" dirty="0" smtClean="0"/>
              <a:t>Fault Removal procedures should be followed throughout the design phase but selected portions will often be applied to production systems as well.  The testing of production boards may cover every board off the line or some representative sample.</a:t>
            </a:r>
          </a:p>
          <a:p>
            <a:pPr marL="0" indent="0">
              <a:buNone/>
            </a:pPr>
            <a:endParaRPr lang="en-US" sz="2400" dirty="0"/>
          </a:p>
          <a:p>
            <a:pPr marL="0" indent="0">
              <a:buNone/>
            </a:pPr>
            <a:r>
              <a:rPr lang="en-US" sz="2400" dirty="0" smtClean="0"/>
              <a:t>Often, high reliability systems will have special </a:t>
            </a:r>
            <a:r>
              <a:rPr lang="en-US" sz="2400" dirty="0" smtClean="0">
                <a:solidFill>
                  <a:srgbClr val="FF6600"/>
                </a:solidFill>
              </a:rPr>
              <a:t>test tags </a:t>
            </a:r>
            <a:r>
              <a:rPr lang="en-US" sz="2400" dirty="0" smtClean="0"/>
              <a:t>built on to the board itself.  The tag </a:t>
            </a:r>
            <a:r>
              <a:rPr lang="en-US" sz="2400" dirty="0" smtClean="0"/>
              <a:t>has particular patterns of copper, solder, componentry etc. which are designed to ‘stress test’ the production procedure.  The tags are snapped off the boards and filed for future reference if that board develops a fault.</a:t>
            </a:r>
            <a:endParaRPr lang="en-US" sz="1800" dirty="0" smtClean="0"/>
          </a:p>
          <a:p>
            <a:pPr marL="0" indent="0">
              <a:buNone/>
            </a:pPr>
            <a:endParaRPr lang="en-US" sz="2400" dirty="0" smtClean="0"/>
          </a:p>
        </p:txBody>
      </p:sp>
    </p:spTree>
    <p:extLst>
      <p:ext uri="{BB962C8B-B14F-4D97-AF65-F5344CB8AC3E}">
        <p14:creationId xmlns:p14="http://schemas.microsoft.com/office/powerpoint/2010/main" val="276652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15</a:t>
            </a:fld>
            <a:endParaRPr lang="en-US"/>
          </a:p>
        </p:txBody>
      </p:sp>
      <p:sp>
        <p:nvSpPr>
          <p:cNvPr id="4" name="Content Placeholder 3"/>
          <p:cNvSpPr>
            <a:spLocks noGrp="1"/>
          </p:cNvSpPr>
          <p:nvPr>
            <p:ph idx="1"/>
          </p:nvPr>
        </p:nvSpPr>
        <p:spPr/>
        <p:txBody>
          <a:bodyPr/>
          <a:lstStyle/>
          <a:p>
            <a:pPr marL="0" indent="0">
              <a:buNone/>
            </a:pPr>
            <a:r>
              <a:rPr lang="en-US" sz="2400" dirty="0" smtClean="0"/>
              <a:t>System testing can never be exhaustive and remove all potential faults.  </a:t>
            </a:r>
            <a:r>
              <a:rPr lang="en-US" sz="2400" dirty="0" smtClean="0"/>
              <a:t>Testing can only show the presence of faults, not their absence.</a:t>
            </a:r>
          </a:p>
          <a:p>
            <a:pPr marL="0" indent="0">
              <a:buNone/>
            </a:pPr>
            <a:endParaRPr lang="en-US" sz="2400" dirty="0"/>
          </a:p>
          <a:p>
            <a:pPr marL="0" indent="0">
              <a:buNone/>
            </a:pPr>
            <a:r>
              <a:rPr lang="en-US" sz="2400" dirty="0" smtClean="0"/>
              <a:t>It’s often hard to test under realistic conditions,</a:t>
            </a:r>
            <a:r>
              <a:rPr lang="en-US" sz="2400" dirty="0" smtClean="0"/>
              <a:t> much of the effort in high reliability designs may be expended in providing high fidelity test and simulation environments.</a:t>
            </a:r>
            <a:endParaRPr lang="en-US" sz="1800" dirty="0" smtClean="0"/>
          </a:p>
          <a:p>
            <a:pPr marL="0" indent="0">
              <a:buNone/>
            </a:pPr>
            <a:endParaRPr lang="en-US" sz="2400" dirty="0" smtClean="0"/>
          </a:p>
        </p:txBody>
      </p:sp>
    </p:spTree>
    <p:extLst>
      <p:ext uri="{BB962C8B-B14F-4D97-AF65-F5344CB8AC3E}">
        <p14:creationId xmlns:p14="http://schemas.microsoft.com/office/powerpoint/2010/main" val="72549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16</a:t>
            </a:fld>
            <a:endParaRPr lang="en-US"/>
          </a:p>
        </p:txBody>
      </p:sp>
      <p:sp>
        <p:nvSpPr>
          <p:cNvPr id="4" name="Content Placeholder 3"/>
          <p:cNvSpPr>
            <a:spLocks noGrp="1"/>
          </p:cNvSpPr>
          <p:nvPr>
            <p:ph idx="1"/>
          </p:nvPr>
        </p:nvSpPr>
        <p:spPr>
          <a:xfrm>
            <a:off x="457200" y="1822905"/>
            <a:ext cx="8229600" cy="4210050"/>
          </a:xfrm>
        </p:spPr>
        <p:txBody>
          <a:bodyPr/>
          <a:lstStyle/>
          <a:p>
            <a:pPr marL="0" indent="0">
              <a:buNone/>
            </a:pPr>
            <a:r>
              <a:rPr lang="en-US" sz="2400" dirty="0" smtClean="0"/>
              <a:t>Recall: </a:t>
            </a:r>
            <a:r>
              <a:rPr lang="en-US" sz="2400" dirty="0"/>
              <a:t>A</a:t>
            </a:r>
            <a:r>
              <a:rPr lang="en-US" sz="2400" dirty="0" smtClean="0"/>
              <a:t> </a:t>
            </a:r>
            <a:r>
              <a:rPr lang="en-US" sz="2400" dirty="0"/>
              <a:t>system’s reliability is a measure of how well it conforms to some specification of its </a:t>
            </a:r>
            <a:r>
              <a:rPr lang="en-US" sz="2400" dirty="0" err="1" smtClean="0"/>
              <a:t>behaviour</a:t>
            </a:r>
            <a:r>
              <a:rPr lang="en-US" sz="2400" dirty="0" smtClean="0"/>
              <a:t>, a failure is a deviation from this specification.</a:t>
            </a:r>
          </a:p>
          <a:p>
            <a:pPr marL="0" indent="0">
              <a:buNone/>
            </a:pPr>
            <a:endParaRPr lang="en-US" sz="2400" dirty="0"/>
          </a:p>
          <a:p>
            <a:pPr marL="0" indent="0">
              <a:buNone/>
            </a:pPr>
            <a:r>
              <a:rPr lang="en-US" sz="2400" dirty="0" smtClean="0"/>
              <a:t>This is important as failures are defined with respect to the specification, not with respect to actual correct </a:t>
            </a:r>
            <a:r>
              <a:rPr lang="en-US" sz="2400" dirty="0" err="1" smtClean="0"/>
              <a:t>behaviour</a:t>
            </a:r>
            <a:r>
              <a:rPr lang="en-US" sz="2400" dirty="0" smtClean="0"/>
              <a:t>!  The corollary is that errors </a:t>
            </a:r>
            <a:r>
              <a:rPr lang="en-US" sz="2400" dirty="0" smtClean="0"/>
              <a:t>that have been introduced in the specification may not be detected until the system becomes operational.</a:t>
            </a:r>
          </a:p>
          <a:p>
            <a:pPr marL="0" indent="0">
              <a:buNone/>
            </a:pPr>
            <a:endParaRPr lang="en-US" sz="2400" dirty="0"/>
          </a:p>
          <a:p>
            <a:pPr marL="0" indent="0">
              <a:buNone/>
            </a:pPr>
            <a:r>
              <a:rPr lang="en-US" sz="2400" dirty="0" smtClean="0"/>
              <a:t>No amount of fault avoidance and removal can guarantee operation that has not been correctly specified.</a:t>
            </a:r>
            <a:endParaRPr lang="en-US" sz="1800" dirty="0" smtClean="0"/>
          </a:p>
          <a:p>
            <a:pPr marL="0" indent="0">
              <a:buNone/>
            </a:pPr>
            <a:endParaRPr lang="en-US" sz="2400" dirty="0" smtClean="0"/>
          </a:p>
        </p:txBody>
      </p:sp>
    </p:spTree>
    <p:extLst>
      <p:ext uri="{BB962C8B-B14F-4D97-AF65-F5344CB8AC3E}">
        <p14:creationId xmlns:p14="http://schemas.microsoft.com/office/powerpoint/2010/main" val="25776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17</a:t>
            </a:fld>
            <a:endParaRPr lang="en-US"/>
          </a:p>
        </p:txBody>
      </p:sp>
      <p:sp>
        <p:nvSpPr>
          <p:cNvPr id="4" name="Content Placeholder 3"/>
          <p:cNvSpPr>
            <a:spLocks noGrp="1"/>
          </p:cNvSpPr>
          <p:nvPr>
            <p:ph idx="1"/>
          </p:nvPr>
        </p:nvSpPr>
        <p:spPr>
          <a:xfrm>
            <a:off x="457200" y="1822905"/>
            <a:ext cx="8229600" cy="4210050"/>
          </a:xfrm>
        </p:spPr>
        <p:txBody>
          <a:bodyPr/>
          <a:lstStyle/>
          <a:p>
            <a:pPr marL="0" indent="0">
              <a:buNone/>
            </a:pPr>
            <a:r>
              <a:rPr lang="en-US" sz="2400" dirty="0" smtClean="0"/>
              <a:t>The system can fail despite this, a high reliability system must not allow the failure to be </a:t>
            </a:r>
            <a:r>
              <a:rPr lang="en-US" sz="2400" dirty="0" smtClean="0">
                <a:solidFill>
                  <a:srgbClr val="FF6600"/>
                </a:solidFill>
              </a:rPr>
              <a:t>uncontrolled</a:t>
            </a:r>
            <a:r>
              <a:rPr lang="en-US" sz="2400" dirty="0" smtClean="0"/>
              <a:t>.  This leads to the concept of fault tolerant systems.</a:t>
            </a:r>
          </a:p>
          <a:p>
            <a:pPr marL="0" indent="0">
              <a:buNone/>
            </a:pPr>
            <a:endParaRPr lang="en-US" sz="2400" dirty="0"/>
          </a:p>
          <a:p>
            <a:pPr marL="0" indent="0">
              <a:buNone/>
            </a:pPr>
            <a:r>
              <a:rPr lang="en-US" sz="2400" dirty="0" smtClean="0"/>
              <a:t>This is particularly important for </a:t>
            </a:r>
          </a:p>
          <a:p>
            <a:r>
              <a:rPr lang="en-US" sz="1800" dirty="0" smtClean="0"/>
              <a:t>Systems that are (temporarily) inaccessible</a:t>
            </a:r>
          </a:p>
          <a:p>
            <a:r>
              <a:rPr lang="en-US" sz="1800" dirty="0" smtClean="0"/>
              <a:t>Unmanned vehicles that operate autonomously by default</a:t>
            </a:r>
          </a:p>
          <a:p>
            <a:r>
              <a:rPr lang="en-US" sz="1800" dirty="0" smtClean="0"/>
              <a:t>Systems in remote and/or dangerous environments</a:t>
            </a:r>
          </a:p>
          <a:p>
            <a:pPr marL="0" indent="0">
              <a:buNone/>
            </a:pPr>
            <a:endParaRPr lang="en-US" sz="2400" dirty="0" smtClean="0"/>
          </a:p>
        </p:txBody>
      </p:sp>
    </p:spTree>
    <p:extLst>
      <p:ext uri="{BB962C8B-B14F-4D97-AF65-F5344CB8AC3E}">
        <p14:creationId xmlns:p14="http://schemas.microsoft.com/office/powerpoint/2010/main" val="299712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18</a:t>
            </a:fld>
            <a:endParaRPr lang="en-US"/>
          </a:p>
        </p:txBody>
      </p:sp>
      <p:sp>
        <p:nvSpPr>
          <p:cNvPr id="4" name="Content Placeholder 3"/>
          <p:cNvSpPr>
            <a:spLocks noGrp="1"/>
          </p:cNvSpPr>
          <p:nvPr>
            <p:ph idx="1"/>
          </p:nvPr>
        </p:nvSpPr>
        <p:spPr>
          <a:xfrm>
            <a:off x="457200" y="1822905"/>
            <a:ext cx="8229600" cy="4210050"/>
          </a:xfrm>
        </p:spPr>
        <p:txBody>
          <a:bodyPr/>
          <a:lstStyle/>
          <a:p>
            <a:pPr marL="0" indent="0">
              <a:buNone/>
            </a:pPr>
            <a:r>
              <a:rPr lang="en-US" sz="2400" dirty="0" smtClean="0"/>
              <a:t>Full fault tolerance states that the system can continue (reasonably) correct operation in the face of all ‘foreseeable’ fault conditions.</a:t>
            </a:r>
          </a:p>
          <a:p>
            <a:pPr marL="0" indent="0">
              <a:buNone/>
            </a:pPr>
            <a:endParaRPr lang="en-US" sz="2400" dirty="0"/>
          </a:p>
          <a:p>
            <a:pPr marL="0" indent="0">
              <a:buNone/>
            </a:pPr>
            <a:r>
              <a:rPr lang="en-US" sz="2400" dirty="0" smtClean="0"/>
              <a:t>The presence of the fault condition may, however, change some system parameters such as operational lifetime.</a:t>
            </a:r>
            <a:endParaRPr lang="en-US" sz="1800" dirty="0" smtClean="0"/>
          </a:p>
          <a:p>
            <a:pPr marL="0" indent="0">
              <a:buNone/>
            </a:pPr>
            <a:endParaRPr lang="en-US" sz="2400" dirty="0" smtClean="0"/>
          </a:p>
        </p:txBody>
      </p:sp>
    </p:spTree>
    <p:extLst>
      <p:ext uri="{BB962C8B-B14F-4D97-AF65-F5344CB8AC3E}">
        <p14:creationId xmlns:p14="http://schemas.microsoft.com/office/powerpoint/2010/main" val="1220824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19</a:t>
            </a:fld>
            <a:endParaRPr lang="en-US"/>
          </a:p>
        </p:txBody>
      </p:sp>
      <p:sp>
        <p:nvSpPr>
          <p:cNvPr id="4" name="Content Placeholder 3"/>
          <p:cNvSpPr>
            <a:spLocks noGrp="1"/>
          </p:cNvSpPr>
          <p:nvPr>
            <p:ph idx="1"/>
          </p:nvPr>
        </p:nvSpPr>
        <p:spPr>
          <a:xfrm>
            <a:off x="457200" y="1822905"/>
            <a:ext cx="8229600" cy="4210050"/>
          </a:xfrm>
        </p:spPr>
        <p:txBody>
          <a:bodyPr/>
          <a:lstStyle/>
          <a:p>
            <a:pPr marL="0" indent="0">
              <a:buNone/>
            </a:pPr>
            <a:r>
              <a:rPr lang="en-US" sz="2400" dirty="0" smtClean="0"/>
              <a:t>Graceful degradation, also known as ‘fail-soft’, allows for the system to continue operation in the face of all ‘foreseeable’ fault conditions, accepting a reduction in functionality or performance.</a:t>
            </a:r>
          </a:p>
          <a:p>
            <a:pPr marL="0" indent="0">
              <a:buNone/>
            </a:pPr>
            <a:endParaRPr lang="en-US" sz="2400" dirty="0"/>
          </a:p>
          <a:p>
            <a:pPr marL="0" indent="0">
              <a:buNone/>
            </a:pPr>
            <a:r>
              <a:rPr lang="en-US" sz="2400" dirty="0" smtClean="0"/>
              <a:t> </a:t>
            </a:r>
            <a:endParaRPr lang="en-US" sz="1800" dirty="0" smtClean="0"/>
          </a:p>
          <a:p>
            <a:pPr marL="0" indent="0">
              <a:buNone/>
            </a:pPr>
            <a:endParaRPr lang="en-US" sz="2400" dirty="0" smtClean="0"/>
          </a:p>
        </p:txBody>
      </p:sp>
    </p:spTree>
    <p:extLst>
      <p:ext uri="{BB962C8B-B14F-4D97-AF65-F5344CB8AC3E}">
        <p14:creationId xmlns:p14="http://schemas.microsoft.com/office/powerpoint/2010/main" val="37234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a:t>
            </a:fld>
            <a:endParaRPr lang="en-US"/>
          </a:p>
        </p:txBody>
      </p:sp>
      <p:sp>
        <p:nvSpPr>
          <p:cNvPr id="4" name="Content Placeholder 3"/>
          <p:cNvSpPr>
            <a:spLocks noGrp="1"/>
          </p:cNvSpPr>
          <p:nvPr>
            <p:ph idx="1"/>
          </p:nvPr>
        </p:nvSpPr>
        <p:spPr/>
        <p:txBody>
          <a:bodyPr/>
          <a:lstStyle/>
          <a:p>
            <a:r>
              <a:rPr lang="en-US" sz="2400" dirty="0" smtClean="0"/>
              <a:t>Reliability, Failure and Faults</a:t>
            </a:r>
          </a:p>
          <a:p>
            <a:r>
              <a:rPr lang="en-US" sz="2400" dirty="0" smtClean="0"/>
              <a:t>Failure modes and fault prevention</a:t>
            </a:r>
          </a:p>
          <a:p>
            <a:r>
              <a:rPr lang="en-US" sz="2400" dirty="0" smtClean="0"/>
              <a:t>Dynamic redundancy</a:t>
            </a:r>
          </a:p>
        </p:txBody>
      </p:sp>
      <p:sp>
        <p:nvSpPr>
          <p:cNvPr id="3" name="TextBox 2"/>
          <p:cNvSpPr txBox="1"/>
          <p:nvPr/>
        </p:nvSpPr>
        <p:spPr>
          <a:xfrm>
            <a:off x="617562" y="4870068"/>
            <a:ext cx="7014272" cy="338554"/>
          </a:xfrm>
          <a:prstGeom prst="rect">
            <a:avLst/>
          </a:prstGeom>
          <a:noFill/>
        </p:spPr>
        <p:txBody>
          <a:bodyPr wrap="none" rtlCol="0">
            <a:spAutoFit/>
          </a:bodyPr>
          <a:lstStyle/>
          <a:p>
            <a:r>
              <a:rPr lang="en-US" sz="1600" dirty="0" smtClean="0"/>
              <a:t>Ref: Burns and </a:t>
            </a:r>
            <a:r>
              <a:rPr lang="en-US" sz="1600" dirty="0" err="1" smtClean="0"/>
              <a:t>Wellings</a:t>
            </a:r>
            <a:r>
              <a:rPr lang="en-US" sz="1600" dirty="0"/>
              <a:t> </a:t>
            </a:r>
            <a:r>
              <a:rPr lang="en-US" sz="1600" i="1" dirty="0" smtClean="0"/>
              <a:t>Real Time Systems and Programming Languages</a:t>
            </a:r>
            <a:endParaRPr lang="en-US" sz="1600" i="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20</a:t>
            </a:fld>
            <a:endParaRPr lang="en-US"/>
          </a:p>
        </p:txBody>
      </p:sp>
      <p:sp>
        <p:nvSpPr>
          <p:cNvPr id="4" name="Content Placeholder 3"/>
          <p:cNvSpPr>
            <a:spLocks noGrp="1"/>
          </p:cNvSpPr>
          <p:nvPr>
            <p:ph idx="1"/>
          </p:nvPr>
        </p:nvSpPr>
        <p:spPr>
          <a:xfrm>
            <a:off x="457200" y="1822905"/>
            <a:ext cx="8229600" cy="4210050"/>
          </a:xfrm>
        </p:spPr>
        <p:txBody>
          <a:bodyPr/>
          <a:lstStyle/>
          <a:p>
            <a:pPr marL="0" indent="0">
              <a:buNone/>
            </a:pPr>
            <a:r>
              <a:rPr lang="en-US" sz="2400" dirty="0" smtClean="0"/>
              <a:t>Fail safe is the term for a failure mode in which the system remains controlled and ‘safe’ during and after a failure, as it shuts itself down.</a:t>
            </a:r>
          </a:p>
          <a:p>
            <a:pPr marL="0" indent="0">
              <a:buNone/>
            </a:pPr>
            <a:endParaRPr lang="en-US" sz="2400" dirty="0"/>
          </a:p>
          <a:p>
            <a:pPr marL="0" indent="0">
              <a:buNone/>
            </a:pPr>
            <a:r>
              <a:rPr lang="en-US" sz="2400" dirty="0" smtClean="0"/>
              <a:t>This can also be viewed as graceful degradation to zero functionality.</a:t>
            </a:r>
          </a:p>
          <a:p>
            <a:pPr marL="0" indent="0">
              <a:buNone/>
            </a:pPr>
            <a:endParaRPr lang="en-US" sz="2400" dirty="0"/>
          </a:p>
          <a:p>
            <a:pPr marL="0" indent="0">
              <a:buNone/>
            </a:pPr>
            <a:r>
              <a:rPr lang="en-US" sz="2400" dirty="0" smtClean="0"/>
              <a:t> </a:t>
            </a:r>
            <a:endParaRPr lang="en-US" sz="1800" dirty="0" smtClean="0"/>
          </a:p>
          <a:p>
            <a:pPr marL="0" indent="0">
              <a:buNone/>
            </a:pPr>
            <a:endParaRPr lang="en-US" sz="2400" dirty="0" smtClean="0"/>
          </a:p>
        </p:txBody>
      </p:sp>
    </p:spTree>
    <p:extLst>
      <p:ext uri="{BB962C8B-B14F-4D97-AF65-F5344CB8AC3E}">
        <p14:creationId xmlns:p14="http://schemas.microsoft.com/office/powerpoint/2010/main" val="839471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21</a:t>
            </a:fld>
            <a:endParaRPr lang="en-US"/>
          </a:p>
        </p:txBody>
      </p:sp>
      <p:sp>
        <p:nvSpPr>
          <p:cNvPr id="4" name="Content Placeholder 3"/>
          <p:cNvSpPr>
            <a:spLocks noGrp="1"/>
          </p:cNvSpPr>
          <p:nvPr>
            <p:ph idx="1"/>
          </p:nvPr>
        </p:nvSpPr>
        <p:spPr>
          <a:xfrm>
            <a:off x="457200" y="1822905"/>
            <a:ext cx="8229600" cy="4210050"/>
          </a:xfrm>
        </p:spPr>
        <p:txBody>
          <a:bodyPr/>
          <a:lstStyle/>
          <a:p>
            <a:pPr marL="0" indent="0">
              <a:buNone/>
            </a:pPr>
            <a:r>
              <a:rPr lang="en-US" sz="2400" dirty="0" smtClean="0"/>
              <a:t>The level of fault tolerance required will depend on the application and must be specified during the system design.</a:t>
            </a:r>
          </a:p>
          <a:p>
            <a:pPr marL="0" indent="0">
              <a:buNone/>
            </a:pPr>
            <a:endParaRPr lang="en-US" sz="2400" dirty="0"/>
          </a:p>
          <a:p>
            <a:pPr marL="0" indent="0">
              <a:buNone/>
            </a:pPr>
            <a:r>
              <a:rPr lang="en-US" sz="2400" dirty="0" smtClean="0"/>
              <a:t>Most high reliability systems will request full fault tolerance however most settle for graceful degradation towards functionality that is not </a:t>
            </a:r>
            <a:r>
              <a:rPr lang="en-US" sz="2400" dirty="0" smtClean="0">
                <a:solidFill>
                  <a:srgbClr val="FF6600"/>
                </a:solidFill>
              </a:rPr>
              <a:t>significantly</a:t>
            </a:r>
            <a:r>
              <a:rPr lang="en-US" sz="2400" dirty="0" smtClean="0"/>
              <a:t> reduced.</a:t>
            </a:r>
          </a:p>
          <a:p>
            <a:pPr marL="0" indent="0">
              <a:buNone/>
            </a:pPr>
            <a:endParaRPr lang="en-US" sz="2400" dirty="0"/>
          </a:p>
          <a:p>
            <a:pPr marL="0" indent="0">
              <a:buNone/>
            </a:pPr>
            <a:r>
              <a:rPr lang="en-US" sz="2400" dirty="0" smtClean="0"/>
              <a:t> </a:t>
            </a:r>
            <a:endParaRPr lang="en-US" sz="1800" dirty="0" smtClean="0"/>
          </a:p>
          <a:p>
            <a:pPr marL="0" indent="0">
              <a:buNone/>
            </a:pPr>
            <a:endParaRPr lang="en-US" sz="2400" dirty="0" smtClean="0"/>
          </a:p>
        </p:txBody>
      </p:sp>
    </p:spTree>
    <p:extLst>
      <p:ext uri="{BB962C8B-B14F-4D97-AF65-F5344CB8AC3E}">
        <p14:creationId xmlns:p14="http://schemas.microsoft.com/office/powerpoint/2010/main" val="643971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22</a:t>
            </a:fld>
            <a:endParaRPr lang="en-US"/>
          </a:p>
        </p:txBody>
      </p:sp>
      <p:sp>
        <p:nvSpPr>
          <p:cNvPr id="4" name="Content Placeholder 3"/>
          <p:cNvSpPr>
            <a:spLocks noGrp="1"/>
          </p:cNvSpPr>
          <p:nvPr>
            <p:ph idx="1"/>
          </p:nvPr>
        </p:nvSpPr>
        <p:spPr/>
        <p:txBody>
          <a:bodyPr/>
          <a:lstStyle/>
          <a:p>
            <a:pPr marL="0" indent="0">
              <a:buNone/>
            </a:pPr>
            <a:r>
              <a:rPr lang="en-US" sz="2400" dirty="0" smtClean="0"/>
              <a:t>The method for actually implementing different levels of fault tolerance can vary.  The most common method is by some means of hardware redundancy.</a:t>
            </a:r>
          </a:p>
          <a:p>
            <a:pPr marL="0" indent="0">
              <a:buNone/>
            </a:pPr>
            <a:endParaRPr lang="en-US" sz="2400" dirty="0"/>
          </a:p>
          <a:p>
            <a:pPr marL="0" indent="0">
              <a:buNone/>
            </a:pPr>
            <a:r>
              <a:rPr lang="en-US" sz="2400" dirty="0" smtClean="0"/>
              <a:t>These extra resources may be used for</a:t>
            </a:r>
          </a:p>
          <a:p>
            <a:r>
              <a:rPr lang="en-US" sz="1800" dirty="0" smtClean="0"/>
              <a:t>The early </a:t>
            </a:r>
            <a:r>
              <a:rPr lang="en-US" sz="1800" dirty="0" smtClean="0">
                <a:solidFill>
                  <a:srgbClr val="FF6600"/>
                </a:solidFill>
              </a:rPr>
              <a:t>detection</a:t>
            </a:r>
            <a:r>
              <a:rPr lang="en-US" sz="1800" dirty="0" smtClean="0"/>
              <a:t> of faults that may cause failure</a:t>
            </a:r>
          </a:p>
          <a:p>
            <a:r>
              <a:rPr lang="en-US" sz="1800" dirty="0" smtClean="0"/>
              <a:t>For the </a:t>
            </a:r>
            <a:r>
              <a:rPr lang="en-US" sz="1800" dirty="0" smtClean="0">
                <a:solidFill>
                  <a:srgbClr val="FF6600"/>
                </a:solidFill>
              </a:rPr>
              <a:t>handling</a:t>
            </a:r>
            <a:r>
              <a:rPr lang="en-US" sz="1800" dirty="0" smtClean="0"/>
              <a:t> of exceptional situations and error recovery</a:t>
            </a:r>
          </a:p>
          <a:p>
            <a:r>
              <a:rPr lang="en-US" sz="1800" dirty="0" smtClean="0"/>
              <a:t>As functional replacements for complete (sub)systems to facilitate </a:t>
            </a:r>
            <a:r>
              <a:rPr lang="en-US" sz="1800" dirty="0" smtClean="0">
                <a:solidFill>
                  <a:srgbClr val="FF6600"/>
                </a:solidFill>
              </a:rPr>
              <a:t>hot swap </a:t>
            </a:r>
            <a:r>
              <a:rPr lang="en-US" sz="1800" dirty="0" smtClean="0"/>
              <a:t>procedures to remove faulty (sub)systems from operation.</a:t>
            </a:r>
            <a:endParaRPr lang="en-US" sz="1800" dirty="0"/>
          </a:p>
        </p:txBody>
      </p:sp>
    </p:spTree>
    <p:extLst>
      <p:ext uri="{BB962C8B-B14F-4D97-AF65-F5344CB8AC3E}">
        <p14:creationId xmlns:p14="http://schemas.microsoft.com/office/powerpoint/2010/main" val="2582154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23</a:t>
            </a:fld>
            <a:endParaRPr lang="en-US"/>
          </a:p>
        </p:txBody>
      </p:sp>
      <p:sp>
        <p:nvSpPr>
          <p:cNvPr id="4" name="Content Placeholder 3"/>
          <p:cNvSpPr>
            <a:spLocks noGrp="1"/>
          </p:cNvSpPr>
          <p:nvPr>
            <p:ph idx="1"/>
          </p:nvPr>
        </p:nvSpPr>
        <p:spPr/>
        <p:txBody>
          <a:bodyPr/>
          <a:lstStyle/>
          <a:p>
            <a:pPr marL="0" indent="0">
              <a:buNone/>
            </a:pPr>
            <a:r>
              <a:rPr lang="en-US" sz="2400" dirty="0" smtClean="0"/>
              <a:t>Common fault detection and recovery hardware includes</a:t>
            </a:r>
          </a:p>
          <a:p>
            <a:r>
              <a:rPr lang="en-US" sz="1800" dirty="0" smtClean="0"/>
              <a:t>Watchdog timers to detect when a hardware device hasn’t “checked in” for some amount of time, assume it has failed and restart it</a:t>
            </a:r>
          </a:p>
          <a:p>
            <a:r>
              <a:rPr lang="en-US" sz="1800" dirty="0" smtClean="0"/>
              <a:t>Limit switches to detect when an actuator is being commanded to move past its maximum physical extent and shut down that actuator</a:t>
            </a:r>
          </a:p>
          <a:p>
            <a:r>
              <a:rPr lang="en-US" sz="1800" dirty="0" smtClean="0"/>
              <a:t>Additional physical sensors to provide a “sanity check” for each other</a:t>
            </a:r>
          </a:p>
          <a:p>
            <a:r>
              <a:rPr lang="en-US" sz="1800" dirty="0" smtClean="0"/>
              <a:t>Transient Recording Systems (emergency system dump) to at least provide a set </a:t>
            </a:r>
            <a:r>
              <a:rPr lang="en-US" sz="1800" dirty="0" smtClean="0"/>
              <a:t>of </a:t>
            </a:r>
            <a:r>
              <a:rPr lang="en-US" sz="1800" dirty="0" smtClean="0"/>
              <a:t>post-failure data to assist in analysis</a:t>
            </a:r>
          </a:p>
          <a:p>
            <a:r>
              <a:rPr lang="en-US" sz="1800" dirty="0" smtClean="0"/>
              <a:t>Overload backup systems</a:t>
            </a:r>
          </a:p>
          <a:p>
            <a:r>
              <a:rPr lang="en-US" sz="1800" dirty="0" smtClean="0"/>
              <a:t>etc.</a:t>
            </a:r>
            <a:endParaRPr lang="en-US" sz="2400" dirty="0"/>
          </a:p>
        </p:txBody>
      </p:sp>
    </p:spTree>
    <p:extLst>
      <p:ext uri="{BB962C8B-B14F-4D97-AF65-F5344CB8AC3E}">
        <p14:creationId xmlns:p14="http://schemas.microsoft.com/office/powerpoint/2010/main" val="2164739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24</a:t>
            </a:fld>
            <a:endParaRPr lang="en-US"/>
          </a:p>
        </p:txBody>
      </p:sp>
      <p:sp>
        <p:nvSpPr>
          <p:cNvPr id="4" name="Content Placeholder 3"/>
          <p:cNvSpPr>
            <a:spLocks noGrp="1"/>
          </p:cNvSpPr>
          <p:nvPr>
            <p:ph idx="1"/>
          </p:nvPr>
        </p:nvSpPr>
        <p:spPr/>
        <p:txBody>
          <a:bodyPr/>
          <a:lstStyle/>
          <a:p>
            <a:pPr marL="0" indent="0">
              <a:buNone/>
            </a:pPr>
            <a:r>
              <a:rPr lang="en-US" sz="2400" dirty="0" smtClean="0"/>
              <a:t>The unit of failure is often full subsystems, with fault tolerance then acting to isolate one failed system from interfering with the overal</a:t>
            </a:r>
            <a:r>
              <a:rPr lang="en-US" sz="2400" dirty="0" smtClean="0"/>
              <a:t>l system function.</a:t>
            </a:r>
          </a:p>
          <a:p>
            <a:pPr marL="0" indent="0">
              <a:buNone/>
            </a:pPr>
            <a:endParaRPr lang="en-US" sz="2400" dirty="0"/>
          </a:p>
          <a:p>
            <a:pPr marL="0" indent="0">
              <a:buNone/>
            </a:pPr>
            <a:r>
              <a:rPr lang="en-US" sz="2400" dirty="0" smtClean="0"/>
              <a:t>Triple-Modular Redundancy (TMR) or N-Module Redundancy (NMR) provides multiple copies of critical subsystems which are either</a:t>
            </a:r>
          </a:p>
          <a:p>
            <a:r>
              <a:rPr lang="en-US" sz="1800" dirty="0" smtClean="0"/>
              <a:t>Statically combined by a masking/voting/comparing system</a:t>
            </a:r>
          </a:p>
          <a:p>
            <a:r>
              <a:rPr lang="en-US" sz="1800" dirty="0" smtClean="0"/>
              <a:t>Dynamically switched in or out depending on their operation (assumes a failure can be unequivocally detected!)</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64269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25</a:t>
            </a:fld>
            <a:endParaRPr lang="en-US"/>
          </a:p>
        </p:txBody>
      </p:sp>
      <p:sp>
        <p:nvSpPr>
          <p:cNvPr id="4" name="Content Placeholder 3"/>
          <p:cNvSpPr>
            <a:spLocks noGrp="1"/>
          </p:cNvSpPr>
          <p:nvPr>
            <p:ph idx="1"/>
          </p:nvPr>
        </p:nvSpPr>
        <p:spPr/>
        <p:txBody>
          <a:bodyPr/>
          <a:lstStyle/>
          <a:p>
            <a:pPr marL="0" indent="0">
              <a:buNone/>
            </a:pPr>
            <a:r>
              <a:rPr lang="en-US" sz="2400" dirty="0" smtClean="0"/>
              <a:t>TMR or NMR are only useful if only one (or a small subset) of the systems fail at once.  This then requires that</a:t>
            </a:r>
          </a:p>
          <a:p>
            <a:pPr marL="0" indent="0">
              <a:buNone/>
            </a:pPr>
            <a:endParaRPr lang="en-US" sz="2400" dirty="0" smtClean="0"/>
          </a:p>
          <a:p>
            <a:r>
              <a:rPr lang="en-US" sz="2400" dirty="0" smtClean="0"/>
              <a:t>The source of the fault is </a:t>
            </a:r>
            <a:r>
              <a:rPr lang="en-US" sz="2400" dirty="0" err="1" smtClean="0"/>
              <a:t>localised</a:t>
            </a:r>
            <a:r>
              <a:rPr lang="en-US" sz="2400" dirty="0" smtClean="0"/>
              <a:t> to one instance of the module</a:t>
            </a:r>
          </a:p>
          <a:p>
            <a:r>
              <a:rPr lang="en-US" sz="2400" dirty="0" smtClean="0"/>
              <a:t>The modules differ in their internal implementation sufficiently that the same fault in two modules lead to different failures or, for preference, at least once instance of no failure at all.</a:t>
            </a:r>
            <a:endParaRPr lang="en-US" sz="2400" dirty="0"/>
          </a:p>
          <a:p>
            <a:pPr marL="0" indent="0">
              <a:buNone/>
            </a:pPr>
            <a:endParaRPr lang="en-US" sz="2400" dirty="0"/>
          </a:p>
        </p:txBody>
      </p:sp>
    </p:spTree>
    <p:extLst>
      <p:ext uri="{BB962C8B-B14F-4D97-AF65-F5344CB8AC3E}">
        <p14:creationId xmlns:p14="http://schemas.microsoft.com/office/powerpoint/2010/main" val="2691503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26</a:t>
            </a:fld>
            <a:endParaRPr lang="en-US"/>
          </a:p>
        </p:txBody>
      </p:sp>
      <p:sp>
        <p:nvSpPr>
          <p:cNvPr id="4" name="Content Placeholder 3"/>
          <p:cNvSpPr>
            <a:spLocks noGrp="1"/>
          </p:cNvSpPr>
          <p:nvPr>
            <p:ph idx="1"/>
          </p:nvPr>
        </p:nvSpPr>
        <p:spPr/>
        <p:txBody>
          <a:bodyPr/>
          <a:lstStyle/>
          <a:p>
            <a:pPr marL="0" indent="0">
              <a:buNone/>
            </a:pPr>
            <a:r>
              <a:rPr lang="en-US" sz="2400" dirty="0" smtClean="0"/>
              <a:t>For some high risk systems, this approach is applied in the form of redundant subsystems with</a:t>
            </a:r>
          </a:p>
          <a:p>
            <a:pPr marL="0" indent="0">
              <a:buNone/>
            </a:pPr>
            <a:endParaRPr lang="en-US" sz="2400" dirty="0" smtClean="0"/>
          </a:p>
          <a:p>
            <a:r>
              <a:rPr lang="en-US" sz="1800" dirty="0" smtClean="0"/>
              <a:t>The same specification</a:t>
            </a:r>
          </a:p>
          <a:p>
            <a:r>
              <a:rPr lang="en-US" sz="1800" dirty="0" smtClean="0"/>
              <a:t>Different computer systems (CPUs, busses, memory systems, drives etc.)</a:t>
            </a:r>
          </a:p>
          <a:p>
            <a:r>
              <a:rPr lang="en-US" sz="1800" dirty="0" smtClean="0"/>
              <a:t>Different Operating Systems</a:t>
            </a:r>
          </a:p>
          <a:p>
            <a:r>
              <a:rPr lang="en-US" sz="1800" dirty="0" smtClean="0"/>
              <a:t>Different software development languages and environments</a:t>
            </a:r>
          </a:p>
          <a:p>
            <a:r>
              <a:rPr lang="en-US" sz="1800" dirty="0" smtClean="0"/>
              <a:t>Even restricting the communication between different development teams</a:t>
            </a:r>
            <a:endParaRPr lang="en-US" sz="1800" dirty="0"/>
          </a:p>
          <a:p>
            <a:pPr marL="0" indent="0">
              <a:buNone/>
            </a:pPr>
            <a:endParaRPr lang="en-US" sz="2400" dirty="0"/>
          </a:p>
        </p:txBody>
      </p:sp>
    </p:spTree>
    <p:extLst>
      <p:ext uri="{BB962C8B-B14F-4D97-AF65-F5344CB8AC3E}">
        <p14:creationId xmlns:p14="http://schemas.microsoft.com/office/powerpoint/2010/main" val="1312526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27</a:t>
            </a:fld>
            <a:endParaRPr lang="en-US"/>
          </a:p>
        </p:txBody>
      </p:sp>
      <p:sp>
        <p:nvSpPr>
          <p:cNvPr id="4" name="Content Placeholder 3"/>
          <p:cNvSpPr>
            <a:spLocks noGrp="1"/>
          </p:cNvSpPr>
          <p:nvPr>
            <p:ph idx="1"/>
          </p:nvPr>
        </p:nvSpPr>
        <p:spPr/>
        <p:txBody>
          <a:bodyPr/>
          <a:lstStyle/>
          <a:p>
            <a:pPr marL="0" indent="0">
              <a:buNone/>
            </a:pPr>
            <a:r>
              <a:rPr lang="en-US" sz="2400" dirty="0" smtClean="0"/>
              <a:t>TMR Example: Boeing 777</a:t>
            </a:r>
          </a:p>
          <a:p>
            <a:pPr marL="0" indent="0">
              <a:buNone/>
            </a:pPr>
            <a:r>
              <a:rPr lang="en-US" sz="1800" dirty="0" smtClean="0"/>
              <a:t>Contains three identical primary flight computers, each consisting of:</a:t>
            </a:r>
          </a:p>
          <a:p>
            <a:r>
              <a:rPr lang="en-US" sz="1800" dirty="0" smtClean="0"/>
              <a:t>Three processors:  AMD 29050, Motorola 68040, Intel 80486 called ‘Lanes’.  Two level redundancy!</a:t>
            </a:r>
          </a:p>
          <a:p>
            <a:r>
              <a:rPr lang="en-US" sz="1800" dirty="0" smtClean="0"/>
              <a:t>Independent power sources and inertia measurements</a:t>
            </a:r>
          </a:p>
          <a:p>
            <a:r>
              <a:rPr lang="en-US" sz="1800" dirty="0" smtClean="0"/>
              <a:t>Code built by three different ADA compilers</a:t>
            </a:r>
          </a:p>
          <a:p>
            <a:r>
              <a:rPr lang="en-US" sz="1800" dirty="0" smtClean="0"/>
              <a:t>The same ADA software source code (called ‘the specification’), but with different ‘monitor’ functions written to supervise correct operation.</a:t>
            </a:r>
          </a:p>
          <a:p>
            <a:endParaRPr lang="en-US" sz="1800" dirty="0"/>
          </a:p>
          <a:p>
            <a:pPr marL="0" indent="0">
              <a:buNone/>
            </a:pPr>
            <a:r>
              <a:rPr lang="en-US" sz="1800" dirty="0" smtClean="0"/>
              <a:t>Targeted failure probability &lt; 10</a:t>
            </a:r>
            <a:r>
              <a:rPr lang="en-US" sz="1800" baseline="30000" dirty="0" smtClean="0"/>
              <a:t>-10</a:t>
            </a:r>
            <a:r>
              <a:rPr lang="en-US" sz="1800" dirty="0" smtClean="0"/>
              <a:t> /h (e.g. UK </a:t>
            </a:r>
            <a:r>
              <a:rPr lang="en-US" sz="1800" dirty="0" err="1" smtClean="0"/>
              <a:t>Seizewell</a:t>
            </a:r>
            <a:r>
              <a:rPr lang="en-US" sz="1800" dirty="0" smtClean="0"/>
              <a:t> B Nuclear Reactor (</a:t>
            </a:r>
            <a:r>
              <a:rPr lang="en-US" sz="1800" dirty="0" err="1" smtClean="0"/>
              <a:t>emerg</a:t>
            </a:r>
            <a:r>
              <a:rPr lang="en-US" sz="1800" dirty="0" smtClean="0"/>
              <a:t>.): 10</a:t>
            </a:r>
            <a:r>
              <a:rPr lang="en-US" sz="1800" baseline="30000" dirty="0" smtClean="0"/>
              <a:t>-3</a:t>
            </a:r>
            <a:r>
              <a:rPr lang="en-US" sz="1800" dirty="0" smtClean="0"/>
              <a:t>/h)</a:t>
            </a:r>
          </a:p>
          <a:p>
            <a:pPr marL="0" indent="0">
              <a:buNone/>
            </a:pPr>
            <a:r>
              <a:rPr lang="en-US" sz="1800" dirty="0" smtClean="0"/>
              <a:t>No single fault onboard a 777 should occur without failure identification</a:t>
            </a:r>
          </a:p>
          <a:p>
            <a:pPr marL="0" indent="0">
              <a:buNone/>
            </a:pPr>
            <a:r>
              <a:rPr lang="en-US" sz="1800" dirty="0" smtClean="0"/>
              <a:t>No single fault onboard a 777 should result in the failure of more than one flight computer</a:t>
            </a:r>
            <a:endParaRPr lang="en-US" sz="1800" dirty="0"/>
          </a:p>
          <a:p>
            <a:pPr marL="0" indent="0">
              <a:buNone/>
            </a:pPr>
            <a:endParaRPr lang="en-US" sz="2400" dirty="0"/>
          </a:p>
        </p:txBody>
      </p:sp>
    </p:spTree>
    <p:extLst>
      <p:ext uri="{BB962C8B-B14F-4D97-AF65-F5344CB8AC3E}">
        <p14:creationId xmlns:p14="http://schemas.microsoft.com/office/powerpoint/2010/main" val="4079900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28</a:t>
            </a:fld>
            <a:endParaRPr lang="en-US"/>
          </a:p>
        </p:txBody>
      </p:sp>
      <p:sp>
        <p:nvSpPr>
          <p:cNvPr id="4" name="Content Placeholder 3"/>
          <p:cNvSpPr>
            <a:spLocks noGrp="1"/>
          </p:cNvSpPr>
          <p:nvPr>
            <p:ph idx="1"/>
          </p:nvPr>
        </p:nvSpPr>
        <p:spPr/>
        <p:txBody>
          <a:bodyPr/>
          <a:lstStyle/>
          <a:p>
            <a:pPr marL="0" indent="0">
              <a:buNone/>
            </a:pPr>
            <a:r>
              <a:rPr lang="en-US" sz="2400" dirty="0" smtClean="0"/>
              <a:t>TMR Example: </a:t>
            </a:r>
            <a:r>
              <a:rPr lang="en-US" sz="2400" dirty="0" err="1" smtClean="0"/>
              <a:t>Ariane</a:t>
            </a:r>
            <a:r>
              <a:rPr lang="en-US" sz="2400" dirty="0" smtClean="0"/>
              <a:t> 5</a:t>
            </a:r>
          </a:p>
          <a:p>
            <a:pPr marL="0" indent="0">
              <a:buNone/>
            </a:pPr>
            <a:r>
              <a:rPr lang="en-US" sz="1800" dirty="0" smtClean="0"/>
              <a:t>The </a:t>
            </a:r>
            <a:r>
              <a:rPr lang="en-US" sz="1800" dirty="0" err="1" smtClean="0"/>
              <a:t>Ariane</a:t>
            </a:r>
            <a:r>
              <a:rPr lang="en-US" sz="1800" dirty="0" smtClean="0"/>
              <a:t> 5 rocket is a heavy-lifting platform designed to move satellites in to low-earth or geostationary orbit.  In 1996, after 39 seconds of flight, the maiden launch of this platform ended in a self-destruct of the system at a cost of over $300 Million.</a:t>
            </a:r>
          </a:p>
          <a:p>
            <a:r>
              <a:rPr lang="en-US" sz="1800" dirty="0" smtClean="0"/>
              <a:t>The </a:t>
            </a:r>
            <a:r>
              <a:rPr lang="en-US" sz="1800" dirty="0" err="1" smtClean="0"/>
              <a:t>Ariane</a:t>
            </a:r>
            <a:r>
              <a:rPr lang="en-US" sz="1800" dirty="0" smtClean="0"/>
              <a:t> 5 shared its inertial reference system with the proven </a:t>
            </a:r>
            <a:r>
              <a:rPr lang="en-US" sz="1800" dirty="0" err="1" smtClean="0"/>
              <a:t>Ariane</a:t>
            </a:r>
            <a:r>
              <a:rPr lang="en-US" sz="1800" dirty="0" smtClean="0"/>
              <a:t> 4</a:t>
            </a:r>
          </a:p>
          <a:p>
            <a:r>
              <a:rPr lang="en-US" sz="1800" dirty="0" err="1" smtClean="0"/>
              <a:t>Ariane</a:t>
            </a:r>
            <a:r>
              <a:rPr lang="en-US" sz="1800" dirty="0" smtClean="0"/>
              <a:t> 5 followed a different launch trajectory to </a:t>
            </a:r>
            <a:r>
              <a:rPr lang="en-US" sz="1800" dirty="0" err="1" smtClean="0"/>
              <a:t>Ariane</a:t>
            </a:r>
            <a:r>
              <a:rPr lang="en-US" sz="1800" dirty="0" smtClean="0"/>
              <a:t> 4, but this trajectory had not been programmed in to the system simulators</a:t>
            </a:r>
          </a:p>
          <a:p>
            <a:r>
              <a:rPr lang="en-US" sz="1800" dirty="0" smtClean="0"/>
              <a:t>Shortly after launch, the inertial reference system crashed as a result of an input velocity that was too high – it was within the </a:t>
            </a:r>
            <a:r>
              <a:rPr lang="en-US" sz="1800" dirty="0" err="1" smtClean="0"/>
              <a:t>Ariane</a:t>
            </a:r>
            <a:r>
              <a:rPr lang="en-US" sz="1800" dirty="0" smtClean="0"/>
              <a:t> 5 flight envelope, but wasn’t physically achievable on the </a:t>
            </a:r>
            <a:r>
              <a:rPr lang="en-US" sz="1800" dirty="0" err="1" smtClean="0"/>
              <a:t>Ariane</a:t>
            </a:r>
            <a:r>
              <a:rPr lang="en-US" sz="1800" dirty="0" smtClean="0"/>
              <a:t> 4 for which it had been developed</a:t>
            </a:r>
          </a:p>
          <a:p>
            <a:r>
              <a:rPr lang="en-US" sz="1800" dirty="0" smtClean="0"/>
              <a:t>This specification mistake was common across all three redundant systems, each failed in turn, the rocket become unstable, was ripped apart due to aerodynamic forces before exploding</a:t>
            </a:r>
            <a:endParaRPr lang="en-US" sz="1800" dirty="0"/>
          </a:p>
          <a:p>
            <a:pPr marL="0" indent="0">
              <a:buNone/>
            </a:pPr>
            <a:endParaRPr lang="en-US" sz="2400" dirty="0"/>
          </a:p>
        </p:txBody>
      </p:sp>
    </p:spTree>
    <p:extLst>
      <p:ext uri="{BB962C8B-B14F-4D97-AF65-F5344CB8AC3E}">
        <p14:creationId xmlns:p14="http://schemas.microsoft.com/office/powerpoint/2010/main" val="3003006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29</a:t>
            </a:fld>
            <a:endParaRPr lang="en-US"/>
          </a:p>
        </p:txBody>
      </p:sp>
      <p:pic>
        <p:nvPicPr>
          <p:cNvPr id="5" name="Picture 4" descr="Screen Shot 2012-10-17 at 9.4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13" y="1905999"/>
            <a:ext cx="3035300" cy="2273300"/>
          </a:xfrm>
          <a:prstGeom prst="rect">
            <a:avLst/>
          </a:prstGeom>
        </p:spPr>
      </p:pic>
      <p:pic>
        <p:nvPicPr>
          <p:cNvPr id="6" name="Picture 5" descr="Screen Shot 2012-10-17 at 9.41.5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136" y="1918699"/>
            <a:ext cx="2984500" cy="2235200"/>
          </a:xfrm>
          <a:prstGeom prst="rect">
            <a:avLst/>
          </a:prstGeom>
        </p:spPr>
      </p:pic>
      <p:pic>
        <p:nvPicPr>
          <p:cNvPr id="7" name="Picture 6" descr="Screen Shot 2012-10-17 at 9.41.5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0328" y="1905999"/>
            <a:ext cx="2971800" cy="2247900"/>
          </a:xfrm>
          <a:prstGeom prst="rect">
            <a:avLst/>
          </a:prstGeom>
        </p:spPr>
      </p:pic>
      <p:pic>
        <p:nvPicPr>
          <p:cNvPr id="8" name="Picture 7" descr="Screen Shot 2012-10-17 at 9.42.11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9186" y="4153899"/>
            <a:ext cx="3009900" cy="2247900"/>
          </a:xfrm>
          <a:prstGeom prst="rect">
            <a:avLst/>
          </a:prstGeom>
        </p:spPr>
      </p:pic>
      <p:pic>
        <p:nvPicPr>
          <p:cNvPr id="10" name="Picture 9" descr="Screen Shot 2012-10-17 at 9.42.24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9614" y="4153899"/>
            <a:ext cx="2997200" cy="2247900"/>
          </a:xfrm>
          <a:prstGeom prst="rect">
            <a:avLst/>
          </a:prstGeom>
        </p:spPr>
      </p:pic>
      <p:sp>
        <p:nvSpPr>
          <p:cNvPr id="11" name="TextBox 10"/>
          <p:cNvSpPr txBox="1"/>
          <p:nvPr/>
        </p:nvSpPr>
        <p:spPr>
          <a:xfrm>
            <a:off x="2143990" y="1918699"/>
            <a:ext cx="4611396" cy="369332"/>
          </a:xfrm>
          <a:prstGeom prst="rect">
            <a:avLst/>
          </a:prstGeom>
          <a:noFill/>
        </p:spPr>
        <p:txBody>
          <a:bodyPr wrap="none" rtlCol="0">
            <a:spAutoFit/>
          </a:bodyPr>
          <a:lstStyle/>
          <a:p>
            <a:r>
              <a:rPr lang="en-US" dirty="0" smtClean="0">
                <a:solidFill>
                  <a:srgbClr val="FF6600"/>
                </a:solidFill>
              </a:rPr>
              <a:t>Redundancy itself isn’t a complete solution!</a:t>
            </a:r>
            <a:endParaRPr lang="en-US" dirty="0" smtClean="0">
              <a:solidFill>
                <a:srgbClr val="FF6600"/>
              </a:solidFill>
            </a:endParaRPr>
          </a:p>
        </p:txBody>
      </p:sp>
    </p:spTree>
    <p:extLst>
      <p:ext uri="{BB962C8B-B14F-4D97-AF65-F5344CB8AC3E}">
        <p14:creationId xmlns:p14="http://schemas.microsoft.com/office/powerpoint/2010/main" val="370906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Failure and Faults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a:t>
            </a:fld>
            <a:endParaRPr lang="en-US"/>
          </a:p>
        </p:txBody>
      </p:sp>
      <p:sp>
        <p:nvSpPr>
          <p:cNvPr id="4" name="Content Placeholder 3"/>
          <p:cNvSpPr>
            <a:spLocks noGrp="1"/>
          </p:cNvSpPr>
          <p:nvPr>
            <p:ph idx="1"/>
          </p:nvPr>
        </p:nvSpPr>
        <p:spPr/>
        <p:txBody>
          <a:bodyPr/>
          <a:lstStyle/>
          <a:p>
            <a:pPr marL="0" indent="0">
              <a:buNone/>
            </a:pPr>
            <a:r>
              <a:rPr lang="en-US" sz="2400" dirty="0" smtClean="0"/>
              <a:t>Sources of Faults</a:t>
            </a:r>
          </a:p>
          <a:p>
            <a:r>
              <a:rPr lang="en-US" sz="2400" dirty="0" smtClean="0"/>
              <a:t>Inadequate Specification</a:t>
            </a:r>
          </a:p>
          <a:p>
            <a:r>
              <a:rPr lang="en-US" sz="2400" dirty="0" smtClean="0"/>
              <a:t>Design Errors</a:t>
            </a:r>
          </a:p>
          <a:p>
            <a:r>
              <a:rPr lang="en-US" sz="2400" dirty="0" smtClean="0"/>
              <a:t>Processor Failure</a:t>
            </a:r>
          </a:p>
          <a:p>
            <a:r>
              <a:rPr lang="en-US" sz="2400" dirty="0" smtClean="0"/>
              <a:t>Interference on communications channels, interface faults</a:t>
            </a:r>
            <a:endParaRPr lang="en-US" sz="2400" dirty="0" smtClean="0"/>
          </a:p>
        </p:txBody>
      </p:sp>
    </p:spTree>
    <p:extLst>
      <p:ext uri="{BB962C8B-B14F-4D97-AF65-F5344CB8AC3E}">
        <p14:creationId xmlns:p14="http://schemas.microsoft.com/office/powerpoint/2010/main" val="2985752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30</a:t>
            </a:fld>
            <a:endParaRPr lang="en-US"/>
          </a:p>
        </p:txBody>
      </p:sp>
      <p:sp>
        <p:nvSpPr>
          <p:cNvPr id="4" name="Content Placeholder 3"/>
          <p:cNvSpPr>
            <a:spLocks noGrp="1"/>
          </p:cNvSpPr>
          <p:nvPr>
            <p:ph idx="1"/>
          </p:nvPr>
        </p:nvSpPr>
        <p:spPr/>
        <p:txBody>
          <a:bodyPr/>
          <a:lstStyle/>
          <a:p>
            <a:pPr marL="0" indent="0">
              <a:buNone/>
            </a:pPr>
            <a:r>
              <a:rPr lang="en-US" sz="2400" dirty="0" smtClean="0"/>
              <a:t>The </a:t>
            </a:r>
            <a:r>
              <a:rPr lang="en-US" sz="2400" dirty="0" smtClean="0">
                <a:solidFill>
                  <a:schemeClr val="accent1">
                    <a:lumMod val="50000"/>
                  </a:schemeClr>
                </a:solidFill>
              </a:rPr>
              <a:t>Six Language Project</a:t>
            </a:r>
          </a:p>
          <a:p>
            <a:pPr marL="0" indent="0">
              <a:buNone/>
            </a:pPr>
            <a:endParaRPr lang="en-US" sz="2400" dirty="0" smtClean="0"/>
          </a:p>
          <a:p>
            <a:pPr marL="0" indent="0">
              <a:buNone/>
            </a:pPr>
            <a:r>
              <a:rPr lang="en-US" sz="2400" dirty="0" smtClean="0"/>
              <a:t>Joint project between UCLA and the Honeywell Commercial Flight Systems Division (1992) to determine which programm</a:t>
            </a:r>
            <a:r>
              <a:rPr lang="en-US" sz="2400" dirty="0" smtClean="0"/>
              <a:t>ing language provided the most reliable system outcomes.</a:t>
            </a:r>
            <a:endParaRPr lang="en-US" sz="2400" dirty="0" smtClean="0"/>
          </a:p>
        </p:txBody>
      </p:sp>
    </p:spTree>
    <p:extLst>
      <p:ext uri="{BB962C8B-B14F-4D97-AF65-F5344CB8AC3E}">
        <p14:creationId xmlns:p14="http://schemas.microsoft.com/office/powerpoint/2010/main" val="840433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31</a:t>
            </a:fld>
            <a:endParaRPr lang="en-US"/>
          </a:p>
        </p:txBody>
      </p:sp>
      <p:sp>
        <p:nvSpPr>
          <p:cNvPr id="4" name="Content Placeholder 3"/>
          <p:cNvSpPr>
            <a:spLocks noGrp="1"/>
          </p:cNvSpPr>
          <p:nvPr>
            <p:ph idx="1"/>
          </p:nvPr>
        </p:nvSpPr>
        <p:spPr/>
        <p:txBody>
          <a:bodyPr/>
          <a:lstStyle/>
          <a:p>
            <a:pPr marL="0" indent="0">
              <a:buNone/>
            </a:pPr>
            <a:r>
              <a:rPr lang="en-US" sz="2400" dirty="0" smtClean="0"/>
              <a:t>The </a:t>
            </a:r>
            <a:r>
              <a:rPr lang="en-US" sz="2400" dirty="0" smtClean="0">
                <a:solidFill>
                  <a:schemeClr val="accent1">
                    <a:lumMod val="50000"/>
                  </a:schemeClr>
                </a:solidFill>
              </a:rPr>
              <a:t>Six Language Project</a:t>
            </a:r>
          </a:p>
          <a:p>
            <a:pPr marL="0" indent="0">
              <a:buNone/>
            </a:pPr>
            <a:endParaRPr lang="en-US" sz="2400" dirty="0" smtClean="0"/>
          </a:p>
          <a:p>
            <a:pPr marL="0" indent="0">
              <a:buNone/>
            </a:pPr>
            <a:r>
              <a:rPr lang="en-US" sz="2400" dirty="0"/>
              <a:t>The specifications (about a flight controller) were original system specification documents provided by Honeywell enhanced by additional cross-check points and included some forced diversity elements.  Development teams were isolated and communication strictly controlled, defined and controlled by a central </a:t>
            </a:r>
            <a:r>
              <a:rPr lang="en-US" sz="2400" dirty="0" smtClean="0"/>
              <a:t>team.  </a:t>
            </a:r>
            <a:r>
              <a:rPr lang="en-US" sz="2400" dirty="0" smtClean="0"/>
              <a:t>Specified tests were performed by the coordinating team before a version was accepted for integration.  The N-Version paradigm was applied to all stages of the development cycle</a:t>
            </a:r>
            <a:endParaRPr lang="en-US" sz="2400" dirty="0"/>
          </a:p>
          <a:p>
            <a:pPr marL="0" indent="0">
              <a:buNone/>
            </a:pPr>
            <a:endParaRPr lang="en-US" sz="2400" dirty="0"/>
          </a:p>
        </p:txBody>
      </p:sp>
    </p:spTree>
    <p:extLst>
      <p:ext uri="{BB962C8B-B14F-4D97-AF65-F5344CB8AC3E}">
        <p14:creationId xmlns:p14="http://schemas.microsoft.com/office/powerpoint/2010/main" val="467858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32</a:t>
            </a:fld>
            <a:endParaRPr lang="en-US"/>
          </a:p>
        </p:txBody>
      </p:sp>
      <p:sp>
        <p:nvSpPr>
          <p:cNvPr id="4" name="Content Placeholder 3"/>
          <p:cNvSpPr>
            <a:spLocks noGrp="1"/>
          </p:cNvSpPr>
          <p:nvPr>
            <p:ph idx="1"/>
          </p:nvPr>
        </p:nvSpPr>
        <p:spPr>
          <a:xfrm>
            <a:off x="457200" y="1916113"/>
            <a:ext cx="8229600" cy="495619"/>
          </a:xfrm>
        </p:spPr>
        <p:txBody>
          <a:bodyPr/>
          <a:lstStyle/>
          <a:p>
            <a:pPr marL="0" indent="0">
              <a:buNone/>
            </a:pPr>
            <a:r>
              <a:rPr lang="en-US" sz="2400" dirty="0" smtClean="0"/>
              <a:t>The </a:t>
            </a:r>
            <a:r>
              <a:rPr lang="en-US" sz="2400" dirty="0" smtClean="0">
                <a:solidFill>
                  <a:schemeClr val="accent1">
                    <a:lumMod val="50000"/>
                  </a:schemeClr>
                </a:solidFill>
              </a:rPr>
              <a:t>Six Language Project</a:t>
            </a:r>
          </a:p>
        </p:txBody>
      </p:sp>
      <p:graphicFrame>
        <p:nvGraphicFramePr>
          <p:cNvPr id="3" name="Table 2"/>
          <p:cNvGraphicFramePr>
            <a:graphicFrameLocks noGrp="1"/>
          </p:cNvGraphicFramePr>
          <p:nvPr>
            <p:extLst>
              <p:ext uri="{D42A27DB-BD31-4B8C-83A1-F6EECF244321}">
                <p14:modId xmlns:p14="http://schemas.microsoft.com/office/powerpoint/2010/main" val="307745028"/>
              </p:ext>
            </p:extLst>
          </p:nvPr>
        </p:nvGraphicFramePr>
        <p:xfrm>
          <a:off x="584838" y="2880360"/>
          <a:ext cx="7967820" cy="3235960"/>
        </p:xfrm>
        <a:graphic>
          <a:graphicData uri="http://schemas.openxmlformats.org/drawingml/2006/table">
            <a:tbl>
              <a:tblPr firstRow="1" bandRow="1">
                <a:tableStyleId>{775DCB02-9BB8-47FD-8907-85C794F793BA}</a:tableStyleId>
              </a:tblPr>
              <a:tblGrid>
                <a:gridCol w="1593564"/>
                <a:gridCol w="1593564"/>
                <a:gridCol w="1593564"/>
                <a:gridCol w="1593564"/>
                <a:gridCol w="1593564"/>
              </a:tblGrid>
              <a:tr h="370840">
                <a:tc>
                  <a:txBody>
                    <a:bodyPr/>
                    <a:lstStyle/>
                    <a:p>
                      <a:r>
                        <a:rPr lang="en-US" dirty="0" smtClean="0"/>
                        <a:t>Language</a:t>
                      </a:r>
                      <a:endParaRPr lang="en-US" dirty="0"/>
                    </a:p>
                  </a:txBody>
                  <a:tcPr/>
                </a:tc>
                <a:tc>
                  <a:txBody>
                    <a:bodyPr/>
                    <a:lstStyle/>
                    <a:p>
                      <a:r>
                        <a:rPr lang="en-US" dirty="0" smtClean="0"/>
                        <a:t>Source (</a:t>
                      </a:r>
                      <a:r>
                        <a:rPr lang="en-US" dirty="0" err="1" smtClean="0"/>
                        <a:t>l.o.c</a:t>
                      </a:r>
                      <a:r>
                        <a:rPr lang="en-US" dirty="0" smtClean="0"/>
                        <a:t>)</a:t>
                      </a:r>
                      <a:endParaRPr lang="en-US" dirty="0"/>
                    </a:p>
                  </a:txBody>
                  <a:tcPr/>
                </a:tc>
                <a:tc>
                  <a:txBody>
                    <a:bodyPr/>
                    <a:lstStyle/>
                    <a:p>
                      <a:r>
                        <a:rPr lang="en-US" dirty="0" smtClean="0"/>
                        <a:t>Test</a:t>
                      </a:r>
                      <a:r>
                        <a:rPr lang="en-US" baseline="0" dirty="0" smtClean="0"/>
                        <a:t> Runs</a:t>
                      </a:r>
                      <a:endParaRPr lang="en-US" dirty="0"/>
                    </a:p>
                  </a:txBody>
                  <a:tcPr/>
                </a:tc>
                <a:tc>
                  <a:txBody>
                    <a:bodyPr/>
                    <a:lstStyle/>
                    <a:p>
                      <a:r>
                        <a:rPr lang="en-US" dirty="0" smtClean="0"/>
                        <a:t>Errors</a:t>
                      </a:r>
                      <a:endParaRPr lang="en-US" dirty="0"/>
                    </a:p>
                  </a:txBody>
                  <a:tcPr/>
                </a:tc>
                <a:tc>
                  <a:txBody>
                    <a:bodyPr/>
                    <a:lstStyle/>
                    <a:p>
                      <a:r>
                        <a:rPr lang="en-US" dirty="0" smtClean="0"/>
                        <a:t>Failure Rate</a:t>
                      </a:r>
                      <a:endParaRPr lang="en-US" dirty="0"/>
                    </a:p>
                  </a:txBody>
                  <a:tcPr/>
                </a:tc>
              </a:tr>
              <a:tr h="370840">
                <a:tc>
                  <a:txBody>
                    <a:bodyPr/>
                    <a:lstStyle/>
                    <a:p>
                      <a:r>
                        <a:rPr lang="en-US" dirty="0" smtClean="0"/>
                        <a:t>Ada</a:t>
                      </a:r>
                      <a:endParaRPr lang="en-US" dirty="0"/>
                    </a:p>
                  </a:txBody>
                  <a:tcPr/>
                </a:tc>
                <a:tc>
                  <a:txBody>
                    <a:bodyPr/>
                    <a:lstStyle/>
                    <a:p>
                      <a:r>
                        <a:rPr lang="en-US" dirty="0" smtClean="0"/>
                        <a:t>2256</a:t>
                      </a:r>
                      <a:endParaRPr lang="en-US" dirty="0"/>
                    </a:p>
                  </a:txBody>
                  <a:tcPr/>
                </a:tc>
                <a:tc>
                  <a:txBody>
                    <a:bodyPr/>
                    <a:lstStyle/>
                    <a:p>
                      <a:r>
                        <a:rPr lang="en-US" dirty="0" smtClean="0"/>
                        <a:t>5127400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‘C’</a:t>
                      </a:r>
                      <a:endParaRPr lang="en-US" dirty="0"/>
                    </a:p>
                  </a:txBody>
                  <a:tcPr/>
                </a:tc>
                <a:tc>
                  <a:txBody>
                    <a:bodyPr/>
                    <a:lstStyle/>
                    <a:p>
                      <a:r>
                        <a:rPr lang="en-US" dirty="0" smtClean="0"/>
                        <a:t>1531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5127400</a:t>
                      </a:r>
                    </a:p>
                  </a:txBody>
                  <a:tcPr/>
                </a:tc>
                <a:tc>
                  <a:txBody>
                    <a:bodyPr/>
                    <a:lstStyle/>
                    <a:p>
                      <a:r>
                        <a:rPr lang="en-US" dirty="0" smtClean="0"/>
                        <a:t>568</a:t>
                      </a:r>
                      <a:endParaRPr lang="en-US" dirty="0"/>
                    </a:p>
                  </a:txBody>
                  <a:tcPr/>
                </a:tc>
                <a:tc>
                  <a:txBody>
                    <a:bodyPr/>
                    <a:lstStyle/>
                    <a:p>
                      <a:r>
                        <a:rPr lang="en-US" dirty="0" smtClean="0"/>
                        <a:t>1.108 x 10</a:t>
                      </a:r>
                      <a:r>
                        <a:rPr lang="en-US" baseline="30000" dirty="0" smtClean="0"/>
                        <a:t>-4</a:t>
                      </a:r>
                      <a:endParaRPr lang="en-US" baseline="30000" dirty="0"/>
                    </a:p>
                  </a:txBody>
                  <a:tcPr/>
                </a:tc>
              </a:tr>
              <a:tr h="370840">
                <a:tc>
                  <a:txBody>
                    <a:bodyPr/>
                    <a:lstStyle/>
                    <a:p>
                      <a:r>
                        <a:rPr lang="en-US" dirty="0" smtClean="0"/>
                        <a:t>Modula-2</a:t>
                      </a:r>
                      <a:endParaRPr lang="en-US" dirty="0"/>
                    </a:p>
                  </a:txBody>
                  <a:tcPr/>
                </a:tc>
                <a:tc>
                  <a:txBody>
                    <a:bodyPr/>
                    <a:lstStyle/>
                    <a:p>
                      <a:r>
                        <a:rPr lang="en-US" dirty="0" smtClean="0"/>
                        <a:t>1562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5127400</a:t>
                      </a:r>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Pascal</a:t>
                      </a:r>
                      <a:endParaRPr lang="en-US" dirty="0"/>
                    </a:p>
                  </a:txBody>
                  <a:tcPr/>
                </a:tc>
                <a:tc>
                  <a:txBody>
                    <a:bodyPr/>
                    <a:lstStyle/>
                    <a:p>
                      <a:r>
                        <a:rPr lang="en-US" dirty="0" smtClean="0"/>
                        <a:t>2331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5127400</a:t>
                      </a:r>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Prolog</a:t>
                      </a:r>
                      <a:endParaRPr lang="en-US" dirty="0"/>
                    </a:p>
                  </a:txBody>
                  <a:tcPr/>
                </a:tc>
                <a:tc>
                  <a:txBody>
                    <a:bodyPr/>
                    <a:lstStyle/>
                    <a:p>
                      <a:r>
                        <a:rPr lang="en-US" dirty="0" smtClean="0"/>
                        <a:t>2228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5127400</a:t>
                      </a:r>
                    </a:p>
                  </a:txBody>
                  <a:tcPr/>
                </a:tc>
                <a:tc>
                  <a:txBody>
                    <a:bodyPr/>
                    <a:lstStyle/>
                    <a:p>
                      <a:r>
                        <a:rPr lang="en-US" dirty="0" smtClean="0"/>
                        <a:t>680</a:t>
                      </a:r>
                      <a:endParaRPr lang="en-US" dirty="0"/>
                    </a:p>
                  </a:txBody>
                  <a:tcPr/>
                </a:tc>
                <a:tc>
                  <a:txBody>
                    <a:bodyPr/>
                    <a:lstStyle/>
                    <a:p>
                      <a:r>
                        <a:rPr lang="en-US" dirty="0" smtClean="0"/>
                        <a:t>1.326 x 10</a:t>
                      </a:r>
                      <a:r>
                        <a:rPr lang="en-US" baseline="30000" dirty="0" smtClean="0"/>
                        <a:t>-4</a:t>
                      </a:r>
                      <a:endParaRPr lang="en-US" baseline="30000" dirty="0"/>
                    </a:p>
                  </a:txBody>
                  <a:tcPr/>
                </a:tc>
              </a:tr>
              <a:tr h="370840">
                <a:tc>
                  <a:txBody>
                    <a:bodyPr/>
                    <a:lstStyle/>
                    <a:p>
                      <a:r>
                        <a:rPr lang="en-US" dirty="0" smtClean="0"/>
                        <a:t>T (like LISP)</a:t>
                      </a:r>
                      <a:endParaRPr lang="en-US" dirty="0"/>
                    </a:p>
                  </a:txBody>
                  <a:tcPr/>
                </a:tc>
                <a:tc>
                  <a:txBody>
                    <a:bodyPr/>
                    <a:lstStyle/>
                    <a:p>
                      <a:r>
                        <a:rPr lang="en-US" dirty="0" smtClean="0"/>
                        <a:t>1568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5127400</a:t>
                      </a:r>
                    </a:p>
                  </a:txBody>
                  <a:tcPr/>
                </a:tc>
                <a:tc>
                  <a:txBody>
                    <a:bodyPr/>
                    <a:lstStyle/>
                    <a:p>
                      <a:r>
                        <a:rPr lang="en-US" dirty="0" smtClean="0"/>
                        <a:t>680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1.326 x 10</a:t>
                      </a:r>
                      <a:r>
                        <a:rPr lang="en-US" baseline="30000" dirty="0" smtClean="0"/>
                        <a:t>-4</a:t>
                      </a:r>
                    </a:p>
                  </a:txBody>
                  <a:tcPr/>
                </a:tc>
              </a:tr>
              <a:tr h="370840">
                <a:tc>
                  <a:txBody>
                    <a:bodyPr/>
                    <a:lstStyle/>
                    <a:p>
                      <a:r>
                        <a:rPr lang="en-US" dirty="0" smtClean="0"/>
                        <a:t>Average</a:t>
                      </a:r>
                      <a:endParaRPr lang="en-US" dirty="0"/>
                    </a:p>
                  </a:txBody>
                  <a:tcPr>
                    <a:solidFill>
                      <a:schemeClr val="accent1">
                        <a:lumMod val="90000"/>
                        <a:alpha val="40000"/>
                      </a:schemeClr>
                    </a:solidFill>
                  </a:tcPr>
                </a:tc>
                <a:tc>
                  <a:txBody>
                    <a:bodyPr/>
                    <a:lstStyle/>
                    <a:p>
                      <a:r>
                        <a:rPr lang="en-US" dirty="0" smtClean="0"/>
                        <a:t>1913</a:t>
                      </a:r>
                      <a:endParaRPr lang="en-US" dirty="0"/>
                    </a:p>
                  </a:txBody>
                  <a:tcPr>
                    <a:solidFill>
                      <a:schemeClr val="accent1">
                        <a:lumMod val="90000"/>
                        <a:alpha val="4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5127400</a:t>
                      </a:r>
                    </a:p>
                  </a:txBody>
                  <a:tcPr>
                    <a:solidFill>
                      <a:schemeClr val="accent1">
                        <a:lumMod val="90000"/>
                        <a:alpha val="40000"/>
                      </a:schemeClr>
                    </a:solidFill>
                  </a:tcPr>
                </a:tc>
                <a:tc>
                  <a:txBody>
                    <a:bodyPr/>
                    <a:lstStyle/>
                    <a:p>
                      <a:r>
                        <a:rPr lang="en-US" dirty="0" smtClean="0"/>
                        <a:t>321</a:t>
                      </a:r>
                      <a:endParaRPr lang="en-US" dirty="0"/>
                    </a:p>
                  </a:txBody>
                  <a:tcPr>
                    <a:solidFill>
                      <a:schemeClr val="accent1">
                        <a:lumMod val="90000"/>
                        <a:alpha val="40000"/>
                      </a:schemeClr>
                    </a:solidFill>
                  </a:tcPr>
                </a:tc>
                <a:tc>
                  <a:txBody>
                    <a:bodyPr/>
                    <a:lstStyle/>
                    <a:p>
                      <a:r>
                        <a:rPr lang="en-US" dirty="0" smtClean="0"/>
                        <a:t>0.624 x 10</a:t>
                      </a:r>
                      <a:r>
                        <a:rPr lang="en-US" baseline="30000" dirty="0" smtClean="0"/>
                        <a:t>-4</a:t>
                      </a:r>
                      <a:endParaRPr lang="en-US" baseline="30000" dirty="0"/>
                    </a:p>
                  </a:txBody>
                  <a:tcPr>
                    <a:solidFill>
                      <a:schemeClr val="accent1">
                        <a:lumMod val="90000"/>
                        <a:alpha val="40000"/>
                      </a:schemeClr>
                    </a:solidFill>
                  </a:tcPr>
                </a:tc>
              </a:tr>
            </a:tbl>
          </a:graphicData>
        </a:graphic>
      </p:graphicFrame>
    </p:spTree>
    <p:extLst>
      <p:ext uri="{BB962C8B-B14F-4D97-AF65-F5344CB8AC3E}">
        <p14:creationId xmlns:p14="http://schemas.microsoft.com/office/powerpoint/2010/main" val="2606901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33</a:t>
            </a:fld>
            <a:endParaRPr lang="en-US"/>
          </a:p>
        </p:txBody>
      </p:sp>
      <p:sp>
        <p:nvSpPr>
          <p:cNvPr id="4" name="Content Placeholder 3"/>
          <p:cNvSpPr>
            <a:spLocks noGrp="1"/>
          </p:cNvSpPr>
          <p:nvPr>
            <p:ph idx="1"/>
          </p:nvPr>
        </p:nvSpPr>
        <p:spPr>
          <a:xfrm>
            <a:off x="457200" y="1916113"/>
            <a:ext cx="8229600" cy="495619"/>
          </a:xfrm>
        </p:spPr>
        <p:txBody>
          <a:bodyPr/>
          <a:lstStyle/>
          <a:p>
            <a:pPr marL="0" indent="0">
              <a:buNone/>
            </a:pPr>
            <a:r>
              <a:rPr lang="en-US" sz="2400" dirty="0" smtClean="0"/>
              <a:t>The </a:t>
            </a:r>
            <a:r>
              <a:rPr lang="en-US" sz="2400" dirty="0" smtClean="0">
                <a:solidFill>
                  <a:schemeClr val="accent1">
                    <a:lumMod val="50000"/>
                  </a:schemeClr>
                </a:solidFill>
              </a:rPr>
              <a:t>Six Language Project</a:t>
            </a:r>
          </a:p>
        </p:txBody>
      </p:sp>
      <p:graphicFrame>
        <p:nvGraphicFramePr>
          <p:cNvPr id="3" name="Table 2"/>
          <p:cNvGraphicFramePr>
            <a:graphicFrameLocks noGrp="1"/>
          </p:cNvGraphicFramePr>
          <p:nvPr>
            <p:extLst>
              <p:ext uri="{D42A27DB-BD31-4B8C-83A1-F6EECF244321}">
                <p14:modId xmlns:p14="http://schemas.microsoft.com/office/powerpoint/2010/main" val="2344754022"/>
              </p:ext>
            </p:extLst>
          </p:nvPr>
        </p:nvGraphicFramePr>
        <p:xfrm>
          <a:off x="302954" y="2880360"/>
          <a:ext cx="8249700" cy="2763520"/>
        </p:xfrm>
        <a:graphic>
          <a:graphicData uri="http://schemas.openxmlformats.org/drawingml/2006/table">
            <a:tbl>
              <a:tblPr firstRow="1" bandRow="1">
                <a:tableStyleId>{775DCB02-9BB8-47FD-8907-85C794F793BA}</a:tableStyleId>
              </a:tblPr>
              <a:tblGrid>
                <a:gridCol w="2262893"/>
                <a:gridCol w="1861957"/>
                <a:gridCol w="2062425"/>
                <a:gridCol w="2062425"/>
              </a:tblGrid>
              <a:tr h="370840">
                <a:tc>
                  <a:txBody>
                    <a:bodyPr/>
                    <a:lstStyle/>
                    <a:p>
                      <a:r>
                        <a:rPr lang="en-US" dirty="0" smtClean="0"/>
                        <a:t>Failure Category</a:t>
                      </a:r>
                      <a:endParaRPr lang="en-US" dirty="0"/>
                    </a:p>
                  </a:txBody>
                  <a:tcPr/>
                </a:tc>
                <a:tc>
                  <a:txBody>
                    <a:bodyPr/>
                    <a:lstStyle/>
                    <a:p>
                      <a:r>
                        <a:rPr lang="en-US" dirty="0" smtClean="0"/>
                        <a:t>Average Single Version Failure</a:t>
                      </a:r>
                      <a:endParaRPr lang="en-US" dirty="0"/>
                    </a:p>
                  </a:txBody>
                  <a:tcPr/>
                </a:tc>
                <a:tc>
                  <a:txBody>
                    <a:bodyPr/>
                    <a:lstStyle/>
                    <a:p>
                      <a:r>
                        <a:rPr lang="en-US" dirty="0" smtClean="0"/>
                        <a:t>Average Three-Version Failure</a:t>
                      </a:r>
                      <a:endParaRPr lang="en-US" dirty="0"/>
                    </a:p>
                  </a:txBody>
                  <a:tcPr/>
                </a:tc>
                <a:tc>
                  <a:txBody>
                    <a:bodyPr/>
                    <a:lstStyle/>
                    <a:p>
                      <a:r>
                        <a:rPr lang="en-US" dirty="0" smtClean="0"/>
                        <a:t>Average Five-Version Failure</a:t>
                      </a:r>
                      <a:endParaRPr lang="en-US" dirty="0"/>
                    </a:p>
                  </a:txBody>
                  <a:tcPr/>
                </a:tc>
              </a:tr>
              <a:tr h="370840">
                <a:tc>
                  <a:txBody>
                    <a:bodyPr/>
                    <a:lstStyle/>
                    <a:p>
                      <a:r>
                        <a:rPr lang="en-US" dirty="0" smtClean="0"/>
                        <a:t>No Errors</a:t>
                      </a:r>
                      <a:endParaRPr lang="en-US" dirty="0"/>
                    </a:p>
                  </a:txBody>
                  <a:tcPr/>
                </a:tc>
                <a:tc>
                  <a:txBody>
                    <a:bodyPr/>
                    <a:lstStyle/>
                    <a:p>
                      <a:r>
                        <a:rPr lang="en-US" dirty="0" smtClean="0"/>
                        <a:t>0.99993733</a:t>
                      </a:r>
                      <a:endParaRPr lang="en-US" dirty="0"/>
                    </a:p>
                  </a:txBody>
                  <a:tcPr/>
                </a:tc>
                <a:tc>
                  <a:txBody>
                    <a:bodyPr/>
                    <a:lstStyle/>
                    <a:p>
                      <a:r>
                        <a:rPr lang="en-US" dirty="0" smtClean="0"/>
                        <a:t>0.9998409</a:t>
                      </a:r>
                      <a:endParaRPr lang="en-US" dirty="0"/>
                    </a:p>
                  </a:txBody>
                  <a:tcPr/>
                </a:tc>
                <a:tc>
                  <a:txBody>
                    <a:bodyPr/>
                    <a:lstStyle/>
                    <a:p>
                      <a:r>
                        <a:rPr lang="en-US" dirty="0" smtClean="0"/>
                        <a:t>0.9997807</a:t>
                      </a:r>
                      <a:endParaRPr lang="en-US" dirty="0"/>
                    </a:p>
                  </a:txBody>
                  <a:tcPr/>
                </a:tc>
              </a:tr>
              <a:tr h="370840">
                <a:tc>
                  <a:txBody>
                    <a:bodyPr/>
                    <a:lstStyle/>
                    <a:p>
                      <a:r>
                        <a:rPr lang="en-US" dirty="0" smtClean="0"/>
                        <a:t>Single</a:t>
                      </a:r>
                      <a:r>
                        <a:rPr lang="en-US" baseline="0" dirty="0" smtClean="0"/>
                        <a:t> Error</a:t>
                      </a:r>
                      <a:endParaRPr lang="en-US" dirty="0"/>
                    </a:p>
                  </a:txBody>
                  <a:tcPr/>
                </a:tc>
                <a:tc>
                  <a:txBody>
                    <a:bodyPr/>
                    <a:lstStyle/>
                    <a:p>
                      <a:r>
                        <a:rPr lang="en-US" dirty="0" smtClean="0"/>
                        <a:t>6.27</a:t>
                      </a:r>
                      <a:r>
                        <a:rPr lang="en-US" baseline="0" dirty="0" smtClean="0"/>
                        <a:t> x 10</a:t>
                      </a:r>
                      <a:r>
                        <a:rPr lang="en-US" baseline="30000" dirty="0" smtClean="0"/>
                        <a:t>-5</a:t>
                      </a:r>
                      <a:endParaRPr lang="en-US" baseline="30000" dirty="0"/>
                    </a:p>
                  </a:txBody>
                  <a:tcPr>
                    <a:solidFill>
                      <a:srgbClr val="9ED3D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13.05 x 10</a:t>
                      </a:r>
                      <a:r>
                        <a:rPr lang="en-US" baseline="30000" dirty="0" smtClean="0"/>
                        <a:t>-5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19.15 x 10</a:t>
                      </a:r>
                      <a:r>
                        <a:rPr lang="en-US" baseline="30000" dirty="0" smtClean="0"/>
                        <a:t>-5</a:t>
                      </a:r>
                    </a:p>
                  </a:txBody>
                  <a:tcPr/>
                </a:tc>
              </a:tr>
              <a:tr h="370840">
                <a:tc>
                  <a:txBody>
                    <a:bodyPr/>
                    <a:lstStyle/>
                    <a:p>
                      <a:r>
                        <a:rPr lang="en-US" dirty="0" smtClean="0"/>
                        <a:t>Two</a:t>
                      </a:r>
                      <a:r>
                        <a:rPr lang="en-US" baseline="0" dirty="0" smtClean="0"/>
                        <a:t> Distinct Errors</a:t>
                      </a:r>
                      <a:endParaRPr lang="en-US" dirty="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0.20 x 10</a:t>
                      </a:r>
                      <a:r>
                        <a:rPr lang="en-US" baseline="30000" dirty="0" smtClean="0"/>
                        <a:t>-5</a:t>
                      </a:r>
                    </a:p>
                  </a:txBody>
                  <a:tcPr>
                    <a:solidFill>
                      <a:srgbClr val="9ED3D7">
                        <a:alpha val="40000"/>
                      </a:srgb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0.23 x 10</a:t>
                      </a:r>
                      <a:r>
                        <a:rPr lang="en-US" baseline="30000" dirty="0" smtClean="0"/>
                        <a:t>-5</a:t>
                      </a:r>
                    </a:p>
                  </a:txBody>
                  <a:tcPr/>
                </a:tc>
              </a:tr>
              <a:tr h="370840">
                <a:tc>
                  <a:txBody>
                    <a:bodyPr/>
                    <a:lstStyle/>
                    <a:p>
                      <a:r>
                        <a:rPr lang="en-US" dirty="0" smtClean="0"/>
                        <a:t>Two Coincident</a:t>
                      </a:r>
                      <a:r>
                        <a:rPr lang="en-US" baseline="0" dirty="0" smtClean="0"/>
                        <a:t> Errors</a:t>
                      </a:r>
                      <a:endParaRPr lang="en-US" dirty="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2.65 x 10</a:t>
                      </a:r>
                      <a:r>
                        <a:rPr lang="en-US" baseline="30000" dirty="0" smtClean="0"/>
                        <a:t>-5</a:t>
                      </a:r>
                    </a:p>
                  </a:txBody>
                  <a:tcPr>
                    <a:solidFill>
                      <a:srgbClr val="9ED3D7"/>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2.21 x 10</a:t>
                      </a:r>
                      <a:r>
                        <a:rPr lang="en-US" baseline="30000" dirty="0" smtClean="0"/>
                        <a:t>-5</a:t>
                      </a:r>
                    </a:p>
                  </a:txBody>
                  <a:tcPr/>
                </a:tc>
              </a:tr>
              <a:tr h="370840">
                <a:tc>
                  <a:txBody>
                    <a:bodyPr/>
                    <a:lstStyle/>
                    <a:p>
                      <a:r>
                        <a:rPr lang="en-US" dirty="0" smtClean="0"/>
                        <a:t>Three Errors</a:t>
                      </a:r>
                      <a:endParaRPr lang="en-US" dirty="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0.34 x 10</a:t>
                      </a:r>
                      <a:r>
                        <a:rPr lang="en-US" baseline="30000" dirty="0" smtClean="0"/>
                        <a:t>-5</a:t>
                      </a:r>
                    </a:p>
                  </a:txBody>
                  <a:tcPr>
                    <a:solidFill>
                      <a:srgbClr val="9ED3D7">
                        <a:alpha val="40000"/>
                      </a:srgbClr>
                    </a:solidFill>
                  </a:tcPr>
                </a:tc>
              </a:tr>
            </a:tbl>
          </a:graphicData>
        </a:graphic>
      </p:graphicFrame>
    </p:spTree>
    <p:extLst>
      <p:ext uri="{BB962C8B-B14F-4D97-AF65-F5344CB8AC3E}">
        <p14:creationId xmlns:p14="http://schemas.microsoft.com/office/powerpoint/2010/main" val="4245334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34</a:t>
            </a:fld>
            <a:endParaRPr lang="en-US"/>
          </a:p>
        </p:txBody>
      </p:sp>
      <p:sp>
        <p:nvSpPr>
          <p:cNvPr id="4" name="Content Placeholder 3"/>
          <p:cNvSpPr>
            <a:spLocks noGrp="1"/>
          </p:cNvSpPr>
          <p:nvPr>
            <p:ph idx="1"/>
          </p:nvPr>
        </p:nvSpPr>
        <p:spPr>
          <a:xfrm>
            <a:off x="457200" y="1916113"/>
            <a:ext cx="8229600" cy="4165647"/>
          </a:xfrm>
        </p:spPr>
        <p:txBody>
          <a:bodyPr/>
          <a:lstStyle/>
          <a:p>
            <a:pPr marL="0" indent="0">
              <a:buNone/>
            </a:pPr>
            <a:r>
              <a:rPr lang="en-US" sz="2400" dirty="0" smtClean="0"/>
              <a:t>The </a:t>
            </a:r>
            <a:r>
              <a:rPr lang="en-US" sz="2400" dirty="0" smtClean="0">
                <a:solidFill>
                  <a:schemeClr val="accent1">
                    <a:lumMod val="50000"/>
                  </a:schemeClr>
                </a:solidFill>
              </a:rPr>
              <a:t>Six Language Project</a:t>
            </a:r>
          </a:p>
          <a:p>
            <a:pPr marL="0" indent="0">
              <a:buNone/>
            </a:pPr>
            <a:endParaRPr lang="en-US" sz="2400" dirty="0">
              <a:solidFill>
                <a:schemeClr val="accent1">
                  <a:lumMod val="50000"/>
                </a:schemeClr>
              </a:solidFill>
            </a:endParaRPr>
          </a:p>
          <a:p>
            <a:pPr marL="0" indent="0">
              <a:buNone/>
            </a:pPr>
            <a:r>
              <a:rPr lang="en-US" sz="2400" dirty="0" smtClean="0"/>
              <a:t>The resulting three- and five-version systems displayed lower failure rates than the ‘gold master’ reference implementation from Honeywell.  Coincident failures involving more than two versions were never observed, a total of 93 faults were detected </a:t>
            </a:r>
            <a:endParaRPr lang="en-US" sz="2400" dirty="0" smtClean="0"/>
          </a:p>
        </p:txBody>
      </p:sp>
    </p:spTree>
    <p:extLst>
      <p:ext uri="{BB962C8B-B14F-4D97-AF65-F5344CB8AC3E}">
        <p14:creationId xmlns:p14="http://schemas.microsoft.com/office/powerpoint/2010/main" val="3071764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35</a:t>
            </a:fld>
            <a:endParaRPr lang="en-US"/>
          </a:p>
        </p:txBody>
      </p:sp>
      <p:sp>
        <p:nvSpPr>
          <p:cNvPr id="4" name="Content Placeholder 3"/>
          <p:cNvSpPr>
            <a:spLocks noGrp="1"/>
          </p:cNvSpPr>
          <p:nvPr>
            <p:ph idx="1"/>
          </p:nvPr>
        </p:nvSpPr>
        <p:spPr>
          <a:xfrm>
            <a:off x="457200" y="1916113"/>
            <a:ext cx="8229600" cy="4165647"/>
          </a:xfrm>
        </p:spPr>
        <p:txBody>
          <a:bodyPr/>
          <a:lstStyle/>
          <a:p>
            <a:pPr marL="0" indent="0">
              <a:buNone/>
            </a:pPr>
            <a:r>
              <a:rPr lang="en-US" sz="2400" dirty="0" smtClean="0"/>
              <a:t>TMR or NMR imply that multiple independent modules can have their results usefully compared.  The truth of this statement depends somewhat on the actual form of the result.</a:t>
            </a:r>
          </a:p>
          <a:p>
            <a:pPr marL="0" indent="0">
              <a:buNone/>
            </a:pPr>
            <a:endParaRPr lang="en-US" sz="2400" dirty="0"/>
          </a:p>
          <a:p>
            <a:pPr marL="0" indent="0">
              <a:buNone/>
            </a:pPr>
            <a:r>
              <a:rPr lang="en-US" sz="2400" dirty="0" smtClean="0"/>
              <a:t>Integer arithmetic </a:t>
            </a:r>
            <a:r>
              <a:rPr lang="en-US" sz="2400" dirty="0" smtClean="0"/>
              <a:t>has exactly defined results that can be compared between units in a straight-forward manner.  How about other types of result?</a:t>
            </a:r>
            <a:endParaRPr lang="en-US" sz="2400" dirty="0" smtClean="0"/>
          </a:p>
        </p:txBody>
      </p:sp>
    </p:spTree>
    <p:extLst>
      <p:ext uri="{BB962C8B-B14F-4D97-AF65-F5344CB8AC3E}">
        <p14:creationId xmlns:p14="http://schemas.microsoft.com/office/powerpoint/2010/main" val="3492309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36</a:t>
            </a:fld>
            <a:endParaRPr lang="en-US"/>
          </a:p>
        </p:txBody>
      </p:sp>
      <p:sp>
        <p:nvSpPr>
          <p:cNvPr id="4" name="Content Placeholder 3"/>
          <p:cNvSpPr>
            <a:spLocks noGrp="1"/>
          </p:cNvSpPr>
          <p:nvPr>
            <p:ph idx="1"/>
          </p:nvPr>
        </p:nvSpPr>
        <p:spPr>
          <a:xfrm>
            <a:off x="457200" y="1916113"/>
            <a:ext cx="8229600" cy="4165647"/>
          </a:xfrm>
        </p:spPr>
        <p:txBody>
          <a:bodyPr/>
          <a:lstStyle/>
          <a:p>
            <a:pPr marL="0" indent="0">
              <a:buNone/>
            </a:pPr>
            <a:r>
              <a:rPr lang="en-US" sz="2400" dirty="0" smtClean="0"/>
              <a:t>Real valued results (floating point) will usually be different by some small amount, comparisons must include some concept of a tolerance rather than a blunt comparison.</a:t>
            </a:r>
          </a:p>
          <a:p>
            <a:pPr marL="0" indent="0">
              <a:buNone/>
            </a:pPr>
            <a:endParaRPr lang="en-US" sz="2400" dirty="0"/>
          </a:p>
          <a:p>
            <a:pPr marL="0" indent="0">
              <a:buNone/>
            </a:pPr>
            <a:r>
              <a:rPr lang="en-US" sz="2400" dirty="0" smtClean="0"/>
              <a:t>If the process isn’t fully continuous (thresholds, bifurcations, </a:t>
            </a:r>
            <a:r>
              <a:rPr lang="en-US" sz="2400" dirty="0" err="1" smtClean="0"/>
              <a:t>quantizations</a:t>
            </a:r>
            <a:r>
              <a:rPr lang="en-US" sz="2400" dirty="0" smtClean="0"/>
              <a:t>) then comparisons need to re-model the whole process in order to evaluate similarities.  In this process, </a:t>
            </a:r>
            <a:r>
              <a:rPr lang="en-US" sz="2400" dirty="0"/>
              <a:t>y</a:t>
            </a:r>
            <a:r>
              <a:rPr lang="en-US" sz="2400" dirty="0" smtClean="0"/>
              <a:t>ou loose the system’s independence and therefore the value of TMR/NMR.</a:t>
            </a:r>
          </a:p>
        </p:txBody>
      </p:sp>
    </p:spTree>
    <p:extLst>
      <p:ext uri="{BB962C8B-B14F-4D97-AF65-F5344CB8AC3E}">
        <p14:creationId xmlns:p14="http://schemas.microsoft.com/office/powerpoint/2010/main" val="788773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37</a:t>
            </a:fld>
            <a:endParaRPr lang="en-US"/>
          </a:p>
        </p:txBody>
      </p:sp>
      <p:sp>
        <p:nvSpPr>
          <p:cNvPr id="4" name="Content Placeholder 3"/>
          <p:cNvSpPr>
            <a:spLocks noGrp="1"/>
          </p:cNvSpPr>
          <p:nvPr>
            <p:ph idx="1"/>
          </p:nvPr>
        </p:nvSpPr>
        <p:spPr>
          <a:xfrm>
            <a:off x="457200" y="1916113"/>
            <a:ext cx="8229600" cy="4165647"/>
          </a:xfrm>
        </p:spPr>
        <p:txBody>
          <a:bodyPr/>
          <a:lstStyle/>
          <a:p>
            <a:pPr marL="0" indent="0">
              <a:buNone/>
            </a:pPr>
            <a:r>
              <a:rPr lang="en-US" sz="2400" dirty="0" smtClean="0"/>
              <a:t>Many algorithms will have multiple results, each of which may be correct.</a:t>
            </a:r>
          </a:p>
          <a:p>
            <a:pPr marL="0" indent="0">
              <a:buNone/>
            </a:pPr>
            <a:endParaRPr lang="en-US" sz="2400" dirty="0"/>
          </a:p>
          <a:p>
            <a:pPr marL="0" indent="0">
              <a:buNone/>
            </a:pPr>
            <a:r>
              <a:rPr lang="en-US" sz="2400" dirty="0" smtClean="0"/>
              <a:t>In order to evaluate </a:t>
            </a:r>
            <a:r>
              <a:rPr lang="en-US" sz="2400" dirty="0" smtClean="0"/>
              <a:t>similarities between results, the process has to be re-modeled in the same way as floating point results with the same result – independence between systems is lost and TMR/NMR is invalidated.</a:t>
            </a:r>
            <a:endParaRPr lang="en-US" sz="2400" dirty="0" smtClean="0"/>
          </a:p>
        </p:txBody>
      </p:sp>
    </p:spTree>
    <p:extLst>
      <p:ext uri="{BB962C8B-B14F-4D97-AF65-F5344CB8AC3E}">
        <p14:creationId xmlns:p14="http://schemas.microsoft.com/office/powerpoint/2010/main" val="1327381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38</a:t>
            </a:fld>
            <a:endParaRPr lang="en-US"/>
          </a:p>
        </p:txBody>
      </p:sp>
      <p:sp>
        <p:nvSpPr>
          <p:cNvPr id="4" name="Content Placeholder 3"/>
          <p:cNvSpPr>
            <a:spLocks noGrp="1"/>
          </p:cNvSpPr>
          <p:nvPr>
            <p:ph idx="1"/>
          </p:nvPr>
        </p:nvSpPr>
        <p:spPr>
          <a:xfrm>
            <a:off x="457200" y="1916113"/>
            <a:ext cx="8229600" cy="4165647"/>
          </a:xfrm>
        </p:spPr>
        <p:txBody>
          <a:bodyPr/>
          <a:lstStyle/>
          <a:p>
            <a:pPr marL="0" indent="0">
              <a:buNone/>
            </a:pPr>
            <a:r>
              <a:rPr lang="en-US" sz="2400" dirty="0" smtClean="0"/>
              <a:t>Some issues with NMR:</a:t>
            </a:r>
          </a:p>
          <a:p>
            <a:pPr marL="0" indent="0">
              <a:buNone/>
            </a:pPr>
            <a:r>
              <a:rPr lang="en-US" sz="2400" dirty="0" smtClean="0">
                <a:solidFill>
                  <a:srgbClr val="FF6600"/>
                </a:solidFill>
              </a:rPr>
              <a:t>Specification</a:t>
            </a:r>
          </a:p>
          <a:p>
            <a:pPr marL="0" indent="0">
              <a:buNone/>
            </a:pPr>
            <a:r>
              <a:rPr lang="en-US" sz="1800" dirty="0" smtClean="0"/>
              <a:t>N-Version modules are built to the same specification so won’t help if that specification is incorrect</a:t>
            </a:r>
          </a:p>
          <a:p>
            <a:pPr marL="0" indent="0">
              <a:buNone/>
            </a:pPr>
            <a:endParaRPr lang="en-US" sz="1800" dirty="0" smtClean="0"/>
          </a:p>
          <a:p>
            <a:pPr marL="0" indent="0">
              <a:buNone/>
            </a:pPr>
            <a:r>
              <a:rPr lang="en-US" sz="2400" dirty="0" smtClean="0">
                <a:solidFill>
                  <a:srgbClr val="FF6600"/>
                </a:solidFill>
              </a:rPr>
              <a:t>Diversity Assumption</a:t>
            </a:r>
          </a:p>
          <a:p>
            <a:pPr marL="0" indent="0">
              <a:buNone/>
            </a:pPr>
            <a:r>
              <a:rPr lang="en-US" sz="1800" dirty="0" smtClean="0"/>
              <a:t>Diversity can be enforced in some areas, while coincident errors are observed in others.  Rigorous identification of adequat</a:t>
            </a:r>
            <a:r>
              <a:rPr lang="en-US" sz="1800" dirty="0" smtClean="0"/>
              <a:t>e domains for N-version programming is a current source of research</a:t>
            </a:r>
          </a:p>
          <a:p>
            <a:pPr marL="0" indent="0">
              <a:buNone/>
            </a:pPr>
            <a:endParaRPr lang="en-US" sz="1800" dirty="0" smtClean="0"/>
          </a:p>
          <a:p>
            <a:pPr marL="0" indent="0">
              <a:buNone/>
            </a:pPr>
            <a:r>
              <a:rPr lang="en-US" sz="2400" dirty="0" smtClean="0">
                <a:solidFill>
                  <a:srgbClr val="FF6600"/>
                </a:solidFill>
              </a:rPr>
              <a:t>Project Costs</a:t>
            </a:r>
          </a:p>
          <a:p>
            <a:pPr marL="0" indent="0">
              <a:buNone/>
            </a:pPr>
            <a:r>
              <a:rPr lang="en-US" sz="1800" dirty="0" smtClean="0"/>
              <a:t>The development costs will increase by N times, plus the cost of coordination.</a:t>
            </a:r>
            <a:endParaRPr lang="en-US" sz="1800" dirty="0" smtClean="0"/>
          </a:p>
        </p:txBody>
      </p:sp>
    </p:spTree>
    <p:extLst>
      <p:ext uri="{BB962C8B-B14F-4D97-AF65-F5344CB8AC3E}">
        <p14:creationId xmlns:p14="http://schemas.microsoft.com/office/powerpoint/2010/main" val="1450426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Redundancy</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39</a:t>
            </a:fld>
            <a:endParaRPr lang="en-US"/>
          </a:p>
        </p:txBody>
      </p:sp>
      <p:sp>
        <p:nvSpPr>
          <p:cNvPr id="4" name="Content Placeholder 3"/>
          <p:cNvSpPr>
            <a:spLocks noGrp="1"/>
          </p:cNvSpPr>
          <p:nvPr>
            <p:ph idx="1"/>
          </p:nvPr>
        </p:nvSpPr>
        <p:spPr/>
        <p:txBody>
          <a:bodyPr/>
          <a:lstStyle/>
          <a:p>
            <a:pPr marL="0" indent="0">
              <a:buNone/>
            </a:pPr>
            <a:r>
              <a:rPr lang="en-US" sz="2400" dirty="0" smtClean="0"/>
              <a:t>Dynamic Redundancy is the process of identifying fault conditions during run-time and taking controlled action to rectif</a:t>
            </a:r>
            <a:r>
              <a:rPr lang="en-US" sz="2400" dirty="0" smtClean="0"/>
              <a:t>y the fault before a system failure occurs.  It consists of four phases:</a:t>
            </a:r>
          </a:p>
          <a:p>
            <a:pPr marL="0" indent="0">
              <a:buNone/>
            </a:pPr>
            <a:endParaRPr lang="en-US" sz="2400" dirty="0" smtClean="0"/>
          </a:p>
          <a:p>
            <a:r>
              <a:rPr lang="en-US" sz="1800" dirty="0" smtClean="0"/>
              <a:t>Error Detection</a:t>
            </a:r>
          </a:p>
          <a:p>
            <a:r>
              <a:rPr lang="en-US" sz="1800" dirty="0" smtClean="0"/>
              <a:t>Damage Confinement and assessment</a:t>
            </a:r>
          </a:p>
          <a:p>
            <a:r>
              <a:rPr lang="en-US" sz="1800" dirty="0" smtClean="0"/>
              <a:t>Error Recovery</a:t>
            </a:r>
          </a:p>
          <a:p>
            <a:r>
              <a:rPr lang="en-US" sz="1800" dirty="0" smtClean="0"/>
              <a:t>Fault Treatment</a:t>
            </a:r>
            <a:endParaRPr lang="en-US" sz="1800" dirty="0"/>
          </a:p>
        </p:txBody>
      </p:sp>
    </p:spTree>
    <p:extLst>
      <p:ext uri="{BB962C8B-B14F-4D97-AF65-F5344CB8AC3E}">
        <p14:creationId xmlns:p14="http://schemas.microsoft.com/office/powerpoint/2010/main" val="236910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Failure and Faults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a:t>
            </a:fld>
            <a:endParaRPr lang="en-US"/>
          </a:p>
        </p:txBody>
      </p:sp>
      <p:sp>
        <p:nvSpPr>
          <p:cNvPr id="4" name="Content Placeholder 3"/>
          <p:cNvSpPr>
            <a:spLocks noGrp="1"/>
          </p:cNvSpPr>
          <p:nvPr>
            <p:ph idx="1"/>
          </p:nvPr>
        </p:nvSpPr>
        <p:spPr/>
        <p:txBody>
          <a:bodyPr/>
          <a:lstStyle/>
          <a:p>
            <a:pPr marL="0" indent="0">
              <a:buNone/>
            </a:pPr>
            <a:r>
              <a:rPr lang="en-US" sz="2400" dirty="0" smtClean="0"/>
              <a:t>Sources of Faults</a:t>
            </a:r>
          </a:p>
          <a:p>
            <a:r>
              <a:rPr lang="en-US" sz="2400" dirty="0" smtClean="0"/>
              <a:t>Inadequate Specification </a:t>
            </a:r>
            <a:r>
              <a:rPr lang="en-US" sz="2400" dirty="0" smtClean="0">
                <a:solidFill>
                  <a:srgbClr val="FF6600"/>
                </a:solidFill>
              </a:rPr>
              <a:t>Not covered</a:t>
            </a:r>
          </a:p>
          <a:p>
            <a:r>
              <a:rPr lang="en-US" sz="2400" dirty="0" smtClean="0"/>
              <a:t>Design Errors</a:t>
            </a:r>
          </a:p>
          <a:p>
            <a:r>
              <a:rPr lang="en-US" sz="2400" dirty="0" smtClean="0"/>
              <a:t>Processor Failure  </a:t>
            </a:r>
            <a:r>
              <a:rPr lang="en-US" sz="2400" dirty="0" smtClean="0">
                <a:solidFill>
                  <a:srgbClr val="FF6600"/>
                </a:solidFill>
              </a:rPr>
              <a:t>Not covered</a:t>
            </a:r>
          </a:p>
          <a:p>
            <a:r>
              <a:rPr lang="en-US" sz="2400" dirty="0" smtClean="0"/>
              <a:t>Interference on communications channels, interface faults  </a:t>
            </a:r>
            <a:r>
              <a:rPr lang="en-US" sz="2400" dirty="0" smtClean="0">
                <a:solidFill>
                  <a:srgbClr val="FF6600"/>
                </a:solidFill>
              </a:rPr>
              <a:t>Not covered</a:t>
            </a:r>
            <a:endParaRPr lang="en-US" sz="2400" dirty="0" smtClean="0"/>
          </a:p>
        </p:txBody>
      </p:sp>
    </p:spTree>
    <p:extLst>
      <p:ext uri="{BB962C8B-B14F-4D97-AF65-F5344CB8AC3E}">
        <p14:creationId xmlns:p14="http://schemas.microsoft.com/office/powerpoint/2010/main" val="3188893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Redundancy</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40</a:t>
            </a:fld>
            <a:endParaRPr lang="en-US"/>
          </a:p>
        </p:txBody>
      </p:sp>
      <p:sp>
        <p:nvSpPr>
          <p:cNvPr id="4" name="Content Placeholder 3"/>
          <p:cNvSpPr>
            <a:spLocks noGrp="1"/>
          </p:cNvSpPr>
          <p:nvPr>
            <p:ph idx="1"/>
          </p:nvPr>
        </p:nvSpPr>
        <p:spPr/>
        <p:txBody>
          <a:bodyPr/>
          <a:lstStyle/>
          <a:p>
            <a:pPr marL="0" indent="0">
              <a:buNone/>
            </a:pPr>
            <a:r>
              <a:rPr lang="en-US" sz="2400" dirty="0" smtClean="0"/>
              <a:t>Error Detection is the first and most critical step of dynamic redundancy.  In order to act correctly to rectify a fault before it causes a failure, the nature of the error must be understood.</a:t>
            </a:r>
          </a:p>
          <a:p>
            <a:pPr marL="0" indent="0">
              <a:buNone/>
            </a:pPr>
            <a:endParaRPr lang="en-US" sz="2400" dirty="0"/>
          </a:p>
          <a:p>
            <a:pPr marL="0" indent="0">
              <a:buNone/>
            </a:pPr>
            <a:r>
              <a:rPr lang="en-US" sz="2400" dirty="0" smtClean="0"/>
              <a:t>Error states might be reported by the environment</a:t>
            </a:r>
          </a:p>
          <a:p>
            <a:r>
              <a:rPr lang="en-US" sz="1800" dirty="0" smtClean="0"/>
              <a:t>Hardware:  CPU, controllers, communications systems</a:t>
            </a:r>
          </a:p>
          <a:p>
            <a:r>
              <a:rPr lang="en-US" sz="1800" dirty="0" smtClean="0"/>
              <a:t>Run-time Environment</a:t>
            </a:r>
            <a:endParaRPr lang="en-US" sz="1800" dirty="0"/>
          </a:p>
          <a:p>
            <a:endParaRPr lang="en-US" sz="1800" dirty="0"/>
          </a:p>
          <a:p>
            <a:pPr marL="0" indent="0">
              <a:buNone/>
            </a:pPr>
            <a:endParaRPr lang="en-US" sz="1800" dirty="0" smtClean="0"/>
          </a:p>
        </p:txBody>
      </p:sp>
    </p:spTree>
    <p:extLst>
      <p:ext uri="{BB962C8B-B14F-4D97-AF65-F5344CB8AC3E}">
        <p14:creationId xmlns:p14="http://schemas.microsoft.com/office/powerpoint/2010/main" val="261825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Redundancy</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41</a:t>
            </a:fld>
            <a:endParaRPr lang="en-US"/>
          </a:p>
        </p:txBody>
      </p:sp>
      <p:sp>
        <p:nvSpPr>
          <p:cNvPr id="4" name="Content Placeholder 3"/>
          <p:cNvSpPr>
            <a:spLocks noGrp="1"/>
          </p:cNvSpPr>
          <p:nvPr>
            <p:ph idx="1"/>
          </p:nvPr>
        </p:nvSpPr>
        <p:spPr/>
        <p:txBody>
          <a:bodyPr/>
          <a:lstStyle/>
          <a:p>
            <a:pPr marL="0" indent="0">
              <a:buNone/>
            </a:pPr>
            <a:r>
              <a:rPr lang="en-US" sz="2400" dirty="0" smtClean="0"/>
              <a:t>Error states may also stem from the application process itself</a:t>
            </a:r>
          </a:p>
          <a:p>
            <a:r>
              <a:rPr lang="en-US" sz="1800" dirty="0" smtClean="0"/>
              <a:t>Replication:  Employ N-Version programming to detect error states</a:t>
            </a:r>
          </a:p>
          <a:p>
            <a:r>
              <a:rPr lang="en-US" sz="1800" dirty="0" smtClean="0"/>
              <a:t>Timing:  Watchdog Timers and overrun detectors</a:t>
            </a:r>
          </a:p>
          <a:p>
            <a:r>
              <a:rPr lang="en-US" sz="1800" dirty="0" smtClean="0"/>
              <a:t>Reversal:  Apply inverse function and compare, i.e. a ?= f</a:t>
            </a:r>
            <a:r>
              <a:rPr lang="en-US" sz="1800" baseline="30000" dirty="0" smtClean="0"/>
              <a:t>-1</a:t>
            </a:r>
            <a:r>
              <a:rPr lang="en-US" sz="1800" dirty="0" smtClean="0"/>
              <a:t>(f(a))</a:t>
            </a:r>
          </a:p>
          <a:p>
            <a:r>
              <a:rPr lang="en-US" sz="1800" dirty="0" smtClean="0"/>
              <a:t>Coding:  Apply error check functions such as CRCs</a:t>
            </a:r>
          </a:p>
          <a:p>
            <a:r>
              <a:rPr lang="en-US" sz="1800" dirty="0" smtClean="0"/>
              <a:t>Reasonableness:  Apply coded ‘sanity checks’ or ‘assertions’ to results</a:t>
            </a:r>
          </a:p>
          <a:p>
            <a:r>
              <a:rPr lang="en-US" sz="1800" dirty="0" smtClean="0"/>
              <a:t>Structural:  Check structural integrity of data structures, e.g. File Systems, Lists, Databases etc.</a:t>
            </a:r>
          </a:p>
          <a:p>
            <a:r>
              <a:rPr lang="en-US" sz="1800" dirty="0" smtClean="0"/>
              <a:t>Continuity: Assume a maximum allowable delta between successive result values</a:t>
            </a:r>
            <a:endParaRPr lang="en-US" sz="1800" dirty="0" smtClean="0"/>
          </a:p>
          <a:p>
            <a:endParaRPr lang="en-US" sz="1800" dirty="0"/>
          </a:p>
        </p:txBody>
      </p:sp>
    </p:spTree>
    <p:extLst>
      <p:ext uri="{BB962C8B-B14F-4D97-AF65-F5344CB8AC3E}">
        <p14:creationId xmlns:p14="http://schemas.microsoft.com/office/powerpoint/2010/main" val="2452892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Redundancy</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42</a:t>
            </a:fld>
            <a:endParaRPr lang="en-US"/>
          </a:p>
        </p:txBody>
      </p:sp>
      <p:sp>
        <p:nvSpPr>
          <p:cNvPr id="4" name="Content Placeholder 3"/>
          <p:cNvSpPr>
            <a:spLocks noGrp="1"/>
          </p:cNvSpPr>
          <p:nvPr>
            <p:ph idx="1"/>
          </p:nvPr>
        </p:nvSpPr>
        <p:spPr/>
        <p:txBody>
          <a:bodyPr/>
          <a:lstStyle/>
          <a:p>
            <a:pPr marL="0" indent="0">
              <a:buNone/>
            </a:pPr>
            <a:r>
              <a:rPr lang="en-US" sz="2400" dirty="0" smtClean="0"/>
              <a:t>Confinement and Diagnosis is required once an error has been identified.  The confinement condition is required to prevent the error propagating affecting external systems</a:t>
            </a:r>
          </a:p>
          <a:p>
            <a:pPr marL="0" indent="0">
              <a:buNone/>
            </a:pPr>
            <a:endParaRPr lang="en-US" sz="2400" dirty="0" smtClean="0"/>
          </a:p>
          <a:p>
            <a:r>
              <a:rPr lang="en-US" sz="1800" dirty="0" smtClean="0"/>
              <a:t>‘Firewall’</a:t>
            </a:r>
          </a:p>
          <a:p>
            <a:r>
              <a:rPr lang="en-US" sz="1800" dirty="0" smtClean="0"/>
              <a:t>Atomic Action</a:t>
            </a:r>
          </a:p>
          <a:p>
            <a:r>
              <a:rPr lang="en-US" sz="1800" dirty="0" smtClean="0"/>
              <a:t>Modular Decomposition</a:t>
            </a:r>
            <a:endParaRPr lang="en-US" sz="1800" dirty="0" smtClean="0"/>
          </a:p>
          <a:p>
            <a:endParaRPr lang="en-US" sz="1800" dirty="0"/>
          </a:p>
        </p:txBody>
      </p:sp>
    </p:spTree>
    <p:extLst>
      <p:ext uri="{BB962C8B-B14F-4D97-AF65-F5344CB8AC3E}">
        <p14:creationId xmlns:p14="http://schemas.microsoft.com/office/powerpoint/2010/main" val="4019649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Redundancy</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43</a:t>
            </a:fld>
            <a:endParaRPr lang="en-US"/>
          </a:p>
        </p:txBody>
      </p:sp>
      <p:sp>
        <p:nvSpPr>
          <p:cNvPr id="4" name="Content Placeholder 3"/>
          <p:cNvSpPr>
            <a:spLocks noGrp="1"/>
          </p:cNvSpPr>
          <p:nvPr>
            <p:ph idx="1"/>
          </p:nvPr>
        </p:nvSpPr>
        <p:spPr/>
        <p:txBody>
          <a:bodyPr/>
          <a:lstStyle/>
          <a:p>
            <a:pPr marL="0" indent="0">
              <a:buNone/>
            </a:pPr>
            <a:r>
              <a:rPr lang="en-US" sz="2400" dirty="0" smtClean="0"/>
              <a:t>Assessment of the error is required by analyzing the location of the error and the possible paths of propagation both towards the error state and from it.  The root cause of the error may not be able to be directly measured so the reverse paths from the error location must be analyzed in order to try and determine where the root fault might lie.</a:t>
            </a:r>
          </a:p>
          <a:p>
            <a:pPr marL="0" indent="0">
              <a:buNone/>
            </a:pPr>
            <a:endParaRPr lang="en-US" sz="2400" dirty="0"/>
          </a:p>
          <a:p>
            <a:pPr marL="0" indent="0">
              <a:buNone/>
            </a:pPr>
            <a:r>
              <a:rPr lang="en-US" sz="2400" dirty="0" smtClean="0"/>
              <a:t>The forward paths are analyzed as well in order to determine what effects the error may have had before the containment could be enacted.</a:t>
            </a:r>
            <a:endParaRPr lang="en-US" sz="1800" dirty="0" smtClean="0"/>
          </a:p>
          <a:p>
            <a:endParaRPr lang="en-US" sz="1800" dirty="0"/>
          </a:p>
        </p:txBody>
      </p:sp>
    </p:spTree>
    <p:extLst>
      <p:ext uri="{BB962C8B-B14F-4D97-AF65-F5344CB8AC3E}">
        <p14:creationId xmlns:p14="http://schemas.microsoft.com/office/powerpoint/2010/main" val="3579394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Redundancy</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44</a:t>
            </a:fld>
            <a:endParaRPr lang="en-US"/>
          </a:p>
        </p:txBody>
      </p:sp>
      <p:sp>
        <p:nvSpPr>
          <p:cNvPr id="4" name="Content Placeholder 3"/>
          <p:cNvSpPr>
            <a:spLocks noGrp="1"/>
          </p:cNvSpPr>
          <p:nvPr>
            <p:ph idx="1"/>
          </p:nvPr>
        </p:nvSpPr>
        <p:spPr/>
        <p:txBody>
          <a:bodyPr/>
          <a:lstStyle/>
          <a:p>
            <a:pPr marL="0" indent="0">
              <a:buNone/>
            </a:pPr>
            <a:r>
              <a:rPr lang="en-US" sz="2400" dirty="0" smtClean="0"/>
              <a:t>The next step is error recovery, Forwards or Backwards:</a:t>
            </a:r>
          </a:p>
          <a:p>
            <a:pPr marL="0" indent="0">
              <a:buNone/>
            </a:pPr>
            <a:endParaRPr lang="en-US" sz="1200" dirty="0" smtClean="0"/>
          </a:p>
          <a:p>
            <a:pPr marL="0" indent="0">
              <a:buNone/>
            </a:pPr>
            <a:r>
              <a:rPr lang="en-US" sz="2400" dirty="0" smtClean="0">
                <a:solidFill>
                  <a:srgbClr val="FF6600"/>
                </a:solidFill>
              </a:rPr>
              <a:t>Backwards Error Recovery</a:t>
            </a:r>
          </a:p>
          <a:p>
            <a:r>
              <a:rPr lang="en-US" sz="1800" dirty="0" smtClean="0"/>
              <a:t>Set checkpoints and save the state of the system with each passing checkpoint.</a:t>
            </a:r>
          </a:p>
          <a:p>
            <a:r>
              <a:rPr lang="en-US" sz="1800" dirty="0" smtClean="0"/>
              <a:t>If an error is detected, fall the entire system back to the last known good checkpoint.</a:t>
            </a:r>
          </a:p>
          <a:p>
            <a:pPr marL="0" indent="0">
              <a:buNone/>
            </a:pPr>
            <a:endParaRPr lang="en-US" sz="1200" dirty="0" smtClean="0"/>
          </a:p>
          <a:p>
            <a:pPr marL="0" indent="0">
              <a:buNone/>
            </a:pPr>
            <a:r>
              <a:rPr lang="en-US" sz="2400" dirty="0" smtClean="0"/>
              <a:t>Applicable even if the root error cannot be discovered.</a:t>
            </a:r>
          </a:p>
          <a:p>
            <a:pPr marL="0" indent="0">
              <a:buNone/>
            </a:pPr>
            <a:r>
              <a:rPr lang="en-US" sz="2400" dirty="0" smtClean="0"/>
              <a:t>Not applicable if any portion of the system is non-reversible, resettable or controllable (such as if a bad value gets sent across a communications channel before the system is </a:t>
            </a:r>
            <a:r>
              <a:rPr lang="en-US" sz="2400" dirty="0" err="1" smtClean="0"/>
              <a:t>checkpointed</a:t>
            </a:r>
            <a:r>
              <a:rPr lang="en-US" sz="2400" dirty="0"/>
              <a:t>)</a:t>
            </a:r>
            <a:r>
              <a:rPr lang="en-US" sz="2400" dirty="0" smtClean="0"/>
              <a:t> </a:t>
            </a:r>
          </a:p>
          <a:p>
            <a:pPr marL="0" indent="0">
              <a:buNone/>
            </a:pPr>
            <a:endParaRPr lang="en-US" sz="2400" dirty="0" smtClean="0"/>
          </a:p>
          <a:p>
            <a:endParaRPr lang="en-US" sz="1800" dirty="0"/>
          </a:p>
        </p:txBody>
      </p:sp>
    </p:spTree>
    <p:extLst>
      <p:ext uri="{BB962C8B-B14F-4D97-AF65-F5344CB8AC3E}">
        <p14:creationId xmlns:p14="http://schemas.microsoft.com/office/powerpoint/2010/main" val="3820482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Redundancy</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45</a:t>
            </a:fld>
            <a:endParaRPr lang="en-US"/>
          </a:p>
        </p:txBody>
      </p:sp>
      <p:sp>
        <p:nvSpPr>
          <p:cNvPr id="4" name="Content Placeholder 3"/>
          <p:cNvSpPr>
            <a:spLocks noGrp="1"/>
          </p:cNvSpPr>
          <p:nvPr>
            <p:ph idx="1"/>
          </p:nvPr>
        </p:nvSpPr>
        <p:spPr/>
        <p:txBody>
          <a:bodyPr/>
          <a:lstStyle/>
          <a:p>
            <a:pPr marL="0" indent="0">
              <a:buNone/>
            </a:pPr>
            <a:r>
              <a:rPr lang="en-US" sz="2400" dirty="0" smtClean="0">
                <a:solidFill>
                  <a:srgbClr val="FF6600"/>
                </a:solidFill>
              </a:rPr>
              <a:t>Forwards Error Recovery</a:t>
            </a:r>
          </a:p>
          <a:p>
            <a:pPr marL="0" indent="0">
              <a:buNone/>
            </a:pPr>
            <a:endParaRPr lang="en-US" sz="2400" dirty="0" smtClean="0"/>
          </a:p>
          <a:p>
            <a:pPr marL="0" indent="0">
              <a:buNone/>
            </a:pPr>
            <a:r>
              <a:rPr lang="en-US" sz="2400" dirty="0" smtClean="0"/>
              <a:t>The error is detected and the result fixed before moving on.  Usually the preferred method for embedded systems.  The implementation of forward error recovery is highly application specific.</a:t>
            </a:r>
          </a:p>
          <a:p>
            <a:pPr marL="0" indent="0">
              <a:buNone/>
            </a:pPr>
            <a:endParaRPr lang="en-US" sz="2400" dirty="0"/>
          </a:p>
          <a:p>
            <a:pPr marL="0" indent="0">
              <a:buNone/>
            </a:pPr>
            <a:r>
              <a:rPr lang="en-US" sz="2400" dirty="0" smtClean="0"/>
              <a:t>In a real-time system, there may not be time for a new result to be generated; a value error becomes a timing error.</a:t>
            </a:r>
          </a:p>
          <a:p>
            <a:endParaRPr lang="en-US" sz="1800" dirty="0"/>
          </a:p>
        </p:txBody>
      </p:sp>
    </p:spTree>
    <p:extLst>
      <p:ext uri="{BB962C8B-B14F-4D97-AF65-F5344CB8AC3E}">
        <p14:creationId xmlns:p14="http://schemas.microsoft.com/office/powerpoint/2010/main" val="2566148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Redundancy</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46</a:t>
            </a:fld>
            <a:endParaRPr lang="en-US"/>
          </a:p>
        </p:txBody>
      </p:sp>
      <p:sp>
        <p:nvSpPr>
          <p:cNvPr id="4" name="Content Placeholder 3"/>
          <p:cNvSpPr>
            <a:spLocks noGrp="1"/>
          </p:cNvSpPr>
          <p:nvPr>
            <p:ph idx="1"/>
          </p:nvPr>
        </p:nvSpPr>
        <p:spPr/>
        <p:txBody>
          <a:bodyPr/>
          <a:lstStyle/>
          <a:p>
            <a:pPr marL="0" indent="0">
              <a:buNone/>
            </a:pPr>
            <a:r>
              <a:rPr lang="en-US" sz="2400" dirty="0" smtClean="0"/>
              <a:t>Once the error has been identified, </a:t>
            </a:r>
            <a:r>
              <a:rPr lang="en-US" sz="2400" dirty="0" smtClean="0"/>
              <a:t>contained, analyzed and recovered, the risk of failure has passed for that error.</a:t>
            </a:r>
          </a:p>
          <a:p>
            <a:pPr marL="0" indent="0">
              <a:buNone/>
            </a:pPr>
            <a:endParaRPr lang="en-US" sz="2400" dirty="0"/>
          </a:p>
          <a:p>
            <a:pPr marL="0" indent="0">
              <a:buNone/>
            </a:pPr>
            <a:r>
              <a:rPr lang="en-US" sz="2400" dirty="0" smtClean="0"/>
              <a:t>The fault that generated that error may remain.  The final stage of Dynamic Redundancy is to attempt to treat the fault that caused the initial error.</a:t>
            </a:r>
          </a:p>
          <a:p>
            <a:pPr marL="0" indent="0">
              <a:buNone/>
            </a:pPr>
            <a:endParaRPr lang="en-US" sz="2400" dirty="0"/>
          </a:p>
          <a:p>
            <a:pPr marL="0" indent="0">
              <a:buNone/>
            </a:pPr>
            <a:r>
              <a:rPr lang="en-US" sz="2400" dirty="0" smtClean="0"/>
              <a:t>Hardware faults are usually easier to deal with than software faults.  Redundant hardware modules may be switched in to place, sensors may be marked as faulty and not trusted etc.</a:t>
            </a:r>
            <a:endParaRPr lang="en-US" sz="2400" dirty="0"/>
          </a:p>
        </p:txBody>
      </p:sp>
    </p:spTree>
    <p:extLst>
      <p:ext uri="{BB962C8B-B14F-4D97-AF65-F5344CB8AC3E}">
        <p14:creationId xmlns:p14="http://schemas.microsoft.com/office/powerpoint/2010/main" val="4213534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Redundancy</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47</a:t>
            </a:fld>
            <a:endParaRPr lang="en-US"/>
          </a:p>
        </p:txBody>
      </p:sp>
      <p:sp>
        <p:nvSpPr>
          <p:cNvPr id="4" name="Content Placeholder 3"/>
          <p:cNvSpPr>
            <a:spLocks noGrp="1"/>
          </p:cNvSpPr>
          <p:nvPr>
            <p:ph idx="1"/>
          </p:nvPr>
        </p:nvSpPr>
        <p:spPr/>
        <p:txBody>
          <a:bodyPr/>
          <a:lstStyle/>
          <a:p>
            <a:pPr marL="0" indent="0">
              <a:buNone/>
            </a:pPr>
            <a:r>
              <a:rPr lang="en-US" sz="2400" dirty="0" smtClean="0"/>
              <a:t>Granularity in Dynamic Redundancy is usually better than normal N-Module Redundancy, however the number of redundant modules available is still limited.</a:t>
            </a:r>
          </a:p>
          <a:p>
            <a:pPr marL="0" indent="0">
              <a:buNone/>
            </a:pPr>
            <a:endParaRPr lang="en-US" sz="2400" dirty="0"/>
          </a:p>
          <a:p>
            <a:pPr marL="0" indent="0">
              <a:buNone/>
            </a:pPr>
            <a:r>
              <a:rPr lang="en-US" sz="2400" dirty="0" smtClean="0"/>
              <a:t>Many Dynamic Redundancy systems will assume transient fault conditions and retry the same hardware at a later time, perhaps reporting a module as untrustworthy if it suffers multiple faults over some period of time.</a:t>
            </a:r>
            <a:endParaRPr lang="en-US" sz="2400" dirty="0"/>
          </a:p>
        </p:txBody>
      </p:sp>
    </p:spTree>
    <p:extLst>
      <p:ext uri="{BB962C8B-B14F-4D97-AF65-F5344CB8AC3E}">
        <p14:creationId xmlns:p14="http://schemas.microsoft.com/office/powerpoint/2010/main" val="58885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Failure and Faults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5</a:t>
            </a:fld>
            <a:endParaRPr lang="en-US"/>
          </a:p>
        </p:txBody>
      </p:sp>
      <p:sp>
        <p:nvSpPr>
          <p:cNvPr id="4" name="Content Placeholder 3"/>
          <p:cNvSpPr>
            <a:spLocks noGrp="1"/>
          </p:cNvSpPr>
          <p:nvPr>
            <p:ph idx="1"/>
          </p:nvPr>
        </p:nvSpPr>
        <p:spPr/>
        <p:txBody>
          <a:bodyPr/>
          <a:lstStyle/>
          <a:p>
            <a:pPr marL="0" indent="0">
              <a:buNone/>
            </a:pPr>
            <a:r>
              <a:rPr lang="en-US" sz="2400" dirty="0" smtClean="0"/>
              <a:t>Sources of Faults</a:t>
            </a:r>
          </a:p>
          <a:p>
            <a:r>
              <a:rPr lang="en-US" sz="2400" dirty="0" smtClean="0"/>
              <a:t>Inadequate Specification </a:t>
            </a:r>
            <a:r>
              <a:rPr lang="en-US" sz="2400" dirty="0" smtClean="0">
                <a:solidFill>
                  <a:srgbClr val="FF6600"/>
                </a:solidFill>
              </a:rPr>
              <a:t>Not covered</a:t>
            </a:r>
          </a:p>
          <a:p>
            <a:r>
              <a:rPr lang="en-US" sz="2400" dirty="0" smtClean="0"/>
              <a:t>Design Errors</a:t>
            </a:r>
          </a:p>
          <a:p>
            <a:r>
              <a:rPr lang="en-US" sz="2400" dirty="0" smtClean="0"/>
              <a:t>Processor Failure  </a:t>
            </a:r>
            <a:r>
              <a:rPr lang="en-US" sz="2400" dirty="0" smtClean="0">
                <a:solidFill>
                  <a:srgbClr val="FF6600"/>
                </a:solidFill>
              </a:rPr>
              <a:t>Not covered</a:t>
            </a:r>
          </a:p>
          <a:p>
            <a:r>
              <a:rPr lang="en-US" sz="2400" dirty="0" smtClean="0"/>
              <a:t>Interference on communications channels, interface faults  </a:t>
            </a:r>
            <a:r>
              <a:rPr lang="en-US" sz="2400" smtClean="0">
                <a:solidFill>
                  <a:srgbClr val="FF6600"/>
                </a:solidFill>
              </a:rPr>
              <a:t>Not covered</a:t>
            </a:r>
            <a:endParaRPr lang="en-US" sz="2400" dirty="0" smtClean="0"/>
          </a:p>
        </p:txBody>
      </p:sp>
    </p:spTree>
    <p:extLst>
      <p:ext uri="{BB962C8B-B14F-4D97-AF65-F5344CB8AC3E}">
        <p14:creationId xmlns:p14="http://schemas.microsoft.com/office/powerpoint/2010/main" val="76066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Failure and Faults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6</a:t>
            </a:fld>
            <a:endParaRPr lang="en-US"/>
          </a:p>
        </p:txBody>
      </p:sp>
      <p:sp>
        <p:nvSpPr>
          <p:cNvPr id="4" name="Content Placeholder 3"/>
          <p:cNvSpPr>
            <a:spLocks noGrp="1"/>
          </p:cNvSpPr>
          <p:nvPr>
            <p:ph idx="1"/>
          </p:nvPr>
        </p:nvSpPr>
        <p:spPr/>
        <p:txBody>
          <a:bodyPr/>
          <a:lstStyle/>
          <a:p>
            <a:pPr marL="0" indent="0">
              <a:buNone/>
            </a:pPr>
            <a:r>
              <a:rPr lang="en-US" sz="2400" dirty="0" smtClean="0"/>
              <a:t>A system’s reliability is a measure of how well it conforms to some specification of its </a:t>
            </a:r>
            <a:r>
              <a:rPr lang="en-US" sz="2400" dirty="0" err="1" smtClean="0"/>
              <a:t>behaviour</a:t>
            </a:r>
            <a:r>
              <a:rPr lang="en-US" sz="2400" dirty="0" smtClean="0"/>
              <a:t>.  A deviation from specification is called a </a:t>
            </a:r>
            <a:r>
              <a:rPr lang="en-US" sz="2400" dirty="0" smtClean="0">
                <a:solidFill>
                  <a:srgbClr val="FF6600"/>
                </a:solidFill>
              </a:rPr>
              <a:t>failure</a:t>
            </a:r>
            <a:r>
              <a:rPr lang="en-US" sz="2400" dirty="0" smtClean="0"/>
              <a:t>.</a:t>
            </a:r>
          </a:p>
          <a:p>
            <a:pPr marL="0" indent="0">
              <a:buNone/>
            </a:pPr>
            <a:endParaRPr lang="en-US" sz="2400" dirty="0"/>
          </a:p>
          <a:p>
            <a:pPr marL="0" indent="0">
              <a:buNone/>
            </a:pPr>
            <a:r>
              <a:rPr lang="en-US" sz="2400" dirty="0" smtClean="0"/>
              <a:t>Failures result from unexpected internal </a:t>
            </a:r>
            <a:r>
              <a:rPr lang="en-US" sz="2400" dirty="0" err="1" smtClean="0"/>
              <a:t>behaviour</a:t>
            </a:r>
            <a:r>
              <a:rPr lang="en-US" sz="2400" dirty="0" smtClean="0"/>
              <a:t> that manifests itself in the system’s external </a:t>
            </a:r>
            <a:r>
              <a:rPr lang="en-US" sz="2400" dirty="0" err="1" smtClean="0"/>
              <a:t>behaviour</a:t>
            </a:r>
            <a:r>
              <a:rPr lang="en-US" sz="2400" dirty="0" smtClean="0"/>
              <a:t>.</a:t>
            </a:r>
          </a:p>
          <a:p>
            <a:pPr marL="0" indent="0">
              <a:buNone/>
            </a:pPr>
            <a:endParaRPr lang="en-US" sz="2400" dirty="0"/>
          </a:p>
          <a:p>
            <a:pPr marL="0" indent="0">
              <a:buNone/>
            </a:pPr>
            <a:r>
              <a:rPr lang="en-US" sz="2400" dirty="0" smtClean="0"/>
              <a:t>If a system has a problem which doesn’t manifest itself on an external interface, it cannot be called a failure.</a:t>
            </a:r>
            <a:endParaRPr lang="en-US" sz="2400" dirty="0" smtClean="0"/>
          </a:p>
        </p:txBody>
      </p:sp>
    </p:spTree>
    <p:extLst>
      <p:ext uri="{BB962C8B-B14F-4D97-AF65-F5344CB8AC3E}">
        <p14:creationId xmlns:p14="http://schemas.microsoft.com/office/powerpoint/2010/main" val="136737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Failure and Faults</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7</a:t>
            </a:fld>
            <a:endParaRPr lang="en-US"/>
          </a:p>
        </p:txBody>
      </p:sp>
      <p:sp>
        <p:nvSpPr>
          <p:cNvPr id="4" name="Content Placeholder 3"/>
          <p:cNvSpPr>
            <a:spLocks noGrp="1"/>
          </p:cNvSpPr>
          <p:nvPr>
            <p:ph idx="1"/>
          </p:nvPr>
        </p:nvSpPr>
        <p:spPr/>
        <p:txBody>
          <a:bodyPr/>
          <a:lstStyle/>
          <a:p>
            <a:pPr marL="0" indent="0">
              <a:buNone/>
            </a:pPr>
            <a:r>
              <a:rPr lang="en-US" sz="2400" dirty="0" smtClean="0"/>
              <a:t>The internal problems that result in failure are called </a:t>
            </a:r>
            <a:r>
              <a:rPr lang="en-US" sz="2400" dirty="0" smtClean="0">
                <a:solidFill>
                  <a:srgbClr val="FF6600"/>
                </a:solidFill>
              </a:rPr>
              <a:t>errors</a:t>
            </a:r>
            <a:r>
              <a:rPr lang="en-US" sz="2400" dirty="0" smtClean="0"/>
              <a:t> and their mechanical or algorithmic cause is termed the </a:t>
            </a:r>
            <a:r>
              <a:rPr lang="en-US" sz="2400" dirty="0" smtClean="0">
                <a:solidFill>
                  <a:srgbClr val="FF6600"/>
                </a:solidFill>
              </a:rPr>
              <a:t>fault</a:t>
            </a:r>
            <a:r>
              <a:rPr lang="en-US" sz="2400" dirty="0" smtClean="0"/>
              <a:t>.</a:t>
            </a:r>
          </a:p>
          <a:p>
            <a:pPr marL="0" indent="0">
              <a:buNone/>
            </a:pPr>
            <a:endParaRPr lang="en-US" sz="2400" dirty="0"/>
          </a:p>
          <a:p>
            <a:pPr marL="0" indent="0">
              <a:buNone/>
            </a:pPr>
            <a:r>
              <a:rPr lang="en-US" sz="2400" dirty="0" smtClean="0"/>
              <a:t>Systems are composed of components which are themselves systems, hence</a:t>
            </a:r>
          </a:p>
          <a:p>
            <a:pPr marL="0" indent="0">
              <a:buNone/>
            </a:pPr>
            <a:endParaRPr lang="en-US" sz="2400" dirty="0"/>
          </a:p>
          <a:p>
            <a:pPr marL="0" indent="0">
              <a:buNone/>
            </a:pPr>
            <a:r>
              <a:rPr lang="en-US" sz="2400" dirty="0" smtClean="0">
                <a:latin typeface="Wingdings"/>
                <a:ea typeface="Wingdings"/>
                <a:cs typeface="Wingdings"/>
                <a:sym typeface="Wingdings"/>
              </a:rPr>
              <a:t> </a:t>
            </a:r>
            <a:r>
              <a:rPr lang="en-US" sz="2400" dirty="0" smtClean="0">
                <a:ea typeface="Wingdings"/>
                <a:cs typeface="Wingdings"/>
                <a:sym typeface="Wingdings"/>
              </a:rPr>
              <a:t>Failure </a:t>
            </a:r>
            <a:r>
              <a:rPr lang="en-US" sz="2400" dirty="0" smtClean="0">
                <a:latin typeface="Wingdings"/>
                <a:ea typeface="Wingdings"/>
                <a:cs typeface="Wingdings"/>
                <a:sym typeface="Wingdings"/>
              </a:rPr>
              <a:t> </a:t>
            </a:r>
            <a:r>
              <a:rPr lang="en-US" sz="2400" dirty="0" smtClean="0">
                <a:ea typeface="Wingdings"/>
                <a:cs typeface="Wingdings"/>
                <a:sym typeface="Wingdings"/>
              </a:rPr>
              <a:t>Fault </a:t>
            </a:r>
            <a:r>
              <a:rPr lang="en-US" sz="2400" dirty="0" smtClean="0">
                <a:latin typeface="Wingdings"/>
                <a:ea typeface="Wingdings"/>
                <a:cs typeface="Wingdings"/>
                <a:sym typeface="Wingdings"/>
              </a:rPr>
              <a:t> </a:t>
            </a:r>
            <a:r>
              <a:rPr lang="en-US" sz="2400" dirty="0" smtClean="0">
                <a:ea typeface="Wingdings"/>
                <a:cs typeface="Wingdings"/>
                <a:sym typeface="Wingdings"/>
              </a:rPr>
              <a:t>Error </a:t>
            </a:r>
            <a:r>
              <a:rPr lang="en-US" sz="2400" dirty="0" smtClean="0">
                <a:latin typeface="Wingdings"/>
                <a:ea typeface="Wingdings"/>
                <a:cs typeface="Wingdings"/>
                <a:sym typeface="Wingdings"/>
              </a:rPr>
              <a:t> </a:t>
            </a:r>
            <a:r>
              <a:rPr lang="en-US" sz="2400" dirty="0" smtClean="0">
                <a:ea typeface="Wingdings"/>
                <a:cs typeface="Wingdings"/>
                <a:sym typeface="Wingdings"/>
              </a:rPr>
              <a:t>Failure </a:t>
            </a:r>
            <a:r>
              <a:rPr lang="en-US" sz="2400" dirty="0">
                <a:latin typeface="Wingdings"/>
                <a:ea typeface="Wingdings"/>
                <a:cs typeface="Wingdings"/>
                <a:sym typeface="Wingdings"/>
              </a:rPr>
              <a:t> </a:t>
            </a:r>
            <a:r>
              <a:rPr lang="en-US" sz="2400" dirty="0">
                <a:ea typeface="Wingdings"/>
                <a:cs typeface="Wingdings"/>
                <a:sym typeface="Wingdings"/>
              </a:rPr>
              <a:t>Fault </a:t>
            </a:r>
            <a:r>
              <a:rPr lang="en-US" sz="2400" dirty="0" smtClean="0">
                <a:latin typeface="Wingdings"/>
                <a:ea typeface="Wingdings"/>
                <a:cs typeface="Wingdings"/>
                <a:sym typeface="Wingdings"/>
              </a:rPr>
              <a:t></a:t>
            </a:r>
            <a:endParaRPr lang="en-US" sz="2400" dirty="0"/>
          </a:p>
          <a:p>
            <a:pPr marL="0" indent="0">
              <a:buNone/>
            </a:pPr>
            <a:endParaRPr lang="en-US" sz="2400" dirty="0" smtClean="0"/>
          </a:p>
        </p:txBody>
      </p:sp>
    </p:spTree>
    <p:extLst>
      <p:ext uri="{BB962C8B-B14F-4D97-AF65-F5344CB8AC3E}">
        <p14:creationId xmlns:p14="http://schemas.microsoft.com/office/powerpoint/2010/main" val="266675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8</a:t>
            </a:fld>
            <a:endParaRPr lang="en-US"/>
          </a:p>
        </p:txBody>
      </p:sp>
      <p:sp>
        <p:nvSpPr>
          <p:cNvPr id="4" name="Content Placeholder 3"/>
          <p:cNvSpPr>
            <a:spLocks noGrp="1"/>
          </p:cNvSpPr>
          <p:nvPr>
            <p:ph idx="1"/>
          </p:nvPr>
        </p:nvSpPr>
        <p:spPr/>
        <p:txBody>
          <a:bodyPr/>
          <a:lstStyle/>
          <a:p>
            <a:pPr marL="0" indent="0">
              <a:buNone/>
            </a:pPr>
            <a:r>
              <a:rPr lang="en-US" sz="2400" dirty="0" smtClean="0"/>
              <a:t>Faults can be classified in the time domain</a:t>
            </a:r>
          </a:p>
          <a:p>
            <a:pPr marL="0" indent="0">
              <a:buNone/>
            </a:pPr>
            <a:endParaRPr lang="en-US" sz="2400" dirty="0" smtClean="0"/>
          </a:p>
          <a:p>
            <a:pPr marL="0" indent="0">
              <a:buNone/>
            </a:pPr>
            <a:r>
              <a:rPr lang="en-US" sz="2400" dirty="0" smtClean="0">
                <a:solidFill>
                  <a:srgbClr val="FF6600"/>
                </a:solidFill>
              </a:rPr>
              <a:t>Transient Faults</a:t>
            </a:r>
          </a:p>
          <a:p>
            <a:pPr marL="0" indent="0">
              <a:buNone/>
            </a:pPr>
            <a:r>
              <a:rPr lang="en-US" sz="1800" dirty="0" smtClean="0"/>
              <a:t>e.g. communications interference</a:t>
            </a:r>
          </a:p>
          <a:p>
            <a:pPr marL="0" indent="0">
              <a:buNone/>
            </a:pPr>
            <a:endParaRPr lang="en-US" sz="2400" dirty="0" smtClean="0"/>
          </a:p>
          <a:p>
            <a:pPr marL="0" indent="0">
              <a:buNone/>
            </a:pPr>
            <a:r>
              <a:rPr lang="en-US" sz="2400" dirty="0" smtClean="0">
                <a:solidFill>
                  <a:srgbClr val="FF6600"/>
                </a:solidFill>
              </a:rPr>
              <a:t>Intermittent Faults</a:t>
            </a:r>
            <a:endParaRPr lang="en-US" sz="2400" dirty="0">
              <a:solidFill>
                <a:srgbClr val="FF6600"/>
              </a:solidFill>
            </a:endParaRPr>
          </a:p>
          <a:p>
            <a:pPr marL="0" indent="0">
              <a:buNone/>
            </a:pPr>
            <a:r>
              <a:rPr lang="en-US" sz="1800" dirty="0"/>
              <a:t>T</a:t>
            </a:r>
            <a:r>
              <a:rPr lang="en-US" sz="1800" dirty="0" smtClean="0"/>
              <a:t>ransient faults that occur repeatedly e.g. overheating</a:t>
            </a:r>
          </a:p>
          <a:p>
            <a:pPr marL="0" indent="0">
              <a:buNone/>
            </a:pPr>
            <a:endParaRPr lang="en-US" sz="1800" dirty="0"/>
          </a:p>
          <a:p>
            <a:pPr marL="0" indent="0">
              <a:buNone/>
            </a:pPr>
            <a:r>
              <a:rPr lang="en-US" sz="2400" dirty="0" smtClean="0">
                <a:solidFill>
                  <a:srgbClr val="FF6600"/>
                </a:solidFill>
              </a:rPr>
              <a:t>Persistent Faults</a:t>
            </a:r>
            <a:endParaRPr lang="en-US" sz="2400" dirty="0">
              <a:solidFill>
                <a:srgbClr val="FF6600"/>
              </a:solidFill>
            </a:endParaRPr>
          </a:p>
          <a:p>
            <a:pPr marL="0" indent="0">
              <a:buNone/>
            </a:pPr>
            <a:r>
              <a:rPr lang="en-US" sz="1800" dirty="0" smtClean="0"/>
              <a:t>Stay in the system until they’re rectified by external means</a:t>
            </a:r>
            <a:endParaRPr lang="en-US" sz="1800" dirty="0"/>
          </a:p>
          <a:p>
            <a:pPr marL="0" indent="0">
              <a:buNone/>
            </a:pPr>
            <a:endParaRPr lang="en-US" sz="2400" dirty="0" smtClean="0"/>
          </a:p>
        </p:txBody>
      </p:sp>
    </p:spTree>
    <p:extLst>
      <p:ext uri="{BB962C8B-B14F-4D97-AF65-F5344CB8AC3E}">
        <p14:creationId xmlns:p14="http://schemas.microsoft.com/office/powerpoint/2010/main" val="54041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Modes and Fault Prevention</a:t>
            </a:r>
            <a:endParaRPr lang="en-US" dirty="0"/>
          </a:p>
        </p:txBody>
      </p:sp>
      <p:sp>
        <p:nvSpPr>
          <p:cNvPr id="9" name="Slide Number Placeholder 8"/>
          <p:cNvSpPr>
            <a:spLocks noGrp="1"/>
          </p:cNvSpPr>
          <p:nvPr>
            <p:ph type="sldNum" sz="quarter" idx="12"/>
          </p:nvPr>
        </p:nvSpPr>
        <p:spPr/>
        <p:txBody>
          <a:bodyPr/>
          <a:lstStyle/>
          <a:p>
            <a:fld id="{6EC4B410-37AE-E041-BE16-C1284F612F40}" type="slidenum">
              <a:rPr lang="en-US" smtClean="0"/>
              <a:t>9</a:t>
            </a:fld>
            <a:endParaRPr lang="en-US"/>
          </a:p>
        </p:txBody>
      </p:sp>
      <p:sp>
        <p:nvSpPr>
          <p:cNvPr id="4" name="Content Placeholder 3"/>
          <p:cNvSpPr>
            <a:spLocks noGrp="1"/>
          </p:cNvSpPr>
          <p:nvPr>
            <p:ph idx="1"/>
          </p:nvPr>
        </p:nvSpPr>
        <p:spPr>
          <a:xfrm>
            <a:off x="457200" y="1916112"/>
            <a:ext cx="8229600" cy="4480221"/>
          </a:xfrm>
        </p:spPr>
        <p:txBody>
          <a:bodyPr/>
          <a:lstStyle/>
          <a:p>
            <a:pPr marL="0" indent="0">
              <a:buNone/>
            </a:pPr>
            <a:r>
              <a:rPr lang="en-US" sz="2400" dirty="0" smtClean="0"/>
              <a:t>The failures caused by the faults can also be classified</a:t>
            </a:r>
          </a:p>
          <a:p>
            <a:pPr marL="0" indent="0">
              <a:buNone/>
            </a:pPr>
            <a:endParaRPr lang="en-US" sz="1200" dirty="0" smtClean="0">
              <a:solidFill>
                <a:srgbClr val="FF6600"/>
              </a:solidFill>
            </a:endParaRPr>
          </a:p>
          <a:p>
            <a:pPr marL="0" indent="0">
              <a:buNone/>
            </a:pPr>
            <a:r>
              <a:rPr lang="en-US" sz="2400" dirty="0" smtClean="0">
                <a:solidFill>
                  <a:srgbClr val="FF6600"/>
                </a:solidFill>
              </a:rPr>
              <a:t>Time Domain Failures</a:t>
            </a:r>
            <a:endParaRPr lang="en-US" sz="2400" dirty="0">
              <a:solidFill>
                <a:srgbClr val="FF6600"/>
              </a:solidFill>
            </a:endParaRPr>
          </a:p>
          <a:p>
            <a:pPr marL="0" indent="0">
              <a:buNone/>
            </a:pPr>
            <a:r>
              <a:rPr lang="en-US" sz="1800" dirty="0" smtClean="0"/>
              <a:t>Result or action happens at the wrong time</a:t>
            </a:r>
            <a:endParaRPr lang="en-US" sz="1800" dirty="0"/>
          </a:p>
          <a:p>
            <a:pPr marL="0" indent="0">
              <a:buNone/>
            </a:pPr>
            <a:endParaRPr lang="en-US" sz="1200" dirty="0"/>
          </a:p>
          <a:p>
            <a:pPr marL="0" indent="0">
              <a:buNone/>
            </a:pPr>
            <a:r>
              <a:rPr lang="en-US" sz="2400" dirty="0" smtClean="0">
                <a:solidFill>
                  <a:srgbClr val="FF6600"/>
                </a:solidFill>
              </a:rPr>
              <a:t>Value Domain Failures</a:t>
            </a:r>
            <a:endParaRPr lang="en-US" sz="2400" dirty="0">
              <a:solidFill>
                <a:srgbClr val="FF6600"/>
              </a:solidFill>
            </a:endParaRPr>
          </a:p>
          <a:p>
            <a:pPr marL="0" indent="0">
              <a:buNone/>
            </a:pPr>
            <a:r>
              <a:rPr lang="en-US" sz="1800" dirty="0" smtClean="0"/>
              <a:t>Result or action isn’t correct or is inappropriate for the situation</a:t>
            </a:r>
            <a:endParaRPr lang="en-US" sz="1800" dirty="0"/>
          </a:p>
          <a:p>
            <a:pPr marL="0" indent="0">
              <a:buNone/>
            </a:pPr>
            <a:endParaRPr lang="en-US" sz="1200" dirty="0"/>
          </a:p>
          <a:p>
            <a:pPr marL="0" indent="0">
              <a:buNone/>
            </a:pPr>
            <a:r>
              <a:rPr lang="en-US" sz="2400" dirty="0" smtClean="0">
                <a:solidFill>
                  <a:srgbClr val="FF6600"/>
                </a:solidFill>
              </a:rPr>
              <a:t>Fail Uncontrolled</a:t>
            </a:r>
            <a:endParaRPr lang="en-US" sz="2400" dirty="0">
              <a:solidFill>
                <a:srgbClr val="FF6600"/>
              </a:solidFill>
            </a:endParaRPr>
          </a:p>
          <a:p>
            <a:pPr marL="0" indent="0">
              <a:buNone/>
            </a:pPr>
            <a:r>
              <a:rPr lang="en-US" sz="1800" dirty="0" smtClean="0"/>
              <a:t>Arbitrary performance of the system as a whole</a:t>
            </a:r>
          </a:p>
          <a:p>
            <a:pPr marL="0" indent="0">
              <a:buNone/>
            </a:pPr>
            <a:endParaRPr lang="en-US" sz="1200" dirty="0"/>
          </a:p>
          <a:p>
            <a:pPr marL="0" indent="0">
              <a:buNone/>
            </a:pPr>
            <a:r>
              <a:rPr lang="en-US" sz="2400" dirty="0">
                <a:solidFill>
                  <a:srgbClr val="FF6600"/>
                </a:solidFill>
              </a:rPr>
              <a:t>Fail </a:t>
            </a:r>
            <a:r>
              <a:rPr lang="en-US" sz="2400" dirty="0" smtClean="0">
                <a:solidFill>
                  <a:srgbClr val="FF6600"/>
                </a:solidFill>
              </a:rPr>
              <a:t>Never</a:t>
            </a:r>
            <a:endParaRPr lang="en-US" sz="2400" dirty="0">
              <a:solidFill>
                <a:srgbClr val="FF6600"/>
              </a:solidFill>
            </a:endParaRPr>
          </a:p>
          <a:p>
            <a:pPr marL="0" indent="0">
              <a:buNone/>
            </a:pPr>
            <a:r>
              <a:rPr lang="en-US" sz="1800" dirty="0" smtClean="0"/>
              <a:t>Ideal case!</a:t>
            </a:r>
            <a:endParaRPr lang="en-US" sz="1800" dirty="0"/>
          </a:p>
          <a:p>
            <a:pPr marL="0" indent="0">
              <a:buNone/>
            </a:pPr>
            <a:endParaRPr lang="en-US" sz="2400" dirty="0" smtClean="0"/>
          </a:p>
          <a:p>
            <a:pPr marL="0" indent="0">
              <a:buNone/>
            </a:pPr>
            <a:endParaRPr lang="en-US" sz="2400" dirty="0" smtClean="0"/>
          </a:p>
          <a:p>
            <a:pPr marL="0" indent="0">
              <a:buNone/>
            </a:pPr>
            <a:endParaRPr lang="en-US" sz="2400" dirty="0" smtClean="0"/>
          </a:p>
          <a:p>
            <a:pPr marL="0" indent="0">
              <a:buNone/>
            </a:pPr>
            <a:endParaRPr lang="en-US" sz="1800" dirty="0"/>
          </a:p>
          <a:p>
            <a:pPr marL="0" indent="0">
              <a:buNone/>
            </a:pPr>
            <a:endParaRPr lang="en-US" sz="2400" dirty="0" smtClean="0"/>
          </a:p>
        </p:txBody>
      </p:sp>
    </p:spTree>
    <p:extLst>
      <p:ext uri="{BB962C8B-B14F-4D97-AF65-F5344CB8AC3E}">
        <p14:creationId xmlns:p14="http://schemas.microsoft.com/office/powerpoint/2010/main" val="1901920437"/>
      </p:ext>
    </p:extLst>
  </p:cSld>
  <p:clrMapOvr>
    <a:masterClrMapping/>
  </p:clrMapOvr>
</p:sld>
</file>

<file path=ppt/theme/theme1.xml><?xml version="1.0" encoding="utf-8"?>
<a:theme xmlns:a="http://schemas.openxmlformats.org/drawingml/2006/main" name="ANUPowerpointTemplate2010">
  <a:themeElements>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NUPowerpointTemplate2010">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chemeClr val="bg1">
                <a:lumMod val="85000"/>
              </a:schemeClr>
            </a:solidFill>
          </a:defRPr>
        </a:defPPr>
      </a:lstStyle>
    </a:txDef>
  </a:objectDefaults>
  <a:extraClrSchemeLst>
    <a:extraClrScheme>
      <a:clrScheme name="ANUPowerpointTemplate20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UPowerpointTemplate20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UPowerpointTemplate20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UPowerpointTemplate20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UPowerpointTemplate20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UPowerpointTemplate20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UPowerpointTemplate20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UPowerpointTemplate20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UPowerpointTemplate20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UPowerpointTemplate20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UPowerpointTemplate20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UPowerpointTemplate20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ANUPowerpointTemplate2010-3-1.potx</Template>
  <TotalTime>895</TotalTime>
  <Words>3107</Words>
  <Application>Microsoft Macintosh PowerPoint</Application>
  <PresentationFormat>On-screen Show (4:3)</PresentationFormat>
  <Paragraphs>395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ANUPowerpointTemplate2010</vt:lpstr>
      <vt:lpstr>Reliability and Redundancy</vt:lpstr>
      <vt:lpstr>Overview</vt:lpstr>
      <vt:lpstr>Reliability, Failure and Faults</vt:lpstr>
      <vt:lpstr>Reliability, Failure and Faults</vt:lpstr>
      <vt:lpstr>Reliability, Failure and Faults</vt:lpstr>
      <vt:lpstr>Reliability, Failure and Faults</vt:lpstr>
      <vt:lpstr>Reliability, Failure and Faults</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Failure Modes and Fault Prevention</vt:lpstr>
      <vt:lpstr>Dynamic Redundancy</vt:lpstr>
      <vt:lpstr>Dynamic Redundancy</vt:lpstr>
      <vt:lpstr>Dynamic Redundancy</vt:lpstr>
      <vt:lpstr>Dynamic Redundancy</vt:lpstr>
      <vt:lpstr>Dynamic Redundancy</vt:lpstr>
      <vt:lpstr>Dynamic Redundancy</vt:lpstr>
      <vt:lpstr>Dynamic Redundancy</vt:lpstr>
      <vt:lpstr>Dynamic Redundancy</vt:lpstr>
      <vt:lpstr>Dynamic Redundancy</vt:lpstr>
    </vt:vector>
  </TitlesOfParts>
  <Company>Nias Digital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 Nizette</dc:creator>
  <cp:lastModifiedBy>Ben Nizette</cp:lastModifiedBy>
  <cp:revision>100</cp:revision>
  <dcterms:created xsi:type="dcterms:W3CDTF">2012-03-25T00:50:54Z</dcterms:created>
  <dcterms:modified xsi:type="dcterms:W3CDTF">2012-10-16T22:43:56Z</dcterms:modified>
</cp:coreProperties>
</file>