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7"/>
  </p:notesMasterIdLst>
  <p:handoutMasterIdLst>
    <p:handoutMasterId r:id="rId28"/>
  </p:handoutMasterIdLst>
  <p:sldIdLst>
    <p:sldId id="256" r:id="rId2"/>
    <p:sldId id="258" r:id="rId3"/>
    <p:sldId id="259" r:id="rId4"/>
    <p:sldId id="260" r:id="rId5"/>
    <p:sldId id="261" r:id="rId6"/>
    <p:sldId id="262" r:id="rId7"/>
    <p:sldId id="263" r:id="rId8"/>
    <p:sldId id="270" r:id="rId9"/>
    <p:sldId id="266" r:id="rId10"/>
    <p:sldId id="264" r:id="rId11"/>
    <p:sldId id="274" r:id="rId12"/>
    <p:sldId id="275" r:id="rId13"/>
    <p:sldId id="276" r:id="rId14"/>
    <p:sldId id="277" r:id="rId15"/>
    <p:sldId id="278" r:id="rId16"/>
    <p:sldId id="279" r:id="rId17"/>
    <p:sldId id="280" r:id="rId18"/>
    <p:sldId id="281" r:id="rId19"/>
    <p:sldId id="286" r:id="rId20"/>
    <p:sldId id="288" r:id="rId21"/>
    <p:sldId id="285" r:id="rId22"/>
    <p:sldId id="282" r:id="rId23"/>
    <p:sldId id="283" r:id="rId24"/>
    <p:sldId id="284" r:id="rId25"/>
    <p:sldId id="287"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4" d="100"/>
          <a:sy n="94" d="100"/>
        </p:scale>
        <p:origin x="-118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25/07/12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25/07/12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7670-4847-0C45-8086-A8E697530DA1}"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25/07/12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25/07/12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25/07/12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25/07/12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25/07/12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25/07/12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25/07/12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25/07/12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25/07/12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25/07/12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25/07/12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25/07/12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gpek7RI7Si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4hEevgfvqw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eople.ece.cornell.edu/land/courses/ece5760/FinalProjects/f2007/tjs49aw259/AphexTwinFace.mp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7"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457200" y="1578986"/>
            <a:ext cx="8229600" cy="4547178"/>
          </a:xfrm>
        </p:spPr>
        <p:txBody>
          <a:bodyPr/>
          <a:lstStyle/>
          <a:p>
            <a:r>
              <a:rPr lang="en-US" dirty="0" smtClean="0"/>
              <a:t>Microcontrollers and FPGAs</a:t>
            </a:r>
          </a:p>
          <a:p>
            <a:pPr lvl="1"/>
            <a:r>
              <a:rPr lang="en-US" sz="1800" dirty="0" smtClean="0"/>
              <a:t>Recap what you learned in Digital Systems and Microprocessors with a focus on critical analysis of the merits of each architecture</a:t>
            </a:r>
          </a:p>
          <a:p>
            <a:r>
              <a:rPr lang="en-US" dirty="0" smtClean="0"/>
              <a:t>Real Time</a:t>
            </a:r>
          </a:p>
          <a:p>
            <a:pPr lvl="1"/>
            <a:r>
              <a:rPr lang="en-US" sz="1800" dirty="0" smtClean="0"/>
              <a:t>Possibly the most important term in the course.  You’ll learn what it means, why it’s important, how to identify systems that require it and how to design systems to guarantee it</a:t>
            </a:r>
          </a:p>
          <a:p>
            <a:r>
              <a:rPr lang="en-US" dirty="0" smtClean="0"/>
              <a:t>Physical Interfacing</a:t>
            </a:r>
          </a:p>
          <a:p>
            <a:pPr lvl="1"/>
            <a:r>
              <a:rPr lang="en-US" sz="1800" dirty="0" smtClean="0"/>
              <a:t>No Embedded System lives in isolation, by definition.  You’ll learn how to connect your system with the world</a:t>
            </a:r>
          </a:p>
          <a:p>
            <a:r>
              <a:rPr lang="en-US" dirty="0" smtClean="0"/>
              <a:t>Redundancy and Reliability</a:t>
            </a:r>
          </a:p>
          <a:p>
            <a:pPr lvl="1"/>
            <a:r>
              <a:rPr lang="en-US" sz="1800" dirty="0" smtClean="0"/>
              <a:t>If your PC goes flaky, you reboot it.  If your Boeing goes flaky, the situation is a bit more dire</a:t>
            </a:r>
            <a:endParaRPr lang="en-US" sz="1800" dirty="0"/>
          </a:p>
        </p:txBody>
      </p:sp>
      <p:sp>
        <p:nvSpPr>
          <p:cNvPr id="4" name="Slide Number Placeholder 3"/>
          <p:cNvSpPr>
            <a:spLocks noGrp="1"/>
          </p:cNvSpPr>
          <p:nvPr>
            <p:ph type="sldNum" sz="quarter" idx="12"/>
          </p:nvPr>
        </p:nvSpPr>
        <p:spPr/>
        <p:txBody>
          <a:bodyPr/>
          <a:lstStyle/>
          <a:p>
            <a:fld id="{6EC4B410-37AE-E041-BE16-C1284F612F40}" type="slidenum">
              <a:rPr lang="en-US" smtClean="0"/>
              <a:t>10</a:t>
            </a:fld>
            <a:endParaRPr lang="en-US" dirty="0"/>
          </a:p>
        </p:txBody>
      </p:sp>
    </p:spTree>
    <p:extLst>
      <p:ext uri="{BB962C8B-B14F-4D97-AF65-F5344CB8AC3E}">
        <p14:creationId xmlns:p14="http://schemas.microsoft.com/office/powerpoint/2010/main" val="22123045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Embedded System</a:t>
            </a:r>
            <a:endParaRPr lang="en-US" dirty="0"/>
          </a:p>
        </p:txBody>
      </p:sp>
      <p:sp>
        <p:nvSpPr>
          <p:cNvPr id="3" name="Content Placeholder 2"/>
          <p:cNvSpPr>
            <a:spLocks noGrp="1"/>
          </p:cNvSpPr>
          <p:nvPr>
            <p:ph idx="1"/>
          </p:nvPr>
        </p:nvSpPr>
        <p:spPr/>
        <p:txBody>
          <a:bodyPr/>
          <a:lstStyle/>
          <a:p>
            <a:r>
              <a:rPr lang="en-US" dirty="0" smtClean="0"/>
              <a:t>An electronic system within a larger device</a:t>
            </a:r>
          </a:p>
          <a:p>
            <a:r>
              <a:rPr lang="en-US" dirty="0" smtClean="0"/>
              <a:t>A computational system that supports the primary functions of a device</a:t>
            </a:r>
          </a:p>
          <a:p>
            <a:r>
              <a:rPr lang="en-US" dirty="0" smtClean="0"/>
              <a:t>A computational system with tight constraints on size, power consumption and functional correctness</a:t>
            </a:r>
          </a:p>
          <a:p>
            <a:r>
              <a:rPr lang="en-US" dirty="0" smtClean="0"/>
              <a:t>… A tricky thing to define!</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11</a:t>
            </a:fld>
            <a:endParaRPr lang="en-US" dirty="0"/>
          </a:p>
        </p:txBody>
      </p:sp>
    </p:spTree>
    <p:extLst>
      <p:ext uri="{BB962C8B-B14F-4D97-AF65-F5344CB8AC3E}">
        <p14:creationId xmlns:p14="http://schemas.microsoft.com/office/powerpoint/2010/main" val="295774552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Characteristics Do They Have</a:t>
            </a:r>
            <a:endParaRPr lang="en-US" dirty="0"/>
          </a:p>
        </p:txBody>
      </p:sp>
      <p:sp>
        <p:nvSpPr>
          <p:cNvPr id="3" name="Content Placeholder 2"/>
          <p:cNvSpPr>
            <a:spLocks noGrp="1"/>
          </p:cNvSpPr>
          <p:nvPr>
            <p:ph idx="1"/>
          </p:nvPr>
        </p:nvSpPr>
        <p:spPr/>
        <p:txBody>
          <a:bodyPr/>
          <a:lstStyle/>
          <a:p>
            <a:r>
              <a:rPr lang="en-US" dirty="0" smtClean="0"/>
              <a:t>Small?</a:t>
            </a:r>
          </a:p>
          <a:p>
            <a:r>
              <a:rPr lang="en-US" dirty="0" smtClean="0"/>
              <a:t>Fast?</a:t>
            </a:r>
          </a:p>
          <a:p>
            <a:r>
              <a:rPr lang="en-US" dirty="0" smtClean="0"/>
              <a:t>Multi-threaded?</a:t>
            </a:r>
          </a:p>
          <a:p>
            <a:r>
              <a:rPr lang="en-US" dirty="0" smtClean="0"/>
              <a:t>Quick Response?</a:t>
            </a:r>
          </a:p>
          <a:p>
            <a:r>
              <a:rPr lang="en-US" dirty="0" smtClean="0"/>
              <a:t>Efficient?</a:t>
            </a:r>
          </a:p>
          <a:p>
            <a:r>
              <a:rPr lang="en-US" dirty="0" smtClean="0"/>
              <a:t>“Low Level”?</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12</a:t>
            </a:fld>
            <a:endParaRPr lang="en-US" dirty="0"/>
          </a:p>
        </p:txBody>
      </p:sp>
    </p:spTree>
    <p:extLst>
      <p:ext uri="{BB962C8B-B14F-4D97-AF65-F5344CB8AC3E}">
        <p14:creationId xmlns:p14="http://schemas.microsoft.com/office/powerpoint/2010/main" val="112482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Characteristics Do They Have</a:t>
            </a:r>
            <a:endParaRPr lang="en-US" dirty="0"/>
          </a:p>
        </p:txBody>
      </p:sp>
      <p:sp>
        <p:nvSpPr>
          <p:cNvPr id="3" name="Content Placeholder 2"/>
          <p:cNvSpPr>
            <a:spLocks noGrp="1"/>
          </p:cNvSpPr>
          <p:nvPr>
            <p:ph idx="1"/>
          </p:nvPr>
        </p:nvSpPr>
        <p:spPr/>
        <p:txBody>
          <a:bodyPr/>
          <a:lstStyle/>
          <a:p>
            <a:r>
              <a:rPr lang="en-US" strike="sngStrike" dirty="0" smtClean="0"/>
              <a:t>Small?</a:t>
            </a:r>
            <a:r>
              <a:rPr lang="en-US" sz="2000" dirty="0" smtClean="0"/>
              <a:t> Would you call the 787 control systems small?</a:t>
            </a:r>
          </a:p>
          <a:p>
            <a:r>
              <a:rPr lang="en-US" strike="sngStrike" dirty="0" smtClean="0"/>
              <a:t>Fast? </a:t>
            </a:r>
            <a:r>
              <a:rPr lang="en-US" sz="2000" dirty="0" smtClean="0"/>
              <a:t>Should be fast anyway!</a:t>
            </a:r>
            <a:endParaRPr lang="en-US" sz="2000" strike="sngStrike" dirty="0" smtClean="0"/>
          </a:p>
          <a:p>
            <a:r>
              <a:rPr lang="en-US" strike="sngStrike" dirty="0" smtClean="0"/>
              <a:t>Multi-threaded?</a:t>
            </a:r>
            <a:r>
              <a:rPr lang="en-US" dirty="0" smtClean="0"/>
              <a:t> </a:t>
            </a:r>
            <a:r>
              <a:rPr lang="en-US" sz="2000" dirty="0" smtClean="0"/>
              <a:t>Applies to most modern computing systems</a:t>
            </a:r>
          </a:p>
          <a:p>
            <a:r>
              <a:rPr lang="en-US" strike="sngStrike" dirty="0" smtClean="0"/>
              <a:t>Quick Response? </a:t>
            </a:r>
            <a:r>
              <a:rPr lang="en-US" sz="2000" dirty="0" smtClean="0"/>
              <a:t>Not quick, but predictable</a:t>
            </a:r>
          </a:p>
          <a:p>
            <a:r>
              <a:rPr lang="en-US" strike="sngStrike" dirty="0" smtClean="0"/>
              <a:t>Efficient?</a:t>
            </a:r>
            <a:r>
              <a:rPr lang="en-US" dirty="0" smtClean="0"/>
              <a:t> </a:t>
            </a:r>
            <a:r>
              <a:rPr lang="en-US" sz="2000" dirty="0" smtClean="0"/>
              <a:t>Should be efficient anyway!</a:t>
            </a:r>
          </a:p>
          <a:p>
            <a:r>
              <a:rPr lang="en-US" strike="sngStrike" dirty="0" smtClean="0"/>
              <a:t>“Low Level”?</a:t>
            </a:r>
            <a:r>
              <a:rPr lang="en-US" dirty="0" smtClean="0"/>
              <a:t> </a:t>
            </a:r>
            <a:r>
              <a:rPr lang="en-US" sz="2000" dirty="0" smtClean="0"/>
              <a:t>Applies, at some level, to most computing systems</a:t>
            </a:r>
            <a:endParaRPr lang="en-US" sz="2000" dirty="0"/>
          </a:p>
        </p:txBody>
      </p:sp>
      <p:sp>
        <p:nvSpPr>
          <p:cNvPr id="4" name="Slide Number Placeholder 3"/>
          <p:cNvSpPr>
            <a:spLocks noGrp="1"/>
          </p:cNvSpPr>
          <p:nvPr>
            <p:ph type="sldNum" sz="quarter" idx="12"/>
          </p:nvPr>
        </p:nvSpPr>
        <p:spPr/>
        <p:txBody>
          <a:bodyPr/>
          <a:lstStyle/>
          <a:p>
            <a:fld id="{6EC4B410-37AE-E041-BE16-C1284F612F40}" type="slidenum">
              <a:rPr lang="en-US" smtClean="0"/>
              <a:t>13</a:t>
            </a:fld>
            <a:endParaRPr lang="en-US" dirty="0"/>
          </a:p>
        </p:txBody>
      </p:sp>
    </p:spTree>
    <p:extLst>
      <p:ext uri="{BB962C8B-B14F-4D97-AF65-F5344CB8AC3E}">
        <p14:creationId xmlns:p14="http://schemas.microsoft.com/office/powerpoint/2010/main" val="80855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Characteristics Do They Have</a:t>
            </a:r>
            <a:endParaRPr lang="en-US" dirty="0"/>
          </a:p>
        </p:txBody>
      </p:sp>
      <p:sp>
        <p:nvSpPr>
          <p:cNvPr id="3" name="Content Placeholder 2"/>
          <p:cNvSpPr>
            <a:spLocks noGrp="1"/>
          </p:cNvSpPr>
          <p:nvPr>
            <p:ph idx="1"/>
          </p:nvPr>
        </p:nvSpPr>
        <p:spPr/>
        <p:txBody>
          <a:bodyPr/>
          <a:lstStyle/>
          <a:p>
            <a:r>
              <a:rPr lang="en-US" dirty="0" smtClean="0"/>
              <a:t>Heavily concurrent and/or distributed</a:t>
            </a:r>
          </a:p>
          <a:p>
            <a:r>
              <a:rPr lang="en-US" dirty="0" smtClean="0"/>
              <a:t>Close to the end sensors/actuators</a:t>
            </a:r>
          </a:p>
          <a:p>
            <a:r>
              <a:rPr lang="en-US" dirty="0" smtClean="0"/>
              <a:t>Part of larger systems</a:t>
            </a:r>
          </a:p>
          <a:p>
            <a:r>
              <a:rPr lang="en-US" dirty="0" smtClean="0"/>
              <a:t>Failure often catastrophic and may lead to loss of life, environmental damage, large-scale damage to the system etc.</a:t>
            </a:r>
          </a:p>
          <a:p>
            <a:r>
              <a:rPr lang="en-US" dirty="0" smtClean="0">
                <a:solidFill>
                  <a:srgbClr val="FF0000"/>
                </a:solidFill>
              </a:rPr>
              <a:t>Predictability and correctness</a:t>
            </a:r>
            <a:r>
              <a:rPr lang="en-US" dirty="0" smtClean="0"/>
              <a:t> are the most important criteria</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14</a:t>
            </a:fld>
            <a:endParaRPr lang="en-US" dirty="0"/>
          </a:p>
        </p:txBody>
      </p:sp>
    </p:spTree>
    <p:extLst>
      <p:ext uri="{BB962C8B-B14F-4D97-AF65-F5344CB8AC3E}">
        <p14:creationId xmlns:p14="http://schemas.microsoft.com/office/powerpoint/2010/main" val="267992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Characteristics Do They Have</a:t>
            </a:r>
            <a:endParaRPr lang="en-US" dirty="0"/>
          </a:p>
        </p:txBody>
      </p:sp>
      <p:sp>
        <p:nvSpPr>
          <p:cNvPr id="3" name="Content Placeholder 2"/>
          <p:cNvSpPr>
            <a:spLocks noGrp="1"/>
          </p:cNvSpPr>
          <p:nvPr>
            <p:ph idx="1"/>
          </p:nvPr>
        </p:nvSpPr>
        <p:spPr/>
        <p:txBody>
          <a:bodyPr/>
          <a:lstStyle/>
          <a:p>
            <a:pPr marL="0" indent="0">
              <a:buNone/>
            </a:pPr>
            <a:r>
              <a:rPr lang="en-US" sz="2400" dirty="0" smtClean="0">
                <a:solidFill>
                  <a:srgbClr val="FF0000"/>
                </a:solidFill>
              </a:rPr>
              <a:t>Predictability and correctness</a:t>
            </a:r>
            <a:r>
              <a:rPr lang="en-US" sz="2400" dirty="0" smtClean="0"/>
              <a:t> are the most important criteria.</a:t>
            </a:r>
          </a:p>
          <a:p>
            <a:pPr marL="0" indent="0">
              <a:buNone/>
            </a:pPr>
            <a:endParaRPr lang="en-US" sz="2400" dirty="0"/>
          </a:p>
          <a:p>
            <a:pPr marL="0" indent="0">
              <a:buNone/>
            </a:pPr>
            <a:r>
              <a:rPr lang="en-US" sz="2400" dirty="0" smtClean="0"/>
              <a:t>What is “Correct” and “Predictable”?</a:t>
            </a:r>
          </a:p>
          <a:p>
            <a:pPr marL="0" indent="0">
              <a:buNone/>
            </a:pPr>
            <a:endParaRPr lang="en-US" sz="2400" dirty="0"/>
          </a:p>
          <a:p>
            <a:pPr marL="0" indent="0">
              <a:buNone/>
            </a:pPr>
            <a:r>
              <a:rPr lang="en-US" sz="2400" dirty="0" smtClean="0"/>
              <a:t>The right result at the right time, every time.</a:t>
            </a:r>
          </a:p>
          <a:p>
            <a:pPr marL="0" indent="0">
              <a:buNone/>
            </a:pPr>
            <a:endParaRPr lang="en-US" sz="2400" dirty="0"/>
          </a:p>
          <a:p>
            <a:pPr marL="0" indent="0" algn="ctr">
              <a:buNone/>
            </a:pPr>
            <a:r>
              <a:rPr lang="en-US" dirty="0" smtClean="0">
                <a:solidFill>
                  <a:srgbClr val="FF0000"/>
                </a:solidFill>
              </a:rPr>
              <a:t>Real Time</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6EC4B410-37AE-E041-BE16-C1284F612F40}" type="slidenum">
              <a:rPr lang="en-US" smtClean="0"/>
              <a:t>15</a:t>
            </a:fld>
            <a:endParaRPr lang="en-US" dirty="0"/>
          </a:p>
        </p:txBody>
      </p:sp>
    </p:spTree>
    <p:extLst>
      <p:ext uri="{BB962C8B-B14F-4D97-AF65-F5344CB8AC3E}">
        <p14:creationId xmlns:p14="http://schemas.microsoft.com/office/powerpoint/2010/main" val="263893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1600" dirty="0" smtClean="0"/>
              <a:t>Introduction</a:t>
            </a:r>
          </a:p>
          <a:p>
            <a:pPr marL="457200" indent="-457200">
              <a:buFont typeface="+mj-lt"/>
              <a:buAutoNum type="arabicPeriod"/>
            </a:pPr>
            <a:r>
              <a:rPr lang="en-US" sz="1600" dirty="0" smtClean="0"/>
              <a:t>Review of Verilog and Microprocessors from ENGN3213</a:t>
            </a:r>
          </a:p>
          <a:p>
            <a:pPr marL="457200" indent="-457200">
              <a:buFont typeface="+mj-lt"/>
              <a:buAutoNum type="arabicPeriod"/>
            </a:pPr>
            <a:r>
              <a:rPr lang="en-US" sz="1600" dirty="0" smtClean="0"/>
              <a:t>Embedded Systems Architecture</a:t>
            </a:r>
          </a:p>
          <a:p>
            <a:pPr marL="457200" indent="-457200">
              <a:buFont typeface="+mj-lt"/>
              <a:buAutoNum type="arabicPeriod"/>
            </a:pPr>
            <a:r>
              <a:rPr lang="en-US" sz="1600" dirty="0" smtClean="0"/>
              <a:t>Embedded Processors</a:t>
            </a:r>
          </a:p>
          <a:p>
            <a:pPr marL="457200" indent="-457200">
              <a:buFont typeface="+mj-lt"/>
              <a:buAutoNum type="arabicPeriod"/>
            </a:pPr>
            <a:r>
              <a:rPr lang="en-US" sz="1600" dirty="0" smtClean="0"/>
              <a:t>Real-time and Determinism, Part 1</a:t>
            </a:r>
          </a:p>
          <a:p>
            <a:pPr marL="457200" indent="-457200">
              <a:buFont typeface="+mj-lt"/>
              <a:buAutoNum type="arabicPeriod"/>
            </a:pPr>
            <a:r>
              <a:rPr lang="en-US" sz="1600" dirty="0" smtClean="0"/>
              <a:t>Real-time and Determinism, Part 2.  Embedded Operating Systems Part 1</a:t>
            </a:r>
          </a:p>
          <a:p>
            <a:pPr marL="457200" indent="-457200">
              <a:buFont typeface="+mj-lt"/>
              <a:buAutoNum type="arabicPeriod"/>
            </a:pPr>
            <a:r>
              <a:rPr lang="en-US" sz="1600" dirty="0" smtClean="0"/>
              <a:t>Embedded Operating Systems Part 2</a:t>
            </a:r>
          </a:p>
          <a:p>
            <a:pPr marL="457200" indent="-457200">
              <a:buFont typeface="+mj-lt"/>
              <a:buAutoNum type="arabicPeriod"/>
            </a:pPr>
            <a:r>
              <a:rPr lang="en-US" sz="1600" dirty="0" smtClean="0"/>
              <a:t>Sensors and Physical Interfacing</a:t>
            </a:r>
          </a:p>
          <a:p>
            <a:pPr marL="457200" indent="-457200">
              <a:buFont typeface="+mj-lt"/>
              <a:buAutoNum type="arabicPeriod"/>
            </a:pPr>
            <a:r>
              <a:rPr lang="en-US" sz="1600" dirty="0" smtClean="0"/>
              <a:t>Communications and Memories</a:t>
            </a:r>
          </a:p>
          <a:p>
            <a:pPr marL="457200" indent="-457200">
              <a:buFont typeface="+mj-lt"/>
              <a:buAutoNum type="arabicPeriod"/>
            </a:pPr>
            <a:r>
              <a:rPr lang="en-US" sz="1600" dirty="0" smtClean="0"/>
              <a:t>Physical Integration and Power</a:t>
            </a:r>
          </a:p>
          <a:p>
            <a:pPr marL="457200" indent="-457200">
              <a:buFont typeface="+mj-lt"/>
              <a:buAutoNum type="arabicPeriod"/>
            </a:pPr>
            <a:r>
              <a:rPr lang="en-US" sz="1600" dirty="0" smtClean="0"/>
              <a:t>Reliability and Redundancy</a:t>
            </a:r>
          </a:p>
          <a:p>
            <a:pPr marL="457200" indent="-457200">
              <a:buFont typeface="+mj-lt"/>
              <a:buAutoNum type="arabicPeriod"/>
            </a:pPr>
            <a:r>
              <a:rPr lang="en-US" sz="1600" dirty="0" smtClean="0"/>
              <a:t>Effective Embedded Systems</a:t>
            </a:r>
          </a:p>
          <a:p>
            <a:pPr marL="457200" indent="-457200">
              <a:buFont typeface="+mj-lt"/>
              <a:buAutoNum type="arabicPeriod"/>
            </a:pPr>
            <a:r>
              <a:rPr lang="en-US" sz="1600" dirty="0" smtClean="0"/>
              <a:t>Exam Prep</a:t>
            </a:r>
          </a:p>
          <a:p>
            <a:pPr marL="457200" indent="-457200">
              <a:buFont typeface="+mj-lt"/>
              <a:buAutoNum type="arabicPeriod"/>
            </a:pPr>
            <a:endParaRPr lang="en-US" sz="14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16</a:t>
            </a:fld>
            <a:endParaRPr lang="en-US" dirty="0"/>
          </a:p>
        </p:txBody>
      </p:sp>
    </p:spTree>
    <p:extLst>
      <p:ext uri="{BB962C8B-B14F-4D97-AF65-F5344CB8AC3E}">
        <p14:creationId xmlns:p14="http://schemas.microsoft.com/office/powerpoint/2010/main" val="2190561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Structure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2"/>
            </a:pPr>
            <a:r>
              <a:rPr lang="en-US" sz="1600" dirty="0" smtClean="0"/>
              <a:t>Verilog Review and Primer, Introduction to the </a:t>
            </a:r>
            <a:r>
              <a:rPr lang="en-US" sz="1600" dirty="0" err="1" smtClean="0"/>
              <a:t>Quartus</a:t>
            </a:r>
            <a:r>
              <a:rPr lang="en-US" sz="1600" dirty="0" smtClean="0"/>
              <a:t> environment</a:t>
            </a:r>
          </a:p>
          <a:p>
            <a:pPr marL="457200" indent="-457200">
              <a:buFont typeface="+mj-lt"/>
              <a:buAutoNum type="arabicPeriod" startAt="2"/>
            </a:pPr>
            <a:r>
              <a:rPr lang="en-US" sz="1600" dirty="0" smtClean="0"/>
              <a:t>Introduction to the DE2 development board</a:t>
            </a:r>
          </a:p>
          <a:p>
            <a:pPr marL="457200" indent="-457200">
              <a:buFont typeface="+mj-lt"/>
              <a:buAutoNum type="arabicPeriod" startAt="2"/>
            </a:pPr>
            <a:r>
              <a:rPr lang="en-US" sz="1600" dirty="0" smtClean="0"/>
              <a:t>The </a:t>
            </a:r>
            <a:r>
              <a:rPr lang="en-US" sz="1600" dirty="0" err="1" smtClean="0"/>
              <a:t>Nios</a:t>
            </a:r>
            <a:r>
              <a:rPr lang="en-US" sz="1600" dirty="0" smtClean="0"/>
              <a:t> microprocessor</a:t>
            </a:r>
          </a:p>
          <a:p>
            <a:pPr marL="457200" indent="-457200">
              <a:buFont typeface="+mj-lt"/>
              <a:buAutoNum type="arabicPeriod" startAt="2"/>
            </a:pPr>
            <a:r>
              <a:rPr lang="en-US" sz="1600" dirty="0" err="1" smtClean="0"/>
              <a:t>Nios</a:t>
            </a:r>
            <a:r>
              <a:rPr lang="en-US" sz="1600" dirty="0" smtClean="0"/>
              <a:t> processor in depth</a:t>
            </a:r>
          </a:p>
          <a:p>
            <a:pPr marL="0" indent="0">
              <a:buNone/>
            </a:pPr>
            <a:r>
              <a:rPr lang="en-US" sz="1600" dirty="0" smtClean="0"/>
              <a:t>6-9.  Project Sessions</a:t>
            </a:r>
          </a:p>
          <a:p>
            <a:pPr>
              <a:buAutoNum type="arabicPeriod" startAt="10"/>
            </a:pPr>
            <a:r>
              <a:rPr lang="en-US" sz="1600" dirty="0" smtClean="0"/>
              <a:t>Project preliminary demo</a:t>
            </a:r>
          </a:p>
          <a:p>
            <a:pPr>
              <a:buAutoNum type="arabicPeriod" startAt="10"/>
            </a:pPr>
            <a:r>
              <a:rPr lang="en-US" sz="1600" dirty="0" smtClean="0"/>
              <a:t>Final project session</a:t>
            </a:r>
          </a:p>
          <a:p>
            <a:pPr>
              <a:buAutoNum type="arabicPeriod" startAt="10"/>
            </a:pPr>
            <a:r>
              <a:rPr lang="en-US" sz="1600" dirty="0" smtClean="0"/>
              <a:t>Project demonstration</a:t>
            </a:r>
          </a:p>
          <a:p>
            <a:pPr marL="457200" indent="-457200">
              <a:buFont typeface="+mj-lt"/>
              <a:buAutoNum type="arabicPeriod" startAt="2"/>
            </a:pPr>
            <a:endParaRPr lang="en-US" sz="14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17</a:t>
            </a:fld>
            <a:endParaRPr lang="en-US" dirty="0"/>
          </a:p>
        </p:txBody>
      </p:sp>
    </p:spTree>
    <p:extLst>
      <p:ext uri="{BB962C8B-B14F-4D97-AF65-F5344CB8AC3E}">
        <p14:creationId xmlns:p14="http://schemas.microsoft.com/office/powerpoint/2010/main" val="36178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22556" y="2219953"/>
            <a:ext cx="5313732" cy="4164034"/>
          </a:xfrm>
          <a:prstGeom prst="rect">
            <a:avLst/>
          </a:prstGeom>
        </p:spPr>
      </p:pic>
      <p:sp>
        <p:nvSpPr>
          <p:cNvPr id="2" name="Title 1"/>
          <p:cNvSpPr>
            <a:spLocks noGrp="1"/>
          </p:cNvSpPr>
          <p:nvPr>
            <p:ph type="title"/>
          </p:nvPr>
        </p:nvSpPr>
        <p:spPr/>
        <p:txBody>
          <a:bodyPr/>
          <a:lstStyle/>
          <a:p>
            <a:r>
              <a:rPr lang="en-US" dirty="0" smtClean="0"/>
              <a:t>Software Used</a:t>
            </a:r>
            <a:endParaRPr lang="en-US" dirty="0"/>
          </a:p>
        </p:txBody>
      </p:sp>
      <p:sp>
        <p:nvSpPr>
          <p:cNvPr id="3" name="Content Placeholder 2"/>
          <p:cNvSpPr>
            <a:spLocks noGrp="1"/>
          </p:cNvSpPr>
          <p:nvPr>
            <p:ph idx="1"/>
          </p:nvPr>
        </p:nvSpPr>
        <p:spPr/>
        <p:txBody>
          <a:bodyPr/>
          <a:lstStyle/>
          <a:p>
            <a:r>
              <a:rPr lang="en-US" sz="2000" dirty="0" smtClean="0"/>
              <a:t>10 brand new Altera DE2-115 Development Boards</a:t>
            </a:r>
            <a:endParaRPr lang="en-US" sz="2000" dirty="0"/>
          </a:p>
          <a:p>
            <a:r>
              <a:rPr lang="en-US" sz="2000" dirty="0" smtClean="0"/>
              <a:t>Altera </a:t>
            </a:r>
            <a:r>
              <a:rPr lang="en-US" sz="2000" dirty="0" err="1" smtClean="0"/>
              <a:t>Quartus</a:t>
            </a:r>
            <a:r>
              <a:rPr lang="en-US" sz="2000" dirty="0" smtClean="0"/>
              <a:t> v11.1sp2</a:t>
            </a:r>
            <a:endParaRPr lang="en-US" sz="2000" dirty="0"/>
          </a:p>
          <a:p>
            <a:r>
              <a:rPr lang="en-US" sz="2000" dirty="0" smtClean="0"/>
              <a:t>Altera Nios2 Builder</a:t>
            </a:r>
          </a:p>
          <a:p>
            <a:r>
              <a:rPr lang="en-US" sz="2000" dirty="0" smtClean="0"/>
              <a:t>Nios2 Monitor Program</a:t>
            </a:r>
          </a:p>
          <a:p>
            <a:pPr marL="0" indent="0">
              <a:buNone/>
            </a:pPr>
            <a:endParaRPr lang="en-US" sz="2000" dirty="0"/>
          </a:p>
          <a:p>
            <a:pPr marL="0" indent="0">
              <a:buNone/>
            </a:pPr>
            <a:r>
              <a:rPr lang="en-US" sz="2000" dirty="0" smtClean="0"/>
              <a:t>Nothing particularly different from the</a:t>
            </a:r>
          </a:p>
          <a:p>
            <a:pPr marL="0" indent="0">
              <a:buNone/>
            </a:pPr>
            <a:r>
              <a:rPr lang="en-US" sz="2000" dirty="0" smtClean="0"/>
              <a:t>Xilinx tools used previously, but a</a:t>
            </a:r>
          </a:p>
          <a:p>
            <a:pPr marL="0" indent="0">
              <a:buNone/>
            </a:pPr>
            <a:r>
              <a:rPr lang="en-US" sz="2000" dirty="0" smtClean="0"/>
              <a:t>much more capable development</a:t>
            </a:r>
          </a:p>
          <a:p>
            <a:pPr marL="0" indent="0">
              <a:buNone/>
            </a:pPr>
            <a:r>
              <a:rPr lang="en-US" sz="2000" smtClean="0"/>
              <a:t>board.</a:t>
            </a: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18</a:t>
            </a:fld>
            <a:endParaRPr lang="en-US" dirty="0"/>
          </a:p>
        </p:txBody>
      </p:sp>
    </p:spTree>
    <p:extLst>
      <p:ext uri="{BB962C8B-B14F-4D97-AF65-F5344CB8AC3E}">
        <p14:creationId xmlns:p14="http://schemas.microsoft.com/office/powerpoint/2010/main" val="211043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22556" y="2219953"/>
            <a:ext cx="5313732" cy="4164034"/>
          </a:xfrm>
          <a:prstGeom prst="rect">
            <a:avLst/>
          </a:prstGeom>
        </p:spPr>
      </p:pic>
      <p:sp>
        <p:nvSpPr>
          <p:cNvPr id="2" name="Title 1"/>
          <p:cNvSpPr>
            <a:spLocks noGrp="1"/>
          </p:cNvSpPr>
          <p:nvPr>
            <p:ph type="title"/>
          </p:nvPr>
        </p:nvSpPr>
        <p:spPr/>
        <p:txBody>
          <a:bodyPr/>
          <a:lstStyle/>
          <a:p>
            <a:r>
              <a:rPr lang="en-US" dirty="0" smtClean="0"/>
              <a:t>Why Altera DE2-115</a:t>
            </a:r>
            <a:endParaRPr lang="en-US" dirty="0"/>
          </a:p>
        </p:txBody>
      </p:sp>
      <p:sp>
        <p:nvSpPr>
          <p:cNvPr id="3" name="Content Placeholder 2"/>
          <p:cNvSpPr>
            <a:spLocks noGrp="1"/>
          </p:cNvSpPr>
          <p:nvPr>
            <p:ph idx="1"/>
          </p:nvPr>
        </p:nvSpPr>
        <p:spPr/>
        <p:txBody>
          <a:bodyPr/>
          <a:lstStyle/>
          <a:p>
            <a:pPr marL="0" indent="0">
              <a:buNone/>
            </a:pPr>
            <a:r>
              <a:rPr lang="en-US" sz="2000" dirty="0" smtClean="0"/>
              <a:t>The DE2-115 is more capable than the Xilinx boards used in ENGN3213, with better peripherals, support</a:t>
            </a:r>
          </a:p>
          <a:p>
            <a:pPr marL="0" indent="0">
              <a:buNone/>
            </a:pPr>
            <a:r>
              <a:rPr lang="en-US" sz="2000" dirty="0" smtClean="0"/>
              <a:t>and performance.</a:t>
            </a:r>
          </a:p>
          <a:p>
            <a:pPr marL="0" indent="0">
              <a:buNone/>
            </a:pPr>
            <a:endParaRPr lang="en-US" sz="2000" dirty="0"/>
          </a:p>
          <a:p>
            <a:pPr marL="0" indent="0">
              <a:buNone/>
            </a:pPr>
            <a:r>
              <a:rPr lang="en-US" sz="2000" dirty="0" smtClean="0"/>
              <a:t>Lots of examples, demos and tutorials</a:t>
            </a:r>
          </a:p>
          <a:p>
            <a:pPr marL="0" indent="0">
              <a:buNone/>
            </a:pPr>
            <a:endParaRPr lang="en-US" sz="2000" dirty="0"/>
          </a:p>
          <a:p>
            <a:pPr marL="0" indent="0">
              <a:buNone/>
            </a:pPr>
            <a:r>
              <a:rPr lang="en-US" sz="2000" dirty="0" smtClean="0"/>
              <a:t>Not least of all, Altera gave them</a:t>
            </a:r>
            <a:endParaRPr lang="en-US" sz="2000" dirty="0" smtClean="0"/>
          </a:p>
          <a:p>
            <a:pPr marL="0" indent="0">
              <a:buNone/>
            </a:pPr>
            <a:r>
              <a:rPr lang="en-US" sz="2000" dirty="0" smtClean="0"/>
              <a:t>to us for free under the generous</a:t>
            </a:r>
          </a:p>
          <a:p>
            <a:pPr marL="0" indent="0">
              <a:buNone/>
            </a:pPr>
            <a:r>
              <a:rPr lang="en-US" sz="2000" dirty="0" smtClean="0"/>
              <a:t>Altera University Program</a:t>
            </a: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19</a:t>
            </a:fld>
            <a:endParaRPr lang="en-US" dirty="0"/>
          </a:p>
        </p:txBody>
      </p:sp>
    </p:spTree>
    <p:extLst>
      <p:ext uri="{BB962C8B-B14F-4D97-AF65-F5344CB8AC3E}">
        <p14:creationId xmlns:p14="http://schemas.microsoft.com/office/powerpoint/2010/main" val="244063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34787" y="3071665"/>
            <a:ext cx="3458673" cy="3445621"/>
          </a:xfrm>
          <a:prstGeom prst="rect">
            <a:avLst/>
          </a:prstGeom>
        </p:spPr>
      </p:pic>
      <p:pic>
        <p:nvPicPr>
          <p:cNvPr id="11" name="Picture 10"/>
          <p:cNvPicPr>
            <a:picLocks noChangeAspect="1"/>
          </p:cNvPicPr>
          <p:nvPr/>
        </p:nvPicPr>
        <p:blipFill>
          <a:blip r:embed="rId3"/>
          <a:stretch>
            <a:fillRect/>
          </a:stretch>
        </p:blipFill>
        <p:spPr>
          <a:xfrm>
            <a:off x="5910223" y="1222693"/>
            <a:ext cx="2249399" cy="1489798"/>
          </a:xfrm>
          <a:prstGeom prst="rect">
            <a:avLst/>
          </a:prstGeom>
        </p:spPr>
      </p:pic>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916113"/>
            <a:ext cx="5849564" cy="440736"/>
          </a:xfrm>
        </p:spPr>
        <p:txBody>
          <a:bodyPr/>
          <a:lstStyle/>
          <a:p>
            <a:pPr>
              <a:buNone/>
            </a:pPr>
            <a:r>
              <a:rPr lang="en-US" sz="2000" dirty="0" smtClean="0"/>
              <a:t>Review Microcontrollers, FPGAs and why we care</a:t>
            </a:r>
            <a:endParaRPr lang="en-US" sz="2000" dirty="0"/>
          </a:p>
        </p:txBody>
      </p:sp>
      <p:sp>
        <p:nvSpPr>
          <p:cNvPr id="5" name="Content Placeholder 2"/>
          <p:cNvSpPr txBox="1">
            <a:spLocks/>
          </p:cNvSpPr>
          <p:nvPr/>
        </p:nvSpPr>
        <p:spPr bwMode="auto">
          <a:xfrm>
            <a:off x="2310058" y="2712491"/>
            <a:ext cx="5849564" cy="7743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kern="0" dirty="0" smtClean="0"/>
              <a:t>What is “Real Time”?  How to </a:t>
            </a:r>
            <a:r>
              <a:rPr lang="en-US" sz="2000" kern="0" dirty="0" err="1" smtClean="0"/>
              <a:t>recognise</a:t>
            </a:r>
            <a:r>
              <a:rPr lang="en-US" sz="2000" kern="0" dirty="0" smtClean="0"/>
              <a:t> it and design for it</a:t>
            </a:r>
            <a:endParaRPr lang="en-US" sz="2000" kern="0" dirty="0"/>
          </a:p>
        </p:txBody>
      </p:sp>
      <p:sp>
        <p:nvSpPr>
          <p:cNvPr id="6" name="Content Placeholder 2"/>
          <p:cNvSpPr txBox="1">
            <a:spLocks/>
          </p:cNvSpPr>
          <p:nvPr/>
        </p:nvSpPr>
        <p:spPr bwMode="auto">
          <a:xfrm>
            <a:off x="1104124" y="3659035"/>
            <a:ext cx="5849564" cy="7313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Sensors and Interfaces: Your system in the real world</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bwMode="auto">
          <a:xfrm>
            <a:off x="3294436" y="4649127"/>
            <a:ext cx="5849564" cy="1129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Reliability,</a:t>
            </a:r>
            <a:r>
              <a:rPr kumimoji="0" lang="en-US" sz="2000" b="0" i="0" u="none" strike="noStrike" kern="0" cap="none" spc="0" normalizeH="0" noProof="0" dirty="0" smtClean="0">
                <a:ln>
                  <a:noFill/>
                </a:ln>
                <a:solidFill>
                  <a:schemeClr val="tx1"/>
                </a:solidFill>
                <a:effectLst/>
                <a:uLnTx/>
                <a:uFillTx/>
                <a:latin typeface="+mn-lt"/>
                <a:ea typeface="+mn-ea"/>
                <a:cs typeface="+mn-cs"/>
              </a:rPr>
              <a:t> Redundancy and making sure your system doesn’t fall over (or lead to others doing the same)</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fld id="{6EC4B410-37AE-E041-BE16-C1284F612F40}" type="slidenum">
              <a:rPr lang="en-US" smtClean="0"/>
              <a:t>2</a:t>
            </a:fld>
            <a:endParaRPr lang="en-US"/>
          </a:p>
        </p:txBody>
      </p:sp>
      <p:sp>
        <p:nvSpPr>
          <p:cNvPr id="12" name="Rectangle 11"/>
          <p:cNvSpPr/>
          <p:nvPr/>
        </p:nvSpPr>
        <p:spPr>
          <a:xfrm>
            <a:off x="6339080" y="6271065"/>
            <a:ext cx="2665250" cy="246221"/>
          </a:xfrm>
          <a:prstGeom prst="rect">
            <a:avLst/>
          </a:prstGeom>
        </p:spPr>
        <p:txBody>
          <a:bodyPr wrap="none">
            <a:spAutoFit/>
          </a:bodyPr>
          <a:lstStyle/>
          <a:p>
            <a:r>
              <a:rPr lang="en-US" sz="1000" dirty="0" smtClean="0"/>
              <a:t>Image credits: 2008 </a:t>
            </a:r>
            <a:r>
              <a:rPr lang="en-US" sz="1000" dirty="0" err="1" smtClean="0"/>
              <a:t>RuggedPCReview.com</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22556" y="2219953"/>
            <a:ext cx="5313732" cy="4164034"/>
          </a:xfrm>
          <a:prstGeom prst="rect">
            <a:avLst/>
          </a:prstGeom>
        </p:spPr>
      </p:pic>
      <p:sp>
        <p:nvSpPr>
          <p:cNvPr id="2" name="Title 1"/>
          <p:cNvSpPr>
            <a:spLocks noGrp="1"/>
          </p:cNvSpPr>
          <p:nvPr>
            <p:ph type="title"/>
          </p:nvPr>
        </p:nvSpPr>
        <p:spPr/>
        <p:txBody>
          <a:bodyPr/>
          <a:lstStyle/>
          <a:p>
            <a:r>
              <a:rPr lang="en-US" dirty="0" smtClean="0"/>
              <a:t>Why Altera DE2-115</a:t>
            </a:r>
            <a:endParaRPr lang="en-US" dirty="0"/>
          </a:p>
        </p:txBody>
      </p:sp>
      <p:sp>
        <p:nvSpPr>
          <p:cNvPr id="3" name="Content Placeholder 2"/>
          <p:cNvSpPr>
            <a:spLocks noGrp="1"/>
          </p:cNvSpPr>
          <p:nvPr>
            <p:ph idx="1"/>
          </p:nvPr>
        </p:nvSpPr>
        <p:spPr/>
        <p:txBody>
          <a:bodyPr/>
          <a:lstStyle/>
          <a:p>
            <a:pPr marL="0" indent="0">
              <a:buNone/>
            </a:pPr>
            <a:r>
              <a:rPr lang="en-US" sz="2000" dirty="0" smtClean="0"/>
              <a:t>Labs will introduce you to all the features of this board, including driving the VGA, audio, LCD, </a:t>
            </a:r>
            <a:r>
              <a:rPr lang="en-US" sz="2000" dirty="0" err="1" smtClean="0"/>
              <a:t>Nios</a:t>
            </a:r>
            <a:r>
              <a:rPr lang="en-US" sz="2000" dirty="0" smtClean="0"/>
              <a:t> processor etc.</a:t>
            </a:r>
          </a:p>
          <a:p>
            <a:pPr marL="0" indent="0">
              <a:buNone/>
            </a:pPr>
            <a:endParaRPr lang="en-US" sz="2000" dirty="0"/>
          </a:p>
          <a:p>
            <a:pPr marL="0" indent="0">
              <a:buNone/>
            </a:pPr>
            <a:r>
              <a:rPr lang="en-US" sz="2000" dirty="0" smtClean="0"/>
              <a:t>The project will be supported by a number</a:t>
            </a:r>
          </a:p>
          <a:p>
            <a:pPr marL="0" indent="0">
              <a:buNone/>
            </a:pPr>
            <a:r>
              <a:rPr lang="en-US" sz="2000" dirty="0" smtClean="0"/>
              <a:t>of guided, tutorial-like lab sessions.</a:t>
            </a:r>
          </a:p>
          <a:p>
            <a:pPr marL="0" indent="0">
              <a:buNone/>
            </a:pPr>
            <a:endParaRPr lang="en-US" sz="2000" dirty="0"/>
          </a:p>
          <a:p>
            <a:pPr marL="0" indent="0">
              <a:buNone/>
            </a:pPr>
            <a:r>
              <a:rPr lang="en-US" sz="2000" dirty="0" smtClean="0"/>
              <a:t>The focus is on learning by doing,</a:t>
            </a:r>
          </a:p>
          <a:p>
            <a:pPr marL="0" indent="0">
              <a:buNone/>
            </a:pPr>
            <a:r>
              <a:rPr lang="en-US" sz="2000" dirty="0" smtClean="0"/>
              <a:t>experimentation and creativity are</a:t>
            </a:r>
          </a:p>
          <a:p>
            <a:pPr marL="0" indent="0">
              <a:buNone/>
            </a:pPr>
            <a:r>
              <a:rPr lang="en-US" sz="2000" dirty="0" smtClean="0"/>
              <a:t>emphasized over all.</a:t>
            </a:r>
          </a:p>
        </p:txBody>
      </p:sp>
      <p:sp>
        <p:nvSpPr>
          <p:cNvPr id="4" name="Slide Number Placeholder 3"/>
          <p:cNvSpPr>
            <a:spLocks noGrp="1"/>
          </p:cNvSpPr>
          <p:nvPr>
            <p:ph type="sldNum" sz="quarter" idx="12"/>
          </p:nvPr>
        </p:nvSpPr>
        <p:spPr/>
        <p:txBody>
          <a:bodyPr/>
          <a:lstStyle/>
          <a:p>
            <a:fld id="{6EC4B410-37AE-E041-BE16-C1284F612F40}" type="slidenum">
              <a:rPr lang="en-US" smtClean="0"/>
              <a:t>20</a:t>
            </a:fld>
            <a:endParaRPr lang="en-US" dirty="0"/>
          </a:p>
        </p:txBody>
      </p:sp>
    </p:spTree>
    <p:extLst>
      <p:ext uri="{BB962C8B-B14F-4D97-AF65-F5344CB8AC3E}">
        <p14:creationId xmlns:p14="http://schemas.microsoft.com/office/powerpoint/2010/main" val="3261896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Project</a:t>
            </a:r>
            <a:endParaRPr lang="en-US" dirty="0"/>
          </a:p>
        </p:txBody>
      </p:sp>
      <p:sp>
        <p:nvSpPr>
          <p:cNvPr id="3" name="Content Placeholder 2"/>
          <p:cNvSpPr>
            <a:spLocks noGrp="1"/>
          </p:cNvSpPr>
          <p:nvPr>
            <p:ph idx="1"/>
          </p:nvPr>
        </p:nvSpPr>
        <p:spPr/>
        <p:txBody>
          <a:bodyPr/>
          <a:lstStyle/>
          <a:p>
            <a:r>
              <a:rPr lang="en-US" sz="2000" dirty="0" smtClean="0"/>
              <a:t>The board will be supplied with full code to drive almost all peripherals, both from hardware and </a:t>
            </a:r>
            <a:r>
              <a:rPr lang="en-US" sz="2000" dirty="0" err="1" smtClean="0"/>
              <a:t>Nios</a:t>
            </a:r>
            <a:r>
              <a:rPr lang="en-US" sz="2000" dirty="0" smtClean="0"/>
              <a:t>-II procedural code</a:t>
            </a:r>
          </a:p>
          <a:p>
            <a:r>
              <a:rPr lang="en-US" sz="2000" dirty="0" smtClean="0"/>
              <a:t>It will also be supplied with demo projects that make use of this functionality, including</a:t>
            </a:r>
          </a:p>
          <a:p>
            <a:pPr lvl="1"/>
            <a:r>
              <a:rPr lang="en-US" sz="1600" dirty="0" smtClean="0"/>
              <a:t>Synthesizing and recording sound</a:t>
            </a:r>
          </a:p>
          <a:p>
            <a:pPr lvl="1"/>
            <a:r>
              <a:rPr lang="en-US" sz="1600" dirty="0" smtClean="0"/>
              <a:t>Decoding PAL and NTSC video streams</a:t>
            </a:r>
          </a:p>
          <a:p>
            <a:pPr lvl="1"/>
            <a:r>
              <a:rPr lang="en-US" sz="1600" dirty="0" smtClean="0"/>
              <a:t>Many examples of VGA display usage</a:t>
            </a:r>
          </a:p>
          <a:p>
            <a:pPr lvl="1"/>
            <a:r>
              <a:rPr lang="en-US" sz="1600" dirty="0" smtClean="0"/>
              <a:t>Ethernet and Web Server functions</a:t>
            </a:r>
          </a:p>
          <a:p>
            <a:pPr lvl="1"/>
            <a:r>
              <a:rPr lang="en-US" sz="1600" dirty="0" smtClean="0"/>
              <a:t>IR Remote control</a:t>
            </a:r>
          </a:p>
          <a:p>
            <a:r>
              <a:rPr lang="en-US" sz="2000" dirty="0" smtClean="0"/>
              <a:t>You won’t necessarily get better marks if you write your own drivers!  If you do, make sure you have a good reason why the supplied ones don</a:t>
            </a:r>
            <a:r>
              <a:rPr lang="fr-FR" sz="2000" dirty="0" smtClean="0"/>
              <a:t>’</a:t>
            </a:r>
            <a:r>
              <a:rPr lang="en-US" sz="2000" dirty="0" smtClean="0"/>
              <a:t>t suit your needs</a:t>
            </a:r>
          </a:p>
          <a:p>
            <a:r>
              <a:rPr lang="en-US" sz="2000" dirty="0" smtClean="0"/>
              <a:t>Marks are based on the quality of design and justification of design decisions above fine implementation details</a:t>
            </a:r>
            <a:endParaRPr lang="en-US" sz="2000" dirty="0" smtClean="0"/>
          </a:p>
        </p:txBody>
      </p:sp>
      <p:sp>
        <p:nvSpPr>
          <p:cNvPr id="4" name="Slide Number Placeholder 3"/>
          <p:cNvSpPr>
            <a:spLocks noGrp="1"/>
          </p:cNvSpPr>
          <p:nvPr>
            <p:ph type="sldNum" sz="quarter" idx="12"/>
          </p:nvPr>
        </p:nvSpPr>
        <p:spPr/>
        <p:txBody>
          <a:bodyPr/>
          <a:lstStyle/>
          <a:p>
            <a:fld id="{6EC4B410-37AE-E041-BE16-C1284F612F40}" type="slidenum">
              <a:rPr lang="en-US" smtClean="0"/>
              <a:t>21</a:t>
            </a:fld>
            <a:endParaRPr lang="en-US" dirty="0"/>
          </a:p>
        </p:txBody>
      </p:sp>
    </p:spTree>
    <p:extLst>
      <p:ext uri="{BB962C8B-B14F-4D97-AF65-F5344CB8AC3E}">
        <p14:creationId xmlns:p14="http://schemas.microsoft.com/office/powerpoint/2010/main" val="3872903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Examples</a:t>
            </a:r>
            <a:endParaRPr lang="en-US" dirty="0"/>
          </a:p>
        </p:txBody>
      </p:sp>
      <p:sp>
        <p:nvSpPr>
          <p:cNvPr id="3" name="Content Placeholder 2"/>
          <p:cNvSpPr>
            <a:spLocks noGrp="1"/>
          </p:cNvSpPr>
          <p:nvPr>
            <p:ph idx="1"/>
          </p:nvPr>
        </p:nvSpPr>
        <p:spPr/>
        <p:txBody>
          <a:bodyPr/>
          <a:lstStyle/>
          <a:p>
            <a:pPr marL="0" indent="0">
              <a:buNone/>
            </a:pPr>
            <a:r>
              <a:rPr lang="pl-PL" sz="2000" u="sng" dirty="0" smtClean="0">
                <a:hlinkClick r:id="rId2"/>
              </a:rPr>
              <a:t>http</a:t>
            </a:r>
            <a:r>
              <a:rPr lang="pl-PL" sz="2000" u="sng" dirty="0">
                <a:hlinkClick r:id="rId2"/>
              </a:rPr>
              <a:t>://www.youtube.com/watch?v=gpek7RI7Si8</a:t>
            </a:r>
            <a:endParaRPr lang="pl-PL" sz="2000" u="sng" dirty="0">
              <a:hlinkClick r:id="rId2"/>
            </a:endParaRPr>
          </a:p>
          <a:p>
            <a:pPr marL="0" indent="0">
              <a:buNone/>
            </a:pPr>
            <a:endParaRPr lang="en-US" sz="2000" dirty="0"/>
          </a:p>
          <a:p>
            <a:pPr marL="0" indent="0">
              <a:buNone/>
            </a:pPr>
            <a:r>
              <a:rPr lang="en-US" sz="1800" dirty="0"/>
              <a:t>A demonstration project exists that displays video from the input line on the VGA monitor and another that generates tones on the audio output.  The students combine these two projects, add a video overlay and detect </a:t>
            </a:r>
            <a:r>
              <a:rPr lang="en-US" sz="1800" dirty="0" err="1"/>
              <a:t>colour</a:t>
            </a:r>
            <a:r>
              <a:rPr lang="en-US" sz="1800" dirty="0"/>
              <a:t> patches by a simple threshold.  A </a:t>
            </a:r>
            <a:r>
              <a:rPr lang="en-US" sz="1800" dirty="0" smtClean="0"/>
              <a:t>P - CR </a:t>
            </a:r>
            <a:r>
              <a:rPr lang="en-US" sz="1800" dirty="0"/>
              <a:t>implementation would use only the supplied tones and </a:t>
            </a:r>
            <a:r>
              <a:rPr lang="en-US" sz="1800" dirty="0" smtClean="0"/>
              <a:t>structures. </a:t>
            </a:r>
            <a:r>
              <a:rPr lang="en-US" sz="1800" dirty="0"/>
              <a:t> An HD implementation would justify design decisions such as any split between procedural code and HDL, would implement their own tone tables, use the object centroid (rather than </a:t>
            </a:r>
            <a:r>
              <a:rPr lang="en-US" sz="1800" dirty="0" smtClean="0"/>
              <a:t>single pixel or single line detection) </a:t>
            </a:r>
            <a:r>
              <a:rPr lang="en-US" sz="1800" dirty="0"/>
              <a:t>and may be extended to include tones switchable by on-screen interaction or other interface (such as the IR remote control)</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6EC4B410-37AE-E041-BE16-C1284F612F40}" type="slidenum">
              <a:rPr lang="en-US" smtClean="0"/>
              <a:t>22</a:t>
            </a:fld>
            <a:endParaRPr lang="en-US" dirty="0"/>
          </a:p>
        </p:txBody>
      </p:sp>
    </p:spTree>
    <p:extLst>
      <p:ext uri="{BB962C8B-B14F-4D97-AF65-F5344CB8AC3E}">
        <p14:creationId xmlns:p14="http://schemas.microsoft.com/office/powerpoint/2010/main" val="991331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Examples</a:t>
            </a:r>
            <a:endParaRPr lang="en-US" dirty="0"/>
          </a:p>
        </p:txBody>
      </p:sp>
      <p:sp>
        <p:nvSpPr>
          <p:cNvPr id="3" name="Content Placeholder 2"/>
          <p:cNvSpPr>
            <a:spLocks noGrp="1"/>
          </p:cNvSpPr>
          <p:nvPr>
            <p:ph idx="1"/>
          </p:nvPr>
        </p:nvSpPr>
        <p:spPr/>
        <p:txBody>
          <a:bodyPr/>
          <a:lstStyle/>
          <a:p>
            <a:pPr marL="0" indent="0">
              <a:buNone/>
            </a:pPr>
            <a:r>
              <a:rPr lang="nl-NL" sz="2000" u="sng" dirty="0" smtClean="0">
                <a:hlinkClick r:id="rId2"/>
              </a:rPr>
              <a:t>http</a:t>
            </a:r>
            <a:r>
              <a:rPr lang="nl-NL" sz="2000" u="sng" dirty="0">
                <a:hlinkClick r:id="rId2"/>
              </a:rPr>
              <a:t>://www.youtube.com/watch?v=4hEevgfvqw0</a:t>
            </a:r>
          </a:p>
          <a:p>
            <a:pPr marL="0" indent="0">
              <a:buNone/>
            </a:pPr>
            <a:endParaRPr lang="en-US" sz="1800" dirty="0" smtClean="0"/>
          </a:p>
          <a:p>
            <a:pPr marL="0" indent="0">
              <a:buNone/>
            </a:pPr>
            <a:r>
              <a:rPr lang="en-US" sz="1800" dirty="0" smtClean="0"/>
              <a:t>The </a:t>
            </a:r>
            <a:r>
              <a:rPr lang="en-US" sz="1800" dirty="0"/>
              <a:t>students implement a simple encryption core and feed it every possible key in turn, looking for the decoded string to equal a known constant.  A P grade would use a very simple encryption algorithm, use hard-coded hashes and key sequences, have no formal test cases for the implementation correctness and no analysis of timing or </a:t>
            </a:r>
            <a:r>
              <a:rPr lang="en-US" sz="1800" dirty="0" err="1"/>
              <a:t>optimisation</a:t>
            </a:r>
            <a:r>
              <a:rPr lang="en-US" sz="1800" dirty="0"/>
              <a:t> options.  A D grade (or higher) could be achieved using a complex and </a:t>
            </a:r>
            <a:r>
              <a:rPr lang="en-US" sz="1800" dirty="0" err="1"/>
              <a:t>testably</a:t>
            </a:r>
            <a:r>
              <a:rPr lang="en-US" sz="1800" dirty="0"/>
              <a:t>-correct algorithm with the algorithm implemented in a way that is demonstrably </a:t>
            </a:r>
            <a:r>
              <a:rPr lang="en-US" sz="1800" dirty="0" err="1"/>
              <a:t>optimised</a:t>
            </a:r>
            <a:r>
              <a:rPr lang="en-US" sz="1800" dirty="0"/>
              <a:t> for speed within the resource limitations of the DE2 board.  The hash could be entered by PS2 keyboard or IR remote control or, for lower grade, push-buttons and switches as shown in the video.  An HD could be earned by implementing the algorithm in both procedural code and HDL and doing a critical analysis of the performance and complexity trade-offs</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6EC4B410-37AE-E041-BE16-C1284F612F40}" type="slidenum">
              <a:rPr lang="en-US" smtClean="0"/>
              <a:t>23</a:t>
            </a:fld>
            <a:endParaRPr lang="en-US" dirty="0"/>
          </a:p>
        </p:txBody>
      </p:sp>
    </p:spTree>
    <p:extLst>
      <p:ext uri="{BB962C8B-B14F-4D97-AF65-F5344CB8AC3E}">
        <p14:creationId xmlns:p14="http://schemas.microsoft.com/office/powerpoint/2010/main" val="225361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Examples</a:t>
            </a:r>
            <a:endParaRPr lang="en-US" dirty="0"/>
          </a:p>
        </p:txBody>
      </p:sp>
      <p:sp>
        <p:nvSpPr>
          <p:cNvPr id="3" name="Content Placeholder 2"/>
          <p:cNvSpPr>
            <a:spLocks noGrp="1"/>
          </p:cNvSpPr>
          <p:nvPr>
            <p:ph idx="1"/>
          </p:nvPr>
        </p:nvSpPr>
        <p:spPr/>
        <p:txBody>
          <a:bodyPr/>
          <a:lstStyle/>
          <a:p>
            <a:pPr marL="0" indent="0">
              <a:buNone/>
            </a:pPr>
            <a:r>
              <a:rPr lang="en-US" sz="2000" dirty="0">
                <a:hlinkClick r:id="rId2"/>
              </a:rPr>
              <a:t>http://people.ece.cornell.edu/land/courses/ece5760/FinalProjects/f2007/tjs49aw259/</a:t>
            </a:r>
            <a:r>
              <a:rPr lang="en-US" sz="2000" dirty="0" smtClean="0">
                <a:hlinkClick r:id="rId2"/>
              </a:rPr>
              <a:t>AphexTwinFace.mp4</a:t>
            </a:r>
            <a:endParaRPr lang="en-US" sz="2000" dirty="0" smtClean="0"/>
          </a:p>
          <a:p>
            <a:pPr marL="0" indent="0">
              <a:buNone/>
            </a:pPr>
            <a:endParaRPr lang="en-US" sz="2000" dirty="0" smtClean="0"/>
          </a:p>
          <a:p>
            <a:pPr marL="0" indent="0">
              <a:buNone/>
            </a:pPr>
            <a:r>
              <a:rPr lang="en-US" sz="1800" dirty="0" smtClean="0"/>
              <a:t>A 64</a:t>
            </a:r>
            <a:r>
              <a:rPr lang="en-US" sz="1800" dirty="0"/>
              <a:t>-point FFT with combinatorial logic.  The particular </a:t>
            </a:r>
            <a:r>
              <a:rPr lang="en-US" sz="1800" dirty="0" smtClean="0"/>
              <a:t> demo </a:t>
            </a:r>
            <a:r>
              <a:rPr lang="en-US" sz="1800" dirty="0"/>
              <a:t>shown is of the introduction to the </a:t>
            </a:r>
            <a:r>
              <a:rPr lang="en-US" sz="1800" dirty="0" err="1"/>
              <a:t>Aphex</a:t>
            </a:r>
            <a:r>
              <a:rPr lang="en-US" sz="1800" dirty="0"/>
              <a:t> Twin song "</a:t>
            </a:r>
            <a:r>
              <a:rPr lang="en-US" sz="1800" dirty="0" err="1" smtClean="0"/>
              <a:t>Windowlicker</a:t>
            </a:r>
            <a:r>
              <a:rPr lang="en-US" sz="1800" dirty="0" smtClean="0"/>
              <a:t>” where </a:t>
            </a:r>
            <a:r>
              <a:rPr lang="en-US" sz="1800" dirty="0"/>
              <a:t>you can see that </a:t>
            </a:r>
            <a:r>
              <a:rPr lang="en-US" sz="1800" dirty="0" smtClean="0"/>
              <a:t>the artists drew </a:t>
            </a:r>
            <a:r>
              <a:rPr lang="en-US" sz="1800" dirty="0"/>
              <a:t>a face in the frequency </a:t>
            </a:r>
            <a:r>
              <a:rPr lang="en-US" sz="1800" dirty="0" smtClean="0"/>
              <a:t>domain</a:t>
            </a:r>
            <a:r>
              <a:rPr lang="en-US" sz="1800" dirty="0"/>
              <a:t>, converted it to sound as used it as the introduction to their </a:t>
            </a:r>
            <a:r>
              <a:rPr lang="en-US" sz="1800" dirty="0" smtClean="0"/>
              <a:t>song (only the lower portion of the face is visible with the dynamic range of the implemented FFT).</a:t>
            </a:r>
            <a:endParaRPr lang="en-US" sz="1800" dirty="0"/>
          </a:p>
          <a:p>
            <a:pPr marL="0" indent="0">
              <a:buNone/>
            </a:pPr>
            <a:endParaRPr lang="en-US" sz="1800" dirty="0"/>
          </a:p>
          <a:p>
            <a:pPr marL="0" indent="0">
              <a:buNone/>
            </a:pPr>
            <a:r>
              <a:rPr lang="en-US" sz="1800" dirty="0" smtClean="0"/>
              <a:t>Like the other projects, actual grade would depend heavily on the actual implementation.  Comparison of performance and complexity of an FFT done in logic and C would get good marks, as would an FFT done in combinatorial versus sequential logic.  The reverse process could gain high marks as well – a project which is given an input audio stream and a set of data and hides one within the other.</a:t>
            </a:r>
            <a:endParaRPr lang="en-US" sz="1800" dirty="0"/>
          </a:p>
        </p:txBody>
      </p:sp>
      <p:sp>
        <p:nvSpPr>
          <p:cNvPr id="4" name="Slide Number Placeholder 3"/>
          <p:cNvSpPr>
            <a:spLocks noGrp="1"/>
          </p:cNvSpPr>
          <p:nvPr>
            <p:ph type="sldNum" sz="quarter" idx="12"/>
          </p:nvPr>
        </p:nvSpPr>
        <p:spPr/>
        <p:txBody>
          <a:bodyPr/>
          <a:lstStyle/>
          <a:p>
            <a:fld id="{6EC4B410-37AE-E041-BE16-C1284F612F40}" type="slidenum">
              <a:rPr lang="en-US" smtClean="0"/>
              <a:t>24</a:t>
            </a:fld>
            <a:endParaRPr lang="en-US" dirty="0"/>
          </a:p>
        </p:txBody>
      </p:sp>
    </p:spTree>
    <p:extLst>
      <p:ext uri="{BB962C8B-B14F-4D97-AF65-F5344CB8AC3E}">
        <p14:creationId xmlns:p14="http://schemas.microsoft.com/office/powerpoint/2010/main" val="215264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Project</a:t>
            </a:r>
            <a:endParaRPr lang="en-US" dirty="0"/>
          </a:p>
        </p:txBody>
      </p:sp>
      <p:sp>
        <p:nvSpPr>
          <p:cNvPr id="3" name="Content Placeholder 2"/>
          <p:cNvSpPr>
            <a:spLocks noGrp="1"/>
          </p:cNvSpPr>
          <p:nvPr>
            <p:ph idx="1"/>
          </p:nvPr>
        </p:nvSpPr>
        <p:spPr/>
        <p:txBody>
          <a:bodyPr/>
          <a:lstStyle/>
          <a:p>
            <a:pPr marL="0" indent="0" algn="ctr">
              <a:buNone/>
            </a:pPr>
            <a:r>
              <a:rPr lang="en-US" sz="2800" dirty="0" smtClean="0"/>
              <a:t>Focus on learning, not (necessarily) implementation.</a:t>
            </a:r>
          </a:p>
          <a:p>
            <a:pPr marL="0" indent="0" algn="ctr">
              <a:buNone/>
            </a:pPr>
            <a:endParaRPr lang="en-US" sz="2800" dirty="0"/>
          </a:p>
          <a:p>
            <a:pPr marL="0" indent="0" algn="ctr">
              <a:buNone/>
            </a:pPr>
            <a:r>
              <a:rPr lang="en-US" sz="2800" dirty="0" smtClean="0"/>
              <a:t>Be creative!</a:t>
            </a:r>
          </a:p>
          <a:p>
            <a:pPr marL="0" indent="0" algn="ctr">
              <a:buNone/>
            </a:pPr>
            <a:endParaRPr lang="en-US" sz="2800" dirty="0"/>
          </a:p>
          <a:p>
            <a:pPr marL="0" indent="0" algn="ctr">
              <a:buNone/>
            </a:pPr>
            <a:r>
              <a:rPr lang="en-US" sz="2800" dirty="0" smtClean="0"/>
              <a:t>We’re excited to see what you create, and what you learn in the process.</a:t>
            </a:r>
            <a:endParaRPr lang="en-US" sz="2800" dirty="0"/>
          </a:p>
        </p:txBody>
      </p:sp>
      <p:sp>
        <p:nvSpPr>
          <p:cNvPr id="4" name="Slide Number Placeholder 3"/>
          <p:cNvSpPr>
            <a:spLocks noGrp="1"/>
          </p:cNvSpPr>
          <p:nvPr>
            <p:ph type="sldNum" sz="quarter" idx="12"/>
          </p:nvPr>
        </p:nvSpPr>
        <p:spPr/>
        <p:txBody>
          <a:bodyPr/>
          <a:lstStyle/>
          <a:p>
            <a:fld id="{6EC4B410-37AE-E041-BE16-C1284F612F40}" type="slidenum">
              <a:rPr lang="en-US" smtClean="0"/>
              <a:t>25</a:t>
            </a:fld>
            <a:endParaRPr lang="en-US" dirty="0"/>
          </a:p>
        </p:txBody>
      </p:sp>
    </p:spTree>
    <p:extLst>
      <p:ext uri="{BB962C8B-B14F-4D97-AF65-F5344CB8AC3E}">
        <p14:creationId xmlns:p14="http://schemas.microsoft.com/office/powerpoint/2010/main" val="386034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134787" y="3071665"/>
            <a:ext cx="3458673" cy="3445621"/>
          </a:xfrm>
          <a:prstGeom prst="rect">
            <a:avLst/>
          </a:prstGeom>
        </p:spPr>
      </p:pic>
      <p:pic>
        <p:nvPicPr>
          <p:cNvPr id="11" name="Picture 10"/>
          <p:cNvPicPr>
            <a:picLocks noChangeAspect="1"/>
          </p:cNvPicPr>
          <p:nvPr/>
        </p:nvPicPr>
        <p:blipFill>
          <a:blip r:embed="rId4"/>
          <a:stretch>
            <a:fillRect/>
          </a:stretch>
        </p:blipFill>
        <p:spPr>
          <a:xfrm>
            <a:off x="5910223" y="1222693"/>
            <a:ext cx="2249399" cy="1489798"/>
          </a:xfrm>
          <a:prstGeom prst="rect">
            <a:avLst/>
          </a:prstGeom>
        </p:spPr>
      </p:pic>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916113"/>
            <a:ext cx="5849564" cy="440736"/>
          </a:xfrm>
        </p:spPr>
        <p:txBody>
          <a:bodyPr/>
          <a:lstStyle/>
          <a:p>
            <a:pPr>
              <a:buNone/>
            </a:pPr>
            <a:r>
              <a:rPr lang="en-US" sz="2000" dirty="0" smtClean="0"/>
              <a:t>Review Microcontrollers, </a:t>
            </a:r>
            <a:r>
              <a:rPr lang="en-US" sz="2000" dirty="0" err="1" smtClean="0"/>
              <a:t>FPGAs</a:t>
            </a:r>
            <a:r>
              <a:rPr lang="en-US" sz="2000" dirty="0" smtClean="0"/>
              <a:t> and why we care</a:t>
            </a:r>
            <a:endParaRPr lang="en-US" sz="2000" dirty="0"/>
          </a:p>
        </p:txBody>
      </p:sp>
      <p:sp>
        <p:nvSpPr>
          <p:cNvPr id="5" name="Content Placeholder 2"/>
          <p:cNvSpPr txBox="1">
            <a:spLocks/>
          </p:cNvSpPr>
          <p:nvPr/>
        </p:nvSpPr>
        <p:spPr bwMode="auto">
          <a:xfrm>
            <a:off x="2310058" y="2712491"/>
            <a:ext cx="5849564" cy="7743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kern="0" dirty="0" smtClean="0"/>
              <a:t>What is “Real Time”?  How to </a:t>
            </a:r>
            <a:r>
              <a:rPr lang="en-US" sz="2000" kern="0" dirty="0" err="1" smtClean="0"/>
              <a:t>recognise</a:t>
            </a:r>
            <a:r>
              <a:rPr lang="en-US" sz="2000" kern="0" dirty="0" smtClean="0"/>
              <a:t> it and design for it</a:t>
            </a:r>
            <a:endParaRPr lang="en-US" sz="2000" kern="0" dirty="0"/>
          </a:p>
        </p:txBody>
      </p:sp>
      <p:sp>
        <p:nvSpPr>
          <p:cNvPr id="6" name="Content Placeholder 2"/>
          <p:cNvSpPr txBox="1">
            <a:spLocks/>
          </p:cNvSpPr>
          <p:nvPr/>
        </p:nvSpPr>
        <p:spPr bwMode="auto">
          <a:xfrm>
            <a:off x="1104124" y="3659035"/>
            <a:ext cx="5849564" cy="7313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Sensors and Interfaces: Your system in the real world</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bwMode="auto">
          <a:xfrm>
            <a:off x="3294436" y="4649127"/>
            <a:ext cx="5849564" cy="11294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Reliability,</a:t>
            </a:r>
            <a:r>
              <a:rPr kumimoji="0" lang="en-US" sz="2000" b="0" i="0" u="none" strike="noStrike" kern="0" cap="none" spc="0" normalizeH="0" noProof="0" dirty="0" smtClean="0">
                <a:ln>
                  <a:noFill/>
                </a:ln>
                <a:solidFill>
                  <a:schemeClr val="tx1"/>
                </a:solidFill>
                <a:effectLst/>
                <a:uLnTx/>
                <a:uFillTx/>
                <a:latin typeface="+mn-lt"/>
                <a:ea typeface="+mn-ea"/>
                <a:cs typeface="+mn-cs"/>
              </a:rPr>
              <a:t> Redundancy and making sure your system doesn’t fall over (or lead to others doing the same)</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fld id="{6EC4B410-37AE-E041-BE16-C1284F612F40}" type="slidenum">
              <a:rPr lang="en-US" smtClean="0"/>
              <a:t>3</a:t>
            </a:fld>
            <a:endParaRPr lang="en-US"/>
          </a:p>
        </p:txBody>
      </p:sp>
      <p:sp>
        <p:nvSpPr>
          <p:cNvPr id="12" name="Rectangle 11"/>
          <p:cNvSpPr/>
          <p:nvPr/>
        </p:nvSpPr>
        <p:spPr>
          <a:xfrm>
            <a:off x="6339080" y="6271065"/>
            <a:ext cx="2665250" cy="246221"/>
          </a:xfrm>
          <a:prstGeom prst="rect">
            <a:avLst/>
          </a:prstGeom>
        </p:spPr>
        <p:txBody>
          <a:bodyPr wrap="none">
            <a:spAutoFit/>
          </a:bodyPr>
          <a:lstStyle/>
          <a:p>
            <a:r>
              <a:rPr lang="en-US" sz="1000" dirty="0" smtClean="0"/>
              <a:t>Image credits: 2008 </a:t>
            </a:r>
            <a:r>
              <a:rPr lang="en-US" sz="1000" dirty="0" err="1" smtClean="0"/>
              <a:t>RuggedPCReview.com</a:t>
            </a:r>
            <a:endParaRPr lang="en-US" sz="1000" dirty="0"/>
          </a:p>
        </p:txBody>
      </p:sp>
      <p:sp>
        <p:nvSpPr>
          <p:cNvPr id="14" name="TextBox 13"/>
          <p:cNvSpPr txBox="1"/>
          <p:nvPr/>
        </p:nvSpPr>
        <p:spPr>
          <a:xfrm>
            <a:off x="2416761" y="2582847"/>
            <a:ext cx="4337246" cy="22467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800" dirty="0" smtClean="0">
                <a:solidFill>
                  <a:srgbClr val="FF6600"/>
                </a:solidFill>
              </a:rPr>
              <a:t>Arm you with the tools to go and design real, useful, correct and intelligent Embedded Systems!</a:t>
            </a:r>
            <a:endParaRPr lang="en-US" sz="2800" dirty="0">
              <a:solidFill>
                <a:srgbClr val="FF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would be interested?</a:t>
            </a:r>
            <a:endParaRPr lang="en-US" dirty="0"/>
          </a:p>
        </p:txBody>
      </p:sp>
      <p:sp>
        <p:nvSpPr>
          <p:cNvPr id="3" name="Content Placeholder 2"/>
          <p:cNvSpPr>
            <a:spLocks noGrp="1"/>
          </p:cNvSpPr>
          <p:nvPr>
            <p:ph idx="1"/>
          </p:nvPr>
        </p:nvSpPr>
        <p:spPr/>
        <p:txBody>
          <a:bodyPr/>
          <a:lstStyle/>
          <a:p>
            <a:r>
              <a:rPr lang="en-US" dirty="0" smtClean="0"/>
              <a:t>Anyone who…</a:t>
            </a:r>
          </a:p>
          <a:p>
            <a:pPr lvl="1"/>
            <a:r>
              <a:rPr lang="en-US" dirty="0" smtClean="0"/>
              <a:t>Is interested in electronic design and Engineering</a:t>
            </a:r>
          </a:p>
          <a:p>
            <a:pPr lvl="1"/>
            <a:r>
              <a:rPr lang="en-US" dirty="0" smtClean="0"/>
              <a:t>Wants to be able to design real world electronic systems</a:t>
            </a:r>
          </a:p>
          <a:p>
            <a:pPr lvl="1"/>
            <a:r>
              <a:rPr lang="en-US" dirty="0" smtClean="0"/>
              <a:t>Would like insight in to nearly every piece of technology around us</a:t>
            </a:r>
          </a:p>
          <a:p>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4</a:t>
            </a:fld>
            <a:endParaRPr lang="en-US"/>
          </a:p>
        </p:txBody>
      </p:sp>
    </p:spTree>
    <p:extLst>
      <p:ext uri="{BB962C8B-B14F-4D97-AF65-F5344CB8AC3E}">
        <p14:creationId xmlns:p14="http://schemas.microsoft.com/office/powerpoint/2010/main" val="91667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Who’s giving the course?</a:t>
            </a:r>
            <a:endParaRPr lang="en-US" dirty="0"/>
          </a:p>
        </p:txBody>
      </p:sp>
      <p:sp>
        <p:nvSpPr>
          <p:cNvPr id="3" name="Content Placeholder 2"/>
          <p:cNvSpPr>
            <a:spLocks noGrp="1"/>
          </p:cNvSpPr>
          <p:nvPr>
            <p:ph idx="1"/>
          </p:nvPr>
        </p:nvSpPr>
        <p:spPr/>
        <p:txBody>
          <a:bodyPr/>
          <a:lstStyle/>
          <a:p>
            <a:pPr marL="0" indent="0">
              <a:buNone/>
            </a:pPr>
            <a:r>
              <a:rPr lang="en-US" dirty="0" smtClean="0"/>
              <a:t>Ben Nizette</a:t>
            </a:r>
          </a:p>
          <a:p>
            <a:pPr marL="0" indent="0">
              <a:buNone/>
            </a:pPr>
            <a:r>
              <a:rPr lang="en-US" dirty="0" smtClean="0"/>
              <a:t>&lt;TODO </a:t>
            </a:r>
            <a:r>
              <a:rPr lang="en-US" dirty="0" err="1" smtClean="0"/>
              <a:t>Pics</a:t>
            </a:r>
            <a:r>
              <a:rPr lang="en-US" dirty="0" smtClean="0"/>
              <a:t>&gt;</a:t>
            </a:r>
            <a:endParaRPr lang="en-US" dirty="0"/>
          </a:p>
          <a:p>
            <a:pPr marL="0" indent="0">
              <a:buNone/>
            </a:pPr>
            <a:endParaRPr lang="en-US" dirty="0" smtClean="0"/>
          </a:p>
          <a:p>
            <a:pPr marL="0" indent="0">
              <a:buNone/>
            </a:pPr>
            <a:r>
              <a:rPr lang="en-US" dirty="0" smtClean="0"/>
              <a:t>Brad Yu</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5</a:t>
            </a:fld>
            <a:endParaRPr lang="en-US"/>
          </a:p>
        </p:txBody>
      </p:sp>
    </p:spTree>
    <p:extLst>
      <p:ext uri="{BB962C8B-B14F-4D97-AF65-F5344CB8AC3E}">
        <p14:creationId xmlns:p14="http://schemas.microsoft.com/office/powerpoint/2010/main" val="300397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t>
            </a:r>
            <a:r>
              <a:rPr lang="en-US" dirty="0" err="1" smtClean="0"/>
              <a:t>Organisation</a:t>
            </a:r>
            <a:endParaRPr lang="en-US" dirty="0"/>
          </a:p>
        </p:txBody>
      </p:sp>
      <p:sp>
        <p:nvSpPr>
          <p:cNvPr id="3" name="Content Placeholder 2"/>
          <p:cNvSpPr>
            <a:spLocks noGrp="1"/>
          </p:cNvSpPr>
          <p:nvPr>
            <p:ph idx="1"/>
          </p:nvPr>
        </p:nvSpPr>
        <p:spPr/>
        <p:txBody>
          <a:bodyPr/>
          <a:lstStyle/>
          <a:p>
            <a:r>
              <a:rPr lang="en-US" dirty="0" smtClean="0"/>
              <a:t>Two hours of lectures a week</a:t>
            </a:r>
          </a:p>
          <a:p>
            <a:pPr lvl="1"/>
            <a:r>
              <a:rPr lang="en-US" sz="1800" dirty="0" smtClean="0"/>
              <a:t>Theory, concepts and neat examples</a:t>
            </a:r>
          </a:p>
          <a:p>
            <a:r>
              <a:rPr lang="en-US" dirty="0" smtClean="0"/>
              <a:t>Eight labs</a:t>
            </a:r>
          </a:p>
          <a:p>
            <a:pPr lvl="1"/>
            <a:r>
              <a:rPr lang="en-US" sz="1800" dirty="0" smtClean="0"/>
              <a:t>Where you’ll learn the most! You’ll see that the world isn’t as neat as the lecture examples</a:t>
            </a:r>
          </a:p>
          <a:p>
            <a:r>
              <a:rPr lang="en-US" dirty="0" smtClean="0"/>
              <a:t>Major Project</a:t>
            </a:r>
          </a:p>
          <a:p>
            <a:pPr lvl="1"/>
            <a:r>
              <a:rPr lang="en-US" sz="1800" dirty="0" smtClean="0"/>
              <a:t>The point of the course is to be able to construct an Embedded System you’ll get to do just that!</a:t>
            </a:r>
          </a:p>
          <a:p>
            <a:r>
              <a:rPr lang="en-US" dirty="0" smtClean="0"/>
              <a:t>Final Exam</a:t>
            </a:r>
          </a:p>
          <a:p>
            <a:pPr lvl="1"/>
            <a:r>
              <a:rPr lang="en-US" sz="1800" dirty="0" smtClean="0"/>
              <a:t>Oral exam focusing not on numbers and memory, but on problem solving skills and insights</a:t>
            </a:r>
          </a:p>
        </p:txBody>
      </p:sp>
      <p:sp>
        <p:nvSpPr>
          <p:cNvPr id="4" name="Slide Number Placeholder 3"/>
          <p:cNvSpPr>
            <a:spLocks noGrp="1"/>
          </p:cNvSpPr>
          <p:nvPr>
            <p:ph type="sldNum" sz="quarter" idx="12"/>
          </p:nvPr>
        </p:nvSpPr>
        <p:spPr/>
        <p:txBody>
          <a:bodyPr/>
          <a:lstStyle/>
          <a:p>
            <a:fld id="{6EC4B410-37AE-E041-BE16-C1284F612F40}" type="slidenum">
              <a:rPr lang="en-US" smtClean="0"/>
              <a:t>6</a:t>
            </a:fld>
            <a:endParaRPr lang="en-US" dirty="0"/>
          </a:p>
        </p:txBody>
      </p:sp>
    </p:spTree>
    <p:extLst>
      <p:ext uri="{BB962C8B-B14F-4D97-AF65-F5344CB8AC3E}">
        <p14:creationId xmlns:p14="http://schemas.microsoft.com/office/powerpoint/2010/main" val="12925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No formal text book</a:t>
            </a:r>
          </a:p>
          <a:p>
            <a:r>
              <a:rPr lang="en-US" dirty="0" smtClean="0"/>
              <a:t>Each topic will be accompanied by a set of recommended readings and reference material</a:t>
            </a:r>
          </a:p>
          <a:p>
            <a:r>
              <a:rPr lang="en-US" dirty="0" smtClean="0"/>
              <a:t>Lots of reading data sheets, application notes and extraction of technical nuggets from marketing goo</a:t>
            </a:r>
            <a:endParaRPr lang="en-US" dirty="0"/>
          </a:p>
        </p:txBody>
      </p:sp>
      <p:sp>
        <p:nvSpPr>
          <p:cNvPr id="4" name="Slide Number Placeholder 3"/>
          <p:cNvSpPr>
            <a:spLocks noGrp="1"/>
          </p:cNvSpPr>
          <p:nvPr>
            <p:ph type="sldNum" sz="quarter" idx="12"/>
          </p:nvPr>
        </p:nvSpPr>
        <p:spPr/>
        <p:txBody>
          <a:bodyPr/>
          <a:lstStyle/>
          <a:p>
            <a:fld id="{6EC4B410-37AE-E041-BE16-C1284F612F40}" type="slidenum">
              <a:rPr lang="en-US" smtClean="0"/>
              <a:t>7</a:t>
            </a:fld>
            <a:endParaRPr lang="en-US" dirty="0"/>
          </a:p>
        </p:txBody>
      </p:sp>
    </p:spTree>
    <p:extLst>
      <p:ext uri="{BB962C8B-B14F-4D97-AF65-F5344CB8AC3E}">
        <p14:creationId xmlns:p14="http://schemas.microsoft.com/office/powerpoint/2010/main" val="393630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pPr marL="0" indent="0">
              <a:buNone/>
            </a:pPr>
            <a:r>
              <a:rPr lang="en-US" sz="2400" dirty="0" smtClean="0"/>
              <a:t>Some content inspired by, and built with reference to, </a:t>
            </a:r>
            <a:r>
              <a:rPr lang="en-US" sz="2400" dirty="0" err="1" smtClean="0"/>
              <a:t>Uwe</a:t>
            </a:r>
            <a:r>
              <a:rPr lang="en-US" sz="2400" dirty="0" smtClean="0"/>
              <a:t> Zimmer’s </a:t>
            </a:r>
            <a:r>
              <a:rPr lang="en-US" sz="2400" b="1" dirty="0" smtClean="0"/>
              <a:t>COMP4330 Real Time and Embedded Systems</a:t>
            </a:r>
          </a:p>
          <a:p>
            <a:pPr marL="0" indent="0">
              <a:buNone/>
            </a:pPr>
            <a:endParaRPr lang="en-US" sz="2400" b="1" dirty="0"/>
          </a:p>
          <a:p>
            <a:pPr marL="0" indent="0">
              <a:buNone/>
            </a:pPr>
            <a:r>
              <a:rPr lang="en-US" sz="2400" dirty="0" smtClean="0"/>
              <a:t>Lab material developed with help from the Altera University Program.</a:t>
            </a:r>
            <a:endParaRPr lang="en-US" sz="2400" dirty="0"/>
          </a:p>
        </p:txBody>
      </p:sp>
      <p:sp>
        <p:nvSpPr>
          <p:cNvPr id="4" name="Slide Number Placeholder 3"/>
          <p:cNvSpPr>
            <a:spLocks noGrp="1"/>
          </p:cNvSpPr>
          <p:nvPr>
            <p:ph type="sldNum" sz="quarter" idx="12"/>
          </p:nvPr>
        </p:nvSpPr>
        <p:spPr/>
        <p:txBody>
          <a:bodyPr/>
          <a:lstStyle/>
          <a:p>
            <a:fld id="{6EC4B410-37AE-E041-BE16-C1284F612F40}" type="slidenum">
              <a:rPr lang="en-US" smtClean="0"/>
              <a:t>8</a:t>
            </a:fld>
            <a:endParaRPr lang="en-US" dirty="0"/>
          </a:p>
        </p:txBody>
      </p:sp>
    </p:spTree>
    <p:extLst>
      <p:ext uri="{BB962C8B-B14F-4D97-AF65-F5344CB8AC3E}">
        <p14:creationId xmlns:p14="http://schemas.microsoft.com/office/powerpoint/2010/main" val="346615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a:t>
            </a:r>
            <a:endParaRPr lang="en-US" dirty="0"/>
          </a:p>
        </p:txBody>
      </p:sp>
      <p:sp>
        <p:nvSpPr>
          <p:cNvPr id="3" name="Content Placeholder 2"/>
          <p:cNvSpPr>
            <a:spLocks noGrp="1"/>
          </p:cNvSpPr>
          <p:nvPr>
            <p:ph idx="1"/>
          </p:nvPr>
        </p:nvSpPr>
        <p:spPr/>
        <p:txBody>
          <a:bodyPr/>
          <a:lstStyle/>
          <a:p>
            <a:r>
              <a:rPr lang="en-US" dirty="0" smtClean="0"/>
              <a:t>This is the first time the course is being run.  We value your feedback!</a:t>
            </a:r>
          </a:p>
          <a:p>
            <a:r>
              <a:rPr lang="en-US" dirty="0" smtClean="0"/>
              <a:t>If you have any comments on the material, pace, style or anything else, please don’t hold off until the end of the course.  Immediate feedback may be given by</a:t>
            </a:r>
          </a:p>
          <a:p>
            <a:pPr lvl="1"/>
            <a:r>
              <a:rPr lang="en-US" sz="1800" dirty="0" smtClean="0"/>
              <a:t>Talking to the student rep</a:t>
            </a:r>
          </a:p>
          <a:p>
            <a:pPr lvl="1"/>
            <a:r>
              <a:rPr lang="en-US" sz="1800" dirty="0" smtClean="0"/>
              <a:t>Anonymous forum post</a:t>
            </a:r>
          </a:p>
          <a:p>
            <a:pPr lvl="1"/>
            <a:r>
              <a:rPr lang="en-US" sz="1800" dirty="0" smtClean="0"/>
              <a:t>Direct email to the lecturers</a:t>
            </a:r>
            <a:endParaRPr lang="en-US" sz="1800" dirty="0"/>
          </a:p>
        </p:txBody>
      </p:sp>
      <p:sp>
        <p:nvSpPr>
          <p:cNvPr id="4" name="Slide Number Placeholder 3"/>
          <p:cNvSpPr>
            <a:spLocks noGrp="1"/>
          </p:cNvSpPr>
          <p:nvPr>
            <p:ph type="sldNum" sz="quarter" idx="12"/>
          </p:nvPr>
        </p:nvSpPr>
        <p:spPr/>
        <p:txBody>
          <a:bodyPr/>
          <a:lstStyle/>
          <a:p>
            <a:fld id="{6EC4B410-37AE-E041-BE16-C1284F612F40}" type="slidenum">
              <a:rPr lang="en-US" smtClean="0"/>
              <a:t>9</a:t>
            </a:fld>
            <a:endParaRPr lang="en-US" dirty="0"/>
          </a:p>
        </p:txBody>
      </p:sp>
    </p:spTree>
    <p:extLst>
      <p:ext uri="{BB962C8B-B14F-4D97-AF65-F5344CB8AC3E}">
        <p14:creationId xmlns:p14="http://schemas.microsoft.com/office/powerpoint/2010/main" val="3164933880"/>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478</TotalTime>
  <Words>1400</Words>
  <Application>Microsoft Macintosh PowerPoint</Application>
  <PresentationFormat>On-screen Show (4:3)</PresentationFormat>
  <Paragraphs>197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ANUPowerpointTemplate2010</vt:lpstr>
      <vt:lpstr>Introduction</vt:lpstr>
      <vt:lpstr>Overview</vt:lpstr>
      <vt:lpstr>Overview</vt:lpstr>
      <vt:lpstr>Who would be interested?</vt:lpstr>
      <vt:lpstr>Who’s giving the course?</vt:lpstr>
      <vt:lpstr>Course Organisation</vt:lpstr>
      <vt:lpstr>Resources</vt:lpstr>
      <vt:lpstr>Acknowledgements</vt:lpstr>
      <vt:lpstr>Feedback</vt:lpstr>
      <vt:lpstr>Topics</vt:lpstr>
      <vt:lpstr>What is an Embedded System</vt:lpstr>
      <vt:lpstr>What Characteristics Do They Have</vt:lpstr>
      <vt:lpstr>What Characteristics Do They Have</vt:lpstr>
      <vt:lpstr>What Characteristics Do They Have</vt:lpstr>
      <vt:lpstr>What Characteristics Do They Have</vt:lpstr>
      <vt:lpstr>Table of Contents</vt:lpstr>
      <vt:lpstr>Lab Structure</vt:lpstr>
      <vt:lpstr>Software Used</vt:lpstr>
      <vt:lpstr>Why Altera DE2-115</vt:lpstr>
      <vt:lpstr>Why Altera DE2-115</vt:lpstr>
      <vt:lpstr>Major Project</vt:lpstr>
      <vt:lpstr>Project Examples</vt:lpstr>
      <vt:lpstr>Project Examples</vt:lpstr>
      <vt:lpstr>Project Examples</vt:lpstr>
      <vt:lpstr>Major Project</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45</cp:revision>
  <dcterms:created xsi:type="dcterms:W3CDTF">2012-03-25T00:50:54Z</dcterms:created>
  <dcterms:modified xsi:type="dcterms:W3CDTF">2012-07-25T09:12:35Z</dcterms:modified>
</cp:coreProperties>
</file>