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38"/>
  </p:notesMasterIdLst>
  <p:handoutMasterIdLst>
    <p:handoutMasterId r:id="rId39"/>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4" r:id="rId17"/>
    <p:sldId id="275" r:id="rId18"/>
    <p:sldId id="273" r:id="rId19"/>
    <p:sldId id="293" r:id="rId20"/>
    <p:sldId id="279" r:id="rId21"/>
    <p:sldId id="280" r:id="rId22"/>
    <p:sldId id="276" r:id="rId23"/>
    <p:sldId id="277" r:id="rId24"/>
    <p:sldId id="278"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3" d="100"/>
          <a:sy n="53" d="100"/>
        </p:scale>
        <p:origin x="-108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DBD5A2-AA64-DF47-AD78-935F6A656BCA}" type="datetimeFigureOut">
              <a:rPr lang="en-US" smtClean="0"/>
              <a:t>12/08/12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5BDDD45-8B65-B342-AF20-7A10CA82B791}" type="slidenum">
              <a:rPr lang="en-US" smtClean="0"/>
              <a:t>‹#›</a:t>
            </a:fld>
            <a:endParaRPr lang="en-US" dirty="0"/>
          </a:p>
        </p:txBody>
      </p:sp>
    </p:spTree>
    <p:extLst>
      <p:ext uri="{BB962C8B-B14F-4D97-AF65-F5344CB8AC3E}">
        <p14:creationId xmlns:p14="http://schemas.microsoft.com/office/powerpoint/2010/main" val="1501286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0E0E27-E714-8E4B-B35E-9D7D77FA161E}" type="datetimeFigureOut">
              <a:rPr lang="en-US" smtClean="0"/>
              <a:t>12/08/12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E37670-4847-0C45-8086-A8E697530DA1}" type="slidenum">
              <a:rPr lang="en-US" smtClean="0"/>
              <a:t>‹#›</a:t>
            </a:fld>
            <a:endParaRPr lang="en-US" dirty="0"/>
          </a:p>
        </p:txBody>
      </p:sp>
    </p:spTree>
    <p:extLst>
      <p:ext uri="{BB962C8B-B14F-4D97-AF65-F5344CB8AC3E}">
        <p14:creationId xmlns:p14="http://schemas.microsoft.com/office/powerpoint/2010/main" val="421223583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652963"/>
            <a:ext cx="9144000" cy="2205037"/>
          </a:xfrm>
          <a:prstGeom prst="rect">
            <a:avLst/>
          </a:prstGeom>
          <a:solidFill>
            <a:srgbClr val="94B0BE"/>
          </a:solidFill>
          <a:ln w="9525">
            <a:noFill/>
            <a:miter lim="800000"/>
            <a:headEnd/>
            <a:tailEnd/>
          </a:ln>
          <a:effectLst/>
        </p:spPr>
        <p:txBody>
          <a:bodyPr wrap="none" anchor="ctr">
            <a:prstTxWarp prst="textNoShape">
              <a:avLst/>
            </a:prstTxWarp>
          </a:bodyPr>
          <a:lstStyle/>
          <a:p>
            <a:pPr>
              <a:defRPr/>
            </a:pPr>
            <a:endParaRPr lang="en-US" dirty="0"/>
          </a:p>
        </p:txBody>
      </p:sp>
      <p:sp>
        <p:nvSpPr>
          <p:cNvPr id="5" name="Rectangle 8"/>
          <p:cNvSpPr>
            <a:spLocks noChangeArrowheads="1"/>
          </p:cNvSpPr>
          <p:nvPr/>
        </p:nvSpPr>
        <p:spPr bwMode="auto">
          <a:xfrm>
            <a:off x="0" y="0"/>
            <a:ext cx="9144000" cy="765175"/>
          </a:xfrm>
          <a:prstGeom prst="rect">
            <a:avLst/>
          </a:prstGeom>
          <a:solidFill>
            <a:srgbClr val="333333"/>
          </a:solidFill>
          <a:ln w="9525">
            <a:noFill/>
            <a:miter lim="800000"/>
            <a:headEnd/>
            <a:tailEnd/>
          </a:ln>
          <a:effectLst/>
        </p:spPr>
        <p:txBody>
          <a:bodyPr wrap="none" anchor="ctr">
            <a:prstTxWarp prst="textNoShape">
              <a:avLst/>
            </a:prstTxWarp>
          </a:bodyPr>
          <a:lstStyle/>
          <a:p>
            <a:pPr algn="ctr">
              <a:defRPr/>
            </a:pPr>
            <a:endParaRPr lang="en-US" dirty="0"/>
          </a:p>
        </p:txBody>
      </p:sp>
      <p:pic>
        <p:nvPicPr>
          <p:cNvPr id="6" name="Picture 9" descr="ANU_LOGO_WHITE"/>
          <p:cNvPicPr>
            <a:picLocks noChangeAspect="1" noChangeArrowheads="1"/>
          </p:cNvPicPr>
          <p:nvPr/>
        </p:nvPicPr>
        <p:blipFill>
          <a:blip r:embed="rId2"/>
          <a:srcRect/>
          <a:stretch>
            <a:fillRect/>
          </a:stretch>
        </p:blipFill>
        <p:spPr bwMode="auto">
          <a:xfrm>
            <a:off x="468313" y="115888"/>
            <a:ext cx="1511300" cy="525462"/>
          </a:xfrm>
          <a:prstGeom prst="rect">
            <a:avLst/>
          </a:prstGeom>
          <a:noFill/>
          <a:ln w="9525">
            <a:noFill/>
            <a:miter lim="800000"/>
            <a:headEnd/>
            <a:tailEnd/>
          </a:ln>
        </p:spPr>
      </p:pic>
      <p:sp>
        <p:nvSpPr>
          <p:cNvPr id="8196" name="Rectangle 4"/>
          <p:cNvSpPr>
            <a:spLocks noGrp="1" noChangeArrowheads="1"/>
          </p:cNvSpPr>
          <p:nvPr>
            <p:ph type="subTitle" idx="1"/>
          </p:nvPr>
        </p:nvSpPr>
        <p:spPr>
          <a:xfrm>
            <a:off x="468313" y="4652963"/>
            <a:ext cx="8280400" cy="519112"/>
          </a:xfrm>
        </p:spPr>
        <p:txBody>
          <a:bodyPr>
            <a:spAutoFit/>
          </a:bodyPr>
          <a:lstStyle>
            <a:lvl1pPr marL="0" indent="0">
              <a:buFontTx/>
              <a:buNone/>
              <a:defRPr sz="2800"/>
            </a:lvl1pPr>
          </a:lstStyle>
          <a:p>
            <a:r>
              <a:rPr lang="en-US" smtClean="0"/>
              <a:t>Click to edit Master subtitle style</a:t>
            </a:r>
            <a:endParaRPr lang="en-US"/>
          </a:p>
        </p:txBody>
      </p:sp>
      <p:sp>
        <p:nvSpPr>
          <p:cNvPr id="8195" name="Rectangle 3"/>
          <p:cNvSpPr>
            <a:spLocks noGrp="1" noChangeArrowheads="1"/>
          </p:cNvSpPr>
          <p:nvPr>
            <p:ph type="ctrTitle"/>
          </p:nvPr>
        </p:nvSpPr>
        <p:spPr>
          <a:xfrm>
            <a:off x="468313" y="1919288"/>
            <a:ext cx="8207375" cy="641350"/>
          </a:xfrm>
        </p:spPr>
        <p:txBody>
          <a:bodyPr>
            <a:spAutoFit/>
          </a:bodyPr>
          <a:lstStyle>
            <a:lvl1pPr>
              <a:defRPr>
                <a:solidFill>
                  <a:schemeClr val="tx1"/>
                </a:solidFill>
              </a:defRPr>
            </a:lvl1pPr>
          </a:lstStyle>
          <a:p>
            <a:r>
              <a:rPr lang="en-US" smtClean="0"/>
              <a:t>Click to edit Master title style</a:t>
            </a:r>
            <a:endParaRPr lang="en-US"/>
          </a:p>
        </p:txBody>
      </p:sp>
      <p:sp>
        <p:nvSpPr>
          <p:cNvPr id="7" name="Rectangle 5"/>
          <p:cNvSpPr>
            <a:spLocks noGrp="1" noChangeArrowheads="1"/>
          </p:cNvSpPr>
          <p:nvPr>
            <p:ph type="dt" sz="half" idx="10"/>
          </p:nvPr>
        </p:nvSpPr>
        <p:spPr>
          <a:xfrm>
            <a:off x="457200" y="6245225"/>
            <a:ext cx="2133600" cy="476250"/>
          </a:xfrm>
        </p:spPr>
        <p:txBody>
          <a:bodyPr/>
          <a:lstStyle>
            <a:lvl1pPr algn="l">
              <a:defRPr/>
            </a:lvl1pPr>
          </a:lstStyle>
          <a:p>
            <a:fld id="{DF6977FA-FB72-A540-B4E7-FD097F77AA88}" type="datetime1">
              <a:rPr lang="en-US" smtClean="0"/>
              <a:t>12/08/12</a:t>
            </a:fld>
            <a:endParaRPr lang="en-US" dirty="0"/>
          </a:p>
        </p:txBody>
      </p:sp>
      <p:sp>
        <p:nvSpPr>
          <p:cNvPr id="8" name="Rectangle 6"/>
          <p:cNvSpPr>
            <a:spLocks noGrp="1" noChangeArrowheads="1"/>
          </p:cNvSpPr>
          <p:nvPr>
            <p:ph type="ftr" sz="quarter" idx="11"/>
          </p:nvPr>
        </p:nvSpPr>
        <p:spPr>
          <a:xfrm>
            <a:off x="3124200" y="6245225"/>
            <a:ext cx="2895600" cy="476250"/>
          </a:xfrm>
        </p:spPr>
        <p:txBody>
          <a:bodyPr/>
          <a:lstStyle>
            <a:lvl1pPr algn="ctr">
              <a:defRPr smtClean="0"/>
            </a:lvl1pPr>
          </a:lstStyle>
          <a:p>
            <a:endParaRPr lang="en-US" dirty="0"/>
          </a:p>
        </p:txBody>
      </p:sp>
      <p:sp>
        <p:nvSpPr>
          <p:cNvPr id="9" name="Rectangle 7"/>
          <p:cNvSpPr>
            <a:spLocks noGrp="1" noChangeArrowheads="1"/>
          </p:cNvSpPr>
          <p:nvPr>
            <p:ph type="sldNum" sz="quarter" idx="12"/>
          </p:nvPr>
        </p:nvSpPr>
        <p:spPr>
          <a:xfrm>
            <a:off x="6553200" y="6245225"/>
            <a:ext cx="2133600" cy="476250"/>
          </a:xfrm>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CE98EA81-5F33-D04B-9542-F6C14AECD6AD}" type="datetime1">
              <a:rPr lang="en-US" smtClean="0"/>
              <a:t>12/08/12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765175"/>
            <a:ext cx="2058988" cy="5360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5175"/>
            <a:ext cx="6029325" cy="5360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B4C0651C-C39B-CB4E-8A2E-5AFE5DFEE3A0}" type="datetime1">
              <a:rPr lang="en-US" smtClean="0"/>
              <a:t>12/08/12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9E3994F0-7390-5A47-AC10-77B3408E1BAF}" type="datetime1">
              <a:rPr lang="en-US" smtClean="0"/>
              <a:t>12/08/12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C4CC5B69-47DB-6045-8BC7-BBA701E5640E}" type="datetime1">
              <a:rPr lang="en-US" smtClean="0"/>
              <a:t>12/08/12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16113"/>
            <a:ext cx="403860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16113"/>
            <a:ext cx="403860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7E6B0E28-7413-7C4E-A256-1FF5E7564A38}" type="datetime1">
              <a:rPr lang="en-US" smtClean="0"/>
              <a:t>12/08/12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43CAD0E3-73D4-EB47-8BBE-11AA7C3F5F4D}" type="datetime1">
              <a:rPr lang="en-US" smtClean="0"/>
              <a:t>12/08/12</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23429181-FA6D-8848-BFD2-4438B87E2FF6}" type="datetime1">
              <a:rPr lang="en-US" smtClean="0"/>
              <a:t>12/08/12</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3326B047-BFC0-6D4F-BED1-AC33C51C0BC5}" type="datetime1">
              <a:rPr lang="en-US" smtClean="0"/>
              <a:t>12/08/12</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BC450E60-F8DD-214F-83EB-D1D58C37BBD6}" type="datetime1">
              <a:rPr lang="en-US" smtClean="0"/>
              <a:t>12/08/12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53FAF66E-B277-8943-8AB0-311116ABAE98}" type="datetime1">
              <a:rPr lang="en-US" smtClean="0"/>
              <a:t>12/08/12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0" y="6597650"/>
            <a:ext cx="9144000" cy="260350"/>
          </a:xfrm>
          <a:prstGeom prst="rect">
            <a:avLst/>
          </a:prstGeom>
          <a:solidFill>
            <a:srgbClr val="94B0BE"/>
          </a:solidFill>
          <a:ln w="9525">
            <a:noFill/>
            <a:miter lim="800000"/>
            <a:headEnd/>
            <a:tailEnd/>
          </a:ln>
          <a:effectLst/>
        </p:spPr>
        <p:txBody>
          <a:bodyPr wrap="none" anchor="ctr">
            <a:prstTxWarp prst="textNoShape">
              <a:avLst/>
            </a:prstTxWarp>
          </a:bodyPr>
          <a:lstStyle/>
          <a:p>
            <a:pPr>
              <a:defRPr/>
            </a:pPr>
            <a:endParaRPr lang="en-US" dirty="0"/>
          </a:p>
        </p:txBody>
      </p:sp>
      <p:sp>
        <p:nvSpPr>
          <p:cNvPr id="1027" name="Rectangle 2"/>
          <p:cNvSpPr>
            <a:spLocks noGrp="1" noChangeArrowheads="1"/>
          </p:cNvSpPr>
          <p:nvPr>
            <p:ph type="title"/>
          </p:nvPr>
        </p:nvSpPr>
        <p:spPr bwMode="auto">
          <a:xfrm>
            <a:off x="468313" y="765175"/>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8" name="Rectangle 3"/>
          <p:cNvSpPr>
            <a:spLocks noGrp="1" noChangeArrowheads="1"/>
          </p:cNvSpPr>
          <p:nvPr>
            <p:ph type="body" idx="1"/>
          </p:nvPr>
        </p:nvSpPr>
        <p:spPr bwMode="auto">
          <a:xfrm>
            <a:off x="457200" y="1916113"/>
            <a:ext cx="8229600" cy="4210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Rectangle 4"/>
          <p:cNvSpPr>
            <a:spLocks noGrp="1" noChangeArrowheads="1"/>
          </p:cNvSpPr>
          <p:nvPr>
            <p:ph type="dt" sz="half" idx="2"/>
          </p:nvPr>
        </p:nvSpPr>
        <p:spPr bwMode="auto">
          <a:xfrm>
            <a:off x="5724525" y="6597650"/>
            <a:ext cx="2133600"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fld id="{F08F678A-056F-1148-8652-C8DF95C6BE33}" type="datetime1">
              <a:rPr lang="en-US" smtClean="0"/>
              <a:t>12/08/12</a:t>
            </a:fld>
            <a:endParaRPr lang="en-US" dirty="0"/>
          </a:p>
        </p:txBody>
      </p:sp>
      <p:sp>
        <p:nvSpPr>
          <p:cNvPr id="1029" name="Rectangle 5"/>
          <p:cNvSpPr>
            <a:spLocks noGrp="1" noChangeArrowheads="1"/>
          </p:cNvSpPr>
          <p:nvPr>
            <p:ph type="ftr" sz="quarter" idx="3"/>
          </p:nvPr>
        </p:nvSpPr>
        <p:spPr bwMode="auto">
          <a:xfrm>
            <a:off x="395288" y="6597650"/>
            <a:ext cx="5040312"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endParaRPr lang="en-US" dirty="0"/>
          </a:p>
        </p:txBody>
      </p:sp>
      <p:sp>
        <p:nvSpPr>
          <p:cNvPr id="1030" name="Rectangle 6"/>
          <p:cNvSpPr>
            <a:spLocks noGrp="1" noChangeArrowheads="1"/>
          </p:cNvSpPr>
          <p:nvPr>
            <p:ph type="sldNum" sz="quarter" idx="4"/>
          </p:nvPr>
        </p:nvSpPr>
        <p:spPr bwMode="auto">
          <a:xfrm>
            <a:off x="8101013" y="6597650"/>
            <a:ext cx="58578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EC4B410-37AE-E041-BE16-C1284F612F40}" type="slidenum">
              <a:rPr lang="en-US" smtClean="0"/>
              <a:t>‹#›</a:t>
            </a:fld>
            <a:endParaRPr lang="en-US" dirty="0"/>
          </a:p>
        </p:txBody>
      </p:sp>
      <p:sp>
        <p:nvSpPr>
          <p:cNvPr id="1031" name="Rectangle 7"/>
          <p:cNvSpPr>
            <a:spLocks noChangeArrowheads="1"/>
          </p:cNvSpPr>
          <p:nvPr/>
        </p:nvSpPr>
        <p:spPr bwMode="auto">
          <a:xfrm>
            <a:off x="0" y="0"/>
            <a:ext cx="9144000" cy="765175"/>
          </a:xfrm>
          <a:prstGeom prst="rect">
            <a:avLst/>
          </a:prstGeom>
          <a:solidFill>
            <a:srgbClr val="333333"/>
          </a:solidFill>
          <a:ln w="9525">
            <a:noFill/>
            <a:miter lim="800000"/>
            <a:headEnd/>
            <a:tailEnd/>
          </a:ln>
          <a:effectLst/>
        </p:spPr>
        <p:txBody>
          <a:bodyPr wrap="none" anchor="ctr">
            <a:prstTxWarp prst="textNoShape">
              <a:avLst/>
            </a:prstTxWarp>
          </a:bodyPr>
          <a:lstStyle/>
          <a:p>
            <a:pPr algn="ctr">
              <a:defRPr/>
            </a:pPr>
            <a:endParaRPr lang="en-US" dirty="0"/>
          </a:p>
        </p:txBody>
      </p:sp>
      <p:pic>
        <p:nvPicPr>
          <p:cNvPr id="1033" name="Picture 9" descr="ANU_LOGO_WHITE"/>
          <p:cNvPicPr>
            <a:picLocks noChangeAspect="1" noChangeArrowheads="1"/>
          </p:cNvPicPr>
          <p:nvPr/>
        </p:nvPicPr>
        <p:blipFill>
          <a:blip r:embed="rId13"/>
          <a:srcRect/>
          <a:stretch>
            <a:fillRect/>
          </a:stretch>
        </p:blipFill>
        <p:spPr bwMode="auto">
          <a:xfrm>
            <a:off x="468313" y="115888"/>
            <a:ext cx="1511300" cy="525462"/>
          </a:xfrm>
          <a:prstGeom prst="rect">
            <a:avLst/>
          </a:prstGeom>
          <a:noFill/>
          <a:ln w="9525">
            <a:noFill/>
            <a:miter lim="800000"/>
            <a:headEnd/>
            <a:tailEnd/>
          </a:ln>
        </p:spPr>
      </p:pic>
      <p:sp>
        <p:nvSpPr>
          <p:cNvPr id="3" name="TextBox 2"/>
          <p:cNvSpPr txBox="1"/>
          <p:nvPr userDrawn="1"/>
        </p:nvSpPr>
        <p:spPr>
          <a:xfrm>
            <a:off x="6415319" y="195400"/>
            <a:ext cx="2282594" cy="369332"/>
          </a:xfrm>
          <a:prstGeom prst="rect">
            <a:avLst/>
          </a:prstGeom>
          <a:noFill/>
        </p:spPr>
        <p:txBody>
          <a:bodyPr wrap="square" rtlCol="0">
            <a:spAutoFit/>
          </a:bodyPr>
          <a:lstStyle/>
          <a:p>
            <a:r>
              <a:rPr lang="en-US" dirty="0" smtClean="0">
                <a:solidFill>
                  <a:schemeClr val="bg1">
                    <a:lumMod val="85000"/>
                  </a:schemeClr>
                </a:solidFill>
              </a:rPr>
              <a:t>Embedded Systems</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3600">
          <a:solidFill>
            <a:srgbClr val="527688"/>
          </a:solidFill>
          <a:latin typeface="+mj-lt"/>
          <a:ea typeface="+mj-ea"/>
          <a:cs typeface="+mj-cs"/>
        </a:defRPr>
      </a:lvl1pPr>
      <a:lvl2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2pPr>
      <a:lvl3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3pPr>
      <a:lvl4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4pPr>
      <a:lvl5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5pPr>
      <a:lvl6pPr marL="4572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6pPr>
      <a:lvl7pPr marL="9144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7pPr>
      <a:lvl8pPr marL="13716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8pPr>
      <a:lvl9pPr marL="18288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8313" y="4652963"/>
            <a:ext cx="8280400" cy="1040285"/>
          </a:xfrm>
        </p:spPr>
        <p:txBody>
          <a:bodyPr/>
          <a:lstStyle/>
          <a:p>
            <a:r>
              <a:rPr lang="en-US" dirty="0" smtClean="0"/>
              <a:t>ENGN{4,6}521</a:t>
            </a:r>
          </a:p>
          <a:p>
            <a:r>
              <a:rPr lang="en-US" dirty="0" smtClean="0"/>
              <a:t>Embedded Systems</a:t>
            </a:r>
            <a:endParaRPr lang="en-US" dirty="0"/>
          </a:p>
        </p:txBody>
      </p:sp>
      <p:sp>
        <p:nvSpPr>
          <p:cNvPr id="2" name="Title 1"/>
          <p:cNvSpPr>
            <a:spLocks noGrp="1"/>
          </p:cNvSpPr>
          <p:nvPr>
            <p:ph type="ctrTitle"/>
          </p:nvPr>
        </p:nvSpPr>
        <p:spPr>
          <a:xfrm>
            <a:off x="538867" y="2001594"/>
            <a:ext cx="8207375" cy="641350"/>
          </a:xfrm>
        </p:spPr>
        <p:txBody>
          <a:bodyPr/>
          <a:lstStyle/>
          <a:p>
            <a:r>
              <a:rPr lang="en-US" smtClean="0"/>
              <a:t>Embedded Processors</a:t>
            </a:r>
            <a:endParaRPr lang="en-US" dirty="0"/>
          </a:p>
        </p:txBody>
      </p:sp>
      <p:sp>
        <p:nvSpPr>
          <p:cNvPr id="4" name="Rectangle 3"/>
          <p:cNvSpPr/>
          <p:nvPr/>
        </p:nvSpPr>
        <p:spPr>
          <a:xfrm>
            <a:off x="270455" y="1551687"/>
            <a:ext cx="6223020" cy="461665"/>
          </a:xfrm>
          <a:prstGeom prst="rect">
            <a:avLst/>
          </a:prstGeom>
        </p:spPr>
        <p:txBody>
          <a:bodyPr wrap="square">
            <a:spAutoFit/>
          </a:bodyPr>
          <a:lstStyle/>
          <a:p>
            <a:r>
              <a:rPr lang="en-US" sz="1200" dirty="0" smtClean="0"/>
              <a:t>The </a:t>
            </a:r>
            <a:r>
              <a:rPr lang="en-US" sz="1200" dirty="0"/>
              <a:t>air is clean. The water is clean. Even the dirt is clean! Bowling averages are way up. </a:t>
            </a:r>
            <a:r>
              <a:rPr lang="en-US" sz="1200" dirty="0" err="1"/>
              <a:t>Minigolf</a:t>
            </a:r>
            <a:r>
              <a:rPr lang="en-US" sz="1200" dirty="0"/>
              <a:t> scores are way down. And we have more </a:t>
            </a:r>
            <a:r>
              <a:rPr lang="en-US" sz="1200" dirty="0" smtClean="0"/>
              <a:t>excellent</a:t>
            </a:r>
            <a:endParaRPr lang="en-US" sz="1200" dirty="0"/>
          </a:p>
        </p:txBody>
      </p:sp>
      <p:sp>
        <p:nvSpPr>
          <p:cNvPr id="5" name="Rectangle 4"/>
          <p:cNvSpPr/>
          <p:nvPr/>
        </p:nvSpPr>
        <p:spPr>
          <a:xfrm>
            <a:off x="2356554" y="2654702"/>
            <a:ext cx="4572000" cy="461665"/>
          </a:xfrm>
          <a:prstGeom prst="rect">
            <a:avLst/>
          </a:prstGeom>
        </p:spPr>
        <p:txBody>
          <a:bodyPr>
            <a:spAutoFit/>
          </a:bodyPr>
          <a:lstStyle/>
          <a:p>
            <a:r>
              <a:rPr lang="en-US" sz="1200" dirty="0" smtClean="0"/>
              <a:t>than </a:t>
            </a:r>
            <a:r>
              <a:rPr lang="en-US" sz="1200" dirty="0"/>
              <a:t>any other planet we communicate with. I'm telling you, this place is </a:t>
            </a:r>
            <a:r>
              <a:rPr lang="en-US" sz="1200" dirty="0" smtClean="0"/>
              <a:t>great!</a:t>
            </a:r>
            <a:endParaRPr lang="en-US" sz="1200" dirty="0"/>
          </a:p>
        </p:txBody>
      </p:sp>
      <p:sp>
        <p:nvSpPr>
          <p:cNvPr id="6" name="Rectangle 5"/>
          <p:cNvSpPr/>
          <p:nvPr/>
        </p:nvSpPr>
        <p:spPr>
          <a:xfrm>
            <a:off x="2979774" y="3199899"/>
            <a:ext cx="4572000" cy="276999"/>
          </a:xfrm>
          <a:prstGeom prst="rect">
            <a:avLst/>
          </a:prstGeom>
        </p:spPr>
        <p:txBody>
          <a:bodyPr>
            <a:spAutoFit/>
          </a:bodyPr>
          <a:lstStyle/>
          <a:p>
            <a:r>
              <a:rPr lang="en-US" sz="1200" dirty="0"/>
              <a:t>Ah, but don't worry: it'll all make sense. I'm a professional. </a:t>
            </a:r>
            <a:endParaRPr lang="en-US" sz="1200"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10</a:t>
            </a:fld>
            <a:endParaRPr lang="en-US"/>
          </a:p>
        </p:txBody>
      </p:sp>
      <p:sp>
        <p:nvSpPr>
          <p:cNvPr id="4" name="Content Placeholder 3"/>
          <p:cNvSpPr>
            <a:spLocks noGrp="1"/>
          </p:cNvSpPr>
          <p:nvPr>
            <p:ph idx="1"/>
          </p:nvPr>
        </p:nvSpPr>
        <p:spPr>
          <a:xfrm>
            <a:off x="457200" y="1916113"/>
            <a:ext cx="8229600" cy="4681537"/>
          </a:xfrm>
        </p:spPr>
        <p:txBody>
          <a:bodyPr/>
          <a:lstStyle/>
          <a:p>
            <a:r>
              <a:rPr lang="en-US" sz="2000" dirty="0" smtClean="0"/>
              <a:t>Fetch</a:t>
            </a:r>
          </a:p>
          <a:p>
            <a:pPr lvl="1"/>
            <a:r>
              <a:rPr lang="en-US" sz="1600" dirty="0" smtClean="0"/>
              <a:t>Get the instruction out of memory</a:t>
            </a:r>
          </a:p>
          <a:p>
            <a:r>
              <a:rPr lang="en-US" sz="2000" dirty="0" smtClean="0"/>
              <a:t>Decode</a:t>
            </a:r>
          </a:p>
          <a:p>
            <a:pPr lvl="1"/>
            <a:r>
              <a:rPr lang="en-US" sz="1600" dirty="0" smtClean="0"/>
              <a:t>Break down the fetched instruction and read source registers</a:t>
            </a:r>
          </a:p>
          <a:p>
            <a:r>
              <a:rPr lang="en-US" sz="2000" dirty="0" smtClean="0"/>
              <a:t>Execute</a:t>
            </a:r>
          </a:p>
          <a:p>
            <a:pPr lvl="1"/>
            <a:r>
              <a:rPr lang="en-US" sz="1600" dirty="0" smtClean="0"/>
              <a:t>Fairly self-explanatory!  Do the work.</a:t>
            </a:r>
          </a:p>
          <a:p>
            <a:r>
              <a:rPr lang="en-US" sz="2000" dirty="0" smtClean="0"/>
              <a:t>Memory</a:t>
            </a:r>
          </a:p>
          <a:p>
            <a:pPr lvl="1"/>
            <a:r>
              <a:rPr lang="en-US" sz="1600" dirty="0" smtClean="0"/>
              <a:t>Do a memory access, either read or write depending on the operation</a:t>
            </a:r>
          </a:p>
          <a:p>
            <a:r>
              <a:rPr lang="en-US" sz="2000" dirty="0" smtClean="0"/>
              <a:t>Write</a:t>
            </a:r>
          </a:p>
          <a:p>
            <a:pPr lvl="1"/>
            <a:r>
              <a:rPr lang="en-US" sz="1600" dirty="0" smtClean="0"/>
              <a:t>Write the result back to a destination register</a:t>
            </a:r>
          </a:p>
          <a:p>
            <a:endParaRPr lang="en-US" sz="2000" dirty="0" smtClean="0"/>
          </a:p>
          <a:p>
            <a:pPr marL="0" indent="0">
              <a:buNone/>
            </a:pPr>
            <a:endParaRPr lang="en-US" sz="2000" dirty="0" smtClean="0"/>
          </a:p>
        </p:txBody>
      </p:sp>
    </p:spTree>
    <p:extLst>
      <p:ext uri="{BB962C8B-B14F-4D97-AF65-F5344CB8AC3E}">
        <p14:creationId xmlns:p14="http://schemas.microsoft.com/office/powerpoint/2010/main" val="193647922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11</a:t>
            </a:fld>
            <a:endParaRPr lang="en-US"/>
          </a:p>
        </p:txBody>
      </p:sp>
      <p:sp>
        <p:nvSpPr>
          <p:cNvPr id="4" name="Content Placeholder 3"/>
          <p:cNvSpPr>
            <a:spLocks noGrp="1"/>
          </p:cNvSpPr>
          <p:nvPr>
            <p:ph idx="1"/>
          </p:nvPr>
        </p:nvSpPr>
        <p:spPr>
          <a:xfrm>
            <a:off x="457200" y="1916113"/>
            <a:ext cx="8229600" cy="4681537"/>
          </a:xfrm>
        </p:spPr>
        <p:txBody>
          <a:bodyPr/>
          <a:lstStyle/>
          <a:p>
            <a:pPr marL="0" indent="0">
              <a:buNone/>
            </a:pPr>
            <a:r>
              <a:rPr lang="en-US" sz="2000" dirty="0" smtClean="0">
                <a:solidFill>
                  <a:schemeClr val="accent1">
                    <a:lumMod val="50000"/>
                  </a:schemeClr>
                </a:solidFill>
              </a:rPr>
              <a:t>Example:</a:t>
            </a:r>
          </a:p>
          <a:p>
            <a:pPr marL="0" indent="0">
              <a:buNone/>
            </a:pPr>
            <a:endParaRPr lang="en-US" sz="2000" dirty="0" smtClean="0"/>
          </a:p>
          <a:p>
            <a:pPr marL="0" indent="0">
              <a:buNone/>
            </a:pPr>
            <a:r>
              <a:rPr lang="en-US" sz="2000" dirty="0" smtClean="0"/>
              <a:t>ADD r2, r2, r3	r2 </a:t>
            </a:r>
            <a:r>
              <a:rPr lang="en-US" sz="1600" dirty="0" smtClean="0">
                <a:latin typeface="Wingdings"/>
                <a:ea typeface="Wingdings"/>
                <a:cs typeface="Wingdings"/>
                <a:sym typeface="Wingdings"/>
              </a:rPr>
              <a:t></a:t>
            </a:r>
            <a:r>
              <a:rPr lang="en-US" sz="2000" dirty="0" smtClean="0">
                <a:latin typeface="Wingdings"/>
                <a:ea typeface="Wingdings"/>
                <a:cs typeface="Wingdings"/>
                <a:sym typeface="Wingdings"/>
              </a:rPr>
              <a:t> </a:t>
            </a:r>
            <a:r>
              <a:rPr lang="en-US" sz="2000" dirty="0" smtClean="0"/>
              <a:t>r2 + r3</a:t>
            </a:r>
          </a:p>
          <a:p>
            <a:pPr marL="0" indent="0">
              <a:buNone/>
            </a:pPr>
            <a:endParaRPr lang="en-US" sz="2000" dirty="0" smtClean="0"/>
          </a:p>
          <a:p>
            <a:pPr marL="0" indent="0">
              <a:buNone/>
            </a:pPr>
            <a:r>
              <a:rPr lang="en-US" sz="2000" dirty="0" smtClean="0"/>
              <a:t>FETCH:	Load instruction from memory</a:t>
            </a:r>
          </a:p>
          <a:p>
            <a:pPr marL="0" indent="0">
              <a:buNone/>
            </a:pPr>
            <a:r>
              <a:rPr lang="en-US" sz="2000" dirty="0" smtClean="0"/>
              <a:t>DECODE:	Read R2, R3</a:t>
            </a:r>
          </a:p>
          <a:p>
            <a:pPr marL="0" indent="0">
              <a:buNone/>
            </a:pPr>
            <a:r>
              <a:rPr lang="en-US" sz="2000" dirty="0" smtClean="0"/>
              <a:t>EXECUTE:	Perform addition</a:t>
            </a:r>
          </a:p>
          <a:p>
            <a:pPr marL="0" indent="0">
              <a:buNone/>
            </a:pPr>
            <a:r>
              <a:rPr lang="en-US" sz="2000" dirty="0" smtClean="0"/>
              <a:t>MEMORY:	Do nothing</a:t>
            </a:r>
          </a:p>
          <a:p>
            <a:pPr marL="0" indent="0">
              <a:buNone/>
            </a:pPr>
            <a:r>
              <a:rPr lang="en-US" sz="2000" dirty="0" smtClean="0"/>
              <a:t>WRITE:		Put ALU output in to R2</a:t>
            </a:r>
          </a:p>
          <a:p>
            <a:pPr marL="0" indent="0">
              <a:buNone/>
            </a:pPr>
            <a:endParaRPr lang="en-US" sz="2000" dirty="0" smtClean="0"/>
          </a:p>
        </p:txBody>
      </p:sp>
    </p:spTree>
    <p:extLst>
      <p:ext uri="{BB962C8B-B14F-4D97-AF65-F5344CB8AC3E}">
        <p14:creationId xmlns:p14="http://schemas.microsoft.com/office/powerpoint/2010/main" val="356580372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12</a:t>
            </a:fld>
            <a:endParaRPr lang="en-US"/>
          </a:p>
        </p:txBody>
      </p:sp>
      <p:sp>
        <p:nvSpPr>
          <p:cNvPr id="4" name="Content Placeholder 3"/>
          <p:cNvSpPr>
            <a:spLocks noGrp="1"/>
          </p:cNvSpPr>
          <p:nvPr>
            <p:ph idx="1"/>
          </p:nvPr>
        </p:nvSpPr>
        <p:spPr>
          <a:xfrm>
            <a:off x="457200" y="1916113"/>
            <a:ext cx="8229600" cy="4681537"/>
          </a:xfrm>
        </p:spPr>
        <p:txBody>
          <a:bodyPr/>
          <a:lstStyle/>
          <a:p>
            <a:pPr marL="0" indent="0">
              <a:buNone/>
            </a:pPr>
            <a:r>
              <a:rPr lang="en-US" sz="2000" dirty="0" smtClean="0">
                <a:solidFill>
                  <a:schemeClr val="accent1">
                    <a:lumMod val="50000"/>
                  </a:schemeClr>
                </a:solidFill>
              </a:rPr>
              <a:t>Example:</a:t>
            </a:r>
          </a:p>
          <a:p>
            <a:pPr marL="0" indent="0">
              <a:buNone/>
            </a:pPr>
            <a:endParaRPr lang="en-US" sz="2000" dirty="0" smtClean="0"/>
          </a:p>
          <a:p>
            <a:pPr marL="0" indent="0">
              <a:buNone/>
            </a:pPr>
            <a:r>
              <a:rPr lang="en-US" sz="2000" dirty="0" smtClean="0"/>
              <a:t>LD r2, r3	r2 </a:t>
            </a:r>
            <a:r>
              <a:rPr lang="en-US" sz="1600" dirty="0" smtClean="0">
                <a:latin typeface="Wingdings"/>
                <a:ea typeface="Wingdings"/>
                <a:cs typeface="Wingdings"/>
                <a:sym typeface="Wingdings"/>
              </a:rPr>
              <a:t></a:t>
            </a:r>
            <a:r>
              <a:rPr lang="en-US" sz="2000" dirty="0" smtClean="0">
                <a:latin typeface="Wingdings"/>
                <a:ea typeface="Wingdings"/>
                <a:cs typeface="Wingdings"/>
                <a:sym typeface="Wingdings"/>
              </a:rPr>
              <a:t> </a:t>
            </a:r>
            <a:r>
              <a:rPr lang="en-US" sz="2000" dirty="0" smtClean="0">
                <a:sym typeface="Wingdings"/>
              </a:rPr>
              <a:t>[</a:t>
            </a:r>
            <a:r>
              <a:rPr lang="en-US" sz="2000" dirty="0" smtClean="0"/>
              <a:t>r3]</a:t>
            </a:r>
          </a:p>
          <a:p>
            <a:pPr marL="0" indent="0">
              <a:buNone/>
            </a:pPr>
            <a:endParaRPr lang="en-US" sz="2000" dirty="0" smtClean="0"/>
          </a:p>
          <a:p>
            <a:pPr marL="0" indent="0">
              <a:buNone/>
            </a:pPr>
            <a:r>
              <a:rPr lang="en-US" sz="2000" dirty="0" smtClean="0"/>
              <a:t>FETCH:	Load instruction from memory</a:t>
            </a:r>
          </a:p>
          <a:p>
            <a:pPr marL="0" indent="0">
              <a:buNone/>
            </a:pPr>
            <a:r>
              <a:rPr lang="en-US" sz="2000" dirty="0" smtClean="0"/>
              <a:t>DECODE:	Read R3</a:t>
            </a:r>
          </a:p>
          <a:p>
            <a:pPr marL="0" indent="0">
              <a:buNone/>
            </a:pPr>
            <a:r>
              <a:rPr lang="en-US" sz="2000" dirty="0" smtClean="0"/>
              <a:t>EXECUTE:	Do nothing</a:t>
            </a:r>
          </a:p>
          <a:p>
            <a:pPr marL="0" indent="0">
              <a:buNone/>
            </a:pPr>
            <a:r>
              <a:rPr lang="en-US" sz="2000" dirty="0" smtClean="0"/>
              <a:t>MEMORY:	Load data from memory</a:t>
            </a:r>
          </a:p>
          <a:p>
            <a:pPr marL="0" indent="0">
              <a:buNone/>
            </a:pPr>
            <a:r>
              <a:rPr lang="en-US" sz="2000" dirty="0" smtClean="0"/>
              <a:t>WRITE:		Put memory value in R2</a:t>
            </a:r>
          </a:p>
          <a:p>
            <a:pPr marL="0" indent="0">
              <a:buNone/>
            </a:pPr>
            <a:endParaRPr lang="en-US" sz="2000" dirty="0" smtClean="0"/>
          </a:p>
        </p:txBody>
      </p:sp>
    </p:spTree>
    <p:extLst>
      <p:ext uri="{BB962C8B-B14F-4D97-AF65-F5344CB8AC3E}">
        <p14:creationId xmlns:p14="http://schemas.microsoft.com/office/powerpoint/2010/main" val="29024692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Pipelines</a:t>
            </a:r>
            <a:endParaRPr lang="en-US" dirty="0"/>
          </a:p>
        </p:txBody>
      </p:sp>
      <p:sp>
        <p:nvSpPr>
          <p:cNvPr id="9" name="Slide Number Placeholder 8"/>
          <p:cNvSpPr>
            <a:spLocks noGrp="1"/>
          </p:cNvSpPr>
          <p:nvPr>
            <p:ph type="sldNum" sz="quarter" idx="12"/>
          </p:nvPr>
        </p:nvSpPr>
        <p:spPr>
          <a:xfrm>
            <a:off x="8136290" y="6597650"/>
            <a:ext cx="585787" cy="215900"/>
          </a:xfrm>
        </p:spPr>
        <p:txBody>
          <a:bodyPr/>
          <a:lstStyle/>
          <a:p>
            <a:fld id="{6EC4B410-37AE-E041-BE16-C1284F612F40}" type="slidenum">
              <a:rPr lang="en-US" smtClean="0"/>
              <a:t>13</a:t>
            </a:fld>
            <a:endParaRPr lang="en-US"/>
          </a:p>
        </p:txBody>
      </p:sp>
      <p:sp>
        <p:nvSpPr>
          <p:cNvPr id="4" name="Content Placeholder 3"/>
          <p:cNvSpPr>
            <a:spLocks noGrp="1"/>
          </p:cNvSpPr>
          <p:nvPr>
            <p:ph idx="1"/>
          </p:nvPr>
        </p:nvSpPr>
        <p:spPr>
          <a:xfrm>
            <a:off x="457200" y="1751502"/>
            <a:ext cx="8229600" cy="1058724"/>
          </a:xfrm>
        </p:spPr>
        <p:txBody>
          <a:bodyPr/>
          <a:lstStyle/>
          <a:p>
            <a:pPr marL="0" indent="0">
              <a:buNone/>
            </a:pPr>
            <a:r>
              <a:rPr lang="en-US" sz="2000" dirty="0" smtClean="0"/>
              <a:t>Many instructions don’t use all five stages, so why do they do them?  Why doesn’t an add jump straight from the computation to write back?  Because all modern processors PIPELINE.</a:t>
            </a:r>
          </a:p>
        </p:txBody>
      </p:sp>
      <p:sp>
        <p:nvSpPr>
          <p:cNvPr id="3" name="Rectangle 2"/>
          <p:cNvSpPr/>
          <p:nvPr/>
        </p:nvSpPr>
        <p:spPr>
          <a:xfrm>
            <a:off x="2173791" y="3560332"/>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F</a:t>
            </a:r>
            <a:endParaRPr lang="en-US" dirty="0"/>
          </a:p>
        </p:txBody>
      </p:sp>
      <p:sp>
        <p:nvSpPr>
          <p:cNvPr id="6" name="Rectangle 5"/>
          <p:cNvSpPr/>
          <p:nvPr/>
        </p:nvSpPr>
        <p:spPr>
          <a:xfrm>
            <a:off x="2734386" y="3560332"/>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DC</a:t>
            </a:r>
            <a:endParaRPr lang="en-US" dirty="0"/>
          </a:p>
        </p:txBody>
      </p:sp>
      <p:sp>
        <p:nvSpPr>
          <p:cNvPr id="7" name="Rectangle 6"/>
          <p:cNvSpPr/>
          <p:nvPr/>
        </p:nvSpPr>
        <p:spPr>
          <a:xfrm>
            <a:off x="3294981" y="3560332"/>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EX</a:t>
            </a:r>
            <a:endParaRPr lang="en-US" dirty="0"/>
          </a:p>
        </p:txBody>
      </p:sp>
      <p:sp>
        <p:nvSpPr>
          <p:cNvPr id="8" name="Rectangle 7"/>
          <p:cNvSpPr/>
          <p:nvPr/>
        </p:nvSpPr>
        <p:spPr>
          <a:xfrm>
            <a:off x="3855576" y="3560332"/>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ME</a:t>
            </a:r>
            <a:endParaRPr lang="en-US" dirty="0"/>
          </a:p>
        </p:txBody>
      </p:sp>
      <p:sp>
        <p:nvSpPr>
          <p:cNvPr id="10" name="Rectangle 9"/>
          <p:cNvSpPr/>
          <p:nvPr/>
        </p:nvSpPr>
        <p:spPr>
          <a:xfrm>
            <a:off x="4404730" y="3560332"/>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WB</a:t>
            </a:r>
            <a:endParaRPr lang="en-US" dirty="0"/>
          </a:p>
        </p:txBody>
      </p:sp>
      <p:sp>
        <p:nvSpPr>
          <p:cNvPr id="11" name="Rectangle 10"/>
          <p:cNvSpPr/>
          <p:nvPr/>
        </p:nvSpPr>
        <p:spPr>
          <a:xfrm>
            <a:off x="2734386" y="4052335"/>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F</a:t>
            </a:r>
            <a:endParaRPr lang="en-US" dirty="0"/>
          </a:p>
        </p:txBody>
      </p:sp>
      <p:sp>
        <p:nvSpPr>
          <p:cNvPr id="12" name="Rectangle 11"/>
          <p:cNvSpPr/>
          <p:nvPr/>
        </p:nvSpPr>
        <p:spPr>
          <a:xfrm>
            <a:off x="3294981" y="4052335"/>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DC</a:t>
            </a:r>
            <a:endParaRPr lang="en-US" dirty="0"/>
          </a:p>
        </p:txBody>
      </p:sp>
      <p:sp>
        <p:nvSpPr>
          <p:cNvPr id="13" name="Rectangle 12"/>
          <p:cNvSpPr/>
          <p:nvPr/>
        </p:nvSpPr>
        <p:spPr>
          <a:xfrm>
            <a:off x="3855576" y="4052335"/>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EX</a:t>
            </a:r>
            <a:endParaRPr lang="en-US" dirty="0"/>
          </a:p>
        </p:txBody>
      </p:sp>
      <p:sp>
        <p:nvSpPr>
          <p:cNvPr id="14" name="Rectangle 13"/>
          <p:cNvSpPr/>
          <p:nvPr/>
        </p:nvSpPr>
        <p:spPr>
          <a:xfrm>
            <a:off x="4416171" y="4052335"/>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ME</a:t>
            </a:r>
            <a:endParaRPr lang="en-US" dirty="0"/>
          </a:p>
        </p:txBody>
      </p:sp>
      <p:sp>
        <p:nvSpPr>
          <p:cNvPr id="15" name="Rectangle 14"/>
          <p:cNvSpPr/>
          <p:nvPr/>
        </p:nvSpPr>
        <p:spPr>
          <a:xfrm>
            <a:off x="4965325" y="4052335"/>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WB</a:t>
            </a:r>
            <a:endParaRPr lang="en-US" dirty="0"/>
          </a:p>
        </p:txBody>
      </p:sp>
      <p:sp>
        <p:nvSpPr>
          <p:cNvPr id="16" name="Rectangle 15"/>
          <p:cNvSpPr/>
          <p:nvPr/>
        </p:nvSpPr>
        <p:spPr>
          <a:xfrm>
            <a:off x="3294981" y="4544338"/>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F</a:t>
            </a:r>
            <a:endParaRPr lang="en-US" dirty="0"/>
          </a:p>
        </p:txBody>
      </p:sp>
      <p:sp>
        <p:nvSpPr>
          <p:cNvPr id="17" name="Rectangle 16"/>
          <p:cNvSpPr/>
          <p:nvPr/>
        </p:nvSpPr>
        <p:spPr>
          <a:xfrm>
            <a:off x="3855576" y="4544338"/>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DC</a:t>
            </a:r>
            <a:endParaRPr lang="en-US" dirty="0"/>
          </a:p>
        </p:txBody>
      </p:sp>
      <p:sp>
        <p:nvSpPr>
          <p:cNvPr id="18" name="Rectangle 17"/>
          <p:cNvSpPr/>
          <p:nvPr/>
        </p:nvSpPr>
        <p:spPr>
          <a:xfrm>
            <a:off x="4416171" y="4544338"/>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EX</a:t>
            </a:r>
            <a:endParaRPr lang="en-US" dirty="0"/>
          </a:p>
        </p:txBody>
      </p:sp>
      <p:sp>
        <p:nvSpPr>
          <p:cNvPr id="19" name="Rectangle 18"/>
          <p:cNvSpPr/>
          <p:nvPr/>
        </p:nvSpPr>
        <p:spPr>
          <a:xfrm>
            <a:off x="4976766" y="4544338"/>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ME</a:t>
            </a:r>
            <a:endParaRPr lang="en-US" dirty="0"/>
          </a:p>
        </p:txBody>
      </p:sp>
      <p:sp>
        <p:nvSpPr>
          <p:cNvPr id="20" name="Rectangle 19"/>
          <p:cNvSpPr/>
          <p:nvPr/>
        </p:nvSpPr>
        <p:spPr>
          <a:xfrm>
            <a:off x="5525920" y="4544338"/>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WB</a:t>
            </a:r>
            <a:endParaRPr lang="en-US" dirty="0"/>
          </a:p>
        </p:txBody>
      </p:sp>
      <p:sp>
        <p:nvSpPr>
          <p:cNvPr id="26" name="Rectangle 25"/>
          <p:cNvSpPr/>
          <p:nvPr/>
        </p:nvSpPr>
        <p:spPr>
          <a:xfrm>
            <a:off x="3855576" y="5036341"/>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F</a:t>
            </a:r>
            <a:endParaRPr lang="en-US" dirty="0"/>
          </a:p>
        </p:txBody>
      </p:sp>
      <p:sp>
        <p:nvSpPr>
          <p:cNvPr id="27" name="Rectangle 26"/>
          <p:cNvSpPr/>
          <p:nvPr/>
        </p:nvSpPr>
        <p:spPr>
          <a:xfrm>
            <a:off x="4416171" y="5036341"/>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DC</a:t>
            </a:r>
            <a:endParaRPr lang="en-US" dirty="0"/>
          </a:p>
        </p:txBody>
      </p:sp>
      <p:sp>
        <p:nvSpPr>
          <p:cNvPr id="28" name="Rectangle 27"/>
          <p:cNvSpPr/>
          <p:nvPr/>
        </p:nvSpPr>
        <p:spPr>
          <a:xfrm>
            <a:off x="4976766" y="5036341"/>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EX</a:t>
            </a:r>
            <a:endParaRPr lang="en-US" dirty="0"/>
          </a:p>
        </p:txBody>
      </p:sp>
      <p:sp>
        <p:nvSpPr>
          <p:cNvPr id="29" name="Rectangle 28"/>
          <p:cNvSpPr/>
          <p:nvPr/>
        </p:nvSpPr>
        <p:spPr>
          <a:xfrm>
            <a:off x="5537361" y="5036341"/>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ME</a:t>
            </a:r>
            <a:endParaRPr lang="en-US" dirty="0"/>
          </a:p>
        </p:txBody>
      </p:sp>
      <p:sp>
        <p:nvSpPr>
          <p:cNvPr id="30" name="Rectangle 29"/>
          <p:cNvSpPr/>
          <p:nvPr/>
        </p:nvSpPr>
        <p:spPr>
          <a:xfrm>
            <a:off x="6086515" y="5036341"/>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WB</a:t>
            </a:r>
            <a:endParaRPr lang="en-US" dirty="0"/>
          </a:p>
        </p:txBody>
      </p:sp>
      <p:sp>
        <p:nvSpPr>
          <p:cNvPr id="31" name="Rectangle 30"/>
          <p:cNvSpPr/>
          <p:nvPr/>
        </p:nvSpPr>
        <p:spPr>
          <a:xfrm>
            <a:off x="4416171" y="5528344"/>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F</a:t>
            </a:r>
            <a:endParaRPr lang="en-US" dirty="0"/>
          </a:p>
        </p:txBody>
      </p:sp>
      <p:sp>
        <p:nvSpPr>
          <p:cNvPr id="32" name="Rectangle 31"/>
          <p:cNvSpPr/>
          <p:nvPr/>
        </p:nvSpPr>
        <p:spPr>
          <a:xfrm>
            <a:off x="4976766" y="5528344"/>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DC</a:t>
            </a:r>
            <a:endParaRPr lang="en-US" dirty="0"/>
          </a:p>
        </p:txBody>
      </p:sp>
      <p:sp>
        <p:nvSpPr>
          <p:cNvPr id="33" name="Rectangle 32"/>
          <p:cNvSpPr/>
          <p:nvPr/>
        </p:nvSpPr>
        <p:spPr>
          <a:xfrm>
            <a:off x="5537361" y="5528344"/>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EX</a:t>
            </a:r>
            <a:endParaRPr lang="en-US" dirty="0"/>
          </a:p>
        </p:txBody>
      </p:sp>
      <p:sp>
        <p:nvSpPr>
          <p:cNvPr id="34" name="Rectangle 33"/>
          <p:cNvSpPr/>
          <p:nvPr/>
        </p:nvSpPr>
        <p:spPr>
          <a:xfrm>
            <a:off x="6097956" y="5528344"/>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ME</a:t>
            </a:r>
            <a:endParaRPr lang="en-US" dirty="0"/>
          </a:p>
        </p:txBody>
      </p:sp>
      <p:sp>
        <p:nvSpPr>
          <p:cNvPr id="35" name="Rectangle 34"/>
          <p:cNvSpPr/>
          <p:nvPr/>
        </p:nvSpPr>
        <p:spPr>
          <a:xfrm>
            <a:off x="6647110" y="5528344"/>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WB</a:t>
            </a:r>
            <a:endParaRPr lang="en-US" dirty="0"/>
          </a:p>
        </p:txBody>
      </p:sp>
      <p:sp>
        <p:nvSpPr>
          <p:cNvPr id="36" name="Rectangle 35"/>
          <p:cNvSpPr/>
          <p:nvPr/>
        </p:nvSpPr>
        <p:spPr>
          <a:xfrm>
            <a:off x="4976766" y="6020347"/>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F</a:t>
            </a:r>
            <a:endParaRPr lang="en-US" dirty="0"/>
          </a:p>
        </p:txBody>
      </p:sp>
      <p:sp>
        <p:nvSpPr>
          <p:cNvPr id="37" name="Rectangle 36"/>
          <p:cNvSpPr/>
          <p:nvPr/>
        </p:nvSpPr>
        <p:spPr>
          <a:xfrm>
            <a:off x="5537361" y="6020347"/>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DC</a:t>
            </a:r>
            <a:endParaRPr lang="en-US" dirty="0"/>
          </a:p>
        </p:txBody>
      </p:sp>
      <p:sp>
        <p:nvSpPr>
          <p:cNvPr id="38" name="Rectangle 37"/>
          <p:cNvSpPr/>
          <p:nvPr/>
        </p:nvSpPr>
        <p:spPr>
          <a:xfrm>
            <a:off x="6097956" y="6020347"/>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EX</a:t>
            </a:r>
            <a:endParaRPr lang="en-US" dirty="0"/>
          </a:p>
        </p:txBody>
      </p:sp>
      <p:sp>
        <p:nvSpPr>
          <p:cNvPr id="39" name="Rectangle 38"/>
          <p:cNvSpPr/>
          <p:nvPr/>
        </p:nvSpPr>
        <p:spPr>
          <a:xfrm>
            <a:off x="6658551" y="6020347"/>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ME</a:t>
            </a:r>
            <a:endParaRPr lang="en-US" dirty="0"/>
          </a:p>
        </p:txBody>
      </p:sp>
      <p:sp>
        <p:nvSpPr>
          <p:cNvPr id="40" name="Rectangle 39"/>
          <p:cNvSpPr/>
          <p:nvPr/>
        </p:nvSpPr>
        <p:spPr>
          <a:xfrm>
            <a:off x="7207705" y="6020347"/>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WB</a:t>
            </a:r>
            <a:endParaRPr lang="en-US" dirty="0"/>
          </a:p>
        </p:txBody>
      </p:sp>
      <p:sp>
        <p:nvSpPr>
          <p:cNvPr id="41" name="Rectangle 40"/>
          <p:cNvSpPr/>
          <p:nvPr/>
        </p:nvSpPr>
        <p:spPr>
          <a:xfrm>
            <a:off x="1314961" y="3563986"/>
            <a:ext cx="560595" cy="492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1</a:t>
            </a:r>
            <a:endParaRPr lang="en-US" dirty="0">
              <a:solidFill>
                <a:srgbClr val="000000"/>
              </a:solidFill>
            </a:endParaRPr>
          </a:p>
        </p:txBody>
      </p:sp>
      <p:sp>
        <p:nvSpPr>
          <p:cNvPr id="42" name="Rectangle 41"/>
          <p:cNvSpPr/>
          <p:nvPr/>
        </p:nvSpPr>
        <p:spPr>
          <a:xfrm>
            <a:off x="1314961" y="4052335"/>
            <a:ext cx="560595" cy="492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rPr>
              <a:t>2</a:t>
            </a:r>
            <a:endParaRPr lang="en-US" dirty="0">
              <a:solidFill>
                <a:srgbClr val="000000"/>
              </a:solidFill>
            </a:endParaRPr>
          </a:p>
        </p:txBody>
      </p:sp>
      <p:sp>
        <p:nvSpPr>
          <p:cNvPr id="43" name="Rectangle 42"/>
          <p:cNvSpPr/>
          <p:nvPr/>
        </p:nvSpPr>
        <p:spPr>
          <a:xfrm>
            <a:off x="1315289" y="4544338"/>
            <a:ext cx="560595" cy="492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rPr>
              <a:t>3</a:t>
            </a:r>
            <a:endParaRPr lang="en-US" dirty="0">
              <a:solidFill>
                <a:srgbClr val="000000"/>
              </a:solidFill>
            </a:endParaRPr>
          </a:p>
        </p:txBody>
      </p:sp>
      <p:sp>
        <p:nvSpPr>
          <p:cNvPr id="44" name="Rectangle 43"/>
          <p:cNvSpPr/>
          <p:nvPr/>
        </p:nvSpPr>
        <p:spPr>
          <a:xfrm>
            <a:off x="1315289" y="5036341"/>
            <a:ext cx="560595" cy="492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rPr>
              <a:t>4</a:t>
            </a:r>
            <a:endParaRPr lang="en-US" dirty="0">
              <a:solidFill>
                <a:srgbClr val="000000"/>
              </a:solidFill>
            </a:endParaRPr>
          </a:p>
        </p:txBody>
      </p:sp>
      <p:sp>
        <p:nvSpPr>
          <p:cNvPr id="45" name="Rectangle 44"/>
          <p:cNvSpPr/>
          <p:nvPr/>
        </p:nvSpPr>
        <p:spPr>
          <a:xfrm>
            <a:off x="1315289" y="5528344"/>
            <a:ext cx="560595" cy="492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rPr>
              <a:t>5</a:t>
            </a:r>
            <a:endParaRPr lang="en-US" dirty="0">
              <a:solidFill>
                <a:srgbClr val="000000"/>
              </a:solidFill>
            </a:endParaRPr>
          </a:p>
        </p:txBody>
      </p:sp>
      <p:sp>
        <p:nvSpPr>
          <p:cNvPr id="46" name="Rectangle 45"/>
          <p:cNvSpPr/>
          <p:nvPr/>
        </p:nvSpPr>
        <p:spPr>
          <a:xfrm>
            <a:off x="1315289" y="6020347"/>
            <a:ext cx="560595" cy="492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rPr>
              <a:t>6</a:t>
            </a:r>
            <a:endParaRPr lang="en-US" dirty="0">
              <a:solidFill>
                <a:srgbClr val="000000"/>
              </a:solidFill>
            </a:endParaRPr>
          </a:p>
        </p:txBody>
      </p:sp>
      <p:sp>
        <p:nvSpPr>
          <p:cNvPr id="47" name="Rectangle 46"/>
          <p:cNvSpPr/>
          <p:nvPr/>
        </p:nvSpPr>
        <p:spPr>
          <a:xfrm>
            <a:off x="2173791" y="2961219"/>
            <a:ext cx="560595" cy="492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1</a:t>
            </a:r>
            <a:endParaRPr lang="en-US" dirty="0">
              <a:solidFill>
                <a:srgbClr val="000000"/>
              </a:solidFill>
            </a:endParaRPr>
          </a:p>
        </p:txBody>
      </p:sp>
      <p:sp>
        <p:nvSpPr>
          <p:cNvPr id="48" name="Rectangle 47"/>
          <p:cNvSpPr/>
          <p:nvPr/>
        </p:nvSpPr>
        <p:spPr>
          <a:xfrm>
            <a:off x="2734386" y="2961219"/>
            <a:ext cx="560595" cy="492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rPr>
              <a:t>2</a:t>
            </a:r>
            <a:endParaRPr lang="en-US" dirty="0">
              <a:solidFill>
                <a:srgbClr val="000000"/>
              </a:solidFill>
            </a:endParaRPr>
          </a:p>
        </p:txBody>
      </p:sp>
      <p:sp>
        <p:nvSpPr>
          <p:cNvPr id="49" name="Rectangle 48"/>
          <p:cNvSpPr/>
          <p:nvPr/>
        </p:nvSpPr>
        <p:spPr>
          <a:xfrm>
            <a:off x="3294981" y="2961219"/>
            <a:ext cx="560595" cy="492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3</a:t>
            </a:r>
            <a:endParaRPr lang="en-US" dirty="0">
              <a:solidFill>
                <a:srgbClr val="000000"/>
              </a:solidFill>
            </a:endParaRPr>
          </a:p>
        </p:txBody>
      </p:sp>
      <p:sp>
        <p:nvSpPr>
          <p:cNvPr id="50" name="Rectangle 49"/>
          <p:cNvSpPr/>
          <p:nvPr/>
        </p:nvSpPr>
        <p:spPr>
          <a:xfrm>
            <a:off x="3844153" y="2961219"/>
            <a:ext cx="560595" cy="492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4</a:t>
            </a:r>
            <a:endParaRPr lang="en-US" dirty="0">
              <a:solidFill>
                <a:srgbClr val="000000"/>
              </a:solidFill>
            </a:endParaRPr>
          </a:p>
        </p:txBody>
      </p:sp>
      <p:sp>
        <p:nvSpPr>
          <p:cNvPr id="51" name="Rectangle 50"/>
          <p:cNvSpPr/>
          <p:nvPr/>
        </p:nvSpPr>
        <p:spPr>
          <a:xfrm>
            <a:off x="4404730" y="2960740"/>
            <a:ext cx="560595" cy="492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5</a:t>
            </a:r>
            <a:endParaRPr lang="en-US" dirty="0">
              <a:solidFill>
                <a:srgbClr val="000000"/>
              </a:solidFill>
            </a:endParaRPr>
          </a:p>
        </p:txBody>
      </p:sp>
      <p:sp>
        <p:nvSpPr>
          <p:cNvPr id="52" name="Rectangle 51"/>
          <p:cNvSpPr/>
          <p:nvPr/>
        </p:nvSpPr>
        <p:spPr>
          <a:xfrm>
            <a:off x="4965325" y="2960740"/>
            <a:ext cx="560595" cy="492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6</a:t>
            </a:r>
            <a:endParaRPr lang="en-US" dirty="0">
              <a:solidFill>
                <a:srgbClr val="000000"/>
              </a:solidFill>
            </a:endParaRPr>
          </a:p>
        </p:txBody>
      </p:sp>
      <p:sp>
        <p:nvSpPr>
          <p:cNvPr id="53" name="Rectangle 52"/>
          <p:cNvSpPr/>
          <p:nvPr/>
        </p:nvSpPr>
        <p:spPr>
          <a:xfrm>
            <a:off x="5525938" y="2960740"/>
            <a:ext cx="560595" cy="492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7</a:t>
            </a:r>
            <a:endParaRPr lang="en-US" dirty="0">
              <a:solidFill>
                <a:srgbClr val="000000"/>
              </a:solidFill>
            </a:endParaRPr>
          </a:p>
        </p:txBody>
      </p:sp>
      <p:sp>
        <p:nvSpPr>
          <p:cNvPr id="54" name="Rectangle 53"/>
          <p:cNvSpPr/>
          <p:nvPr/>
        </p:nvSpPr>
        <p:spPr>
          <a:xfrm>
            <a:off x="6086515" y="2960740"/>
            <a:ext cx="560595" cy="492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8</a:t>
            </a:r>
            <a:endParaRPr lang="en-US" dirty="0">
              <a:solidFill>
                <a:srgbClr val="000000"/>
              </a:solidFill>
            </a:endParaRPr>
          </a:p>
        </p:txBody>
      </p:sp>
      <p:sp>
        <p:nvSpPr>
          <p:cNvPr id="55" name="Rectangle 54"/>
          <p:cNvSpPr/>
          <p:nvPr/>
        </p:nvSpPr>
        <p:spPr>
          <a:xfrm>
            <a:off x="6647110" y="2960740"/>
            <a:ext cx="560595" cy="492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9</a:t>
            </a:r>
            <a:endParaRPr lang="en-US" dirty="0">
              <a:solidFill>
                <a:srgbClr val="000000"/>
              </a:solidFill>
            </a:endParaRPr>
          </a:p>
        </p:txBody>
      </p:sp>
      <p:sp>
        <p:nvSpPr>
          <p:cNvPr id="56" name="Rectangle 55"/>
          <p:cNvSpPr/>
          <p:nvPr/>
        </p:nvSpPr>
        <p:spPr>
          <a:xfrm>
            <a:off x="7207705" y="2961219"/>
            <a:ext cx="560595" cy="492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rPr>
              <a:t>10</a:t>
            </a:r>
            <a:endParaRPr lang="en-US" dirty="0">
              <a:solidFill>
                <a:srgbClr val="000000"/>
              </a:solidFill>
            </a:endParaRPr>
          </a:p>
        </p:txBody>
      </p:sp>
      <p:sp>
        <p:nvSpPr>
          <p:cNvPr id="57" name="TextBox 56"/>
          <p:cNvSpPr txBox="1"/>
          <p:nvPr/>
        </p:nvSpPr>
        <p:spPr>
          <a:xfrm>
            <a:off x="69157" y="3593199"/>
            <a:ext cx="1249561" cy="369332"/>
          </a:xfrm>
          <a:prstGeom prst="rect">
            <a:avLst/>
          </a:prstGeom>
          <a:noFill/>
        </p:spPr>
        <p:txBody>
          <a:bodyPr wrap="none" rtlCol="0">
            <a:spAutoFit/>
          </a:bodyPr>
          <a:lstStyle/>
          <a:p>
            <a:r>
              <a:rPr lang="en-US" dirty="0" smtClean="0">
                <a:solidFill>
                  <a:srgbClr val="000000"/>
                </a:solidFill>
              </a:rPr>
              <a:t>Instruction</a:t>
            </a:r>
            <a:endParaRPr lang="en-US" dirty="0" smtClean="0">
              <a:solidFill>
                <a:srgbClr val="000000"/>
              </a:solidFill>
            </a:endParaRPr>
          </a:p>
        </p:txBody>
      </p:sp>
      <p:cxnSp>
        <p:nvCxnSpPr>
          <p:cNvPr id="59" name="Straight Arrow Connector 58"/>
          <p:cNvCxnSpPr>
            <a:stCxn id="57" idx="2"/>
          </p:cNvCxnSpPr>
          <p:nvPr/>
        </p:nvCxnSpPr>
        <p:spPr>
          <a:xfrm>
            <a:off x="693938" y="3962531"/>
            <a:ext cx="23354" cy="2339892"/>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60" name="TextBox 59"/>
          <p:cNvSpPr txBox="1"/>
          <p:nvPr/>
        </p:nvSpPr>
        <p:spPr>
          <a:xfrm>
            <a:off x="92675" y="3024621"/>
            <a:ext cx="1403186" cy="369332"/>
          </a:xfrm>
          <a:prstGeom prst="rect">
            <a:avLst/>
          </a:prstGeom>
          <a:noFill/>
        </p:spPr>
        <p:txBody>
          <a:bodyPr wrap="none" rtlCol="0">
            <a:spAutoFit/>
          </a:bodyPr>
          <a:lstStyle/>
          <a:p>
            <a:r>
              <a:rPr lang="en-US" dirty="0" smtClean="0">
                <a:solidFill>
                  <a:srgbClr val="000000"/>
                </a:solidFill>
              </a:rPr>
              <a:t>Clock Cycle</a:t>
            </a:r>
            <a:endParaRPr lang="en-US" dirty="0" smtClean="0">
              <a:solidFill>
                <a:srgbClr val="000000"/>
              </a:solidFill>
            </a:endParaRPr>
          </a:p>
        </p:txBody>
      </p:sp>
      <p:cxnSp>
        <p:nvCxnSpPr>
          <p:cNvPr id="62" name="Straight Arrow Connector 61"/>
          <p:cNvCxnSpPr>
            <a:stCxn id="60" idx="3"/>
            <a:endCxn id="47" idx="1"/>
          </p:cNvCxnSpPr>
          <p:nvPr/>
        </p:nvCxnSpPr>
        <p:spPr>
          <a:xfrm flipV="1">
            <a:off x="1495861" y="3207221"/>
            <a:ext cx="677930" cy="2066"/>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72989995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14</a:t>
            </a:fld>
            <a:endParaRPr lang="en-US"/>
          </a:p>
        </p:txBody>
      </p:sp>
      <p:sp>
        <p:nvSpPr>
          <p:cNvPr id="4" name="Content Placeholder 3"/>
          <p:cNvSpPr>
            <a:spLocks noGrp="1"/>
          </p:cNvSpPr>
          <p:nvPr>
            <p:ph idx="1"/>
          </p:nvPr>
        </p:nvSpPr>
        <p:spPr>
          <a:xfrm>
            <a:off x="457200" y="1669196"/>
            <a:ext cx="8229600" cy="2614886"/>
          </a:xfrm>
        </p:spPr>
        <p:txBody>
          <a:bodyPr/>
          <a:lstStyle/>
          <a:p>
            <a:pPr marL="0" indent="0">
              <a:buNone/>
            </a:pPr>
            <a:r>
              <a:rPr lang="en-US" sz="2000" dirty="0" smtClean="0"/>
              <a:t>The core observation of pipelining is this:  Each instruction must take five clock cycles to complete, but you may execute more than one instruction at a time!</a:t>
            </a:r>
          </a:p>
          <a:p>
            <a:pPr marL="0" indent="0">
              <a:buNone/>
            </a:pPr>
            <a:endParaRPr lang="en-US" sz="2000" dirty="0"/>
          </a:p>
          <a:p>
            <a:pPr marL="0" indent="0">
              <a:buNone/>
            </a:pPr>
            <a:r>
              <a:rPr lang="en-US" sz="2000" dirty="0" smtClean="0"/>
              <a:t>By breaking each instruction in to </a:t>
            </a:r>
            <a:r>
              <a:rPr lang="en-US" sz="2000" i="1" dirty="0" smtClean="0"/>
              <a:t>exactly</a:t>
            </a:r>
            <a:r>
              <a:rPr lang="en-US" sz="2000" dirty="0" smtClean="0"/>
              <a:t> the same number of pieces like this, each section of the processor can be fully</a:t>
            </a:r>
            <a:r>
              <a:rPr lang="en-US" sz="2000" dirty="0"/>
              <a:t> </a:t>
            </a:r>
            <a:r>
              <a:rPr lang="en-US" sz="2000" dirty="0" smtClean="0"/>
              <a:t>utilized at every point in time.</a:t>
            </a:r>
          </a:p>
        </p:txBody>
      </p:sp>
      <p:grpSp>
        <p:nvGrpSpPr>
          <p:cNvPr id="5" name="Group 4"/>
          <p:cNvGrpSpPr/>
          <p:nvPr/>
        </p:nvGrpSpPr>
        <p:grpSpPr>
          <a:xfrm>
            <a:off x="4895608" y="4313602"/>
            <a:ext cx="4033251" cy="2128199"/>
            <a:chOff x="1327143" y="3489784"/>
            <a:chExt cx="5594509" cy="2952018"/>
          </a:xfrm>
        </p:grpSpPr>
        <p:sp>
          <p:nvSpPr>
            <p:cNvPr id="3" name="Rectangle 2"/>
            <p:cNvSpPr/>
            <p:nvPr/>
          </p:nvSpPr>
          <p:spPr>
            <a:xfrm>
              <a:off x="1327143" y="3489784"/>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F</a:t>
              </a:r>
              <a:endParaRPr lang="en-US" sz="1000" dirty="0"/>
            </a:p>
          </p:txBody>
        </p:sp>
        <p:sp>
          <p:nvSpPr>
            <p:cNvPr id="6" name="Rectangle 5"/>
            <p:cNvSpPr/>
            <p:nvPr/>
          </p:nvSpPr>
          <p:spPr>
            <a:xfrm>
              <a:off x="1887738" y="3489784"/>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DC</a:t>
              </a:r>
              <a:endParaRPr lang="en-US" sz="1000" dirty="0"/>
            </a:p>
          </p:txBody>
        </p:sp>
        <p:sp>
          <p:nvSpPr>
            <p:cNvPr id="7" name="Rectangle 6"/>
            <p:cNvSpPr/>
            <p:nvPr/>
          </p:nvSpPr>
          <p:spPr>
            <a:xfrm>
              <a:off x="2448333" y="3489784"/>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EX</a:t>
              </a:r>
              <a:endParaRPr lang="en-US" sz="1000" dirty="0"/>
            </a:p>
          </p:txBody>
        </p:sp>
        <p:sp>
          <p:nvSpPr>
            <p:cNvPr id="8" name="Rectangle 7"/>
            <p:cNvSpPr/>
            <p:nvPr/>
          </p:nvSpPr>
          <p:spPr>
            <a:xfrm>
              <a:off x="3008928" y="3489784"/>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ME</a:t>
              </a:r>
              <a:endParaRPr lang="en-US" sz="1000" dirty="0"/>
            </a:p>
          </p:txBody>
        </p:sp>
        <p:sp>
          <p:nvSpPr>
            <p:cNvPr id="10" name="Rectangle 9"/>
            <p:cNvSpPr/>
            <p:nvPr/>
          </p:nvSpPr>
          <p:spPr>
            <a:xfrm>
              <a:off x="3558082" y="3489784"/>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WB</a:t>
              </a:r>
              <a:endParaRPr lang="en-US" sz="1000" dirty="0"/>
            </a:p>
          </p:txBody>
        </p:sp>
        <p:sp>
          <p:nvSpPr>
            <p:cNvPr id="11" name="Rectangle 10"/>
            <p:cNvSpPr/>
            <p:nvPr/>
          </p:nvSpPr>
          <p:spPr>
            <a:xfrm>
              <a:off x="1887738" y="3981787"/>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F</a:t>
              </a:r>
              <a:endParaRPr lang="en-US" sz="1000" dirty="0"/>
            </a:p>
          </p:txBody>
        </p:sp>
        <p:sp>
          <p:nvSpPr>
            <p:cNvPr id="12" name="Rectangle 11"/>
            <p:cNvSpPr/>
            <p:nvPr/>
          </p:nvSpPr>
          <p:spPr>
            <a:xfrm>
              <a:off x="2448333" y="3981787"/>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DC</a:t>
              </a:r>
              <a:endParaRPr lang="en-US" sz="1000" dirty="0"/>
            </a:p>
          </p:txBody>
        </p:sp>
        <p:sp>
          <p:nvSpPr>
            <p:cNvPr id="13" name="Rectangle 12"/>
            <p:cNvSpPr/>
            <p:nvPr/>
          </p:nvSpPr>
          <p:spPr>
            <a:xfrm>
              <a:off x="3008928" y="3981787"/>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EX</a:t>
              </a:r>
              <a:endParaRPr lang="en-US" sz="1000" dirty="0"/>
            </a:p>
          </p:txBody>
        </p:sp>
        <p:sp>
          <p:nvSpPr>
            <p:cNvPr id="14" name="Rectangle 13"/>
            <p:cNvSpPr/>
            <p:nvPr/>
          </p:nvSpPr>
          <p:spPr>
            <a:xfrm>
              <a:off x="3569523" y="3981787"/>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ME</a:t>
              </a:r>
              <a:endParaRPr lang="en-US" sz="1000" dirty="0"/>
            </a:p>
          </p:txBody>
        </p:sp>
        <p:sp>
          <p:nvSpPr>
            <p:cNvPr id="15" name="Rectangle 14"/>
            <p:cNvSpPr/>
            <p:nvPr/>
          </p:nvSpPr>
          <p:spPr>
            <a:xfrm>
              <a:off x="4118677" y="3981787"/>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WB</a:t>
              </a:r>
              <a:endParaRPr lang="en-US" sz="1000" dirty="0"/>
            </a:p>
          </p:txBody>
        </p:sp>
        <p:sp>
          <p:nvSpPr>
            <p:cNvPr id="16" name="Rectangle 15"/>
            <p:cNvSpPr/>
            <p:nvPr/>
          </p:nvSpPr>
          <p:spPr>
            <a:xfrm>
              <a:off x="2448333" y="4473790"/>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F</a:t>
              </a:r>
              <a:endParaRPr lang="en-US" sz="1000" dirty="0"/>
            </a:p>
          </p:txBody>
        </p:sp>
        <p:sp>
          <p:nvSpPr>
            <p:cNvPr id="17" name="Rectangle 16"/>
            <p:cNvSpPr/>
            <p:nvPr/>
          </p:nvSpPr>
          <p:spPr>
            <a:xfrm>
              <a:off x="3008928" y="4473790"/>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DC</a:t>
              </a:r>
              <a:endParaRPr lang="en-US" sz="1000" dirty="0"/>
            </a:p>
          </p:txBody>
        </p:sp>
        <p:sp>
          <p:nvSpPr>
            <p:cNvPr id="18" name="Rectangle 17"/>
            <p:cNvSpPr/>
            <p:nvPr/>
          </p:nvSpPr>
          <p:spPr>
            <a:xfrm>
              <a:off x="3569523" y="4473790"/>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EX</a:t>
              </a:r>
              <a:endParaRPr lang="en-US" sz="1000" dirty="0"/>
            </a:p>
          </p:txBody>
        </p:sp>
        <p:sp>
          <p:nvSpPr>
            <p:cNvPr id="19" name="Rectangle 18"/>
            <p:cNvSpPr/>
            <p:nvPr/>
          </p:nvSpPr>
          <p:spPr>
            <a:xfrm>
              <a:off x="4130118" y="4473790"/>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ME</a:t>
              </a:r>
              <a:endParaRPr lang="en-US" sz="1000" dirty="0"/>
            </a:p>
          </p:txBody>
        </p:sp>
        <p:sp>
          <p:nvSpPr>
            <p:cNvPr id="20" name="Rectangle 19"/>
            <p:cNvSpPr/>
            <p:nvPr/>
          </p:nvSpPr>
          <p:spPr>
            <a:xfrm>
              <a:off x="4679272" y="4473790"/>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WB</a:t>
              </a:r>
              <a:endParaRPr lang="en-US" sz="1000" dirty="0"/>
            </a:p>
          </p:txBody>
        </p:sp>
        <p:sp>
          <p:nvSpPr>
            <p:cNvPr id="26" name="Rectangle 25"/>
            <p:cNvSpPr/>
            <p:nvPr/>
          </p:nvSpPr>
          <p:spPr>
            <a:xfrm>
              <a:off x="3008928" y="4965793"/>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F</a:t>
              </a:r>
              <a:endParaRPr lang="en-US" sz="1000" dirty="0"/>
            </a:p>
          </p:txBody>
        </p:sp>
        <p:sp>
          <p:nvSpPr>
            <p:cNvPr id="27" name="Rectangle 26"/>
            <p:cNvSpPr/>
            <p:nvPr/>
          </p:nvSpPr>
          <p:spPr>
            <a:xfrm>
              <a:off x="3569523" y="4965793"/>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DC</a:t>
              </a:r>
              <a:endParaRPr lang="en-US" sz="1000" dirty="0"/>
            </a:p>
          </p:txBody>
        </p:sp>
        <p:sp>
          <p:nvSpPr>
            <p:cNvPr id="28" name="Rectangle 27"/>
            <p:cNvSpPr/>
            <p:nvPr/>
          </p:nvSpPr>
          <p:spPr>
            <a:xfrm>
              <a:off x="4130118" y="4965793"/>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EX</a:t>
              </a:r>
              <a:endParaRPr lang="en-US" sz="1000" dirty="0"/>
            </a:p>
          </p:txBody>
        </p:sp>
        <p:sp>
          <p:nvSpPr>
            <p:cNvPr id="29" name="Rectangle 28"/>
            <p:cNvSpPr/>
            <p:nvPr/>
          </p:nvSpPr>
          <p:spPr>
            <a:xfrm>
              <a:off x="4690713" y="4965793"/>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ME</a:t>
              </a:r>
              <a:endParaRPr lang="en-US" sz="1000" dirty="0"/>
            </a:p>
          </p:txBody>
        </p:sp>
        <p:sp>
          <p:nvSpPr>
            <p:cNvPr id="30" name="Rectangle 29"/>
            <p:cNvSpPr/>
            <p:nvPr/>
          </p:nvSpPr>
          <p:spPr>
            <a:xfrm>
              <a:off x="5239867" y="4965793"/>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WB</a:t>
              </a:r>
              <a:endParaRPr lang="en-US" sz="1000" dirty="0"/>
            </a:p>
          </p:txBody>
        </p:sp>
        <p:sp>
          <p:nvSpPr>
            <p:cNvPr id="31" name="Rectangle 30"/>
            <p:cNvSpPr/>
            <p:nvPr/>
          </p:nvSpPr>
          <p:spPr>
            <a:xfrm>
              <a:off x="3569523" y="5457796"/>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F</a:t>
              </a:r>
              <a:endParaRPr lang="en-US" sz="1000" dirty="0"/>
            </a:p>
          </p:txBody>
        </p:sp>
        <p:sp>
          <p:nvSpPr>
            <p:cNvPr id="32" name="Rectangle 31"/>
            <p:cNvSpPr/>
            <p:nvPr/>
          </p:nvSpPr>
          <p:spPr>
            <a:xfrm>
              <a:off x="4130118" y="5457796"/>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DC</a:t>
              </a:r>
              <a:endParaRPr lang="en-US" sz="1000" dirty="0"/>
            </a:p>
          </p:txBody>
        </p:sp>
        <p:sp>
          <p:nvSpPr>
            <p:cNvPr id="33" name="Rectangle 32"/>
            <p:cNvSpPr/>
            <p:nvPr/>
          </p:nvSpPr>
          <p:spPr>
            <a:xfrm>
              <a:off x="4690713" y="5457796"/>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EX</a:t>
              </a:r>
              <a:endParaRPr lang="en-US" sz="1000" dirty="0"/>
            </a:p>
          </p:txBody>
        </p:sp>
        <p:sp>
          <p:nvSpPr>
            <p:cNvPr id="34" name="Rectangle 33"/>
            <p:cNvSpPr/>
            <p:nvPr/>
          </p:nvSpPr>
          <p:spPr>
            <a:xfrm>
              <a:off x="5251308" y="5457796"/>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ME</a:t>
              </a:r>
              <a:endParaRPr lang="en-US" sz="1000" dirty="0"/>
            </a:p>
          </p:txBody>
        </p:sp>
        <p:sp>
          <p:nvSpPr>
            <p:cNvPr id="35" name="Rectangle 34"/>
            <p:cNvSpPr/>
            <p:nvPr/>
          </p:nvSpPr>
          <p:spPr>
            <a:xfrm>
              <a:off x="5800462" y="5457796"/>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WB</a:t>
              </a:r>
              <a:endParaRPr lang="en-US" sz="1000" dirty="0"/>
            </a:p>
          </p:txBody>
        </p:sp>
        <p:sp>
          <p:nvSpPr>
            <p:cNvPr id="36" name="Rectangle 35"/>
            <p:cNvSpPr/>
            <p:nvPr/>
          </p:nvSpPr>
          <p:spPr>
            <a:xfrm>
              <a:off x="4130118" y="5949799"/>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F</a:t>
              </a:r>
              <a:endParaRPr lang="en-US" sz="1000" dirty="0"/>
            </a:p>
          </p:txBody>
        </p:sp>
        <p:sp>
          <p:nvSpPr>
            <p:cNvPr id="37" name="Rectangle 36"/>
            <p:cNvSpPr/>
            <p:nvPr/>
          </p:nvSpPr>
          <p:spPr>
            <a:xfrm>
              <a:off x="4690713" y="5949799"/>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DC</a:t>
              </a:r>
              <a:endParaRPr lang="en-US" sz="1000" dirty="0"/>
            </a:p>
          </p:txBody>
        </p:sp>
        <p:sp>
          <p:nvSpPr>
            <p:cNvPr id="38" name="Rectangle 37"/>
            <p:cNvSpPr/>
            <p:nvPr/>
          </p:nvSpPr>
          <p:spPr>
            <a:xfrm>
              <a:off x="5251308" y="5949799"/>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EX</a:t>
              </a:r>
              <a:endParaRPr lang="en-US" sz="1000" dirty="0"/>
            </a:p>
          </p:txBody>
        </p:sp>
        <p:sp>
          <p:nvSpPr>
            <p:cNvPr id="39" name="Rectangle 38"/>
            <p:cNvSpPr/>
            <p:nvPr/>
          </p:nvSpPr>
          <p:spPr>
            <a:xfrm>
              <a:off x="5811903" y="5949799"/>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ME</a:t>
              </a:r>
              <a:endParaRPr lang="en-US" sz="1000" dirty="0"/>
            </a:p>
          </p:txBody>
        </p:sp>
        <p:sp>
          <p:nvSpPr>
            <p:cNvPr id="40" name="Rectangle 39"/>
            <p:cNvSpPr/>
            <p:nvPr/>
          </p:nvSpPr>
          <p:spPr>
            <a:xfrm>
              <a:off x="6361057" y="5949799"/>
              <a:ext cx="560595" cy="492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WB</a:t>
              </a:r>
              <a:endParaRPr lang="en-US" sz="1000" dirty="0"/>
            </a:p>
          </p:txBody>
        </p:sp>
      </p:grpSp>
      <p:sp>
        <p:nvSpPr>
          <p:cNvPr id="21" name="TextBox 20"/>
          <p:cNvSpPr txBox="1"/>
          <p:nvPr/>
        </p:nvSpPr>
        <p:spPr>
          <a:xfrm>
            <a:off x="468114" y="4130847"/>
            <a:ext cx="4427494" cy="2246769"/>
          </a:xfrm>
          <a:prstGeom prst="rect">
            <a:avLst/>
          </a:prstGeom>
          <a:noFill/>
        </p:spPr>
        <p:txBody>
          <a:bodyPr wrap="square" rtlCol="0">
            <a:spAutoFit/>
          </a:bodyPr>
          <a:lstStyle/>
          <a:p>
            <a:r>
              <a:rPr lang="en-US" sz="2000" dirty="0" smtClean="0">
                <a:solidFill>
                  <a:srgbClr val="000000"/>
                </a:solidFill>
              </a:rPr>
              <a:t>We can answer our question from the last slide:  Why keep the ME or WB stages for instructions that don’t need them?  Because keeping instructions the same as each each other, they can be pipelined and the </a:t>
            </a:r>
            <a:r>
              <a:rPr lang="en-US" sz="2000" i="1" dirty="0" smtClean="0">
                <a:solidFill>
                  <a:srgbClr val="000000"/>
                </a:solidFill>
              </a:rPr>
              <a:t>overall</a:t>
            </a:r>
            <a:r>
              <a:rPr lang="en-US" sz="2000" dirty="0" smtClean="0">
                <a:solidFill>
                  <a:srgbClr val="000000"/>
                </a:solidFill>
              </a:rPr>
              <a:t> utilization increases significantly.</a:t>
            </a:r>
            <a:endParaRPr lang="en-US" sz="2000" dirty="0" smtClean="0">
              <a:solidFill>
                <a:srgbClr val="000000"/>
              </a:solidFill>
            </a:endParaRPr>
          </a:p>
        </p:txBody>
      </p:sp>
    </p:spTree>
    <p:extLst>
      <p:ext uri="{BB962C8B-B14F-4D97-AF65-F5344CB8AC3E}">
        <p14:creationId xmlns:p14="http://schemas.microsoft.com/office/powerpoint/2010/main" val="125758313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15</a:t>
            </a:fld>
            <a:endParaRPr lang="en-US"/>
          </a:p>
        </p:txBody>
      </p:sp>
      <p:sp>
        <p:nvSpPr>
          <p:cNvPr id="4" name="Content Placeholder 3"/>
          <p:cNvSpPr>
            <a:spLocks noGrp="1"/>
          </p:cNvSpPr>
          <p:nvPr>
            <p:ph idx="1"/>
          </p:nvPr>
        </p:nvSpPr>
        <p:spPr>
          <a:xfrm>
            <a:off x="457200" y="1689932"/>
            <a:ext cx="8229600" cy="452363"/>
          </a:xfrm>
        </p:spPr>
        <p:txBody>
          <a:bodyPr/>
          <a:lstStyle/>
          <a:p>
            <a:pPr marL="0" indent="0">
              <a:buNone/>
            </a:pPr>
            <a:r>
              <a:rPr lang="en-US" sz="2000" dirty="0" smtClean="0">
                <a:solidFill>
                  <a:schemeClr val="accent1">
                    <a:lumMod val="50000"/>
                  </a:schemeClr>
                </a:solidFill>
              </a:rPr>
              <a:t>Catch 1: Data Hazards</a:t>
            </a:r>
          </a:p>
        </p:txBody>
      </p:sp>
      <p:sp>
        <p:nvSpPr>
          <p:cNvPr id="3" name="Rectangle 2"/>
          <p:cNvSpPr/>
          <p:nvPr/>
        </p:nvSpPr>
        <p:spPr>
          <a:xfrm>
            <a:off x="2575743" y="2368474"/>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F</a:t>
            </a:r>
            <a:endParaRPr lang="en-US" sz="1400" dirty="0">
              <a:solidFill>
                <a:schemeClr val="tx1"/>
              </a:solidFill>
            </a:endParaRPr>
          </a:p>
        </p:txBody>
      </p:sp>
      <p:sp>
        <p:nvSpPr>
          <p:cNvPr id="6" name="Rectangle 5"/>
          <p:cNvSpPr/>
          <p:nvPr/>
        </p:nvSpPr>
        <p:spPr>
          <a:xfrm>
            <a:off x="3103745" y="2368474"/>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DC</a:t>
            </a:r>
            <a:endParaRPr lang="en-US" sz="1400" dirty="0">
              <a:solidFill>
                <a:schemeClr val="tx1"/>
              </a:solidFill>
            </a:endParaRPr>
          </a:p>
        </p:txBody>
      </p:sp>
      <p:sp>
        <p:nvSpPr>
          <p:cNvPr id="7" name="Rectangle 6"/>
          <p:cNvSpPr/>
          <p:nvPr/>
        </p:nvSpPr>
        <p:spPr>
          <a:xfrm>
            <a:off x="3631747" y="2368474"/>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EX</a:t>
            </a:r>
            <a:endParaRPr lang="en-US" sz="1400" dirty="0">
              <a:solidFill>
                <a:schemeClr val="tx1"/>
              </a:solidFill>
            </a:endParaRPr>
          </a:p>
        </p:txBody>
      </p:sp>
      <p:sp>
        <p:nvSpPr>
          <p:cNvPr id="8" name="Rectangle 7"/>
          <p:cNvSpPr/>
          <p:nvPr/>
        </p:nvSpPr>
        <p:spPr>
          <a:xfrm>
            <a:off x="4159748" y="2368474"/>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ME</a:t>
            </a:r>
            <a:endParaRPr lang="en-US" sz="1400" dirty="0">
              <a:solidFill>
                <a:schemeClr val="tx1"/>
              </a:solidFill>
            </a:endParaRPr>
          </a:p>
        </p:txBody>
      </p:sp>
      <p:sp>
        <p:nvSpPr>
          <p:cNvPr id="10" name="Rectangle 9"/>
          <p:cNvSpPr/>
          <p:nvPr/>
        </p:nvSpPr>
        <p:spPr>
          <a:xfrm>
            <a:off x="4676974" y="2368474"/>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WB</a:t>
            </a:r>
            <a:endParaRPr lang="en-US" sz="1400" dirty="0">
              <a:solidFill>
                <a:schemeClr val="tx1"/>
              </a:solidFill>
            </a:endParaRPr>
          </a:p>
        </p:txBody>
      </p:sp>
      <p:sp>
        <p:nvSpPr>
          <p:cNvPr id="11" name="Rectangle 10"/>
          <p:cNvSpPr/>
          <p:nvPr/>
        </p:nvSpPr>
        <p:spPr>
          <a:xfrm>
            <a:off x="3103745" y="2831872"/>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F</a:t>
            </a:r>
            <a:endParaRPr lang="en-US" sz="1400" dirty="0">
              <a:solidFill>
                <a:schemeClr val="tx1"/>
              </a:solidFill>
            </a:endParaRPr>
          </a:p>
        </p:txBody>
      </p:sp>
      <p:sp>
        <p:nvSpPr>
          <p:cNvPr id="12" name="Rectangle 11"/>
          <p:cNvSpPr/>
          <p:nvPr/>
        </p:nvSpPr>
        <p:spPr>
          <a:xfrm>
            <a:off x="3631747" y="2831872"/>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DC</a:t>
            </a:r>
            <a:endParaRPr lang="en-US" sz="1400" dirty="0">
              <a:solidFill>
                <a:schemeClr val="tx1"/>
              </a:solidFill>
            </a:endParaRPr>
          </a:p>
        </p:txBody>
      </p:sp>
      <p:sp>
        <p:nvSpPr>
          <p:cNvPr id="13" name="Rectangle 12"/>
          <p:cNvSpPr/>
          <p:nvPr/>
        </p:nvSpPr>
        <p:spPr>
          <a:xfrm>
            <a:off x="4159748" y="2831872"/>
            <a:ext cx="528002" cy="463398"/>
          </a:xfrm>
          <a:prstGeom prst="rect">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DC</a:t>
            </a:r>
            <a:endParaRPr lang="en-US" sz="1400" dirty="0">
              <a:solidFill>
                <a:schemeClr val="tx1"/>
              </a:solidFill>
            </a:endParaRPr>
          </a:p>
        </p:txBody>
      </p:sp>
      <p:sp>
        <p:nvSpPr>
          <p:cNvPr id="14" name="Rectangle 13"/>
          <p:cNvSpPr/>
          <p:nvPr/>
        </p:nvSpPr>
        <p:spPr>
          <a:xfrm>
            <a:off x="4687750" y="2831872"/>
            <a:ext cx="528002" cy="463398"/>
          </a:xfrm>
          <a:prstGeom prst="rect">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DC</a:t>
            </a:r>
            <a:endParaRPr lang="en-US" sz="1400" dirty="0">
              <a:solidFill>
                <a:schemeClr val="tx1"/>
              </a:solidFill>
            </a:endParaRPr>
          </a:p>
        </p:txBody>
      </p:sp>
      <p:sp>
        <p:nvSpPr>
          <p:cNvPr id="15" name="Rectangle 14"/>
          <p:cNvSpPr/>
          <p:nvPr/>
        </p:nvSpPr>
        <p:spPr>
          <a:xfrm>
            <a:off x="5204975" y="2831872"/>
            <a:ext cx="528002" cy="463398"/>
          </a:xfrm>
          <a:prstGeom prst="rect">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DC</a:t>
            </a:r>
            <a:endParaRPr lang="en-US" sz="1400" dirty="0">
              <a:solidFill>
                <a:schemeClr val="tx1"/>
              </a:solidFill>
            </a:endParaRPr>
          </a:p>
        </p:txBody>
      </p:sp>
      <p:sp>
        <p:nvSpPr>
          <p:cNvPr id="51" name="TextBox 50"/>
          <p:cNvSpPr txBox="1"/>
          <p:nvPr/>
        </p:nvSpPr>
        <p:spPr>
          <a:xfrm>
            <a:off x="259847" y="3760155"/>
            <a:ext cx="8194789" cy="1754327"/>
          </a:xfrm>
          <a:prstGeom prst="rect">
            <a:avLst/>
          </a:prstGeom>
          <a:noFill/>
        </p:spPr>
        <p:txBody>
          <a:bodyPr wrap="square" rtlCol="0">
            <a:spAutoFit/>
          </a:bodyPr>
          <a:lstStyle/>
          <a:p>
            <a:r>
              <a:rPr lang="en-US" dirty="0" smtClean="0"/>
              <a:t>The Decode stage is where data from the register file is loaded in to the ALU, but what if the output of one instruction is the input for the subsequent one?</a:t>
            </a:r>
          </a:p>
          <a:p>
            <a:endParaRPr lang="en-US" dirty="0"/>
          </a:p>
          <a:p>
            <a:r>
              <a:rPr lang="en-US" dirty="0" smtClean="0"/>
              <a:t>In the above example, the SUB instruction has to stall at the decode stage for three extra clock cycles before the write back of the ADD has updated the register.</a:t>
            </a:r>
          </a:p>
        </p:txBody>
      </p:sp>
      <p:sp>
        <p:nvSpPr>
          <p:cNvPr id="44" name="Rectangle 43"/>
          <p:cNvSpPr/>
          <p:nvPr/>
        </p:nvSpPr>
        <p:spPr>
          <a:xfrm>
            <a:off x="5732977" y="2831872"/>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EX</a:t>
            </a:r>
            <a:endParaRPr lang="en-US" sz="1400" dirty="0">
              <a:solidFill>
                <a:schemeClr val="tx1"/>
              </a:solidFill>
            </a:endParaRPr>
          </a:p>
        </p:txBody>
      </p:sp>
      <p:sp>
        <p:nvSpPr>
          <p:cNvPr id="46" name="Rectangle 45"/>
          <p:cNvSpPr/>
          <p:nvPr/>
        </p:nvSpPr>
        <p:spPr>
          <a:xfrm>
            <a:off x="6250202" y="2831872"/>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ME</a:t>
            </a:r>
            <a:endParaRPr lang="en-US" sz="1400" dirty="0">
              <a:solidFill>
                <a:schemeClr val="tx1"/>
              </a:solidFill>
            </a:endParaRPr>
          </a:p>
        </p:txBody>
      </p:sp>
      <p:sp>
        <p:nvSpPr>
          <p:cNvPr id="47" name="Rectangle 46"/>
          <p:cNvSpPr/>
          <p:nvPr/>
        </p:nvSpPr>
        <p:spPr>
          <a:xfrm>
            <a:off x="6767427" y="2831873"/>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WB</a:t>
            </a:r>
            <a:endParaRPr lang="en-US" sz="1400" dirty="0">
              <a:solidFill>
                <a:schemeClr val="tx1"/>
              </a:solidFill>
            </a:endParaRPr>
          </a:p>
        </p:txBody>
      </p:sp>
      <p:sp>
        <p:nvSpPr>
          <p:cNvPr id="5" name="TextBox 4"/>
          <p:cNvSpPr txBox="1"/>
          <p:nvPr/>
        </p:nvSpPr>
        <p:spPr>
          <a:xfrm>
            <a:off x="259847" y="2368474"/>
            <a:ext cx="2109184" cy="369332"/>
          </a:xfrm>
          <a:prstGeom prst="rect">
            <a:avLst/>
          </a:prstGeom>
          <a:noFill/>
        </p:spPr>
        <p:txBody>
          <a:bodyPr wrap="none" rtlCol="0">
            <a:spAutoFit/>
          </a:bodyPr>
          <a:lstStyle/>
          <a:p>
            <a:r>
              <a:rPr lang="en-US" dirty="0" smtClean="0">
                <a:solidFill>
                  <a:srgbClr val="000000"/>
                </a:solidFill>
              </a:rPr>
              <a:t>ADD R2, R3, #100</a:t>
            </a:r>
          </a:p>
        </p:txBody>
      </p:sp>
      <p:sp>
        <p:nvSpPr>
          <p:cNvPr id="21" name="Rectangle 20"/>
          <p:cNvSpPr/>
          <p:nvPr/>
        </p:nvSpPr>
        <p:spPr>
          <a:xfrm>
            <a:off x="259847" y="2929822"/>
            <a:ext cx="1955245" cy="369332"/>
          </a:xfrm>
          <a:prstGeom prst="rect">
            <a:avLst/>
          </a:prstGeom>
        </p:spPr>
        <p:txBody>
          <a:bodyPr wrap="none">
            <a:spAutoFit/>
          </a:bodyPr>
          <a:lstStyle/>
          <a:p>
            <a:r>
              <a:rPr lang="en-US" dirty="0">
                <a:solidFill>
                  <a:srgbClr val="000000"/>
                </a:solidFill>
              </a:rPr>
              <a:t>SUB R9, R2, #30</a:t>
            </a:r>
          </a:p>
        </p:txBody>
      </p:sp>
    </p:spTree>
    <p:extLst>
      <p:ext uri="{BB962C8B-B14F-4D97-AF65-F5344CB8AC3E}">
        <p14:creationId xmlns:p14="http://schemas.microsoft.com/office/powerpoint/2010/main" val="162818766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16</a:t>
            </a:fld>
            <a:endParaRPr lang="en-US"/>
          </a:p>
        </p:txBody>
      </p:sp>
      <p:sp>
        <p:nvSpPr>
          <p:cNvPr id="4" name="Content Placeholder 3"/>
          <p:cNvSpPr>
            <a:spLocks noGrp="1"/>
          </p:cNvSpPr>
          <p:nvPr>
            <p:ph idx="1"/>
          </p:nvPr>
        </p:nvSpPr>
        <p:spPr>
          <a:xfrm>
            <a:off x="457200" y="1689932"/>
            <a:ext cx="8229600" cy="452363"/>
          </a:xfrm>
        </p:spPr>
        <p:txBody>
          <a:bodyPr/>
          <a:lstStyle/>
          <a:p>
            <a:pPr marL="0" indent="0">
              <a:buNone/>
            </a:pPr>
            <a:r>
              <a:rPr lang="en-US" sz="2000" dirty="0" smtClean="0">
                <a:solidFill>
                  <a:schemeClr val="accent1">
                    <a:lumMod val="50000"/>
                  </a:schemeClr>
                </a:solidFill>
              </a:rPr>
              <a:t>Catch 1: Data Hazards</a:t>
            </a:r>
          </a:p>
        </p:txBody>
      </p:sp>
      <p:sp>
        <p:nvSpPr>
          <p:cNvPr id="3" name="Rectangle 2"/>
          <p:cNvSpPr/>
          <p:nvPr/>
        </p:nvSpPr>
        <p:spPr>
          <a:xfrm>
            <a:off x="2575743" y="2368474"/>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F</a:t>
            </a:r>
            <a:endParaRPr lang="en-US" sz="1400" dirty="0">
              <a:solidFill>
                <a:schemeClr val="tx1"/>
              </a:solidFill>
            </a:endParaRPr>
          </a:p>
        </p:txBody>
      </p:sp>
      <p:sp>
        <p:nvSpPr>
          <p:cNvPr id="6" name="Rectangle 5"/>
          <p:cNvSpPr/>
          <p:nvPr/>
        </p:nvSpPr>
        <p:spPr>
          <a:xfrm>
            <a:off x="3103745" y="2368474"/>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DC</a:t>
            </a:r>
            <a:endParaRPr lang="en-US" sz="1400" dirty="0">
              <a:solidFill>
                <a:schemeClr val="tx1"/>
              </a:solidFill>
            </a:endParaRPr>
          </a:p>
        </p:txBody>
      </p:sp>
      <p:sp>
        <p:nvSpPr>
          <p:cNvPr id="7" name="Rectangle 6"/>
          <p:cNvSpPr/>
          <p:nvPr/>
        </p:nvSpPr>
        <p:spPr>
          <a:xfrm>
            <a:off x="3631747" y="2368474"/>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EX</a:t>
            </a:r>
            <a:endParaRPr lang="en-US" sz="1400" dirty="0">
              <a:solidFill>
                <a:schemeClr val="tx1"/>
              </a:solidFill>
            </a:endParaRPr>
          </a:p>
        </p:txBody>
      </p:sp>
      <p:sp>
        <p:nvSpPr>
          <p:cNvPr id="8" name="Rectangle 7"/>
          <p:cNvSpPr/>
          <p:nvPr/>
        </p:nvSpPr>
        <p:spPr>
          <a:xfrm>
            <a:off x="4159748" y="2368474"/>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ME</a:t>
            </a:r>
            <a:endParaRPr lang="en-US" sz="1400" dirty="0">
              <a:solidFill>
                <a:schemeClr val="tx1"/>
              </a:solidFill>
            </a:endParaRPr>
          </a:p>
        </p:txBody>
      </p:sp>
      <p:sp>
        <p:nvSpPr>
          <p:cNvPr id="10" name="Rectangle 9"/>
          <p:cNvSpPr/>
          <p:nvPr/>
        </p:nvSpPr>
        <p:spPr>
          <a:xfrm>
            <a:off x="4676974" y="2368474"/>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WB</a:t>
            </a:r>
            <a:endParaRPr lang="en-US" sz="1400" dirty="0">
              <a:solidFill>
                <a:schemeClr val="tx1"/>
              </a:solidFill>
            </a:endParaRPr>
          </a:p>
        </p:txBody>
      </p:sp>
      <p:sp>
        <p:nvSpPr>
          <p:cNvPr id="11" name="Rectangle 10"/>
          <p:cNvSpPr/>
          <p:nvPr/>
        </p:nvSpPr>
        <p:spPr>
          <a:xfrm>
            <a:off x="3103745" y="3235031"/>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F</a:t>
            </a:r>
            <a:endParaRPr lang="en-US" sz="1400" dirty="0">
              <a:solidFill>
                <a:schemeClr val="tx1"/>
              </a:solidFill>
            </a:endParaRPr>
          </a:p>
        </p:txBody>
      </p:sp>
      <p:sp>
        <p:nvSpPr>
          <p:cNvPr id="12" name="Rectangle 11"/>
          <p:cNvSpPr/>
          <p:nvPr/>
        </p:nvSpPr>
        <p:spPr>
          <a:xfrm>
            <a:off x="3631747" y="3235031"/>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DC</a:t>
            </a:r>
            <a:endParaRPr lang="en-US" sz="1400" dirty="0">
              <a:solidFill>
                <a:schemeClr val="tx1"/>
              </a:solidFill>
            </a:endParaRPr>
          </a:p>
        </p:txBody>
      </p:sp>
      <p:sp>
        <p:nvSpPr>
          <p:cNvPr id="51" name="TextBox 50"/>
          <p:cNvSpPr txBox="1"/>
          <p:nvPr/>
        </p:nvSpPr>
        <p:spPr>
          <a:xfrm>
            <a:off x="259847" y="3924770"/>
            <a:ext cx="8194789" cy="2585323"/>
          </a:xfrm>
          <a:prstGeom prst="rect">
            <a:avLst/>
          </a:prstGeom>
          <a:noFill/>
        </p:spPr>
        <p:txBody>
          <a:bodyPr wrap="square" rtlCol="0">
            <a:spAutoFit/>
          </a:bodyPr>
          <a:lstStyle/>
          <a:p>
            <a:r>
              <a:rPr lang="en-US" dirty="0" smtClean="0"/>
              <a:t>The solution is Operand Forwarding, where the control path logic recognizes the potential for a stall and “short circuits” the result from the output of the EX stage back to its input ready for the sub, without waiting for the whole write back/decode read cycle.</a:t>
            </a:r>
          </a:p>
          <a:p>
            <a:endParaRPr lang="en-US" dirty="0"/>
          </a:p>
          <a:p>
            <a:r>
              <a:rPr lang="en-US" dirty="0" smtClean="0"/>
              <a:t>This is a hardware solution, but if the hardware budget it tight, there’s a software solution:  </a:t>
            </a:r>
            <a:r>
              <a:rPr lang="en-US" dirty="0" smtClean="0"/>
              <a:t>Get the compiler to re-order instructions and make sure the dependent instructions are never in the pipeline together.  You don’t get the result faster, but at least you don’t waste the intermediate cycles.</a:t>
            </a:r>
          </a:p>
        </p:txBody>
      </p:sp>
      <p:sp>
        <p:nvSpPr>
          <p:cNvPr id="44" name="Rectangle 43"/>
          <p:cNvSpPr/>
          <p:nvPr/>
        </p:nvSpPr>
        <p:spPr>
          <a:xfrm>
            <a:off x="4159748" y="3235031"/>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EX</a:t>
            </a:r>
            <a:endParaRPr lang="en-US" sz="1400" dirty="0">
              <a:solidFill>
                <a:schemeClr val="tx1"/>
              </a:solidFill>
            </a:endParaRPr>
          </a:p>
        </p:txBody>
      </p:sp>
      <p:sp>
        <p:nvSpPr>
          <p:cNvPr id="46" name="Rectangle 45"/>
          <p:cNvSpPr/>
          <p:nvPr/>
        </p:nvSpPr>
        <p:spPr>
          <a:xfrm>
            <a:off x="4676973" y="3235031"/>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ME</a:t>
            </a:r>
            <a:endParaRPr lang="en-US" sz="1400" dirty="0">
              <a:solidFill>
                <a:schemeClr val="tx1"/>
              </a:solidFill>
            </a:endParaRPr>
          </a:p>
        </p:txBody>
      </p:sp>
      <p:sp>
        <p:nvSpPr>
          <p:cNvPr id="47" name="Rectangle 46"/>
          <p:cNvSpPr/>
          <p:nvPr/>
        </p:nvSpPr>
        <p:spPr>
          <a:xfrm>
            <a:off x="5194198" y="3235032"/>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WB</a:t>
            </a:r>
            <a:endParaRPr lang="en-US" sz="1400" dirty="0">
              <a:solidFill>
                <a:schemeClr val="tx1"/>
              </a:solidFill>
            </a:endParaRPr>
          </a:p>
        </p:txBody>
      </p:sp>
      <p:sp>
        <p:nvSpPr>
          <p:cNvPr id="5" name="TextBox 4"/>
          <p:cNvSpPr txBox="1"/>
          <p:nvPr/>
        </p:nvSpPr>
        <p:spPr>
          <a:xfrm>
            <a:off x="259847" y="2368474"/>
            <a:ext cx="2109184" cy="369332"/>
          </a:xfrm>
          <a:prstGeom prst="rect">
            <a:avLst/>
          </a:prstGeom>
          <a:noFill/>
        </p:spPr>
        <p:txBody>
          <a:bodyPr wrap="none" rtlCol="0">
            <a:spAutoFit/>
          </a:bodyPr>
          <a:lstStyle/>
          <a:p>
            <a:r>
              <a:rPr lang="en-US" dirty="0" smtClean="0">
                <a:solidFill>
                  <a:srgbClr val="000000"/>
                </a:solidFill>
              </a:rPr>
              <a:t>ADD R2, R3, #100</a:t>
            </a:r>
          </a:p>
        </p:txBody>
      </p:sp>
      <p:sp>
        <p:nvSpPr>
          <p:cNvPr id="21" name="Rectangle 20"/>
          <p:cNvSpPr/>
          <p:nvPr/>
        </p:nvSpPr>
        <p:spPr>
          <a:xfrm>
            <a:off x="259847" y="3329097"/>
            <a:ext cx="1955245" cy="369332"/>
          </a:xfrm>
          <a:prstGeom prst="rect">
            <a:avLst/>
          </a:prstGeom>
        </p:spPr>
        <p:txBody>
          <a:bodyPr wrap="none">
            <a:spAutoFit/>
          </a:bodyPr>
          <a:lstStyle/>
          <a:p>
            <a:r>
              <a:rPr lang="en-US" dirty="0">
                <a:solidFill>
                  <a:srgbClr val="000000"/>
                </a:solidFill>
              </a:rPr>
              <a:t>SUB R9, R2, #30</a:t>
            </a:r>
          </a:p>
        </p:txBody>
      </p:sp>
      <p:cxnSp>
        <p:nvCxnSpPr>
          <p:cNvPr id="17" name="Straight Arrow Connector 16"/>
          <p:cNvCxnSpPr/>
          <p:nvPr/>
        </p:nvCxnSpPr>
        <p:spPr>
          <a:xfrm>
            <a:off x="4159748" y="2831872"/>
            <a:ext cx="1" cy="40315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4159749" y="2876909"/>
            <a:ext cx="414171" cy="307777"/>
          </a:xfrm>
          <a:prstGeom prst="rect">
            <a:avLst/>
          </a:prstGeom>
          <a:noFill/>
        </p:spPr>
        <p:txBody>
          <a:bodyPr wrap="none" rtlCol="0">
            <a:spAutoFit/>
          </a:bodyPr>
          <a:lstStyle/>
          <a:p>
            <a:r>
              <a:rPr lang="en-US" sz="1400" dirty="0" smtClean="0">
                <a:solidFill>
                  <a:srgbClr val="000000"/>
                </a:solidFill>
              </a:rPr>
              <a:t>R2</a:t>
            </a:r>
            <a:endParaRPr lang="en-US" sz="1400" dirty="0" smtClean="0">
              <a:solidFill>
                <a:srgbClr val="000000"/>
              </a:solidFill>
            </a:endParaRPr>
          </a:p>
        </p:txBody>
      </p:sp>
    </p:spTree>
    <p:extLst>
      <p:ext uri="{BB962C8B-B14F-4D97-AF65-F5344CB8AC3E}">
        <p14:creationId xmlns:p14="http://schemas.microsoft.com/office/powerpoint/2010/main" val="313160319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17</a:t>
            </a:fld>
            <a:endParaRPr lang="en-US"/>
          </a:p>
        </p:txBody>
      </p:sp>
      <p:sp>
        <p:nvSpPr>
          <p:cNvPr id="4" name="Content Placeholder 3"/>
          <p:cNvSpPr>
            <a:spLocks noGrp="1"/>
          </p:cNvSpPr>
          <p:nvPr>
            <p:ph idx="1"/>
          </p:nvPr>
        </p:nvSpPr>
        <p:spPr>
          <a:xfrm>
            <a:off x="457200" y="1689932"/>
            <a:ext cx="8229600" cy="452363"/>
          </a:xfrm>
        </p:spPr>
        <p:txBody>
          <a:bodyPr/>
          <a:lstStyle/>
          <a:p>
            <a:pPr marL="0" indent="0">
              <a:buNone/>
            </a:pPr>
            <a:r>
              <a:rPr lang="en-US" sz="2000" dirty="0" smtClean="0">
                <a:solidFill>
                  <a:schemeClr val="accent1">
                    <a:lumMod val="50000"/>
                  </a:schemeClr>
                </a:solidFill>
              </a:rPr>
              <a:t>Catch 2: Memory Delays</a:t>
            </a:r>
          </a:p>
        </p:txBody>
      </p:sp>
      <p:sp>
        <p:nvSpPr>
          <p:cNvPr id="51" name="TextBox 50"/>
          <p:cNvSpPr txBox="1"/>
          <p:nvPr/>
        </p:nvSpPr>
        <p:spPr>
          <a:xfrm>
            <a:off x="259847" y="3924770"/>
            <a:ext cx="8194789" cy="1477328"/>
          </a:xfrm>
          <a:prstGeom prst="rect">
            <a:avLst/>
          </a:prstGeom>
          <a:noFill/>
        </p:spPr>
        <p:txBody>
          <a:bodyPr wrap="square" rtlCol="0">
            <a:spAutoFit/>
          </a:bodyPr>
          <a:lstStyle/>
          <a:p>
            <a:r>
              <a:rPr lang="en-US" dirty="0" smtClean="0"/>
              <a:t>Access to cache memory can typically be achieved in a single clock cycle.  If the memory access has to go out to main memory, the pipeline may have to stall for 10s of clock cycles.</a:t>
            </a:r>
          </a:p>
          <a:p>
            <a:endParaRPr lang="en-US" dirty="0"/>
          </a:p>
          <a:p>
            <a:r>
              <a:rPr lang="en-US" dirty="0" smtClean="0"/>
              <a:t>We will talk about this more when we talk about caches later in the lecture.</a:t>
            </a:r>
          </a:p>
        </p:txBody>
      </p:sp>
      <p:sp>
        <p:nvSpPr>
          <p:cNvPr id="36" name="Rectangle 35"/>
          <p:cNvSpPr/>
          <p:nvPr/>
        </p:nvSpPr>
        <p:spPr>
          <a:xfrm>
            <a:off x="2575743" y="2368474"/>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F</a:t>
            </a:r>
            <a:endParaRPr lang="en-US" sz="1400" dirty="0">
              <a:solidFill>
                <a:schemeClr val="tx1"/>
              </a:solidFill>
            </a:endParaRPr>
          </a:p>
        </p:txBody>
      </p:sp>
      <p:sp>
        <p:nvSpPr>
          <p:cNvPr id="37" name="Rectangle 36"/>
          <p:cNvSpPr/>
          <p:nvPr/>
        </p:nvSpPr>
        <p:spPr>
          <a:xfrm>
            <a:off x="3103745" y="2368474"/>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DC</a:t>
            </a:r>
            <a:endParaRPr lang="en-US" sz="1400" dirty="0">
              <a:solidFill>
                <a:schemeClr val="tx1"/>
              </a:solidFill>
            </a:endParaRPr>
          </a:p>
        </p:txBody>
      </p:sp>
      <p:sp>
        <p:nvSpPr>
          <p:cNvPr id="38" name="Rectangle 37"/>
          <p:cNvSpPr/>
          <p:nvPr/>
        </p:nvSpPr>
        <p:spPr>
          <a:xfrm>
            <a:off x="3631747" y="2368474"/>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EX</a:t>
            </a:r>
            <a:endParaRPr lang="en-US" sz="1400" dirty="0">
              <a:solidFill>
                <a:schemeClr val="tx1"/>
              </a:solidFill>
            </a:endParaRPr>
          </a:p>
        </p:txBody>
      </p:sp>
      <p:sp>
        <p:nvSpPr>
          <p:cNvPr id="39" name="Rectangle 38"/>
          <p:cNvSpPr/>
          <p:nvPr/>
        </p:nvSpPr>
        <p:spPr>
          <a:xfrm>
            <a:off x="4159748" y="2368474"/>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ME</a:t>
            </a:r>
            <a:endParaRPr lang="en-US" sz="1400" dirty="0">
              <a:solidFill>
                <a:schemeClr val="tx1"/>
              </a:solidFill>
            </a:endParaRPr>
          </a:p>
        </p:txBody>
      </p:sp>
      <p:sp>
        <p:nvSpPr>
          <p:cNvPr id="40" name="Rectangle 39"/>
          <p:cNvSpPr/>
          <p:nvPr/>
        </p:nvSpPr>
        <p:spPr>
          <a:xfrm>
            <a:off x="6271756" y="2368475"/>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WB</a:t>
            </a:r>
            <a:endParaRPr lang="en-US" sz="1400" dirty="0">
              <a:solidFill>
                <a:schemeClr val="tx1"/>
              </a:solidFill>
            </a:endParaRPr>
          </a:p>
        </p:txBody>
      </p:sp>
      <p:sp>
        <p:nvSpPr>
          <p:cNvPr id="41" name="Rectangle 40"/>
          <p:cNvSpPr/>
          <p:nvPr/>
        </p:nvSpPr>
        <p:spPr>
          <a:xfrm>
            <a:off x="3103745" y="2831872"/>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F</a:t>
            </a:r>
            <a:endParaRPr lang="en-US" sz="1400" dirty="0">
              <a:solidFill>
                <a:schemeClr val="tx1"/>
              </a:solidFill>
            </a:endParaRPr>
          </a:p>
        </p:txBody>
      </p:sp>
      <p:sp>
        <p:nvSpPr>
          <p:cNvPr id="42" name="Rectangle 41"/>
          <p:cNvSpPr/>
          <p:nvPr/>
        </p:nvSpPr>
        <p:spPr>
          <a:xfrm>
            <a:off x="3631747" y="2831872"/>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DC</a:t>
            </a:r>
            <a:endParaRPr lang="en-US" sz="1400" dirty="0">
              <a:solidFill>
                <a:schemeClr val="tx1"/>
              </a:solidFill>
            </a:endParaRPr>
          </a:p>
        </p:txBody>
      </p:sp>
      <p:sp>
        <p:nvSpPr>
          <p:cNvPr id="49" name="Rectangle 48"/>
          <p:cNvSpPr/>
          <p:nvPr/>
        </p:nvSpPr>
        <p:spPr>
          <a:xfrm>
            <a:off x="4159748" y="2834830"/>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EX</a:t>
            </a:r>
            <a:endParaRPr lang="en-US" sz="1400" dirty="0">
              <a:solidFill>
                <a:schemeClr val="tx1"/>
              </a:solidFill>
            </a:endParaRPr>
          </a:p>
        </p:txBody>
      </p:sp>
      <p:sp>
        <p:nvSpPr>
          <p:cNvPr id="50" name="Rectangle 49"/>
          <p:cNvSpPr/>
          <p:nvPr/>
        </p:nvSpPr>
        <p:spPr>
          <a:xfrm>
            <a:off x="6271756" y="2831871"/>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ME</a:t>
            </a:r>
            <a:endParaRPr lang="en-US" sz="1400" dirty="0">
              <a:solidFill>
                <a:schemeClr val="tx1"/>
              </a:solidFill>
            </a:endParaRPr>
          </a:p>
        </p:txBody>
      </p:sp>
      <p:sp>
        <p:nvSpPr>
          <p:cNvPr id="52" name="Rectangle 51"/>
          <p:cNvSpPr/>
          <p:nvPr/>
        </p:nvSpPr>
        <p:spPr>
          <a:xfrm>
            <a:off x="6788981" y="2831872"/>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WB</a:t>
            </a:r>
            <a:endParaRPr lang="en-US" sz="1400" dirty="0">
              <a:solidFill>
                <a:schemeClr val="tx1"/>
              </a:solidFill>
            </a:endParaRPr>
          </a:p>
        </p:txBody>
      </p:sp>
      <p:sp>
        <p:nvSpPr>
          <p:cNvPr id="53" name="TextBox 52"/>
          <p:cNvSpPr txBox="1"/>
          <p:nvPr/>
        </p:nvSpPr>
        <p:spPr>
          <a:xfrm>
            <a:off x="259847" y="2368474"/>
            <a:ext cx="1326430" cy="369332"/>
          </a:xfrm>
          <a:prstGeom prst="rect">
            <a:avLst/>
          </a:prstGeom>
          <a:noFill/>
        </p:spPr>
        <p:txBody>
          <a:bodyPr wrap="none" rtlCol="0">
            <a:spAutoFit/>
          </a:bodyPr>
          <a:lstStyle/>
          <a:p>
            <a:r>
              <a:rPr lang="en-US" dirty="0" smtClean="0">
                <a:solidFill>
                  <a:srgbClr val="000000"/>
                </a:solidFill>
              </a:rPr>
              <a:t>LDI</a:t>
            </a:r>
            <a:r>
              <a:rPr lang="en-US" dirty="0" smtClean="0">
                <a:solidFill>
                  <a:srgbClr val="000000"/>
                </a:solidFill>
              </a:rPr>
              <a:t> R2, R3</a:t>
            </a:r>
          </a:p>
        </p:txBody>
      </p:sp>
      <p:sp>
        <p:nvSpPr>
          <p:cNvPr id="54" name="Rectangle 53"/>
          <p:cNvSpPr/>
          <p:nvPr/>
        </p:nvSpPr>
        <p:spPr>
          <a:xfrm>
            <a:off x="259847" y="2929822"/>
            <a:ext cx="1955245" cy="369332"/>
          </a:xfrm>
          <a:prstGeom prst="rect">
            <a:avLst/>
          </a:prstGeom>
        </p:spPr>
        <p:txBody>
          <a:bodyPr wrap="none">
            <a:spAutoFit/>
          </a:bodyPr>
          <a:lstStyle/>
          <a:p>
            <a:r>
              <a:rPr lang="en-US" dirty="0">
                <a:solidFill>
                  <a:srgbClr val="000000"/>
                </a:solidFill>
              </a:rPr>
              <a:t>SUB R9, R2, #30</a:t>
            </a:r>
          </a:p>
        </p:txBody>
      </p:sp>
      <p:sp>
        <p:nvSpPr>
          <p:cNvPr id="55" name="Rectangle 54"/>
          <p:cNvSpPr/>
          <p:nvPr/>
        </p:nvSpPr>
        <p:spPr>
          <a:xfrm>
            <a:off x="4687750" y="2368475"/>
            <a:ext cx="528002" cy="463398"/>
          </a:xfrm>
          <a:prstGeom prst="rect">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ME</a:t>
            </a:r>
            <a:endParaRPr lang="en-US" sz="1400" dirty="0">
              <a:solidFill>
                <a:schemeClr val="tx1"/>
              </a:solidFill>
            </a:endParaRPr>
          </a:p>
        </p:txBody>
      </p:sp>
      <p:sp>
        <p:nvSpPr>
          <p:cNvPr id="56" name="Rectangle 55"/>
          <p:cNvSpPr/>
          <p:nvPr/>
        </p:nvSpPr>
        <p:spPr>
          <a:xfrm>
            <a:off x="5215752" y="2368475"/>
            <a:ext cx="528002" cy="463398"/>
          </a:xfrm>
          <a:prstGeom prst="rect">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ME</a:t>
            </a:r>
            <a:endParaRPr lang="en-US" sz="1400" dirty="0">
              <a:solidFill>
                <a:schemeClr val="tx1"/>
              </a:solidFill>
            </a:endParaRPr>
          </a:p>
        </p:txBody>
      </p:sp>
      <p:sp>
        <p:nvSpPr>
          <p:cNvPr id="57" name="Rectangle 56"/>
          <p:cNvSpPr/>
          <p:nvPr/>
        </p:nvSpPr>
        <p:spPr>
          <a:xfrm>
            <a:off x="5743754" y="2368474"/>
            <a:ext cx="528002" cy="463398"/>
          </a:xfrm>
          <a:prstGeom prst="rect">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ME</a:t>
            </a:r>
            <a:endParaRPr lang="en-US" sz="1400" dirty="0">
              <a:solidFill>
                <a:schemeClr val="tx1"/>
              </a:solidFill>
            </a:endParaRPr>
          </a:p>
        </p:txBody>
      </p:sp>
      <p:sp>
        <p:nvSpPr>
          <p:cNvPr id="58" name="Rectangle 57"/>
          <p:cNvSpPr/>
          <p:nvPr/>
        </p:nvSpPr>
        <p:spPr>
          <a:xfrm>
            <a:off x="4687750" y="2835756"/>
            <a:ext cx="528002" cy="463398"/>
          </a:xfrm>
          <a:prstGeom prst="rect">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EX</a:t>
            </a:r>
            <a:endParaRPr lang="en-US" sz="1400" dirty="0">
              <a:solidFill>
                <a:schemeClr val="tx1"/>
              </a:solidFill>
            </a:endParaRPr>
          </a:p>
        </p:txBody>
      </p:sp>
      <p:sp>
        <p:nvSpPr>
          <p:cNvPr id="59" name="Rectangle 58"/>
          <p:cNvSpPr/>
          <p:nvPr/>
        </p:nvSpPr>
        <p:spPr>
          <a:xfrm>
            <a:off x="5215752" y="2835756"/>
            <a:ext cx="528002" cy="463398"/>
          </a:xfrm>
          <a:prstGeom prst="rect">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EX</a:t>
            </a:r>
            <a:endParaRPr lang="en-US" sz="1400" dirty="0">
              <a:solidFill>
                <a:schemeClr val="tx1"/>
              </a:solidFill>
            </a:endParaRPr>
          </a:p>
        </p:txBody>
      </p:sp>
      <p:sp>
        <p:nvSpPr>
          <p:cNvPr id="60" name="Rectangle 59"/>
          <p:cNvSpPr/>
          <p:nvPr/>
        </p:nvSpPr>
        <p:spPr>
          <a:xfrm>
            <a:off x="5743754" y="2831871"/>
            <a:ext cx="528002" cy="463398"/>
          </a:xfrm>
          <a:prstGeom prst="rect">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EX</a:t>
            </a:r>
            <a:endParaRPr lang="en-US" sz="1400" dirty="0">
              <a:solidFill>
                <a:schemeClr val="tx1"/>
              </a:solidFill>
            </a:endParaRPr>
          </a:p>
        </p:txBody>
      </p:sp>
    </p:spTree>
    <p:extLst>
      <p:ext uri="{BB962C8B-B14F-4D97-AF65-F5344CB8AC3E}">
        <p14:creationId xmlns:p14="http://schemas.microsoft.com/office/powerpoint/2010/main" val="82433685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18</a:t>
            </a:fld>
            <a:endParaRPr lang="en-US"/>
          </a:p>
        </p:txBody>
      </p:sp>
      <p:sp>
        <p:nvSpPr>
          <p:cNvPr id="4" name="Content Placeholder 3"/>
          <p:cNvSpPr>
            <a:spLocks noGrp="1"/>
          </p:cNvSpPr>
          <p:nvPr>
            <p:ph idx="1"/>
          </p:nvPr>
        </p:nvSpPr>
        <p:spPr>
          <a:xfrm>
            <a:off x="457200" y="1689932"/>
            <a:ext cx="8229600" cy="452363"/>
          </a:xfrm>
        </p:spPr>
        <p:txBody>
          <a:bodyPr/>
          <a:lstStyle/>
          <a:p>
            <a:pPr marL="0" indent="0">
              <a:buNone/>
            </a:pPr>
            <a:r>
              <a:rPr lang="en-US" sz="2000" dirty="0" smtClean="0">
                <a:solidFill>
                  <a:schemeClr val="accent1">
                    <a:lumMod val="50000"/>
                  </a:schemeClr>
                </a:solidFill>
              </a:rPr>
              <a:t>Catch 3: Branching</a:t>
            </a:r>
          </a:p>
        </p:txBody>
      </p:sp>
      <p:grpSp>
        <p:nvGrpSpPr>
          <p:cNvPr id="60" name="Group 59"/>
          <p:cNvGrpSpPr/>
          <p:nvPr/>
        </p:nvGrpSpPr>
        <p:grpSpPr>
          <a:xfrm>
            <a:off x="751246" y="1956269"/>
            <a:ext cx="8220729" cy="2720141"/>
            <a:chOff x="295094" y="2677405"/>
            <a:chExt cx="8402819" cy="2780392"/>
          </a:xfrm>
        </p:grpSpPr>
        <p:sp>
          <p:nvSpPr>
            <p:cNvPr id="3" name="Rectangle 2"/>
            <p:cNvSpPr/>
            <p:nvPr/>
          </p:nvSpPr>
          <p:spPr>
            <a:xfrm>
              <a:off x="3428671" y="2677405"/>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F</a:t>
              </a:r>
              <a:endParaRPr lang="en-US" sz="1600" dirty="0"/>
            </a:p>
          </p:txBody>
        </p:sp>
        <p:sp>
          <p:nvSpPr>
            <p:cNvPr id="6" name="Rectangle 5"/>
            <p:cNvSpPr/>
            <p:nvPr/>
          </p:nvSpPr>
          <p:spPr>
            <a:xfrm>
              <a:off x="3956673" y="2677405"/>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DC</a:t>
              </a:r>
              <a:endParaRPr lang="en-US" sz="1600" dirty="0"/>
            </a:p>
          </p:txBody>
        </p:sp>
        <p:sp>
          <p:nvSpPr>
            <p:cNvPr id="7" name="Rectangle 6"/>
            <p:cNvSpPr/>
            <p:nvPr/>
          </p:nvSpPr>
          <p:spPr>
            <a:xfrm>
              <a:off x="4484675" y="2677405"/>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EX</a:t>
              </a:r>
              <a:endParaRPr lang="en-US" sz="1600" dirty="0"/>
            </a:p>
          </p:txBody>
        </p:sp>
        <p:sp>
          <p:nvSpPr>
            <p:cNvPr id="8" name="Rectangle 7"/>
            <p:cNvSpPr/>
            <p:nvPr/>
          </p:nvSpPr>
          <p:spPr>
            <a:xfrm>
              <a:off x="5012676" y="2677405"/>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ME</a:t>
              </a:r>
              <a:endParaRPr lang="en-US" sz="1600" dirty="0"/>
            </a:p>
          </p:txBody>
        </p:sp>
        <p:sp>
          <p:nvSpPr>
            <p:cNvPr id="10" name="Rectangle 9"/>
            <p:cNvSpPr/>
            <p:nvPr/>
          </p:nvSpPr>
          <p:spPr>
            <a:xfrm>
              <a:off x="5529902" y="2677405"/>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WB</a:t>
              </a:r>
              <a:endParaRPr lang="en-US" sz="1600" dirty="0"/>
            </a:p>
          </p:txBody>
        </p:sp>
        <p:sp>
          <p:nvSpPr>
            <p:cNvPr id="11" name="Rectangle 10"/>
            <p:cNvSpPr/>
            <p:nvPr/>
          </p:nvSpPr>
          <p:spPr>
            <a:xfrm>
              <a:off x="3956673" y="3140803"/>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F</a:t>
              </a:r>
              <a:endParaRPr lang="en-US" sz="1600" dirty="0"/>
            </a:p>
          </p:txBody>
        </p:sp>
        <p:sp>
          <p:nvSpPr>
            <p:cNvPr id="12" name="Rectangle 11"/>
            <p:cNvSpPr/>
            <p:nvPr/>
          </p:nvSpPr>
          <p:spPr>
            <a:xfrm>
              <a:off x="4484675" y="3140803"/>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DC</a:t>
              </a:r>
              <a:endParaRPr lang="en-US" sz="1600" dirty="0"/>
            </a:p>
          </p:txBody>
        </p:sp>
        <p:sp>
          <p:nvSpPr>
            <p:cNvPr id="13" name="Rectangle 12"/>
            <p:cNvSpPr/>
            <p:nvPr/>
          </p:nvSpPr>
          <p:spPr>
            <a:xfrm>
              <a:off x="5012676" y="3140803"/>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EX</a:t>
              </a:r>
              <a:endParaRPr lang="en-US" sz="1600" dirty="0"/>
            </a:p>
          </p:txBody>
        </p:sp>
        <p:sp>
          <p:nvSpPr>
            <p:cNvPr id="14" name="Rectangle 13"/>
            <p:cNvSpPr/>
            <p:nvPr/>
          </p:nvSpPr>
          <p:spPr>
            <a:xfrm>
              <a:off x="5540678" y="3140803"/>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ME</a:t>
              </a:r>
              <a:endParaRPr lang="en-US" sz="1600" dirty="0"/>
            </a:p>
          </p:txBody>
        </p:sp>
        <p:sp>
          <p:nvSpPr>
            <p:cNvPr id="15" name="Rectangle 14"/>
            <p:cNvSpPr/>
            <p:nvPr/>
          </p:nvSpPr>
          <p:spPr>
            <a:xfrm>
              <a:off x="6057903" y="3140803"/>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WB</a:t>
              </a:r>
              <a:endParaRPr lang="en-US" sz="1600" dirty="0"/>
            </a:p>
          </p:txBody>
        </p:sp>
        <p:sp>
          <p:nvSpPr>
            <p:cNvPr id="16" name="Rectangle 15"/>
            <p:cNvSpPr/>
            <p:nvPr/>
          </p:nvSpPr>
          <p:spPr>
            <a:xfrm>
              <a:off x="4484675" y="3604202"/>
              <a:ext cx="528002" cy="463398"/>
            </a:xfrm>
            <a:prstGeom prst="rect">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F</a:t>
              </a:r>
              <a:endParaRPr lang="en-US" sz="1600" dirty="0"/>
            </a:p>
          </p:txBody>
        </p:sp>
        <p:sp>
          <p:nvSpPr>
            <p:cNvPr id="17" name="Rectangle 16"/>
            <p:cNvSpPr/>
            <p:nvPr/>
          </p:nvSpPr>
          <p:spPr>
            <a:xfrm>
              <a:off x="5012676" y="3604203"/>
              <a:ext cx="528002" cy="463398"/>
            </a:xfrm>
            <a:prstGeom prst="rect">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DC</a:t>
              </a:r>
              <a:endParaRPr lang="en-US" sz="1600" dirty="0"/>
            </a:p>
          </p:txBody>
        </p:sp>
        <p:sp>
          <p:nvSpPr>
            <p:cNvPr id="18" name="Rectangle 17"/>
            <p:cNvSpPr/>
            <p:nvPr/>
          </p:nvSpPr>
          <p:spPr>
            <a:xfrm>
              <a:off x="5540678" y="3604204"/>
              <a:ext cx="528002" cy="463398"/>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solidFill>
                    <a:schemeClr val="bg1">
                      <a:lumMod val="75000"/>
                    </a:schemeClr>
                  </a:solidFill>
                </a:rPr>
                <a:t>EX</a:t>
              </a:r>
              <a:endParaRPr lang="en-US" sz="1600" dirty="0">
                <a:solidFill>
                  <a:schemeClr val="bg1">
                    <a:lumMod val="75000"/>
                  </a:schemeClr>
                </a:solidFill>
              </a:endParaRPr>
            </a:p>
          </p:txBody>
        </p:sp>
        <p:sp>
          <p:nvSpPr>
            <p:cNvPr id="19" name="Rectangle 18"/>
            <p:cNvSpPr/>
            <p:nvPr/>
          </p:nvSpPr>
          <p:spPr>
            <a:xfrm>
              <a:off x="6068680" y="3604205"/>
              <a:ext cx="528002" cy="46339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1">
                      <a:lumMod val="75000"/>
                    </a:schemeClr>
                  </a:solidFill>
                </a:rPr>
                <a:t>ME</a:t>
              </a:r>
              <a:endParaRPr lang="en-US" sz="1600" dirty="0">
                <a:solidFill>
                  <a:schemeClr val="bg1">
                    <a:lumMod val="75000"/>
                  </a:schemeClr>
                </a:solidFill>
              </a:endParaRPr>
            </a:p>
          </p:txBody>
        </p:sp>
        <p:sp>
          <p:nvSpPr>
            <p:cNvPr id="20" name="Rectangle 19"/>
            <p:cNvSpPr/>
            <p:nvPr/>
          </p:nvSpPr>
          <p:spPr>
            <a:xfrm>
              <a:off x="6585905" y="3604206"/>
              <a:ext cx="528002" cy="46339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1">
                      <a:lumMod val="75000"/>
                    </a:schemeClr>
                  </a:solidFill>
                </a:rPr>
                <a:t>WB</a:t>
              </a:r>
              <a:endParaRPr lang="en-US" sz="1600" dirty="0">
                <a:solidFill>
                  <a:schemeClr val="bg1">
                    <a:lumMod val="75000"/>
                  </a:schemeClr>
                </a:solidFill>
              </a:endParaRPr>
            </a:p>
          </p:txBody>
        </p:sp>
        <p:sp>
          <p:nvSpPr>
            <p:cNvPr id="26" name="Rectangle 25"/>
            <p:cNvSpPr/>
            <p:nvPr/>
          </p:nvSpPr>
          <p:spPr>
            <a:xfrm>
              <a:off x="5012676" y="4067602"/>
              <a:ext cx="528002" cy="463398"/>
            </a:xfrm>
            <a:prstGeom prst="rect">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F</a:t>
              </a:r>
              <a:endParaRPr lang="en-US" sz="1600" dirty="0"/>
            </a:p>
          </p:txBody>
        </p:sp>
        <p:sp>
          <p:nvSpPr>
            <p:cNvPr id="27" name="Rectangle 26"/>
            <p:cNvSpPr/>
            <p:nvPr/>
          </p:nvSpPr>
          <p:spPr>
            <a:xfrm>
              <a:off x="5540678" y="4067602"/>
              <a:ext cx="528002" cy="463398"/>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solidFill>
                    <a:schemeClr val="bg1">
                      <a:lumMod val="75000"/>
                    </a:schemeClr>
                  </a:solidFill>
                </a:rPr>
                <a:t>DC</a:t>
              </a:r>
              <a:endParaRPr lang="en-US" sz="1600" dirty="0">
                <a:solidFill>
                  <a:schemeClr val="bg1">
                    <a:lumMod val="75000"/>
                  </a:schemeClr>
                </a:solidFill>
              </a:endParaRPr>
            </a:p>
          </p:txBody>
        </p:sp>
        <p:sp>
          <p:nvSpPr>
            <p:cNvPr id="28" name="Rectangle 27"/>
            <p:cNvSpPr/>
            <p:nvPr/>
          </p:nvSpPr>
          <p:spPr>
            <a:xfrm>
              <a:off x="6068680" y="4067602"/>
              <a:ext cx="528002" cy="4633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1">
                      <a:lumMod val="75000"/>
                    </a:schemeClr>
                  </a:solidFill>
                </a:rPr>
                <a:t>EX</a:t>
              </a:r>
              <a:endParaRPr lang="en-US" sz="1600" dirty="0">
                <a:solidFill>
                  <a:schemeClr val="bg1">
                    <a:lumMod val="75000"/>
                  </a:schemeClr>
                </a:solidFill>
              </a:endParaRPr>
            </a:p>
          </p:txBody>
        </p:sp>
        <p:sp>
          <p:nvSpPr>
            <p:cNvPr id="29" name="Rectangle 28"/>
            <p:cNvSpPr/>
            <p:nvPr/>
          </p:nvSpPr>
          <p:spPr>
            <a:xfrm>
              <a:off x="6596681" y="4067602"/>
              <a:ext cx="528002" cy="46339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1">
                      <a:lumMod val="75000"/>
                    </a:schemeClr>
                  </a:solidFill>
                </a:rPr>
                <a:t>ME</a:t>
              </a:r>
              <a:endParaRPr lang="en-US" sz="1600" dirty="0">
                <a:solidFill>
                  <a:schemeClr val="bg1">
                    <a:lumMod val="75000"/>
                  </a:schemeClr>
                </a:solidFill>
              </a:endParaRPr>
            </a:p>
          </p:txBody>
        </p:sp>
        <p:sp>
          <p:nvSpPr>
            <p:cNvPr id="30" name="Rectangle 29"/>
            <p:cNvSpPr/>
            <p:nvPr/>
          </p:nvSpPr>
          <p:spPr>
            <a:xfrm>
              <a:off x="7113907" y="4067601"/>
              <a:ext cx="528002" cy="46339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1">
                      <a:lumMod val="75000"/>
                    </a:schemeClr>
                  </a:solidFill>
                </a:rPr>
                <a:t>WB</a:t>
              </a:r>
              <a:endParaRPr lang="en-US" sz="1600" dirty="0">
                <a:solidFill>
                  <a:schemeClr val="bg1">
                    <a:lumMod val="75000"/>
                  </a:schemeClr>
                </a:solidFill>
              </a:endParaRPr>
            </a:p>
          </p:txBody>
        </p:sp>
        <p:sp>
          <p:nvSpPr>
            <p:cNvPr id="31" name="Rectangle 30"/>
            <p:cNvSpPr/>
            <p:nvPr/>
          </p:nvSpPr>
          <p:spPr>
            <a:xfrm>
              <a:off x="5540678" y="4530999"/>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solidFill>
                    <a:schemeClr val="tx1"/>
                  </a:solidFill>
                </a:rPr>
                <a:t>F</a:t>
              </a:r>
              <a:endParaRPr lang="en-US" sz="1600" dirty="0">
                <a:solidFill>
                  <a:schemeClr val="tx1"/>
                </a:solidFill>
              </a:endParaRPr>
            </a:p>
          </p:txBody>
        </p:sp>
        <p:sp>
          <p:nvSpPr>
            <p:cNvPr id="32" name="Rectangle 31"/>
            <p:cNvSpPr/>
            <p:nvPr/>
          </p:nvSpPr>
          <p:spPr>
            <a:xfrm>
              <a:off x="6068680" y="4530999"/>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solidFill>
                    <a:srgbClr val="000000"/>
                  </a:solidFill>
                </a:rPr>
                <a:t>DC</a:t>
              </a:r>
              <a:endParaRPr lang="en-US" sz="1600" dirty="0">
                <a:solidFill>
                  <a:srgbClr val="000000"/>
                </a:solidFill>
              </a:endParaRPr>
            </a:p>
          </p:txBody>
        </p:sp>
        <p:sp>
          <p:nvSpPr>
            <p:cNvPr id="33" name="Rectangle 32"/>
            <p:cNvSpPr/>
            <p:nvPr/>
          </p:nvSpPr>
          <p:spPr>
            <a:xfrm>
              <a:off x="6596681" y="4530999"/>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solidFill>
                    <a:schemeClr val="tx1"/>
                  </a:solidFill>
                </a:rPr>
                <a:t>EX</a:t>
              </a:r>
              <a:endParaRPr lang="en-US" sz="1600" dirty="0">
                <a:solidFill>
                  <a:schemeClr val="tx1"/>
                </a:solidFill>
              </a:endParaRPr>
            </a:p>
          </p:txBody>
        </p:sp>
        <p:sp>
          <p:nvSpPr>
            <p:cNvPr id="34" name="Rectangle 33"/>
            <p:cNvSpPr/>
            <p:nvPr/>
          </p:nvSpPr>
          <p:spPr>
            <a:xfrm>
              <a:off x="7124683" y="4530998"/>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solidFill>
                    <a:schemeClr val="tx1"/>
                  </a:solidFill>
                </a:rPr>
                <a:t>ME</a:t>
              </a:r>
              <a:endParaRPr lang="en-US" sz="1600" dirty="0">
                <a:solidFill>
                  <a:schemeClr val="tx1"/>
                </a:solidFill>
              </a:endParaRPr>
            </a:p>
          </p:txBody>
        </p:sp>
        <p:sp>
          <p:nvSpPr>
            <p:cNvPr id="35" name="Rectangle 34"/>
            <p:cNvSpPr/>
            <p:nvPr/>
          </p:nvSpPr>
          <p:spPr>
            <a:xfrm>
              <a:off x="7641908" y="4531001"/>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solidFill>
                    <a:schemeClr val="tx1"/>
                  </a:solidFill>
                </a:rPr>
                <a:t>WB</a:t>
              </a:r>
              <a:endParaRPr lang="en-US" sz="1600" dirty="0">
                <a:solidFill>
                  <a:schemeClr val="tx1"/>
                </a:solidFill>
              </a:endParaRPr>
            </a:p>
          </p:txBody>
        </p:sp>
        <p:sp>
          <p:nvSpPr>
            <p:cNvPr id="36" name="Rectangle 35"/>
            <p:cNvSpPr/>
            <p:nvPr/>
          </p:nvSpPr>
          <p:spPr>
            <a:xfrm>
              <a:off x="6068680" y="4994399"/>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F</a:t>
              </a:r>
              <a:endParaRPr lang="en-US" sz="1600" dirty="0"/>
            </a:p>
          </p:txBody>
        </p:sp>
        <p:sp>
          <p:nvSpPr>
            <p:cNvPr id="37" name="Rectangle 36"/>
            <p:cNvSpPr/>
            <p:nvPr/>
          </p:nvSpPr>
          <p:spPr>
            <a:xfrm>
              <a:off x="6596682" y="4994399"/>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DC</a:t>
              </a:r>
              <a:endParaRPr lang="en-US" sz="1600" dirty="0"/>
            </a:p>
          </p:txBody>
        </p:sp>
        <p:sp>
          <p:nvSpPr>
            <p:cNvPr id="38" name="Rectangle 37"/>
            <p:cNvSpPr/>
            <p:nvPr/>
          </p:nvSpPr>
          <p:spPr>
            <a:xfrm>
              <a:off x="7124684" y="4994399"/>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EX</a:t>
              </a:r>
              <a:endParaRPr lang="en-US" sz="1600" dirty="0"/>
            </a:p>
          </p:txBody>
        </p:sp>
        <p:sp>
          <p:nvSpPr>
            <p:cNvPr id="39" name="Rectangle 38"/>
            <p:cNvSpPr/>
            <p:nvPr/>
          </p:nvSpPr>
          <p:spPr>
            <a:xfrm>
              <a:off x="7652683" y="4994396"/>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ME</a:t>
              </a:r>
              <a:endParaRPr lang="en-US" sz="1600" dirty="0"/>
            </a:p>
          </p:txBody>
        </p:sp>
        <p:sp>
          <p:nvSpPr>
            <p:cNvPr id="40" name="Rectangle 39"/>
            <p:cNvSpPr/>
            <p:nvPr/>
          </p:nvSpPr>
          <p:spPr>
            <a:xfrm>
              <a:off x="8169911" y="4994399"/>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WB</a:t>
              </a:r>
              <a:endParaRPr lang="en-US" sz="1600" dirty="0"/>
            </a:p>
          </p:txBody>
        </p:sp>
        <p:sp>
          <p:nvSpPr>
            <p:cNvPr id="22" name="TextBox 21"/>
            <p:cNvSpPr txBox="1"/>
            <p:nvPr/>
          </p:nvSpPr>
          <p:spPr>
            <a:xfrm>
              <a:off x="640681" y="2865542"/>
              <a:ext cx="1879084" cy="346053"/>
            </a:xfrm>
            <a:prstGeom prst="rect">
              <a:avLst/>
            </a:prstGeom>
            <a:noFill/>
          </p:spPr>
          <p:txBody>
            <a:bodyPr wrap="none" rtlCol="0">
              <a:spAutoFit/>
            </a:bodyPr>
            <a:lstStyle/>
            <a:p>
              <a:r>
                <a:rPr lang="en-US" sz="1600" dirty="0" smtClean="0"/>
                <a:t>Branch Instruction</a:t>
              </a:r>
              <a:endParaRPr lang="en-US" sz="1600" dirty="0" smtClean="0"/>
            </a:p>
          </p:txBody>
        </p:sp>
        <p:sp>
          <p:nvSpPr>
            <p:cNvPr id="41" name="TextBox 40"/>
            <p:cNvSpPr txBox="1"/>
            <p:nvPr/>
          </p:nvSpPr>
          <p:spPr>
            <a:xfrm>
              <a:off x="777237" y="3353746"/>
              <a:ext cx="1871301" cy="346053"/>
            </a:xfrm>
            <a:prstGeom prst="rect">
              <a:avLst/>
            </a:prstGeom>
            <a:noFill/>
          </p:spPr>
          <p:txBody>
            <a:bodyPr wrap="none" rtlCol="0">
              <a:spAutoFit/>
            </a:bodyPr>
            <a:lstStyle/>
            <a:p>
              <a:r>
                <a:rPr lang="en-US" sz="1600" dirty="0" smtClean="0"/>
                <a:t>Wasted Execution</a:t>
              </a:r>
              <a:endParaRPr lang="en-US" sz="1600" dirty="0" smtClean="0"/>
            </a:p>
          </p:txBody>
        </p:sp>
        <p:sp>
          <p:nvSpPr>
            <p:cNvPr id="42" name="TextBox 41"/>
            <p:cNvSpPr txBox="1"/>
            <p:nvPr/>
          </p:nvSpPr>
          <p:spPr>
            <a:xfrm>
              <a:off x="295094" y="3971611"/>
              <a:ext cx="3347803" cy="346053"/>
            </a:xfrm>
            <a:prstGeom prst="rect">
              <a:avLst/>
            </a:prstGeom>
            <a:noFill/>
          </p:spPr>
          <p:txBody>
            <a:bodyPr wrap="none" rtlCol="0">
              <a:spAutoFit/>
            </a:bodyPr>
            <a:lstStyle/>
            <a:p>
              <a:r>
                <a:rPr lang="en-US" sz="1600" dirty="0" smtClean="0"/>
                <a:t>First Instruction of the new branch</a:t>
              </a:r>
              <a:endParaRPr lang="en-US" sz="1600" dirty="0" smtClean="0"/>
            </a:p>
          </p:txBody>
        </p:sp>
        <p:cxnSp>
          <p:nvCxnSpPr>
            <p:cNvPr id="24" name="Straight Arrow Connector 23"/>
            <p:cNvCxnSpPr>
              <a:stCxn id="22" idx="3"/>
              <a:endCxn id="11" idx="1"/>
            </p:cNvCxnSpPr>
            <p:nvPr/>
          </p:nvCxnSpPr>
          <p:spPr>
            <a:xfrm>
              <a:off x="2519765" y="3038568"/>
              <a:ext cx="1436908" cy="333933"/>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3" name="Straight Arrow Connector 42"/>
            <p:cNvCxnSpPr>
              <a:stCxn id="41" idx="3"/>
              <a:endCxn id="16" idx="1"/>
            </p:cNvCxnSpPr>
            <p:nvPr/>
          </p:nvCxnSpPr>
          <p:spPr>
            <a:xfrm>
              <a:off x="2648538" y="3526773"/>
              <a:ext cx="1836136" cy="30912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5" name="Straight Arrow Connector 44"/>
            <p:cNvCxnSpPr>
              <a:stCxn id="42" idx="3"/>
              <a:endCxn id="31" idx="1"/>
            </p:cNvCxnSpPr>
            <p:nvPr/>
          </p:nvCxnSpPr>
          <p:spPr>
            <a:xfrm>
              <a:off x="3642897" y="4144638"/>
              <a:ext cx="1897781" cy="61806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grpSp>
      <p:sp>
        <p:nvSpPr>
          <p:cNvPr id="44" name="TextBox 43"/>
          <p:cNvSpPr txBox="1"/>
          <p:nvPr/>
        </p:nvSpPr>
        <p:spPr>
          <a:xfrm>
            <a:off x="289008" y="4735201"/>
            <a:ext cx="8518394" cy="1754327"/>
          </a:xfrm>
          <a:prstGeom prst="rect">
            <a:avLst/>
          </a:prstGeom>
          <a:noFill/>
        </p:spPr>
        <p:txBody>
          <a:bodyPr wrap="square" rtlCol="0">
            <a:spAutoFit/>
          </a:bodyPr>
          <a:lstStyle/>
          <a:p>
            <a:r>
              <a:rPr lang="en-US" dirty="0" smtClean="0"/>
              <a:t>If one of the instructions is a branch instruction, it will render any instructions that have already been fetched and/or partially executed irrelevant.  The penalty of this depends on how late in the pipeline the CPU can determine whether or not the branch is taken.  In the example above, the branch condition is tested at Execute time so the decoded instruction after it, and the fetched instruction after that, have to be removed from the pipeline.</a:t>
            </a:r>
          </a:p>
        </p:txBody>
      </p:sp>
    </p:spTree>
    <p:extLst>
      <p:ext uri="{BB962C8B-B14F-4D97-AF65-F5344CB8AC3E}">
        <p14:creationId xmlns:p14="http://schemas.microsoft.com/office/powerpoint/2010/main" val="381053517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19</a:t>
            </a:fld>
            <a:endParaRPr lang="en-US"/>
          </a:p>
        </p:txBody>
      </p:sp>
      <p:sp>
        <p:nvSpPr>
          <p:cNvPr id="4" name="Content Placeholder 3"/>
          <p:cNvSpPr>
            <a:spLocks noGrp="1"/>
          </p:cNvSpPr>
          <p:nvPr>
            <p:ph idx="1"/>
          </p:nvPr>
        </p:nvSpPr>
        <p:spPr>
          <a:xfrm>
            <a:off x="457200" y="1689932"/>
            <a:ext cx="8229600" cy="452363"/>
          </a:xfrm>
        </p:spPr>
        <p:txBody>
          <a:bodyPr/>
          <a:lstStyle/>
          <a:p>
            <a:pPr marL="0" indent="0">
              <a:buNone/>
            </a:pPr>
            <a:r>
              <a:rPr lang="en-US" sz="2000" dirty="0" smtClean="0">
                <a:solidFill>
                  <a:schemeClr val="accent1">
                    <a:lumMod val="50000"/>
                  </a:schemeClr>
                </a:solidFill>
              </a:rPr>
              <a:t>Catch 3: Branching</a:t>
            </a:r>
          </a:p>
        </p:txBody>
      </p:sp>
      <p:grpSp>
        <p:nvGrpSpPr>
          <p:cNvPr id="60" name="Group 59"/>
          <p:cNvGrpSpPr/>
          <p:nvPr/>
        </p:nvGrpSpPr>
        <p:grpSpPr>
          <a:xfrm>
            <a:off x="3529071" y="1768142"/>
            <a:ext cx="5442904" cy="1800992"/>
            <a:chOff x="295094" y="2677405"/>
            <a:chExt cx="8402819" cy="2780392"/>
          </a:xfrm>
        </p:grpSpPr>
        <p:sp>
          <p:nvSpPr>
            <p:cNvPr id="3" name="Rectangle 2"/>
            <p:cNvSpPr/>
            <p:nvPr/>
          </p:nvSpPr>
          <p:spPr>
            <a:xfrm>
              <a:off x="3428671" y="2677405"/>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F</a:t>
              </a:r>
              <a:endParaRPr lang="en-US" sz="800" dirty="0"/>
            </a:p>
          </p:txBody>
        </p:sp>
        <p:sp>
          <p:nvSpPr>
            <p:cNvPr id="6" name="Rectangle 5"/>
            <p:cNvSpPr/>
            <p:nvPr/>
          </p:nvSpPr>
          <p:spPr>
            <a:xfrm>
              <a:off x="3956673" y="2677405"/>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DC</a:t>
              </a:r>
              <a:endParaRPr lang="en-US" sz="800" dirty="0"/>
            </a:p>
          </p:txBody>
        </p:sp>
        <p:sp>
          <p:nvSpPr>
            <p:cNvPr id="7" name="Rectangle 6"/>
            <p:cNvSpPr/>
            <p:nvPr/>
          </p:nvSpPr>
          <p:spPr>
            <a:xfrm>
              <a:off x="4484675" y="2677405"/>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EX</a:t>
              </a:r>
              <a:endParaRPr lang="en-US" sz="800" dirty="0"/>
            </a:p>
          </p:txBody>
        </p:sp>
        <p:sp>
          <p:nvSpPr>
            <p:cNvPr id="8" name="Rectangle 7"/>
            <p:cNvSpPr/>
            <p:nvPr/>
          </p:nvSpPr>
          <p:spPr>
            <a:xfrm>
              <a:off x="5012676" y="2677405"/>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ME</a:t>
              </a:r>
              <a:endParaRPr lang="en-US" sz="800" dirty="0"/>
            </a:p>
          </p:txBody>
        </p:sp>
        <p:sp>
          <p:nvSpPr>
            <p:cNvPr id="10" name="Rectangle 9"/>
            <p:cNvSpPr/>
            <p:nvPr/>
          </p:nvSpPr>
          <p:spPr>
            <a:xfrm>
              <a:off x="5529902" y="2677405"/>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WB</a:t>
              </a:r>
              <a:endParaRPr lang="en-US" sz="800" dirty="0"/>
            </a:p>
          </p:txBody>
        </p:sp>
        <p:sp>
          <p:nvSpPr>
            <p:cNvPr id="11" name="Rectangle 10"/>
            <p:cNvSpPr/>
            <p:nvPr/>
          </p:nvSpPr>
          <p:spPr>
            <a:xfrm>
              <a:off x="3956673" y="3140803"/>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F</a:t>
              </a:r>
              <a:endParaRPr lang="en-US" sz="800" dirty="0"/>
            </a:p>
          </p:txBody>
        </p:sp>
        <p:sp>
          <p:nvSpPr>
            <p:cNvPr id="12" name="Rectangle 11"/>
            <p:cNvSpPr/>
            <p:nvPr/>
          </p:nvSpPr>
          <p:spPr>
            <a:xfrm>
              <a:off x="4484675" y="3140803"/>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DC</a:t>
              </a:r>
              <a:endParaRPr lang="en-US" sz="800" dirty="0"/>
            </a:p>
          </p:txBody>
        </p:sp>
        <p:sp>
          <p:nvSpPr>
            <p:cNvPr id="13" name="Rectangle 12"/>
            <p:cNvSpPr/>
            <p:nvPr/>
          </p:nvSpPr>
          <p:spPr>
            <a:xfrm>
              <a:off x="5012676" y="3140803"/>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EX</a:t>
              </a:r>
              <a:endParaRPr lang="en-US" sz="800" dirty="0"/>
            </a:p>
          </p:txBody>
        </p:sp>
        <p:sp>
          <p:nvSpPr>
            <p:cNvPr id="14" name="Rectangle 13"/>
            <p:cNvSpPr/>
            <p:nvPr/>
          </p:nvSpPr>
          <p:spPr>
            <a:xfrm>
              <a:off x="5540678" y="3140803"/>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ME</a:t>
              </a:r>
              <a:endParaRPr lang="en-US" sz="800" dirty="0"/>
            </a:p>
          </p:txBody>
        </p:sp>
        <p:sp>
          <p:nvSpPr>
            <p:cNvPr id="15" name="Rectangle 14"/>
            <p:cNvSpPr/>
            <p:nvPr/>
          </p:nvSpPr>
          <p:spPr>
            <a:xfrm>
              <a:off x="6057903" y="3140803"/>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WB</a:t>
              </a:r>
              <a:endParaRPr lang="en-US" sz="800" dirty="0"/>
            </a:p>
          </p:txBody>
        </p:sp>
        <p:sp>
          <p:nvSpPr>
            <p:cNvPr id="16" name="Rectangle 15"/>
            <p:cNvSpPr/>
            <p:nvPr/>
          </p:nvSpPr>
          <p:spPr>
            <a:xfrm>
              <a:off x="4484675" y="3604202"/>
              <a:ext cx="528002" cy="463398"/>
            </a:xfrm>
            <a:prstGeom prst="rect">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F</a:t>
              </a:r>
              <a:endParaRPr lang="en-US" sz="800" dirty="0"/>
            </a:p>
          </p:txBody>
        </p:sp>
        <p:sp>
          <p:nvSpPr>
            <p:cNvPr id="17" name="Rectangle 16"/>
            <p:cNvSpPr/>
            <p:nvPr/>
          </p:nvSpPr>
          <p:spPr>
            <a:xfrm>
              <a:off x="5012676" y="3604203"/>
              <a:ext cx="528002" cy="463398"/>
            </a:xfrm>
            <a:prstGeom prst="rect">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DC</a:t>
              </a:r>
              <a:endParaRPr lang="en-US" sz="800" dirty="0"/>
            </a:p>
          </p:txBody>
        </p:sp>
        <p:sp>
          <p:nvSpPr>
            <p:cNvPr id="18" name="Rectangle 17"/>
            <p:cNvSpPr/>
            <p:nvPr/>
          </p:nvSpPr>
          <p:spPr>
            <a:xfrm>
              <a:off x="5540678" y="3604204"/>
              <a:ext cx="528002" cy="463398"/>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solidFill>
                    <a:schemeClr val="bg1">
                      <a:lumMod val="75000"/>
                    </a:schemeClr>
                  </a:solidFill>
                </a:rPr>
                <a:t>EX</a:t>
              </a:r>
              <a:endParaRPr lang="en-US" sz="800" dirty="0">
                <a:solidFill>
                  <a:schemeClr val="bg1">
                    <a:lumMod val="75000"/>
                  </a:schemeClr>
                </a:solidFill>
              </a:endParaRPr>
            </a:p>
          </p:txBody>
        </p:sp>
        <p:sp>
          <p:nvSpPr>
            <p:cNvPr id="19" name="Rectangle 18"/>
            <p:cNvSpPr/>
            <p:nvPr/>
          </p:nvSpPr>
          <p:spPr>
            <a:xfrm>
              <a:off x="6068680" y="3604205"/>
              <a:ext cx="528002" cy="46339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smtClean="0">
                  <a:solidFill>
                    <a:schemeClr val="bg1">
                      <a:lumMod val="75000"/>
                    </a:schemeClr>
                  </a:solidFill>
                </a:rPr>
                <a:t>ME</a:t>
              </a:r>
              <a:endParaRPr lang="en-US" sz="800" dirty="0">
                <a:solidFill>
                  <a:schemeClr val="bg1">
                    <a:lumMod val="75000"/>
                  </a:schemeClr>
                </a:solidFill>
              </a:endParaRPr>
            </a:p>
          </p:txBody>
        </p:sp>
        <p:sp>
          <p:nvSpPr>
            <p:cNvPr id="20" name="Rectangle 19"/>
            <p:cNvSpPr/>
            <p:nvPr/>
          </p:nvSpPr>
          <p:spPr>
            <a:xfrm>
              <a:off x="6585905" y="3604206"/>
              <a:ext cx="528002" cy="46339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smtClean="0">
                  <a:solidFill>
                    <a:schemeClr val="bg1">
                      <a:lumMod val="75000"/>
                    </a:schemeClr>
                  </a:solidFill>
                </a:rPr>
                <a:t>WB</a:t>
              </a:r>
              <a:endParaRPr lang="en-US" sz="800" dirty="0">
                <a:solidFill>
                  <a:schemeClr val="bg1">
                    <a:lumMod val="75000"/>
                  </a:schemeClr>
                </a:solidFill>
              </a:endParaRPr>
            </a:p>
          </p:txBody>
        </p:sp>
        <p:sp>
          <p:nvSpPr>
            <p:cNvPr id="26" name="Rectangle 25"/>
            <p:cNvSpPr/>
            <p:nvPr/>
          </p:nvSpPr>
          <p:spPr>
            <a:xfrm>
              <a:off x="5012676" y="4067602"/>
              <a:ext cx="528002" cy="463398"/>
            </a:xfrm>
            <a:prstGeom prst="rect">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F</a:t>
              </a:r>
              <a:endParaRPr lang="en-US" sz="800" dirty="0"/>
            </a:p>
          </p:txBody>
        </p:sp>
        <p:sp>
          <p:nvSpPr>
            <p:cNvPr id="27" name="Rectangle 26"/>
            <p:cNvSpPr/>
            <p:nvPr/>
          </p:nvSpPr>
          <p:spPr>
            <a:xfrm>
              <a:off x="5540678" y="4067602"/>
              <a:ext cx="528002" cy="463398"/>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solidFill>
                    <a:schemeClr val="bg1">
                      <a:lumMod val="75000"/>
                    </a:schemeClr>
                  </a:solidFill>
                </a:rPr>
                <a:t>DC</a:t>
              </a:r>
              <a:endParaRPr lang="en-US" sz="800" dirty="0">
                <a:solidFill>
                  <a:schemeClr val="bg1">
                    <a:lumMod val="75000"/>
                  </a:schemeClr>
                </a:solidFill>
              </a:endParaRPr>
            </a:p>
          </p:txBody>
        </p:sp>
        <p:sp>
          <p:nvSpPr>
            <p:cNvPr id="28" name="Rectangle 27"/>
            <p:cNvSpPr/>
            <p:nvPr/>
          </p:nvSpPr>
          <p:spPr>
            <a:xfrm>
              <a:off x="6068680" y="4067602"/>
              <a:ext cx="528002" cy="4633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smtClean="0">
                  <a:solidFill>
                    <a:schemeClr val="bg1">
                      <a:lumMod val="75000"/>
                    </a:schemeClr>
                  </a:solidFill>
                </a:rPr>
                <a:t>EX</a:t>
              </a:r>
              <a:endParaRPr lang="en-US" sz="800" dirty="0">
                <a:solidFill>
                  <a:schemeClr val="bg1">
                    <a:lumMod val="75000"/>
                  </a:schemeClr>
                </a:solidFill>
              </a:endParaRPr>
            </a:p>
          </p:txBody>
        </p:sp>
        <p:sp>
          <p:nvSpPr>
            <p:cNvPr id="29" name="Rectangle 28"/>
            <p:cNvSpPr/>
            <p:nvPr/>
          </p:nvSpPr>
          <p:spPr>
            <a:xfrm>
              <a:off x="6596681" y="4067602"/>
              <a:ext cx="528002" cy="46339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smtClean="0">
                  <a:solidFill>
                    <a:schemeClr val="bg1">
                      <a:lumMod val="75000"/>
                    </a:schemeClr>
                  </a:solidFill>
                </a:rPr>
                <a:t>ME</a:t>
              </a:r>
              <a:endParaRPr lang="en-US" sz="800" dirty="0">
                <a:solidFill>
                  <a:schemeClr val="bg1">
                    <a:lumMod val="75000"/>
                  </a:schemeClr>
                </a:solidFill>
              </a:endParaRPr>
            </a:p>
          </p:txBody>
        </p:sp>
        <p:sp>
          <p:nvSpPr>
            <p:cNvPr id="30" name="Rectangle 29"/>
            <p:cNvSpPr/>
            <p:nvPr/>
          </p:nvSpPr>
          <p:spPr>
            <a:xfrm>
              <a:off x="7113907" y="4067601"/>
              <a:ext cx="528002" cy="46339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smtClean="0">
                  <a:solidFill>
                    <a:schemeClr val="bg1">
                      <a:lumMod val="75000"/>
                    </a:schemeClr>
                  </a:solidFill>
                </a:rPr>
                <a:t>WB</a:t>
              </a:r>
              <a:endParaRPr lang="en-US" sz="800" dirty="0">
                <a:solidFill>
                  <a:schemeClr val="bg1">
                    <a:lumMod val="75000"/>
                  </a:schemeClr>
                </a:solidFill>
              </a:endParaRPr>
            </a:p>
          </p:txBody>
        </p:sp>
        <p:sp>
          <p:nvSpPr>
            <p:cNvPr id="31" name="Rectangle 30"/>
            <p:cNvSpPr/>
            <p:nvPr/>
          </p:nvSpPr>
          <p:spPr>
            <a:xfrm>
              <a:off x="5540678" y="4530999"/>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solidFill>
                    <a:schemeClr val="tx1"/>
                  </a:solidFill>
                </a:rPr>
                <a:t>F</a:t>
              </a:r>
              <a:endParaRPr lang="en-US" sz="800" dirty="0">
                <a:solidFill>
                  <a:schemeClr val="tx1"/>
                </a:solidFill>
              </a:endParaRPr>
            </a:p>
          </p:txBody>
        </p:sp>
        <p:sp>
          <p:nvSpPr>
            <p:cNvPr id="32" name="Rectangle 31"/>
            <p:cNvSpPr/>
            <p:nvPr/>
          </p:nvSpPr>
          <p:spPr>
            <a:xfrm>
              <a:off x="6068680" y="4530999"/>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solidFill>
                    <a:srgbClr val="000000"/>
                  </a:solidFill>
                </a:rPr>
                <a:t>DC</a:t>
              </a:r>
              <a:endParaRPr lang="en-US" sz="800" dirty="0">
                <a:solidFill>
                  <a:srgbClr val="000000"/>
                </a:solidFill>
              </a:endParaRPr>
            </a:p>
          </p:txBody>
        </p:sp>
        <p:sp>
          <p:nvSpPr>
            <p:cNvPr id="33" name="Rectangle 32"/>
            <p:cNvSpPr/>
            <p:nvPr/>
          </p:nvSpPr>
          <p:spPr>
            <a:xfrm>
              <a:off x="6596681" y="4530999"/>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solidFill>
                    <a:schemeClr val="tx1"/>
                  </a:solidFill>
                </a:rPr>
                <a:t>EX</a:t>
              </a:r>
              <a:endParaRPr lang="en-US" sz="800" dirty="0">
                <a:solidFill>
                  <a:schemeClr val="tx1"/>
                </a:solidFill>
              </a:endParaRPr>
            </a:p>
          </p:txBody>
        </p:sp>
        <p:sp>
          <p:nvSpPr>
            <p:cNvPr id="34" name="Rectangle 33"/>
            <p:cNvSpPr/>
            <p:nvPr/>
          </p:nvSpPr>
          <p:spPr>
            <a:xfrm>
              <a:off x="7124683" y="4530998"/>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solidFill>
                    <a:schemeClr val="tx1"/>
                  </a:solidFill>
                </a:rPr>
                <a:t>ME</a:t>
              </a:r>
              <a:endParaRPr lang="en-US" sz="800" dirty="0">
                <a:solidFill>
                  <a:schemeClr val="tx1"/>
                </a:solidFill>
              </a:endParaRPr>
            </a:p>
          </p:txBody>
        </p:sp>
        <p:sp>
          <p:nvSpPr>
            <p:cNvPr id="35" name="Rectangle 34"/>
            <p:cNvSpPr/>
            <p:nvPr/>
          </p:nvSpPr>
          <p:spPr>
            <a:xfrm>
              <a:off x="7641908" y="4531001"/>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solidFill>
                    <a:schemeClr val="tx1"/>
                  </a:solidFill>
                </a:rPr>
                <a:t>WB</a:t>
              </a:r>
              <a:endParaRPr lang="en-US" sz="800" dirty="0">
                <a:solidFill>
                  <a:schemeClr val="tx1"/>
                </a:solidFill>
              </a:endParaRPr>
            </a:p>
          </p:txBody>
        </p:sp>
        <p:sp>
          <p:nvSpPr>
            <p:cNvPr id="36" name="Rectangle 35"/>
            <p:cNvSpPr/>
            <p:nvPr/>
          </p:nvSpPr>
          <p:spPr>
            <a:xfrm>
              <a:off x="6068680" y="4994399"/>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F</a:t>
              </a:r>
              <a:endParaRPr lang="en-US" sz="800" dirty="0"/>
            </a:p>
          </p:txBody>
        </p:sp>
        <p:sp>
          <p:nvSpPr>
            <p:cNvPr id="37" name="Rectangle 36"/>
            <p:cNvSpPr/>
            <p:nvPr/>
          </p:nvSpPr>
          <p:spPr>
            <a:xfrm>
              <a:off x="6596682" y="4994399"/>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DC</a:t>
              </a:r>
              <a:endParaRPr lang="en-US" sz="800" dirty="0"/>
            </a:p>
          </p:txBody>
        </p:sp>
        <p:sp>
          <p:nvSpPr>
            <p:cNvPr id="38" name="Rectangle 37"/>
            <p:cNvSpPr/>
            <p:nvPr/>
          </p:nvSpPr>
          <p:spPr>
            <a:xfrm>
              <a:off x="7124684" y="4994399"/>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EX</a:t>
              </a:r>
              <a:endParaRPr lang="en-US" sz="800" dirty="0"/>
            </a:p>
          </p:txBody>
        </p:sp>
        <p:sp>
          <p:nvSpPr>
            <p:cNvPr id="39" name="Rectangle 38"/>
            <p:cNvSpPr/>
            <p:nvPr/>
          </p:nvSpPr>
          <p:spPr>
            <a:xfrm>
              <a:off x="7652683" y="4994396"/>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ME</a:t>
              </a:r>
              <a:endParaRPr lang="en-US" sz="800" dirty="0"/>
            </a:p>
          </p:txBody>
        </p:sp>
        <p:sp>
          <p:nvSpPr>
            <p:cNvPr id="40" name="Rectangle 39"/>
            <p:cNvSpPr/>
            <p:nvPr/>
          </p:nvSpPr>
          <p:spPr>
            <a:xfrm>
              <a:off x="8169911" y="4994399"/>
              <a:ext cx="528002" cy="4633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smtClean="0"/>
                <a:t>WB</a:t>
              </a:r>
              <a:endParaRPr lang="en-US" sz="800" dirty="0"/>
            </a:p>
          </p:txBody>
        </p:sp>
        <p:sp>
          <p:nvSpPr>
            <p:cNvPr id="22" name="TextBox 21"/>
            <p:cNvSpPr txBox="1"/>
            <p:nvPr/>
          </p:nvSpPr>
          <p:spPr>
            <a:xfrm>
              <a:off x="640681" y="2865542"/>
              <a:ext cx="1561589" cy="332605"/>
            </a:xfrm>
            <a:prstGeom prst="rect">
              <a:avLst/>
            </a:prstGeom>
            <a:noFill/>
          </p:spPr>
          <p:txBody>
            <a:bodyPr wrap="none" rtlCol="0">
              <a:spAutoFit/>
            </a:bodyPr>
            <a:lstStyle/>
            <a:p>
              <a:r>
                <a:rPr lang="en-US" sz="800" dirty="0" smtClean="0"/>
                <a:t>Branch Instruction</a:t>
              </a:r>
              <a:endParaRPr lang="en-US" sz="800" dirty="0" smtClean="0"/>
            </a:p>
          </p:txBody>
        </p:sp>
        <p:sp>
          <p:nvSpPr>
            <p:cNvPr id="41" name="TextBox 40"/>
            <p:cNvSpPr txBox="1"/>
            <p:nvPr/>
          </p:nvSpPr>
          <p:spPr>
            <a:xfrm>
              <a:off x="777237" y="3353746"/>
              <a:ext cx="1555711" cy="332605"/>
            </a:xfrm>
            <a:prstGeom prst="rect">
              <a:avLst/>
            </a:prstGeom>
            <a:noFill/>
          </p:spPr>
          <p:txBody>
            <a:bodyPr wrap="none" rtlCol="0">
              <a:spAutoFit/>
            </a:bodyPr>
            <a:lstStyle/>
            <a:p>
              <a:r>
                <a:rPr lang="en-US" sz="800" dirty="0" smtClean="0"/>
                <a:t>Wasted Execution</a:t>
              </a:r>
              <a:endParaRPr lang="en-US" sz="800" dirty="0" smtClean="0"/>
            </a:p>
          </p:txBody>
        </p:sp>
        <p:sp>
          <p:nvSpPr>
            <p:cNvPr id="42" name="TextBox 41"/>
            <p:cNvSpPr txBox="1"/>
            <p:nvPr/>
          </p:nvSpPr>
          <p:spPr>
            <a:xfrm>
              <a:off x="295094" y="3971611"/>
              <a:ext cx="2670734" cy="332605"/>
            </a:xfrm>
            <a:prstGeom prst="rect">
              <a:avLst/>
            </a:prstGeom>
            <a:noFill/>
          </p:spPr>
          <p:txBody>
            <a:bodyPr wrap="none" rtlCol="0">
              <a:spAutoFit/>
            </a:bodyPr>
            <a:lstStyle/>
            <a:p>
              <a:r>
                <a:rPr lang="en-US" sz="800" dirty="0" smtClean="0"/>
                <a:t>First Instruction of the new branch</a:t>
              </a:r>
              <a:endParaRPr lang="en-US" sz="800" dirty="0" smtClean="0"/>
            </a:p>
          </p:txBody>
        </p:sp>
        <p:cxnSp>
          <p:nvCxnSpPr>
            <p:cNvPr id="24" name="Straight Arrow Connector 23"/>
            <p:cNvCxnSpPr>
              <a:stCxn id="22" idx="3"/>
              <a:endCxn id="11" idx="1"/>
            </p:cNvCxnSpPr>
            <p:nvPr/>
          </p:nvCxnSpPr>
          <p:spPr>
            <a:xfrm>
              <a:off x="2202270" y="3031844"/>
              <a:ext cx="1754403" cy="340659"/>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3" name="Straight Arrow Connector 42"/>
            <p:cNvCxnSpPr>
              <a:stCxn id="41" idx="3"/>
              <a:endCxn id="16" idx="1"/>
            </p:cNvCxnSpPr>
            <p:nvPr/>
          </p:nvCxnSpPr>
          <p:spPr>
            <a:xfrm>
              <a:off x="2332949" y="3520048"/>
              <a:ext cx="2151726" cy="315853"/>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5" name="Straight Arrow Connector 44"/>
            <p:cNvCxnSpPr>
              <a:stCxn id="42" idx="3"/>
              <a:endCxn id="31" idx="1"/>
            </p:cNvCxnSpPr>
            <p:nvPr/>
          </p:nvCxnSpPr>
          <p:spPr>
            <a:xfrm>
              <a:off x="2965828" y="4137914"/>
              <a:ext cx="2574849" cy="624785"/>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grpSp>
      <p:sp>
        <p:nvSpPr>
          <p:cNvPr id="51" name="TextBox 50"/>
          <p:cNvSpPr txBox="1"/>
          <p:nvPr/>
        </p:nvSpPr>
        <p:spPr>
          <a:xfrm>
            <a:off x="289111" y="2421684"/>
            <a:ext cx="6307623" cy="2031325"/>
          </a:xfrm>
          <a:prstGeom prst="rect">
            <a:avLst/>
          </a:prstGeom>
          <a:noFill/>
        </p:spPr>
        <p:txBody>
          <a:bodyPr wrap="square" rtlCol="0">
            <a:spAutoFit/>
          </a:bodyPr>
          <a:lstStyle/>
          <a:p>
            <a:r>
              <a:rPr lang="en-US" dirty="0" smtClean="0"/>
              <a:t>Three common solutions:</a:t>
            </a:r>
          </a:p>
          <a:p>
            <a:endParaRPr lang="en-US" dirty="0"/>
          </a:p>
          <a:p>
            <a:r>
              <a:rPr lang="en-US" dirty="0" smtClean="0"/>
              <a:t>Branch Delay Slot.  The one or two instructions immediately following a branch are </a:t>
            </a:r>
            <a:r>
              <a:rPr lang="en-US" i="1" dirty="0" smtClean="0"/>
              <a:t>always executed</a:t>
            </a:r>
            <a:r>
              <a:rPr lang="en-US" dirty="0" smtClean="0"/>
              <a:t>.  If there is useful work that can be done that doesn’t affect the outcome of the branch, it can be inserted in to this slot.  If there isn’t any work, the compiler must insert NOP instructions.</a:t>
            </a:r>
          </a:p>
        </p:txBody>
      </p:sp>
      <p:sp>
        <p:nvSpPr>
          <p:cNvPr id="44" name="TextBox 43"/>
          <p:cNvSpPr txBox="1"/>
          <p:nvPr/>
        </p:nvSpPr>
        <p:spPr>
          <a:xfrm>
            <a:off x="289008" y="4488283"/>
            <a:ext cx="8518394" cy="2031325"/>
          </a:xfrm>
          <a:prstGeom prst="rect">
            <a:avLst/>
          </a:prstGeom>
          <a:noFill/>
        </p:spPr>
        <p:txBody>
          <a:bodyPr wrap="square" rtlCol="0">
            <a:spAutoFit/>
          </a:bodyPr>
          <a:lstStyle/>
          <a:p>
            <a:r>
              <a:rPr lang="en-US" dirty="0" smtClean="0"/>
              <a:t>The second solution (well, attempt at mitigation), is Branch Prediction.  BP is implemented on almost all modern medium and large processors and the effectiveness of the BP algorithm is often a key determinant of overall performance.</a:t>
            </a:r>
          </a:p>
          <a:p>
            <a:endParaRPr lang="en-US" dirty="0"/>
          </a:p>
          <a:p>
            <a:r>
              <a:rPr lang="en-US" dirty="0" smtClean="0"/>
              <a:t>Lastly, most compilers will try and work out which branch is going to be taken </a:t>
            </a:r>
            <a:r>
              <a:rPr lang="en-US" i="1" dirty="0" smtClean="0"/>
              <a:t>most often</a:t>
            </a:r>
            <a:r>
              <a:rPr lang="en-US" dirty="0" smtClean="0"/>
              <a:t> and arrange the code such that this is the fast path through the pipeline.</a:t>
            </a:r>
          </a:p>
        </p:txBody>
      </p:sp>
    </p:spTree>
    <p:extLst>
      <p:ext uri="{BB962C8B-B14F-4D97-AF65-F5344CB8AC3E}">
        <p14:creationId xmlns:p14="http://schemas.microsoft.com/office/powerpoint/2010/main" val="353102163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a:t>
            </a:fld>
            <a:endParaRPr lang="en-US"/>
          </a:p>
        </p:txBody>
      </p:sp>
      <p:sp>
        <p:nvSpPr>
          <p:cNvPr id="4" name="Content Placeholder 3"/>
          <p:cNvSpPr>
            <a:spLocks noGrp="1"/>
          </p:cNvSpPr>
          <p:nvPr>
            <p:ph idx="1"/>
          </p:nvPr>
        </p:nvSpPr>
        <p:spPr/>
        <p:txBody>
          <a:bodyPr/>
          <a:lstStyle/>
          <a:p>
            <a:r>
              <a:rPr lang="en-US" dirty="0" smtClean="0"/>
              <a:t>CISC, RISC</a:t>
            </a:r>
          </a:p>
          <a:p>
            <a:r>
              <a:rPr lang="en-US" dirty="0" smtClean="0"/>
              <a:t>Pipelining</a:t>
            </a:r>
          </a:p>
          <a:p>
            <a:r>
              <a:rPr lang="en-US" dirty="0" smtClean="0"/>
              <a:t>Branch Prediction</a:t>
            </a:r>
          </a:p>
          <a:p>
            <a:r>
              <a:rPr lang="en-US" dirty="0" smtClean="0"/>
              <a:t>Memory and Cache</a:t>
            </a:r>
          </a:p>
          <a:p>
            <a:r>
              <a:rPr lang="en-US" dirty="0" smtClean="0"/>
              <a:t>Interrupts and Exception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20</a:t>
            </a:fld>
            <a:endParaRPr lang="en-US"/>
          </a:p>
        </p:txBody>
      </p:sp>
      <p:sp>
        <p:nvSpPr>
          <p:cNvPr id="4" name="Content Placeholder 3"/>
          <p:cNvSpPr>
            <a:spLocks noGrp="1"/>
          </p:cNvSpPr>
          <p:nvPr>
            <p:ph idx="1"/>
          </p:nvPr>
        </p:nvSpPr>
        <p:spPr>
          <a:xfrm>
            <a:off x="457200" y="1916113"/>
            <a:ext cx="8229600" cy="4681537"/>
          </a:xfrm>
        </p:spPr>
        <p:txBody>
          <a:bodyPr/>
          <a:lstStyle/>
          <a:p>
            <a:pPr marL="0" indent="0">
              <a:buNone/>
            </a:pPr>
            <a:r>
              <a:rPr lang="en-US" sz="2000" dirty="0" smtClean="0"/>
              <a:t>The five-stage model for instruction execution, or something close, is often found implemented in RISC processors however it isn’t the only type of pipeline.</a:t>
            </a:r>
          </a:p>
          <a:p>
            <a:pPr marL="0" indent="0">
              <a:buNone/>
            </a:pPr>
            <a:endParaRPr lang="en-US" sz="2000" dirty="0"/>
          </a:p>
          <a:p>
            <a:pPr marL="0" indent="0">
              <a:buNone/>
            </a:pPr>
            <a:r>
              <a:rPr lang="en-US" sz="2000" dirty="0" smtClean="0"/>
              <a:t>An N-stage pipeline can theoretically improve throughput </a:t>
            </a:r>
            <a:r>
              <a:rPr lang="en-US" sz="2000" dirty="0" smtClean="0">
                <a:solidFill>
                  <a:srgbClr val="FF6600"/>
                </a:solidFill>
              </a:rPr>
              <a:t>N-times</a:t>
            </a:r>
            <a:r>
              <a:rPr lang="en-US" sz="2000" dirty="0" smtClean="0"/>
              <a:t>, so deeper pipelines should have better performance.  In practice, long pipelines with many instructions executing simultaneously introduce more possibility of data interdependence and higher likelihood of stalls.  Moreover, the branch penalty increases the further in to the pipeline the branch outcome is decided.</a:t>
            </a:r>
          </a:p>
          <a:p>
            <a:pPr marL="0" indent="0">
              <a:buNone/>
            </a:pPr>
            <a:endParaRPr lang="en-US" sz="2000" dirty="0"/>
          </a:p>
          <a:p>
            <a:pPr marL="0" indent="0">
              <a:buNone/>
            </a:pPr>
            <a:r>
              <a:rPr lang="en-US" sz="2000" dirty="0" smtClean="0"/>
              <a:t>Despite this, some later Pentium 4 processors had pipelines </a:t>
            </a:r>
            <a:r>
              <a:rPr lang="en-US" sz="2000" dirty="0" smtClean="0">
                <a:solidFill>
                  <a:srgbClr val="FF6600"/>
                </a:solidFill>
              </a:rPr>
              <a:t>31</a:t>
            </a:r>
            <a:r>
              <a:rPr lang="en-US" sz="2000" dirty="0" smtClean="0"/>
              <a:t> stages deep.  In highly constrained devices, such as network packet processors, the pipelines may be </a:t>
            </a:r>
            <a:r>
              <a:rPr lang="en-US" sz="2000" dirty="0" smtClean="0">
                <a:solidFill>
                  <a:srgbClr val="FF6600"/>
                </a:solidFill>
              </a:rPr>
              <a:t>several thousand stages </a:t>
            </a:r>
            <a:r>
              <a:rPr lang="en-US" sz="2000" dirty="0" smtClean="0"/>
              <a:t>deep.</a:t>
            </a:r>
          </a:p>
        </p:txBody>
      </p:sp>
    </p:spTree>
    <p:extLst>
      <p:ext uri="{BB962C8B-B14F-4D97-AF65-F5344CB8AC3E}">
        <p14:creationId xmlns:p14="http://schemas.microsoft.com/office/powerpoint/2010/main" val="1273671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Superscalar Execution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21</a:t>
            </a:fld>
            <a:endParaRPr lang="en-US"/>
          </a:p>
        </p:txBody>
      </p:sp>
      <p:sp>
        <p:nvSpPr>
          <p:cNvPr id="4" name="Content Placeholder 3"/>
          <p:cNvSpPr>
            <a:spLocks noGrp="1"/>
          </p:cNvSpPr>
          <p:nvPr>
            <p:ph idx="1"/>
          </p:nvPr>
        </p:nvSpPr>
        <p:spPr>
          <a:xfrm>
            <a:off x="457200" y="1786776"/>
            <a:ext cx="8229600" cy="2457956"/>
          </a:xfrm>
        </p:spPr>
        <p:txBody>
          <a:bodyPr/>
          <a:lstStyle/>
          <a:p>
            <a:pPr marL="0" indent="0">
              <a:buNone/>
            </a:pPr>
            <a:r>
              <a:rPr lang="en-US" sz="2000" dirty="0" smtClean="0"/>
              <a:t>We have previously shown that many instructions either require the ALU or memory access but not both.  For example, a direct-addressed load requires no computation and an add involving only registers requires no memory.  Processors can exploit this in order to process more than one instruction per clock cycle.  This is termed </a:t>
            </a:r>
            <a:r>
              <a:rPr lang="en-US" sz="2000" dirty="0" smtClean="0">
                <a:solidFill>
                  <a:srgbClr val="FF6600"/>
                </a:solidFill>
              </a:rPr>
              <a:t>Superscalar</a:t>
            </a:r>
            <a:r>
              <a:rPr lang="en-US" sz="2000" dirty="0" smtClean="0"/>
              <a:t> </a:t>
            </a:r>
            <a:r>
              <a:rPr lang="en-US" sz="2000" dirty="0" smtClean="0">
                <a:solidFill>
                  <a:srgbClr val="FF6600"/>
                </a:solidFill>
              </a:rPr>
              <a:t>Operation</a:t>
            </a:r>
            <a:r>
              <a:rPr lang="en-US" sz="2000" dirty="0" smtClean="0"/>
              <a:t>.  Below is shown a section of a Superscalar pipeline with two execution units, however there may be other units to cover FPU operation, single-cycle multiply or other such operations.</a:t>
            </a:r>
          </a:p>
        </p:txBody>
      </p:sp>
      <p:sp>
        <p:nvSpPr>
          <p:cNvPr id="3" name="Rectangle 2"/>
          <p:cNvSpPr/>
          <p:nvPr/>
        </p:nvSpPr>
        <p:spPr>
          <a:xfrm>
            <a:off x="938673" y="5232419"/>
            <a:ext cx="919235" cy="52912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Fetch</a:t>
            </a:r>
            <a:endParaRPr lang="en-US" dirty="0"/>
          </a:p>
        </p:txBody>
      </p:sp>
      <p:sp>
        <p:nvSpPr>
          <p:cNvPr id="6" name="Rectangle 5"/>
          <p:cNvSpPr/>
          <p:nvPr/>
        </p:nvSpPr>
        <p:spPr>
          <a:xfrm>
            <a:off x="3231189" y="5232419"/>
            <a:ext cx="1107843" cy="52912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Dispatch</a:t>
            </a:r>
            <a:endParaRPr lang="en-US" dirty="0"/>
          </a:p>
        </p:txBody>
      </p:sp>
      <p:sp>
        <p:nvSpPr>
          <p:cNvPr id="5" name="Rectangle 4"/>
          <p:cNvSpPr/>
          <p:nvPr/>
        </p:nvSpPr>
        <p:spPr>
          <a:xfrm>
            <a:off x="2316504" y="4562198"/>
            <a:ext cx="482114" cy="1940111"/>
          </a:xfrm>
          <a:prstGeom prst="rect">
            <a:avLst/>
          </a:prstGeom>
        </p:spPr>
        <p:style>
          <a:lnRef idx="1">
            <a:schemeClr val="accent6"/>
          </a:lnRef>
          <a:fillRef idx="2">
            <a:schemeClr val="accent6"/>
          </a:fillRef>
          <a:effectRef idx="1">
            <a:schemeClr val="accent6"/>
          </a:effectRef>
          <a:fontRef idx="minor">
            <a:schemeClr val="dk1"/>
          </a:fontRef>
        </p:style>
        <p:txBody>
          <a:bodyPr vert="vert" rtlCol="0" anchor="ctr"/>
          <a:lstStyle/>
          <a:p>
            <a:pPr algn="ctr"/>
            <a:r>
              <a:rPr lang="en-US" sz="1400" dirty="0" smtClean="0">
                <a:solidFill>
                  <a:srgbClr val="000000"/>
                </a:solidFill>
              </a:rPr>
              <a:t>Instruction Queue</a:t>
            </a:r>
            <a:endParaRPr lang="en-US" sz="1400" dirty="0">
              <a:solidFill>
                <a:srgbClr val="000000"/>
              </a:solidFill>
            </a:endParaRPr>
          </a:p>
        </p:txBody>
      </p:sp>
      <p:cxnSp>
        <p:nvCxnSpPr>
          <p:cNvPr id="11" name="Elbow Connector 10"/>
          <p:cNvCxnSpPr>
            <a:stCxn id="3" idx="0"/>
          </p:cNvCxnSpPr>
          <p:nvPr/>
        </p:nvCxnSpPr>
        <p:spPr>
          <a:xfrm rot="5400000" flipH="1" flipV="1">
            <a:off x="1522287" y="4438203"/>
            <a:ext cx="670221" cy="918213"/>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13" name="Elbow Connector 12"/>
          <p:cNvCxnSpPr>
            <a:endCxn id="6" idx="2"/>
          </p:cNvCxnSpPr>
          <p:nvPr/>
        </p:nvCxnSpPr>
        <p:spPr>
          <a:xfrm flipV="1">
            <a:off x="2798618" y="5761541"/>
            <a:ext cx="986493" cy="740768"/>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14" name="Rectangle 13"/>
          <p:cNvSpPr/>
          <p:nvPr/>
        </p:nvSpPr>
        <p:spPr>
          <a:xfrm>
            <a:off x="4888726" y="4502951"/>
            <a:ext cx="1107843" cy="52912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ALU</a:t>
            </a:r>
            <a:endParaRPr lang="en-US" dirty="0"/>
          </a:p>
        </p:txBody>
      </p:sp>
      <p:sp>
        <p:nvSpPr>
          <p:cNvPr id="15" name="Rectangle 14"/>
          <p:cNvSpPr/>
          <p:nvPr/>
        </p:nvSpPr>
        <p:spPr>
          <a:xfrm>
            <a:off x="4888726" y="5973187"/>
            <a:ext cx="1107843" cy="52912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Load/Store Unit</a:t>
            </a:r>
            <a:endParaRPr lang="en-US" sz="1400" dirty="0"/>
          </a:p>
        </p:txBody>
      </p:sp>
      <p:cxnSp>
        <p:nvCxnSpPr>
          <p:cNvPr id="17" name="Elbow Connector 16"/>
          <p:cNvCxnSpPr>
            <a:stCxn id="6" idx="3"/>
            <a:endCxn id="14" idx="1"/>
          </p:cNvCxnSpPr>
          <p:nvPr/>
        </p:nvCxnSpPr>
        <p:spPr>
          <a:xfrm flipV="1">
            <a:off x="4339032" y="4767512"/>
            <a:ext cx="549694" cy="729468"/>
          </a:xfrm>
          <a:prstGeom prst="bentConnector3">
            <a:avLst/>
          </a:prstGeom>
          <a:ln>
            <a:tailEnd type="arrow"/>
          </a:ln>
        </p:spPr>
        <p:style>
          <a:lnRef idx="2">
            <a:schemeClr val="dk1"/>
          </a:lnRef>
          <a:fillRef idx="0">
            <a:schemeClr val="dk1"/>
          </a:fillRef>
          <a:effectRef idx="1">
            <a:schemeClr val="dk1"/>
          </a:effectRef>
          <a:fontRef idx="minor">
            <a:schemeClr val="tx1"/>
          </a:fontRef>
        </p:style>
      </p:cxnSp>
      <p:cxnSp>
        <p:nvCxnSpPr>
          <p:cNvPr id="19" name="Elbow Connector 18"/>
          <p:cNvCxnSpPr>
            <a:stCxn id="6" idx="3"/>
            <a:endCxn id="15" idx="1"/>
          </p:cNvCxnSpPr>
          <p:nvPr/>
        </p:nvCxnSpPr>
        <p:spPr>
          <a:xfrm>
            <a:off x="4339032" y="5496980"/>
            <a:ext cx="549694" cy="740768"/>
          </a:xfrm>
          <a:prstGeom prst="bentConnector3">
            <a:avLst/>
          </a:prstGeom>
          <a:ln>
            <a:tailEnd type="arrow"/>
          </a:ln>
        </p:spPr>
        <p:style>
          <a:lnRef idx="2">
            <a:schemeClr val="dk1"/>
          </a:lnRef>
          <a:fillRef idx="0">
            <a:schemeClr val="dk1"/>
          </a:fillRef>
          <a:effectRef idx="1">
            <a:schemeClr val="dk1"/>
          </a:effectRef>
          <a:fontRef idx="minor">
            <a:schemeClr val="tx1"/>
          </a:fontRef>
        </p:style>
      </p:cxnSp>
      <p:sp>
        <p:nvSpPr>
          <p:cNvPr id="20" name="Rectangle 19"/>
          <p:cNvSpPr/>
          <p:nvPr/>
        </p:nvSpPr>
        <p:spPr>
          <a:xfrm>
            <a:off x="6523210" y="5232420"/>
            <a:ext cx="1414039" cy="52912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Write back</a:t>
            </a:r>
            <a:endParaRPr lang="en-US" dirty="0"/>
          </a:p>
        </p:txBody>
      </p:sp>
      <p:cxnSp>
        <p:nvCxnSpPr>
          <p:cNvPr id="22" name="Elbow Connector 21"/>
          <p:cNvCxnSpPr>
            <a:stCxn id="14" idx="3"/>
            <a:endCxn id="20" idx="1"/>
          </p:cNvCxnSpPr>
          <p:nvPr/>
        </p:nvCxnSpPr>
        <p:spPr>
          <a:xfrm>
            <a:off x="5996569" y="4767512"/>
            <a:ext cx="526641" cy="729469"/>
          </a:xfrm>
          <a:prstGeom prst="bentConnector3">
            <a:avLst/>
          </a:prstGeom>
          <a:ln>
            <a:tailEnd type="arrow"/>
          </a:ln>
        </p:spPr>
        <p:style>
          <a:lnRef idx="2">
            <a:schemeClr val="dk1"/>
          </a:lnRef>
          <a:fillRef idx="0">
            <a:schemeClr val="dk1"/>
          </a:fillRef>
          <a:effectRef idx="1">
            <a:schemeClr val="dk1"/>
          </a:effectRef>
          <a:fontRef idx="minor">
            <a:schemeClr val="tx1"/>
          </a:fontRef>
        </p:style>
      </p:cxnSp>
      <p:cxnSp>
        <p:nvCxnSpPr>
          <p:cNvPr id="24" name="Elbow Connector 23"/>
          <p:cNvCxnSpPr>
            <a:stCxn id="15" idx="3"/>
            <a:endCxn id="20" idx="1"/>
          </p:cNvCxnSpPr>
          <p:nvPr/>
        </p:nvCxnSpPr>
        <p:spPr>
          <a:xfrm flipV="1">
            <a:off x="5996569" y="5496981"/>
            <a:ext cx="526641" cy="740767"/>
          </a:xfrm>
          <a:prstGeom prst="bentConnector3">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2696715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Prediction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22</a:t>
            </a:fld>
            <a:endParaRPr lang="en-US"/>
          </a:p>
        </p:txBody>
      </p:sp>
      <p:sp>
        <p:nvSpPr>
          <p:cNvPr id="21" name="Oval 20"/>
          <p:cNvSpPr/>
          <p:nvPr/>
        </p:nvSpPr>
        <p:spPr>
          <a:xfrm>
            <a:off x="2983713" y="2249136"/>
            <a:ext cx="1023023" cy="102302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LNT</a:t>
            </a:r>
            <a:endParaRPr lang="en-US" dirty="0"/>
          </a:p>
        </p:txBody>
      </p:sp>
      <p:sp>
        <p:nvSpPr>
          <p:cNvPr id="46" name="Oval 45"/>
          <p:cNvSpPr/>
          <p:nvPr/>
        </p:nvSpPr>
        <p:spPr>
          <a:xfrm>
            <a:off x="4406072" y="2249136"/>
            <a:ext cx="1023023" cy="102302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LT</a:t>
            </a:r>
            <a:endParaRPr lang="en-US" dirty="0"/>
          </a:p>
        </p:txBody>
      </p:sp>
      <p:cxnSp>
        <p:nvCxnSpPr>
          <p:cNvPr id="25" name="Curved Connector 24"/>
          <p:cNvCxnSpPr>
            <a:stCxn id="21" idx="7"/>
            <a:endCxn id="46" idx="1"/>
          </p:cNvCxnSpPr>
          <p:nvPr/>
        </p:nvCxnSpPr>
        <p:spPr>
          <a:xfrm rot="5400000" flipH="1" flipV="1">
            <a:off x="4206404" y="2049468"/>
            <a:ext cx="12700" cy="698972"/>
          </a:xfrm>
          <a:prstGeom prst="curvedConnector3">
            <a:avLst>
              <a:gd name="adj1" fmla="val 2979669"/>
            </a:avLst>
          </a:prstGeom>
          <a:ln>
            <a:tailEnd type="arrow"/>
          </a:ln>
        </p:spPr>
        <p:style>
          <a:lnRef idx="2">
            <a:schemeClr val="dk1"/>
          </a:lnRef>
          <a:fillRef idx="0">
            <a:schemeClr val="dk1"/>
          </a:fillRef>
          <a:effectRef idx="1">
            <a:schemeClr val="dk1"/>
          </a:effectRef>
          <a:fontRef idx="minor">
            <a:schemeClr val="tx1"/>
          </a:fontRef>
        </p:style>
      </p:cxnSp>
      <p:cxnSp>
        <p:nvCxnSpPr>
          <p:cNvPr id="48" name="Curved Connector 47"/>
          <p:cNvCxnSpPr>
            <a:stCxn id="46" idx="3"/>
            <a:endCxn id="21" idx="5"/>
          </p:cNvCxnSpPr>
          <p:nvPr/>
        </p:nvCxnSpPr>
        <p:spPr>
          <a:xfrm rot="5400000">
            <a:off x="4206404" y="2772855"/>
            <a:ext cx="12700" cy="698972"/>
          </a:xfrm>
          <a:prstGeom prst="curvedConnector3">
            <a:avLst>
              <a:gd name="adj1" fmla="val 2979669"/>
            </a:avLst>
          </a:prstGeom>
          <a:ln>
            <a:tailEnd type="arrow"/>
          </a:ln>
        </p:spPr>
        <p:style>
          <a:lnRef idx="2">
            <a:schemeClr val="dk1"/>
          </a:lnRef>
          <a:fillRef idx="0">
            <a:schemeClr val="dk1"/>
          </a:fillRef>
          <a:effectRef idx="1">
            <a:schemeClr val="dk1"/>
          </a:effectRef>
          <a:fontRef idx="minor">
            <a:schemeClr val="tx1"/>
          </a:fontRef>
        </p:style>
      </p:cxnSp>
      <p:cxnSp>
        <p:nvCxnSpPr>
          <p:cNvPr id="50" name="Curved Connector 49"/>
          <p:cNvCxnSpPr>
            <a:stCxn id="21" idx="1"/>
            <a:endCxn id="21" idx="3"/>
          </p:cNvCxnSpPr>
          <p:nvPr/>
        </p:nvCxnSpPr>
        <p:spPr>
          <a:xfrm rot="16200000" flipH="1">
            <a:off x="2771837" y="2760647"/>
            <a:ext cx="723387" cy="12700"/>
          </a:xfrm>
          <a:prstGeom prst="curvedConnector5">
            <a:avLst>
              <a:gd name="adj1" fmla="val -31601"/>
              <a:gd name="adj2" fmla="val -5723772"/>
              <a:gd name="adj3" fmla="val 131601"/>
            </a:avLst>
          </a:prstGeom>
          <a:ln>
            <a:tailEnd type="arrow"/>
          </a:ln>
        </p:spPr>
        <p:style>
          <a:lnRef idx="2">
            <a:schemeClr val="dk1"/>
          </a:lnRef>
          <a:fillRef idx="0">
            <a:schemeClr val="dk1"/>
          </a:fillRef>
          <a:effectRef idx="1">
            <a:schemeClr val="dk1"/>
          </a:effectRef>
          <a:fontRef idx="minor">
            <a:schemeClr val="tx1"/>
          </a:fontRef>
        </p:style>
      </p:cxnSp>
      <p:cxnSp>
        <p:nvCxnSpPr>
          <p:cNvPr id="54" name="Curved Connector 53"/>
          <p:cNvCxnSpPr>
            <a:stCxn id="46" idx="7"/>
            <a:endCxn id="46" idx="5"/>
          </p:cNvCxnSpPr>
          <p:nvPr/>
        </p:nvCxnSpPr>
        <p:spPr>
          <a:xfrm rot="16200000" flipH="1">
            <a:off x="4917583" y="2760647"/>
            <a:ext cx="723387" cy="12700"/>
          </a:xfrm>
          <a:prstGeom prst="curvedConnector5">
            <a:avLst>
              <a:gd name="adj1" fmla="val -31601"/>
              <a:gd name="adj2" fmla="val 5990535"/>
              <a:gd name="adj3" fmla="val 131601"/>
            </a:avLst>
          </a:prstGeom>
          <a:ln>
            <a:tailEnd type="arrow"/>
          </a:ln>
        </p:spPr>
        <p:style>
          <a:lnRef idx="2">
            <a:schemeClr val="dk1"/>
          </a:lnRef>
          <a:fillRef idx="0">
            <a:schemeClr val="dk1"/>
          </a:fillRef>
          <a:effectRef idx="1">
            <a:schemeClr val="dk1"/>
          </a:effectRef>
          <a:fontRef idx="minor">
            <a:schemeClr val="tx1"/>
          </a:fontRef>
        </p:style>
      </p:cxnSp>
      <p:sp>
        <p:nvSpPr>
          <p:cNvPr id="57" name="TextBox 56"/>
          <p:cNvSpPr txBox="1"/>
          <p:nvPr/>
        </p:nvSpPr>
        <p:spPr>
          <a:xfrm>
            <a:off x="1893182" y="2615801"/>
            <a:ext cx="552667" cy="369332"/>
          </a:xfrm>
          <a:prstGeom prst="rect">
            <a:avLst/>
          </a:prstGeom>
          <a:noFill/>
        </p:spPr>
        <p:txBody>
          <a:bodyPr wrap="square" rtlCol="0">
            <a:spAutoFit/>
          </a:bodyPr>
          <a:lstStyle/>
          <a:p>
            <a:r>
              <a:rPr lang="en-US" dirty="0" smtClean="0">
                <a:solidFill>
                  <a:srgbClr val="000000"/>
                </a:solidFill>
              </a:rPr>
              <a:t>NT</a:t>
            </a:r>
            <a:endParaRPr lang="en-US" dirty="0" smtClean="0">
              <a:solidFill>
                <a:srgbClr val="000000"/>
              </a:solidFill>
            </a:endParaRPr>
          </a:p>
        </p:txBody>
      </p:sp>
      <p:sp>
        <p:nvSpPr>
          <p:cNvPr id="59" name="TextBox 58"/>
          <p:cNvSpPr txBox="1"/>
          <p:nvPr/>
        </p:nvSpPr>
        <p:spPr>
          <a:xfrm>
            <a:off x="3992617" y="3497214"/>
            <a:ext cx="552667" cy="369332"/>
          </a:xfrm>
          <a:prstGeom prst="rect">
            <a:avLst/>
          </a:prstGeom>
          <a:noFill/>
        </p:spPr>
        <p:txBody>
          <a:bodyPr wrap="square" rtlCol="0">
            <a:spAutoFit/>
          </a:bodyPr>
          <a:lstStyle/>
          <a:p>
            <a:r>
              <a:rPr lang="en-US" dirty="0" smtClean="0">
                <a:solidFill>
                  <a:srgbClr val="000000"/>
                </a:solidFill>
              </a:rPr>
              <a:t>NT</a:t>
            </a:r>
            <a:endParaRPr lang="en-US" dirty="0" smtClean="0">
              <a:solidFill>
                <a:srgbClr val="000000"/>
              </a:solidFill>
            </a:endParaRPr>
          </a:p>
        </p:txBody>
      </p:sp>
      <p:sp>
        <p:nvSpPr>
          <p:cNvPr id="61" name="TextBox 60"/>
          <p:cNvSpPr txBox="1"/>
          <p:nvPr/>
        </p:nvSpPr>
        <p:spPr>
          <a:xfrm>
            <a:off x="4027894" y="1688235"/>
            <a:ext cx="552667" cy="369332"/>
          </a:xfrm>
          <a:prstGeom prst="rect">
            <a:avLst/>
          </a:prstGeom>
          <a:noFill/>
        </p:spPr>
        <p:txBody>
          <a:bodyPr wrap="square" rtlCol="0">
            <a:spAutoFit/>
          </a:bodyPr>
          <a:lstStyle/>
          <a:p>
            <a:r>
              <a:rPr lang="en-US" dirty="0" smtClean="0">
                <a:solidFill>
                  <a:srgbClr val="000000"/>
                </a:solidFill>
              </a:rPr>
              <a:t>T</a:t>
            </a:r>
            <a:endParaRPr lang="en-US" dirty="0" smtClean="0">
              <a:solidFill>
                <a:srgbClr val="000000"/>
              </a:solidFill>
            </a:endParaRPr>
          </a:p>
        </p:txBody>
      </p:sp>
      <p:sp>
        <p:nvSpPr>
          <p:cNvPr id="62" name="TextBox 61"/>
          <p:cNvSpPr txBox="1"/>
          <p:nvPr/>
        </p:nvSpPr>
        <p:spPr>
          <a:xfrm>
            <a:off x="6079341" y="2557011"/>
            <a:ext cx="552667" cy="369332"/>
          </a:xfrm>
          <a:prstGeom prst="rect">
            <a:avLst/>
          </a:prstGeom>
          <a:noFill/>
        </p:spPr>
        <p:txBody>
          <a:bodyPr wrap="square" rtlCol="0">
            <a:spAutoFit/>
          </a:bodyPr>
          <a:lstStyle/>
          <a:p>
            <a:r>
              <a:rPr lang="en-US" dirty="0" smtClean="0">
                <a:solidFill>
                  <a:srgbClr val="000000"/>
                </a:solidFill>
              </a:rPr>
              <a:t>T</a:t>
            </a:r>
            <a:endParaRPr lang="en-US" dirty="0" smtClean="0">
              <a:solidFill>
                <a:srgbClr val="000000"/>
              </a:solidFill>
            </a:endParaRPr>
          </a:p>
        </p:txBody>
      </p:sp>
      <p:sp>
        <p:nvSpPr>
          <p:cNvPr id="58" name="TextBox 57"/>
          <p:cNvSpPr txBox="1"/>
          <p:nvPr/>
        </p:nvSpPr>
        <p:spPr>
          <a:xfrm>
            <a:off x="646739" y="4268245"/>
            <a:ext cx="8040062" cy="2031325"/>
          </a:xfrm>
          <a:prstGeom prst="rect">
            <a:avLst/>
          </a:prstGeom>
          <a:noFill/>
        </p:spPr>
        <p:txBody>
          <a:bodyPr wrap="square" rtlCol="0">
            <a:spAutoFit/>
          </a:bodyPr>
          <a:lstStyle/>
          <a:p>
            <a:r>
              <a:rPr lang="en-US" dirty="0" smtClean="0">
                <a:solidFill>
                  <a:srgbClr val="000000"/>
                </a:solidFill>
              </a:rPr>
              <a:t>Two Stage branch prediction.</a:t>
            </a:r>
          </a:p>
          <a:p>
            <a:endParaRPr lang="en-US" dirty="0">
              <a:solidFill>
                <a:srgbClr val="000000"/>
              </a:solidFill>
            </a:endParaRPr>
          </a:p>
          <a:p>
            <a:r>
              <a:rPr lang="en-US" dirty="0" smtClean="0">
                <a:solidFill>
                  <a:srgbClr val="000000"/>
                </a:solidFill>
              </a:rPr>
              <a:t>This assumes that the current branch will have the same outcome as the last branch.  This works fairly well for loops which may be </a:t>
            </a:r>
            <a:r>
              <a:rPr lang="en-US" dirty="0" err="1" smtClean="0">
                <a:solidFill>
                  <a:srgbClr val="000000"/>
                </a:solidFill>
              </a:rPr>
              <a:t>mispredicted</a:t>
            </a:r>
            <a:r>
              <a:rPr lang="en-US" dirty="0" smtClean="0">
                <a:solidFill>
                  <a:srgbClr val="000000"/>
                </a:solidFill>
              </a:rPr>
              <a:t> on the first pass and </a:t>
            </a:r>
            <a:r>
              <a:rPr lang="en-US" i="1" dirty="0" smtClean="0">
                <a:solidFill>
                  <a:srgbClr val="000000"/>
                </a:solidFill>
              </a:rPr>
              <a:t>will</a:t>
            </a:r>
            <a:r>
              <a:rPr lang="en-US" dirty="0" smtClean="0">
                <a:solidFill>
                  <a:srgbClr val="000000"/>
                </a:solidFill>
              </a:rPr>
              <a:t> be </a:t>
            </a:r>
            <a:r>
              <a:rPr lang="en-US" dirty="0" err="1" smtClean="0">
                <a:solidFill>
                  <a:srgbClr val="000000"/>
                </a:solidFill>
              </a:rPr>
              <a:t>mispredicted</a:t>
            </a:r>
            <a:r>
              <a:rPr lang="en-US" dirty="0" smtClean="0">
                <a:solidFill>
                  <a:srgbClr val="000000"/>
                </a:solidFill>
              </a:rPr>
              <a:t> on the last pass.  If the same loop is re-entered, and assuming the loop executes more than once, its first pass will be </a:t>
            </a:r>
            <a:r>
              <a:rPr lang="en-US" dirty="0" err="1" smtClean="0">
                <a:solidFill>
                  <a:srgbClr val="000000"/>
                </a:solidFill>
              </a:rPr>
              <a:t>mispredicted</a:t>
            </a:r>
            <a:r>
              <a:rPr lang="en-US" dirty="0" smtClean="0">
                <a:solidFill>
                  <a:srgbClr val="000000"/>
                </a:solidFill>
              </a:rPr>
              <a:t> as well.</a:t>
            </a:r>
            <a:endParaRPr lang="en-US" dirty="0" smtClean="0">
              <a:solidFill>
                <a:srgbClr val="000000"/>
              </a:solidFill>
            </a:endParaRPr>
          </a:p>
        </p:txBody>
      </p:sp>
      <p:sp>
        <p:nvSpPr>
          <p:cNvPr id="64" name="TextBox 63"/>
          <p:cNvSpPr txBox="1"/>
          <p:nvPr/>
        </p:nvSpPr>
        <p:spPr>
          <a:xfrm>
            <a:off x="5071794" y="3456927"/>
            <a:ext cx="2298426" cy="1077218"/>
          </a:xfrm>
          <a:prstGeom prst="rect">
            <a:avLst/>
          </a:prstGeom>
          <a:noFill/>
        </p:spPr>
        <p:txBody>
          <a:bodyPr wrap="none" rtlCol="0">
            <a:spAutoFit/>
          </a:bodyPr>
          <a:lstStyle/>
          <a:p>
            <a:r>
              <a:rPr lang="en-US" sz="1600" dirty="0" smtClean="0">
                <a:solidFill>
                  <a:srgbClr val="000000"/>
                </a:solidFill>
              </a:rPr>
              <a:t>T – Taken</a:t>
            </a:r>
          </a:p>
          <a:p>
            <a:r>
              <a:rPr lang="en-US" sz="1600" dirty="0" smtClean="0">
                <a:solidFill>
                  <a:srgbClr val="000000"/>
                </a:solidFill>
              </a:rPr>
              <a:t>NT – Not Taken</a:t>
            </a:r>
          </a:p>
          <a:p>
            <a:r>
              <a:rPr lang="en-US" sz="1600" dirty="0" smtClean="0">
                <a:solidFill>
                  <a:srgbClr val="000000"/>
                </a:solidFill>
              </a:rPr>
              <a:t>LT – Likely Taken</a:t>
            </a:r>
          </a:p>
          <a:p>
            <a:r>
              <a:rPr lang="en-US" sz="1600" dirty="0" smtClean="0">
                <a:solidFill>
                  <a:srgbClr val="000000"/>
                </a:solidFill>
              </a:rPr>
              <a:t>LNT – Likely Not Taken</a:t>
            </a:r>
            <a:endParaRPr lang="en-US" sz="1600" dirty="0" smtClean="0">
              <a:solidFill>
                <a:srgbClr val="000000"/>
              </a:solidFill>
            </a:endParaRPr>
          </a:p>
        </p:txBody>
      </p:sp>
    </p:spTree>
    <p:extLst>
      <p:ext uri="{BB962C8B-B14F-4D97-AF65-F5344CB8AC3E}">
        <p14:creationId xmlns:p14="http://schemas.microsoft.com/office/powerpoint/2010/main" val="352679513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Prediction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23</a:t>
            </a:fld>
            <a:endParaRPr lang="en-US"/>
          </a:p>
        </p:txBody>
      </p:sp>
      <p:sp>
        <p:nvSpPr>
          <p:cNvPr id="21" name="Oval 20"/>
          <p:cNvSpPr/>
          <p:nvPr/>
        </p:nvSpPr>
        <p:spPr>
          <a:xfrm>
            <a:off x="3160098" y="1790574"/>
            <a:ext cx="1023023" cy="102302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a:t>
            </a:r>
            <a:r>
              <a:rPr lang="en-US" dirty="0" smtClean="0"/>
              <a:t>NT</a:t>
            </a:r>
            <a:endParaRPr lang="en-US" dirty="0"/>
          </a:p>
        </p:txBody>
      </p:sp>
      <p:sp>
        <p:nvSpPr>
          <p:cNvPr id="46" name="Oval 45"/>
          <p:cNvSpPr/>
          <p:nvPr/>
        </p:nvSpPr>
        <p:spPr>
          <a:xfrm>
            <a:off x="4582457" y="1790574"/>
            <a:ext cx="1023023" cy="102302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LNT</a:t>
            </a:r>
            <a:endParaRPr lang="en-US" dirty="0"/>
          </a:p>
        </p:txBody>
      </p:sp>
      <p:cxnSp>
        <p:nvCxnSpPr>
          <p:cNvPr id="25" name="Curved Connector 24"/>
          <p:cNvCxnSpPr>
            <a:stCxn id="21" idx="7"/>
            <a:endCxn id="46" idx="1"/>
          </p:cNvCxnSpPr>
          <p:nvPr/>
        </p:nvCxnSpPr>
        <p:spPr>
          <a:xfrm rot="5400000" flipH="1" flipV="1">
            <a:off x="4382789" y="1590906"/>
            <a:ext cx="12700" cy="698972"/>
          </a:xfrm>
          <a:prstGeom prst="curvedConnector3">
            <a:avLst>
              <a:gd name="adj1" fmla="val 2979669"/>
            </a:avLst>
          </a:prstGeom>
          <a:ln>
            <a:tailEnd type="arrow"/>
          </a:ln>
        </p:spPr>
        <p:style>
          <a:lnRef idx="2">
            <a:schemeClr val="dk1"/>
          </a:lnRef>
          <a:fillRef idx="0">
            <a:schemeClr val="dk1"/>
          </a:fillRef>
          <a:effectRef idx="1">
            <a:schemeClr val="dk1"/>
          </a:effectRef>
          <a:fontRef idx="minor">
            <a:schemeClr val="tx1"/>
          </a:fontRef>
        </p:style>
      </p:cxnSp>
      <p:cxnSp>
        <p:nvCxnSpPr>
          <p:cNvPr id="48" name="Curved Connector 47"/>
          <p:cNvCxnSpPr>
            <a:stCxn id="46" idx="3"/>
            <a:endCxn id="21" idx="5"/>
          </p:cNvCxnSpPr>
          <p:nvPr/>
        </p:nvCxnSpPr>
        <p:spPr>
          <a:xfrm rot="5400000">
            <a:off x="4382789" y="2314293"/>
            <a:ext cx="12700" cy="698972"/>
          </a:xfrm>
          <a:prstGeom prst="curvedConnector3">
            <a:avLst>
              <a:gd name="adj1" fmla="val 2979669"/>
            </a:avLst>
          </a:prstGeom>
          <a:ln>
            <a:tailEnd type="arrow"/>
          </a:ln>
        </p:spPr>
        <p:style>
          <a:lnRef idx="2">
            <a:schemeClr val="dk1"/>
          </a:lnRef>
          <a:fillRef idx="0">
            <a:schemeClr val="dk1"/>
          </a:fillRef>
          <a:effectRef idx="1">
            <a:schemeClr val="dk1"/>
          </a:effectRef>
          <a:fontRef idx="minor">
            <a:schemeClr val="tx1"/>
          </a:fontRef>
        </p:style>
      </p:cxnSp>
      <p:cxnSp>
        <p:nvCxnSpPr>
          <p:cNvPr id="50" name="Curved Connector 49"/>
          <p:cNvCxnSpPr>
            <a:stCxn id="21" idx="1"/>
            <a:endCxn id="21" idx="3"/>
          </p:cNvCxnSpPr>
          <p:nvPr/>
        </p:nvCxnSpPr>
        <p:spPr>
          <a:xfrm rot="16200000" flipH="1">
            <a:off x="2948222" y="2302085"/>
            <a:ext cx="723387" cy="12700"/>
          </a:xfrm>
          <a:prstGeom prst="curvedConnector5">
            <a:avLst>
              <a:gd name="adj1" fmla="val -31601"/>
              <a:gd name="adj2" fmla="val -5723772"/>
              <a:gd name="adj3" fmla="val 131601"/>
            </a:avLst>
          </a:prstGeom>
          <a:ln>
            <a:tailEnd type="arrow"/>
          </a:ln>
        </p:spPr>
        <p:style>
          <a:lnRef idx="2">
            <a:schemeClr val="dk1"/>
          </a:lnRef>
          <a:fillRef idx="0">
            <a:schemeClr val="dk1"/>
          </a:fillRef>
          <a:effectRef idx="1">
            <a:schemeClr val="dk1"/>
          </a:effectRef>
          <a:fontRef idx="minor">
            <a:schemeClr val="tx1"/>
          </a:fontRef>
        </p:style>
      </p:cxnSp>
      <p:sp>
        <p:nvSpPr>
          <p:cNvPr id="57" name="TextBox 56"/>
          <p:cNvSpPr txBox="1"/>
          <p:nvPr/>
        </p:nvSpPr>
        <p:spPr>
          <a:xfrm>
            <a:off x="2563439" y="2096244"/>
            <a:ext cx="552667" cy="369332"/>
          </a:xfrm>
          <a:prstGeom prst="rect">
            <a:avLst/>
          </a:prstGeom>
          <a:noFill/>
        </p:spPr>
        <p:txBody>
          <a:bodyPr wrap="square" rtlCol="0">
            <a:spAutoFit/>
          </a:bodyPr>
          <a:lstStyle/>
          <a:p>
            <a:r>
              <a:rPr lang="en-US" dirty="0" smtClean="0">
                <a:solidFill>
                  <a:srgbClr val="000000"/>
                </a:solidFill>
              </a:rPr>
              <a:t>NT</a:t>
            </a:r>
            <a:endParaRPr lang="en-US" dirty="0" smtClean="0">
              <a:solidFill>
                <a:srgbClr val="000000"/>
              </a:solidFill>
            </a:endParaRPr>
          </a:p>
        </p:txBody>
      </p:sp>
      <p:sp>
        <p:nvSpPr>
          <p:cNvPr id="61" name="TextBox 60"/>
          <p:cNvSpPr txBox="1"/>
          <p:nvPr/>
        </p:nvSpPr>
        <p:spPr>
          <a:xfrm>
            <a:off x="4239556" y="1558897"/>
            <a:ext cx="552667" cy="369332"/>
          </a:xfrm>
          <a:prstGeom prst="rect">
            <a:avLst/>
          </a:prstGeom>
          <a:noFill/>
        </p:spPr>
        <p:txBody>
          <a:bodyPr wrap="square" rtlCol="0">
            <a:spAutoFit/>
          </a:bodyPr>
          <a:lstStyle/>
          <a:p>
            <a:r>
              <a:rPr lang="en-US" dirty="0" smtClean="0">
                <a:solidFill>
                  <a:srgbClr val="000000"/>
                </a:solidFill>
              </a:rPr>
              <a:t>T</a:t>
            </a:r>
            <a:endParaRPr lang="en-US" dirty="0" smtClean="0">
              <a:solidFill>
                <a:srgbClr val="000000"/>
              </a:solidFill>
            </a:endParaRPr>
          </a:p>
        </p:txBody>
      </p:sp>
      <p:sp>
        <p:nvSpPr>
          <p:cNvPr id="58" name="TextBox 57"/>
          <p:cNvSpPr txBox="1"/>
          <p:nvPr/>
        </p:nvSpPr>
        <p:spPr>
          <a:xfrm>
            <a:off x="646738" y="4829937"/>
            <a:ext cx="8040062" cy="1754327"/>
          </a:xfrm>
          <a:prstGeom prst="rect">
            <a:avLst/>
          </a:prstGeom>
          <a:noFill/>
        </p:spPr>
        <p:txBody>
          <a:bodyPr wrap="square" rtlCol="0">
            <a:spAutoFit/>
          </a:bodyPr>
          <a:lstStyle/>
          <a:p>
            <a:r>
              <a:rPr lang="en-US" dirty="0" smtClean="0">
                <a:solidFill>
                  <a:srgbClr val="000000"/>
                </a:solidFill>
              </a:rPr>
              <a:t>Four Stage branch prediction.</a:t>
            </a:r>
          </a:p>
          <a:p>
            <a:endParaRPr lang="en-US" dirty="0">
              <a:solidFill>
                <a:srgbClr val="000000"/>
              </a:solidFill>
            </a:endParaRPr>
          </a:p>
          <a:p>
            <a:r>
              <a:rPr lang="en-US" dirty="0" smtClean="0">
                <a:solidFill>
                  <a:srgbClr val="000000"/>
                </a:solidFill>
              </a:rPr>
              <a:t>Adding a second bit of state requires two consecutive </a:t>
            </a:r>
            <a:r>
              <a:rPr lang="en-US" dirty="0" err="1" smtClean="0">
                <a:solidFill>
                  <a:srgbClr val="000000"/>
                </a:solidFill>
              </a:rPr>
              <a:t>mispredictions</a:t>
            </a:r>
            <a:r>
              <a:rPr lang="en-US" dirty="0" smtClean="0">
                <a:solidFill>
                  <a:srgbClr val="000000"/>
                </a:solidFill>
              </a:rPr>
              <a:t> if the predictor has previously been ‘strongly’ conditioned.  This correctly handles the first pass through the nested loop case.  Note that nothing fixes the last pass </a:t>
            </a:r>
            <a:r>
              <a:rPr lang="en-US" dirty="0" err="1" smtClean="0">
                <a:solidFill>
                  <a:srgbClr val="000000"/>
                </a:solidFill>
              </a:rPr>
              <a:t>misprediction</a:t>
            </a:r>
            <a:r>
              <a:rPr lang="en-US" dirty="0" smtClean="0">
                <a:solidFill>
                  <a:srgbClr val="000000"/>
                </a:solidFill>
              </a:rPr>
              <a:t>. </a:t>
            </a:r>
          </a:p>
        </p:txBody>
      </p:sp>
      <p:sp>
        <p:nvSpPr>
          <p:cNvPr id="64" name="TextBox 63"/>
          <p:cNvSpPr txBox="1"/>
          <p:nvPr/>
        </p:nvSpPr>
        <p:spPr>
          <a:xfrm>
            <a:off x="6080398" y="1820314"/>
            <a:ext cx="2606402" cy="1569660"/>
          </a:xfrm>
          <a:prstGeom prst="rect">
            <a:avLst/>
          </a:prstGeom>
          <a:noFill/>
        </p:spPr>
        <p:txBody>
          <a:bodyPr wrap="none" rtlCol="0">
            <a:spAutoFit/>
          </a:bodyPr>
          <a:lstStyle/>
          <a:p>
            <a:r>
              <a:rPr lang="en-US" sz="1600" dirty="0" smtClean="0">
                <a:solidFill>
                  <a:srgbClr val="000000"/>
                </a:solidFill>
              </a:rPr>
              <a:t>T – Taken</a:t>
            </a:r>
          </a:p>
          <a:p>
            <a:r>
              <a:rPr lang="en-US" sz="1600" dirty="0" smtClean="0">
                <a:solidFill>
                  <a:srgbClr val="000000"/>
                </a:solidFill>
              </a:rPr>
              <a:t>NT – Not Taken</a:t>
            </a:r>
          </a:p>
          <a:p>
            <a:r>
              <a:rPr lang="en-US" sz="1600" dirty="0" smtClean="0">
                <a:solidFill>
                  <a:srgbClr val="000000"/>
                </a:solidFill>
              </a:rPr>
              <a:t>LT – Likely Taken</a:t>
            </a:r>
          </a:p>
          <a:p>
            <a:r>
              <a:rPr lang="en-US" sz="1600" dirty="0" smtClean="0">
                <a:solidFill>
                  <a:srgbClr val="000000"/>
                </a:solidFill>
              </a:rPr>
              <a:t>ST – Strongly Likely Taken</a:t>
            </a:r>
          </a:p>
          <a:p>
            <a:r>
              <a:rPr lang="en-US" sz="1600" dirty="0" smtClean="0">
                <a:solidFill>
                  <a:srgbClr val="000000"/>
                </a:solidFill>
              </a:rPr>
              <a:t>LNT – Likely Not Taken</a:t>
            </a:r>
          </a:p>
          <a:p>
            <a:r>
              <a:rPr lang="en-US" sz="1600" dirty="0" smtClean="0">
                <a:solidFill>
                  <a:srgbClr val="000000"/>
                </a:solidFill>
              </a:rPr>
              <a:t>SNT – Strongly Not Taken</a:t>
            </a:r>
            <a:endParaRPr lang="en-US" sz="1600" dirty="0" smtClean="0">
              <a:solidFill>
                <a:srgbClr val="000000"/>
              </a:solidFill>
            </a:endParaRPr>
          </a:p>
        </p:txBody>
      </p:sp>
      <p:sp>
        <p:nvSpPr>
          <p:cNvPr id="16" name="Oval 15"/>
          <p:cNvSpPr/>
          <p:nvPr/>
        </p:nvSpPr>
        <p:spPr>
          <a:xfrm>
            <a:off x="3169961" y="3557534"/>
            <a:ext cx="1023023" cy="102302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LT</a:t>
            </a:r>
            <a:endParaRPr lang="en-US" dirty="0"/>
          </a:p>
        </p:txBody>
      </p:sp>
      <p:sp>
        <p:nvSpPr>
          <p:cNvPr id="17" name="Oval 16"/>
          <p:cNvSpPr/>
          <p:nvPr/>
        </p:nvSpPr>
        <p:spPr>
          <a:xfrm>
            <a:off x="4592320" y="3557534"/>
            <a:ext cx="1023023" cy="102302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a:t>
            </a:r>
            <a:r>
              <a:rPr lang="en-US" dirty="0" smtClean="0"/>
              <a:t>T</a:t>
            </a:r>
            <a:endParaRPr lang="en-US" dirty="0"/>
          </a:p>
        </p:txBody>
      </p:sp>
      <p:cxnSp>
        <p:nvCxnSpPr>
          <p:cNvPr id="18" name="Curved Connector 17"/>
          <p:cNvCxnSpPr>
            <a:stCxn id="16" idx="7"/>
            <a:endCxn id="17" idx="1"/>
          </p:cNvCxnSpPr>
          <p:nvPr/>
        </p:nvCxnSpPr>
        <p:spPr>
          <a:xfrm rot="5400000" flipH="1" flipV="1">
            <a:off x="4392652" y="3357866"/>
            <a:ext cx="12700" cy="698972"/>
          </a:xfrm>
          <a:prstGeom prst="curvedConnector3">
            <a:avLst>
              <a:gd name="adj1" fmla="val 2979669"/>
            </a:avLst>
          </a:prstGeom>
          <a:ln>
            <a:tailEnd type="arrow"/>
          </a:ln>
        </p:spPr>
        <p:style>
          <a:lnRef idx="2">
            <a:schemeClr val="dk1"/>
          </a:lnRef>
          <a:fillRef idx="0">
            <a:schemeClr val="dk1"/>
          </a:fillRef>
          <a:effectRef idx="1">
            <a:schemeClr val="dk1"/>
          </a:effectRef>
          <a:fontRef idx="minor">
            <a:schemeClr val="tx1"/>
          </a:fontRef>
        </p:style>
      </p:cxnSp>
      <p:cxnSp>
        <p:nvCxnSpPr>
          <p:cNvPr id="19" name="Curved Connector 18"/>
          <p:cNvCxnSpPr>
            <a:stCxn id="17" idx="3"/>
            <a:endCxn id="16" idx="5"/>
          </p:cNvCxnSpPr>
          <p:nvPr/>
        </p:nvCxnSpPr>
        <p:spPr>
          <a:xfrm rot="5400000">
            <a:off x="4392652" y="4081253"/>
            <a:ext cx="12700" cy="698972"/>
          </a:xfrm>
          <a:prstGeom prst="curvedConnector3">
            <a:avLst>
              <a:gd name="adj1" fmla="val 2979669"/>
            </a:avLst>
          </a:prstGeom>
          <a:ln>
            <a:tailEnd type="arrow"/>
          </a:ln>
        </p:spPr>
        <p:style>
          <a:lnRef idx="2">
            <a:schemeClr val="dk1"/>
          </a:lnRef>
          <a:fillRef idx="0">
            <a:schemeClr val="dk1"/>
          </a:fillRef>
          <a:effectRef idx="1">
            <a:schemeClr val="dk1"/>
          </a:effectRef>
          <a:fontRef idx="minor">
            <a:schemeClr val="tx1"/>
          </a:fontRef>
        </p:style>
      </p:cxnSp>
      <p:cxnSp>
        <p:nvCxnSpPr>
          <p:cNvPr id="22" name="Curved Connector 21"/>
          <p:cNvCxnSpPr>
            <a:stCxn id="17" idx="7"/>
            <a:endCxn id="17" idx="5"/>
          </p:cNvCxnSpPr>
          <p:nvPr/>
        </p:nvCxnSpPr>
        <p:spPr>
          <a:xfrm rot="16200000" flipH="1">
            <a:off x="5103831" y="4069045"/>
            <a:ext cx="723387" cy="12700"/>
          </a:xfrm>
          <a:prstGeom prst="curvedConnector5">
            <a:avLst>
              <a:gd name="adj1" fmla="val -31601"/>
              <a:gd name="adj2" fmla="val 5990535"/>
              <a:gd name="adj3" fmla="val 131601"/>
            </a:avLst>
          </a:prstGeom>
          <a:ln>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4178865" y="4425331"/>
            <a:ext cx="552667" cy="369332"/>
          </a:xfrm>
          <a:prstGeom prst="rect">
            <a:avLst/>
          </a:prstGeom>
          <a:noFill/>
        </p:spPr>
        <p:txBody>
          <a:bodyPr wrap="square" rtlCol="0">
            <a:spAutoFit/>
          </a:bodyPr>
          <a:lstStyle/>
          <a:p>
            <a:r>
              <a:rPr lang="en-US" dirty="0" smtClean="0">
                <a:solidFill>
                  <a:srgbClr val="000000"/>
                </a:solidFill>
              </a:rPr>
              <a:t>NT</a:t>
            </a:r>
            <a:endParaRPr lang="en-US" dirty="0" smtClean="0">
              <a:solidFill>
                <a:srgbClr val="000000"/>
              </a:solidFill>
            </a:endParaRPr>
          </a:p>
        </p:txBody>
      </p:sp>
      <p:sp>
        <p:nvSpPr>
          <p:cNvPr id="27" name="TextBox 26"/>
          <p:cNvSpPr txBox="1"/>
          <p:nvPr/>
        </p:nvSpPr>
        <p:spPr>
          <a:xfrm>
            <a:off x="5918701" y="3885862"/>
            <a:ext cx="552667" cy="369332"/>
          </a:xfrm>
          <a:prstGeom prst="rect">
            <a:avLst/>
          </a:prstGeom>
          <a:noFill/>
        </p:spPr>
        <p:txBody>
          <a:bodyPr wrap="square" rtlCol="0">
            <a:spAutoFit/>
          </a:bodyPr>
          <a:lstStyle/>
          <a:p>
            <a:r>
              <a:rPr lang="en-US" dirty="0" smtClean="0">
                <a:solidFill>
                  <a:srgbClr val="000000"/>
                </a:solidFill>
              </a:rPr>
              <a:t>T</a:t>
            </a:r>
            <a:endParaRPr lang="en-US" dirty="0" smtClean="0">
              <a:solidFill>
                <a:srgbClr val="000000"/>
              </a:solidFill>
            </a:endParaRPr>
          </a:p>
        </p:txBody>
      </p:sp>
      <p:cxnSp>
        <p:nvCxnSpPr>
          <p:cNvPr id="6" name="Straight Arrow Connector 5"/>
          <p:cNvCxnSpPr>
            <a:stCxn id="16" idx="0"/>
            <a:endCxn id="21" idx="4"/>
          </p:cNvCxnSpPr>
          <p:nvPr/>
        </p:nvCxnSpPr>
        <p:spPr>
          <a:xfrm flipH="1" flipV="1">
            <a:off x="3671610" y="2813597"/>
            <a:ext cx="9863" cy="743937"/>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8" name="Straight Arrow Connector 7"/>
          <p:cNvCxnSpPr>
            <a:stCxn id="46" idx="4"/>
            <a:endCxn id="17" idx="0"/>
          </p:cNvCxnSpPr>
          <p:nvPr/>
        </p:nvCxnSpPr>
        <p:spPr>
          <a:xfrm>
            <a:off x="5093969" y="2813597"/>
            <a:ext cx="9863" cy="743937"/>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32" name="TextBox 31"/>
          <p:cNvSpPr txBox="1"/>
          <p:nvPr/>
        </p:nvSpPr>
        <p:spPr>
          <a:xfrm>
            <a:off x="4241916" y="3317383"/>
            <a:ext cx="552667" cy="369332"/>
          </a:xfrm>
          <a:prstGeom prst="rect">
            <a:avLst/>
          </a:prstGeom>
          <a:noFill/>
        </p:spPr>
        <p:txBody>
          <a:bodyPr wrap="square" rtlCol="0">
            <a:spAutoFit/>
          </a:bodyPr>
          <a:lstStyle/>
          <a:p>
            <a:r>
              <a:rPr lang="en-US" dirty="0" smtClean="0">
                <a:solidFill>
                  <a:srgbClr val="000000"/>
                </a:solidFill>
              </a:rPr>
              <a:t>T</a:t>
            </a:r>
            <a:endParaRPr lang="en-US" dirty="0" smtClean="0">
              <a:solidFill>
                <a:srgbClr val="000000"/>
              </a:solidFill>
            </a:endParaRPr>
          </a:p>
        </p:txBody>
      </p:sp>
      <p:sp>
        <p:nvSpPr>
          <p:cNvPr id="33" name="TextBox 32"/>
          <p:cNvSpPr txBox="1"/>
          <p:nvPr/>
        </p:nvSpPr>
        <p:spPr>
          <a:xfrm>
            <a:off x="3233011" y="3073927"/>
            <a:ext cx="552667" cy="369332"/>
          </a:xfrm>
          <a:prstGeom prst="rect">
            <a:avLst/>
          </a:prstGeom>
          <a:noFill/>
        </p:spPr>
        <p:txBody>
          <a:bodyPr wrap="square" rtlCol="0">
            <a:spAutoFit/>
          </a:bodyPr>
          <a:lstStyle/>
          <a:p>
            <a:r>
              <a:rPr lang="en-US" dirty="0" smtClean="0">
                <a:solidFill>
                  <a:srgbClr val="000000"/>
                </a:solidFill>
              </a:rPr>
              <a:t>NT</a:t>
            </a:r>
            <a:endParaRPr lang="en-US" dirty="0" smtClean="0">
              <a:solidFill>
                <a:srgbClr val="000000"/>
              </a:solidFill>
            </a:endParaRPr>
          </a:p>
        </p:txBody>
      </p:sp>
      <p:sp>
        <p:nvSpPr>
          <p:cNvPr id="34" name="TextBox 33"/>
          <p:cNvSpPr txBox="1"/>
          <p:nvPr/>
        </p:nvSpPr>
        <p:spPr>
          <a:xfrm>
            <a:off x="4149944" y="2643900"/>
            <a:ext cx="552667" cy="369332"/>
          </a:xfrm>
          <a:prstGeom prst="rect">
            <a:avLst/>
          </a:prstGeom>
          <a:noFill/>
        </p:spPr>
        <p:txBody>
          <a:bodyPr wrap="square" rtlCol="0">
            <a:spAutoFit/>
          </a:bodyPr>
          <a:lstStyle/>
          <a:p>
            <a:r>
              <a:rPr lang="en-US" dirty="0" smtClean="0">
                <a:solidFill>
                  <a:srgbClr val="000000"/>
                </a:solidFill>
              </a:rPr>
              <a:t>NT</a:t>
            </a:r>
            <a:endParaRPr lang="en-US" dirty="0" smtClean="0">
              <a:solidFill>
                <a:srgbClr val="000000"/>
              </a:solidFill>
            </a:endParaRPr>
          </a:p>
        </p:txBody>
      </p:sp>
      <p:sp>
        <p:nvSpPr>
          <p:cNvPr id="35" name="TextBox 34"/>
          <p:cNvSpPr txBox="1"/>
          <p:nvPr/>
        </p:nvSpPr>
        <p:spPr>
          <a:xfrm>
            <a:off x="5129721" y="2970978"/>
            <a:ext cx="552667" cy="369332"/>
          </a:xfrm>
          <a:prstGeom prst="rect">
            <a:avLst/>
          </a:prstGeom>
          <a:noFill/>
        </p:spPr>
        <p:txBody>
          <a:bodyPr wrap="square" rtlCol="0">
            <a:spAutoFit/>
          </a:bodyPr>
          <a:lstStyle/>
          <a:p>
            <a:r>
              <a:rPr lang="en-US" dirty="0" smtClean="0">
                <a:solidFill>
                  <a:srgbClr val="000000"/>
                </a:solidFill>
              </a:rPr>
              <a:t>T</a:t>
            </a:r>
            <a:endParaRPr lang="en-US" dirty="0" smtClean="0">
              <a:solidFill>
                <a:srgbClr val="000000"/>
              </a:solidFill>
            </a:endParaRPr>
          </a:p>
        </p:txBody>
      </p:sp>
    </p:spTree>
    <p:extLst>
      <p:ext uri="{BB962C8B-B14F-4D97-AF65-F5344CB8AC3E}">
        <p14:creationId xmlns:p14="http://schemas.microsoft.com/office/powerpoint/2010/main" val="10105583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Prediction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24</a:t>
            </a:fld>
            <a:endParaRPr lang="en-US"/>
          </a:p>
        </p:txBody>
      </p:sp>
      <p:sp>
        <p:nvSpPr>
          <p:cNvPr id="58" name="TextBox 57"/>
          <p:cNvSpPr txBox="1"/>
          <p:nvPr/>
        </p:nvSpPr>
        <p:spPr>
          <a:xfrm>
            <a:off x="468313" y="1964262"/>
            <a:ext cx="7927528" cy="3693319"/>
          </a:xfrm>
          <a:prstGeom prst="rect">
            <a:avLst/>
          </a:prstGeom>
          <a:noFill/>
        </p:spPr>
        <p:txBody>
          <a:bodyPr wrap="square" rtlCol="0">
            <a:spAutoFit/>
          </a:bodyPr>
          <a:lstStyle/>
          <a:p>
            <a:r>
              <a:rPr lang="en-US" dirty="0" smtClean="0">
                <a:solidFill>
                  <a:srgbClr val="000000"/>
                </a:solidFill>
              </a:rPr>
              <a:t>A more complex scheme: Dynamic Branch Prediction Branch Target Buffer.</a:t>
            </a:r>
          </a:p>
          <a:p>
            <a:endParaRPr lang="en-US" dirty="0">
              <a:solidFill>
                <a:srgbClr val="000000"/>
              </a:solidFill>
            </a:endParaRPr>
          </a:p>
          <a:p>
            <a:r>
              <a:rPr lang="en-US" dirty="0" smtClean="0">
                <a:solidFill>
                  <a:srgbClr val="000000"/>
                </a:solidFill>
              </a:rPr>
              <a:t>The CPU keeps a table which contains branch prediction state against the address of the branch instruction itself.  Each time an instruction is fetched, its address is compared to addresses in the BTB and the next instruction to be fetched is determined from this state.</a:t>
            </a:r>
          </a:p>
          <a:p>
            <a:endParaRPr lang="en-US" dirty="0">
              <a:solidFill>
                <a:srgbClr val="000000"/>
              </a:solidFill>
            </a:endParaRPr>
          </a:p>
          <a:p>
            <a:r>
              <a:rPr lang="en-US" dirty="0" smtClean="0">
                <a:solidFill>
                  <a:srgbClr val="000000"/>
                </a:solidFill>
              </a:rPr>
              <a:t>This changes the algorithm from predicting the future based on past branch results, to predicting the future of a particular branch based on the history of </a:t>
            </a:r>
            <a:r>
              <a:rPr lang="en-US" i="1" dirty="0" smtClean="0">
                <a:solidFill>
                  <a:srgbClr val="000000"/>
                </a:solidFill>
              </a:rPr>
              <a:t>that particular branch</a:t>
            </a:r>
            <a:r>
              <a:rPr lang="en-US" dirty="0" smtClean="0">
                <a:solidFill>
                  <a:srgbClr val="000000"/>
                </a:solidFill>
              </a:rPr>
              <a:t>.</a:t>
            </a:r>
          </a:p>
          <a:p>
            <a:endParaRPr lang="en-US" dirty="0">
              <a:solidFill>
                <a:srgbClr val="000000"/>
              </a:solidFill>
            </a:endParaRPr>
          </a:p>
          <a:p>
            <a:r>
              <a:rPr lang="en-US" dirty="0" smtClean="0">
                <a:solidFill>
                  <a:srgbClr val="000000"/>
                </a:solidFill>
              </a:rPr>
              <a:t>The table is of course a finite size, typically around 1024 entries, which is sufficient for most repetitive tasks.</a:t>
            </a:r>
          </a:p>
        </p:txBody>
      </p:sp>
    </p:spTree>
    <p:extLst>
      <p:ext uri="{BB962C8B-B14F-4D97-AF65-F5344CB8AC3E}">
        <p14:creationId xmlns:p14="http://schemas.microsoft.com/office/powerpoint/2010/main" val="11515036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and Cache</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25</a:t>
            </a:fld>
            <a:endParaRPr lang="en-US"/>
          </a:p>
        </p:txBody>
      </p:sp>
      <p:sp>
        <p:nvSpPr>
          <p:cNvPr id="58" name="TextBox 57"/>
          <p:cNvSpPr txBox="1"/>
          <p:nvPr/>
        </p:nvSpPr>
        <p:spPr>
          <a:xfrm>
            <a:off x="3080827" y="1964262"/>
            <a:ext cx="5315013" cy="3416320"/>
          </a:xfrm>
          <a:prstGeom prst="rect">
            <a:avLst/>
          </a:prstGeom>
          <a:noFill/>
        </p:spPr>
        <p:txBody>
          <a:bodyPr wrap="square" rtlCol="0">
            <a:spAutoFit/>
          </a:bodyPr>
          <a:lstStyle/>
          <a:p>
            <a:r>
              <a:rPr lang="en-US" dirty="0" smtClean="0">
                <a:solidFill>
                  <a:srgbClr val="000000"/>
                </a:solidFill>
              </a:rPr>
              <a:t>Recall the memory hierarchy presented in the last lecture.  There are several types of memory available to modern processors where the type chosen for a particular role is usually chosen based on a three-way trade between speed, size and cost.</a:t>
            </a:r>
          </a:p>
          <a:p>
            <a:endParaRPr lang="en-US" dirty="0">
              <a:solidFill>
                <a:srgbClr val="000000"/>
              </a:solidFill>
            </a:endParaRPr>
          </a:p>
          <a:p>
            <a:r>
              <a:rPr lang="en-US" dirty="0" smtClean="0">
                <a:solidFill>
                  <a:srgbClr val="000000"/>
                </a:solidFill>
              </a:rPr>
              <a:t>The fastest type of memory is the cache memory inside the processor itself.  We will discuss memories lower in the hierarchy later in the course, but today we concern ourselves only with this cache.</a:t>
            </a:r>
          </a:p>
        </p:txBody>
      </p:sp>
      <p:sp>
        <p:nvSpPr>
          <p:cNvPr id="5" name="Rectangle 4"/>
          <p:cNvSpPr/>
          <p:nvPr/>
        </p:nvSpPr>
        <p:spPr>
          <a:xfrm>
            <a:off x="549155" y="1887915"/>
            <a:ext cx="2150856" cy="503445"/>
          </a:xfrm>
          <a:prstGeom prst="rect">
            <a:avLst/>
          </a:prstGeom>
          <a:solidFill>
            <a:schemeClr val="accent1">
              <a:lumMod val="5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L1 CPU Cache</a:t>
            </a:r>
            <a:endParaRPr lang="en-US" dirty="0"/>
          </a:p>
        </p:txBody>
      </p:sp>
      <p:sp>
        <p:nvSpPr>
          <p:cNvPr id="6" name="Rectangle 5"/>
          <p:cNvSpPr/>
          <p:nvPr/>
        </p:nvSpPr>
        <p:spPr>
          <a:xfrm>
            <a:off x="549155" y="2558258"/>
            <a:ext cx="2150856" cy="503445"/>
          </a:xfrm>
          <a:prstGeom prst="rect">
            <a:avLst/>
          </a:prstGeom>
          <a:solidFill>
            <a:schemeClr val="accent1">
              <a:lumMod val="5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L2 CPU Cache</a:t>
            </a:r>
            <a:endParaRPr lang="en-US" dirty="0"/>
          </a:p>
        </p:txBody>
      </p:sp>
      <p:sp>
        <p:nvSpPr>
          <p:cNvPr id="7" name="Rectangle 6"/>
          <p:cNvSpPr/>
          <p:nvPr/>
        </p:nvSpPr>
        <p:spPr>
          <a:xfrm>
            <a:off x="1830517" y="3228601"/>
            <a:ext cx="869494" cy="503445"/>
          </a:xfrm>
          <a:prstGeom prst="rect">
            <a:avLst/>
          </a:prstGeom>
          <a:solidFill>
            <a:schemeClr val="accent1">
              <a:lumMod val="5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L3…</a:t>
            </a:r>
            <a:endParaRPr lang="en-US" dirty="0"/>
          </a:p>
        </p:txBody>
      </p:sp>
      <p:sp>
        <p:nvSpPr>
          <p:cNvPr id="8" name="Rectangle 7"/>
          <p:cNvSpPr/>
          <p:nvPr/>
        </p:nvSpPr>
        <p:spPr>
          <a:xfrm>
            <a:off x="549155" y="3898944"/>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RAM</a:t>
            </a:r>
            <a:endParaRPr lang="en-US" dirty="0"/>
          </a:p>
        </p:txBody>
      </p:sp>
      <p:sp>
        <p:nvSpPr>
          <p:cNvPr id="10" name="Rectangle 9"/>
          <p:cNvSpPr/>
          <p:nvPr/>
        </p:nvSpPr>
        <p:spPr>
          <a:xfrm>
            <a:off x="549155" y="4569287"/>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Flash</a:t>
            </a:r>
            <a:endParaRPr lang="en-US" dirty="0"/>
          </a:p>
        </p:txBody>
      </p:sp>
      <p:sp>
        <p:nvSpPr>
          <p:cNvPr id="11" name="Rectangle 10"/>
          <p:cNvSpPr/>
          <p:nvPr/>
        </p:nvSpPr>
        <p:spPr>
          <a:xfrm>
            <a:off x="549155" y="5239630"/>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Hard Drive</a:t>
            </a:r>
            <a:endParaRPr lang="en-US" dirty="0"/>
          </a:p>
        </p:txBody>
      </p:sp>
      <p:sp>
        <p:nvSpPr>
          <p:cNvPr id="12" name="Rectangle 11"/>
          <p:cNvSpPr/>
          <p:nvPr/>
        </p:nvSpPr>
        <p:spPr>
          <a:xfrm>
            <a:off x="549155" y="5909973"/>
            <a:ext cx="2150856" cy="5034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Network/Cloud</a:t>
            </a:r>
            <a:endParaRPr lang="en-US" dirty="0"/>
          </a:p>
        </p:txBody>
      </p:sp>
    </p:spTree>
    <p:extLst>
      <p:ext uri="{BB962C8B-B14F-4D97-AF65-F5344CB8AC3E}">
        <p14:creationId xmlns:p14="http://schemas.microsoft.com/office/powerpoint/2010/main" val="370092563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26</a:t>
            </a:fld>
            <a:endParaRPr lang="en-US"/>
          </a:p>
        </p:txBody>
      </p:sp>
      <p:sp>
        <p:nvSpPr>
          <p:cNvPr id="58" name="TextBox 57"/>
          <p:cNvSpPr txBox="1"/>
          <p:nvPr/>
        </p:nvSpPr>
        <p:spPr>
          <a:xfrm>
            <a:off x="611463" y="1787892"/>
            <a:ext cx="7784378" cy="5078314"/>
          </a:xfrm>
          <a:prstGeom prst="rect">
            <a:avLst/>
          </a:prstGeom>
          <a:noFill/>
        </p:spPr>
        <p:txBody>
          <a:bodyPr wrap="square" rtlCol="0">
            <a:spAutoFit/>
          </a:bodyPr>
          <a:lstStyle/>
          <a:p>
            <a:r>
              <a:rPr lang="en-US" dirty="0" smtClean="0">
                <a:solidFill>
                  <a:srgbClr val="000000"/>
                </a:solidFill>
              </a:rPr>
              <a:t>Cache works on a principle called </a:t>
            </a:r>
            <a:r>
              <a:rPr lang="en-US" dirty="0" smtClean="0">
                <a:solidFill>
                  <a:srgbClr val="FF6600"/>
                </a:solidFill>
              </a:rPr>
              <a:t>locality of reference</a:t>
            </a:r>
            <a:r>
              <a:rPr lang="en-US" dirty="0" smtClean="0">
                <a:solidFill>
                  <a:srgbClr val="000000"/>
                </a:solidFill>
              </a:rPr>
              <a:t>.  Analysis of computer programs shows that most of their time is spent accessing a small subset of their overall memory.  This might be due to, for example, loops, small handlers for common events, a core set of functions that call each other etc.  The actual mechanism that causes locality of reference isn’t important, however the effects are.</a:t>
            </a:r>
          </a:p>
          <a:p>
            <a:endParaRPr lang="en-US" dirty="0">
              <a:solidFill>
                <a:srgbClr val="000000"/>
              </a:solidFill>
            </a:endParaRPr>
          </a:p>
          <a:p>
            <a:r>
              <a:rPr lang="en-US" dirty="0" smtClean="0">
                <a:solidFill>
                  <a:srgbClr val="000000"/>
                </a:solidFill>
              </a:rPr>
              <a:t>Instructions typically live in main memory, which can take several clock cycles to access.  Pipelined processors require that their instructions arrive in a single clock cycle, and Superscalar processors may look to fetch several instructions per cycle.</a:t>
            </a:r>
          </a:p>
          <a:p>
            <a:endParaRPr lang="en-US" dirty="0">
              <a:solidFill>
                <a:srgbClr val="000000"/>
              </a:solidFill>
            </a:endParaRPr>
          </a:p>
          <a:p>
            <a:r>
              <a:rPr lang="en-US" dirty="0">
                <a:solidFill>
                  <a:srgbClr val="000000"/>
                </a:solidFill>
              </a:rPr>
              <a:t>The only way to keep modern processors fed with instructions is to have a tightly coupled, small and fast set of memory in which the instructions </a:t>
            </a:r>
            <a:r>
              <a:rPr lang="en-US" dirty="0">
                <a:solidFill>
                  <a:srgbClr val="FF6600"/>
                </a:solidFill>
              </a:rPr>
              <a:t>most likely to be executed next</a:t>
            </a:r>
            <a:r>
              <a:rPr lang="en-US" dirty="0">
                <a:solidFill>
                  <a:srgbClr val="000000"/>
                </a:solidFill>
              </a:rPr>
              <a:t> are found.  Such memory is called the Instruction Cache.  There is also a data cache that works on a similar principle, however we will focus on the Instruction Cache in examples.</a:t>
            </a:r>
          </a:p>
          <a:p>
            <a:endParaRPr lang="en-US" dirty="0" smtClean="0">
              <a:solidFill>
                <a:srgbClr val="000000"/>
              </a:solidFill>
            </a:endParaRPr>
          </a:p>
        </p:txBody>
      </p:sp>
    </p:spTree>
    <p:extLst>
      <p:ext uri="{BB962C8B-B14F-4D97-AF65-F5344CB8AC3E}">
        <p14:creationId xmlns:p14="http://schemas.microsoft.com/office/powerpoint/2010/main" val="215151221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27</a:t>
            </a:fld>
            <a:endParaRPr lang="en-US"/>
          </a:p>
        </p:txBody>
      </p:sp>
      <p:sp>
        <p:nvSpPr>
          <p:cNvPr id="58" name="TextBox 57"/>
          <p:cNvSpPr txBox="1"/>
          <p:nvPr/>
        </p:nvSpPr>
        <p:spPr>
          <a:xfrm>
            <a:off x="611463" y="1846682"/>
            <a:ext cx="7784378" cy="3693319"/>
          </a:xfrm>
          <a:prstGeom prst="rect">
            <a:avLst/>
          </a:prstGeom>
          <a:noFill/>
        </p:spPr>
        <p:txBody>
          <a:bodyPr wrap="square" rtlCol="0">
            <a:spAutoFit/>
          </a:bodyPr>
          <a:lstStyle/>
          <a:p>
            <a:r>
              <a:rPr lang="en-US" dirty="0" smtClean="0">
                <a:solidFill>
                  <a:srgbClr val="000000"/>
                </a:solidFill>
              </a:rPr>
              <a:t>Locality of Reference has two parts.  First, </a:t>
            </a:r>
            <a:r>
              <a:rPr lang="en-US" dirty="0" smtClean="0">
                <a:solidFill>
                  <a:srgbClr val="FF6600"/>
                </a:solidFill>
              </a:rPr>
              <a:t>Temporal Locality </a:t>
            </a:r>
            <a:r>
              <a:rPr lang="en-US" dirty="0" smtClean="0">
                <a:solidFill>
                  <a:srgbClr val="000000"/>
                </a:solidFill>
              </a:rPr>
              <a:t>suggests that an instruction that has just been used is likely to be needed again soon.  </a:t>
            </a:r>
            <a:r>
              <a:rPr lang="en-US" dirty="0" smtClean="0">
                <a:solidFill>
                  <a:srgbClr val="FF6600"/>
                </a:solidFill>
              </a:rPr>
              <a:t>Spatial Locality </a:t>
            </a:r>
            <a:r>
              <a:rPr lang="en-US" dirty="0" smtClean="0">
                <a:solidFill>
                  <a:srgbClr val="000000"/>
                </a:solidFill>
              </a:rPr>
              <a:t>suggests that when fetching one instruction it makes sense to fetch many, as they are likely to be executed next.</a:t>
            </a:r>
          </a:p>
          <a:p>
            <a:endParaRPr lang="en-US" dirty="0">
              <a:solidFill>
                <a:srgbClr val="000000"/>
              </a:solidFill>
            </a:endParaRPr>
          </a:p>
          <a:p>
            <a:r>
              <a:rPr lang="en-US" dirty="0" smtClean="0">
                <a:solidFill>
                  <a:srgbClr val="000000"/>
                </a:solidFill>
              </a:rPr>
              <a:t>On these principles, a cache may be built in which chunks of main memory are cached based on how recently they were accessed or how near they were to some other piece of memory that was accessed.</a:t>
            </a:r>
          </a:p>
          <a:p>
            <a:endParaRPr lang="en-US" dirty="0">
              <a:solidFill>
                <a:srgbClr val="000000"/>
              </a:solidFill>
            </a:endParaRPr>
          </a:p>
          <a:p>
            <a:r>
              <a:rPr lang="en-US" dirty="0" smtClean="0">
                <a:solidFill>
                  <a:srgbClr val="000000"/>
                </a:solidFill>
              </a:rPr>
              <a:t>These chunks are called Cache Blocks or </a:t>
            </a:r>
            <a:r>
              <a:rPr lang="en-US" dirty="0" smtClean="0">
                <a:solidFill>
                  <a:srgbClr val="FF6600"/>
                </a:solidFill>
              </a:rPr>
              <a:t>Cache Lines</a:t>
            </a:r>
            <a:r>
              <a:rPr lang="en-US" i="1" dirty="0" smtClean="0">
                <a:solidFill>
                  <a:srgbClr val="000000"/>
                </a:solidFill>
              </a:rPr>
              <a:t>.</a:t>
            </a:r>
          </a:p>
          <a:p>
            <a:endParaRPr lang="en-US" i="1" dirty="0">
              <a:solidFill>
                <a:srgbClr val="000000"/>
              </a:solidFill>
            </a:endParaRPr>
          </a:p>
          <a:p>
            <a:r>
              <a:rPr lang="en-US" dirty="0" smtClean="0">
                <a:solidFill>
                  <a:srgbClr val="000000"/>
                </a:solidFill>
              </a:rPr>
              <a:t>If a memory access finds its target is already in the cache, this is called a </a:t>
            </a:r>
            <a:r>
              <a:rPr lang="en-US" dirty="0" smtClean="0">
                <a:solidFill>
                  <a:srgbClr val="FF6600"/>
                </a:solidFill>
              </a:rPr>
              <a:t>Cache Hit</a:t>
            </a:r>
            <a:r>
              <a:rPr lang="en-US" dirty="0" smtClean="0">
                <a:solidFill>
                  <a:srgbClr val="000000"/>
                </a:solidFill>
              </a:rPr>
              <a:t>, if not it is a </a:t>
            </a:r>
            <a:r>
              <a:rPr lang="en-US" dirty="0" smtClean="0">
                <a:solidFill>
                  <a:srgbClr val="FF6600"/>
                </a:solidFill>
              </a:rPr>
              <a:t>Cache Miss</a:t>
            </a:r>
            <a:r>
              <a:rPr lang="en-US" dirty="0" smtClean="0">
                <a:solidFill>
                  <a:srgbClr val="000000"/>
                </a:solidFill>
              </a:rPr>
              <a:t>.</a:t>
            </a:r>
            <a:endParaRPr lang="en-US" dirty="0">
              <a:solidFill>
                <a:srgbClr val="000000"/>
              </a:solidFill>
            </a:endParaRPr>
          </a:p>
        </p:txBody>
      </p:sp>
    </p:spTree>
    <p:extLst>
      <p:ext uri="{BB962C8B-B14F-4D97-AF65-F5344CB8AC3E}">
        <p14:creationId xmlns:p14="http://schemas.microsoft.com/office/powerpoint/2010/main" val="66630514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28</a:t>
            </a:fld>
            <a:endParaRPr lang="en-US"/>
          </a:p>
        </p:txBody>
      </p:sp>
      <p:sp>
        <p:nvSpPr>
          <p:cNvPr id="3" name="TextBox 2"/>
          <p:cNvSpPr txBox="1"/>
          <p:nvPr/>
        </p:nvSpPr>
        <p:spPr>
          <a:xfrm>
            <a:off x="564426" y="1740220"/>
            <a:ext cx="7619755" cy="2031325"/>
          </a:xfrm>
          <a:prstGeom prst="rect">
            <a:avLst/>
          </a:prstGeom>
          <a:noFill/>
        </p:spPr>
        <p:txBody>
          <a:bodyPr wrap="square" rtlCol="0">
            <a:spAutoFit/>
          </a:bodyPr>
          <a:lstStyle/>
          <a:p>
            <a:r>
              <a:rPr lang="en-US" dirty="0" smtClean="0">
                <a:solidFill>
                  <a:srgbClr val="000000"/>
                </a:solidFill>
              </a:rPr>
              <a:t>The cache is, of course, smaller than main memory so some algorithm has to be used to map a main memory location to a cache line.  The simplest algorithm is called </a:t>
            </a:r>
            <a:r>
              <a:rPr lang="en-US" dirty="0" smtClean="0">
                <a:solidFill>
                  <a:srgbClr val="FF6600"/>
                </a:solidFill>
              </a:rPr>
              <a:t>Direct Mapping</a:t>
            </a:r>
            <a:r>
              <a:rPr lang="en-US" dirty="0" smtClean="0">
                <a:solidFill>
                  <a:srgbClr val="000000"/>
                </a:solidFill>
              </a:rPr>
              <a:t>.  In this scheme, each memory block is stored in a cache line of the same address modulo the cache size.  For example, a cache of 128 blocks will store memory block 134 in cache line number 6.  DM Caches are simple but there may be contention even when the cache isn’t full.</a:t>
            </a:r>
            <a:endParaRPr lang="en-US" dirty="0" smtClean="0">
              <a:solidFill>
                <a:srgbClr val="000000"/>
              </a:solidFill>
            </a:endParaRPr>
          </a:p>
        </p:txBody>
      </p:sp>
      <p:sp>
        <p:nvSpPr>
          <p:cNvPr id="4" name="Rectangle 3"/>
          <p:cNvSpPr/>
          <p:nvPr/>
        </p:nvSpPr>
        <p:spPr>
          <a:xfrm>
            <a:off x="5068078" y="3788504"/>
            <a:ext cx="1787350" cy="27985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Block 0</a:t>
            </a:r>
            <a:endParaRPr lang="en-US" dirty="0"/>
          </a:p>
        </p:txBody>
      </p:sp>
      <p:sp>
        <p:nvSpPr>
          <p:cNvPr id="7" name="Rectangle 6"/>
          <p:cNvSpPr/>
          <p:nvPr/>
        </p:nvSpPr>
        <p:spPr>
          <a:xfrm>
            <a:off x="5068078" y="4068355"/>
            <a:ext cx="1787350" cy="2798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Block 1</a:t>
            </a:r>
            <a:endParaRPr lang="en-US" dirty="0"/>
          </a:p>
        </p:txBody>
      </p:sp>
      <p:sp>
        <p:nvSpPr>
          <p:cNvPr id="8" name="Rectangle 7"/>
          <p:cNvSpPr/>
          <p:nvPr/>
        </p:nvSpPr>
        <p:spPr>
          <a:xfrm>
            <a:off x="5068078" y="4646399"/>
            <a:ext cx="1787350" cy="2798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Block 127</a:t>
            </a:r>
            <a:endParaRPr lang="en-US" dirty="0"/>
          </a:p>
        </p:txBody>
      </p:sp>
      <p:sp>
        <p:nvSpPr>
          <p:cNvPr id="10" name="Rectangle 9"/>
          <p:cNvSpPr/>
          <p:nvPr/>
        </p:nvSpPr>
        <p:spPr>
          <a:xfrm>
            <a:off x="5068078" y="4926250"/>
            <a:ext cx="1787350" cy="27985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Block 128</a:t>
            </a:r>
            <a:endParaRPr lang="en-US" dirty="0"/>
          </a:p>
        </p:txBody>
      </p:sp>
      <p:sp>
        <p:nvSpPr>
          <p:cNvPr id="11" name="Rectangle 10"/>
          <p:cNvSpPr/>
          <p:nvPr/>
        </p:nvSpPr>
        <p:spPr>
          <a:xfrm>
            <a:off x="5068078" y="5206101"/>
            <a:ext cx="1787350" cy="2798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Block 129</a:t>
            </a:r>
            <a:endParaRPr lang="en-US" dirty="0"/>
          </a:p>
        </p:txBody>
      </p:sp>
      <p:sp>
        <p:nvSpPr>
          <p:cNvPr id="12" name="Rectangle 11"/>
          <p:cNvSpPr/>
          <p:nvPr/>
        </p:nvSpPr>
        <p:spPr>
          <a:xfrm>
            <a:off x="5068078" y="5786950"/>
            <a:ext cx="1787350" cy="2798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Block 255</a:t>
            </a:r>
            <a:endParaRPr lang="en-US" dirty="0"/>
          </a:p>
        </p:txBody>
      </p:sp>
      <p:sp>
        <p:nvSpPr>
          <p:cNvPr id="13" name="Rectangle 12"/>
          <p:cNvSpPr/>
          <p:nvPr/>
        </p:nvSpPr>
        <p:spPr>
          <a:xfrm>
            <a:off x="5068078" y="6066801"/>
            <a:ext cx="1787350" cy="27985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Block 256</a:t>
            </a:r>
            <a:endParaRPr lang="en-US" dirty="0"/>
          </a:p>
        </p:txBody>
      </p:sp>
      <p:cxnSp>
        <p:nvCxnSpPr>
          <p:cNvPr id="6" name="Straight Connector 5"/>
          <p:cNvCxnSpPr>
            <a:stCxn id="7" idx="2"/>
            <a:endCxn id="8" idx="0"/>
          </p:cNvCxnSpPr>
          <p:nvPr/>
        </p:nvCxnSpPr>
        <p:spPr>
          <a:xfrm>
            <a:off x="5961753" y="4348206"/>
            <a:ext cx="0" cy="298193"/>
          </a:xfrm>
          <a:prstGeom prst="line">
            <a:avLst/>
          </a:prstGeom>
          <a:ln>
            <a:solidFill>
              <a:schemeClr val="dk1"/>
            </a:solidFill>
            <a:prstDash val="sysDot"/>
          </a:ln>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5961753" y="5485952"/>
            <a:ext cx="0" cy="298193"/>
          </a:xfrm>
          <a:prstGeom prst="line">
            <a:avLst/>
          </a:prstGeom>
          <a:ln>
            <a:solidFill>
              <a:schemeClr val="dk1"/>
            </a:solidFill>
            <a:prstDash val="sysDot"/>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7104065" y="4836769"/>
            <a:ext cx="1582735" cy="369332"/>
          </a:xfrm>
          <a:prstGeom prst="rect">
            <a:avLst/>
          </a:prstGeom>
          <a:noFill/>
        </p:spPr>
        <p:txBody>
          <a:bodyPr wrap="none" rtlCol="0">
            <a:spAutoFit/>
          </a:bodyPr>
          <a:lstStyle/>
          <a:p>
            <a:r>
              <a:rPr lang="en-US" dirty="0" smtClean="0">
                <a:solidFill>
                  <a:srgbClr val="000000"/>
                </a:solidFill>
              </a:rPr>
              <a:t>Main Memory</a:t>
            </a:r>
            <a:endParaRPr lang="en-US" dirty="0" smtClean="0">
              <a:solidFill>
                <a:srgbClr val="000000"/>
              </a:solidFill>
            </a:endParaRPr>
          </a:p>
        </p:txBody>
      </p:sp>
      <p:sp>
        <p:nvSpPr>
          <p:cNvPr id="20" name="Rectangle 19"/>
          <p:cNvSpPr/>
          <p:nvPr/>
        </p:nvSpPr>
        <p:spPr>
          <a:xfrm>
            <a:off x="1410601" y="4556918"/>
            <a:ext cx="1787350" cy="27985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Line 0</a:t>
            </a:r>
            <a:endParaRPr lang="en-US" dirty="0"/>
          </a:p>
        </p:txBody>
      </p:sp>
      <p:sp>
        <p:nvSpPr>
          <p:cNvPr id="21" name="Rectangle 20"/>
          <p:cNvSpPr/>
          <p:nvPr/>
        </p:nvSpPr>
        <p:spPr>
          <a:xfrm>
            <a:off x="1410601" y="4836769"/>
            <a:ext cx="1787350" cy="2798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Line 1</a:t>
            </a:r>
            <a:endParaRPr lang="en-US" dirty="0"/>
          </a:p>
        </p:txBody>
      </p:sp>
      <p:sp>
        <p:nvSpPr>
          <p:cNvPr id="22" name="Rectangle 21"/>
          <p:cNvSpPr/>
          <p:nvPr/>
        </p:nvSpPr>
        <p:spPr>
          <a:xfrm>
            <a:off x="1410601" y="5414813"/>
            <a:ext cx="1787350" cy="2798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Line 127</a:t>
            </a:r>
            <a:endParaRPr lang="en-US" dirty="0"/>
          </a:p>
        </p:txBody>
      </p:sp>
      <p:cxnSp>
        <p:nvCxnSpPr>
          <p:cNvPr id="23" name="Straight Connector 22"/>
          <p:cNvCxnSpPr>
            <a:stCxn id="21" idx="2"/>
            <a:endCxn id="22" idx="0"/>
          </p:cNvCxnSpPr>
          <p:nvPr/>
        </p:nvCxnSpPr>
        <p:spPr>
          <a:xfrm>
            <a:off x="2304276" y="5116620"/>
            <a:ext cx="0" cy="298193"/>
          </a:xfrm>
          <a:prstGeom prst="line">
            <a:avLst/>
          </a:prstGeom>
          <a:ln>
            <a:solidFill>
              <a:schemeClr val="dk1"/>
            </a:solidFill>
            <a:prstDash val="sysDot"/>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283449" y="4931954"/>
            <a:ext cx="851916" cy="369332"/>
          </a:xfrm>
          <a:prstGeom prst="rect">
            <a:avLst/>
          </a:prstGeom>
          <a:noFill/>
        </p:spPr>
        <p:txBody>
          <a:bodyPr wrap="none" rtlCol="0">
            <a:spAutoFit/>
          </a:bodyPr>
          <a:lstStyle/>
          <a:p>
            <a:r>
              <a:rPr lang="en-US" dirty="0" smtClean="0">
                <a:solidFill>
                  <a:srgbClr val="000000"/>
                </a:solidFill>
              </a:rPr>
              <a:t>Cache</a:t>
            </a:r>
            <a:endParaRPr lang="en-US" dirty="0" smtClean="0">
              <a:solidFill>
                <a:srgbClr val="000000"/>
              </a:solidFill>
            </a:endParaRPr>
          </a:p>
        </p:txBody>
      </p:sp>
      <p:cxnSp>
        <p:nvCxnSpPr>
          <p:cNvPr id="25" name="Straight Arrow Connector 24"/>
          <p:cNvCxnSpPr>
            <a:stCxn id="4" idx="1"/>
            <a:endCxn id="20" idx="3"/>
          </p:cNvCxnSpPr>
          <p:nvPr/>
        </p:nvCxnSpPr>
        <p:spPr>
          <a:xfrm flipH="1">
            <a:off x="3197951" y="3928430"/>
            <a:ext cx="1870127" cy="7684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10" idx="1"/>
            <a:endCxn id="20" idx="3"/>
          </p:cNvCxnSpPr>
          <p:nvPr/>
        </p:nvCxnSpPr>
        <p:spPr>
          <a:xfrm flipH="1" flipV="1">
            <a:off x="3197951" y="4696844"/>
            <a:ext cx="1870127" cy="3693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13" idx="1"/>
            <a:endCxn id="20" idx="3"/>
          </p:cNvCxnSpPr>
          <p:nvPr/>
        </p:nvCxnSpPr>
        <p:spPr>
          <a:xfrm flipH="1" flipV="1">
            <a:off x="3197951" y="4696844"/>
            <a:ext cx="1870127" cy="15098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a:stCxn id="7" idx="1"/>
            <a:endCxn id="21" idx="3"/>
          </p:cNvCxnSpPr>
          <p:nvPr/>
        </p:nvCxnSpPr>
        <p:spPr>
          <a:xfrm flipH="1">
            <a:off x="3197951" y="4208281"/>
            <a:ext cx="1870127" cy="7684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1" idx="1"/>
            <a:endCxn id="21" idx="3"/>
          </p:cNvCxnSpPr>
          <p:nvPr/>
        </p:nvCxnSpPr>
        <p:spPr>
          <a:xfrm flipH="1" flipV="1">
            <a:off x="3197951" y="4976695"/>
            <a:ext cx="1870127" cy="36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8" idx="1"/>
            <a:endCxn id="22" idx="3"/>
          </p:cNvCxnSpPr>
          <p:nvPr/>
        </p:nvCxnSpPr>
        <p:spPr>
          <a:xfrm flipH="1">
            <a:off x="3197951" y="4786325"/>
            <a:ext cx="1870127" cy="76841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a:stCxn id="12" idx="1"/>
            <a:endCxn id="22" idx="3"/>
          </p:cNvCxnSpPr>
          <p:nvPr/>
        </p:nvCxnSpPr>
        <p:spPr>
          <a:xfrm flipH="1" flipV="1">
            <a:off x="3197951" y="5554739"/>
            <a:ext cx="1870127" cy="37213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42780012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29</a:t>
            </a:fld>
            <a:endParaRPr lang="en-US"/>
          </a:p>
        </p:txBody>
      </p:sp>
      <p:sp>
        <p:nvSpPr>
          <p:cNvPr id="3" name="TextBox 2"/>
          <p:cNvSpPr txBox="1"/>
          <p:nvPr/>
        </p:nvSpPr>
        <p:spPr>
          <a:xfrm>
            <a:off x="564426" y="1740220"/>
            <a:ext cx="7619755" cy="1477328"/>
          </a:xfrm>
          <a:prstGeom prst="rect">
            <a:avLst/>
          </a:prstGeom>
          <a:noFill/>
        </p:spPr>
        <p:txBody>
          <a:bodyPr wrap="square" rtlCol="0">
            <a:spAutoFit/>
          </a:bodyPr>
          <a:lstStyle/>
          <a:p>
            <a:r>
              <a:rPr lang="en-US" dirty="0" smtClean="0">
                <a:solidFill>
                  <a:srgbClr val="000000"/>
                </a:solidFill>
              </a:rPr>
              <a:t>An </a:t>
            </a:r>
            <a:r>
              <a:rPr lang="en-US" dirty="0" smtClean="0">
                <a:solidFill>
                  <a:srgbClr val="FF6600"/>
                </a:solidFill>
              </a:rPr>
              <a:t>Associative Mapping</a:t>
            </a:r>
            <a:r>
              <a:rPr lang="en-US" dirty="0" smtClean="0">
                <a:solidFill>
                  <a:srgbClr val="000000"/>
                </a:solidFill>
              </a:rPr>
              <a:t> is the most flexible cache arrangement in which any memory location can be stored in any cache location.  If the cache isn’t full, each new memory block can just take an empty slot.  If the cache is full, the cache line to evict is chosen typically using a Least Recently Used algorithm.</a:t>
            </a:r>
          </a:p>
        </p:txBody>
      </p:sp>
      <p:sp>
        <p:nvSpPr>
          <p:cNvPr id="4" name="Rectangle 3"/>
          <p:cNvSpPr/>
          <p:nvPr/>
        </p:nvSpPr>
        <p:spPr>
          <a:xfrm>
            <a:off x="5068078" y="3788504"/>
            <a:ext cx="1787350" cy="2798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Block 0</a:t>
            </a:r>
            <a:endParaRPr lang="en-US" dirty="0"/>
          </a:p>
        </p:txBody>
      </p:sp>
      <p:sp>
        <p:nvSpPr>
          <p:cNvPr id="7" name="Rectangle 6"/>
          <p:cNvSpPr/>
          <p:nvPr/>
        </p:nvSpPr>
        <p:spPr>
          <a:xfrm>
            <a:off x="5068078" y="4068355"/>
            <a:ext cx="1787350" cy="2798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Block 1</a:t>
            </a:r>
            <a:endParaRPr lang="en-US" dirty="0"/>
          </a:p>
        </p:txBody>
      </p:sp>
      <p:sp>
        <p:nvSpPr>
          <p:cNvPr id="8" name="Rectangle 7"/>
          <p:cNvSpPr/>
          <p:nvPr/>
        </p:nvSpPr>
        <p:spPr>
          <a:xfrm>
            <a:off x="5068078" y="4646399"/>
            <a:ext cx="1787350" cy="2798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Block 127</a:t>
            </a:r>
            <a:endParaRPr lang="en-US" dirty="0"/>
          </a:p>
        </p:txBody>
      </p:sp>
      <p:sp>
        <p:nvSpPr>
          <p:cNvPr id="10" name="Rectangle 9"/>
          <p:cNvSpPr/>
          <p:nvPr/>
        </p:nvSpPr>
        <p:spPr>
          <a:xfrm>
            <a:off x="5068078" y="4926250"/>
            <a:ext cx="1787350" cy="2798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Block 128</a:t>
            </a:r>
            <a:endParaRPr lang="en-US" dirty="0"/>
          </a:p>
        </p:txBody>
      </p:sp>
      <p:sp>
        <p:nvSpPr>
          <p:cNvPr id="11" name="Rectangle 10"/>
          <p:cNvSpPr/>
          <p:nvPr/>
        </p:nvSpPr>
        <p:spPr>
          <a:xfrm>
            <a:off x="5068078" y="5206101"/>
            <a:ext cx="1787350" cy="2798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Block 129</a:t>
            </a:r>
            <a:endParaRPr lang="en-US" dirty="0"/>
          </a:p>
        </p:txBody>
      </p:sp>
      <p:sp>
        <p:nvSpPr>
          <p:cNvPr id="12" name="Rectangle 11"/>
          <p:cNvSpPr/>
          <p:nvPr/>
        </p:nvSpPr>
        <p:spPr>
          <a:xfrm>
            <a:off x="5068078" y="5786950"/>
            <a:ext cx="1787350" cy="2798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Block 255</a:t>
            </a:r>
            <a:endParaRPr lang="en-US" dirty="0"/>
          </a:p>
        </p:txBody>
      </p:sp>
      <p:sp>
        <p:nvSpPr>
          <p:cNvPr id="13" name="Rectangle 12"/>
          <p:cNvSpPr/>
          <p:nvPr/>
        </p:nvSpPr>
        <p:spPr>
          <a:xfrm>
            <a:off x="5068078" y="6066801"/>
            <a:ext cx="1787350" cy="2798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Block 256</a:t>
            </a:r>
            <a:endParaRPr lang="en-US" dirty="0"/>
          </a:p>
        </p:txBody>
      </p:sp>
      <p:cxnSp>
        <p:nvCxnSpPr>
          <p:cNvPr id="6" name="Straight Connector 5"/>
          <p:cNvCxnSpPr>
            <a:stCxn id="7" idx="2"/>
            <a:endCxn id="8" idx="0"/>
          </p:cNvCxnSpPr>
          <p:nvPr/>
        </p:nvCxnSpPr>
        <p:spPr>
          <a:xfrm>
            <a:off x="5961753" y="4348206"/>
            <a:ext cx="0" cy="298193"/>
          </a:xfrm>
          <a:prstGeom prst="line">
            <a:avLst/>
          </a:prstGeom>
          <a:ln>
            <a:solidFill>
              <a:schemeClr val="dk1"/>
            </a:solidFill>
            <a:prstDash val="sysDot"/>
          </a:ln>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5961753" y="5485952"/>
            <a:ext cx="0" cy="298193"/>
          </a:xfrm>
          <a:prstGeom prst="line">
            <a:avLst/>
          </a:prstGeom>
          <a:ln>
            <a:solidFill>
              <a:schemeClr val="dk1"/>
            </a:solidFill>
            <a:prstDash val="sysDot"/>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7104065" y="4836769"/>
            <a:ext cx="1582735" cy="369332"/>
          </a:xfrm>
          <a:prstGeom prst="rect">
            <a:avLst/>
          </a:prstGeom>
          <a:noFill/>
        </p:spPr>
        <p:txBody>
          <a:bodyPr wrap="none" rtlCol="0">
            <a:spAutoFit/>
          </a:bodyPr>
          <a:lstStyle/>
          <a:p>
            <a:r>
              <a:rPr lang="en-US" dirty="0" smtClean="0">
                <a:solidFill>
                  <a:srgbClr val="000000"/>
                </a:solidFill>
              </a:rPr>
              <a:t>Main Memory</a:t>
            </a:r>
            <a:endParaRPr lang="en-US" dirty="0" smtClean="0">
              <a:solidFill>
                <a:srgbClr val="000000"/>
              </a:solidFill>
            </a:endParaRPr>
          </a:p>
        </p:txBody>
      </p:sp>
      <p:sp>
        <p:nvSpPr>
          <p:cNvPr id="20" name="Rectangle 19"/>
          <p:cNvSpPr/>
          <p:nvPr/>
        </p:nvSpPr>
        <p:spPr>
          <a:xfrm>
            <a:off x="1410601" y="4556918"/>
            <a:ext cx="1787350" cy="2798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Line 0</a:t>
            </a:r>
            <a:endParaRPr lang="en-US" dirty="0"/>
          </a:p>
        </p:txBody>
      </p:sp>
      <p:sp>
        <p:nvSpPr>
          <p:cNvPr id="21" name="Rectangle 20"/>
          <p:cNvSpPr/>
          <p:nvPr/>
        </p:nvSpPr>
        <p:spPr>
          <a:xfrm>
            <a:off x="1410601" y="4836769"/>
            <a:ext cx="1787350" cy="2798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Line 1</a:t>
            </a:r>
            <a:endParaRPr lang="en-US" dirty="0"/>
          </a:p>
        </p:txBody>
      </p:sp>
      <p:sp>
        <p:nvSpPr>
          <p:cNvPr id="22" name="Rectangle 21"/>
          <p:cNvSpPr/>
          <p:nvPr/>
        </p:nvSpPr>
        <p:spPr>
          <a:xfrm>
            <a:off x="1410601" y="5414813"/>
            <a:ext cx="1787350" cy="2798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Line 127</a:t>
            </a:r>
            <a:endParaRPr lang="en-US" dirty="0"/>
          </a:p>
        </p:txBody>
      </p:sp>
      <p:cxnSp>
        <p:nvCxnSpPr>
          <p:cNvPr id="23" name="Straight Connector 22"/>
          <p:cNvCxnSpPr>
            <a:stCxn id="21" idx="2"/>
            <a:endCxn id="22" idx="0"/>
          </p:cNvCxnSpPr>
          <p:nvPr/>
        </p:nvCxnSpPr>
        <p:spPr>
          <a:xfrm>
            <a:off x="2304276" y="5116620"/>
            <a:ext cx="0" cy="298193"/>
          </a:xfrm>
          <a:prstGeom prst="line">
            <a:avLst/>
          </a:prstGeom>
          <a:ln>
            <a:solidFill>
              <a:schemeClr val="dk1"/>
            </a:solidFill>
            <a:prstDash val="sysDot"/>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283449" y="4931954"/>
            <a:ext cx="851916" cy="369332"/>
          </a:xfrm>
          <a:prstGeom prst="rect">
            <a:avLst/>
          </a:prstGeom>
          <a:noFill/>
        </p:spPr>
        <p:txBody>
          <a:bodyPr wrap="none" rtlCol="0">
            <a:spAutoFit/>
          </a:bodyPr>
          <a:lstStyle/>
          <a:p>
            <a:r>
              <a:rPr lang="en-US" dirty="0" smtClean="0">
                <a:solidFill>
                  <a:srgbClr val="000000"/>
                </a:solidFill>
              </a:rPr>
              <a:t>Cache</a:t>
            </a:r>
            <a:endParaRPr lang="en-US" dirty="0" smtClean="0">
              <a:solidFill>
                <a:srgbClr val="000000"/>
              </a:solidFill>
            </a:endParaRPr>
          </a:p>
        </p:txBody>
      </p:sp>
      <p:sp>
        <p:nvSpPr>
          <p:cNvPr id="5" name="Left Arrow 4"/>
          <p:cNvSpPr/>
          <p:nvPr/>
        </p:nvSpPr>
        <p:spPr>
          <a:xfrm>
            <a:off x="3539423" y="4836769"/>
            <a:ext cx="1093576" cy="6491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411507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CISC </a:t>
            </a:r>
            <a:r>
              <a:rPr lang="en-US" dirty="0" err="1" smtClean="0"/>
              <a:t>vs</a:t>
            </a:r>
            <a:r>
              <a:rPr lang="en-US" dirty="0" smtClean="0"/>
              <a:t> RISC</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a:t>
            </a:fld>
            <a:endParaRPr lang="en-US"/>
          </a:p>
        </p:txBody>
      </p:sp>
      <p:sp>
        <p:nvSpPr>
          <p:cNvPr id="4" name="Content Placeholder 3"/>
          <p:cNvSpPr>
            <a:spLocks noGrp="1"/>
          </p:cNvSpPr>
          <p:nvPr>
            <p:ph idx="1"/>
          </p:nvPr>
        </p:nvSpPr>
        <p:spPr>
          <a:xfrm>
            <a:off x="457200" y="1763258"/>
            <a:ext cx="8229600" cy="4548571"/>
          </a:xfrm>
        </p:spPr>
        <p:txBody>
          <a:bodyPr/>
          <a:lstStyle/>
          <a:p>
            <a:pPr marL="0" indent="0">
              <a:buNone/>
            </a:pPr>
            <a:r>
              <a:rPr lang="en-US" sz="2000" dirty="0" smtClean="0"/>
              <a:t>Complex Instruction Set Computer </a:t>
            </a:r>
            <a:r>
              <a:rPr lang="en-US" sz="2000" dirty="0" err="1" smtClean="0"/>
              <a:t>vs</a:t>
            </a:r>
            <a:r>
              <a:rPr lang="en-US" sz="2000" dirty="0" smtClean="0"/>
              <a:t> Reduced Instruction Set Computer.</a:t>
            </a:r>
          </a:p>
          <a:p>
            <a:pPr marL="0" indent="0">
              <a:buNone/>
            </a:pPr>
            <a:endParaRPr lang="en-US" sz="2000" dirty="0"/>
          </a:p>
          <a:p>
            <a:pPr marL="0" indent="0">
              <a:buNone/>
            </a:pPr>
            <a:r>
              <a:rPr lang="en-US" sz="2000" dirty="0" smtClean="0"/>
              <a:t>These two terms reflect two different philosophies in the design of a processor’s instruction set and, in turn, the processor architecture.</a:t>
            </a:r>
          </a:p>
          <a:p>
            <a:pPr marL="0" indent="0">
              <a:buNone/>
            </a:pPr>
            <a:endParaRPr lang="en-US" sz="2000" dirty="0"/>
          </a:p>
          <a:p>
            <a:pPr marL="0" indent="0">
              <a:buNone/>
            </a:pPr>
            <a:r>
              <a:rPr lang="en-US" sz="2000" dirty="0"/>
              <a:t>Before the 1970s, all computers were of </a:t>
            </a:r>
            <a:r>
              <a:rPr lang="en-US" sz="2000" dirty="0">
                <a:solidFill>
                  <a:srgbClr val="FF6600"/>
                </a:solidFill>
              </a:rPr>
              <a:t>CISC</a:t>
            </a:r>
            <a:r>
              <a:rPr lang="en-US" sz="2000" dirty="0"/>
              <a:t> type.  Memory was the supremely limited resource of the time, hardware wasn’t so much of a problem, so the focus was on packing the maximum amount of complexity in to the minimum number of instructions</a:t>
            </a:r>
            <a:r>
              <a:rPr lang="en-US" sz="2000" dirty="0" smtClean="0"/>
              <a:t>.</a:t>
            </a:r>
          </a:p>
          <a:p>
            <a:pPr marL="0" indent="0">
              <a:buNone/>
            </a:pPr>
            <a:endParaRPr lang="en-US" sz="2000" dirty="0"/>
          </a:p>
          <a:p>
            <a:pPr marL="0" indent="0">
              <a:buNone/>
            </a:pPr>
            <a:r>
              <a:rPr lang="en-US" sz="2000" dirty="0" smtClean="0"/>
              <a:t>Memory is now relatively cheap and the focus has moved to performance.  This </a:t>
            </a:r>
            <a:r>
              <a:rPr lang="en-US" sz="2000" dirty="0" err="1" smtClean="0"/>
              <a:t>favours</a:t>
            </a:r>
            <a:r>
              <a:rPr lang="en-US" sz="2000" dirty="0" smtClean="0"/>
              <a:t> the </a:t>
            </a:r>
            <a:r>
              <a:rPr lang="en-US" sz="2000" dirty="0" smtClean="0">
                <a:solidFill>
                  <a:srgbClr val="FF6600"/>
                </a:solidFill>
              </a:rPr>
              <a:t>RISC</a:t>
            </a:r>
            <a:r>
              <a:rPr lang="en-US" sz="2000" dirty="0" smtClean="0"/>
              <a:t> style as simpler instructions are faster to execute</a:t>
            </a:r>
            <a:endParaRPr lang="en-US" sz="2000" dirty="0" smtClean="0"/>
          </a:p>
        </p:txBody>
      </p:sp>
    </p:spTree>
    <p:extLst>
      <p:ext uri="{BB962C8B-B14F-4D97-AF65-F5344CB8AC3E}">
        <p14:creationId xmlns:p14="http://schemas.microsoft.com/office/powerpoint/2010/main" val="308860619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30</a:t>
            </a:fld>
            <a:endParaRPr lang="en-US"/>
          </a:p>
        </p:txBody>
      </p:sp>
      <p:sp>
        <p:nvSpPr>
          <p:cNvPr id="4" name="Rectangle 3"/>
          <p:cNvSpPr/>
          <p:nvPr/>
        </p:nvSpPr>
        <p:spPr>
          <a:xfrm>
            <a:off x="5068078" y="3788504"/>
            <a:ext cx="1787350" cy="27985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Block 0</a:t>
            </a:r>
            <a:endParaRPr lang="en-US" dirty="0"/>
          </a:p>
        </p:txBody>
      </p:sp>
      <p:sp>
        <p:nvSpPr>
          <p:cNvPr id="7" name="Rectangle 6"/>
          <p:cNvSpPr/>
          <p:nvPr/>
        </p:nvSpPr>
        <p:spPr>
          <a:xfrm>
            <a:off x="5068078" y="4068355"/>
            <a:ext cx="1787350" cy="2798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Block 1</a:t>
            </a:r>
            <a:endParaRPr lang="en-US" dirty="0"/>
          </a:p>
        </p:txBody>
      </p:sp>
      <p:sp>
        <p:nvSpPr>
          <p:cNvPr id="8" name="Rectangle 7"/>
          <p:cNvSpPr/>
          <p:nvPr/>
        </p:nvSpPr>
        <p:spPr>
          <a:xfrm>
            <a:off x="5068078" y="4646399"/>
            <a:ext cx="1787350" cy="2798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Block 127</a:t>
            </a:r>
            <a:endParaRPr lang="en-US" dirty="0"/>
          </a:p>
        </p:txBody>
      </p:sp>
      <p:sp>
        <p:nvSpPr>
          <p:cNvPr id="10" name="Rectangle 9"/>
          <p:cNvSpPr/>
          <p:nvPr/>
        </p:nvSpPr>
        <p:spPr>
          <a:xfrm>
            <a:off x="5068078" y="4926250"/>
            <a:ext cx="1787350" cy="27985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Block 128</a:t>
            </a:r>
            <a:endParaRPr lang="en-US" dirty="0"/>
          </a:p>
        </p:txBody>
      </p:sp>
      <p:sp>
        <p:nvSpPr>
          <p:cNvPr id="11" name="Rectangle 10"/>
          <p:cNvSpPr/>
          <p:nvPr/>
        </p:nvSpPr>
        <p:spPr>
          <a:xfrm>
            <a:off x="5068078" y="5206101"/>
            <a:ext cx="1787350" cy="2798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Block 129</a:t>
            </a:r>
            <a:endParaRPr lang="en-US" dirty="0"/>
          </a:p>
        </p:txBody>
      </p:sp>
      <p:sp>
        <p:nvSpPr>
          <p:cNvPr id="12" name="Rectangle 11"/>
          <p:cNvSpPr/>
          <p:nvPr/>
        </p:nvSpPr>
        <p:spPr>
          <a:xfrm>
            <a:off x="5068078" y="5786950"/>
            <a:ext cx="1787350" cy="2798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Block 255</a:t>
            </a:r>
            <a:endParaRPr lang="en-US" dirty="0"/>
          </a:p>
        </p:txBody>
      </p:sp>
      <p:sp>
        <p:nvSpPr>
          <p:cNvPr id="13" name="Rectangle 12"/>
          <p:cNvSpPr/>
          <p:nvPr/>
        </p:nvSpPr>
        <p:spPr>
          <a:xfrm>
            <a:off x="5068078" y="6066801"/>
            <a:ext cx="1787350" cy="27985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Block 256</a:t>
            </a:r>
            <a:endParaRPr lang="en-US" dirty="0"/>
          </a:p>
        </p:txBody>
      </p:sp>
      <p:cxnSp>
        <p:nvCxnSpPr>
          <p:cNvPr id="6" name="Straight Connector 5"/>
          <p:cNvCxnSpPr>
            <a:stCxn id="7" idx="2"/>
            <a:endCxn id="8" idx="0"/>
          </p:cNvCxnSpPr>
          <p:nvPr/>
        </p:nvCxnSpPr>
        <p:spPr>
          <a:xfrm>
            <a:off x="5961753" y="4348206"/>
            <a:ext cx="0" cy="298193"/>
          </a:xfrm>
          <a:prstGeom prst="line">
            <a:avLst/>
          </a:prstGeom>
          <a:ln>
            <a:solidFill>
              <a:schemeClr val="dk1"/>
            </a:solidFill>
            <a:prstDash val="sysDot"/>
          </a:ln>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5961753" y="5485952"/>
            <a:ext cx="0" cy="298193"/>
          </a:xfrm>
          <a:prstGeom prst="line">
            <a:avLst/>
          </a:prstGeom>
          <a:ln>
            <a:solidFill>
              <a:schemeClr val="dk1"/>
            </a:solidFill>
            <a:prstDash val="sysDot"/>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7104065" y="4836769"/>
            <a:ext cx="1582735" cy="369332"/>
          </a:xfrm>
          <a:prstGeom prst="rect">
            <a:avLst/>
          </a:prstGeom>
          <a:noFill/>
        </p:spPr>
        <p:txBody>
          <a:bodyPr wrap="none" rtlCol="0">
            <a:spAutoFit/>
          </a:bodyPr>
          <a:lstStyle/>
          <a:p>
            <a:r>
              <a:rPr lang="en-US" dirty="0" smtClean="0">
                <a:solidFill>
                  <a:srgbClr val="000000"/>
                </a:solidFill>
              </a:rPr>
              <a:t>Main Memory</a:t>
            </a:r>
            <a:endParaRPr lang="en-US" dirty="0" smtClean="0">
              <a:solidFill>
                <a:srgbClr val="000000"/>
              </a:solidFill>
            </a:endParaRPr>
          </a:p>
        </p:txBody>
      </p:sp>
      <p:sp>
        <p:nvSpPr>
          <p:cNvPr id="20" name="Rectangle 19"/>
          <p:cNvSpPr/>
          <p:nvPr/>
        </p:nvSpPr>
        <p:spPr>
          <a:xfrm>
            <a:off x="1410601" y="4098356"/>
            <a:ext cx="1787350" cy="27985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Line 0</a:t>
            </a:r>
            <a:endParaRPr lang="en-US" dirty="0"/>
          </a:p>
        </p:txBody>
      </p:sp>
      <p:sp>
        <p:nvSpPr>
          <p:cNvPr id="21" name="Rectangle 20"/>
          <p:cNvSpPr/>
          <p:nvPr/>
        </p:nvSpPr>
        <p:spPr>
          <a:xfrm>
            <a:off x="1410601" y="4695673"/>
            <a:ext cx="1787350" cy="2798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Line 2</a:t>
            </a:r>
            <a:endParaRPr lang="en-US" dirty="0"/>
          </a:p>
        </p:txBody>
      </p:sp>
      <p:sp>
        <p:nvSpPr>
          <p:cNvPr id="22" name="Rectangle 21"/>
          <p:cNvSpPr/>
          <p:nvPr/>
        </p:nvSpPr>
        <p:spPr>
          <a:xfrm>
            <a:off x="1410601" y="5614699"/>
            <a:ext cx="1787350" cy="2798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Line 126</a:t>
            </a:r>
            <a:endParaRPr lang="en-US" dirty="0"/>
          </a:p>
        </p:txBody>
      </p:sp>
      <p:sp>
        <p:nvSpPr>
          <p:cNvPr id="24" name="TextBox 23"/>
          <p:cNvSpPr txBox="1"/>
          <p:nvPr/>
        </p:nvSpPr>
        <p:spPr>
          <a:xfrm>
            <a:off x="283449" y="4931954"/>
            <a:ext cx="851916" cy="369332"/>
          </a:xfrm>
          <a:prstGeom prst="rect">
            <a:avLst/>
          </a:prstGeom>
          <a:noFill/>
        </p:spPr>
        <p:txBody>
          <a:bodyPr wrap="none" rtlCol="0">
            <a:spAutoFit/>
          </a:bodyPr>
          <a:lstStyle/>
          <a:p>
            <a:r>
              <a:rPr lang="en-US" dirty="0" smtClean="0">
                <a:solidFill>
                  <a:srgbClr val="000000"/>
                </a:solidFill>
              </a:rPr>
              <a:t>Cache</a:t>
            </a:r>
            <a:endParaRPr lang="en-US" dirty="0" smtClean="0">
              <a:solidFill>
                <a:srgbClr val="000000"/>
              </a:solidFill>
            </a:endParaRPr>
          </a:p>
        </p:txBody>
      </p:sp>
      <p:cxnSp>
        <p:nvCxnSpPr>
          <p:cNvPr id="25" name="Straight Arrow Connector 24"/>
          <p:cNvCxnSpPr>
            <a:stCxn id="4" idx="1"/>
            <a:endCxn id="20" idx="3"/>
          </p:cNvCxnSpPr>
          <p:nvPr/>
        </p:nvCxnSpPr>
        <p:spPr>
          <a:xfrm flipH="1">
            <a:off x="3197951" y="3928430"/>
            <a:ext cx="1870127" cy="30985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10" idx="1"/>
          </p:cNvCxnSpPr>
          <p:nvPr/>
        </p:nvCxnSpPr>
        <p:spPr>
          <a:xfrm flipH="1" flipV="1">
            <a:off x="3197951" y="4378207"/>
            <a:ext cx="1870127" cy="6879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13" idx="1"/>
            <a:endCxn id="28" idx="3"/>
          </p:cNvCxnSpPr>
          <p:nvPr/>
        </p:nvCxnSpPr>
        <p:spPr>
          <a:xfrm flipH="1" flipV="1">
            <a:off x="3197951" y="4530607"/>
            <a:ext cx="1870127" cy="16761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a:stCxn id="7" idx="1"/>
            <a:endCxn id="21" idx="3"/>
          </p:cNvCxnSpPr>
          <p:nvPr/>
        </p:nvCxnSpPr>
        <p:spPr>
          <a:xfrm flipH="1">
            <a:off x="3197951" y="4208281"/>
            <a:ext cx="1870127" cy="6273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1" idx="1"/>
            <a:endCxn id="30" idx="3"/>
          </p:cNvCxnSpPr>
          <p:nvPr/>
        </p:nvCxnSpPr>
        <p:spPr>
          <a:xfrm flipH="1" flipV="1">
            <a:off x="3197951" y="5115450"/>
            <a:ext cx="1870127" cy="2305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8" idx="1"/>
            <a:endCxn id="22" idx="3"/>
          </p:cNvCxnSpPr>
          <p:nvPr/>
        </p:nvCxnSpPr>
        <p:spPr>
          <a:xfrm flipH="1">
            <a:off x="3197951" y="4786325"/>
            <a:ext cx="1870127" cy="968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a:stCxn id="12" idx="1"/>
            <a:endCxn id="32" idx="3"/>
          </p:cNvCxnSpPr>
          <p:nvPr/>
        </p:nvCxnSpPr>
        <p:spPr>
          <a:xfrm flipH="1">
            <a:off x="3197951" y="5926876"/>
            <a:ext cx="1870127" cy="107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8" name="Rectangle 27"/>
          <p:cNvSpPr/>
          <p:nvPr/>
        </p:nvSpPr>
        <p:spPr>
          <a:xfrm>
            <a:off x="1410601" y="4390681"/>
            <a:ext cx="1787350" cy="27985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Line 1</a:t>
            </a:r>
            <a:endParaRPr lang="en-US" dirty="0"/>
          </a:p>
        </p:txBody>
      </p:sp>
      <p:sp>
        <p:nvSpPr>
          <p:cNvPr id="30" name="Rectangle 29"/>
          <p:cNvSpPr/>
          <p:nvPr/>
        </p:nvSpPr>
        <p:spPr>
          <a:xfrm>
            <a:off x="1410601" y="4975524"/>
            <a:ext cx="1787350" cy="2798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Line 3</a:t>
            </a:r>
            <a:endParaRPr lang="en-US" dirty="0"/>
          </a:p>
        </p:txBody>
      </p:sp>
      <p:sp>
        <p:nvSpPr>
          <p:cNvPr id="32" name="Rectangle 31"/>
          <p:cNvSpPr/>
          <p:nvPr/>
        </p:nvSpPr>
        <p:spPr>
          <a:xfrm>
            <a:off x="1410601" y="5894550"/>
            <a:ext cx="1787350" cy="2798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Line 127</a:t>
            </a:r>
            <a:endParaRPr lang="en-US" dirty="0"/>
          </a:p>
        </p:txBody>
      </p:sp>
      <p:cxnSp>
        <p:nvCxnSpPr>
          <p:cNvPr id="34" name="Straight Connector 33"/>
          <p:cNvCxnSpPr>
            <a:stCxn id="30" idx="2"/>
            <a:endCxn id="22" idx="0"/>
          </p:cNvCxnSpPr>
          <p:nvPr/>
        </p:nvCxnSpPr>
        <p:spPr>
          <a:xfrm>
            <a:off x="2304276" y="5255375"/>
            <a:ext cx="0" cy="359324"/>
          </a:xfrm>
          <a:prstGeom prst="line">
            <a:avLst/>
          </a:prstGeom>
          <a:ln>
            <a:solidFill>
              <a:schemeClr val="dk1"/>
            </a:solidFill>
            <a:prstDash val="sysDot"/>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552668" y="1869566"/>
            <a:ext cx="7548346" cy="1477328"/>
          </a:xfrm>
          <a:prstGeom prst="rect">
            <a:avLst/>
          </a:prstGeom>
          <a:noFill/>
        </p:spPr>
        <p:txBody>
          <a:bodyPr wrap="square" rtlCol="0">
            <a:spAutoFit/>
          </a:bodyPr>
          <a:lstStyle/>
          <a:p>
            <a:r>
              <a:rPr lang="en-US" dirty="0" smtClean="0">
                <a:solidFill>
                  <a:srgbClr val="000000"/>
                </a:solidFill>
              </a:rPr>
              <a:t>Almost all modern caches are </a:t>
            </a:r>
            <a:r>
              <a:rPr lang="en-US" dirty="0" smtClean="0">
                <a:solidFill>
                  <a:srgbClr val="FF6600"/>
                </a:solidFill>
              </a:rPr>
              <a:t>Set Associative</a:t>
            </a:r>
            <a:r>
              <a:rPr lang="en-US" dirty="0" smtClean="0">
                <a:solidFill>
                  <a:srgbClr val="000000"/>
                </a:solidFill>
              </a:rPr>
              <a:t>.  These combine the best features of each of the previous methods, as each memory location “short lists” a set of cache lines based upon its address modulo the number of sets, then the entry to evict from the set is chosen by an LRU algorithm as with an Associative cache.</a:t>
            </a:r>
            <a:endParaRPr lang="en-US" dirty="0" smtClean="0">
              <a:solidFill>
                <a:srgbClr val="000000"/>
              </a:solidFill>
            </a:endParaRPr>
          </a:p>
        </p:txBody>
      </p:sp>
    </p:spTree>
    <p:extLst>
      <p:ext uri="{BB962C8B-B14F-4D97-AF65-F5344CB8AC3E}">
        <p14:creationId xmlns:p14="http://schemas.microsoft.com/office/powerpoint/2010/main" val="168120412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31</a:t>
            </a:fld>
            <a:endParaRPr lang="en-US"/>
          </a:p>
        </p:txBody>
      </p:sp>
      <p:sp>
        <p:nvSpPr>
          <p:cNvPr id="17" name="TextBox 16"/>
          <p:cNvSpPr txBox="1"/>
          <p:nvPr/>
        </p:nvSpPr>
        <p:spPr>
          <a:xfrm>
            <a:off x="552668" y="1810776"/>
            <a:ext cx="7548346" cy="3693319"/>
          </a:xfrm>
          <a:prstGeom prst="rect">
            <a:avLst/>
          </a:prstGeom>
          <a:noFill/>
        </p:spPr>
        <p:txBody>
          <a:bodyPr wrap="square" rtlCol="0">
            <a:spAutoFit/>
          </a:bodyPr>
          <a:lstStyle/>
          <a:p>
            <a:r>
              <a:rPr lang="en-US" dirty="0" smtClean="0">
                <a:solidFill>
                  <a:srgbClr val="000000"/>
                </a:solidFill>
              </a:rPr>
              <a:t>Cache strategies discussed previously assume a read access, but what happens for a write?</a:t>
            </a:r>
          </a:p>
          <a:p>
            <a:endParaRPr lang="en-US" dirty="0">
              <a:solidFill>
                <a:srgbClr val="000000"/>
              </a:solidFill>
            </a:endParaRPr>
          </a:p>
          <a:p>
            <a:r>
              <a:rPr lang="en-US" dirty="0" smtClean="0">
                <a:solidFill>
                  <a:srgbClr val="000000"/>
                </a:solidFill>
              </a:rPr>
              <a:t>If the memory is in cache, what should a write do:  </a:t>
            </a:r>
            <a:r>
              <a:rPr lang="en-US" dirty="0" smtClean="0">
                <a:solidFill>
                  <a:srgbClr val="FF6600"/>
                </a:solidFill>
              </a:rPr>
              <a:t>Write-back</a:t>
            </a:r>
            <a:r>
              <a:rPr lang="en-US" dirty="0" smtClean="0">
                <a:solidFill>
                  <a:srgbClr val="000000"/>
                </a:solidFill>
              </a:rPr>
              <a:t> and </a:t>
            </a:r>
            <a:r>
              <a:rPr lang="en-US" dirty="0" smtClean="0">
                <a:solidFill>
                  <a:srgbClr val="FF6600"/>
                </a:solidFill>
              </a:rPr>
              <a:t>Write-through</a:t>
            </a:r>
            <a:r>
              <a:rPr lang="en-US" dirty="0" smtClean="0">
                <a:solidFill>
                  <a:srgbClr val="000000"/>
                </a:solidFill>
              </a:rPr>
              <a:t>?  In a write-through cache, a write to a memory location in cache will write the new value to the cache line and the memory location.  Write-back writes the new value to cache and marks it dirty; it is then written to main memory only when the line is evicted.</a:t>
            </a:r>
          </a:p>
          <a:p>
            <a:endParaRPr lang="en-US" dirty="0">
              <a:solidFill>
                <a:srgbClr val="000000"/>
              </a:solidFill>
            </a:endParaRPr>
          </a:p>
          <a:p>
            <a:r>
              <a:rPr lang="en-US" dirty="0" smtClean="0">
                <a:solidFill>
                  <a:srgbClr val="000000"/>
                </a:solidFill>
              </a:rPr>
              <a:t>Write-through generates unnecessary writes if the memory location is written several times in sequence.  Write-back generates unnecessary writes if only one location in the cache is changed, as the whole line must be written back.</a:t>
            </a:r>
            <a:endParaRPr lang="en-US" dirty="0" smtClean="0">
              <a:solidFill>
                <a:srgbClr val="000000"/>
              </a:solidFill>
            </a:endParaRPr>
          </a:p>
        </p:txBody>
      </p:sp>
    </p:spTree>
    <p:extLst>
      <p:ext uri="{BB962C8B-B14F-4D97-AF65-F5344CB8AC3E}">
        <p14:creationId xmlns:p14="http://schemas.microsoft.com/office/powerpoint/2010/main" val="112636137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Memory Access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32</a:t>
            </a:fld>
            <a:endParaRPr lang="en-US"/>
          </a:p>
        </p:txBody>
      </p:sp>
      <p:sp>
        <p:nvSpPr>
          <p:cNvPr id="17" name="TextBox 16"/>
          <p:cNvSpPr txBox="1"/>
          <p:nvPr/>
        </p:nvSpPr>
        <p:spPr>
          <a:xfrm>
            <a:off x="552668" y="1810776"/>
            <a:ext cx="7548346" cy="1200329"/>
          </a:xfrm>
          <a:prstGeom prst="rect">
            <a:avLst/>
          </a:prstGeom>
          <a:noFill/>
        </p:spPr>
        <p:txBody>
          <a:bodyPr wrap="square" rtlCol="0">
            <a:spAutoFit/>
          </a:bodyPr>
          <a:lstStyle/>
          <a:p>
            <a:r>
              <a:rPr lang="en-US" dirty="0" smtClean="0">
                <a:solidFill>
                  <a:srgbClr val="000000"/>
                </a:solidFill>
              </a:rPr>
              <a:t>Direct Memory Access (</a:t>
            </a:r>
            <a:r>
              <a:rPr lang="en-US" dirty="0" smtClean="0">
                <a:solidFill>
                  <a:srgbClr val="FF6600"/>
                </a:solidFill>
              </a:rPr>
              <a:t>DMA</a:t>
            </a:r>
            <a:r>
              <a:rPr lang="en-US" dirty="0" smtClean="0">
                <a:solidFill>
                  <a:srgbClr val="000000"/>
                </a:solidFill>
              </a:rPr>
              <a:t>) is a technique used when large amounts of data need to be moved between peripherals and memory without any intermediate processing.  Instead of requiring a processor load/store cycle, the data may be moved around without processor intervention.</a:t>
            </a:r>
            <a:endParaRPr lang="en-US" dirty="0" smtClean="0">
              <a:solidFill>
                <a:srgbClr val="000000"/>
              </a:solidFill>
            </a:endParaRPr>
          </a:p>
        </p:txBody>
      </p:sp>
      <p:sp>
        <p:nvSpPr>
          <p:cNvPr id="3" name="Rectangle 2"/>
          <p:cNvSpPr/>
          <p:nvPr/>
        </p:nvSpPr>
        <p:spPr>
          <a:xfrm>
            <a:off x="868114" y="3268798"/>
            <a:ext cx="1434584" cy="6507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Processor</a:t>
            </a:r>
            <a:endParaRPr lang="en-US" dirty="0"/>
          </a:p>
        </p:txBody>
      </p:sp>
      <p:sp>
        <p:nvSpPr>
          <p:cNvPr id="4" name="Rectangle 3"/>
          <p:cNvSpPr/>
          <p:nvPr/>
        </p:nvSpPr>
        <p:spPr>
          <a:xfrm>
            <a:off x="1328286" y="4680514"/>
            <a:ext cx="1434584" cy="59967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DMA Controller</a:t>
            </a:r>
            <a:endParaRPr lang="en-US" dirty="0"/>
          </a:p>
        </p:txBody>
      </p:sp>
      <p:sp>
        <p:nvSpPr>
          <p:cNvPr id="21" name="Rectangle 20"/>
          <p:cNvSpPr/>
          <p:nvPr/>
        </p:nvSpPr>
        <p:spPr>
          <a:xfrm>
            <a:off x="2762870" y="3864791"/>
            <a:ext cx="1211166" cy="6507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Memory</a:t>
            </a:r>
            <a:endParaRPr lang="en-US" dirty="0"/>
          </a:p>
        </p:txBody>
      </p:sp>
      <p:sp>
        <p:nvSpPr>
          <p:cNvPr id="22" name="Rectangle 21"/>
          <p:cNvSpPr/>
          <p:nvPr/>
        </p:nvSpPr>
        <p:spPr>
          <a:xfrm>
            <a:off x="868114" y="5608230"/>
            <a:ext cx="1434584" cy="6507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Peripheral</a:t>
            </a:r>
            <a:endParaRPr lang="en-US" dirty="0"/>
          </a:p>
        </p:txBody>
      </p:sp>
      <p:cxnSp>
        <p:nvCxnSpPr>
          <p:cNvPr id="26" name="Straight Arrow Connector 25"/>
          <p:cNvCxnSpPr/>
          <p:nvPr/>
        </p:nvCxnSpPr>
        <p:spPr>
          <a:xfrm>
            <a:off x="987746" y="3919538"/>
            <a:ext cx="0" cy="1688692"/>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flipV="1">
            <a:off x="1752073" y="3919538"/>
            <a:ext cx="0" cy="760976"/>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p:nvPr/>
        </p:nvCxnSpPr>
        <p:spPr>
          <a:xfrm>
            <a:off x="1775591" y="5280185"/>
            <a:ext cx="0" cy="328045"/>
          </a:xfrm>
          <a:prstGeom prst="straightConnector1">
            <a:avLst/>
          </a:prstGeom>
          <a:ln>
            <a:solidFill>
              <a:srgbClr val="FF6600"/>
            </a:solidFill>
            <a:headEnd type="arrow"/>
            <a:tailEnd type="arrow"/>
          </a:ln>
        </p:spPr>
        <p:style>
          <a:lnRef idx="2">
            <a:schemeClr val="dk1"/>
          </a:lnRef>
          <a:fillRef idx="0">
            <a:schemeClr val="dk1"/>
          </a:fillRef>
          <a:effectRef idx="1">
            <a:schemeClr val="dk1"/>
          </a:effectRef>
          <a:fontRef idx="minor">
            <a:schemeClr val="tx1"/>
          </a:fontRef>
        </p:style>
      </p:cxnSp>
      <p:cxnSp>
        <p:nvCxnSpPr>
          <p:cNvPr id="38" name="Elbow Connector 37"/>
          <p:cNvCxnSpPr>
            <a:stCxn id="4" idx="3"/>
            <a:endCxn id="21" idx="2"/>
          </p:cNvCxnSpPr>
          <p:nvPr/>
        </p:nvCxnSpPr>
        <p:spPr>
          <a:xfrm flipV="1">
            <a:off x="2762870" y="4515531"/>
            <a:ext cx="605583" cy="464819"/>
          </a:xfrm>
          <a:prstGeom prst="bentConnector2">
            <a:avLst/>
          </a:prstGeom>
          <a:ln>
            <a:solidFill>
              <a:srgbClr val="FF6600"/>
            </a:solidFill>
            <a:headEnd type="arrow"/>
            <a:tailEnd type="arrow"/>
          </a:ln>
        </p:spPr>
        <p:style>
          <a:lnRef idx="2">
            <a:schemeClr val="dk1"/>
          </a:lnRef>
          <a:fillRef idx="0">
            <a:schemeClr val="dk1"/>
          </a:fillRef>
          <a:effectRef idx="1">
            <a:schemeClr val="dk1"/>
          </a:effectRef>
          <a:fontRef idx="minor">
            <a:schemeClr val="tx1"/>
          </a:fontRef>
        </p:style>
      </p:cxnSp>
      <p:cxnSp>
        <p:nvCxnSpPr>
          <p:cNvPr id="40" name="Elbow Connector 39"/>
          <p:cNvCxnSpPr>
            <a:stCxn id="21" idx="0"/>
            <a:endCxn id="3" idx="3"/>
          </p:cNvCxnSpPr>
          <p:nvPr/>
        </p:nvCxnSpPr>
        <p:spPr>
          <a:xfrm rot="16200000" flipV="1">
            <a:off x="2700265" y="3196602"/>
            <a:ext cx="270623" cy="1065755"/>
          </a:xfrm>
          <a:prstGeom prst="bentConnector2">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41" name="TextBox 40"/>
          <p:cNvSpPr txBox="1"/>
          <p:nvPr/>
        </p:nvSpPr>
        <p:spPr>
          <a:xfrm>
            <a:off x="870157" y="6220115"/>
            <a:ext cx="1480281" cy="369332"/>
          </a:xfrm>
          <a:prstGeom prst="rect">
            <a:avLst/>
          </a:prstGeom>
          <a:noFill/>
        </p:spPr>
        <p:txBody>
          <a:bodyPr wrap="none" rtlCol="0">
            <a:spAutoFit/>
          </a:bodyPr>
          <a:lstStyle/>
          <a:p>
            <a:r>
              <a:rPr lang="en-US" dirty="0" smtClean="0">
                <a:solidFill>
                  <a:srgbClr val="000000"/>
                </a:solidFill>
              </a:rPr>
              <a:t>DMA Access</a:t>
            </a:r>
            <a:endParaRPr lang="en-US" dirty="0" smtClean="0">
              <a:solidFill>
                <a:srgbClr val="000000"/>
              </a:solidFill>
            </a:endParaRPr>
          </a:p>
        </p:txBody>
      </p:sp>
      <p:sp>
        <p:nvSpPr>
          <p:cNvPr id="52" name="Rectangle 51"/>
          <p:cNvSpPr/>
          <p:nvPr/>
        </p:nvSpPr>
        <p:spPr>
          <a:xfrm>
            <a:off x="5619816" y="4692272"/>
            <a:ext cx="1434584" cy="59967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DMA Controller</a:t>
            </a:r>
            <a:endParaRPr lang="en-US" dirty="0"/>
          </a:p>
        </p:txBody>
      </p:sp>
      <p:sp>
        <p:nvSpPr>
          <p:cNvPr id="54" name="Rectangle 53"/>
          <p:cNvSpPr/>
          <p:nvPr/>
        </p:nvSpPr>
        <p:spPr>
          <a:xfrm>
            <a:off x="4759838" y="5549440"/>
            <a:ext cx="1434584" cy="6507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Peripheral</a:t>
            </a:r>
            <a:endParaRPr lang="en-US" dirty="0"/>
          </a:p>
        </p:txBody>
      </p:sp>
      <p:cxnSp>
        <p:nvCxnSpPr>
          <p:cNvPr id="58" name="Elbow Connector 57"/>
          <p:cNvCxnSpPr>
            <a:stCxn id="52" idx="3"/>
            <a:endCxn id="61" idx="0"/>
          </p:cNvCxnSpPr>
          <p:nvPr/>
        </p:nvCxnSpPr>
        <p:spPr>
          <a:xfrm>
            <a:off x="7054400" y="4992108"/>
            <a:ext cx="150354" cy="557332"/>
          </a:xfrm>
          <a:prstGeom prst="bentConnector2">
            <a:avLst/>
          </a:prstGeom>
          <a:ln>
            <a:solidFill>
              <a:srgbClr val="FF6600"/>
            </a:solidFill>
            <a:headEnd type="arrow"/>
            <a:tailEnd type="arrow"/>
          </a:ln>
        </p:spPr>
        <p:style>
          <a:lnRef idx="2">
            <a:schemeClr val="dk1"/>
          </a:lnRef>
          <a:fillRef idx="0">
            <a:schemeClr val="dk1"/>
          </a:fillRef>
          <a:effectRef idx="1">
            <a:schemeClr val="dk1"/>
          </a:effectRef>
          <a:fontRef idx="minor">
            <a:schemeClr val="tx1"/>
          </a:fontRef>
        </p:style>
      </p:cxnSp>
      <p:sp>
        <p:nvSpPr>
          <p:cNvPr id="60" name="TextBox 59"/>
          <p:cNvSpPr txBox="1"/>
          <p:nvPr/>
        </p:nvSpPr>
        <p:spPr>
          <a:xfrm>
            <a:off x="5391437" y="6247212"/>
            <a:ext cx="1813317" cy="369332"/>
          </a:xfrm>
          <a:prstGeom prst="rect">
            <a:avLst/>
          </a:prstGeom>
          <a:noFill/>
        </p:spPr>
        <p:txBody>
          <a:bodyPr wrap="none" rtlCol="0">
            <a:spAutoFit/>
          </a:bodyPr>
          <a:lstStyle/>
          <a:p>
            <a:r>
              <a:rPr lang="en-US" dirty="0" smtClean="0">
                <a:solidFill>
                  <a:srgbClr val="000000"/>
                </a:solidFill>
              </a:rPr>
              <a:t>Peripheral DMA</a:t>
            </a:r>
            <a:endParaRPr lang="en-US" dirty="0" smtClean="0">
              <a:solidFill>
                <a:srgbClr val="000000"/>
              </a:solidFill>
            </a:endParaRPr>
          </a:p>
        </p:txBody>
      </p:sp>
      <p:sp>
        <p:nvSpPr>
          <p:cNvPr id="61" name="Rectangle 60"/>
          <p:cNvSpPr/>
          <p:nvPr/>
        </p:nvSpPr>
        <p:spPr>
          <a:xfrm>
            <a:off x="6487462" y="5549440"/>
            <a:ext cx="1434584" cy="6507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Peripheral</a:t>
            </a:r>
            <a:endParaRPr lang="en-US" dirty="0"/>
          </a:p>
        </p:txBody>
      </p:sp>
      <p:sp>
        <p:nvSpPr>
          <p:cNvPr id="63" name="TextBox 62"/>
          <p:cNvSpPr txBox="1"/>
          <p:nvPr/>
        </p:nvSpPr>
        <p:spPr>
          <a:xfrm>
            <a:off x="4468376" y="3092421"/>
            <a:ext cx="3632638" cy="1477328"/>
          </a:xfrm>
          <a:prstGeom prst="rect">
            <a:avLst/>
          </a:prstGeom>
          <a:noFill/>
        </p:spPr>
        <p:txBody>
          <a:bodyPr wrap="square" rtlCol="0">
            <a:spAutoFit/>
          </a:bodyPr>
          <a:lstStyle/>
          <a:p>
            <a:r>
              <a:rPr lang="en-US" dirty="0" smtClean="0">
                <a:solidFill>
                  <a:srgbClr val="000000"/>
                </a:solidFill>
              </a:rPr>
              <a:t>Traditional DMA is between a peripheral and memory, however </a:t>
            </a:r>
            <a:r>
              <a:rPr lang="en-US" dirty="0" smtClean="0">
                <a:solidFill>
                  <a:srgbClr val="FF6600"/>
                </a:solidFill>
              </a:rPr>
              <a:t>Peripheral DMA</a:t>
            </a:r>
            <a:r>
              <a:rPr lang="en-US" dirty="0" smtClean="0">
                <a:solidFill>
                  <a:srgbClr val="000000"/>
                </a:solidFill>
              </a:rPr>
              <a:t> can move data directly between different peripherals</a:t>
            </a:r>
            <a:endParaRPr lang="en-US" dirty="0" smtClean="0">
              <a:solidFill>
                <a:srgbClr val="000000"/>
              </a:solidFill>
            </a:endParaRPr>
          </a:p>
        </p:txBody>
      </p:sp>
      <p:cxnSp>
        <p:nvCxnSpPr>
          <p:cNvPr id="65" name="Elbow Connector 64"/>
          <p:cNvCxnSpPr>
            <a:stCxn id="52" idx="1"/>
            <a:endCxn id="54" idx="0"/>
          </p:cNvCxnSpPr>
          <p:nvPr/>
        </p:nvCxnSpPr>
        <p:spPr>
          <a:xfrm rot="10800000" flipV="1">
            <a:off x="5477130" y="4992108"/>
            <a:ext cx="142686" cy="557332"/>
          </a:xfrm>
          <a:prstGeom prst="bentConnector2">
            <a:avLst/>
          </a:prstGeom>
          <a:ln>
            <a:solidFill>
              <a:srgbClr val="FF6600"/>
            </a:solidFill>
            <a:headEnd type="arrow"/>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3278950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Memory Access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33</a:t>
            </a:fld>
            <a:endParaRPr lang="en-US"/>
          </a:p>
        </p:txBody>
      </p:sp>
      <p:sp>
        <p:nvSpPr>
          <p:cNvPr id="17" name="TextBox 16"/>
          <p:cNvSpPr txBox="1"/>
          <p:nvPr/>
        </p:nvSpPr>
        <p:spPr>
          <a:xfrm>
            <a:off x="552668" y="1810776"/>
            <a:ext cx="7548346" cy="3970318"/>
          </a:xfrm>
          <a:prstGeom prst="rect">
            <a:avLst/>
          </a:prstGeom>
          <a:noFill/>
        </p:spPr>
        <p:txBody>
          <a:bodyPr wrap="square" rtlCol="0">
            <a:spAutoFit/>
          </a:bodyPr>
          <a:lstStyle/>
          <a:p>
            <a:r>
              <a:rPr lang="en-US" dirty="0" smtClean="0">
                <a:solidFill>
                  <a:srgbClr val="000000"/>
                </a:solidFill>
              </a:rPr>
              <a:t>What’s the interaction between DMA and caches?</a:t>
            </a:r>
          </a:p>
          <a:p>
            <a:endParaRPr lang="en-US" dirty="0">
              <a:solidFill>
                <a:srgbClr val="000000"/>
              </a:solidFill>
            </a:endParaRPr>
          </a:p>
          <a:p>
            <a:r>
              <a:rPr lang="en-US" dirty="0" smtClean="0">
                <a:solidFill>
                  <a:srgbClr val="000000"/>
                </a:solidFill>
              </a:rPr>
              <a:t>Because the memory has multiple masters (writers), information kept in cache can’t easily be the source or destination of a DMA transfer.</a:t>
            </a:r>
          </a:p>
          <a:p>
            <a:endParaRPr lang="en-US" dirty="0">
              <a:solidFill>
                <a:srgbClr val="000000"/>
              </a:solidFill>
            </a:endParaRPr>
          </a:p>
          <a:p>
            <a:r>
              <a:rPr lang="en-US" dirty="0" smtClean="0">
                <a:solidFill>
                  <a:srgbClr val="000000"/>
                </a:solidFill>
              </a:rPr>
              <a:t>Typically memory reserved for DMA transfers will be marked as </a:t>
            </a:r>
            <a:r>
              <a:rPr lang="en-US" dirty="0" smtClean="0">
                <a:solidFill>
                  <a:srgbClr val="FF6600"/>
                </a:solidFill>
              </a:rPr>
              <a:t>un-cached</a:t>
            </a:r>
            <a:r>
              <a:rPr lang="en-US" dirty="0" smtClean="0">
                <a:solidFill>
                  <a:srgbClr val="000000"/>
                </a:solidFill>
              </a:rPr>
              <a:t> and will be much slower to access from the CPU.</a:t>
            </a:r>
          </a:p>
          <a:p>
            <a:endParaRPr lang="en-US" dirty="0">
              <a:solidFill>
                <a:srgbClr val="000000"/>
              </a:solidFill>
            </a:endParaRPr>
          </a:p>
          <a:p>
            <a:r>
              <a:rPr lang="en-US" dirty="0" smtClean="0">
                <a:solidFill>
                  <a:srgbClr val="000000"/>
                </a:solidFill>
              </a:rPr>
              <a:t>This issue of “</a:t>
            </a:r>
            <a:r>
              <a:rPr lang="en-US" dirty="0" smtClean="0">
                <a:solidFill>
                  <a:srgbClr val="FF6600"/>
                </a:solidFill>
              </a:rPr>
              <a:t>Cache Coherency</a:t>
            </a:r>
            <a:r>
              <a:rPr lang="en-US" dirty="0" smtClean="0">
                <a:solidFill>
                  <a:srgbClr val="000000"/>
                </a:solidFill>
              </a:rPr>
              <a:t>” is valid when ever there are multiple memory masters, such as if you have a multi-core CPU.  We won’t be going in to any depth here but keep this in the back of your mind: When doing multi-CPU programming, any data that is accessed by more than one CPU can’t feel the full benefit of being cached.  For more information, look in to a phenomenon called “</a:t>
            </a:r>
            <a:r>
              <a:rPr lang="en-US" dirty="0" smtClean="0">
                <a:solidFill>
                  <a:srgbClr val="FF6600"/>
                </a:solidFill>
              </a:rPr>
              <a:t>Cache Line Bouncing</a:t>
            </a:r>
            <a:r>
              <a:rPr lang="en-US" dirty="0" smtClean="0">
                <a:solidFill>
                  <a:srgbClr val="000000"/>
                </a:solidFill>
              </a:rPr>
              <a:t>”.</a:t>
            </a:r>
            <a:endParaRPr lang="en-US" dirty="0" smtClean="0">
              <a:solidFill>
                <a:srgbClr val="000000"/>
              </a:solidFill>
            </a:endParaRPr>
          </a:p>
        </p:txBody>
      </p:sp>
    </p:spTree>
    <p:extLst>
      <p:ext uri="{BB962C8B-B14F-4D97-AF65-F5344CB8AC3E}">
        <p14:creationId xmlns:p14="http://schemas.microsoft.com/office/powerpoint/2010/main" val="409269038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Interrupts and Exceptions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34</a:t>
            </a:fld>
            <a:endParaRPr lang="en-US"/>
          </a:p>
        </p:txBody>
      </p:sp>
      <p:sp>
        <p:nvSpPr>
          <p:cNvPr id="17" name="TextBox 16"/>
          <p:cNvSpPr txBox="1"/>
          <p:nvPr/>
        </p:nvSpPr>
        <p:spPr>
          <a:xfrm>
            <a:off x="552668" y="1810776"/>
            <a:ext cx="7548346" cy="3693319"/>
          </a:xfrm>
          <a:prstGeom prst="rect">
            <a:avLst/>
          </a:prstGeom>
          <a:noFill/>
        </p:spPr>
        <p:txBody>
          <a:bodyPr wrap="square" rtlCol="0">
            <a:spAutoFit/>
          </a:bodyPr>
          <a:lstStyle/>
          <a:p>
            <a:r>
              <a:rPr lang="en-US" dirty="0" smtClean="0">
                <a:solidFill>
                  <a:srgbClr val="000000"/>
                </a:solidFill>
              </a:rPr>
              <a:t>Both </a:t>
            </a:r>
            <a:r>
              <a:rPr lang="en-US" dirty="0">
                <a:solidFill>
                  <a:srgbClr val="FF6600"/>
                </a:solidFill>
              </a:rPr>
              <a:t>I</a:t>
            </a:r>
            <a:r>
              <a:rPr lang="en-US" dirty="0" smtClean="0">
                <a:solidFill>
                  <a:srgbClr val="FF6600"/>
                </a:solidFill>
              </a:rPr>
              <a:t>nterrupts</a:t>
            </a:r>
            <a:r>
              <a:rPr lang="en-US" dirty="0" smtClean="0">
                <a:solidFill>
                  <a:srgbClr val="000000"/>
                </a:solidFill>
              </a:rPr>
              <a:t> and </a:t>
            </a:r>
            <a:r>
              <a:rPr lang="en-US" dirty="0">
                <a:solidFill>
                  <a:srgbClr val="FF6600"/>
                </a:solidFill>
              </a:rPr>
              <a:t>E</a:t>
            </a:r>
            <a:r>
              <a:rPr lang="en-US" dirty="0" smtClean="0">
                <a:solidFill>
                  <a:srgbClr val="FF6600"/>
                </a:solidFill>
              </a:rPr>
              <a:t>xceptions</a:t>
            </a:r>
            <a:r>
              <a:rPr lang="en-US" dirty="0" smtClean="0">
                <a:solidFill>
                  <a:srgbClr val="000000"/>
                </a:solidFill>
              </a:rPr>
              <a:t> are events that cause the normal execution of code to be stopped and a new branch taken.  They are effectively instantaneously-injected jumps.</a:t>
            </a:r>
          </a:p>
          <a:p>
            <a:endParaRPr lang="en-US" dirty="0">
              <a:solidFill>
                <a:srgbClr val="000000"/>
              </a:solidFill>
            </a:endParaRPr>
          </a:p>
          <a:p>
            <a:r>
              <a:rPr lang="en-US" dirty="0" smtClean="0">
                <a:solidFill>
                  <a:srgbClr val="000000"/>
                </a:solidFill>
              </a:rPr>
              <a:t>The term Interrupt refers to such a jump that’s taken as the result of external stimuli, typically a pin on the processor undergoing a transition (high to low, low to high).  An Exception has the same effect except as a response to internal conditions such as Divide by Zero (FPU Exception).</a:t>
            </a:r>
          </a:p>
          <a:p>
            <a:endParaRPr lang="en-US" dirty="0">
              <a:solidFill>
                <a:srgbClr val="000000"/>
              </a:solidFill>
            </a:endParaRPr>
          </a:p>
          <a:p>
            <a:r>
              <a:rPr lang="en-US" dirty="0" smtClean="0">
                <a:solidFill>
                  <a:srgbClr val="000000"/>
                </a:solidFill>
              </a:rPr>
              <a:t>Since Exceptions can be triggered from software they are often used to break a ‘normal’ flow of code.  For example, a Cache Miss as described previously might actually be implemented as an exception that executes code to load the new cache entry in.</a:t>
            </a:r>
          </a:p>
        </p:txBody>
      </p:sp>
    </p:spTree>
    <p:extLst>
      <p:ext uri="{BB962C8B-B14F-4D97-AF65-F5344CB8AC3E}">
        <p14:creationId xmlns:p14="http://schemas.microsoft.com/office/powerpoint/2010/main" val="114055818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Interrupts and Exceptions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35</a:t>
            </a:fld>
            <a:endParaRPr lang="en-US"/>
          </a:p>
        </p:txBody>
      </p:sp>
      <p:sp>
        <p:nvSpPr>
          <p:cNvPr id="17" name="TextBox 16"/>
          <p:cNvSpPr txBox="1"/>
          <p:nvPr/>
        </p:nvSpPr>
        <p:spPr>
          <a:xfrm>
            <a:off x="552668" y="1810776"/>
            <a:ext cx="7548346" cy="1477328"/>
          </a:xfrm>
          <a:prstGeom prst="rect">
            <a:avLst/>
          </a:prstGeom>
          <a:noFill/>
        </p:spPr>
        <p:txBody>
          <a:bodyPr wrap="square" rtlCol="0">
            <a:spAutoFit/>
          </a:bodyPr>
          <a:lstStyle/>
          <a:p>
            <a:r>
              <a:rPr lang="en-US" dirty="0" smtClean="0">
                <a:solidFill>
                  <a:srgbClr val="000000"/>
                </a:solidFill>
              </a:rPr>
              <a:t>The most common use of interrupts is as a mechanism for external devices to signal to the processor that they’re in a particular state (e.g. Full of Data, Empty of Data, Too Hot, Too Cold, Too Hungry).  This stops the processor “wasting” CPU cycles asking the device for this information.</a:t>
            </a:r>
          </a:p>
        </p:txBody>
      </p:sp>
      <p:cxnSp>
        <p:nvCxnSpPr>
          <p:cNvPr id="4" name="Straight Connector 3"/>
          <p:cNvCxnSpPr/>
          <p:nvPr/>
        </p:nvCxnSpPr>
        <p:spPr>
          <a:xfrm>
            <a:off x="2093084" y="4174170"/>
            <a:ext cx="1646244" cy="23516"/>
          </a:xfrm>
          <a:prstGeom prst="line">
            <a:avLst/>
          </a:prstGeom>
        </p:spPr>
        <p:style>
          <a:lnRef idx="2">
            <a:schemeClr val="accent2"/>
          </a:lnRef>
          <a:fillRef idx="0">
            <a:schemeClr val="accent2"/>
          </a:fillRef>
          <a:effectRef idx="1">
            <a:schemeClr val="accent2"/>
          </a:effectRef>
          <a:fontRef idx="minor">
            <a:schemeClr val="tx1"/>
          </a:fontRef>
        </p:style>
      </p:cxnSp>
      <p:cxnSp>
        <p:nvCxnSpPr>
          <p:cNvPr id="7" name="Straight Connector 6"/>
          <p:cNvCxnSpPr/>
          <p:nvPr/>
        </p:nvCxnSpPr>
        <p:spPr>
          <a:xfrm>
            <a:off x="2093084" y="4420634"/>
            <a:ext cx="1646244" cy="23516"/>
          </a:xfrm>
          <a:prstGeom prst="line">
            <a:avLst/>
          </a:prstGeom>
        </p:spPr>
        <p:style>
          <a:lnRef idx="2">
            <a:schemeClr val="accent2"/>
          </a:lnRef>
          <a:fillRef idx="0">
            <a:schemeClr val="accent2"/>
          </a:fillRef>
          <a:effectRef idx="1">
            <a:schemeClr val="accent2"/>
          </a:effectRef>
          <a:fontRef idx="minor">
            <a:schemeClr val="tx1"/>
          </a:fontRef>
        </p:style>
      </p:cxnSp>
      <p:cxnSp>
        <p:nvCxnSpPr>
          <p:cNvPr id="8" name="Straight Connector 7"/>
          <p:cNvCxnSpPr/>
          <p:nvPr/>
        </p:nvCxnSpPr>
        <p:spPr>
          <a:xfrm>
            <a:off x="2093084" y="4879207"/>
            <a:ext cx="1646244" cy="23516"/>
          </a:xfrm>
          <a:prstGeom prst="line">
            <a:avLst/>
          </a:prstGeom>
        </p:spPr>
        <p:style>
          <a:lnRef idx="2">
            <a:schemeClr val="accent2"/>
          </a:lnRef>
          <a:fillRef idx="0">
            <a:schemeClr val="accent2"/>
          </a:fillRef>
          <a:effectRef idx="1">
            <a:schemeClr val="accent2"/>
          </a:effectRef>
          <a:fontRef idx="minor">
            <a:schemeClr val="tx1"/>
          </a:fontRef>
        </p:style>
      </p:cxnSp>
      <p:cxnSp>
        <p:nvCxnSpPr>
          <p:cNvPr id="10" name="Straight Connector 9"/>
          <p:cNvCxnSpPr/>
          <p:nvPr/>
        </p:nvCxnSpPr>
        <p:spPr>
          <a:xfrm>
            <a:off x="2093084" y="5137888"/>
            <a:ext cx="1646244" cy="23516"/>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a:xfrm>
            <a:off x="2093084" y="5690075"/>
            <a:ext cx="1646244" cy="23516"/>
          </a:xfrm>
          <a:prstGeom prst="line">
            <a:avLst/>
          </a:prstGeom>
        </p:spPr>
        <p:style>
          <a:lnRef idx="2">
            <a:schemeClr val="accent2"/>
          </a:lnRef>
          <a:fillRef idx="0">
            <a:schemeClr val="accent2"/>
          </a:fillRef>
          <a:effectRef idx="1">
            <a:schemeClr val="accent2"/>
          </a:effectRef>
          <a:fontRef idx="minor">
            <a:schemeClr val="tx1"/>
          </a:fontRef>
        </p:style>
      </p:cxnSp>
      <p:sp>
        <p:nvSpPr>
          <p:cNvPr id="5" name="TextBox 4"/>
          <p:cNvSpPr txBox="1"/>
          <p:nvPr/>
        </p:nvSpPr>
        <p:spPr>
          <a:xfrm>
            <a:off x="2234191" y="3833185"/>
            <a:ext cx="1262635" cy="369332"/>
          </a:xfrm>
          <a:prstGeom prst="rect">
            <a:avLst/>
          </a:prstGeom>
          <a:noFill/>
        </p:spPr>
        <p:txBody>
          <a:bodyPr wrap="none" rtlCol="0">
            <a:spAutoFit/>
          </a:bodyPr>
          <a:lstStyle/>
          <a:p>
            <a:r>
              <a:rPr lang="en-US" dirty="0" smtClean="0">
                <a:solidFill>
                  <a:srgbClr val="000000"/>
                </a:solidFill>
              </a:rPr>
              <a:t>Main Loop</a:t>
            </a:r>
            <a:endParaRPr lang="en-US" dirty="0" smtClean="0">
              <a:solidFill>
                <a:srgbClr val="000000"/>
              </a:solidFill>
            </a:endParaRPr>
          </a:p>
        </p:txBody>
      </p:sp>
      <p:cxnSp>
        <p:nvCxnSpPr>
          <p:cNvPr id="13" name="Straight Connector 12"/>
          <p:cNvCxnSpPr/>
          <p:nvPr/>
        </p:nvCxnSpPr>
        <p:spPr>
          <a:xfrm>
            <a:off x="4750125" y="4526910"/>
            <a:ext cx="1646244" cy="23516"/>
          </a:xfrm>
          <a:prstGeom prst="line">
            <a:avLst/>
          </a:prstGeom>
        </p:spPr>
        <p:style>
          <a:lnRef idx="2">
            <a:schemeClr val="accent2"/>
          </a:lnRef>
          <a:fillRef idx="0">
            <a:schemeClr val="accent2"/>
          </a:fillRef>
          <a:effectRef idx="1">
            <a:schemeClr val="accent2"/>
          </a:effectRef>
          <a:fontRef idx="minor">
            <a:schemeClr val="tx1"/>
          </a:fontRef>
        </p:style>
      </p:cxnSp>
      <p:cxnSp>
        <p:nvCxnSpPr>
          <p:cNvPr id="16" name="Straight Connector 15"/>
          <p:cNvCxnSpPr/>
          <p:nvPr/>
        </p:nvCxnSpPr>
        <p:spPr>
          <a:xfrm>
            <a:off x="4750125" y="5490628"/>
            <a:ext cx="1646244" cy="23516"/>
          </a:xfrm>
          <a:prstGeom prst="line">
            <a:avLst/>
          </a:prstGeom>
        </p:spPr>
        <p:style>
          <a:lnRef idx="2">
            <a:schemeClr val="accent2"/>
          </a:lnRef>
          <a:fillRef idx="0">
            <a:schemeClr val="accent2"/>
          </a:fillRef>
          <a:effectRef idx="1">
            <a:schemeClr val="accent2"/>
          </a:effectRef>
          <a:fontRef idx="minor">
            <a:schemeClr val="tx1"/>
          </a:fontRef>
        </p:style>
      </p:cxnSp>
      <p:sp>
        <p:nvSpPr>
          <p:cNvPr id="19" name="TextBox 18"/>
          <p:cNvSpPr txBox="1"/>
          <p:nvPr/>
        </p:nvSpPr>
        <p:spPr>
          <a:xfrm>
            <a:off x="4644294" y="4103619"/>
            <a:ext cx="1904074" cy="369332"/>
          </a:xfrm>
          <a:prstGeom prst="rect">
            <a:avLst/>
          </a:prstGeom>
          <a:noFill/>
        </p:spPr>
        <p:txBody>
          <a:bodyPr wrap="none" rtlCol="0">
            <a:spAutoFit/>
          </a:bodyPr>
          <a:lstStyle/>
          <a:p>
            <a:r>
              <a:rPr lang="en-US" dirty="0" smtClean="0">
                <a:solidFill>
                  <a:srgbClr val="000000"/>
                </a:solidFill>
              </a:rPr>
              <a:t>Interrupt Routine</a:t>
            </a:r>
            <a:endParaRPr lang="en-US" dirty="0" smtClean="0">
              <a:solidFill>
                <a:srgbClr val="000000"/>
              </a:solidFill>
            </a:endParaRPr>
          </a:p>
        </p:txBody>
      </p:sp>
      <p:cxnSp>
        <p:nvCxnSpPr>
          <p:cNvPr id="20" name="Straight Arrow Connector 19"/>
          <p:cNvCxnSpPr>
            <a:stCxn id="5" idx="2"/>
          </p:cNvCxnSpPr>
          <p:nvPr/>
        </p:nvCxnSpPr>
        <p:spPr>
          <a:xfrm>
            <a:off x="2865509" y="4202517"/>
            <a:ext cx="15420" cy="21811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2888639" y="5184920"/>
            <a:ext cx="0" cy="52867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a:off x="2888639" y="4467666"/>
            <a:ext cx="0" cy="41154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1674223" y="4021317"/>
            <a:ext cx="464190" cy="1815882"/>
          </a:xfrm>
          <a:prstGeom prst="rect">
            <a:avLst/>
          </a:prstGeom>
          <a:noFill/>
        </p:spPr>
        <p:txBody>
          <a:bodyPr wrap="none" rtlCol="0">
            <a:spAutoFit/>
          </a:bodyPr>
          <a:lstStyle/>
          <a:p>
            <a:r>
              <a:rPr lang="en-US" sz="1600" dirty="0" smtClean="0">
                <a:solidFill>
                  <a:srgbClr val="000000"/>
                </a:solidFill>
              </a:rPr>
              <a:t>1</a:t>
            </a:r>
          </a:p>
          <a:p>
            <a:r>
              <a:rPr lang="en-US" sz="1600" dirty="0" smtClean="0">
                <a:solidFill>
                  <a:srgbClr val="000000"/>
                </a:solidFill>
              </a:rPr>
              <a:t>2</a:t>
            </a:r>
          </a:p>
          <a:p>
            <a:endParaRPr lang="en-US" sz="1600" dirty="0">
              <a:solidFill>
                <a:srgbClr val="000000"/>
              </a:solidFill>
            </a:endParaRPr>
          </a:p>
          <a:p>
            <a:r>
              <a:rPr lang="en-US" sz="1600" dirty="0">
                <a:solidFill>
                  <a:srgbClr val="000000"/>
                </a:solidFill>
              </a:rPr>
              <a:t>i</a:t>
            </a:r>
            <a:endParaRPr lang="en-US" sz="1600" dirty="0" smtClean="0">
              <a:solidFill>
                <a:srgbClr val="000000"/>
              </a:solidFill>
            </a:endParaRPr>
          </a:p>
          <a:p>
            <a:r>
              <a:rPr lang="en-US" sz="1600" dirty="0" smtClean="0">
                <a:solidFill>
                  <a:srgbClr val="000000"/>
                </a:solidFill>
              </a:rPr>
              <a:t>i+1</a:t>
            </a:r>
          </a:p>
          <a:p>
            <a:endParaRPr lang="en-US" sz="1600" dirty="0" smtClean="0">
              <a:solidFill>
                <a:srgbClr val="000000"/>
              </a:solidFill>
            </a:endParaRPr>
          </a:p>
          <a:p>
            <a:r>
              <a:rPr lang="en-US" sz="1600" dirty="0">
                <a:solidFill>
                  <a:srgbClr val="000000"/>
                </a:solidFill>
              </a:rPr>
              <a:t>m</a:t>
            </a:r>
            <a:endParaRPr lang="en-US" sz="1600" dirty="0" smtClean="0">
              <a:solidFill>
                <a:srgbClr val="000000"/>
              </a:solidFill>
            </a:endParaRPr>
          </a:p>
        </p:txBody>
      </p:sp>
      <p:cxnSp>
        <p:nvCxnSpPr>
          <p:cNvPr id="31" name="Elbow Connector 30"/>
          <p:cNvCxnSpPr/>
          <p:nvPr/>
        </p:nvCxnSpPr>
        <p:spPr>
          <a:xfrm flipV="1">
            <a:off x="3739328" y="4550426"/>
            <a:ext cx="1010798" cy="375813"/>
          </a:xfrm>
          <a:prstGeom prst="bentConnector3">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33" name="Elbow Connector 32"/>
          <p:cNvCxnSpPr/>
          <p:nvPr/>
        </p:nvCxnSpPr>
        <p:spPr>
          <a:xfrm rot="10800000">
            <a:off x="3739333" y="5184921"/>
            <a:ext cx="1010795" cy="305707"/>
          </a:xfrm>
          <a:prstGeom prst="bentConnector3">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463368" y="4526910"/>
            <a:ext cx="0" cy="96371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2" name="TextBox 41"/>
          <p:cNvSpPr txBox="1"/>
          <p:nvPr/>
        </p:nvSpPr>
        <p:spPr>
          <a:xfrm>
            <a:off x="329249" y="4659630"/>
            <a:ext cx="999505" cy="830997"/>
          </a:xfrm>
          <a:prstGeom prst="rect">
            <a:avLst/>
          </a:prstGeom>
          <a:noFill/>
        </p:spPr>
        <p:txBody>
          <a:bodyPr wrap="square" rtlCol="0">
            <a:spAutoFit/>
          </a:bodyPr>
          <a:lstStyle/>
          <a:p>
            <a:r>
              <a:rPr lang="en-US" sz="1600" dirty="0" smtClean="0"/>
              <a:t>Interrupt happens here</a:t>
            </a:r>
            <a:endParaRPr lang="en-US" sz="1600" dirty="0" smtClean="0"/>
          </a:p>
        </p:txBody>
      </p:sp>
      <p:cxnSp>
        <p:nvCxnSpPr>
          <p:cNvPr id="44" name="Straight Arrow Connector 43"/>
          <p:cNvCxnSpPr>
            <a:stCxn id="42" idx="3"/>
            <a:endCxn id="28" idx="1"/>
          </p:cNvCxnSpPr>
          <p:nvPr/>
        </p:nvCxnSpPr>
        <p:spPr>
          <a:xfrm flipV="1">
            <a:off x="1328754" y="4929258"/>
            <a:ext cx="345469" cy="1458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8227089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Interrupts and Exceptions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36</a:t>
            </a:fld>
            <a:endParaRPr lang="en-US"/>
          </a:p>
        </p:txBody>
      </p:sp>
      <p:sp>
        <p:nvSpPr>
          <p:cNvPr id="17" name="TextBox 16"/>
          <p:cNvSpPr txBox="1"/>
          <p:nvPr/>
        </p:nvSpPr>
        <p:spPr>
          <a:xfrm>
            <a:off x="552668" y="1810776"/>
            <a:ext cx="7548346" cy="4247317"/>
          </a:xfrm>
          <a:prstGeom prst="rect">
            <a:avLst/>
          </a:prstGeom>
          <a:noFill/>
        </p:spPr>
        <p:txBody>
          <a:bodyPr wrap="square" rtlCol="0">
            <a:spAutoFit/>
          </a:bodyPr>
          <a:lstStyle/>
          <a:p>
            <a:r>
              <a:rPr lang="en-US" dirty="0" smtClean="0">
                <a:solidFill>
                  <a:srgbClr val="000000"/>
                </a:solidFill>
              </a:rPr>
              <a:t>Interrupts are a simple concept but interact with different pieces of the CPU in often-unexpected ways.</a:t>
            </a:r>
          </a:p>
          <a:p>
            <a:endParaRPr lang="en-US" dirty="0">
              <a:solidFill>
                <a:srgbClr val="000000"/>
              </a:solidFill>
            </a:endParaRPr>
          </a:p>
          <a:p>
            <a:r>
              <a:rPr lang="en-US" dirty="0" smtClean="0">
                <a:solidFill>
                  <a:srgbClr val="000000"/>
                </a:solidFill>
              </a:rPr>
              <a:t>Pipelining:  Interrupts act like a branch so cause waste of partially-executed instructions.  If the interrupt is injected in to the pipeline in the same way as other instructions then it may also be stalled by currently-executing commands, leading to variable interrupt latency.  This is often unacceptable.  One solution for periodic interrupts is to put the CPU in to a known state immediately before the interrupt is expected to occur (</a:t>
            </a:r>
            <a:r>
              <a:rPr lang="en-US" dirty="0" err="1" smtClean="0">
                <a:solidFill>
                  <a:srgbClr val="000000"/>
                </a:solidFill>
              </a:rPr>
              <a:t>eg</a:t>
            </a:r>
            <a:r>
              <a:rPr lang="en-US" dirty="0" smtClean="0">
                <a:solidFill>
                  <a:srgbClr val="000000"/>
                </a:solidFill>
              </a:rPr>
              <a:t> Sleep) so as to flush the pipeline and give a constant interrupt latency.</a:t>
            </a:r>
          </a:p>
          <a:p>
            <a:endParaRPr lang="en-US" dirty="0">
              <a:solidFill>
                <a:srgbClr val="000000"/>
              </a:solidFill>
            </a:endParaRPr>
          </a:p>
          <a:p>
            <a:r>
              <a:rPr lang="en-US" dirty="0" smtClean="0">
                <a:solidFill>
                  <a:srgbClr val="000000"/>
                </a:solidFill>
              </a:rPr>
              <a:t>Caches and Branch Prediction:  If the Interrupt Handler uses memory or branches (and it almost always will) then it will leave a legacy; it will change the timing of the code it interrupted (by more than just the time it took to execute itself!).</a:t>
            </a:r>
          </a:p>
        </p:txBody>
      </p:sp>
    </p:spTree>
    <p:extLst>
      <p:ext uri="{BB962C8B-B14F-4D97-AF65-F5344CB8AC3E}">
        <p14:creationId xmlns:p14="http://schemas.microsoft.com/office/powerpoint/2010/main" val="21050832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CISC</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4</a:t>
            </a:fld>
            <a:endParaRPr lang="en-US"/>
          </a:p>
        </p:txBody>
      </p:sp>
      <p:sp>
        <p:nvSpPr>
          <p:cNvPr id="4" name="Content Placeholder 3"/>
          <p:cNvSpPr>
            <a:spLocks noGrp="1"/>
          </p:cNvSpPr>
          <p:nvPr>
            <p:ph idx="1"/>
          </p:nvPr>
        </p:nvSpPr>
        <p:spPr/>
        <p:txBody>
          <a:bodyPr/>
          <a:lstStyle/>
          <a:p>
            <a:pPr marL="0" indent="0">
              <a:buNone/>
            </a:pPr>
            <a:r>
              <a:rPr lang="en-US" sz="2000" dirty="0" smtClean="0"/>
              <a:t>CISC style is characterized by:</a:t>
            </a:r>
          </a:p>
          <a:p>
            <a:r>
              <a:rPr lang="en-US" sz="2000" dirty="0" smtClean="0"/>
              <a:t>Complex Addressing modes</a:t>
            </a:r>
          </a:p>
          <a:p>
            <a:r>
              <a:rPr lang="en-US" sz="2000" dirty="0" smtClean="0"/>
              <a:t>Instructions that span multiple (and variable numbers) of words</a:t>
            </a:r>
          </a:p>
          <a:p>
            <a:r>
              <a:rPr lang="en-US" sz="2000" dirty="0" smtClean="0"/>
              <a:t>A large instruction set where specialized instructions implement particular functions</a:t>
            </a:r>
          </a:p>
          <a:p>
            <a:r>
              <a:rPr lang="en-US" sz="2000" dirty="0" smtClean="0"/>
              <a:t>Arithmetic and Logic operations that can be performed directly on memory locations as well as registers</a:t>
            </a:r>
          </a:p>
          <a:p>
            <a:r>
              <a:rPr lang="en-US" sz="2000" dirty="0" smtClean="0"/>
              <a:t>Memory-to-memory transfers with a single instruction</a:t>
            </a:r>
          </a:p>
          <a:p>
            <a:r>
              <a:rPr lang="en-US" sz="2000" dirty="0" smtClean="0"/>
              <a:t>Small program sizes</a:t>
            </a:r>
          </a:p>
        </p:txBody>
      </p:sp>
    </p:spTree>
    <p:extLst>
      <p:ext uri="{BB962C8B-B14F-4D97-AF65-F5344CB8AC3E}">
        <p14:creationId xmlns:p14="http://schemas.microsoft.com/office/powerpoint/2010/main" val="105216644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ISC</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5</a:t>
            </a:fld>
            <a:endParaRPr lang="en-US"/>
          </a:p>
        </p:txBody>
      </p:sp>
      <p:sp>
        <p:nvSpPr>
          <p:cNvPr id="4" name="Content Placeholder 3"/>
          <p:cNvSpPr>
            <a:spLocks noGrp="1"/>
          </p:cNvSpPr>
          <p:nvPr>
            <p:ph idx="1"/>
          </p:nvPr>
        </p:nvSpPr>
        <p:spPr/>
        <p:txBody>
          <a:bodyPr/>
          <a:lstStyle/>
          <a:p>
            <a:pPr marL="0" indent="0">
              <a:buNone/>
            </a:pPr>
            <a:r>
              <a:rPr lang="en-US" sz="2000" dirty="0"/>
              <a:t>R</a:t>
            </a:r>
            <a:r>
              <a:rPr lang="en-US" sz="2000" dirty="0" smtClean="0"/>
              <a:t>ISC style is characterized by:</a:t>
            </a:r>
          </a:p>
          <a:p>
            <a:r>
              <a:rPr lang="en-US" sz="2000" dirty="0" smtClean="0"/>
              <a:t>Simple addressing modes</a:t>
            </a:r>
          </a:p>
          <a:p>
            <a:r>
              <a:rPr lang="en-US" sz="2000" dirty="0" smtClean="0"/>
              <a:t>Single word, fixed length instructions</a:t>
            </a:r>
          </a:p>
          <a:p>
            <a:r>
              <a:rPr lang="en-US" sz="2000" dirty="0" smtClean="0"/>
              <a:t>Small instruction set of general purpose instructions</a:t>
            </a:r>
          </a:p>
          <a:p>
            <a:r>
              <a:rPr lang="en-US" sz="2000" dirty="0" smtClean="0"/>
              <a:t>Arithmetic and logic operations can only be performed on </a:t>
            </a:r>
            <a:r>
              <a:rPr lang="en-US" sz="2000" dirty="0" smtClean="0"/>
              <a:t>registers</a:t>
            </a:r>
          </a:p>
          <a:p>
            <a:r>
              <a:rPr lang="en-US" sz="2000" dirty="0" smtClean="0"/>
              <a:t>All memory accesses though a Load/Store architecture; i.e. no instruction has both input and output in memory</a:t>
            </a:r>
          </a:p>
          <a:p>
            <a:r>
              <a:rPr lang="en-US" sz="2000" dirty="0" smtClean="0"/>
              <a:t>Instructions designed to be implemented in (</a:t>
            </a:r>
            <a:r>
              <a:rPr lang="en-US" sz="2000" dirty="0" smtClean="0"/>
              <a:t>the </a:t>
            </a:r>
            <a:r>
              <a:rPr lang="en-US" sz="2000" dirty="0" smtClean="0"/>
              <a:t>same set of) discrete phases, lends themselves to Pipelining (to come).</a:t>
            </a:r>
          </a:p>
          <a:p>
            <a:r>
              <a:rPr lang="en-US" sz="2000" dirty="0" smtClean="0"/>
              <a:t>Programs larger in size because more instructions are required to implement comparable functionality</a:t>
            </a:r>
          </a:p>
        </p:txBody>
      </p:sp>
    </p:spTree>
    <p:extLst>
      <p:ext uri="{BB962C8B-B14F-4D97-AF65-F5344CB8AC3E}">
        <p14:creationId xmlns:p14="http://schemas.microsoft.com/office/powerpoint/2010/main" val="391392787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Designs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6</a:t>
            </a:fld>
            <a:endParaRPr lang="en-US"/>
          </a:p>
        </p:txBody>
      </p:sp>
      <p:sp>
        <p:nvSpPr>
          <p:cNvPr id="4" name="Content Placeholder 3"/>
          <p:cNvSpPr>
            <a:spLocks noGrp="1"/>
          </p:cNvSpPr>
          <p:nvPr>
            <p:ph idx="1"/>
          </p:nvPr>
        </p:nvSpPr>
        <p:spPr/>
        <p:txBody>
          <a:bodyPr/>
          <a:lstStyle/>
          <a:p>
            <a:pPr marL="0" indent="0">
              <a:buNone/>
            </a:pPr>
            <a:r>
              <a:rPr lang="en-US" sz="2000" dirty="0" smtClean="0"/>
              <a:t>Since the quantum shift from CISC to RISC styles in the 1970’s, the industry has been slowly incorporating more and more CISC-style functionality in order to reduce the number of instructions executed.  This only works if the newly introduced instructions are still fast to execute.  A simple example of this is single-instruction floating point operations which, by any definition, are complex operations but may be supported by dedicated FPU hardware to keep the speed up and make them fit the RISC paradigm.</a:t>
            </a:r>
          </a:p>
        </p:txBody>
      </p:sp>
    </p:spTree>
    <p:extLst>
      <p:ext uri="{BB962C8B-B14F-4D97-AF65-F5344CB8AC3E}">
        <p14:creationId xmlns:p14="http://schemas.microsoft.com/office/powerpoint/2010/main" val="76471320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Designs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7</a:t>
            </a:fld>
            <a:endParaRPr lang="en-US"/>
          </a:p>
        </p:txBody>
      </p:sp>
      <p:sp>
        <p:nvSpPr>
          <p:cNvPr id="4" name="Content Placeholder 3"/>
          <p:cNvSpPr>
            <a:spLocks noGrp="1"/>
          </p:cNvSpPr>
          <p:nvPr>
            <p:ph idx="1"/>
          </p:nvPr>
        </p:nvSpPr>
        <p:spPr/>
        <p:txBody>
          <a:bodyPr/>
          <a:lstStyle/>
          <a:p>
            <a:pPr marL="0" indent="0">
              <a:buNone/>
            </a:pPr>
            <a:r>
              <a:rPr lang="en-US" sz="2000" dirty="0" smtClean="0"/>
              <a:t>Another option for hybrid designs are processors that never really moved out of the CISC era.</a:t>
            </a:r>
          </a:p>
          <a:p>
            <a:pPr marL="0" indent="0">
              <a:buNone/>
            </a:pPr>
            <a:endParaRPr lang="en-US" sz="2000" dirty="0"/>
          </a:p>
          <a:p>
            <a:pPr marL="0" indent="0">
              <a:buNone/>
            </a:pPr>
            <a:r>
              <a:rPr lang="en-US" sz="2000" dirty="0" smtClean="0"/>
              <a:t>x86 instructions are CISC in nature, however they’re executed in a RISC core.  This is done through “microinstructions” (aka </a:t>
            </a:r>
            <a:r>
              <a:rPr lang="en-US" sz="2000" dirty="0" err="1" smtClean="0"/>
              <a:t>microoperations</a:t>
            </a:r>
            <a:r>
              <a:rPr lang="en-US" sz="2000" dirty="0" smtClean="0"/>
              <a:t>, </a:t>
            </a:r>
            <a:r>
              <a:rPr lang="en-US" sz="2000" dirty="0" err="1" smtClean="0">
                <a:solidFill>
                  <a:srgbClr val="FF6600"/>
                </a:solidFill>
              </a:rPr>
              <a:t>uops</a:t>
            </a:r>
            <a:r>
              <a:rPr lang="en-US" sz="2000" dirty="0" smtClean="0"/>
              <a:t>).  The processor fetches several instructions from memory per clock cycle and dynamically translates these in to a sequence of </a:t>
            </a:r>
            <a:r>
              <a:rPr lang="en-US" sz="2000" dirty="0" err="1" smtClean="0"/>
              <a:t>uops</a:t>
            </a:r>
            <a:r>
              <a:rPr lang="en-US" sz="2000" dirty="0" smtClean="0"/>
              <a:t>.  The </a:t>
            </a:r>
            <a:r>
              <a:rPr lang="en-US" sz="2000" dirty="0" err="1" smtClean="0"/>
              <a:t>uops</a:t>
            </a:r>
            <a:r>
              <a:rPr lang="en-US" sz="2000" dirty="0" smtClean="0"/>
              <a:t> are executed, potentially in parallel, then their results are re-assembled on the other side.  This introduces significant extra complexity to a fully-RISC solution but maintains backwards compatibility with existing code and can actually provide the best of both worlds:  Minimum program memory footprint combined with fast, pipelined execution.</a:t>
            </a:r>
          </a:p>
        </p:txBody>
      </p:sp>
    </p:spTree>
    <p:extLst>
      <p:ext uri="{BB962C8B-B14F-4D97-AF65-F5344CB8AC3E}">
        <p14:creationId xmlns:p14="http://schemas.microsoft.com/office/powerpoint/2010/main" val="226224812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8</a:t>
            </a:fld>
            <a:endParaRPr lang="en-US"/>
          </a:p>
        </p:txBody>
      </p:sp>
      <p:sp>
        <p:nvSpPr>
          <p:cNvPr id="4" name="Content Placeholder 3"/>
          <p:cNvSpPr>
            <a:spLocks noGrp="1"/>
          </p:cNvSpPr>
          <p:nvPr>
            <p:ph idx="1"/>
          </p:nvPr>
        </p:nvSpPr>
        <p:spPr>
          <a:xfrm>
            <a:off x="457200" y="1916113"/>
            <a:ext cx="8229600" cy="744537"/>
          </a:xfrm>
        </p:spPr>
        <p:txBody>
          <a:bodyPr/>
          <a:lstStyle/>
          <a:p>
            <a:pPr marL="0" indent="0">
              <a:buNone/>
            </a:pPr>
            <a:r>
              <a:rPr lang="en-US" sz="2000" dirty="0" smtClean="0"/>
              <a:t>In the preceding slides, we have asserted that RISC style processors are better for pipelining, but what is pipelining and why do we want it?</a:t>
            </a:r>
          </a:p>
        </p:txBody>
      </p:sp>
      <p:pic>
        <p:nvPicPr>
          <p:cNvPr id="6" name="Picture 5" descr="Screen Shot 2012-08-01 at 12.40.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0066" y="2660650"/>
            <a:ext cx="5524500" cy="3937000"/>
          </a:xfrm>
          <a:prstGeom prst="rect">
            <a:avLst/>
          </a:prstGeom>
        </p:spPr>
      </p:pic>
      <p:sp>
        <p:nvSpPr>
          <p:cNvPr id="5" name="TextBox 4"/>
          <p:cNvSpPr txBox="1"/>
          <p:nvPr/>
        </p:nvSpPr>
        <p:spPr>
          <a:xfrm>
            <a:off x="493872" y="2648892"/>
            <a:ext cx="2752122" cy="3170099"/>
          </a:xfrm>
          <a:prstGeom prst="rect">
            <a:avLst/>
          </a:prstGeom>
          <a:noFill/>
        </p:spPr>
        <p:txBody>
          <a:bodyPr wrap="square" rtlCol="0">
            <a:spAutoFit/>
          </a:bodyPr>
          <a:lstStyle/>
          <a:p>
            <a:r>
              <a:rPr lang="en-US" sz="2000" dirty="0" smtClean="0"/>
              <a:t>Here we see the MU0 execution flow.  </a:t>
            </a:r>
            <a:r>
              <a:rPr lang="en-US" sz="2000" dirty="0" smtClean="0"/>
              <a:t>It completes in two clock cycles but implements four operations:</a:t>
            </a:r>
          </a:p>
          <a:p>
            <a:endParaRPr lang="en-US" sz="2000" dirty="0" smtClean="0"/>
          </a:p>
          <a:p>
            <a:pPr marL="285750" indent="-285750">
              <a:buFont typeface="Arial"/>
              <a:buChar char="•"/>
            </a:pPr>
            <a:r>
              <a:rPr lang="en-US" sz="2000" dirty="0" smtClean="0"/>
              <a:t>Fetch</a:t>
            </a:r>
          </a:p>
          <a:p>
            <a:pPr marL="285750" indent="-285750">
              <a:buFont typeface="Arial"/>
              <a:buChar char="•"/>
            </a:pPr>
            <a:r>
              <a:rPr lang="en-US" sz="2000" dirty="0" smtClean="0"/>
              <a:t>Decode</a:t>
            </a:r>
          </a:p>
          <a:p>
            <a:pPr marL="285750" indent="-285750">
              <a:buFont typeface="Arial"/>
              <a:buChar char="•"/>
            </a:pPr>
            <a:r>
              <a:rPr lang="en-US" sz="2000" dirty="0" smtClean="0"/>
              <a:t>Execute</a:t>
            </a:r>
          </a:p>
          <a:p>
            <a:pPr marL="285750" indent="-285750">
              <a:buFont typeface="Arial"/>
              <a:buChar char="•"/>
            </a:pPr>
            <a:r>
              <a:rPr lang="en-US" sz="2000" dirty="0" smtClean="0"/>
              <a:t>Write back</a:t>
            </a:r>
            <a:endParaRPr lang="en-US" sz="2000" dirty="0" smtClean="0"/>
          </a:p>
        </p:txBody>
      </p:sp>
      <p:sp>
        <p:nvSpPr>
          <p:cNvPr id="7" name="TextBox 6"/>
          <p:cNvSpPr txBox="1"/>
          <p:nvPr/>
        </p:nvSpPr>
        <p:spPr>
          <a:xfrm>
            <a:off x="2645748" y="5859075"/>
            <a:ext cx="2160380" cy="369332"/>
          </a:xfrm>
          <a:prstGeom prst="rect">
            <a:avLst/>
          </a:prstGeom>
          <a:noFill/>
        </p:spPr>
        <p:txBody>
          <a:bodyPr wrap="none" rtlCol="0">
            <a:spAutoFit/>
          </a:bodyPr>
          <a:lstStyle/>
          <a:p>
            <a:r>
              <a:rPr lang="en-US" dirty="0" smtClean="0">
                <a:solidFill>
                  <a:srgbClr val="FF6600"/>
                </a:solidFill>
              </a:rPr>
              <a:t>Memory operations</a:t>
            </a:r>
            <a:endParaRPr lang="en-US" dirty="0" smtClean="0">
              <a:solidFill>
                <a:srgbClr val="FF6600"/>
              </a:solidFill>
            </a:endParaRPr>
          </a:p>
        </p:txBody>
      </p:sp>
      <p:cxnSp>
        <p:nvCxnSpPr>
          <p:cNvPr id="10" name="Straight Arrow Connector 9"/>
          <p:cNvCxnSpPr/>
          <p:nvPr/>
        </p:nvCxnSpPr>
        <p:spPr>
          <a:xfrm flipH="1" flipV="1">
            <a:off x="1975492" y="4985498"/>
            <a:ext cx="1034782" cy="833493"/>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flipV="1">
            <a:off x="2163634" y="5643961"/>
            <a:ext cx="846640" cy="175030"/>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762906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2-08-01 at 12.40.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0066" y="2660650"/>
            <a:ext cx="5524500" cy="3937000"/>
          </a:xfrm>
          <a:prstGeom prst="rect">
            <a:avLst/>
          </a:prstGeom>
        </p:spPr>
      </p:pic>
      <p:sp>
        <p:nvSpPr>
          <p:cNvPr id="2" name="Title 1"/>
          <p:cNvSpPr>
            <a:spLocks noGrp="1"/>
          </p:cNvSpPr>
          <p:nvPr>
            <p:ph type="title"/>
          </p:nvPr>
        </p:nvSpPr>
        <p:spPr/>
        <p:txBody>
          <a:bodyPr/>
          <a:lstStyle/>
          <a:p>
            <a:r>
              <a:rPr lang="en-US" dirty="0" smtClean="0"/>
              <a:t>Pipelines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9</a:t>
            </a:fld>
            <a:endParaRPr lang="en-US"/>
          </a:p>
        </p:txBody>
      </p:sp>
      <p:sp>
        <p:nvSpPr>
          <p:cNvPr id="4" name="Content Placeholder 3"/>
          <p:cNvSpPr>
            <a:spLocks noGrp="1"/>
          </p:cNvSpPr>
          <p:nvPr>
            <p:ph idx="1"/>
          </p:nvPr>
        </p:nvSpPr>
        <p:spPr>
          <a:xfrm>
            <a:off x="457200" y="1916113"/>
            <a:ext cx="8229600" cy="4681537"/>
          </a:xfrm>
        </p:spPr>
        <p:txBody>
          <a:bodyPr/>
          <a:lstStyle/>
          <a:p>
            <a:pPr marL="0" indent="0">
              <a:buNone/>
            </a:pPr>
            <a:r>
              <a:rPr lang="en-US" sz="2000" dirty="0" smtClean="0"/>
              <a:t>This is a variation on the canonical RISC operation set:</a:t>
            </a:r>
          </a:p>
          <a:p>
            <a:r>
              <a:rPr lang="en-US" sz="2000" dirty="0" smtClean="0"/>
              <a:t>Fetch</a:t>
            </a:r>
          </a:p>
          <a:p>
            <a:r>
              <a:rPr lang="en-US" sz="2000" dirty="0" smtClean="0"/>
              <a:t>Decode</a:t>
            </a:r>
          </a:p>
          <a:p>
            <a:r>
              <a:rPr lang="en-US" sz="2000" dirty="0" smtClean="0"/>
              <a:t>Execute</a:t>
            </a:r>
          </a:p>
          <a:p>
            <a:r>
              <a:rPr lang="en-US" sz="2000" dirty="0" smtClean="0"/>
              <a:t>Memory</a:t>
            </a:r>
          </a:p>
          <a:p>
            <a:r>
              <a:rPr lang="en-US" sz="2000" dirty="0" smtClean="0"/>
              <a:t>Write</a:t>
            </a:r>
          </a:p>
          <a:p>
            <a:endParaRPr lang="en-US" sz="2000" dirty="0"/>
          </a:p>
          <a:p>
            <a:pPr marL="0" indent="0">
              <a:buNone/>
            </a:pPr>
            <a:r>
              <a:rPr lang="en-US" sz="2000" dirty="0" smtClean="0"/>
              <a:t>Canonical RISC machines</a:t>
            </a:r>
          </a:p>
          <a:p>
            <a:pPr marL="0" indent="0">
              <a:buNone/>
            </a:pPr>
            <a:r>
              <a:rPr lang="en-US" sz="2000" dirty="0" smtClean="0"/>
              <a:t>take 5 clock cycles to</a:t>
            </a:r>
          </a:p>
          <a:p>
            <a:pPr marL="0" indent="0">
              <a:buNone/>
            </a:pPr>
            <a:r>
              <a:rPr lang="en-US" sz="2000" dirty="0" smtClean="0"/>
              <a:t>execute an instruction.</a:t>
            </a:r>
          </a:p>
          <a:p>
            <a:endParaRPr lang="en-US" sz="2000" dirty="0" smtClean="0"/>
          </a:p>
          <a:p>
            <a:pPr marL="0" indent="0">
              <a:buNone/>
            </a:pPr>
            <a:endParaRPr lang="en-US" sz="2000" dirty="0" smtClean="0"/>
          </a:p>
        </p:txBody>
      </p:sp>
    </p:spTree>
    <p:extLst>
      <p:ext uri="{BB962C8B-B14F-4D97-AF65-F5344CB8AC3E}">
        <p14:creationId xmlns:p14="http://schemas.microsoft.com/office/powerpoint/2010/main" val="305225151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NUPowerpointTemplate2010">
  <a:themeElements>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NUPowerpointTemplate2010">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solidFill>
              <a:schemeClr val="bg1">
                <a:lumMod val="85000"/>
              </a:schemeClr>
            </a:solidFill>
          </a:defRPr>
        </a:defPPr>
      </a:lstStyle>
    </a:txDef>
  </a:objectDefaults>
  <a:extraClrSchemeLst>
    <a:extraClrScheme>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NUPowerpointTemplate20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NUPowerpointTemplate20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NUPowerpointTemplate20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NUPowerpointTemplate20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NUPowerpointTemplate20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NUPowerpointTemplate20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NUPowerpointTemplate20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NUPowerpointTemplate20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NUPowerpointTemplate20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NUPowerpointTemplate20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NUPowerpointTemplate20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ANUPowerpointTemplate2010-3-1.potx</Template>
  <TotalTime>5630</TotalTime>
  <Words>3612</Words>
  <Application>Microsoft Macintosh PowerPoint</Application>
  <PresentationFormat>On-screen Show (4:3)</PresentationFormat>
  <Paragraphs>530</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ANUPowerpointTemplate2010</vt:lpstr>
      <vt:lpstr>Embedded Processors</vt:lpstr>
      <vt:lpstr>Overview</vt:lpstr>
      <vt:lpstr>CISC vs RISC</vt:lpstr>
      <vt:lpstr>CISC</vt:lpstr>
      <vt:lpstr>RISC</vt:lpstr>
      <vt:lpstr>Hybrid Designs</vt:lpstr>
      <vt:lpstr>Hybrid Designs</vt:lpstr>
      <vt:lpstr>Pipelines</vt:lpstr>
      <vt:lpstr>Pipelines</vt:lpstr>
      <vt:lpstr>Pipelines</vt:lpstr>
      <vt:lpstr>Pipelines</vt:lpstr>
      <vt:lpstr>Pipelines</vt:lpstr>
      <vt:lpstr>Pipelines</vt:lpstr>
      <vt:lpstr>Pipelines</vt:lpstr>
      <vt:lpstr>Pipelines</vt:lpstr>
      <vt:lpstr>Pipelines</vt:lpstr>
      <vt:lpstr>Pipelines</vt:lpstr>
      <vt:lpstr>Pipelines</vt:lpstr>
      <vt:lpstr>Pipelines</vt:lpstr>
      <vt:lpstr>Pipelines</vt:lpstr>
      <vt:lpstr>Superscalar Execution</vt:lpstr>
      <vt:lpstr>Branch Prediction</vt:lpstr>
      <vt:lpstr>Branch Prediction</vt:lpstr>
      <vt:lpstr>Branch Prediction</vt:lpstr>
      <vt:lpstr>Memory and Cache</vt:lpstr>
      <vt:lpstr>Cache</vt:lpstr>
      <vt:lpstr>Cache</vt:lpstr>
      <vt:lpstr>Cache</vt:lpstr>
      <vt:lpstr>Cache</vt:lpstr>
      <vt:lpstr>Cache</vt:lpstr>
      <vt:lpstr>Cache</vt:lpstr>
      <vt:lpstr>Direct Memory Access</vt:lpstr>
      <vt:lpstr>Direct Memory Access</vt:lpstr>
      <vt:lpstr>Interrupts and Exceptions</vt:lpstr>
      <vt:lpstr>Interrupts and Exceptions</vt:lpstr>
      <vt:lpstr>Interrupts and Exceptions</vt:lpstr>
    </vt:vector>
  </TitlesOfParts>
  <Company>Nias Digital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 Nizette</dc:creator>
  <cp:lastModifiedBy>Ben Nizette</cp:lastModifiedBy>
  <cp:revision>142</cp:revision>
  <dcterms:created xsi:type="dcterms:W3CDTF">2012-03-25T00:50:54Z</dcterms:created>
  <dcterms:modified xsi:type="dcterms:W3CDTF">2012-08-16T02:33:15Z</dcterms:modified>
</cp:coreProperties>
</file>