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4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BD5A2-AA64-DF47-AD78-935F6A656BCA}" type="datetimeFigureOut">
              <a:rPr lang="en-US" smtClean="0"/>
              <a:t>22/08/12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DD45-8B65-B342-AF20-7A10CA82B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6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0E27-E714-8E4B-B35E-9D7D77FA161E}" type="datetimeFigureOut">
              <a:rPr lang="en-US" smtClean="0"/>
              <a:t>22/08/12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7670-4847-0C45-8086-A8E697530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3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fld id="{DF6977FA-FB72-A540-B4E7-FD097F77AA88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8EA81-5F33-D04B-9542-F6C14AECD6AD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0651C-C39B-CB4E-8A2E-5AFE5DFEE3A0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994F0-7390-5A47-AC10-77B3408E1BAF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C5B69-47DB-6045-8BC7-BBA701E5640E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B0E28-7413-7C4E-A256-1FF5E7564A38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AD0E3-73D4-EB47-8BBE-11AA7C3F5F4D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29181-FA6D-8848-BFD2-4438B87E2FF6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6B047-BFC0-6D4F-BED1-AC33C51C0BC5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50E60-F8DD-214F-83EB-D1D58C37BBD6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AF66E-B277-8943-8AB0-311116ABAE98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08F678A-056F-1148-8652-C8DF95C6BE33}" type="datetime1">
              <a:rPr lang="en-US" smtClean="0"/>
              <a:t>22/08/12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C4B410-37AE-E041-BE16-C1284F612F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6415319" y="195400"/>
            <a:ext cx="22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Embedded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84" charset="0"/>
          <a:ea typeface="Arial" pitchFamily="-84" charset="0"/>
          <a:cs typeface="Arial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4652963"/>
            <a:ext cx="8280400" cy="1040285"/>
          </a:xfrm>
        </p:spPr>
        <p:txBody>
          <a:bodyPr/>
          <a:lstStyle/>
          <a:p>
            <a:r>
              <a:rPr lang="en-US" dirty="0" smtClean="0"/>
              <a:t>ENGN{4,6}521</a:t>
            </a:r>
          </a:p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639799"/>
            <a:ext cx="8207375" cy="1200329"/>
          </a:xfrm>
        </p:spPr>
        <p:txBody>
          <a:bodyPr/>
          <a:lstStyle/>
          <a:p>
            <a:r>
              <a:rPr lang="en-US" sz="2800" dirty="0" smtClean="0"/>
              <a:t>Primer, Refresher, Reference to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enum</a:t>
            </a:r>
            <a:r>
              <a:rPr lang="en-US" sz="1400" dirty="0" smtClean="0">
                <a:latin typeface="Consolas"/>
                <a:cs typeface="Consolas"/>
              </a:rPr>
              <a:t> a {		An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-like type designed to take any of three values FU, BAR,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FU,		END (which the compiler will map to integer values).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BAR,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a {	A single data structure (record) containing two elements, an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nub;		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called ‘nub’ and a pointer to a char where the pointer is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char *nozzle;	called ‘nozzle’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65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a, *b;	Declare an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called ‘a’ and a variable ‘b’ that will hold the 		address of an integer; i.e. is a </a:t>
            </a:r>
            <a:r>
              <a:rPr lang="en-US" sz="1400" b="1" dirty="0" smtClean="0">
                <a:latin typeface="Consolas"/>
                <a:cs typeface="Consolas"/>
              </a:rPr>
              <a:t>pointer</a:t>
            </a:r>
            <a:r>
              <a:rPr lang="en-US" sz="1400" dirty="0" smtClean="0">
                <a:latin typeface="Consolas"/>
                <a:cs typeface="Consolas"/>
              </a:rPr>
              <a:t> to an integer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b = &amp;a;		Set it so the pointer ‘b’ contains the address of the variable 		‘a’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= 5;		Set ‘a’ to 5 directly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*b = 6;		Set ‘a’ to 6 indirectly, by </a:t>
            </a:r>
            <a:r>
              <a:rPr lang="en-US" sz="1400" b="1" dirty="0" smtClean="0">
                <a:latin typeface="Consolas"/>
                <a:cs typeface="Consolas"/>
              </a:rPr>
              <a:t>dereferencing</a:t>
            </a:r>
            <a:r>
              <a:rPr lang="en-US" sz="1400" dirty="0" smtClean="0">
                <a:latin typeface="Consolas"/>
                <a:cs typeface="Consolas"/>
              </a:rPr>
              <a:t> the pointer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228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Access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volatile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reg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*)0x90008000</a:t>
            </a:r>
            <a:r>
              <a:rPr lang="en-US" sz="1400" dirty="0" smtClean="0">
                <a:latin typeface="Consolas"/>
                <a:cs typeface="Consolas"/>
              </a:rPr>
              <a:t>;	Create a pointer ‘</a:t>
            </a:r>
            <a:r>
              <a:rPr lang="en-US" sz="1400" dirty="0" err="1" smtClean="0">
                <a:latin typeface="Consolas"/>
                <a:cs typeface="Consolas"/>
              </a:rPr>
              <a:t>reg</a:t>
            </a:r>
            <a:r>
              <a:rPr lang="en-US" sz="1400" dirty="0" smtClean="0">
                <a:latin typeface="Consolas"/>
                <a:cs typeface="Consolas"/>
              </a:rPr>
              <a:t>’ whose value is the 				address of a register in memory.  Tell the 				compiler not to optimize accesses to this 				variable.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*</a:t>
            </a:r>
            <a:r>
              <a:rPr lang="en-US" sz="1400" dirty="0" err="1" smtClean="0">
                <a:latin typeface="Consolas"/>
                <a:cs typeface="Consolas"/>
              </a:rPr>
              <a:t>reg</a:t>
            </a:r>
            <a:r>
              <a:rPr lang="en-US" sz="1400" dirty="0" smtClean="0">
                <a:latin typeface="Consolas"/>
                <a:cs typeface="Consolas"/>
              </a:rPr>
              <a:t> = 0x80;			Write the value ‘0x80’ to the register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*</a:t>
            </a:r>
            <a:r>
              <a:rPr lang="en-US" sz="1400" dirty="0" err="1" smtClean="0">
                <a:latin typeface="Consolas"/>
                <a:cs typeface="Consolas"/>
              </a:rPr>
              <a:t>reg</a:t>
            </a:r>
            <a:r>
              <a:rPr lang="en-US" sz="1400" dirty="0" smtClean="0">
                <a:latin typeface="Consolas"/>
                <a:cs typeface="Consolas"/>
              </a:rPr>
              <a:t> |= (1 &lt;&lt; 4);			Set the 4</a:t>
            </a:r>
            <a:r>
              <a:rPr lang="en-US" sz="1400" baseline="30000" dirty="0" smtClean="0">
                <a:latin typeface="Consolas"/>
                <a:cs typeface="Consolas"/>
              </a:rPr>
              <a:t>th</a:t>
            </a:r>
            <a:r>
              <a:rPr lang="en-US" sz="1400" dirty="0" smtClean="0">
                <a:latin typeface="Consolas"/>
                <a:cs typeface="Consolas"/>
              </a:rPr>
              <a:t> bit of the register to ‘1’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*</a:t>
            </a:r>
            <a:r>
              <a:rPr lang="en-US" sz="1400" dirty="0" err="1" smtClean="0">
                <a:latin typeface="Consolas"/>
                <a:cs typeface="Consolas"/>
              </a:rPr>
              <a:t>reg</a:t>
            </a:r>
            <a:r>
              <a:rPr lang="en-US" sz="1400" dirty="0" smtClean="0">
                <a:latin typeface="Consolas"/>
                <a:cs typeface="Consolas"/>
              </a:rPr>
              <a:t> &amp;= ~(1 &lt;&lt; 7);			Clear the 7</a:t>
            </a:r>
            <a:r>
              <a:rPr lang="en-US" sz="1400" baseline="30000" dirty="0" smtClean="0">
                <a:latin typeface="Consolas"/>
                <a:cs typeface="Consolas"/>
              </a:rPr>
              <a:t>th</a:t>
            </a:r>
            <a:r>
              <a:rPr lang="en-US" sz="1400" dirty="0" smtClean="0">
                <a:latin typeface="Consolas"/>
                <a:cs typeface="Consolas"/>
              </a:rPr>
              <a:t> bit of the register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342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 is the most widely used programming language in Embedded Systems.  The reason for this is simple: It’s simple.  It does only and exactly what you ask it to do, though this isn’t always what you </a:t>
            </a:r>
            <a:r>
              <a:rPr lang="en-US" sz="2000" i="1" dirty="0" smtClean="0"/>
              <a:t>think</a:t>
            </a:r>
            <a:r>
              <a:rPr lang="en-US" sz="2000" dirty="0" smtClean="0"/>
              <a:t> you’ve asked it to do.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There are other languages out there that are arguably more suited to ES development; particularly Ada but also niche languages such as </a:t>
            </a:r>
            <a:r>
              <a:rPr lang="en-US" sz="2000" dirty="0" err="1" smtClean="0"/>
              <a:t>Esterel</a:t>
            </a:r>
            <a:r>
              <a:rPr lang="en-US" sz="2000" dirty="0" smtClean="0"/>
              <a:t>, Pearl, Euclid…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 provides no significant runtime environment, it stands completely on its own, but most C distributions ship with a standard set of libraries.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Constructs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113"/>
            <a:ext cx="2649861" cy="421005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loop</a:t>
            </a:r>
          </a:p>
          <a:p>
            <a:pPr marL="0" indent="0">
              <a:buNone/>
            </a:pPr>
            <a:r>
              <a:rPr lang="en-US" sz="1200" dirty="0" smtClean="0"/>
              <a:t>when the number of iterations is known a-priori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while loop</a:t>
            </a:r>
          </a:p>
          <a:p>
            <a:pPr marL="0" indent="0">
              <a:buNone/>
            </a:pPr>
            <a:r>
              <a:rPr lang="en-US" sz="1200" dirty="0" smtClean="0"/>
              <a:t>when the number of iterations is data- or event-driven, possibly zero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 loop</a:t>
            </a:r>
          </a:p>
          <a:p>
            <a:pPr marL="0" indent="0">
              <a:buNone/>
            </a:pPr>
            <a:r>
              <a:rPr lang="en-US" sz="1200" dirty="0" smtClean="0"/>
              <a:t>as with the while loop, but when the enclosed code must be executed at least once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91552" y="2650328"/>
            <a:ext cx="335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n;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307" y="1916113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executed once on loop entry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8913" y="1693117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517" y="1908175"/>
            <a:ext cx="1462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executed at the end of every iteration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4280714" y="2439333"/>
            <a:ext cx="731406" cy="293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5885272" y="2216337"/>
            <a:ext cx="85048" cy="43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6701726" y="2277507"/>
            <a:ext cx="312791" cy="37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1552" y="3902730"/>
            <a:ext cx="2608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(!finished)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9850" y="3379510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601781" y="3641120"/>
            <a:ext cx="158069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2894" y="5087090"/>
            <a:ext cx="2722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do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 while (!finished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5815" y="6010420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6123404" y="6010420"/>
            <a:ext cx="692411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4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Constructs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113"/>
            <a:ext cx="2649861" cy="421005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loop</a:t>
            </a:r>
          </a:p>
          <a:p>
            <a:pPr marL="0" indent="0">
              <a:buNone/>
            </a:pPr>
            <a:r>
              <a:rPr lang="en-US" sz="1200" dirty="0" smtClean="0"/>
              <a:t>when the number of iterations is known a-priori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while loop</a:t>
            </a:r>
          </a:p>
          <a:p>
            <a:pPr marL="0" indent="0">
              <a:buNone/>
            </a:pPr>
            <a:r>
              <a:rPr lang="en-US" sz="1200" dirty="0" smtClean="0"/>
              <a:t>when the number of iterations is data- or event-driven, possibly zero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 loop</a:t>
            </a:r>
          </a:p>
          <a:p>
            <a:pPr marL="0" indent="0">
              <a:buNone/>
            </a:pPr>
            <a:r>
              <a:rPr lang="en-US" sz="1200" dirty="0" smtClean="0"/>
              <a:t>as with the while loop, but when the enclosed code must be executed at least once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870791" y="2020631"/>
            <a:ext cx="327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(d = </a:t>
            </a:r>
            <a:r>
              <a:rPr lang="en-US" dirty="0" err="1" smtClean="0">
                <a:latin typeface="Consolas"/>
                <a:cs typeface="Consolas"/>
              </a:rPr>
              <a:t>list_head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d-&gt;next;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d = d-&gt;next )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4375" y="1557588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executed once on loop entry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7166" y="2236075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7166" y="2759295"/>
            <a:ext cx="1462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executed at the end of every iteration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6471920" y="2080808"/>
            <a:ext cx="893862" cy="155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78411" y="2513952"/>
            <a:ext cx="13687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6052443" y="2759295"/>
            <a:ext cx="894723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0791" y="3702029"/>
            <a:ext cx="1974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3832" y="4262342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260099" y="4086824"/>
            <a:ext cx="443733" cy="437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0791" y="5219895"/>
            <a:ext cx="1707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do {</a:t>
            </a:r>
          </a:p>
          <a:p>
            <a:r>
              <a:rPr lang="en-US" dirty="0" smtClean="0">
                <a:latin typeface="Consolas"/>
                <a:cs typeface="Consolas"/>
              </a:rPr>
              <a:t>	&lt;code&gt;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 while </a:t>
            </a:r>
            <a:r>
              <a:rPr lang="en-US" dirty="0" smtClean="0">
                <a:latin typeface="Consolas"/>
                <a:cs typeface="Consolas"/>
              </a:rPr>
              <a:t>(0);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4375" y="5681560"/>
            <a:ext cx="146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condition for loop exit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578410" y="5943170"/>
            <a:ext cx="1055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2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Constructs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113"/>
            <a:ext cx="2933352" cy="421005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statement</a:t>
            </a:r>
          </a:p>
          <a:p>
            <a:pPr marL="0" indent="0">
              <a:buNone/>
            </a:pPr>
            <a:r>
              <a:rPr lang="en-US" sz="1200" dirty="0" smtClean="0"/>
              <a:t>Complex conditions and/or few options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statement</a:t>
            </a:r>
          </a:p>
          <a:p>
            <a:pPr marL="0" indent="0">
              <a:buNone/>
            </a:pPr>
            <a:r>
              <a:rPr lang="en-US" sz="1200" dirty="0" smtClean="0"/>
              <a:t>Many ‘equals’ conditions on a single variable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9517" y="1249102"/>
            <a:ext cx="327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fu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confrobnicate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 else if (bar)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crubnuckle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>
                <a:latin typeface="Consolas"/>
                <a:cs typeface="Consolas"/>
              </a:rPr>
              <a:t>} else {</a:t>
            </a:r>
          </a:p>
          <a:p>
            <a:r>
              <a:rPr lang="en-US" dirty="0" smtClean="0">
                <a:latin typeface="Consolas"/>
                <a:cs typeface="Consolas"/>
              </a:rPr>
              <a:t>	fail();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9517" y="3403084"/>
            <a:ext cx="3278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case (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0: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is_zero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break;</a:t>
            </a:r>
          </a:p>
          <a:p>
            <a:r>
              <a:rPr lang="en-US" dirty="0" smtClean="0">
                <a:latin typeface="Consolas"/>
                <a:cs typeface="Consolas"/>
              </a:rPr>
              <a:t>1:</a:t>
            </a:r>
          </a:p>
          <a:p>
            <a:r>
              <a:rPr lang="en-US" dirty="0" smtClean="0">
                <a:latin typeface="Consolas"/>
                <a:cs typeface="Consolas"/>
              </a:rPr>
              <a:t>2: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is_one_or_two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break;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default: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otherwise();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37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= b	Basic Assignment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+ b	Addition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– b	Subtraction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-a	Unary negation (additive inverse)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* b	Multiplication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/ b	Division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% b	Modulus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++a	Increment before evaluation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a++	Increment after evaluation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--a	Decrement before evaluation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a--	Decrement after evaluation</a:t>
            </a:r>
          </a:p>
        </p:txBody>
      </p:sp>
    </p:spTree>
    <p:extLst>
      <p:ext uri="{BB962C8B-B14F-4D97-AF65-F5344CB8AC3E}">
        <p14:creationId xmlns:p14="http://schemas.microsoft.com/office/powerpoint/2010/main" val="3431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Boolean Operators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~a	Binary negation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!a	Boolean negation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&amp; b	Binary AND operation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&amp;&amp; b	Boolean AND operation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| b	Binary OR operation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|| b	Boolean OR operation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^ b	Binary XOR operation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== b	Boolean equals (test)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!= b	Boolean not-equals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&lt; b	Less-than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&gt; b	Greater-than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&lt;= b	Less-than or equal to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&gt;= b	Greater-than or equal to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&gt;&gt; n	Bit-wise right shift by n places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 &lt;&lt; n	Bit-wise left shift by n places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15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a[n]		Array element extraction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*a		Pointer dereference (value-at)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&amp;a		Reference (address-of)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a.b</a:t>
            </a:r>
            <a:r>
              <a:rPr lang="en-US" sz="1400" dirty="0" smtClean="0">
                <a:latin typeface="Consolas"/>
                <a:cs typeface="Consolas"/>
              </a:rPr>
              <a:t>		Structure reference (member b of structure a)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a-&gt;b		Structure dereference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(member b of the structure pointed to by a)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a, b		‘Comma’, sequence point.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Evaluates each expression in turn e.g. a=1, b=3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a?b:c</a:t>
            </a:r>
            <a:r>
              <a:rPr lang="en-US" sz="1400" dirty="0" smtClean="0">
                <a:latin typeface="Consolas"/>
                <a:cs typeface="Consolas"/>
              </a:rPr>
              <a:t>		Turnery operator.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	If ‘a’ then evaluates to b, else evaluates to c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(a)		Evaluates to the number of bytes allocated for a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typeof</a:t>
            </a:r>
            <a:r>
              <a:rPr lang="en-US" sz="1400" dirty="0" smtClean="0">
                <a:latin typeface="Consolas"/>
                <a:cs typeface="Consolas"/>
              </a:rPr>
              <a:t>(a)		Evaluates to the data type of a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offsetof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a,b</a:t>
            </a:r>
            <a:r>
              <a:rPr lang="en-US" sz="1400" dirty="0" smtClean="0">
                <a:latin typeface="Consolas"/>
                <a:cs typeface="Consolas"/>
              </a:rPr>
              <a:t>)	Evaluates to the offset of member b of structure a (in bytes)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161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B410-37AE-E041-BE16-C1284F612F4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90582"/>
            <a:ext cx="8229600" cy="490706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{</a:t>
            </a:r>
            <a:r>
              <a:rPr lang="en-US" sz="1400" dirty="0" smtClean="0">
                <a:latin typeface="Consolas"/>
                <a:cs typeface="Consolas"/>
              </a:rPr>
              <a:t>unsigned, signed} char	8-bits.  If neither signed nor unsigned is specified, 			the </a:t>
            </a:r>
            <a:r>
              <a:rPr lang="en-US" sz="1400" dirty="0" err="1" smtClean="0">
                <a:latin typeface="Consolas"/>
                <a:cs typeface="Consolas"/>
              </a:rPr>
              <a:t>signedness</a:t>
            </a:r>
            <a:r>
              <a:rPr lang="en-US" sz="1400" dirty="0" smtClean="0">
                <a:latin typeface="Consolas"/>
                <a:cs typeface="Consolas"/>
              </a:rPr>
              <a:t> is implementation-dependent.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[unsigned] short		16-bits.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[unsigned]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		16-bits on most 8-bit microcontrollers, native bit 			width otherwise.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[unsigned] long		At least 32-bits, same as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on most 32- and 64-bit 			platforms.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[unsigned] long long	At least 64-bits.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float			IEEE single-precision floating point (usually)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double			IEEE double-precision floating point (usually)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long double		IEEE double- or quadruple-precision floating </a:t>
            </a:r>
            <a:r>
              <a:rPr lang="en-US" sz="1400" dirty="0" smtClean="0">
                <a:latin typeface="Consolas"/>
                <a:cs typeface="Consolas"/>
              </a:rPr>
              <a:t>point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1			Number 1 as an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1L			1 as a long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1UL			1 as an unsigned long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1.0			1 as a float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)(1.5)		The number 1.5 cast to the integer ‘1’, not rounded up 			as might be expected!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*)0x900000000		An integer address cast to a pointer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579500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>
                <a:lumMod val="85000"/>
              </a:schemeClr>
            </a:solidFill>
          </a:defRPr>
        </a:defPPr>
      </a:lstStyle>
    </a:tx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ANUPowerpointTemplate2010-3-1.potx</Template>
  <TotalTime>1333</TotalTime>
  <Words>396</Words>
  <Application>Microsoft Macintosh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ANUPowerpointTemplate2010</vt:lpstr>
      <vt:lpstr>Primer, Refresher, Reference to the C Programming Language</vt:lpstr>
      <vt:lpstr>C</vt:lpstr>
      <vt:lpstr>Looping Constructs</vt:lpstr>
      <vt:lpstr>Looping Constructs</vt:lpstr>
      <vt:lpstr>Branching Constructs</vt:lpstr>
      <vt:lpstr>Arithmetic Operators</vt:lpstr>
      <vt:lpstr>Binary and Boolean Operators</vt:lpstr>
      <vt:lpstr>Other Operators</vt:lpstr>
      <vt:lpstr>Data Types</vt:lpstr>
      <vt:lpstr>Data Types</vt:lpstr>
      <vt:lpstr>Pointers</vt:lpstr>
      <vt:lpstr>Register Access</vt:lpstr>
    </vt:vector>
  </TitlesOfParts>
  <Company>Nias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Nizette</dc:creator>
  <cp:lastModifiedBy>Ben Nizette</cp:lastModifiedBy>
  <cp:revision>57</cp:revision>
  <dcterms:created xsi:type="dcterms:W3CDTF">2012-03-25T00:50:54Z</dcterms:created>
  <dcterms:modified xsi:type="dcterms:W3CDTF">2012-08-22T23:25:44Z</dcterms:modified>
</cp:coreProperties>
</file>