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67"/>
  </p:notesMasterIdLst>
  <p:handoutMasterIdLst>
    <p:handoutMasterId r:id="rId68"/>
  </p:handoutMasterIdLst>
  <p:sldIdLst>
    <p:sldId id="256" r:id="rId2"/>
    <p:sldId id="258" r:id="rId3"/>
    <p:sldId id="259" r:id="rId4"/>
    <p:sldId id="272" r:id="rId5"/>
    <p:sldId id="273" r:id="rId6"/>
    <p:sldId id="274" r:id="rId7"/>
    <p:sldId id="276" r:id="rId8"/>
    <p:sldId id="265" r:id="rId9"/>
    <p:sldId id="286" r:id="rId10"/>
    <p:sldId id="275" r:id="rId11"/>
    <p:sldId id="277" r:id="rId12"/>
    <p:sldId id="278" r:id="rId13"/>
    <p:sldId id="314" r:id="rId14"/>
    <p:sldId id="279" r:id="rId15"/>
    <p:sldId id="281" r:id="rId16"/>
    <p:sldId id="316" r:id="rId17"/>
    <p:sldId id="315" r:id="rId18"/>
    <p:sldId id="282" r:id="rId19"/>
    <p:sldId id="283" r:id="rId20"/>
    <p:sldId id="284" r:id="rId21"/>
    <p:sldId id="285" r:id="rId22"/>
    <p:sldId id="327" r:id="rId23"/>
    <p:sldId id="328" r:id="rId24"/>
    <p:sldId id="263" r:id="rId25"/>
    <p:sldId id="292" r:id="rId26"/>
    <p:sldId id="330" r:id="rId27"/>
    <p:sldId id="294" r:id="rId28"/>
    <p:sldId id="296" r:id="rId29"/>
    <p:sldId id="298" r:id="rId30"/>
    <p:sldId id="295" r:id="rId31"/>
    <p:sldId id="297" r:id="rId32"/>
    <p:sldId id="299" r:id="rId33"/>
    <p:sldId id="300" r:id="rId34"/>
    <p:sldId id="329" r:id="rId35"/>
    <p:sldId id="301" r:id="rId36"/>
    <p:sldId id="302" r:id="rId37"/>
    <p:sldId id="303" r:id="rId38"/>
    <p:sldId id="291" r:id="rId39"/>
    <p:sldId id="304" r:id="rId40"/>
    <p:sldId id="305" r:id="rId41"/>
    <p:sldId id="317" r:id="rId42"/>
    <p:sldId id="318" r:id="rId43"/>
    <p:sldId id="319" r:id="rId44"/>
    <p:sldId id="320" r:id="rId45"/>
    <p:sldId id="306" r:id="rId46"/>
    <p:sldId id="321" r:id="rId47"/>
    <p:sldId id="322" r:id="rId48"/>
    <p:sldId id="307" r:id="rId49"/>
    <p:sldId id="308" r:id="rId50"/>
    <p:sldId id="331" r:id="rId51"/>
    <p:sldId id="332" r:id="rId52"/>
    <p:sldId id="333" r:id="rId53"/>
    <p:sldId id="334" r:id="rId54"/>
    <p:sldId id="335" r:id="rId55"/>
    <p:sldId id="336" r:id="rId56"/>
    <p:sldId id="309" r:id="rId57"/>
    <p:sldId id="310" r:id="rId58"/>
    <p:sldId id="311" r:id="rId59"/>
    <p:sldId id="313" r:id="rId60"/>
    <p:sldId id="287" r:id="rId61"/>
    <p:sldId id="324" r:id="rId62"/>
    <p:sldId id="325" r:id="rId63"/>
    <p:sldId id="323" r:id="rId64"/>
    <p:sldId id="289" r:id="rId65"/>
    <p:sldId id="326"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15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bennizette:Documents:ES-2012:Scheduling-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spPr>
            <a:ln w="25400" cap="flat" cmpd="sng" algn="ctr">
              <a:solidFill>
                <a:schemeClr val="accent1">
                  <a:shade val="50000"/>
                </a:schemeClr>
              </a:solidFill>
              <a:prstDash val="solid"/>
            </a:ln>
            <a:effectLst/>
          </c:spPr>
          <c:marker>
            <c:spPr>
              <a:solidFill>
                <a:schemeClr val="accent1"/>
              </a:solidFill>
              <a:ln w="25400" cap="flat" cmpd="sng" algn="ctr">
                <a:solidFill>
                  <a:schemeClr val="accent1">
                    <a:shade val="50000"/>
                  </a:schemeClr>
                </a:solidFill>
                <a:prstDash val="solid"/>
              </a:ln>
              <a:effectLst/>
            </c:spPr>
          </c:marker>
          <c:val>
            <c:numRef>
              <c:f>Sheet3!$C$2:$C$21</c:f>
              <c:numCache>
                <c:formatCode>General</c:formatCode>
                <c:ptCount val="20"/>
                <c:pt idx="0">
                  <c:v>1.0</c:v>
                </c:pt>
                <c:pt idx="1">
                  <c:v>0.82842712474619</c:v>
                </c:pt>
                <c:pt idx="2">
                  <c:v>0.779763149684619</c:v>
                </c:pt>
                <c:pt idx="3">
                  <c:v>0.756828460010884</c:v>
                </c:pt>
                <c:pt idx="4">
                  <c:v>0.743491774985175</c:v>
                </c:pt>
                <c:pt idx="5">
                  <c:v>0.734772289856238</c:v>
                </c:pt>
                <c:pt idx="6">
                  <c:v>0.728626595716686</c:v>
                </c:pt>
                <c:pt idx="7">
                  <c:v>0.724061861322061</c:v>
                </c:pt>
                <c:pt idx="8">
                  <c:v>0.720537650030755</c:v>
                </c:pt>
                <c:pt idx="9">
                  <c:v>0.717734625362931</c:v>
                </c:pt>
                <c:pt idx="10">
                  <c:v>0.715451983839589</c:v>
                </c:pt>
                <c:pt idx="11">
                  <c:v>0.713557132311544</c:v>
                </c:pt>
                <c:pt idx="12">
                  <c:v>0.711958994261407</c:v>
                </c:pt>
                <c:pt idx="13">
                  <c:v>0.710592941145072</c:v>
                </c:pt>
                <c:pt idx="14">
                  <c:v>0.709411842309401</c:v>
                </c:pt>
                <c:pt idx="15">
                  <c:v>0.70838051883862</c:v>
                </c:pt>
                <c:pt idx="16">
                  <c:v>0.707472181059925</c:v>
                </c:pt>
                <c:pt idx="17">
                  <c:v>0.706666068573181</c:v>
                </c:pt>
                <c:pt idx="18">
                  <c:v>0.705945844477646</c:v>
                </c:pt>
                <c:pt idx="19">
                  <c:v>0.705298476827552</c:v>
                </c:pt>
              </c:numCache>
            </c:numRef>
          </c:val>
          <c:smooth val="0"/>
        </c:ser>
        <c:dLbls>
          <c:showLegendKey val="0"/>
          <c:showVal val="0"/>
          <c:showCatName val="0"/>
          <c:showSerName val="0"/>
          <c:showPercent val="0"/>
          <c:showBubbleSize val="0"/>
        </c:dLbls>
        <c:marker val="1"/>
        <c:smooth val="0"/>
        <c:axId val="1799356744"/>
        <c:axId val="1799359768"/>
      </c:lineChart>
      <c:catAx>
        <c:axId val="1799356744"/>
        <c:scaling>
          <c:orientation val="minMax"/>
        </c:scaling>
        <c:delete val="0"/>
        <c:axPos val="b"/>
        <c:majorTickMark val="out"/>
        <c:minorTickMark val="none"/>
        <c:tickLblPos val="nextTo"/>
        <c:crossAx val="1799359768"/>
        <c:crosses val="autoZero"/>
        <c:auto val="1"/>
        <c:lblAlgn val="ctr"/>
        <c:lblOffset val="100"/>
        <c:noMultiLvlLbl val="0"/>
      </c:catAx>
      <c:valAx>
        <c:axId val="1799359768"/>
        <c:scaling>
          <c:orientation val="minMax"/>
          <c:max val="1.0"/>
          <c:min val="0.65"/>
        </c:scaling>
        <c:delete val="0"/>
        <c:axPos val="l"/>
        <c:majorGridlines/>
        <c:numFmt formatCode="General" sourceLinked="1"/>
        <c:majorTickMark val="out"/>
        <c:minorTickMark val="none"/>
        <c:tickLblPos val="nextTo"/>
        <c:crossAx val="1799356744"/>
        <c:crosses val="autoZero"/>
        <c:crossBetween val="between"/>
      </c:valAx>
    </c:plotArea>
    <c:plotVisOnly val="1"/>
    <c:dispBlanksAs val="gap"/>
    <c:showDLblsOverMax val="0"/>
  </c:chart>
  <c:spPr>
    <a:solidFill>
      <a:schemeClr val="lt1"/>
    </a:solidFill>
    <a:ln w="25400" cap="flat" cmpd="sng" algn="ctr">
      <a:solidFill>
        <a:schemeClr val="accent3"/>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BD5A2-AA64-DF47-AD78-935F6A656BCA}" type="datetimeFigureOut">
              <a:rPr lang="en-US" smtClean="0"/>
              <a:t>6/09/12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DDD45-8B65-B342-AF20-7A10CA82B791}" type="slidenum">
              <a:rPr lang="en-US" smtClean="0"/>
              <a:t>‹#›</a:t>
            </a:fld>
            <a:endParaRPr lang="en-US" dirty="0"/>
          </a:p>
        </p:txBody>
      </p:sp>
    </p:spTree>
    <p:extLst>
      <p:ext uri="{BB962C8B-B14F-4D97-AF65-F5344CB8AC3E}">
        <p14:creationId xmlns:p14="http://schemas.microsoft.com/office/powerpoint/2010/main" val="1501286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E0E27-E714-8E4B-B35E-9D7D77FA161E}" type="datetimeFigureOut">
              <a:rPr lang="en-US" smtClean="0"/>
              <a:t>6/09/12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37670-4847-0C45-8086-A8E697530DA1}" type="slidenum">
              <a:rPr lang="en-US" smtClean="0"/>
              <a:t>‹#›</a:t>
            </a:fld>
            <a:endParaRPr lang="en-US" dirty="0"/>
          </a:p>
        </p:txBody>
      </p:sp>
    </p:spTree>
    <p:extLst>
      <p:ext uri="{BB962C8B-B14F-4D97-AF65-F5344CB8AC3E}">
        <p14:creationId xmlns:p14="http://schemas.microsoft.com/office/powerpoint/2010/main" val="42122358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5" name="Rectangle 8"/>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6" name="Picture 9" descr="ANU_LOGO_WHITE"/>
          <p:cNvPicPr>
            <a:picLocks noChangeAspect="1" noChangeArrowheads="1"/>
          </p:cNvPicPr>
          <p:nvPr/>
        </p:nvPicPr>
        <p:blipFill>
          <a:blip r:embed="rId2"/>
          <a:srcRect/>
          <a:stretch>
            <a:fillRect/>
          </a:stretch>
        </p:blipFill>
        <p:spPr bwMode="auto">
          <a:xfrm>
            <a:off x="468313" y="115888"/>
            <a:ext cx="1511300" cy="525462"/>
          </a:xfrm>
          <a:prstGeom prst="rect">
            <a:avLst/>
          </a:prstGeom>
          <a:noFill/>
          <a:ln w="9525">
            <a:noFill/>
            <a:miter lim="800000"/>
            <a:headEnd/>
            <a:tailEnd/>
          </a:ln>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r>
              <a:rPr lang="en-US" smtClean="0"/>
              <a:t>Click to edit Master subtitle style</a:t>
            </a:r>
            <a:endParaRPr lang="en-US"/>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r>
              <a:rPr lang="en-US" smtClean="0"/>
              <a:t>Click to edit Master title style</a:t>
            </a:r>
            <a:endParaRPr lang="en-US"/>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fld id="{DF6977FA-FB72-A540-B4E7-FD097F77AA88}" type="datetime1">
              <a:rPr lang="en-US" smtClean="0"/>
              <a:t>6/09/12</a:t>
            </a:fld>
            <a:endParaRPr lang="en-US" dirty="0"/>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endParaRPr lang="en-US" dirty="0"/>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E98EA81-5F33-D04B-9542-F6C14AECD6AD}" type="datetime1">
              <a:rPr lang="en-US" smtClean="0"/>
              <a:t>6/09/12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4C0651C-C39B-CB4E-8A2E-5AFE5DFEE3A0}" type="datetime1">
              <a:rPr lang="en-US" smtClean="0"/>
              <a:t>6/09/12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E3994F0-7390-5A47-AC10-77B3408E1BAF}" type="datetime1">
              <a:rPr lang="en-US" smtClean="0"/>
              <a:t>6/09/12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C4CC5B69-47DB-6045-8BC7-BBA701E5640E}" type="datetime1">
              <a:rPr lang="en-US" smtClean="0"/>
              <a:t>6/09/12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E6B0E28-7413-7C4E-A256-1FF5E7564A38}" type="datetime1">
              <a:rPr lang="en-US" smtClean="0"/>
              <a:t>6/09/12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3CAD0E3-73D4-EB47-8BBE-11AA7C3F5F4D}" type="datetime1">
              <a:rPr lang="en-US" smtClean="0"/>
              <a:t>6/09/12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23429181-FA6D-8848-BFD2-4438B87E2FF6}" type="datetime1">
              <a:rPr lang="en-US" smtClean="0"/>
              <a:t>6/09/12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326B047-BFC0-6D4F-BED1-AC33C51C0BC5}" type="datetime1">
              <a:rPr lang="en-US" smtClean="0"/>
              <a:t>6/09/12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C450E60-F8DD-214F-83EB-D1D58C37BBD6}" type="datetime1">
              <a:rPr lang="en-US" smtClean="0"/>
              <a:t>6/09/12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FAF66E-B277-8943-8AB0-311116ABAE98}" type="datetime1">
              <a:rPr lang="en-US" smtClean="0"/>
              <a:t>6/09/12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1027" name="Rectangle 2"/>
          <p:cNvSpPr>
            <a:spLocks noGrp="1" noChangeArrowheads="1"/>
          </p:cNvSpPr>
          <p:nvPr>
            <p:ph type="title"/>
          </p:nvPr>
        </p:nvSpPr>
        <p:spPr bwMode="auto">
          <a:xfrm>
            <a:off x="468313" y="7651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457200" y="1916113"/>
            <a:ext cx="8229600"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4"/>
          <p:cNvSpPr>
            <a:spLocks noGrp="1" noChangeArrowheads="1"/>
          </p:cNvSpPr>
          <p:nvPr>
            <p:ph type="dt" sz="half" idx="2"/>
          </p:nvPr>
        </p:nvSpPr>
        <p:spPr bwMode="auto">
          <a:xfrm>
            <a:off x="5724525" y="65976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F08F678A-056F-1148-8652-C8DF95C6BE33}" type="datetime1">
              <a:rPr lang="en-US" smtClean="0"/>
              <a:t>6/09/12</a:t>
            </a:fld>
            <a:endParaRPr lang="en-US" dirty="0"/>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dirty="0"/>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C4B410-37AE-E041-BE16-C1284F612F40}" type="slidenum">
              <a:rPr lang="en-US" smtClean="0"/>
              <a:t>‹#›</a:t>
            </a:fld>
            <a:endParaRPr lang="en-US" dirty="0"/>
          </a:p>
        </p:txBody>
      </p:sp>
      <p:sp>
        <p:nvSpPr>
          <p:cNvPr id="1031" name="Rectangle 7"/>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1033" name="Picture 9" descr="ANU_LOGO_WHITE"/>
          <p:cNvPicPr>
            <a:picLocks noChangeAspect="1" noChangeArrowheads="1"/>
          </p:cNvPicPr>
          <p:nvPr/>
        </p:nvPicPr>
        <p:blipFill>
          <a:blip r:embed="rId13"/>
          <a:srcRect/>
          <a:stretch>
            <a:fillRect/>
          </a:stretch>
        </p:blipFill>
        <p:spPr bwMode="auto">
          <a:xfrm>
            <a:off x="468313" y="115888"/>
            <a:ext cx="1511300" cy="525462"/>
          </a:xfrm>
          <a:prstGeom prst="rect">
            <a:avLst/>
          </a:prstGeom>
          <a:noFill/>
          <a:ln w="9525">
            <a:noFill/>
            <a:miter lim="800000"/>
            <a:headEnd/>
            <a:tailEnd/>
          </a:ln>
        </p:spPr>
      </p:pic>
      <p:sp>
        <p:nvSpPr>
          <p:cNvPr id="3" name="TextBox 2"/>
          <p:cNvSpPr txBox="1"/>
          <p:nvPr userDrawn="1"/>
        </p:nvSpPr>
        <p:spPr>
          <a:xfrm>
            <a:off x="6415319" y="195400"/>
            <a:ext cx="2282594" cy="369332"/>
          </a:xfrm>
          <a:prstGeom prst="rect">
            <a:avLst/>
          </a:prstGeom>
          <a:noFill/>
        </p:spPr>
        <p:txBody>
          <a:bodyPr wrap="square" rtlCol="0">
            <a:spAutoFit/>
          </a:bodyPr>
          <a:lstStyle/>
          <a:p>
            <a:r>
              <a:rPr lang="en-US" dirty="0" smtClean="0">
                <a:solidFill>
                  <a:schemeClr val="bg1">
                    <a:lumMod val="85000"/>
                  </a:schemeClr>
                </a:solidFill>
              </a:rPr>
              <a:t>Embedded Systems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rgbClr val="527688"/>
          </a:solidFill>
          <a:latin typeface="+mj-lt"/>
          <a:ea typeface="+mj-ea"/>
          <a:cs typeface="+mj-cs"/>
        </a:defRPr>
      </a:lvl1pPr>
      <a:lvl2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2pPr>
      <a:lvl3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3pPr>
      <a:lvl4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4pPr>
      <a:lvl5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5pPr>
      <a:lvl6pPr marL="4572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6pPr>
      <a:lvl7pPr marL="9144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7pPr>
      <a:lvl8pPr marL="13716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8pPr>
      <a:lvl9pPr marL="18288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image" Target="../media/image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313" y="4652963"/>
            <a:ext cx="8280400" cy="1040285"/>
          </a:xfrm>
        </p:spPr>
        <p:txBody>
          <a:bodyPr/>
          <a:lstStyle/>
          <a:p>
            <a:r>
              <a:rPr lang="en-US" dirty="0" smtClean="0"/>
              <a:t>ENGN{4,6}521</a:t>
            </a:r>
          </a:p>
          <a:p>
            <a:r>
              <a:rPr lang="en-US" dirty="0" smtClean="0"/>
              <a:t>Embedded Systems</a:t>
            </a:r>
            <a:endParaRPr lang="en-US" dirty="0"/>
          </a:p>
        </p:txBody>
      </p:sp>
      <p:sp>
        <p:nvSpPr>
          <p:cNvPr id="2" name="Title 1"/>
          <p:cNvSpPr>
            <a:spLocks noGrp="1"/>
          </p:cNvSpPr>
          <p:nvPr>
            <p:ph type="ctrTitle"/>
          </p:nvPr>
        </p:nvSpPr>
        <p:spPr/>
        <p:txBody>
          <a:bodyPr/>
          <a:lstStyle/>
          <a:p>
            <a:r>
              <a:rPr lang="en-US" dirty="0" smtClean="0"/>
              <a:t>Embedded </a:t>
            </a:r>
            <a:r>
              <a:rPr lang="en-US" smtClean="0"/>
              <a:t>Operating Systems</a:t>
            </a:r>
            <a:endParaRPr lang="en-US" dirty="0"/>
          </a:p>
        </p:txBody>
      </p:sp>
      <p:sp>
        <p:nvSpPr>
          <p:cNvPr id="4" name="Rectangle 3"/>
          <p:cNvSpPr/>
          <p:nvPr/>
        </p:nvSpPr>
        <p:spPr>
          <a:xfrm>
            <a:off x="260991" y="1214328"/>
            <a:ext cx="6088611" cy="646331"/>
          </a:xfrm>
          <a:prstGeom prst="rect">
            <a:avLst/>
          </a:prstGeom>
        </p:spPr>
        <p:txBody>
          <a:bodyPr wrap="square">
            <a:spAutoFit/>
          </a:bodyPr>
          <a:lstStyle/>
          <a:p>
            <a:r>
              <a:rPr lang="en-US" sz="1200" dirty="0" smtClean="0"/>
              <a:t>Which </a:t>
            </a:r>
            <a:r>
              <a:rPr lang="en-US" sz="1200" dirty="0"/>
              <a:t>of the following would you most prefer</a:t>
            </a:r>
            <a:r>
              <a:rPr lang="en-US" sz="1200" dirty="0" smtClean="0"/>
              <a:t>?</a:t>
            </a:r>
          </a:p>
          <a:p>
            <a:endParaRPr lang="en-US" sz="1200" dirty="0" smtClean="0"/>
          </a:p>
          <a:p>
            <a:r>
              <a:rPr lang="en-US" sz="1200" dirty="0" smtClean="0"/>
              <a:t>	A</a:t>
            </a:r>
            <a:r>
              <a:rPr lang="en-US" sz="1200" dirty="0"/>
              <a:t>: a puppy, B: a pretty flower from your sweetie, or C: </a:t>
            </a:r>
            <a:r>
              <a:rPr lang="en-US" sz="1200" dirty="0" smtClean="0"/>
              <a:t>large </a:t>
            </a:r>
            <a:r>
              <a:rPr lang="en-US" sz="1200" dirty="0"/>
              <a:t>properly </a:t>
            </a:r>
            <a:r>
              <a:rPr lang="en-US" sz="1200" dirty="0" smtClean="0"/>
              <a:t>formatted</a:t>
            </a:r>
            <a:endParaRPr lang="en-US" sz="1200" dirty="0"/>
          </a:p>
        </p:txBody>
      </p:sp>
      <p:sp>
        <p:nvSpPr>
          <p:cNvPr id="5" name="TextBox 4"/>
          <p:cNvSpPr txBox="1"/>
          <p:nvPr/>
        </p:nvSpPr>
        <p:spPr>
          <a:xfrm>
            <a:off x="6475450" y="2768944"/>
            <a:ext cx="757840" cy="276999"/>
          </a:xfrm>
          <a:prstGeom prst="rect">
            <a:avLst/>
          </a:prstGeom>
          <a:noFill/>
        </p:spPr>
        <p:txBody>
          <a:bodyPr wrap="none" rtlCol="0">
            <a:spAutoFit/>
          </a:bodyPr>
          <a:lstStyle/>
          <a:p>
            <a:r>
              <a:rPr lang="en-US" sz="1200" dirty="0" smtClean="0"/>
              <a:t>Choose!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10</a:t>
            </a:fld>
            <a:endParaRPr lang="en-US" dirty="0"/>
          </a:p>
        </p:txBody>
      </p:sp>
      <p:sp>
        <p:nvSpPr>
          <p:cNvPr id="6" name="TextBox 5"/>
          <p:cNvSpPr txBox="1"/>
          <p:nvPr/>
        </p:nvSpPr>
        <p:spPr>
          <a:xfrm>
            <a:off x="572036" y="1805969"/>
            <a:ext cx="7665286" cy="2308324"/>
          </a:xfrm>
          <a:prstGeom prst="rect">
            <a:avLst/>
          </a:prstGeom>
          <a:noFill/>
        </p:spPr>
        <p:txBody>
          <a:bodyPr wrap="square" rtlCol="0">
            <a:spAutoFit/>
          </a:bodyPr>
          <a:lstStyle/>
          <a:p>
            <a:r>
              <a:rPr lang="en-US" dirty="0" smtClean="0">
                <a:solidFill>
                  <a:srgbClr val="000000"/>
                </a:solidFill>
              </a:rPr>
              <a:t>An Operating Environment is made up of the executive, primitives to control access to resources, devices drivers and other ‘general purpose’ utilities.  The central part of the operating environment of an embedded system is the executive though, so from here we will use the terms ‘operating environment’, ‘scheduler’ and ‘executive’ interchangeably.</a:t>
            </a:r>
          </a:p>
          <a:p>
            <a:endParaRPr lang="en-US" dirty="0">
              <a:solidFill>
                <a:srgbClr val="000000"/>
              </a:solidFill>
            </a:endParaRPr>
          </a:p>
          <a:p>
            <a:r>
              <a:rPr lang="en-US" dirty="0" smtClean="0">
                <a:solidFill>
                  <a:srgbClr val="000000"/>
                </a:solidFill>
              </a:rPr>
              <a:t>The term ‘operating system’, distinct from operating environment, will be defined later.</a:t>
            </a:r>
          </a:p>
        </p:txBody>
      </p:sp>
      <p:sp>
        <p:nvSpPr>
          <p:cNvPr id="28" name="Rectangle 27"/>
          <p:cNvSpPr/>
          <p:nvPr/>
        </p:nvSpPr>
        <p:spPr>
          <a:xfrm>
            <a:off x="7180674" y="3988628"/>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29" name="Rectangle 28"/>
          <p:cNvSpPr/>
          <p:nvPr/>
        </p:nvSpPr>
        <p:spPr>
          <a:xfrm>
            <a:off x="7077708" y="4085884"/>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30" name="Rectangle 29"/>
          <p:cNvSpPr/>
          <p:nvPr/>
        </p:nvSpPr>
        <p:spPr>
          <a:xfrm>
            <a:off x="6967400" y="4194582"/>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31" name="Rectangle 30"/>
          <p:cNvSpPr/>
          <p:nvPr/>
        </p:nvSpPr>
        <p:spPr>
          <a:xfrm>
            <a:off x="6853973" y="4307409"/>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32" name="Rectangle 31"/>
          <p:cNvSpPr/>
          <p:nvPr/>
        </p:nvSpPr>
        <p:spPr>
          <a:xfrm>
            <a:off x="4975203" y="4553411"/>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33" name="Rectangle 32"/>
          <p:cNvSpPr/>
          <p:nvPr/>
        </p:nvSpPr>
        <p:spPr>
          <a:xfrm>
            <a:off x="4860797" y="4666239"/>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grpSp>
        <p:nvGrpSpPr>
          <p:cNvPr id="34" name="Group 33"/>
          <p:cNvGrpSpPr/>
          <p:nvPr/>
        </p:nvGrpSpPr>
        <p:grpSpPr>
          <a:xfrm>
            <a:off x="777969" y="5171749"/>
            <a:ext cx="1224158" cy="572096"/>
            <a:chOff x="777969" y="4908583"/>
            <a:chExt cx="1224158" cy="572096"/>
          </a:xfrm>
        </p:grpSpPr>
        <p:sp>
          <p:nvSpPr>
            <p:cNvPr id="35" name="Rectangle 34"/>
            <p:cNvSpPr/>
            <p:nvPr/>
          </p:nvSpPr>
          <p:spPr>
            <a:xfrm>
              <a:off x="777969" y="5297608"/>
              <a:ext cx="1224158" cy="18307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 name="Rectangle 35"/>
            <p:cNvSpPr/>
            <p:nvPr/>
          </p:nvSpPr>
          <p:spPr>
            <a:xfrm>
              <a:off x="777969" y="4908583"/>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grpSp>
      <p:grpSp>
        <p:nvGrpSpPr>
          <p:cNvPr id="37" name="Group 36"/>
          <p:cNvGrpSpPr/>
          <p:nvPr/>
        </p:nvGrpSpPr>
        <p:grpSpPr>
          <a:xfrm>
            <a:off x="2766065" y="4786379"/>
            <a:ext cx="1224158" cy="957466"/>
            <a:chOff x="2543511" y="4523213"/>
            <a:chExt cx="1224158" cy="957466"/>
          </a:xfrm>
        </p:grpSpPr>
        <p:sp>
          <p:nvSpPr>
            <p:cNvPr id="38" name="Rectangle 37"/>
            <p:cNvSpPr/>
            <p:nvPr/>
          </p:nvSpPr>
          <p:spPr>
            <a:xfrm>
              <a:off x="2543511" y="5297608"/>
              <a:ext cx="1224158" cy="18307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9" name="Rectangle 38"/>
            <p:cNvSpPr/>
            <p:nvPr/>
          </p:nvSpPr>
          <p:spPr>
            <a:xfrm>
              <a:off x="2543511" y="4908583"/>
              <a:ext cx="1224158" cy="3546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Cyclic Exec</a:t>
              </a:r>
              <a:endParaRPr lang="en-US" sz="1400" dirty="0"/>
            </a:p>
          </p:txBody>
        </p:sp>
        <p:sp>
          <p:nvSpPr>
            <p:cNvPr id="40" name="Rectangle 39"/>
            <p:cNvSpPr/>
            <p:nvPr/>
          </p:nvSpPr>
          <p:spPr>
            <a:xfrm>
              <a:off x="2543511" y="4523213"/>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grpSp>
      <p:sp>
        <p:nvSpPr>
          <p:cNvPr id="42" name="Rectangle 41"/>
          <p:cNvSpPr/>
          <p:nvPr/>
        </p:nvSpPr>
        <p:spPr>
          <a:xfrm>
            <a:off x="4754161" y="5560774"/>
            <a:ext cx="1224158" cy="18307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4" name="Rectangle 43"/>
          <p:cNvSpPr/>
          <p:nvPr/>
        </p:nvSpPr>
        <p:spPr>
          <a:xfrm>
            <a:off x="4754161" y="4786379"/>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45" name="Rectangle 44"/>
          <p:cNvSpPr/>
          <p:nvPr/>
        </p:nvSpPr>
        <p:spPr>
          <a:xfrm>
            <a:off x="4754161" y="5171749"/>
            <a:ext cx="1224158" cy="3546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RT Exec</a:t>
            </a:r>
            <a:endParaRPr lang="en-US" sz="1400" dirty="0"/>
          </a:p>
        </p:txBody>
      </p:sp>
      <p:sp>
        <p:nvSpPr>
          <p:cNvPr id="46" name="Rectangle 45"/>
          <p:cNvSpPr/>
          <p:nvPr/>
        </p:nvSpPr>
        <p:spPr>
          <a:xfrm>
            <a:off x="6742258" y="5560774"/>
            <a:ext cx="1224158" cy="18307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7" name="Rectangle 46"/>
          <p:cNvSpPr/>
          <p:nvPr/>
        </p:nvSpPr>
        <p:spPr>
          <a:xfrm>
            <a:off x="6742258" y="4420238"/>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48" name="Rectangle 47"/>
          <p:cNvSpPr/>
          <p:nvPr/>
        </p:nvSpPr>
        <p:spPr>
          <a:xfrm>
            <a:off x="6745930" y="4797821"/>
            <a:ext cx="1224158" cy="7322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Operating System</a:t>
            </a:r>
            <a:endParaRPr lang="en-US" sz="1400" dirty="0"/>
          </a:p>
        </p:txBody>
      </p:sp>
      <p:sp>
        <p:nvSpPr>
          <p:cNvPr id="49" name="TextBox 48"/>
          <p:cNvSpPr txBox="1"/>
          <p:nvPr/>
        </p:nvSpPr>
        <p:spPr>
          <a:xfrm>
            <a:off x="789410" y="5869704"/>
            <a:ext cx="1176825" cy="338554"/>
          </a:xfrm>
          <a:prstGeom prst="rect">
            <a:avLst/>
          </a:prstGeom>
          <a:noFill/>
        </p:spPr>
        <p:txBody>
          <a:bodyPr wrap="none" rtlCol="0">
            <a:spAutoFit/>
          </a:bodyPr>
          <a:lstStyle/>
          <a:p>
            <a:r>
              <a:rPr lang="en-US" sz="1600" dirty="0" smtClean="0"/>
              <a:t>Bare Metal</a:t>
            </a:r>
          </a:p>
        </p:txBody>
      </p:sp>
      <p:sp>
        <p:nvSpPr>
          <p:cNvPr id="50" name="TextBox 49"/>
          <p:cNvSpPr txBox="1"/>
          <p:nvPr/>
        </p:nvSpPr>
        <p:spPr>
          <a:xfrm>
            <a:off x="2766065" y="5792759"/>
            <a:ext cx="1224158" cy="830997"/>
          </a:xfrm>
          <a:prstGeom prst="rect">
            <a:avLst/>
          </a:prstGeom>
          <a:noFill/>
        </p:spPr>
        <p:txBody>
          <a:bodyPr wrap="square" rtlCol="0">
            <a:spAutoFit/>
          </a:bodyPr>
          <a:lstStyle/>
          <a:p>
            <a:r>
              <a:rPr lang="en-US" sz="1600" dirty="0" smtClean="0"/>
              <a:t>Using a Cyclic Executive</a:t>
            </a:r>
          </a:p>
        </p:txBody>
      </p:sp>
      <p:sp>
        <p:nvSpPr>
          <p:cNvPr id="51" name="TextBox 50"/>
          <p:cNvSpPr txBox="1"/>
          <p:nvPr/>
        </p:nvSpPr>
        <p:spPr>
          <a:xfrm>
            <a:off x="4755241" y="5743845"/>
            <a:ext cx="1224158" cy="830997"/>
          </a:xfrm>
          <a:prstGeom prst="rect">
            <a:avLst/>
          </a:prstGeom>
          <a:noFill/>
        </p:spPr>
        <p:txBody>
          <a:bodyPr wrap="square" rtlCol="0">
            <a:spAutoFit/>
          </a:bodyPr>
          <a:lstStyle/>
          <a:p>
            <a:r>
              <a:rPr lang="en-US" sz="1600" dirty="0" smtClean="0"/>
              <a:t>Using a Real Time Executive</a:t>
            </a:r>
          </a:p>
        </p:txBody>
      </p:sp>
      <p:sp>
        <p:nvSpPr>
          <p:cNvPr id="52" name="TextBox 51"/>
          <p:cNvSpPr txBox="1"/>
          <p:nvPr/>
        </p:nvSpPr>
        <p:spPr>
          <a:xfrm>
            <a:off x="6742258" y="5792759"/>
            <a:ext cx="1495064" cy="830997"/>
          </a:xfrm>
          <a:prstGeom prst="rect">
            <a:avLst/>
          </a:prstGeom>
          <a:noFill/>
        </p:spPr>
        <p:txBody>
          <a:bodyPr wrap="square" rtlCol="0">
            <a:spAutoFit/>
          </a:bodyPr>
          <a:lstStyle/>
          <a:p>
            <a:r>
              <a:rPr lang="en-US" sz="1600" dirty="0" smtClean="0"/>
              <a:t>Multi-tasking Operating System</a:t>
            </a:r>
          </a:p>
        </p:txBody>
      </p:sp>
    </p:spTree>
    <p:extLst>
      <p:ext uri="{BB962C8B-B14F-4D97-AF65-F5344CB8AC3E}">
        <p14:creationId xmlns:p14="http://schemas.microsoft.com/office/powerpoint/2010/main" val="338542240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11</a:t>
            </a:fld>
            <a:endParaRPr lang="en-US" dirty="0"/>
          </a:p>
        </p:txBody>
      </p:sp>
      <p:sp>
        <p:nvSpPr>
          <p:cNvPr id="6" name="TextBox 5"/>
          <p:cNvSpPr txBox="1"/>
          <p:nvPr/>
        </p:nvSpPr>
        <p:spPr>
          <a:xfrm>
            <a:off x="572036" y="1805969"/>
            <a:ext cx="7665286" cy="2031325"/>
          </a:xfrm>
          <a:prstGeom prst="rect">
            <a:avLst/>
          </a:prstGeom>
          <a:noFill/>
        </p:spPr>
        <p:txBody>
          <a:bodyPr wrap="square" rtlCol="0">
            <a:spAutoFit/>
          </a:bodyPr>
          <a:lstStyle/>
          <a:p>
            <a:r>
              <a:rPr lang="en-US" dirty="0" smtClean="0">
                <a:solidFill>
                  <a:srgbClr val="000000"/>
                </a:solidFill>
              </a:rPr>
              <a:t>Bare Metal systems are those discussed earlier in the lecture.  They may have library support, device drivers and other utilities, however there is no central executive making decisions about how and when activities should be performed.</a:t>
            </a:r>
          </a:p>
          <a:p>
            <a:endParaRPr lang="en-US" dirty="0">
              <a:solidFill>
                <a:srgbClr val="000000"/>
              </a:solidFill>
            </a:endParaRPr>
          </a:p>
          <a:p>
            <a:r>
              <a:rPr lang="en-US" dirty="0" smtClean="0">
                <a:solidFill>
                  <a:srgbClr val="000000"/>
                </a:solidFill>
              </a:rPr>
              <a:t>The correct operation of these systems must be completely proven (and provable!) off-line by the programmer.</a:t>
            </a:r>
          </a:p>
        </p:txBody>
      </p:sp>
      <p:grpSp>
        <p:nvGrpSpPr>
          <p:cNvPr id="5" name="Group 4"/>
          <p:cNvGrpSpPr/>
          <p:nvPr/>
        </p:nvGrpSpPr>
        <p:grpSpPr>
          <a:xfrm>
            <a:off x="777969" y="4797821"/>
            <a:ext cx="7626863" cy="1755217"/>
            <a:chOff x="777969" y="3988628"/>
            <a:chExt cx="7626863" cy="1755217"/>
          </a:xfrm>
        </p:grpSpPr>
        <p:sp>
          <p:nvSpPr>
            <p:cNvPr id="14" name="Rectangle 13"/>
            <p:cNvSpPr/>
            <p:nvPr/>
          </p:nvSpPr>
          <p:spPr>
            <a:xfrm>
              <a:off x="7180674" y="3988628"/>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15" name="Rectangle 14"/>
            <p:cNvSpPr/>
            <p:nvPr/>
          </p:nvSpPr>
          <p:spPr>
            <a:xfrm>
              <a:off x="7077708" y="4085884"/>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16" name="Rectangle 15"/>
            <p:cNvSpPr/>
            <p:nvPr/>
          </p:nvSpPr>
          <p:spPr>
            <a:xfrm>
              <a:off x="6967400" y="4194582"/>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17" name="Rectangle 16"/>
            <p:cNvSpPr/>
            <p:nvPr/>
          </p:nvSpPr>
          <p:spPr>
            <a:xfrm>
              <a:off x="6853973" y="4307409"/>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18" name="Rectangle 17"/>
            <p:cNvSpPr/>
            <p:nvPr/>
          </p:nvSpPr>
          <p:spPr>
            <a:xfrm>
              <a:off x="4975203" y="4553411"/>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19" name="Rectangle 18"/>
            <p:cNvSpPr/>
            <p:nvPr/>
          </p:nvSpPr>
          <p:spPr>
            <a:xfrm>
              <a:off x="4860797" y="4666239"/>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grpSp>
          <p:nvGrpSpPr>
            <p:cNvPr id="20" name="Group 19"/>
            <p:cNvGrpSpPr/>
            <p:nvPr/>
          </p:nvGrpSpPr>
          <p:grpSpPr>
            <a:xfrm>
              <a:off x="777969" y="5171749"/>
              <a:ext cx="1224158" cy="572096"/>
              <a:chOff x="777969" y="4908583"/>
              <a:chExt cx="1224158" cy="572096"/>
            </a:xfrm>
          </p:grpSpPr>
          <p:sp>
            <p:nvSpPr>
              <p:cNvPr id="21" name="Rectangle 20"/>
              <p:cNvSpPr/>
              <p:nvPr/>
            </p:nvSpPr>
            <p:spPr>
              <a:xfrm>
                <a:off x="777969" y="5297608"/>
                <a:ext cx="1224158" cy="18307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Rectangle 21"/>
              <p:cNvSpPr/>
              <p:nvPr/>
            </p:nvSpPr>
            <p:spPr>
              <a:xfrm>
                <a:off x="777969" y="4908583"/>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grpSp>
        <p:grpSp>
          <p:nvGrpSpPr>
            <p:cNvPr id="23" name="Group 22"/>
            <p:cNvGrpSpPr/>
            <p:nvPr/>
          </p:nvGrpSpPr>
          <p:grpSpPr>
            <a:xfrm>
              <a:off x="2766065" y="4786379"/>
              <a:ext cx="1224158" cy="957466"/>
              <a:chOff x="2543511" y="4523213"/>
              <a:chExt cx="1224158" cy="957466"/>
            </a:xfrm>
          </p:grpSpPr>
          <p:sp>
            <p:nvSpPr>
              <p:cNvPr id="24" name="Rectangle 23"/>
              <p:cNvSpPr/>
              <p:nvPr/>
            </p:nvSpPr>
            <p:spPr>
              <a:xfrm>
                <a:off x="2543511" y="5297608"/>
                <a:ext cx="1224158" cy="183071"/>
              </a:xfrm>
              <a:prstGeom prst="rect">
                <a:avLst/>
              </a:prstGeom>
              <a:solidFill>
                <a:schemeClr val="bg2">
                  <a:lumMod val="20000"/>
                  <a:lumOff val="8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bg2"/>
                  </a:solidFill>
                </a:endParaRPr>
              </a:p>
            </p:txBody>
          </p:sp>
          <p:sp>
            <p:nvSpPr>
              <p:cNvPr id="25" name="Rectangle 24"/>
              <p:cNvSpPr/>
              <p:nvPr/>
            </p:nvSpPr>
            <p:spPr>
              <a:xfrm>
                <a:off x="2543511" y="4908583"/>
                <a:ext cx="1224158" cy="354699"/>
              </a:xfrm>
              <a:prstGeom prst="rect">
                <a:avLst/>
              </a:prstGeom>
              <a:solidFill>
                <a:schemeClr val="bg2">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2"/>
                    </a:solidFill>
                  </a:rPr>
                  <a:t>Cyclic Exec</a:t>
                </a:r>
                <a:endParaRPr lang="en-US" sz="1400" dirty="0">
                  <a:solidFill>
                    <a:schemeClr val="bg2"/>
                  </a:solidFill>
                </a:endParaRPr>
              </a:p>
            </p:txBody>
          </p:sp>
          <p:sp>
            <p:nvSpPr>
              <p:cNvPr id="26" name="Rectangle 25"/>
              <p:cNvSpPr/>
              <p:nvPr/>
            </p:nvSpPr>
            <p:spPr>
              <a:xfrm>
                <a:off x="2543511" y="4523213"/>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grpSp>
        <p:sp>
          <p:nvSpPr>
            <p:cNvPr id="27" name="Rectangle 26"/>
            <p:cNvSpPr/>
            <p:nvPr/>
          </p:nvSpPr>
          <p:spPr>
            <a:xfrm>
              <a:off x="4754161" y="5560774"/>
              <a:ext cx="1224158" cy="183071"/>
            </a:xfrm>
            <a:prstGeom prst="rect">
              <a:avLst/>
            </a:prstGeom>
            <a:solidFill>
              <a:schemeClr val="bg2">
                <a:lumMod val="20000"/>
                <a:lumOff val="8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bg2"/>
                </a:solidFill>
              </a:endParaRPr>
            </a:p>
          </p:txBody>
        </p:sp>
        <p:sp>
          <p:nvSpPr>
            <p:cNvPr id="28" name="Rectangle 27"/>
            <p:cNvSpPr/>
            <p:nvPr/>
          </p:nvSpPr>
          <p:spPr>
            <a:xfrm>
              <a:off x="4754161" y="4786379"/>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29" name="Rectangle 28"/>
            <p:cNvSpPr/>
            <p:nvPr/>
          </p:nvSpPr>
          <p:spPr>
            <a:xfrm>
              <a:off x="4754161" y="5171749"/>
              <a:ext cx="1224158" cy="354699"/>
            </a:xfrm>
            <a:prstGeom prst="rect">
              <a:avLst/>
            </a:prstGeom>
            <a:solidFill>
              <a:schemeClr val="bg2">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2"/>
                  </a:solidFill>
                </a:rPr>
                <a:t>RT Exec</a:t>
              </a:r>
              <a:endParaRPr lang="en-US" sz="1400" dirty="0">
                <a:solidFill>
                  <a:schemeClr val="bg2"/>
                </a:solidFill>
              </a:endParaRPr>
            </a:p>
          </p:txBody>
        </p:sp>
        <p:sp>
          <p:nvSpPr>
            <p:cNvPr id="30" name="Rectangle 29"/>
            <p:cNvSpPr/>
            <p:nvPr/>
          </p:nvSpPr>
          <p:spPr>
            <a:xfrm>
              <a:off x="6742258" y="5560774"/>
              <a:ext cx="1224158" cy="183071"/>
            </a:xfrm>
            <a:prstGeom prst="rect">
              <a:avLst/>
            </a:prstGeom>
            <a:solidFill>
              <a:schemeClr val="bg2">
                <a:lumMod val="20000"/>
                <a:lumOff val="8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bg2"/>
                </a:solidFill>
              </a:endParaRPr>
            </a:p>
          </p:txBody>
        </p:sp>
        <p:sp>
          <p:nvSpPr>
            <p:cNvPr id="31" name="Rectangle 30"/>
            <p:cNvSpPr/>
            <p:nvPr/>
          </p:nvSpPr>
          <p:spPr>
            <a:xfrm>
              <a:off x="6742258" y="4420238"/>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32" name="Rectangle 31"/>
            <p:cNvSpPr/>
            <p:nvPr/>
          </p:nvSpPr>
          <p:spPr>
            <a:xfrm>
              <a:off x="6745930" y="4797821"/>
              <a:ext cx="1224158" cy="732283"/>
            </a:xfrm>
            <a:prstGeom prst="rect">
              <a:avLst/>
            </a:prstGeom>
            <a:solidFill>
              <a:schemeClr val="bg2">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2"/>
                  </a:solidFill>
                </a:rPr>
                <a:t>Operating System</a:t>
              </a:r>
              <a:endParaRPr lang="en-US" sz="1400" dirty="0">
                <a:solidFill>
                  <a:schemeClr val="bg2"/>
                </a:solidFill>
              </a:endParaRPr>
            </a:p>
          </p:txBody>
        </p:sp>
      </p:grpSp>
    </p:spTree>
    <p:extLst>
      <p:ext uri="{BB962C8B-B14F-4D97-AF65-F5344CB8AC3E}">
        <p14:creationId xmlns:p14="http://schemas.microsoft.com/office/powerpoint/2010/main" val="41080436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12</a:t>
            </a:fld>
            <a:endParaRPr lang="en-US" dirty="0"/>
          </a:p>
        </p:txBody>
      </p:sp>
      <p:sp>
        <p:nvSpPr>
          <p:cNvPr id="6" name="TextBox 5"/>
          <p:cNvSpPr txBox="1"/>
          <p:nvPr/>
        </p:nvSpPr>
        <p:spPr>
          <a:xfrm>
            <a:off x="572036" y="1805969"/>
            <a:ext cx="7665286" cy="2862323"/>
          </a:xfrm>
          <a:prstGeom prst="rect">
            <a:avLst/>
          </a:prstGeom>
          <a:noFill/>
        </p:spPr>
        <p:txBody>
          <a:bodyPr wrap="square" rtlCol="0">
            <a:spAutoFit/>
          </a:bodyPr>
          <a:lstStyle/>
          <a:p>
            <a:r>
              <a:rPr lang="en-US" dirty="0" smtClean="0">
                <a:solidFill>
                  <a:srgbClr val="000000"/>
                </a:solidFill>
              </a:rPr>
              <a:t>A Cyclic Executive can control only the execution of ‘activities’; that is, it doesn’t have the power to preempt the execution of any piece of code, only choose what happens once the current piece of code has finished running.</a:t>
            </a:r>
          </a:p>
          <a:p>
            <a:endParaRPr lang="en-US" dirty="0">
              <a:solidFill>
                <a:srgbClr val="000000"/>
              </a:solidFill>
            </a:endParaRPr>
          </a:p>
          <a:p>
            <a:r>
              <a:rPr lang="en-US" dirty="0" smtClean="0">
                <a:solidFill>
                  <a:srgbClr val="000000"/>
                </a:solidFill>
              </a:rPr>
              <a:t>This type of scheduling is termed ‘cooperative’ and has the advantage that the executive need not be able to save state halfway through an execution.  Everything is sequential and provable so long as the longest possible activity execution time is shorter than the shortest possible gap between critical events.</a:t>
            </a:r>
          </a:p>
        </p:txBody>
      </p:sp>
      <p:grpSp>
        <p:nvGrpSpPr>
          <p:cNvPr id="5" name="Group 4"/>
          <p:cNvGrpSpPr/>
          <p:nvPr/>
        </p:nvGrpSpPr>
        <p:grpSpPr>
          <a:xfrm>
            <a:off x="777969" y="4797821"/>
            <a:ext cx="7626863" cy="1755217"/>
            <a:chOff x="777969" y="3988628"/>
            <a:chExt cx="7626863" cy="1755217"/>
          </a:xfrm>
        </p:grpSpPr>
        <p:sp>
          <p:nvSpPr>
            <p:cNvPr id="14" name="Rectangle 13"/>
            <p:cNvSpPr/>
            <p:nvPr/>
          </p:nvSpPr>
          <p:spPr>
            <a:xfrm>
              <a:off x="7180674" y="3988628"/>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15" name="Rectangle 14"/>
            <p:cNvSpPr/>
            <p:nvPr/>
          </p:nvSpPr>
          <p:spPr>
            <a:xfrm>
              <a:off x="7077708" y="4085884"/>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16" name="Rectangle 15"/>
            <p:cNvSpPr/>
            <p:nvPr/>
          </p:nvSpPr>
          <p:spPr>
            <a:xfrm>
              <a:off x="6967400" y="4194582"/>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17" name="Rectangle 16"/>
            <p:cNvSpPr/>
            <p:nvPr/>
          </p:nvSpPr>
          <p:spPr>
            <a:xfrm>
              <a:off x="6853973" y="4307409"/>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18" name="Rectangle 17"/>
            <p:cNvSpPr/>
            <p:nvPr/>
          </p:nvSpPr>
          <p:spPr>
            <a:xfrm>
              <a:off x="4975203" y="4553411"/>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19" name="Rectangle 18"/>
            <p:cNvSpPr/>
            <p:nvPr/>
          </p:nvSpPr>
          <p:spPr>
            <a:xfrm>
              <a:off x="4860797" y="4666239"/>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grpSp>
          <p:nvGrpSpPr>
            <p:cNvPr id="20" name="Group 19"/>
            <p:cNvGrpSpPr/>
            <p:nvPr/>
          </p:nvGrpSpPr>
          <p:grpSpPr>
            <a:xfrm>
              <a:off x="777969" y="5171749"/>
              <a:ext cx="1224158" cy="572096"/>
              <a:chOff x="777969" y="4908583"/>
              <a:chExt cx="1224158" cy="572096"/>
            </a:xfrm>
          </p:grpSpPr>
          <p:sp>
            <p:nvSpPr>
              <p:cNvPr id="21" name="Rectangle 20"/>
              <p:cNvSpPr/>
              <p:nvPr/>
            </p:nvSpPr>
            <p:spPr>
              <a:xfrm>
                <a:off x="777969" y="5297608"/>
                <a:ext cx="1224158" cy="183071"/>
              </a:xfrm>
              <a:prstGeom prst="rect">
                <a:avLst/>
              </a:prstGeom>
              <a:solidFill>
                <a:srgbClr val="E6E6E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808080"/>
                  </a:solidFill>
                </a:endParaRPr>
              </a:p>
            </p:txBody>
          </p:sp>
          <p:sp>
            <p:nvSpPr>
              <p:cNvPr id="22" name="Rectangle 21"/>
              <p:cNvSpPr/>
              <p:nvPr/>
            </p:nvSpPr>
            <p:spPr>
              <a:xfrm>
                <a:off x="777969" y="4908583"/>
                <a:ext cx="1224158" cy="354699"/>
              </a:xfrm>
              <a:prstGeom prst="rect">
                <a:avLst/>
              </a:prstGeom>
              <a:solidFill>
                <a:srgbClr val="E6E6E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808080"/>
                    </a:solidFill>
                  </a:rPr>
                  <a:t>Application</a:t>
                </a:r>
                <a:endParaRPr lang="en-US" sz="1600" dirty="0">
                  <a:solidFill>
                    <a:srgbClr val="808080"/>
                  </a:solidFill>
                </a:endParaRPr>
              </a:p>
            </p:txBody>
          </p:sp>
        </p:grpSp>
        <p:sp>
          <p:nvSpPr>
            <p:cNvPr id="27" name="Rectangle 26"/>
            <p:cNvSpPr/>
            <p:nvPr/>
          </p:nvSpPr>
          <p:spPr>
            <a:xfrm>
              <a:off x="4754161" y="5560774"/>
              <a:ext cx="1224158" cy="183071"/>
            </a:xfrm>
            <a:prstGeom prst="rect">
              <a:avLst/>
            </a:prstGeom>
            <a:solidFill>
              <a:schemeClr val="bg2">
                <a:lumMod val="20000"/>
                <a:lumOff val="8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bg2"/>
                </a:solidFill>
              </a:endParaRPr>
            </a:p>
          </p:txBody>
        </p:sp>
        <p:sp>
          <p:nvSpPr>
            <p:cNvPr id="28" name="Rectangle 27"/>
            <p:cNvSpPr/>
            <p:nvPr/>
          </p:nvSpPr>
          <p:spPr>
            <a:xfrm>
              <a:off x="4754161" y="4786379"/>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29" name="Rectangle 28"/>
            <p:cNvSpPr/>
            <p:nvPr/>
          </p:nvSpPr>
          <p:spPr>
            <a:xfrm>
              <a:off x="4754161" y="5171749"/>
              <a:ext cx="1224158" cy="354699"/>
            </a:xfrm>
            <a:prstGeom prst="rect">
              <a:avLst/>
            </a:prstGeom>
            <a:solidFill>
              <a:schemeClr val="bg2">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2"/>
                  </a:solidFill>
                </a:rPr>
                <a:t>RT Exec</a:t>
              </a:r>
              <a:endParaRPr lang="en-US" sz="1400" dirty="0">
                <a:solidFill>
                  <a:schemeClr val="bg2"/>
                </a:solidFill>
              </a:endParaRPr>
            </a:p>
          </p:txBody>
        </p:sp>
        <p:sp>
          <p:nvSpPr>
            <p:cNvPr id="30" name="Rectangle 29"/>
            <p:cNvSpPr/>
            <p:nvPr/>
          </p:nvSpPr>
          <p:spPr>
            <a:xfrm>
              <a:off x="6742258" y="5560774"/>
              <a:ext cx="1224158" cy="183071"/>
            </a:xfrm>
            <a:prstGeom prst="rect">
              <a:avLst/>
            </a:prstGeom>
            <a:solidFill>
              <a:schemeClr val="bg2">
                <a:lumMod val="20000"/>
                <a:lumOff val="8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bg2"/>
                </a:solidFill>
              </a:endParaRPr>
            </a:p>
          </p:txBody>
        </p:sp>
        <p:sp>
          <p:nvSpPr>
            <p:cNvPr id="31" name="Rectangle 30"/>
            <p:cNvSpPr/>
            <p:nvPr/>
          </p:nvSpPr>
          <p:spPr>
            <a:xfrm>
              <a:off x="6742258" y="4420238"/>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32" name="Rectangle 31"/>
            <p:cNvSpPr/>
            <p:nvPr/>
          </p:nvSpPr>
          <p:spPr>
            <a:xfrm>
              <a:off x="6745930" y="4797821"/>
              <a:ext cx="1224158" cy="732283"/>
            </a:xfrm>
            <a:prstGeom prst="rect">
              <a:avLst/>
            </a:prstGeom>
            <a:solidFill>
              <a:schemeClr val="bg2">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2"/>
                  </a:solidFill>
                </a:rPr>
                <a:t>Operating System</a:t>
              </a:r>
              <a:endParaRPr lang="en-US" sz="1400" dirty="0">
                <a:solidFill>
                  <a:schemeClr val="bg2"/>
                </a:solidFill>
              </a:endParaRPr>
            </a:p>
          </p:txBody>
        </p:sp>
      </p:grpSp>
      <p:grpSp>
        <p:nvGrpSpPr>
          <p:cNvPr id="33" name="Group 32"/>
          <p:cNvGrpSpPr/>
          <p:nvPr/>
        </p:nvGrpSpPr>
        <p:grpSpPr>
          <a:xfrm>
            <a:off x="2766065" y="5598761"/>
            <a:ext cx="1224158" cy="957466"/>
            <a:chOff x="2543511" y="4523213"/>
            <a:chExt cx="1224158" cy="957466"/>
          </a:xfrm>
        </p:grpSpPr>
        <p:sp>
          <p:nvSpPr>
            <p:cNvPr id="34" name="Rectangle 33"/>
            <p:cNvSpPr/>
            <p:nvPr/>
          </p:nvSpPr>
          <p:spPr>
            <a:xfrm>
              <a:off x="2543511" y="5297608"/>
              <a:ext cx="1224158" cy="18307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5" name="Rectangle 34"/>
            <p:cNvSpPr/>
            <p:nvPr/>
          </p:nvSpPr>
          <p:spPr>
            <a:xfrm>
              <a:off x="2543511" y="4908583"/>
              <a:ext cx="1224158" cy="3546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Cyclic Exec</a:t>
              </a:r>
              <a:endParaRPr lang="en-US" sz="1400" dirty="0"/>
            </a:p>
          </p:txBody>
        </p:sp>
        <p:sp>
          <p:nvSpPr>
            <p:cNvPr id="36" name="Rectangle 35"/>
            <p:cNvSpPr/>
            <p:nvPr/>
          </p:nvSpPr>
          <p:spPr>
            <a:xfrm>
              <a:off x="2543511" y="4523213"/>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grpSp>
    </p:spTree>
    <p:extLst>
      <p:ext uri="{BB962C8B-B14F-4D97-AF65-F5344CB8AC3E}">
        <p14:creationId xmlns:p14="http://schemas.microsoft.com/office/powerpoint/2010/main" val="21092204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13</a:t>
            </a:fld>
            <a:endParaRPr lang="en-US" dirty="0"/>
          </a:p>
        </p:txBody>
      </p:sp>
      <p:sp>
        <p:nvSpPr>
          <p:cNvPr id="6" name="TextBox 5"/>
          <p:cNvSpPr txBox="1"/>
          <p:nvPr/>
        </p:nvSpPr>
        <p:spPr>
          <a:xfrm>
            <a:off x="572036" y="1805969"/>
            <a:ext cx="7665286" cy="923330"/>
          </a:xfrm>
          <a:prstGeom prst="rect">
            <a:avLst/>
          </a:prstGeom>
          <a:noFill/>
        </p:spPr>
        <p:txBody>
          <a:bodyPr wrap="square" rtlCol="0">
            <a:spAutoFit/>
          </a:bodyPr>
          <a:lstStyle/>
          <a:p>
            <a:r>
              <a:rPr lang="en-US" dirty="0" smtClean="0">
                <a:solidFill>
                  <a:srgbClr val="000000"/>
                </a:solidFill>
              </a:rPr>
              <a:t>A Cyclic Executive may be implemented in a few different ways.  The most simple way forward is to have a simple ring of actions that the executive calls in turn.</a:t>
            </a:r>
          </a:p>
        </p:txBody>
      </p:sp>
      <p:sp>
        <p:nvSpPr>
          <p:cNvPr id="3" name="Rectangle 2"/>
          <p:cNvSpPr/>
          <p:nvPr/>
        </p:nvSpPr>
        <p:spPr>
          <a:xfrm>
            <a:off x="2173744" y="3146528"/>
            <a:ext cx="983903" cy="389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Task 1</a:t>
            </a:r>
            <a:endParaRPr lang="en-US" dirty="0"/>
          </a:p>
        </p:txBody>
      </p:sp>
      <p:sp>
        <p:nvSpPr>
          <p:cNvPr id="26" name="Rectangle 25"/>
          <p:cNvSpPr/>
          <p:nvPr/>
        </p:nvSpPr>
        <p:spPr>
          <a:xfrm>
            <a:off x="3752564" y="3146528"/>
            <a:ext cx="983903" cy="389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Task 2</a:t>
            </a:r>
            <a:endParaRPr lang="en-US" dirty="0"/>
          </a:p>
        </p:txBody>
      </p:sp>
      <p:sp>
        <p:nvSpPr>
          <p:cNvPr id="37" name="Rectangle 36"/>
          <p:cNvSpPr/>
          <p:nvPr/>
        </p:nvSpPr>
        <p:spPr>
          <a:xfrm>
            <a:off x="3157647" y="3146528"/>
            <a:ext cx="594917" cy="389025"/>
          </a:xfrm>
          <a:prstGeom prst="rect">
            <a:avLst/>
          </a:prstGeom>
          <a:solidFill>
            <a:srgbClr val="FF66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Exec</a:t>
            </a:r>
            <a:endParaRPr lang="en-US" sz="1200" dirty="0"/>
          </a:p>
        </p:txBody>
      </p:sp>
      <p:sp>
        <p:nvSpPr>
          <p:cNvPr id="38" name="Rectangle 37"/>
          <p:cNvSpPr/>
          <p:nvPr/>
        </p:nvSpPr>
        <p:spPr>
          <a:xfrm>
            <a:off x="5331384" y="3146528"/>
            <a:ext cx="983903" cy="389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Task 3</a:t>
            </a:r>
            <a:endParaRPr lang="en-US" dirty="0"/>
          </a:p>
        </p:txBody>
      </p:sp>
      <p:sp>
        <p:nvSpPr>
          <p:cNvPr id="39" name="Rectangle 38"/>
          <p:cNvSpPr/>
          <p:nvPr/>
        </p:nvSpPr>
        <p:spPr>
          <a:xfrm>
            <a:off x="4736467" y="3146528"/>
            <a:ext cx="594917" cy="389025"/>
          </a:xfrm>
          <a:prstGeom prst="rect">
            <a:avLst/>
          </a:prstGeom>
          <a:solidFill>
            <a:srgbClr val="FF66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Exec</a:t>
            </a:r>
            <a:endParaRPr lang="en-US" sz="1200" dirty="0"/>
          </a:p>
        </p:txBody>
      </p:sp>
      <p:sp>
        <p:nvSpPr>
          <p:cNvPr id="40" name="Rectangle 39"/>
          <p:cNvSpPr/>
          <p:nvPr/>
        </p:nvSpPr>
        <p:spPr>
          <a:xfrm>
            <a:off x="6910204" y="3146528"/>
            <a:ext cx="983903" cy="389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Task 4</a:t>
            </a:r>
            <a:endParaRPr lang="en-US" dirty="0"/>
          </a:p>
        </p:txBody>
      </p:sp>
      <p:sp>
        <p:nvSpPr>
          <p:cNvPr id="41" name="Rectangle 40"/>
          <p:cNvSpPr/>
          <p:nvPr/>
        </p:nvSpPr>
        <p:spPr>
          <a:xfrm>
            <a:off x="6315287" y="3146528"/>
            <a:ext cx="594917" cy="389025"/>
          </a:xfrm>
          <a:prstGeom prst="rect">
            <a:avLst/>
          </a:prstGeom>
          <a:solidFill>
            <a:srgbClr val="FF66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Exec</a:t>
            </a:r>
            <a:endParaRPr lang="en-US" sz="1200" dirty="0"/>
          </a:p>
        </p:txBody>
      </p:sp>
      <p:sp>
        <p:nvSpPr>
          <p:cNvPr id="42" name="Rectangle 41"/>
          <p:cNvSpPr/>
          <p:nvPr/>
        </p:nvSpPr>
        <p:spPr>
          <a:xfrm>
            <a:off x="7894107" y="3146528"/>
            <a:ext cx="594917" cy="389025"/>
          </a:xfrm>
          <a:prstGeom prst="rect">
            <a:avLst/>
          </a:prstGeom>
          <a:solidFill>
            <a:srgbClr val="FF66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Exec</a:t>
            </a:r>
            <a:endParaRPr lang="en-US" sz="1200" dirty="0"/>
          </a:p>
        </p:txBody>
      </p:sp>
      <p:cxnSp>
        <p:nvCxnSpPr>
          <p:cNvPr id="8" name="Elbow Connector 7"/>
          <p:cNvCxnSpPr>
            <a:stCxn id="42" idx="2"/>
            <a:endCxn id="3" idx="2"/>
          </p:cNvCxnSpPr>
          <p:nvPr/>
        </p:nvCxnSpPr>
        <p:spPr>
          <a:xfrm rot="5400000">
            <a:off x="5428631" y="772618"/>
            <a:ext cx="12700" cy="5525870"/>
          </a:xfrm>
          <a:prstGeom prst="bentConnector3">
            <a:avLst>
              <a:gd name="adj1" fmla="val 1800000"/>
            </a:avLst>
          </a:prstGeom>
          <a:ln>
            <a:tailEnd type="arrow"/>
          </a:ln>
        </p:spPr>
        <p:style>
          <a:lnRef idx="2">
            <a:schemeClr val="dk1"/>
          </a:lnRef>
          <a:fillRef idx="0">
            <a:schemeClr val="dk1"/>
          </a:fillRef>
          <a:effectRef idx="1">
            <a:schemeClr val="dk1"/>
          </a:effectRef>
          <a:fontRef idx="minor">
            <a:schemeClr val="tx1"/>
          </a:fontRef>
        </p:style>
      </p:cxnSp>
      <p:sp>
        <p:nvSpPr>
          <p:cNvPr id="43" name="Rectangle 42"/>
          <p:cNvSpPr/>
          <p:nvPr/>
        </p:nvSpPr>
        <p:spPr>
          <a:xfrm>
            <a:off x="2173744" y="4031211"/>
            <a:ext cx="983903" cy="389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Task 1</a:t>
            </a:r>
            <a:endParaRPr lang="en-US" dirty="0"/>
          </a:p>
        </p:txBody>
      </p:sp>
      <p:sp>
        <p:nvSpPr>
          <p:cNvPr id="44" name="Rectangle 43"/>
          <p:cNvSpPr/>
          <p:nvPr/>
        </p:nvSpPr>
        <p:spPr>
          <a:xfrm>
            <a:off x="3752565" y="4031211"/>
            <a:ext cx="858056" cy="389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Task 2</a:t>
            </a:r>
            <a:endParaRPr lang="en-US" dirty="0"/>
          </a:p>
        </p:txBody>
      </p:sp>
      <p:sp>
        <p:nvSpPr>
          <p:cNvPr id="45" name="Rectangle 44"/>
          <p:cNvSpPr/>
          <p:nvPr/>
        </p:nvSpPr>
        <p:spPr>
          <a:xfrm>
            <a:off x="3157647" y="4031211"/>
            <a:ext cx="594917" cy="389025"/>
          </a:xfrm>
          <a:prstGeom prst="rect">
            <a:avLst/>
          </a:prstGeom>
          <a:solidFill>
            <a:srgbClr val="FF66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Exec</a:t>
            </a:r>
            <a:endParaRPr lang="en-US" sz="1200" dirty="0"/>
          </a:p>
        </p:txBody>
      </p:sp>
      <p:sp>
        <p:nvSpPr>
          <p:cNvPr id="46" name="Rectangle 45"/>
          <p:cNvSpPr/>
          <p:nvPr/>
        </p:nvSpPr>
        <p:spPr>
          <a:xfrm>
            <a:off x="5205538" y="4031211"/>
            <a:ext cx="709323" cy="389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Task 3</a:t>
            </a:r>
            <a:endParaRPr lang="en-US" sz="1400" dirty="0"/>
          </a:p>
        </p:txBody>
      </p:sp>
      <p:sp>
        <p:nvSpPr>
          <p:cNvPr id="47" name="Rectangle 46"/>
          <p:cNvSpPr/>
          <p:nvPr/>
        </p:nvSpPr>
        <p:spPr>
          <a:xfrm>
            <a:off x="4610621" y="4031211"/>
            <a:ext cx="594917" cy="389025"/>
          </a:xfrm>
          <a:prstGeom prst="rect">
            <a:avLst/>
          </a:prstGeom>
          <a:solidFill>
            <a:srgbClr val="FF66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Exec</a:t>
            </a:r>
            <a:endParaRPr lang="en-US" sz="1200" dirty="0"/>
          </a:p>
        </p:txBody>
      </p:sp>
      <p:sp>
        <p:nvSpPr>
          <p:cNvPr id="48" name="Rectangle 47"/>
          <p:cNvSpPr/>
          <p:nvPr/>
        </p:nvSpPr>
        <p:spPr>
          <a:xfrm>
            <a:off x="6494235" y="4036303"/>
            <a:ext cx="983903" cy="389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Task 4</a:t>
            </a:r>
            <a:endParaRPr lang="en-US" dirty="0"/>
          </a:p>
        </p:txBody>
      </p:sp>
      <p:sp>
        <p:nvSpPr>
          <p:cNvPr id="49" name="Rectangle 48"/>
          <p:cNvSpPr/>
          <p:nvPr/>
        </p:nvSpPr>
        <p:spPr>
          <a:xfrm>
            <a:off x="5914861" y="4031211"/>
            <a:ext cx="594917" cy="389025"/>
          </a:xfrm>
          <a:prstGeom prst="rect">
            <a:avLst/>
          </a:prstGeom>
          <a:solidFill>
            <a:srgbClr val="FF66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Exec</a:t>
            </a:r>
            <a:endParaRPr lang="en-US" sz="1200" dirty="0"/>
          </a:p>
        </p:txBody>
      </p:sp>
      <p:sp>
        <p:nvSpPr>
          <p:cNvPr id="50" name="Rectangle 49"/>
          <p:cNvSpPr/>
          <p:nvPr/>
        </p:nvSpPr>
        <p:spPr>
          <a:xfrm>
            <a:off x="7478140" y="4036303"/>
            <a:ext cx="1010884" cy="389025"/>
          </a:xfrm>
          <a:prstGeom prst="rect">
            <a:avLst/>
          </a:prstGeom>
          <a:solidFill>
            <a:srgbClr val="FF66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Exec</a:t>
            </a:r>
            <a:endParaRPr lang="en-US" sz="1200" dirty="0"/>
          </a:p>
        </p:txBody>
      </p:sp>
      <p:cxnSp>
        <p:nvCxnSpPr>
          <p:cNvPr id="51" name="Elbow Connector 50"/>
          <p:cNvCxnSpPr>
            <a:stCxn id="50" idx="2"/>
            <a:endCxn id="43" idx="2"/>
          </p:cNvCxnSpPr>
          <p:nvPr/>
        </p:nvCxnSpPr>
        <p:spPr>
          <a:xfrm rot="5400000" flipH="1">
            <a:off x="5322093" y="1763839"/>
            <a:ext cx="5092" cy="5317886"/>
          </a:xfrm>
          <a:prstGeom prst="bentConnector3">
            <a:avLst>
              <a:gd name="adj1" fmla="val -4489395"/>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23314" y="3169412"/>
            <a:ext cx="1655922" cy="338554"/>
          </a:xfrm>
          <a:prstGeom prst="rect">
            <a:avLst/>
          </a:prstGeom>
          <a:noFill/>
        </p:spPr>
        <p:txBody>
          <a:bodyPr wrap="none" rtlCol="0">
            <a:spAutoFit/>
          </a:bodyPr>
          <a:lstStyle/>
          <a:p>
            <a:r>
              <a:rPr lang="en-US" sz="1600" dirty="0" smtClean="0">
                <a:solidFill>
                  <a:srgbClr val="000000"/>
                </a:solidFill>
              </a:rPr>
              <a:t>100% Utilization</a:t>
            </a:r>
          </a:p>
        </p:txBody>
      </p:sp>
      <p:sp>
        <p:nvSpPr>
          <p:cNvPr id="52" name="TextBox 51"/>
          <p:cNvSpPr txBox="1"/>
          <p:nvPr/>
        </p:nvSpPr>
        <p:spPr>
          <a:xfrm>
            <a:off x="422559" y="4158626"/>
            <a:ext cx="2248933" cy="523220"/>
          </a:xfrm>
          <a:prstGeom prst="rect">
            <a:avLst/>
          </a:prstGeom>
          <a:noFill/>
        </p:spPr>
        <p:txBody>
          <a:bodyPr wrap="none" rtlCol="0">
            <a:spAutoFit/>
          </a:bodyPr>
          <a:lstStyle/>
          <a:p>
            <a:r>
              <a:rPr lang="en-US" sz="1600" dirty="0" smtClean="0">
                <a:solidFill>
                  <a:srgbClr val="000000"/>
                </a:solidFill>
              </a:rPr>
              <a:t>&lt;100% Utilization</a:t>
            </a:r>
          </a:p>
          <a:p>
            <a:r>
              <a:rPr lang="en-US" sz="1200" dirty="0" smtClean="0">
                <a:solidFill>
                  <a:srgbClr val="000000"/>
                </a:solidFill>
              </a:rPr>
              <a:t>Extra time ‘burned’ in the exec</a:t>
            </a:r>
          </a:p>
        </p:txBody>
      </p:sp>
      <p:sp>
        <p:nvSpPr>
          <p:cNvPr id="62" name="TextBox 61"/>
          <p:cNvSpPr txBox="1"/>
          <p:nvPr/>
        </p:nvSpPr>
        <p:spPr>
          <a:xfrm>
            <a:off x="428355" y="5192054"/>
            <a:ext cx="1775747" cy="707886"/>
          </a:xfrm>
          <a:prstGeom prst="rect">
            <a:avLst/>
          </a:prstGeom>
          <a:noFill/>
        </p:spPr>
        <p:txBody>
          <a:bodyPr wrap="none" rtlCol="0">
            <a:spAutoFit/>
          </a:bodyPr>
          <a:lstStyle/>
          <a:p>
            <a:r>
              <a:rPr lang="en-US" sz="1600" dirty="0">
                <a:solidFill>
                  <a:srgbClr val="000000"/>
                </a:solidFill>
              </a:rPr>
              <a:t>&gt;</a:t>
            </a:r>
            <a:r>
              <a:rPr lang="en-US" sz="1600" dirty="0" smtClean="0">
                <a:solidFill>
                  <a:srgbClr val="000000"/>
                </a:solidFill>
              </a:rPr>
              <a:t>100% Utilization</a:t>
            </a:r>
          </a:p>
          <a:p>
            <a:r>
              <a:rPr lang="en-US" sz="1200" dirty="0" smtClean="0">
                <a:solidFill>
                  <a:srgbClr val="000000"/>
                </a:solidFill>
              </a:rPr>
              <a:t>No method of recovery</a:t>
            </a:r>
          </a:p>
          <a:p>
            <a:r>
              <a:rPr lang="en-US" sz="1200" dirty="0" smtClean="0">
                <a:solidFill>
                  <a:srgbClr val="000000"/>
                </a:solidFill>
              </a:rPr>
              <a:t>Time Slip</a:t>
            </a:r>
          </a:p>
        </p:txBody>
      </p:sp>
      <p:sp>
        <p:nvSpPr>
          <p:cNvPr id="63" name="Rectangle 62"/>
          <p:cNvSpPr/>
          <p:nvPr/>
        </p:nvSpPr>
        <p:spPr>
          <a:xfrm>
            <a:off x="2173745" y="5077635"/>
            <a:ext cx="983903" cy="389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Task 1</a:t>
            </a:r>
            <a:endParaRPr lang="en-US" dirty="0"/>
          </a:p>
        </p:txBody>
      </p:sp>
      <p:sp>
        <p:nvSpPr>
          <p:cNvPr id="64" name="Rectangle 63"/>
          <p:cNvSpPr/>
          <p:nvPr/>
        </p:nvSpPr>
        <p:spPr>
          <a:xfrm>
            <a:off x="3752565" y="5077635"/>
            <a:ext cx="983903" cy="389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Task 2</a:t>
            </a:r>
            <a:endParaRPr lang="en-US" dirty="0"/>
          </a:p>
        </p:txBody>
      </p:sp>
      <p:sp>
        <p:nvSpPr>
          <p:cNvPr id="65" name="Rectangle 64"/>
          <p:cNvSpPr/>
          <p:nvPr/>
        </p:nvSpPr>
        <p:spPr>
          <a:xfrm>
            <a:off x="3157648" y="5077635"/>
            <a:ext cx="594917" cy="389025"/>
          </a:xfrm>
          <a:prstGeom prst="rect">
            <a:avLst/>
          </a:prstGeom>
          <a:solidFill>
            <a:srgbClr val="FF66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Exec</a:t>
            </a:r>
            <a:endParaRPr lang="en-US" sz="1200" dirty="0"/>
          </a:p>
        </p:txBody>
      </p:sp>
      <p:sp>
        <p:nvSpPr>
          <p:cNvPr id="66" name="Rectangle 65"/>
          <p:cNvSpPr/>
          <p:nvPr/>
        </p:nvSpPr>
        <p:spPr>
          <a:xfrm>
            <a:off x="5331385" y="5077635"/>
            <a:ext cx="983903" cy="389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Task 3</a:t>
            </a:r>
            <a:endParaRPr lang="en-US" dirty="0"/>
          </a:p>
        </p:txBody>
      </p:sp>
      <p:sp>
        <p:nvSpPr>
          <p:cNvPr id="67" name="Rectangle 66"/>
          <p:cNvSpPr/>
          <p:nvPr/>
        </p:nvSpPr>
        <p:spPr>
          <a:xfrm>
            <a:off x="4736468" y="5077635"/>
            <a:ext cx="594917" cy="389025"/>
          </a:xfrm>
          <a:prstGeom prst="rect">
            <a:avLst/>
          </a:prstGeom>
          <a:solidFill>
            <a:srgbClr val="FF66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Exec</a:t>
            </a:r>
            <a:endParaRPr lang="en-US" sz="1200" dirty="0"/>
          </a:p>
        </p:txBody>
      </p:sp>
      <p:sp>
        <p:nvSpPr>
          <p:cNvPr id="68" name="Rectangle 67"/>
          <p:cNvSpPr/>
          <p:nvPr/>
        </p:nvSpPr>
        <p:spPr>
          <a:xfrm>
            <a:off x="6910205" y="5077635"/>
            <a:ext cx="1410490" cy="389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Task 4</a:t>
            </a:r>
            <a:endParaRPr lang="en-US" dirty="0"/>
          </a:p>
        </p:txBody>
      </p:sp>
      <p:sp>
        <p:nvSpPr>
          <p:cNvPr id="69" name="Rectangle 68"/>
          <p:cNvSpPr/>
          <p:nvPr/>
        </p:nvSpPr>
        <p:spPr>
          <a:xfrm>
            <a:off x="6315288" y="5077635"/>
            <a:ext cx="594917" cy="389025"/>
          </a:xfrm>
          <a:prstGeom prst="rect">
            <a:avLst/>
          </a:prstGeom>
          <a:solidFill>
            <a:srgbClr val="FF66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Exec</a:t>
            </a:r>
            <a:endParaRPr lang="en-US" sz="1200" dirty="0"/>
          </a:p>
        </p:txBody>
      </p:sp>
      <p:sp>
        <p:nvSpPr>
          <p:cNvPr id="70" name="Rectangle 69"/>
          <p:cNvSpPr/>
          <p:nvPr/>
        </p:nvSpPr>
        <p:spPr>
          <a:xfrm>
            <a:off x="8320695" y="5071285"/>
            <a:ext cx="594917" cy="389025"/>
          </a:xfrm>
          <a:prstGeom prst="rect">
            <a:avLst/>
          </a:prstGeom>
          <a:solidFill>
            <a:srgbClr val="FF66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Exec</a:t>
            </a:r>
            <a:endParaRPr lang="en-US" sz="1200" dirty="0"/>
          </a:p>
        </p:txBody>
      </p:sp>
      <p:cxnSp>
        <p:nvCxnSpPr>
          <p:cNvPr id="71" name="Elbow Connector 70"/>
          <p:cNvCxnSpPr>
            <a:stCxn id="70" idx="2"/>
            <a:endCxn id="63" idx="2"/>
          </p:cNvCxnSpPr>
          <p:nvPr/>
        </p:nvCxnSpPr>
        <p:spPr>
          <a:xfrm rot="5400000">
            <a:off x="5638751" y="2487257"/>
            <a:ext cx="6350" cy="5952457"/>
          </a:xfrm>
          <a:prstGeom prst="bentConnector3">
            <a:avLst>
              <a:gd name="adj1" fmla="val 3700000"/>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0234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14</a:t>
            </a:fld>
            <a:endParaRPr lang="en-US" dirty="0"/>
          </a:p>
        </p:txBody>
      </p:sp>
      <p:sp>
        <p:nvSpPr>
          <p:cNvPr id="6" name="TextBox 5"/>
          <p:cNvSpPr txBox="1"/>
          <p:nvPr/>
        </p:nvSpPr>
        <p:spPr>
          <a:xfrm>
            <a:off x="572036" y="1805969"/>
            <a:ext cx="7665286" cy="2862323"/>
          </a:xfrm>
          <a:prstGeom prst="rect">
            <a:avLst/>
          </a:prstGeom>
          <a:noFill/>
        </p:spPr>
        <p:txBody>
          <a:bodyPr wrap="square" rtlCol="0">
            <a:spAutoFit/>
          </a:bodyPr>
          <a:lstStyle/>
          <a:p>
            <a:r>
              <a:rPr lang="en-US" dirty="0" smtClean="0">
                <a:solidFill>
                  <a:srgbClr val="000000"/>
                </a:solidFill>
              </a:rPr>
              <a:t>Real Time executives are the first of the schedulers we’ve seen that may offer preemption.</a:t>
            </a:r>
          </a:p>
          <a:p>
            <a:endParaRPr lang="en-US" dirty="0">
              <a:solidFill>
                <a:srgbClr val="000000"/>
              </a:solidFill>
            </a:endParaRPr>
          </a:p>
          <a:p>
            <a:r>
              <a:rPr lang="en-US" dirty="0" smtClean="0">
                <a:solidFill>
                  <a:srgbClr val="000000"/>
                </a:solidFill>
              </a:rPr>
              <a:t>Preemption is the ability of the scheduler to evict the current thread from the CPU and hand it over to another thread instead.  In doing so, it must know how to save the state of the preempted thread so that when it is later given the CPU back, it can pick up where it left off with no gaps in its world knowledge.  To any given thread, preemption just seems like one of its instructions too an unusually long time to execute (with some exceptions we’ll see later).</a:t>
            </a:r>
          </a:p>
        </p:txBody>
      </p:sp>
      <p:grpSp>
        <p:nvGrpSpPr>
          <p:cNvPr id="5" name="Group 4"/>
          <p:cNvGrpSpPr/>
          <p:nvPr/>
        </p:nvGrpSpPr>
        <p:grpSpPr>
          <a:xfrm>
            <a:off x="777969" y="4797821"/>
            <a:ext cx="7626863" cy="1755217"/>
            <a:chOff x="777969" y="3988628"/>
            <a:chExt cx="7626863" cy="1755217"/>
          </a:xfrm>
        </p:grpSpPr>
        <p:sp>
          <p:nvSpPr>
            <p:cNvPr id="14" name="Rectangle 13"/>
            <p:cNvSpPr/>
            <p:nvPr/>
          </p:nvSpPr>
          <p:spPr>
            <a:xfrm>
              <a:off x="7180674" y="3988628"/>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15" name="Rectangle 14"/>
            <p:cNvSpPr/>
            <p:nvPr/>
          </p:nvSpPr>
          <p:spPr>
            <a:xfrm>
              <a:off x="7077708" y="4085884"/>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16" name="Rectangle 15"/>
            <p:cNvSpPr/>
            <p:nvPr/>
          </p:nvSpPr>
          <p:spPr>
            <a:xfrm>
              <a:off x="6967400" y="4194582"/>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17" name="Rectangle 16"/>
            <p:cNvSpPr/>
            <p:nvPr/>
          </p:nvSpPr>
          <p:spPr>
            <a:xfrm>
              <a:off x="6853973" y="4307409"/>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grpSp>
          <p:nvGrpSpPr>
            <p:cNvPr id="20" name="Group 19"/>
            <p:cNvGrpSpPr/>
            <p:nvPr/>
          </p:nvGrpSpPr>
          <p:grpSpPr>
            <a:xfrm>
              <a:off x="777969" y="5171749"/>
              <a:ext cx="1224158" cy="572096"/>
              <a:chOff x="777969" y="4908583"/>
              <a:chExt cx="1224158" cy="572096"/>
            </a:xfrm>
          </p:grpSpPr>
          <p:sp>
            <p:nvSpPr>
              <p:cNvPr id="21" name="Rectangle 20"/>
              <p:cNvSpPr/>
              <p:nvPr/>
            </p:nvSpPr>
            <p:spPr>
              <a:xfrm>
                <a:off x="777969" y="5297608"/>
                <a:ext cx="1224158" cy="183071"/>
              </a:xfrm>
              <a:prstGeom prst="rect">
                <a:avLst/>
              </a:prstGeom>
              <a:solidFill>
                <a:srgbClr val="E6E6E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808080"/>
                  </a:solidFill>
                </a:endParaRPr>
              </a:p>
            </p:txBody>
          </p:sp>
          <p:sp>
            <p:nvSpPr>
              <p:cNvPr id="22" name="Rectangle 21"/>
              <p:cNvSpPr/>
              <p:nvPr/>
            </p:nvSpPr>
            <p:spPr>
              <a:xfrm>
                <a:off x="777969" y="4908583"/>
                <a:ext cx="1224158" cy="354699"/>
              </a:xfrm>
              <a:prstGeom prst="rect">
                <a:avLst/>
              </a:prstGeom>
              <a:solidFill>
                <a:srgbClr val="E6E6E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808080"/>
                    </a:solidFill>
                  </a:rPr>
                  <a:t>Application</a:t>
                </a:r>
                <a:endParaRPr lang="en-US" sz="1600" dirty="0">
                  <a:solidFill>
                    <a:srgbClr val="808080"/>
                  </a:solidFill>
                </a:endParaRPr>
              </a:p>
            </p:txBody>
          </p:sp>
        </p:grpSp>
        <p:sp>
          <p:nvSpPr>
            <p:cNvPr id="30" name="Rectangle 29"/>
            <p:cNvSpPr/>
            <p:nvPr/>
          </p:nvSpPr>
          <p:spPr>
            <a:xfrm>
              <a:off x="6742258" y="5560774"/>
              <a:ext cx="1224158" cy="183071"/>
            </a:xfrm>
            <a:prstGeom prst="rect">
              <a:avLst/>
            </a:prstGeom>
            <a:solidFill>
              <a:schemeClr val="bg2">
                <a:lumMod val="20000"/>
                <a:lumOff val="8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bg2"/>
                </a:solidFill>
              </a:endParaRPr>
            </a:p>
          </p:txBody>
        </p:sp>
        <p:sp>
          <p:nvSpPr>
            <p:cNvPr id="31" name="Rectangle 30"/>
            <p:cNvSpPr/>
            <p:nvPr/>
          </p:nvSpPr>
          <p:spPr>
            <a:xfrm>
              <a:off x="6742258" y="4420238"/>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32" name="Rectangle 31"/>
            <p:cNvSpPr/>
            <p:nvPr/>
          </p:nvSpPr>
          <p:spPr>
            <a:xfrm>
              <a:off x="6745930" y="4797821"/>
              <a:ext cx="1224158" cy="732283"/>
            </a:xfrm>
            <a:prstGeom prst="rect">
              <a:avLst/>
            </a:prstGeom>
            <a:solidFill>
              <a:schemeClr val="bg2">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2"/>
                  </a:solidFill>
                </a:rPr>
                <a:t>Operating System</a:t>
              </a:r>
              <a:endParaRPr lang="en-US" sz="1400" dirty="0">
                <a:solidFill>
                  <a:schemeClr val="bg2"/>
                </a:solidFill>
              </a:endParaRPr>
            </a:p>
          </p:txBody>
        </p:sp>
      </p:grpSp>
      <p:grpSp>
        <p:nvGrpSpPr>
          <p:cNvPr id="33" name="Group 32"/>
          <p:cNvGrpSpPr/>
          <p:nvPr/>
        </p:nvGrpSpPr>
        <p:grpSpPr>
          <a:xfrm>
            <a:off x="2766065" y="5598761"/>
            <a:ext cx="1224158" cy="957466"/>
            <a:chOff x="2543511" y="4523213"/>
            <a:chExt cx="1224158" cy="957466"/>
          </a:xfrm>
          <a:solidFill>
            <a:srgbClr val="E6E6E6"/>
          </a:solidFill>
        </p:grpSpPr>
        <p:sp>
          <p:nvSpPr>
            <p:cNvPr id="34" name="Rectangle 33"/>
            <p:cNvSpPr/>
            <p:nvPr/>
          </p:nvSpPr>
          <p:spPr>
            <a:xfrm>
              <a:off x="2543511" y="5297608"/>
              <a:ext cx="1224158" cy="183071"/>
            </a:xfrm>
            <a:prstGeom prst="rect">
              <a:avLst/>
            </a:prstGeom>
            <a:grpFill/>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808080"/>
                </a:solidFill>
              </a:endParaRPr>
            </a:p>
          </p:txBody>
        </p:sp>
        <p:sp>
          <p:nvSpPr>
            <p:cNvPr id="35" name="Rectangle 34"/>
            <p:cNvSpPr/>
            <p:nvPr/>
          </p:nvSpPr>
          <p:spPr>
            <a:xfrm>
              <a:off x="2543511" y="4908583"/>
              <a:ext cx="1224158" cy="354699"/>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rgbClr val="808080"/>
                  </a:solidFill>
                </a:rPr>
                <a:t>Cyclic Exec</a:t>
              </a:r>
              <a:endParaRPr lang="en-US" sz="1400" dirty="0">
                <a:solidFill>
                  <a:srgbClr val="808080"/>
                </a:solidFill>
              </a:endParaRPr>
            </a:p>
          </p:txBody>
        </p:sp>
        <p:sp>
          <p:nvSpPr>
            <p:cNvPr id="36" name="Rectangle 35"/>
            <p:cNvSpPr/>
            <p:nvPr/>
          </p:nvSpPr>
          <p:spPr>
            <a:xfrm>
              <a:off x="2543511" y="4523213"/>
              <a:ext cx="1224158" cy="354699"/>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808080"/>
                  </a:solidFill>
                </a:rPr>
                <a:t>Application</a:t>
              </a:r>
              <a:endParaRPr lang="en-US" sz="1600" dirty="0">
                <a:solidFill>
                  <a:srgbClr val="808080"/>
                </a:solidFill>
              </a:endParaRPr>
            </a:p>
          </p:txBody>
        </p:sp>
      </p:grpSp>
      <p:sp>
        <p:nvSpPr>
          <p:cNvPr id="25" name="Rectangle 24"/>
          <p:cNvSpPr/>
          <p:nvPr/>
        </p:nvSpPr>
        <p:spPr>
          <a:xfrm>
            <a:off x="4975203" y="5377235"/>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26" name="Rectangle 25"/>
          <p:cNvSpPr/>
          <p:nvPr/>
        </p:nvSpPr>
        <p:spPr>
          <a:xfrm>
            <a:off x="4860797" y="5490063"/>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37" name="Rectangle 36"/>
          <p:cNvSpPr/>
          <p:nvPr/>
        </p:nvSpPr>
        <p:spPr>
          <a:xfrm>
            <a:off x="4754161" y="6384598"/>
            <a:ext cx="1224158" cy="18307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8" name="Rectangle 37"/>
          <p:cNvSpPr/>
          <p:nvPr/>
        </p:nvSpPr>
        <p:spPr>
          <a:xfrm>
            <a:off x="4754161" y="5610203"/>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39" name="Rectangle 38"/>
          <p:cNvSpPr/>
          <p:nvPr/>
        </p:nvSpPr>
        <p:spPr>
          <a:xfrm>
            <a:off x="4754161" y="5995573"/>
            <a:ext cx="1224158" cy="3546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RT Exec</a:t>
            </a:r>
            <a:endParaRPr lang="en-US" sz="1400" dirty="0"/>
          </a:p>
        </p:txBody>
      </p:sp>
    </p:spTree>
    <p:extLst>
      <p:ext uri="{BB962C8B-B14F-4D97-AF65-F5344CB8AC3E}">
        <p14:creationId xmlns:p14="http://schemas.microsoft.com/office/powerpoint/2010/main" val="4626878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15</a:t>
            </a:fld>
            <a:endParaRPr lang="en-US" dirty="0"/>
          </a:p>
        </p:txBody>
      </p:sp>
      <p:sp>
        <p:nvSpPr>
          <p:cNvPr id="6" name="TextBox 5"/>
          <p:cNvSpPr txBox="1"/>
          <p:nvPr/>
        </p:nvSpPr>
        <p:spPr>
          <a:xfrm>
            <a:off x="572036" y="1805969"/>
            <a:ext cx="7665286" cy="2862323"/>
          </a:xfrm>
          <a:prstGeom prst="rect">
            <a:avLst/>
          </a:prstGeom>
          <a:noFill/>
        </p:spPr>
        <p:txBody>
          <a:bodyPr wrap="square" rtlCol="0">
            <a:spAutoFit/>
          </a:bodyPr>
          <a:lstStyle/>
          <a:p>
            <a:r>
              <a:rPr lang="en-US" dirty="0" smtClean="0">
                <a:solidFill>
                  <a:srgbClr val="000000"/>
                </a:solidFill>
              </a:rPr>
              <a:t>Real Time Executives form the core of many embedded operating environment used in the world today.</a:t>
            </a:r>
          </a:p>
          <a:p>
            <a:endParaRPr lang="en-US" dirty="0">
              <a:solidFill>
                <a:srgbClr val="000000"/>
              </a:solidFill>
            </a:endParaRPr>
          </a:p>
          <a:p>
            <a:pPr marL="285750" indent="-285750">
              <a:buFont typeface="Arial"/>
              <a:buChar char="•"/>
            </a:pPr>
            <a:r>
              <a:rPr lang="en-US" dirty="0" err="1" smtClean="0">
                <a:solidFill>
                  <a:srgbClr val="000000"/>
                </a:solidFill>
              </a:rPr>
              <a:t>FreeRTOS</a:t>
            </a:r>
            <a:endParaRPr lang="en-US" dirty="0" smtClean="0">
              <a:solidFill>
                <a:srgbClr val="000000"/>
              </a:solidFill>
            </a:endParaRPr>
          </a:p>
          <a:p>
            <a:pPr marL="285750" indent="-285750">
              <a:buFont typeface="Arial"/>
              <a:buChar char="•"/>
            </a:pPr>
            <a:r>
              <a:rPr lang="en-US" dirty="0" err="1" smtClean="0">
                <a:solidFill>
                  <a:srgbClr val="000000"/>
                </a:solidFill>
              </a:rPr>
              <a:t>VxWorks</a:t>
            </a:r>
            <a:endParaRPr lang="en-US" dirty="0" smtClean="0">
              <a:solidFill>
                <a:srgbClr val="000000"/>
              </a:solidFill>
            </a:endParaRPr>
          </a:p>
          <a:p>
            <a:pPr marL="285750" indent="-285750">
              <a:buFont typeface="Arial"/>
              <a:buChar char="•"/>
            </a:pPr>
            <a:r>
              <a:rPr lang="en-US" dirty="0" smtClean="0">
                <a:solidFill>
                  <a:srgbClr val="000000"/>
                </a:solidFill>
              </a:rPr>
              <a:t>VRTX</a:t>
            </a:r>
          </a:p>
          <a:p>
            <a:pPr marL="285750" indent="-285750">
              <a:buFont typeface="Arial"/>
              <a:buChar char="•"/>
            </a:pPr>
            <a:r>
              <a:rPr lang="en-US" dirty="0" smtClean="0">
                <a:solidFill>
                  <a:srgbClr val="000000"/>
                </a:solidFill>
              </a:rPr>
              <a:t>QNX</a:t>
            </a:r>
          </a:p>
          <a:p>
            <a:pPr marL="285750" indent="-285750">
              <a:buFont typeface="Arial"/>
              <a:buChar char="•"/>
            </a:pPr>
            <a:r>
              <a:rPr lang="en-US" dirty="0" err="1" smtClean="0">
                <a:solidFill>
                  <a:srgbClr val="000000"/>
                </a:solidFill>
              </a:rPr>
              <a:t>LynxOS</a:t>
            </a:r>
            <a:endParaRPr lang="en-US" dirty="0" smtClean="0">
              <a:solidFill>
                <a:srgbClr val="000000"/>
              </a:solidFill>
            </a:endParaRPr>
          </a:p>
          <a:p>
            <a:pPr marL="285750" indent="-285750">
              <a:buFont typeface="Arial"/>
              <a:buChar char="•"/>
            </a:pPr>
            <a:r>
              <a:rPr lang="en-US" dirty="0" err="1" smtClean="0">
                <a:solidFill>
                  <a:srgbClr val="000000"/>
                </a:solidFill>
              </a:rPr>
              <a:t>MicroC</a:t>
            </a:r>
            <a:r>
              <a:rPr lang="en-US" dirty="0" smtClean="0">
                <a:solidFill>
                  <a:srgbClr val="000000"/>
                </a:solidFill>
              </a:rPr>
              <a:t>/OS</a:t>
            </a:r>
          </a:p>
          <a:p>
            <a:pPr marL="285750" indent="-285750">
              <a:buFont typeface="Arial"/>
              <a:buChar char="•"/>
            </a:pPr>
            <a:r>
              <a:rPr lang="en-US" dirty="0" smtClean="0">
                <a:solidFill>
                  <a:srgbClr val="000000"/>
                </a:solidFill>
              </a:rPr>
              <a:t>and many others</a:t>
            </a:r>
          </a:p>
        </p:txBody>
      </p:sp>
    </p:spTree>
    <p:extLst>
      <p:ext uri="{BB962C8B-B14F-4D97-AF65-F5344CB8AC3E}">
        <p14:creationId xmlns:p14="http://schemas.microsoft.com/office/powerpoint/2010/main" val="7866836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818245" y="2838711"/>
            <a:ext cx="1166954" cy="659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Applications</a:t>
            </a:r>
            <a:endParaRPr lang="en-US" sz="1400" dirty="0"/>
          </a:p>
        </p:txBody>
      </p:sp>
      <p:sp>
        <p:nvSpPr>
          <p:cNvPr id="18" name="Rectangle 17"/>
          <p:cNvSpPr/>
          <p:nvPr/>
        </p:nvSpPr>
        <p:spPr>
          <a:xfrm>
            <a:off x="6719377" y="2947409"/>
            <a:ext cx="1166954" cy="659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Applications</a:t>
            </a:r>
            <a:endParaRPr lang="en-US" sz="1400" dirty="0"/>
          </a:p>
        </p:txBody>
      </p:sp>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16</a:t>
            </a:fld>
            <a:endParaRPr lang="en-US" dirty="0"/>
          </a:p>
        </p:txBody>
      </p:sp>
      <p:sp>
        <p:nvSpPr>
          <p:cNvPr id="6" name="TextBox 5"/>
          <p:cNvSpPr txBox="1"/>
          <p:nvPr/>
        </p:nvSpPr>
        <p:spPr>
          <a:xfrm>
            <a:off x="572036" y="1805969"/>
            <a:ext cx="7665286" cy="2031325"/>
          </a:xfrm>
          <a:prstGeom prst="rect">
            <a:avLst/>
          </a:prstGeom>
          <a:noFill/>
        </p:spPr>
        <p:txBody>
          <a:bodyPr wrap="square" rtlCol="0">
            <a:spAutoFit/>
          </a:bodyPr>
          <a:lstStyle/>
          <a:p>
            <a:r>
              <a:rPr lang="en-US" dirty="0" smtClean="0">
                <a:solidFill>
                  <a:srgbClr val="000000"/>
                </a:solidFill>
              </a:rPr>
              <a:t>In addition, it’s not uncommon to run a full operating system as a thread inside the RTE!  This method can be used to improve the response time of desktop operating systems such as Linux.  Suitable RTEs for this application include</a:t>
            </a:r>
          </a:p>
          <a:p>
            <a:endParaRPr lang="en-US" dirty="0" smtClean="0">
              <a:solidFill>
                <a:srgbClr val="000000"/>
              </a:solidFill>
            </a:endParaRPr>
          </a:p>
          <a:p>
            <a:pPr marL="285750" indent="-285750">
              <a:buFont typeface="Arial"/>
              <a:buChar char="•"/>
            </a:pPr>
            <a:r>
              <a:rPr lang="en-US" dirty="0" err="1" smtClean="0">
                <a:solidFill>
                  <a:srgbClr val="000000"/>
                </a:solidFill>
              </a:rPr>
              <a:t>RTLinux</a:t>
            </a:r>
            <a:endParaRPr lang="en-US" dirty="0" smtClean="0">
              <a:solidFill>
                <a:srgbClr val="000000"/>
              </a:solidFill>
            </a:endParaRPr>
          </a:p>
          <a:p>
            <a:pPr marL="285750" indent="-285750">
              <a:buFont typeface="Arial"/>
              <a:buChar char="•"/>
            </a:pPr>
            <a:r>
              <a:rPr lang="en-US" dirty="0" smtClean="0">
                <a:solidFill>
                  <a:srgbClr val="000000"/>
                </a:solidFill>
              </a:rPr>
              <a:t>RTAI</a:t>
            </a:r>
          </a:p>
        </p:txBody>
      </p:sp>
      <p:sp>
        <p:nvSpPr>
          <p:cNvPr id="3" name="Rectangle 2"/>
          <p:cNvSpPr/>
          <p:nvPr/>
        </p:nvSpPr>
        <p:spPr>
          <a:xfrm>
            <a:off x="1475854" y="6041336"/>
            <a:ext cx="6395365" cy="30893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Hardware</a:t>
            </a:r>
            <a:endParaRPr lang="en-US" dirty="0"/>
          </a:p>
        </p:txBody>
      </p:sp>
      <p:sp>
        <p:nvSpPr>
          <p:cNvPr id="7" name="Rectangle 6"/>
          <p:cNvSpPr/>
          <p:nvPr/>
        </p:nvSpPr>
        <p:spPr>
          <a:xfrm>
            <a:off x="1475854" y="5633082"/>
            <a:ext cx="6395365" cy="3089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RTE</a:t>
            </a:r>
            <a:endParaRPr lang="en-US" dirty="0"/>
          </a:p>
        </p:txBody>
      </p:sp>
      <p:sp>
        <p:nvSpPr>
          <p:cNvPr id="8" name="Rectangle 7"/>
          <p:cNvSpPr/>
          <p:nvPr/>
        </p:nvSpPr>
        <p:spPr>
          <a:xfrm>
            <a:off x="1475855" y="4897145"/>
            <a:ext cx="1166954" cy="6595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RT Task 1</a:t>
            </a:r>
            <a:endParaRPr lang="en-US" dirty="0"/>
          </a:p>
        </p:txBody>
      </p:sp>
      <p:sp>
        <p:nvSpPr>
          <p:cNvPr id="9" name="Rectangle 8"/>
          <p:cNvSpPr/>
          <p:nvPr/>
        </p:nvSpPr>
        <p:spPr>
          <a:xfrm>
            <a:off x="2749447" y="4897145"/>
            <a:ext cx="1166954" cy="6595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RT Task 2</a:t>
            </a:r>
            <a:endParaRPr lang="en-US" dirty="0"/>
          </a:p>
        </p:txBody>
      </p:sp>
      <p:sp>
        <p:nvSpPr>
          <p:cNvPr id="10" name="Rectangle 9"/>
          <p:cNvSpPr/>
          <p:nvPr/>
        </p:nvSpPr>
        <p:spPr>
          <a:xfrm>
            <a:off x="1475855" y="4073324"/>
            <a:ext cx="1166954" cy="6595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RT Task 3</a:t>
            </a:r>
            <a:endParaRPr lang="en-US" dirty="0"/>
          </a:p>
        </p:txBody>
      </p:sp>
      <p:sp>
        <p:nvSpPr>
          <p:cNvPr id="11" name="Rectangle 10"/>
          <p:cNvSpPr/>
          <p:nvPr/>
        </p:nvSpPr>
        <p:spPr>
          <a:xfrm>
            <a:off x="2749447" y="4073324"/>
            <a:ext cx="1166954" cy="6595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RT Task 4</a:t>
            </a:r>
            <a:endParaRPr lang="en-US" dirty="0"/>
          </a:p>
        </p:txBody>
      </p:sp>
      <p:sp>
        <p:nvSpPr>
          <p:cNvPr id="12" name="Rectangle 11"/>
          <p:cNvSpPr/>
          <p:nvPr/>
        </p:nvSpPr>
        <p:spPr>
          <a:xfrm>
            <a:off x="4027137" y="4897145"/>
            <a:ext cx="3844082" cy="659500"/>
          </a:xfrm>
          <a:prstGeom prst="rect">
            <a:avLst/>
          </a:prstGeom>
          <a:solidFill>
            <a:srgbClr val="FF66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Standard Linux Interrupt Handlers</a:t>
            </a:r>
            <a:endParaRPr lang="en-US" dirty="0"/>
          </a:p>
        </p:txBody>
      </p:sp>
      <p:sp>
        <p:nvSpPr>
          <p:cNvPr id="14" name="Rectangle 13"/>
          <p:cNvSpPr/>
          <p:nvPr/>
        </p:nvSpPr>
        <p:spPr>
          <a:xfrm>
            <a:off x="4027137" y="3837294"/>
            <a:ext cx="3844082" cy="895530"/>
          </a:xfrm>
          <a:prstGeom prst="rect">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Standard Linux Kernel</a:t>
            </a:r>
            <a:endParaRPr lang="en-US" dirty="0"/>
          </a:p>
        </p:txBody>
      </p:sp>
      <p:sp>
        <p:nvSpPr>
          <p:cNvPr id="15" name="Rectangle 14"/>
          <p:cNvSpPr/>
          <p:nvPr/>
        </p:nvSpPr>
        <p:spPr>
          <a:xfrm>
            <a:off x="4027137" y="3050862"/>
            <a:ext cx="1166954" cy="659500"/>
          </a:xfrm>
          <a:prstGeom prst="rect">
            <a:avLst/>
          </a:prstGeom>
          <a:solidFill>
            <a:srgbClr val="CCFFCC"/>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Kernel module</a:t>
            </a:r>
            <a:endParaRPr lang="en-US" dirty="0"/>
          </a:p>
        </p:txBody>
      </p:sp>
      <p:sp>
        <p:nvSpPr>
          <p:cNvPr id="16" name="Rectangle 15"/>
          <p:cNvSpPr/>
          <p:nvPr/>
        </p:nvSpPr>
        <p:spPr>
          <a:xfrm>
            <a:off x="5346491" y="3050862"/>
            <a:ext cx="1166954" cy="659500"/>
          </a:xfrm>
          <a:prstGeom prst="rect">
            <a:avLst/>
          </a:prstGeom>
          <a:solidFill>
            <a:srgbClr val="CCFFCC"/>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Kernel module</a:t>
            </a:r>
            <a:endParaRPr lang="en-US" dirty="0"/>
          </a:p>
        </p:txBody>
      </p:sp>
      <p:sp>
        <p:nvSpPr>
          <p:cNvPr id="17" name="Rectangle 16"/>
          <p:cNvSpPr/>
          <p:nvPr/>
        </p:nvSpPr>
        <p:spPr>
          <a:xfrm>
            <a:off x="6616411" y="3050862"/>
            <a:ext cx="1166954" cy="659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Applications</a:t>
            </a:r>
            <a:endParaRPr lang="en-US" sz="1400" dirty="0"/>
          </a:p>
        </p:txBody>
      </p:sp>
    </p:spTree>
    <p:extLst>
      <p:ext uri="{BB962C8B-B14F-4D97-AF65-F5344CB8AC3E}">
        <p14:creationId xmlns:p14="http://schemas.microsoft.com/office/powerpoint/2010/main" val="27792059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17</a:t>
            </a:fld>
            <a:endParaRPr lang="en-US" dirty="0"/>
          </a:p>
        </p:txBody>
      </p:sp>
      <p:sp>
        <p:nvSpPr>
          <p:cNvPr id="6" name="TextBox 5"/>
          <p:cNvSpPr txBox="1"/>
          <p:nvPr/>
        </p:nvSpPr>
        <p:spPr>
          <a:xfrm>
            <a:off x="572036" y="1805969"/>
            <a:ext cx="7665286" cy="923330"/>
          </a:xfrm>
          <a:prstGeom prst="rect">
            <a:avLst/>
          </a:prstGeom>
          <a:noFill/>
        </p:spPr>
        <p:txBody>
          <a:bodyPr wrap="square" rtlCol="0">
            <a:spAutoFit/>
          </a:bodyPr>
          <a:lstStyle/>
          <a:p>
            <a:r>
              <a:rPr lang="en-US" dirty="0" smtClean="0">
                <a:solidFill>
                  <a:srgbClr val="000000"/>
                </a:solidFill>
              </a:rPr>
              <a:t>In order for the executive to make the decision to preempt the running task, it requires the CPU itself.  The executive must preempt the running task to determine whether it should preempt the running task?!</a:t>
            </a:r>
          </a:p>
        </p:txBody>
      </p:sp>
    </p:spTree>
    <p:extLst>
      <p:ext uri="{BB962C8B-B14F-4D97-AF65-F5344CB8AC3E}">
        <p14:creationId xmlns:p14="http://schemas.microsoft.com/office/powerpoint/2010/main" val="11468721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18</a:t>
            </a:fld>
            <a:endParaRPr lang="en-US" dirty="0"/>
          </a:p>
        </p:txBody>
      </p:sp>
      <p:sp>
        <p:nvSpPr>
          <p:cNvPr id="6" name="TextBox 5"/>
          <p:cNvSpPr txBox="1"/>
          <p:nvPr/>
        </p:nvSpPr>
        <p:spPr>
          <a:xfrm>
            <a:off x="572036" y="1805969"/>
            <a:ext cx="7665286" cy="1477328"/>
          </a:xfrm>
          <a:prstGeom prst="rect">
            <a:avLst/>
          </a:prstGeom>
          <a:noFill/>
        </p:spPr>
        <p:txBody>
          <a:bodyPr wrap="square" rtlCol="0">
            <a:spAutoFit/>
          </a:bodyPr>
          <a:lstStyle/>
          <a:p>
            <a:r>
              <a:rPr lang="en-US" dirty="0" smtClean="0">
                <a:solidFill>
                  <a:srgbClr val="000000"/>
                </a:solidFill>
              </a:rPr>
              <a:t>In order for the executive to make the decision to preempt the running task, it requires the CPU itself.  The executive must preempt the running task to determine whether it should preempt the running task?!</a:t>
            </a:r>
          </a:p>
          <a:p>
            <a:endParaRPr lang="en-US" dirty="0">
              <a:solidFill>
                <a:srgbClr val="000000"/>
              </a:solidFill>
            </a:endParaRPr>
          </a:p>
          <a:p>
            <a:r>
              <a:rPr lang="en-US" dirty="0" smtClean="0">
                <a:solidFill>
                  <a:srgbClr val="000000"/>
                </a:solidFill>
              </a:rPr>
              <a:t>The answer is to use a special interrupt, generally triggered from a timer.</a:t>
            </a:r>
          </a:p>
        </p:txBody>
      </p:sp>
      <p:sp>
        <p:nvSpPr>
          <p:cNvPr id="3" name="Rectangle 2"/>
          <p:cNvSpPr/>
          <p:nvPr/>
        </p:nvSpPr>
        <p:spPr>
          <a:xfrm>
            <a:off x="1444135" y="5480679"/>
            <a:ext cx="1004179" cy="160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ectangle 26"/>
          <p:cNvSpPr/>
          <p:nvPr/>
        </p:nvSpPr>
        <p:spPr>
          <a:xfrm>
            <a:off x="2448316" y="5873359"/>
            <a:ext cx="148730" cy="161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Rectangle 27"/>
          <p:cNvSpPr/>
          <p:nvPr/>
        </p:nvSpPr>
        <p:spPr>
          <a:xfrm>
            <a:off x="3375014" y="5480679"/>
            <a:ext cx="1681786" cy="160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444136" y="6235845"/>
            <a:ext cx="68732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1444136" y="6235845"/>
            <a:ext cx="689048" cy="369332"/>
          </a:xfrm>
          <a:prstGeom prst="rect">
            <a:avLst/>
          </a:prstGeom>
          <a:noFill/>
        </p:spPr>
        <p:txBody>
          <a:bodyPr wrap="none" rtlCol="0">
            <a:spAutoFit/>
          </a:bodyPr>
          <a:lstStyle/>
          <a:p>
            <a:r>
              <a:rPr lang="en-US" dirty="0" smtClean="0">
                <a:solidFill>
                  <a:srgbClr val="000000"/>
                </a:solidFill>
              </a:rPr>
              <a:t>Time</a:t>
            </a:r>
          </a:p>
        </p:txBody>
      </p:sp>
      <p:sp>
        <p:nvSpPr>
          <p:cNvPr id="11" name="TextBox 10"/>
          <p:cNvSpPr txBox="1"/>
          <p:nvPr/>
        </p:nvSpPr>
        <p:spPr>
          <a:xfrm>
            <a:off x="148729" y="4479920"/>
            <a:ext cx="1185428" cy="1661993"/>
          </a:xfrm>
          <a:prstGeom prst="rect">
            <a:avLst/>
          </a:prstGeom>
          <a:noFill/>
        </p:spPr>
        <p:txBody>
          <a:bodyPr wrap="none" rtlCol="0">
            <a:spAutoFit/>
          </a:bodyPr>
          <a:lstStyle/>
          <a:p>
            <a:r>
              <a:rPr lang="en-US" dirty="0" smtClean="0">
                <a:solidFill>
                  <a:srgbClr val="000000"/>
                </a:solidFill>
              </a:rPr>
              <a:t>Executive</a:t>
            </a:r>
          </a:p>
          <a:p>
            <a:endParaRPr lang="en-US" sz="1000" dirty="0" smtClean="0">
              <a:solidFill>
                <a:srgbClr val="000000"/>
              </a:solidFill>
            </a:endParaRPr>
          </a:p>
          <a:p>
            <a:r>
              <a:rPr lang="en-US" dirty="0" smtClean="0">
                <a:solidFill>
                  <a:srgbClr val="000000"/>
                </a:solidFill>
              </a:rPr>
              <a:t>Thread 1</a:t>
            </a:r>
          </a:p>
          <a:p>
            <a:endParaRPr lang="en-US" sz="1000" dirty="0" smtClean="0">
              <a:solidFill>
                <a:srgbClr val="000000"/>
              </a:solidFill>
            </a:endParaRPr>
          </a:p>
          <a:p>
            <a:r>
              <a:rPr lang="en-US" dirty="0" smtClean="0">
                <a:solidFill>
                  <a:srgbClr val="000000"/>
                </a:solidFill>
              </a:rPr>
              <a:t>Thread 2</a:t>
            </a:r>
          </a:p>
          <a:p>
            <a:endParaRPr lang="en-US" sz="1000" dirty="0" smtClean="0">
              <a:solidFill>
                <a:srgbClr val="000000"/>
              </a:solidFill>
            </a:endParaRPr>
          </a:p>
          <a:p>
            <a:r>
              <a:rPr lang="en-US" dirty="0" smtClean="0">
                <a:solidFill>
                  <a:srgbClr val="000000"/>
                </a:solidFill>
              </a:rPr>
              <a:t>Interrupt</a:t>
            </a:r>
          </a:p>
        </p:txBody>
      </p:sp>
      <p:sp>
        <p:nvSpPr>
          <p:cNvPr id="41" name="Rectangle 40"/>
          <p:cNvSpPr/>
          <p:nvPr/>
        </p:nvSpPr>
        <p:spPr>
          <a:xfrm>
            <a:off x="5983499" y="5129635"/>
            <a:ext cx="1004179" cy="160187"/>
          </a:xfrm>
          <a:prstGeom prst="rect">
            <a:avLst/>
          </a:prstGeom>
          <a:solidFill>
            <a:schemeClr val="tx1">
              <a:lumMod val="50000"/>
              <a:lumOff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3226284" y="5864060"/>
            <a:ext cx="148730" cy="161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3" name="Rectangle 42"/>
          <p:cNvSpPr/>
          <p:nvPr/>
        </p:nvSpPr>
        <p:spPr>
          <a:xfrm>
            <a:off x="2597047" y="4606962"/>
            <a:ext cx="629238" cy="160187"/>
          </a:xfrm>
          <a:prstGeom prst="rect">
            <a:avLst/>
          </a:prstGeom>
          <a:solidFill>
            <a:srgbClr val="FF66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4" name="Rectangle 43"/>
          <p:cNvSpPr/>
          <p:nvPr/>
        </p:nvSpPr>
        <p:spPr>
          <a:xfrm>
            <a:off x="5091122" y="5920794"/>
            <a:ext cx="148730" cy="161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5" name="Rectangle 44"/>
          <p:cNvSpPr/>
          <p:nvPr/>
        </p:nvSpPr>
        <p:spPr>
          <a:xfrm>
            <a:off x="5869090" y="5911495"/>
            <a:ext cx="148730" cy="161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6" name="Rectangle 45"/>
          <p:cNvSpPr/>
          <p:nvPr/>
        </p:nvSpPr>
        <p:spPr>
          <a:xfrm>
            <a:off x="5239853" y="4654397"/>
            <a:ext cx="629238" cy="160187"/>
          </a:xfrm>
          <a:prstGeom prst="rect">
            <a:avLst/>
          </a:prstGeom>
          <a:solidFill>
            <a:srgbClr val="FF66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Rectangle 46"/>
          <p:cNvSpPr/>
          <p:nvPr/>
        </p:nvSpPr>
        <p:spPr>
          <a:xfrm>
            <a:off x="6987678" y="4654397"/>
            <a:ext cx="629238" cy="160187"/>
          </a:xfrm>
          <a:prstGeom prst="rect">
            <a:avLst/>
          </a:prstGeom>
          <a:solidFill>
            <a:srgbClr val="FF66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Connector 12"/>
          <p:cNvCxnSpPr/>
          <p:nvPr/>
        </p:nvCxnSpPr>
        <p:spPr>
          <a:xfrm flipH="1" flipV="1">
            <a:off x="2597046" y="4860352"/>
            <a:ext cx="1" cy="929259"/>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flipH="1" flipV="1">
            <a:off x="3226283" y="4848910"/>
            <a:ext cx="1" cy="929259"/>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flipH="1" flipV="1">
            <a:off x="5243525" y="4883236"/>
            <a:ext cx="1" cy="929259"/>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flipH="1" flipV="1">
            <a:off x="5869089" y="4894678"/>
            <a:ext cx="1" cy="929259"/>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51" name="Rectangle 50"/>
          <p:cNvSpPr/>
          <p:nvPr/>
        </p:nvSpPr>
        <p:spPr>
          <a:xfrm>
            <a:off x="7682621" y="5480679"/>
            <a:ext cx="634787" cy="160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TextBox 23"/>
          <p:cNvSpPr txBox="1"/>
          <p:nvPr/>
        </p:nvSpPr>
        <p:spPr>
          <a:xfrm>
            <a:off x="1716107" y="3406102"/>
            <a:ext cx="1464413" cy="1200329"/>
          </a:xfrm>
          <a:prstGeom prst="rect">
            <a:avLst/>
          </a:prstGeom>
          <a:noFill/>
        </p:spPr>
        <p:txBody>
          <a:bodyPr wrap="square" rtlCol="0">
            <a:spAutoFit/>
          </a:bodyPr>
          <a:lstStyle/>
          <a:p>
            <a:r>
              <a:rPr lang="en-US" sz="1200" dirty="0" smtClean="0">
                <a:solidFill>
                  <a:srgbClr val="000000"/>
                </a:solidFill>
              </a:rPr>
              <a:t>Interrupt occurs, executive decides to give the CPU back to Thread 2 just like a ‘normal’ interrupt</a:t>
            </a:r>
          </a:p>
        </p:txBody>
      </p:sp>
    </p:spTree>
    <p:extLst>
      <p:ext uri="{BB962C8B-B14F-4D97-AF65-F5344CB8AC3E}">
        <p14:creationId xmlns:p14="http://schemas.microsoft.com/office/powerpoint/2010/main" val="167848262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19</a:t>
            </a:fld>
            <a:endParaRPr lang="en-US" dirty="0"/>
          </a:p>
        </p:txBody>
      </p:sp>
      <p:sp>
        <p:nvSpPr>
          <p:cNvPr id="6" name="TextBox 5"/>
          <p:cNvSpPr txBox="1"/>
          <p:nvPr/>
        </p:nvSpPr>
        <p:spPr>
          <a:xfrm>
            <a:off x="572036" y="1805969"/>
            <a:ext cx="7665286" cy="1477328"/>
          </a:xfrm>
          <a:prstGeom prst="rect">
            <a:avLst/>
          </a:prstGeom>
          <a:noFill/>
        </p:spPr>
        <p:txBody>
          <a:bodyPr wrap="square" rtlCol="0">
            <a:spAutoFit/>
          </a:bodyPr>
          <a:lstStyle/>
          <a:p>
            <a:r>
              <a:rPr lang="en-US" dirty="0" smtClean="0">
                <a:solidFill>
                  <a:srgbClr val="000000"/>
                </a:solidFill>
              </a:rPr>
              <a:t>In order for the executive to make the decision to preempt the running task, it requires the CPU itself.  The executive must preempt the running task to determine whether it should preempt the running task?!</a:t>
            </a:r>
          </a:p>
          <a:p>
            <a:endParaRPr lang="en-US" dirty="0">
              <a:solidFill>
                <a:srgbClr val="000000"/>
              </a:solidFill>
            </a:endParaRPr>
          </a:p>
          <a:p>
            <a:r>
              <a:rPr lang="en-US" dirty="0" smtClean="0">
                <a:solidFill>
                  <a:srgbClr val="000000"/>
                </a:solidFill>
              </a:rPr>
              <a:t>The answer is to use a special interrupt, generally triggered from a timer.</a:t>
            </a:r>
          </a:p>
        </p:txBody>
      </p:sp>
      <p:sp>
        <p:nvSpPr>
          <p:cNvPr id="3" name="Rectangle 2"/>
          <p:cNvSpPr/>
          <p:nvPr/>
        </p:nvSpPr>
        <p:spPr>
          <a:xfrm>
            <a:off x="1444135" y="5480679"/>
            <a:ext cx="1004179" cy="160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ectangle 26"/>
          <p:cNvSpPr/>
          <p:nvPr/>
        </p:nvSpPr>
        <p:spPr>
          <a:xfrm>
            <a:off x="2448316" y="5873359"/>
            <a:ext cx="148730" cy="161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Rectangle 27"/>
          <p:cNvSpPr/>
          <p:nvPr/>
        </p:nvSpPr>
        <p:spPr>
          <a:xfrm>
            <a:off x="3375014" y="5480679"/>
            <a:ext cx="1681786" cy="160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444136" y="6235845"/>
            <a:ext cx="68732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1444136" y="6235845"/>
            <a:ext cx="689048" cy="369332"/>
          </a:xfrm>
          <a:prstGeom prst="rect">
            <a:avLst/>
          </a:prstGeom>
          <a:noFill/>
        </p:spPr>
        <p:txBody>
          <a:bodyPr wrap="none" rtlCol="0">
            <a:spAutoFit/>
          </a:bodyPr>
          <a:lstStyle/>
          <a:p>
            <a:r>
              <a:rPr lang="en-US" dirty="0" smtClean="0">
                <a:solidFill>
                  <a:srgbClr val="000000"/>
                </a:solidFill>
              </a:rPr>
              <a:t>Time</a:t>
            </a:r>
          </a:p>
        </p:txBody>
      </p:sp>
      <p:sp>
        <p:nvSpPr>
          <p:cNvPr id="11" name="TextBox 10"/>
          <p:cNvSpPr txBox="1"/>
          <p:nvPr/>
        </p:nvSpPr>
        <p:spPr>
          <a:xfrm>
            <a:off x="148729" y="4479920"/>
            <a:ext cx="1185428" cy="1661993"/>
          </a:xfrm>
          <a:prstGeom prst="rect">
            <a:avLst/>
          </a:prstGeom>
          <a:noFill/>
        </p:spPr>
        <p:txBody>
          <a:bodyPr wrap="none" rtlCol="0">
            <a:spAutoFit/>
          </a:bodyPr>
          <a:lstStyle/>
          <a:p>
            <a:r>
              <a:rPr lang="en-US" dirty="0" smtClean="0">
                <a:solidFill>
                  <a:srgbClr val="000000"/>
                </a:solidFill>
              </a:rPr>
              <a:t>Executive</a:t>
            </a:r>
          </a:p>
          <a:p>
            <a:endParaRPr lang="en-US" sz="1000" dirty="0" smtClean="0">
              <a:solidFill>
                <a:srgbClr val="000000"/>
              </a:solidFill>
            </a:endParaRPr>
          </a:p>
          <a:p>
            <a:r>
              <a:rPr lang="en-US" dirty="0" smtClean="0">
                <a:solidFill>
                  <a:srgbClr val="000000"/>
                </a:solidFill>
              </a:rPr>
              <a:t>Thread 1</a:t>
            </a:r>
          </a:p>
          <a:p>
            <a:endParaRPr lang="en-US" sz="1000" dirty="0" smtClean="0">
              <a:solidFill>
                <a:srgbClr val="000000"/>
              </a:solidFill>
            </a:endParaRPr>
          </a:p>
          <a:p>
            <a:r>
              <a:rPr lang="en-US" dirty="0" smtClean="0">
                <a:solidFill>
                  <a:srgbClr val="000000"/>
                </a:solidFill>
              </a:rPr>
              <a:t>Thread 2</a:t>
            </a:r>
          </a:p>
          <a:p>
            <a:endParaRPr lang="en-US" sz="1000" dirty="0" smtClean="0">
              <a:solidFill>
                <a:srgbClr val="000000"/>
              </a:solidFill>
            </a:endParaRPr>
          </a:p>
          <a:p>
            <a:r>
              <a:rPr lang="en-US" dirty="0" smtClean="0">
                <a:solidFill>
                  <a:srgbClr val="000000"/>
                </a:solidFill>
              </a:rPr>
              <a:t>Interrupt</a:t>
            </a:r>
          </a:p>
        </p:txBody>
      </p:sp>
      <p:sp>
        <p:nvSpPr>
          <p:cNvPr id="42" name="Rectangle 41"/>
          <p:cNvSpPr/>
          <p:nvPr/>
        </p:nvSpPr>
        <p:spPr>
          <a:xfrm>
            <a:off x="3226284" y="5864060"/>
            <a:ext cx="148730" cy="161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3" name="Rectangle 42"/>
          <p:cNvSpPr/>
          <p:nvPr/>
        </p:nvSpPr>
        <p:spPr>
          <a:xfrm>
            <a:off x="2597047" y="4606962"/>
            <a:ext cx="629238" cy="160187"/>
          </a:xfrm>
          <a:prstGeom prst="rect">
            <a:avLst/>
          </a:prstGeom>
          <a:solidFill>
            <a:srgbClr val="FF66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4" name="Rectangle 43"/>
          <p:cNvSpPr/>
          <p:nvPr/>
        </p:nvSpPr>
        <p:spPr>
          <a:xfrm>
            <a:off x="5091122" y="5920794"/>
            <a:ext cx="148730" cy="161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5" name="Rectangle 44"/>
          <p:cNvSpPr/>
          <p:nvPr/>
        </p:nvSpPr>
        <p:spPr>
          <a:xfrm>
            <a:off x="5869090" y="5911495"/>
            <a:ext cx="148730" cy="161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6" name="Rectangle 45"/>
          <p:cNvSpPr/>
          <p:nvPr/>
        </p:nvSpPr>
        <p:spPr>
          <a:xfrm>
            <a:off x="5239853" y="4654397"/>
            <a:ext cx="629238" cy="160187"/>
          </a:xfrm>
          <a:prstGeom prst="rect">
            <a:avLst/>
          </a:prstGeom>
          <a:solidFill>
            <a:srgbClr val="FF66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Rectangle 46"/>
          <p:cNvSpPr/>
          <p:nvPr/>
        </p:nvSpPr>
        <p:spPr>
          <a:xfrm>
            <a:off x="6987678" y="4654397"/>
            <a:ext cx="629238" cy="160187"/>
          </a:xfrm>
          <a:prstGeom prst="rect">
            <a:avLst/>
          </a:prstGeom>
          <a:solidFill>
            <a:srgbClr val="FF66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Connector 12"/>
          <p:cNvCxnSpPr/>
          <p:nvPr/>
        </p:nvCxnSpPr>
        <p:spPr>
          <a:xfrm flipH="1" flipV="1">
            <a:off x="2597046" y="4860352"/>
            <a:ext cx="1" cy="929259"/>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flipH="1" flipV="1">
            <a:off x="3226283" y="4848910"/>
            <a:ext cx="1" cy="929259"/>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flipH="1" flipV="1">
            <a:off x="5243525" y="4883236"/>
            <a:ext cx="1" cy="929259"/>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flipH="1" flipV="1">
            <a:off x="5869089" y="4894678"/>
            <a:ext cx="1" cy="929259"/>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51" name="Rectangle 50"/>
          <p:cNvSpPr/>
          <p:nvPr/>
        </p:nvSpPr>
        <p:spPr>
          <a:xfrm>
            <a:off x="7682621" y="5480679"/>
            <a:ext cx="634787" cy="160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TextBox 23"/>
          <p:cNvSpPr txBox="1"/>
          <p:nvPr/>
        </p:nvSpPr>
        <p:spPr>
          <a:xfrm>
            <a:off x="1716107" y="3406102"/>
            <a:ext cx="1464413" cy="1200329"/>
          </a:xfrm>
          <a:prstGeom prst="rect">
            <a:avLst/>
          </a:prstGeom>
          <a:noFill/>
        </p:spPr>
        <p:txBody>
          <a:bodyPr wrap="square" rtlCol="0">
            <a:spAutoFit/>
          </a:bodyPr>
          <a:lstStyle/>
          <a:p>
            <a:r>
              <a:rPr lang="en-US" sz="1200" dirty="0" smtClean="0">
                <a:solidFill>
                  <a:srgbClr val="000000"/>
                </a:solidFill>
              </a:rPr>
              <a:t>Interrupt occurs, executive decides to give the CPU back to Thread 2 just like a ‘normal’ interrupt</a:t>
            </a:r>
          </a:p>
        </p:txBody>
      </p:sp>
      <p:sp>
        <p:nvSpPr>
          <p:cNvPr id="52" name="TextBox 51"/>
          <p:cNvSpPr txBox="1"/>
          <p:nvPr/>
        </p:nvSpPr>
        <p:spPr>
          <a:xfrm>
            <a:off x="3851640" y="3398411"/>
            <a:ext cx="2478964" cy="1384995"/>
          </a:xfrm>
          <a:prstGeom prst="rect">
            <a:avLst/>
          </a:prstGeom>
          <a:noFill/>
        </p:spPr>
        <p:txBody>
          <a:bodyPr wrap="square" rtlCol="0">
            <a:spAutoFit/>
          </a:bodyPr>
          <a:lstStyle/>
          <a:p>
            <a:r>
              <a:rPr lang="en-US" sz="1200" dirty="0" smtClean="0">
                <a:solidFill>
                  <a:srgbClr val="000000"/>
                </a:solidFill>
              </a:rPr>
              <a:t>Interrupt occurs, executive decides to give the CPU to Thread 1.  It saves and modifies the internal CPU state to the interrupt ‘returns’ to a different instruction to the one it interrupted</a:t>
            </a:r>
          </a:p>
        </p:txBody>
      </p:sp>
      <p:sp>
        <p:nvSpPr>
          <p:cNvPr id="26" name="Rectangle 25"/>
          <p:cNvSpPr/>
          <p:nvPr/>
        </p:nvSpPr>
        <p:spPr>
          <a:xfrm>
            <a:off x="5983499" y="5129635"/>
            <a:ext cx="1004179" cy="160187"/>
          </a:xfrm>
          <a:prstGeom prst="rect">
            <a:avLst/>
          </a:prstGeom>
          <a:solidFill>
            <a:schemeClr val="tx1">
              <a:lumMod val="50000"/>
              <a:lumOff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78521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a:t>
            </a:fld>
            <a:endParaRPr lang="en-US"/>
          </a:p>
        </p:txBody>
      </p:sp>
      <p:sp>
        <p:nvSpPr>
          <p:cNvPr id="4" name="Content Placeholder 3"/>
          <p:cNvSpPr>
            <a:spLocks noGrp="1"/>
          </p:cNvSpPr>
          <p:nvPr>
            <p:ph idx="1"/>
          </p:nvPr>
        </p:nvSpPr>
        <p:spPr/>
        <p:txBody>
          <a:bodyPr/>
          <a:lstStyle/>
          <a:p>
            <a:r>
              <a:rPr lang="en-US" dirty="0" smtClean="0"/>
              <a:t>Operating Environments</a:t>
            </a:r>
          </a:p>
          <a:p>
            <a:r>
              <a:rPr lang="en-US" dirty="0" smtClean="0"/>
              <a:t>Concurrency in RT Systems</a:t>
            </a:r>
          </a:p>
          <a:p>
            <a:r>
              <a:rPr lang="en-US" dirty="0" smtClean="0"/>
              <a:t>Scheduling</a:t>
            </a:r>
          </a:p>
          <a:p>
            <a:r>
              <a:rPr lang="en-US" dirty="0" smtClean="0"/>
              <a:t>Locking and Synchronization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20</a:t>
            </a:fld>
            <a:endParaRPr lang="en-US" dirty="0"/>
          </a:p>
        </p:txBody>
      </p:sp>
      <p:sp>
        <p:nvSpPr>
          <p:cNvPr id="6" name="TextBox 5"/>
          <p:cNvSpPr txBox="1"/>
          <p:nvPr/>
        </p:nvSpPr>
        <p:spPr>
          <a:xfrm>
            <a:off x="572036" y="1805969"/>
            <a:ext cx="7665286" cy="1477328"/>
          </a:xfrm>
          <a:prstGeom prst="rect">
            <a:avLst/>
          </a:prstGeom>
          <a:noFill/>
        </p:spPr>
        <p:txBody>
          <a:bodyPr wrap="square" rtlCol="0">
            <a:spAutoFit/>
          </a:bodyPr>
          <a:lstStyle/>
          <a:p>
            <a:r>
              <a:rPr lang="en-US" dirty="0" smtClean="0">
                <a:solidFill>
                  <a:srgbClr val="000000"/>
                </a:solidFill>
              </a:rPr>
              <a:t>In order for the executive to make the decision to preempt the running task, it requires the CPU itself.  The executive must preempt the running task to determine whether it should preempt the running task?!</a:t>
            </a:r>
          </a:p>
          <a:p>
            <a:endParaRPr lang="en-US" dirty="0">
              <a:solidFill>
                <a:srgbClr val="000000"/>
              </a:solidFill>
            </a:endParaRPr>
          </a:p>
          <a:p>
            <a:r>
              <a:rPr lang="en-US" dirty="0" smtClean="0">
                <a:solidFill>
                  <a:srgbClr val="000000"/>
                </a:solidFill>
              </a:rPr>
              <a:t>The answer is to use a special interrupt, generally triggered from a timer.</a:t>
            </a:r>
          </a:p>
        </p:txBody>
      </p:sp>
      <p:sp>
        <p:nvSpPr>
          <p:cNvPr id="3" name="Rectangle 2"/>
          <p:cNvSpPr/>
          <p:nvPr/>
        </p:nvSpPr>
        <p:spPr>
          <a:xfrm>
            <a:off x="1444135" y="5480679"/>
            <a:ext cx="1004179" cy="160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ectangle 26"/>
          <p:cNvSpPr/>
          <p:nvPr/>
        </p:nvSpPr>
        <p:spPr>
          <a:xfrm>
            <a:off x="2448316" y="5873359"/>
            <a:ext cx="148730" cy="161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Rectangle 27"/>
          <p:cNvSpPr/>
          <p:nvPr/>
        </p:nvSpPr>
        <p:spPr>
          <a:xfrm>
            <a:off x="3375014" y="5480679"/>
            <a:ext cx="1681786" cy="160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444136" y="6235845"/>
            <a:ext cx="68732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1444136" y="6235845"/>
            <a:ext cx="689048" cy="369332"/>
          </a:xfrm>
          <a:prstGeom prst="rect">
            <a:avLst/>
          </a:prstGeom>
          <a:noFill/>
        </p:spPr>
        <p:txBody>
          <a:bodyPr wrap="none" rtlCol="0">
            <a:spAutoFit/>
          </a:bodyPr>
          <a:lstStyle/>
          <a:p>
            <a:r>
              <a:rPr lang="en-US" dirty="0" smtClean="0">
                <a:solidFill>
                  <a:srgbClr val="000000"/>
                </a:solidFill>
              </a:rPr>
              <a:t>Time</a:t>
            </a:r>
          </a:p>
        </p:txBody>
      </p:sp>
      <p:sp>
        <p:nvSpPr>
          <p:cNvPr id="11" name="TextBox 10"/>
          <p:cNvSpPr txBox="1"/>
          <p:nvPr/>
        </p:nvSpPr>
        <p:spPr>
          <a:xfrm>
            <a:off x="148729" y="4479920"/>
            <a:ext cx="1185428" cy="1661993"/>
          </a:xfrm>
          <a:prstGeom prst="rect">
            <a:avLst/>
          </a:prstGeom>
          <a:noFill/>
        </p:spPr>
        <p:txBody>
          <a:bodyPr wrap="none" rtlCol="0">
            <a:spAutoFit/>
          </a:bodyPr>
          <a:lstStyle/>
          <a:p>
            <a:r>
              <a:rPr lang="en-US" dirty="0" smtClean="0">
                <a:solidFill>
                  <a:srgbClr val="000000"/>
                </a:solidFill>
              </a:rPr>
              <a:t>Executive</a:t>
            </a:r>
          </a:p>
          <a:p>
            <a:endParaRPr lang="en-US" sz="1000" dirty="0" smtClean="0">
              <a:solidFill>
                <a:srgbClr val="000000"/>
              </a:solidFill>
            </a:endParaRPr>
          </a:p>
          <a:p>
            <a:r>
              <a:rPr lang="en-US" dirty="0" smtClean="0">
                <a:solidFill>
                  <a:srgbClr val="000000"/>
                </a:solidFill>
              </a:rPr>
              <a:t>Thread 1</a:t>
            </a:r>
          </a:p>
          <a:p>
            <a:endParaRPr lang="en-US" sz="1000" dirty="0" smtClean="0">
              <a:solidFill>
                <a:srgbClr val="000000"/>
              </a:solidFill>
            </a:endParaRPr>
          </a:p>
          <a:p>
            <a:r>
              <a:rPr lang="en-US" dirty="0" smtClean="0">
                <a:solidFill>
                  <a:srgbClr val="000000"/>
                </a:solidFill>
              </a:rPr>
              <a:t>Thread 2</a:t>
            </a:r>
          </a:p>
          <a:p>
            <a:endParaRPr lang="en-US" sz="1000" dirty="0" smtClean="0">
              <a:solidFill>
                <a:srgbClr val="000000"/>
              </a:solidFill>
            </a:endParaRPr>
          </a:p>
          <a:p>
            <a:r>
              <a:rPr lang="en-US" dirty="0" smtClean="0">
                <a:solidFill>
                  <a:srgbClr val="000000"/>
                </a:solidFill>
              </a:rPr>
              <a:t>Interrupt</a:t>
            </a:r>
          </a:p>
        </p:txBody>
      </p:sp>
      <p:sp>
        <p:nvSpPr>
          <p:cNvPr id="41" name="Rectangle 40"/>
          <p:cNvSpPr/>
          <p:nvPr/>
        </p:nvSpPr>
        <p:spPr>
          <a:xfrm>
            <a:off x="5983499" y="5129635"/>
            <a:ext cx="1004179" cy="160187"/>
          </a:xfrm>
          <a:prstGeom prst="rect">
            <a:avLst/>
          </a:prstGeom>
          <a:solidFill>
            <a:srgbClr val="7F7F7F"/>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3226284" y="5864060"/>
            <a:ext cx="148730" cy="161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3" name="Rectangle 42"/>
          <p:cNvSpPr/>
          <p:nvPr/>
        </p:nvSpPr>
        <p:spPr>
          <a:xfrm>
            <a:off x="2597047" y="4606962"/>
            <a:ext cx="629238" cy="160187"/>
          </a:xfrm>
          <a:prstGeom prst="rect">
            <a:avLst/>
          </a:prstGeom>
          <a:solidFill>
            <a:srgbClr val="FF66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4" name="Rectangle 43"/>
          <p:cNvSpPr/>
          <p:nvPr/>
        </p:nvSpPr>
        <p:spPr>
          <a:xfrm>
            <a:off x="5091122" y="5920794"/>
            <a:ext cx="148730" cy="161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5" name="Rectangle 44"/>
          <p:cNvSpPr/>
          <p:nvPr/>
        </p:nvSpPr>
        <p:spPr>
          <a:xfrm>
            <a:off x="5869090" y="5911495"/>
            <a:ext cx="148730" cy="1616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6" name="Rectangle 45"/>
          <p:cNvSpPr/>
          <p:nvPr/>
        </p:nvSpPr>
        <p:spPr>
          <a:xfrm>
            <a:off x="5239853" y="4654397"/>
            <a:ext cx="629238" cy="160187"/>
          </a:xfrm>
          <a:prstGeom prst="rect">
            <a:avLst/>
          </a:prstGeom>
          <a:solidFill>
            <a:srgbClr val="FF66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Rectangle 46"/>
          <p:cNvSpPr/>
          <p:nvPr/>
        </p:nvSpPr>
        <p:spPr>
          <a:xfrm>
            <a:off x="6987678" y="4654397"/>
            <a:ext cx="629238" cy="160187"/>
          </a:xfrm>
          <a:prstGeom prst="rect">
            <a:avLst/>
          </a:prstGeom>
          <a:solidFill>
            <a:srgbClr val="FF66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Connector 12"/>
          <p:cNvCxnSpPr/>
          <p:nvPr/>
        </p:nvCxnSpPr>
        <p:spPr>
          <a:xfrm flipH="1" flipV="1">
            <a:off x="2597046" y="4860352"/>
            <a:ext cx="1" cy="929259"/>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flipH="1" flipV="1">
            <a:off x="3226283" y="4848910"/>
            <a:ext cx="1" cy="929259"/>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flipH="1" flipV="1">
            <a:off x="5243525" y="4883236"/>
            <a:ext cx="1" cy="929259"/>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flipH="1" flipV="1">
            <a:off x="5869089" y="4894678"/>
            <a:ext cx="1" cy="929259"/>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51" name="Rectangle 50"/>
          <p:cNvSpPr/>
          <p:nvPr/>
        </p:nvSpPr>
        <p:spPr>
          <a:xfrm>
            <a:off x="7682621" y="5480679"/>
            <a:ext cx="634787" cy="160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TextBox 23"/>
          <p:cNvSpPr txBox="1"/>
          <p:nvPr/>
        </p:nvSpPr>
        <p:spPr>
          <a:xfrm>
            <a:off x="1716107" y="3406102"/>
            <a:ext cx="1464413" cy="1200329"/>
          </a:xfrm>
          <a:prstGeom prst="rect">
            <a:avLst/>
          </a:prstGeom>
          <a:noFill/>
        </p:spPr>
        <p:txBody>
          <a:bodyPr wrap="square" rtlCol="0">
            <a:spAutoFit/>
          </a:bodyPr>
          <a:lstStyle/>
          <a:p>
            <a:r>
              <a:rPr lang="en-US" sz="1200" dirty="0" smtClean="0">
                <a:solidFill>
                  <a:srgbClr val="000000"/>
                </a:solidFill>
              </a:rPr>
              <a:t>Interrupt occurs, executive decides to give the CPU back to Thread 2 just like a ‘normal’ interrupt</a:t>
            </a:r>
          </a:p>
        </p:txBody>
      </p:sp>
      <p:sp>
        <p:nvSpPr>
          <p:cNvPr id="52" name="TextBox 51"/>
          <p:cNvSpPr txBox="1"/>
          <p:nvPr/>
        </p:nvSpPr>
        <p:spPr>
          <a:xfrm>
            <a:off x="3851640" y="3398411"/>
            <a:ext cx="2478964" cy="1384995"/>
          </a:xfrm>
          <a:prstGeom prst="rect">
            <a:avLst/>
          </a:prstGeom>
          <a:noFill/>
        </p:spPr>
        <p:txBody>
          <a:bodyPr wrap="square" rtlCol="0">
            <a:spAutoFit/>
          </a:bodyPr>
          <a:lstStyle/>
          <a:p>
            <a:r>
              <a:rPr lang="en-US" sz="1200" dirty="0" smtClean="0">
                <a:solidFill>
                  <a:srgbClr val="000000"/>
                </a:solidFill>
              </a:rPr>
              <a:t>Interrupt occurs, executive decides to give the CPU to Thread 1.  It saves and modifies the internal CPU state to the interrupt ‘returns’ to a different instruction to the one it interrupted</a:t>
            </a:r>
          </a:p>
        </p:txBody>
      </p:sp>
      <p:sp>
        <p:nvSpPr>
          <p:cNvPr id="53" name="TextBox 52"/>
          <p:cNvSpPr txBox="1"/>
          <p:nvPr/>
        </p:nvSpPr>
        <p:spPr>
          <a:xfrm>
            <a:off x="6483004" y="3509683"/>
            <a:ext cx="2478964" cy="830997"/>
          </a:xfrm>
          <a:prstGeom prst="rect">
            <a:avLst/>
          </a:prstGeom>
          <a:noFill/>
        </p:spPr>
        <p:txBody>
          <a:bodyPr wrap="square" rtlCol="0">
            <a:spAutoFit/>
          </a:bodyPr>
          <a:lstStyle/>
          <a:p>
            <a:r>
              <a:rPr lang="en-US" sz="1200" dirty="0" smtClean="0">
                <a:solidFill>
                  <a:srgbClr val="000000"/>
                </a:solidFill>
              </a:rPr>
              <a:t>Thread 1 finishes processing and voluntarily calls the executive which restores Thread 2’s state and gives it back the CPU</a:t>
            </a:r>
          </a:p>
        </p:txBody>
      </p:sp>
    </p:spTree>
    <p:extLst>
      <p:ext uri="{BB962C8B-B14F-4D97-AF65-F5344CB8AC3E}">
        <p14:creationId xmlns:p14="http://schemas.microsoft.com/office/powerpoint/2010/main" val="17822755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21</a:t>
            </a:fld>
            <a:endParaRPr lang="en-US" dirty="0"/>
          </a:p>
        </p:txBody>
      </p:sp>
      <p:sp>
        <p:nvSpPr>
          <p:cNvPr id="6" name="TextBox 5"/>
          <p:cNvSpPr txBox="1"/>
          <p:nvPr/>
        </p:nvSpPr>
        <p:spPr>
          <a:xfrm>
            <a:off x="572036" y="1668665"/>
            <a:ext cx="7665286" cy="3970318"/>
          </a:xfrm>
          <a:prstGeom prst="rect">
            <a:avLst/>
          </a:prstGeom>
          <a:noFill/>
        </p:spPr>
        <p:txBody>
          <a:bodyPr wrap="square" rtlCol="0">
            <a:spAutoFit/>
          </a:bodyPr>
          <a:lstStyle/>
          <a:p>
            <a:r>
              <a:rPr lang="en-US" dirty="0" smtClean="0">
                <a:solidFill>
                  <a:srgbClr val="000000"/>
                </a:solidFill>
              </a:rPr>
              <a:t>Real Time Executives can generally only work with threads, not tasks.  A full multi-tasking environment generally requires an operating system.  In addition to simple scheduling, tasks require complete isolation of resources which in turn requires:</a:t>
            </a:r>
          </a:p>
          <a:p>
            <a:endParaRPr lang="en-US" dirty="0">
              <a:solidFill>
                <a:srgbClr val="000000"/>
              </a:solidFill>
            </a:endParaRPr>
          </a:p>
          <a:p>
            <a:pPr marL="285750" indent="-285750">
              <a:buFont typeface="Arial"/>
              <a:buChar char="•"/>
            </a:pPr>
            <a:r>
              <a:rPr lang="en-US" dirty="0" smtClean="0">
                <a:solidFill>
                  <a:srgbClr val="000000"/>
                </a:solidFill>
              </a:rPr>
              <a:t>Virtual Memory:	One task’s memory location 0x10000000 will be different from another task’s memory location 0x10000000</a:t>
            </a:r>
          </a:p>
          <a:p>
            <a:pPr marL="285750" indent="-285750">
              <a:buFont typeface="Arial"/>
              <a:buChar char="•"/>
            </a:pPr>
            <a:r>
              <a:rPr lang="en-US" dirty="0" smtClean="0">
                <a:solidFill>
                  <a:srgbClr val="000000"/>
                </a:solidFill>
              </a:rPr>
              <a:t>Storage Arbitration:	The operating system must manage file systems on underlying storage devices and allocate and schedule time for each task’s requests to be met</a:t>
            </a:r>
          </a:p>
          <a:p>
            <a:pPr marL="285750" indent="-285750">
              <a:buFont typeface="Arial"/>
              <a:buChar char="•"/>
            </a:pPr>
            <a:r>
              <a:rPr lang="en-US" dirty="0" err="1" smtClean="0">
                <a:solidFill>
                  <a:srgbClr val="000000"/>
                </a:solidFill>
              </a:rPr>
              <a:t>Comms</a:t>
            </a:r>
            <a:r>
              <a:rPr lang="en-US" dirty="0" smtClean="0">
                <a:solidFill>
                  <a:srgbClr val="000000"/>
                </a:solidFill>
              </a:rPr>
              <a:t> Arbitration:	For </a:t>
            </a:r>
            <a:r>
              <a:rPr lang="en-US" dirty="0" err="1" smtClean="0">
                <a:solidFill>
                  <a:srgbClr val="000000"/>
                </a:solidFill>
              </a:rPr>
              <a:t>comms</a:t>
            </a:r>
            <a:r>
              <a:rPr lang="en-US" dirty="0" smtClean="0">
                <a:solidFill>
                  <a:srgbClr val="000000"/>
                </a:solidFill>
              </a:rPr>
              <a:t> links supporting multiple end points (</a:t>
            </a:r>
            <a:r>
              <a:rPr lang="en-US" dirty="0" err="1" smtClean="0">
                <a:solidFill>
                  <a:srgbClr val="000000"/>
                </a:solidFill>
              </a:rPr>
              <a:t>eg</a:t>
            </a:r>
            <a:r>
              <a:rPr lang="en-US" dirty="0" smtClean="0">
                <a:solidFill>
                  <a:srgbClr val="000000"/>
                </a:solidFill>
              </a:rPr>
              <a:t> Ethernet) the OS must allocate and schedule time for each</a:t>
            </a:r>
          </a:p>
          <a:p>
            <a:r>
              <a:rPr lang="en-US" dirty="0">
                <a:solidFill>
                  <a:srgbClr val="000000"/>
                </a:solidFill>
              </a:rPr>
              <a:t> </a:t>
            </a:r>
            <a:r>
              <a:rPr lang="en-US" dirty="0" smtClean="0">
                <a:solidFill>
                  <a:srgbClr val="000000"/>
                </a:solidFill>
              </a:rPr>
              <a:t>    task’s requests to be met</a:t>
            </a:r>
          </a:p>
          <a:p>
            <a:pPr marL="285750" indent="-285750">
              <a:buFont typeface="Arial"/>
              <a:buChar char="•"/>
            </a:pPr>
            <a:r>
              <a:rPr lang="en-US" dirty="0" smtClean="0">
                <a:solidFill>
                  <a:srgbClr val="000000"/>
                </a:solidFill>
              </a:rPr>
              <a:t>etc…</a:t>
            </a:r>
          </a:p>
        </p:txBody>
      </p:sp>
      <p:grpSp>
        <p:nvGrpSpPr>
          <p:cNvPr id="20" name="Group 19"/>
          <p:cNvGrpSpPr/>
          <p:nvPr/>
        </p:nvGrpSpPr>
        <p:grpSpPr>
          <a:xfrm>
            <a:off x="777969" y="5980942"/>
            <a:ext cx="1224158" cy="572096"/>
            <a:chOff x="777969" y="4908583"/>
            <a:chExt cx="1224158" cy="572096"/>
          </a:xfrm>
        </p:grpSpPr>
        <p:sp>
          <p:nvSpPr>
            <p:cNvPr id="21" name="Rectangle 20"/>
            <p:cNvSpPr/>
            <p:nvPr/>
          </p:nvSpPr>
          <p:spPr>
            <a:xfrm>
              <a:off x="777969" y="5297608"/>
              <a:ext cx="1224158" cy="183071"/>
            </a:xfrm>
            <a:prstGeom prst="rect">
              <a:avLst/>
            </a:prstGeom>
            <a:solidFill>
              <a:srgbClr val="E6E6E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808080"/>
                </a:solidFill>
              </a:endParaRPr>
            </a:p>
          </p:txBody>
        </p:sp>
        <p:sp>
          <p:nvSpPr>
            <p:cNvPr id="22" name="Rectangle 21"/>
            <p:cNvSpPr/>
            <p:nvPr/>
          </p:nvSpPr>
          <p:spPr>
            <a:xfrm>
              <a:off x="777969" y="4908583"/>
              <a:ext cx="1224158" cy="354699"/>
            </a:xfrm>
            <a:prstGeom prst="rect">
              <a:avLst/>
            </a:prstGeom>
            <a:solidFill>
              <a:srgbClr val="E6E6E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808080"/>
                  </a:solidFill>
                </a:rPr>
                <a:t>Application</a:t>
              </a:r>
              <a:endParaRPr lang="en-US" sz="1600" dirty="0">
                <a:solidFill>
                  <a:srgbClr val="808080"/>
                </a:solidFill>
              </a:endParaRPr>
            </a:p>
          </p:txBody>
        </p:sp>
      </p:grpSp>
      <p:grpSp>
        <p:nvGrpSpPr>
          <p:cNvPr id="33" name="Group 32"/>
          <p:cNvGrpSpPr/>
          <p:nvPr/>
        </p:nvGrpSpPr>
        <p:grpSpPr>
          <a:xfrm>
            <a:off x="2766065" y="5598761"/>
            <a:ext cx="1224158" cy="957466"/>
            <a:chOff x="2543511" y="4523213"/>
            <a:chExt cx="1224158" cy="957466"/>
          </a:xfrm>
          <a:solidFill>
            <a:srgbClr val="E6E6E6"/>
          </a:solidFill>
        </p:grpSpPr>
        <p:sp>
          <p:nvSpPr>
            <p:cNvPr id="34" name="Rectangle 33"/>
            <p:cNvSpPr/>
            <p:nvPr/>
          </p:nvSpPr>
          <p:spPr>
            <a:xfrm>
              <a:off x="2543511" y="5297608"/>
              <a:ext cx="1224158" cy="183071"/>
            </a:xfrm>
            <a:prstGeom prst="rect">
              <a:avLst/>
            </a:prstGeom>
            <a:grpFill/>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808080"/>
                </a:solidFill>
              </a:endParaRPr>
            </a:p>
          </p:txBody>
        </p:sp>
        <p:sp>
          <p:nvSpPr>
            <p:cNvPr id="35" name="Rectangle 34"/>
            <p:cNvSpPr/>
            <p:nvPr/>
          </p:nvSpPr>
          <p:spPr>
            <a:xfrm>
              <a:off x="2543511" y="4908583"/>
              <a:ext cx="1224158" cy="354699"/>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rgbClr val="808080"/>
                  </a:solidFill>
                </a:rPr>
                <a:t>Cyclic Exec</a:t>
              </a:r>
              <a:endParaRPr lang="en-US" sz="1400" dirty="0">
                <a:solidFill>
                  <a:srgbClr val="808080"/>
                </a:solidFill>
              </a:endParaRPr>
            </a:p>
          </p:txBody>
        </p:sp>
        <p:sp>
          <p:nvSpPr>
            <p:cNvPr id="36" name="Rectangle 35"/>
            <p:cNvSpPr/>
            <p:nvPr/>
          </p:nvSpPr>
          <p:spPr>
            <a:xfrm>
              <a:off x="2543511" y="4523213"/>
              <a:ext cx="1224158" cy="354699"/>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808080"/>
                  </a:solidFill>
                </a:rPr>
                <a:t>Application</a:t>
              </a:r>
              <a:endParaRPr lang="en-US" sz="1600" dirty="0">
                <a:solidFill>
                  <a:srgbClr val="808080"/>
                </a:solidFill>
              </a:endParaRPr>
            </a:p>
          </p:txBody>
        </p:sp>
      </p:grpSp>
      <p:sp>
        <p:nvSpPr>
          <p:cNvPr id="27" name="Rectangle 26"/>
          <p:cNvSpPr/>
          <p:nvPr/>
        </p:nvSpPr>
        <p:spPr>
          <a:xfrm>
            <a:off x="7180674" y="4823894"/>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28" name="Rectangle 27"/>
          <p:cNvSpPr/>
          <p:nvPr/>
        </p:nvSpPr>
        <p:spPr>
          <a:xfrm>
            <a:off x="7077708" y="4921150"/>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29" name="Rectangle 28"/>
          <p:cNvSpPr/>
          <p:nvPr/>
        </p:nvSpPr>
        <p:spPr>
          <a:xfrm>
            <a:off x="6967400" y="5029848"/>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40" name="Rectangle 39"/>
          <p:cNvSpPr/>
          <p:nvPr/>
        </p:nvSpPr>
        <p:spPr>
          <a:xfrm>
            <a:off x="6853973" y="5142675"/>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41" name="Rectangle 40"/>
          <p:cNvSpPr/>
          <p:nvPr/>
        </p:nvSpPr>
        <p:spPr>
          <a:xfrm>
            <a:off x="6742258" y="6396040"/>
            <a:ext cx="1224158" cy="18307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2" name="Rectangle 41"/>
          <p:cNvSpPr/>
          <p:nvPr/>
        </p:nvSpPr>
        <p:spPr>
          <a:xfrm>
            <a:off x="6742258" y="5255504"/>
            <a:ext cx="1224158" cy="3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Application</a:t>
            </a:r>
            <a:endParaRPr lang="en-US" sz="1600" dirty="0"/>
          </a:p>
        </p:txBody>
      </p:sp>
      <p:sp>
        <p:nvSpPr>
          <p:cNvPr id="43" name="Rectangle 42"/>
          <p:cNvSpPr/>
          <p:nvPr/>
        </p:nvSpPr>
        <p:spPr>
          <a:xfrm>
            <a:off x="6745930" y="5633087"/>
            <a:ext cx="1224158" cy="7322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Operating System</a:t>
            </a:r>
            <a:endParaRPr lang="en-US" sz="1400" dirty="0"/>
          </a:p>
        </p:txBody>
      </p:sp>
      <p:sp>
        <p:nvSpPr>
          <p:cNvPr id="44" name="Rectangle 43"/>
          <p:cNvSpPr/>
          <p:nvPr/>
        </p:nvSpPr>
        <p:spPr>
          <a:xfrm>
            <a:off x="4975203" y="5362604"/>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45" name="Rectangle 44"/>
          <p:cNvSpPr/>
          <p:nvPr/>
        </p:nvSpPr>
        <p:spPr>
          <a:xfrm>
            <a:off x="4860797" y="5475432"/>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46" name="Rectangle 45"/>
          <p:cNvSpPr/>
          <p:nvPr/>
        </p:nvSpPr>
        <p:spPr>
          <a:xfrm>
            <a:off x="4754161" y="6369967"/>
            <a:ext cx="1224158" cy="183071"/>
          </a:xfrm>
          <a:prstGeom prst="rect">
            <a:avLst/>
          </a:prstGeom>
          <a:solidFill>
            <a:schemeClr val="bg2">
              <a:lumMod val="20000"/>
              <a:lumOff val="8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bg2"/>
              </a:solidFill>
            </a:endParaRPr>
          </a:p>
        </p:txBody>
      </p:sp>
      <p:sp>
        <p:nvSpPr>
          <p:cNvPr id="47" name="Rectangle 46"/>
          <p:cNvSpPr/>
          <p:nvPr/>
        </p:nvSpPr>
        <p:spPr>
          <a:xfrm>
            <a:off x="4754161" y="5595572"/>
            <a:ext cx="1224158" cy="354699"/>
          </a:xfrm>
          <a:prstGeom prst="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solidFill>
              </a:rPr>
              <a:t>Application</a:t>
            </a:r>
            <a:endParaRPr lang="en-US" sz="1600" dirty="0">
              <a:solidFill>
                <a:schemeClr val="bg2"/>
              </a:solidFill>
            </a:endParaRPr>
          </a:p>
        </p:txBody>
      </p:sp>
      <p:sp>
        <p:nvSpPr>
          <p:cNvPr id="48" name="Rectangle 47"/>
          <p:cNvSpPr/>
          <p:nvPr/>
        </p:nvSpPr>
        <p:spPr>
          <a:xfrm>
            <a:off x="4754161" y="5980942"/>
            <a:ext cx="1224158" cy="354699"/>
          </a:xfrm>
          <a:prstGeom prst="rect">
            <a:avLst/>
          </a:prstGeom>
          <a:solidFill>
            <a:schemeClr val="bg2">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bg2"/>
                </a:solidFill>
              </a:rPr>
              <a:t>RT Exec</a:t>
            </a:r>
            <a:endParaRPr lang="en-US" sz="1400" dirty="0">
              <a:solidFill>
                <a:schemeClr val="bg2"/>
              </a:solidFill>
            </a:endParaRPr>
          </a:p>
        </p:txBody>
      </p:sp>
    </p:spTree>
    <p:extLst>
      <p:ext uri="{BB962C8B-B14F-4D97-AF65-F5344CB8AC3E}">
        <p14:creationId xmlns:p14="http://schemas.microsoft.com/office/powerpoint/2010/main" val="10249355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22</a:t>
            </a:fld>
            <a:endParaRPr lang="en-US" dirty="0"/>
          </a:p>
        </p:txBody>
      </p:sp>
      <p:sp>
        <p:nvSpPr>
          <p:cNvPr id="6" name="TextBox 5"/>
          <p:cNvSpPr txBox="1"/>
          <p:nvPr/>
        </p:nvSpPr>
        <p:spPr>
          <a:xfrm>
            <a:off x="572036" y="1668665"/>
            <a:ext cx="7665286" cy="1477328"/>
          </a:xfrm>
          <a:prstGeom prst="rect">
            <a:avLst/>
          </a:prstGeom>
          <a:noFill/>
        </p:spPr>
        <p:txBody>
          <a:bodyPr wrap="square" rtlCol="0">
            <a:spAutoFit/>
          </a:bodyPr>
          <a:lstStyle/>
          <a:p>
            <a:r>
              <a:rPr lang="en-US" dirty="0" smtClean="0">
                <a:solidFill>
                  <a:srgbClr val="000000"/>
                </a:solidFill>
              </a:rPr>
              <a:t>The operating system was originally divided in to exactly two parts, the Kernel and Shell.  The Kernel was the portion of code that provided core functionality and the shell gave the user interface.  The user interface is now extended beyond the shell, however the concept of the kernel is still very much in tact.</a:t>
            </a:r>
          </a:p>
        </p:txBody>
      </p:sp>
      <p:sp>
        <p:nvSpPr>
          <p:cNvPr id="3" name="Rectangle 2"/>
          <p:cNvSpPr/>
          <p:nvPr/>
        </p:nvSpPr>
        <p:spPr>
          <a:xfrm>
            <a:off x="581332" y="3308200"/>
            <a:ext cx="4572000" cy="1477328"/>
          </a:xfrm>
          <a:prstGeom prst="rect">
            <a:avLst/>
          </a:prstGeom>
        </p:spPr>
        <p:txBody>
          <a:bodyPr>
            <a:spAutoFit/>
          </a:bodyPr>
          <a:lstStyle/>
          <a:p>
            <a:r>
              <a:rPr lang="en-US" dirty="0">
                <a:solidFill>
                  <a:srgbClr val="000000"/>
                </a:solidFill>
              </a:rPr>
              <a:t>For example, Linux is not an operating system, it’s a kernel.  The operating system is formally GNU/Linux where GNU is the name of the collection of tools that exist outside the kernel.</a:t>
            </a:r>
          </a:p>
        </p:txBody>
      </p:sp>
      <p:pic>
        <p:nvPicPr>
          <p:cNvPr id="5" name="Picture 4"/>
          <p:cNvPicPr>
            <a:picLocks noChangeAspect="1"/>
          </p:cNvPicPr>
          <p:nvPr/>
        </p:nvPicPr>
        <p:blipFill rotWithShape="1">
          <a:blip r:embed="rId2"/>
          <a:srcRect t="44801"/>
          <a:stretch/>
        </p:blipFill>
        <p:spPr>
          <a:xfrm>
            <a:off x="4894634" y="3950771"/>
            <a:ext cx="4229100" cy="2516703"/>
          </a:xfrm>
          <a:prstGeom prst="rect">
            <a:avLst/>
          </a:prstGeom>
        </p:spPr>
      </p:pic>
    </p:spTree>
    <p:extLst>
      <p:ext uri="{BB962C8B-B14F-4D97-AF65-F5344CB8AC3E}">
        <p14:creationId xmlns:p14="http://schemas.microsoft.com/office/powerpoint/2010/main" val="1878435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23</a:t>
            </a:fld>
            <a:endParaRPr lang="en-US" dirty="0"/>
          </a:p>
        </p:txBody>
      </p:sp>
      <p:sp>
        <p:nvSpPr>
          <p:cNvPr id="6" name="TextBox 5"/>
          <p:cNvSpPr txBox="1"/>
          <p:nvPr/>
        </p:nvSpPr>
        <p:spPr>
          <a:xfrm>
            <a:off x="572036" y="1853331"/>
            <a:ext cx="7665286" cy="2585323"/>
          </a:xfrm>
          <a:prstGeom prst="rect">
            <a:avLst/>
          </a:prstGeom>
          <a:noFill/>
        </p:spPr>
        <p:txBody>
          <a:bodyPr wrap="square" rtlCol="0">
            <a:spAutoFit/>
          </a:bodyPr>
          <a:lstStyle/>
          <a:p>
            <a:r>
              <a:rPr lang="en-US" dirty="0" smtClean="0">
                <a:solidFill>
                  <a:srgbClr val="000000"/>
                </a:solidFill>
              </a:rPr>
              <a:t>The non-kernel components of a modern operating system are referred to as the </a:t>
            </a:r>
            <a:r>
              <a:rPr lang="en-US" dirty="0" err="1" smtClean="0">
                <a:solidFill>
                  <a:srgbClr val="000000"/>
                </a:solidFill>
              </a:rPr>
              <a:t>userspace</a:t>
            </a:r>
            <a:r>
              <a:rPr lang="en-US" dirty="0" smtClean="0">
                <a:solidFill>
                  <a:srgbClr val="000000"/>
                </a:solidFill>
              </a:rPr>
              <a:t>.  This will include</a:t>
            </a:r>
          </a:p>
          <a:p>
            <a:endParaRPr lang="en-US" dirty="0" smtClean="0">
              <a:solidFill>
                <a:srgbClr val="000000"/>
              </a:solidFill>
            </a:endParaRPr>
          </a:p>
          <a:p>
            <a:pPr marL="285750" indent="-285750">
              <a:buFont typeface="Arial"/>
              <a:buChar char="•"/>
            </a:pPr>
            <a:r>
              <a:rPr lang="en-US" dirty="0" smtClean="0">
                <a:solidFill>
                  <a:srgbClr val="000000"/>
                </a:solidFill>
              </a:rPr>
              <a:t>Windowing system</a:t>
            </a:r>
          </a:p>
          <a:p>
            <a:pPr marL="285750" indent="-285750">
              <a:buFont typeface="Arial"/>
              <a:buChar char="•"/>
            </a:pPr>
            <a:r>
              <a:rPr lang="en-US" dirty="0" smtClean="0">
                <a:solidFill>
                  <a:srgbClr val="000000"/>
                </a:solidFill>
              </a:rPr>
              <a:t>Network manager</a:t>
            </a:r>
          </a:p>
          <a:p>
            <a:pPr marL="285750" indent="-285750">
              <a:buFont typeface="Arial"/>
              <a:buChar char="•"/>
            </a:pPr>
            <a:r>
              <a:rPr lang="en-US" dirty="0" smtClean="0">
                <a:solidFill>
                  <a:srgbClr val="000000"/>
                </a:solidFill>
              </a:rPr>
              <a:t>Service manager</a:t>
            </a:r>
          </a:p>
          <a:p>
            <a:pPr marL="285750" indent="-285750">
              <a:buFont typeface="Arial"/>
              <a:buChar char="•"/>
            </a:pPr>
            <a:r>
              <a:rPr lang="en-US" dirty="0" smtClean="0">
                <a:solidFill>
                  <a:srgbClr val="000000"/>
                </a:solidFill>
              </a:rPr>
              <a:t>Application stack </a:t>
            </a:r>
          </a:p>
          <a:p>
            <a:pPr marL="285750" indent="-285750">
              <a:buFont typeface="Arial"/>
              <a:buChar char="•"/>
            </a:pPr>
            <a:r>
              <a:rPr lang="en-US" dirty="0" smtClean="0">
                <a:solidFill>
                  <a:srgbClr val="000000"/>
                </a:solidFill>
              </a:rPr>
              <a:t>Internationalization tools (I18N)</a:t>
            </a:r>
          </a:p>
          <a:p>
            <a:pPr marL="285750" indent="-285750">
              <a:buFont typeface="Arial"/>
              <a:buChar char="•"/>
            </a:pPr>
            <a:r>
              <a:rPr lang="en-US" dirty="0" smtClean="0">
                <a:solidFill>
                  <a:srgbClr val="000000"/>
                </a:solidFill>
              </a:rPr>
              <a:t>Power policy tools</a:t>
            </a:r>
          </a:p>
        </p:txBody>
      </p:sp>
      <p:sp>
        <p:nvSpPr>
          <p:cNvPr id="7" name="TextBox 6"/>
          <p:cNvSpPr txBox="1"/>
          <p:nvPr/>
        </p:nvSpPr>
        <p:spPr>
          <a:xfrm>
            <a:off x="640681" y="4668303"/>
            <a:ext cx="7688167" cy="646331"/>
          </a:xfrm>
          <a:prstGeom prst="rect">
            <a:avLst/>
          </a:prstGeom>
          <a:noFill/>
        </p:spPr>
        <p:txBody>
          <a:bodyPr wrap="square" rtlCol="0">
            <a:spAutoFit/>
          </a:bodyPr>
          <a:lstStyle/>
          <a:p>
            <a:r>
              <a:rPr lang="en-US" dirty="0" smtClean="0"/>
              <a:t>A commonly used phrase is that the kernel provides mechanism, </a:t>
            </a:r>
            <a:r>
              <a:rPr lang="en-US" dirty="0" err="1" smtClean="0"/>
              <a:t>userspace</a:t>
            </a:r>
            <a:r>
              <a:rPr lang="en-US" dirty="0" smtClean="0"/>
              <a:t> provides policy.</a:t>
            </a:r>
          </a:p>
        </p:txBody>
      </p:sp>
    </p:spTree>
    <p:extLst>
      <p:ext uri="{BB962C8B-B14F-4D97-AF65-F5344CB8AC3E}">
        <p14:creationId xmlns:p14="http://schemas.microsoft.com/office/powerpoint/2010/main" val="71214214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24</a:t>
            </a:fld>
            <a:endParaRPr lang="en-US" dirty="0"/>
          </a:p>
        </p:txBody>
      </p:sp>
      <p:sp>
        <p:nvSpPr>
          <p:cNvPr id="6" name="TextBox 5"/>
          <p:cNvSpPr txBox="1"/>
          <p:nvPr/>
        </p:nvSpPr>
        <p:spPr>
          <a:xfrm>
            <a:off x="572036" y="1634339"/>
            <a:ext cx="7665286" cy="4247317"/>
          </a:xfrm>
          <a:prstGeom prst="rect">
            <a:avLst/>
          </a:prstGeom>
          <a:noFill/>
        </p:spPr>
        <p:txBody>
          <a:bodyPr wrap="square" rtlCol="0">
            <a:spAutoFit/>
          </a:bodyPr>
          <a:lstStyle/>
          <a:p>
            <a:r>
              <a:rPr lang="en-US" dirty="0" smtClean="0">
                <a:solidFill>
                  <a:srgbClr val="000000"/>
                </a:solidFill>
              </a:rPr>
              <a:t>We have asserted that the existence of a preemptive executive can improve the determinism of the system by considering all possible options for allocation of CPU time in order to choose the best order in which to run threads.</a:t>
            </a:r>
          </a:p>
          <a:p>
            <a:endParaRPr lang="en-US" dirty="0">
              <a:solidFill>
                <a:srgbClr val="000000"/>
              </a:solidFill>
            </a:endParaRPr>
          </a:p>
          <a:p>
            <a:r>
              <a:rPr lang="en-US" dirty="0" smtClean="0">
                <a:solidFill>
                  <a:srgbClr val="000000"/>
                </a:solidFill>
              </a:rPr>
              <a:t>In addition to ordering access to the CPU, the executive can order access to other shared resources (such as the network) to the same end.</a:t>
            </a:r>
          </a:p>
          <a:p>
            <a:endParaRPr lang="en-US" dirty="0">
              <a:solidFill>
                <a:srgbClr val="000000"/>
              </a:solidFill>
            </a:endParaRPr>
          </a:p>
          <a:p>
            <a:r>
              <a:rPr lang="en-US" dirty="0" smtClean="0">
                <a:solidFill>
                  <a:srgbClr val="000000"/>
                </a:solidFill>
              </a:rPr>
              <a:t>It can also provide a central location at which to calculate the worst case </a:t>
            </a:r>
            <a:r>
              <a:rPr lang="en-US" dirty="0" err="1" smtClean="0">
                <a:solidFill>
                  <a:srgbClr val="000000"/>
                </a:solidFill>
              </a:rPr>
              <a:t>behaviour</a:t>
            </a:r>
            <a:r>
              <a:rPr lang="en-US" dirty="0" smtClean="0">
                <a:solidFill>
                  <a:srgbClr val="000000"/>
                </a:solidFill>
              </a:rPr>
              <a:t> of the system.</a:t>
            </a:r>
          </a:p>
          <a:p>
            <a:endParaRPr lang="en-US" dirty="0">
              <a:solidFill>
                <a:srgbClr val="000000"/>
              </a:solidFill>
            </a:endParaRPr>
          </a:p>
          <a:p>
            <a:r>
              <a:rPr lang="en-US" dirty="0" smtClean="0">
                <a:solidFill>
                  <a:srgbClr val="000000"/>
                </a:solidFill>
              </a:rPr>
              <a:t>This prediction can be used at compile time to verify that the overall temporal requirements of the application can be met, or at run time to permit or reject tasks as they apply for resources.</a:t>
            </a:r>
          </a:p>
          <a:p>
            <a:endParaRPr lang="en-US" dirty="0">
              <a:solidFill>
                <a:srgbClr val="000000"/>
              </a:solidFill>
            </a:endParaRPr>
          </a:p>
        </p:txBody>
      </p:sp>
    </p:spTree>
    <p:extLst>
      <p:ext uri="{BB962C8B-B14F-4D97-AF65-F5344CB8AC3E}">
        <p14:creationId xmlns:p14="http://schemas.microsoft.com/office/powerpoint/2010/main" val="18985240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25</a:t>
            </a:fld>
            <a:endParaRPr lang="en-US" dirty="0"/>
          </a:p>
        </p:txBody>
      </p:sp>
      <p:sp>
        <p:nvSpPr>
          <p:cNvPr id="6" name="TextBox 5"/>
          <p:cNvSpPr txBox="1"/>
          <p:nvPr/>
        </p:nvSpPr>
        <p:spPr>
          <a:xfrm>
            <a:off x="572036" y="1634339"/>
            <a:ext cx="7665286" cy="2862323"/>
          </a:xfrm>
          <a:prstGeom prst="rect">
            <a:avLst/>
          </a:prstGeom>
          <a:noFill/>
        </p:spPr>
        <p:txBody>
          <a:bodyPr wrap="square" rtlCol="0">
            <a:spAutoFit/>
          </a:bodyPr>
          <a:lstStyle/>
          <a:p>
            <a:r>
              <a:rPr lang="en-US" dirty="0" smtClean="0">
                <a:solidFill>
                  <a:srgbClr val="000000"/>
                </a:solidFill>
              </a:rPr>
              <a:t>We will examine two different scheduling algorithms commonly used in real time executives:</a:t>
            </a:r>
          </a:p>
          <a:p>
            <a:endParaRPr lang="en-US" dirty="0">
              <a:solidFill>
                <a:srgbClr val="000000"/>
              </a:solidFill>
            </a:endParaRPr>
          </a:p>
          <a:p>
            <a:r>
              <a:rPr lang="en-US" dirty="0" smtClean="0">
                <a:solidFill>
                  <a:srgbClr val="000000"/>
                </a:solidFill>
              </a:rPr>
              <a:t>Earliest Deadline First (EDF)</a:t>
            </a:r>
          </a:p>
          <a:p>
            <a:pPr marL="285750" indent="-285750">
              <a:buFont typeface="Arial"/>
              <a:buChar char="•"/>
            </a:pPr>
            <a:r>
              <a:rPr lang="en-US" dirty="0" smtClean="0">
                <a:solidFill>
                  <a:srgbClr val="000000"/>
                </a:solidFill>
              </a:rPr>
              <a:t>Dynamic priority</a:t>
            </a:r>
          </a:p>
          <a:p>
            <a:pPr marL="285750" indent="-285750">
              <a:buFont typeface="Arial"/>
              <a:buChar char="•"/>
            </a:pPr>
            <a:r>
              <a:rPr lang="en-US" dirty="0" smtClean="0">
                <a:solidFill>
                  <a:srgbClr val="000000"/>
                </a:solidFill>
              </a:rPr>
              <a:t>Preemptive</a:t>
            </a:r>
          </a:p>
          <a:p>
            <a:pPr marL="285750" indent="-285750">
              <a:buFont typeface="Arial"/>
              <a:buChar char="•"/>
            </a:pPr>
            <a:endParaRPr lang="en-US" dirty="0">
              <a:solidFill>
                <a:srgbClr val="000000"/>
              </a:solidFill>
            </a:endParaRPr>
          </a:p>
          <a:p>
            <a:r>
              <a:rPr lang="en-US" dirty="0" smtClean="0">
                <a:solidFill>
                  <a:srgbClr val="000000"/>
                </a:solidFill>
              </a:rPr>
              <a:t>Rate Monotonic Priority (RMP)</a:t>
            </a:r>
          </a:p>
          <a:p>
            <a:pPr marL="285750" indent="-285750">
              <a:buFont typeface="Arial"/>
              <a:buChar char="•"/>
            </a:pPr>
            <a:r>
              <a:rPr lang="en-US" dirty="0" smtClean="0">
                <a:solidFill>
                  <a:srgbClr val="000000"/>
                </a:solidFill>
              </a:rPr>
              <a:t>Static priority</a:t>
            </a:r>
          </a:p>
          <a:p>
            <a:pPr marL="285750" indent="-285750">
              <a:buFont typeface="Arial"/>
              <a:buChar char="•"/>
            </a:pPr>
            <a:r>
              <a:rPr lang="en-US" dirty="0" smtClean="0">
                <a:solidFill>
                  <a:srgbClr val="000000"/>
                </a:solidFill>
              </a:rPr>
              <a:t>Preemptive</a:t>
            </a:r>
          </a:p>
        </p:txBody>
      </p:sp>
    </p:spTree>
    <p:extLst>
      <p:ext uri="{BB962C8B-B14F-4D97-AF65-F5344CB8AC3E}">
        <p14:creationId xmlns:p14="http://schemas.microsoft.com/office/powerpoint/2010/main" val="200305419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26</a:t>
            </a:fld>
            <a:endParaRPr lang="en-US" dirty="0"/>
          </a:p>
        </p:txBody>
      </p:sp>
      <p:sp>
        <p:nvSpPr>
          <p:cNvPr id="6" name="TextBox 5"/>
          <p:cNvSpPr txBox="1"/>
          <p:nvPr/>
        </p:nvSpPr>
        <p:spPr>
          <a:xfrm>
            <a:off x="572036" y="1929203"/>
            <a:ext cx="7665286" cy="2031325"/>
          </a:xfrm>
          <a:prstGeom prst="rect">
            <a:avLst/>
          </a:prstGeom>
          <a:noFill/>
        </p:spPr>
        <p:txBody>
          <a:bodyPr wrap="square" rtlCol="0">
            <a:spAutoFit/>
          </a:bodyPr>
          <a:lstStyle/>
          <a:p>
            <a:r>
              <a:rPr lang="en-US" dirty="0">
                <a:solidFill>
                  <a:srgbClr val="000000"/>
                </a:solidFill>
              </a:rPr>
              <a:t>For our analysis we will assume the following:</a:t>
            </a:r>
          </a:p>
          <a:p>
            <a:pPr marL="285750" indent="-285750">
              <a:buFont typeface="Arial"/>
              <a:buChar char="•"/>
            </a:pPr>
            <a:r>
              <a:rPr lang="en-US" dirty="0">
                <a:solidFill>
                  <a:srgbClr val="000000"/>
                </a:solidFill>
              </a:rPr>
              <a:t>All processes are periodic with known period</a:t>
            </a:r>
          </a:p>
          <a:p>
            <a:pPr marL="285750" indent="-285750">
              <a:buFont typeface="Arial"/>
              <a:buChar char="•"/>
            </a:pPr>
            <a:r>
              <a:rPr lang="en-US" dirty="0">
                <a:solidFill>
                  <a:srgbClr val="000000"/>
                </a:solidFill>
              </a:rPr>
              <a:t>Processes are independent</a:t>
            </a:r>
          </a:p>
          <a:p>
            <a:pPr marL="285750" indent="-285750">
              <a:buFont typeface="Arial"/>
              <a:buChar char="•"/>
            </a:pPr>
            <a:r>
              <a:rPr lang="en-US" dirty="0">
                <a:solidFill>
                  <a:srgbClr val="000000"/>
                </a:solidFill>
              </a:rPr>
              <a:t>Overhead of the executive is negligible</a:t>
            </a:r>
          </a:p>
          <a:p>
            <a:pPr marL="285750" indent="-285750">
              <a:buFont typeface="Arial"/>
              <a:buChar char="•"/>
            </a:pPr>
            <a:r>
              <a:rPr lang="en-US" dirty="0">
                <a:solidFill>
                  <a:srgbClr val="000000"/>
                </a:solidFill>
              </a:rPr>
              <a:t>All processes have deadlines equal to their cycle period (i.e. the last iteration of a thread has to have completed before the next iteration starts)</a:t>
            </a:r>
          </a:p>
        </p:txBody>
      </p:sp>
    </p:spTree>
    <p:extLst>
      <p:ext uri="{BB962C8B-B14F-4D97-AF65-F5344CB8AC3E}">
        <p14:creationId xmlns:p14="http://schemas.microsoft.com/office/powerpoint/2010/main" val="30424083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27</a:t>
            </a:fld>
            <a:endParaRPr lang="en-US" dirty="0"/>
          </a:p>
        </p:txBody>
      </p:sp>
      <p:sp>
        <p:nvSpPr>
          <p:cNvPr id="6" name="TextBox 5"/>
          <p:cNvSpPr txBox="1"/>
          <p:nvPr/>
        </p:nvSpPr>
        <p:spPr>
          <a:xfrm>
            <a:off x="572036" y="1634339"/>
            <a:ext cx="7665286" cy="369332"/>
          </a:xfrm>
          <a:prstGeom prst="rect">
            <a:avLst/>
          </a:prstGeom>
          <a:noFill/>
        </p:spPr>
        <p:txBody>
          <a:bodyPr wrap="square" rtlCol="0">
            <a:spAutoFit/>
          </a:bodyPr>
          <a:lstStyle/>
          <a:p>
            <a:r>
              <a:rPr lang="en-US" dirty="0" smtClean="0">
                <a:solidFill>
                  <a:schemeClr val="accent1">
                    <a:lumMod val="50000"/>
                  </a:schemeClr>
                </a:solidFill>
              </a:rPr>
              <a:t>Example</a:t>
            </a:r>
            <a:r>
              <a:rPr lang="en-US" dirty="0">
                <a:solidFill>
                  <a:srgbClr val="000000"/>
                </a:solidFill>
              </a:rPr>
              <a:t>	</a:t>
            </a:r>
            <a:r>
              <a:rPr lang="en-US" dirty="0" smtClean="0">
                <a:solidFill>
                  <a:srgbClr val="000000"/>
                </a:solidFill>
              </a:rPr>
              <a:t> Requested Times</a:t>
            </a:r>
            <a:endParaRPr lang="en-US" dirty="0">
              <a:solidFill>
                <a:srgbClr val="00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844691705"/>
              </p:ext>
            </p:extLst>
          </p:nvPr>
        </p:nvGraphicFramePr>
        <p:xfrm>
          <a:off x="91104" y="2483487"/>
          <a:ext cx="8983212" cy="1933096"/>
        </p:xfrm>
        <a:graphic>
          <a:graphicData uri="http://schemas.openxmlformats.org/drawingml/2006/table">
            <a:tbl>
              <a:tblPr/>
              <a:tblGrid>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86074"/>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86074"/>
              </a:tblGrid>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dirty="0">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gridSpan="2">
                  <a:txBody>
                    <a:bodyPr/>
                    <a:lstStyle/>
                    <a:p>
                      <a:pPr algn="l" fontAlgn="b"/>
                      <a:r>
                        <a:rPr lang="en-US" sz="800" b="0" i="0" u="none" strike="noStrike">
                          <a:effectLst/>
                          <a:latin typeface="Arial"/>
                        </a:rPr>
                        <a:t>(16,8)</a:t>
                      </a: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8">
                  <a:txBody>
                    <a:bodyPr/>
                    <a:lstStyle/>
                    <a:p>
                      <a:pPr algn="ctr" fontAlgn="b"/>
                      <a:r>
                        <a:rPr lang="en-US" sz="800" b="0" i="0" u="none" strike="noStrike">
                          <a:solidFill>
                            <a:srgbClr val="FF0000"/>
                          </a:solidFill>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gridSpan="2">
                  <a:txBody>
                    <a:bodyPr/>
                    <a:lstStyle/>
                    <a:p>
                      <a:pPr algn="l" fontAlgn="b"/>
                      <a:r>
                        <a:rPr lang="en-US" sz="800" b="0" i="0" u="none" strike="noStrike">
                          <a:effectLst/>
                          <a:latin typeface="Arial"/>
                        </a:rPr>
                        <a:t>(12,3)</a:t>
                      </a: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3">
                  <a:txBody>
                    <a:bodyPr/>
                    <a:lstStyle/>
                    <a:p>
                      <a:pPr algn="ctr"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gridSpan="2">
                  <a:txBody>
                    <a:bodyPr/>
                    <a:lstStyle/>
                    <a:p>
                      <a:pPr algn="l" fontAlgn="b"/>
                      <a:r>
                        <a:rPr lang="en-US" sz="800" b="0" i="0" u="none" strike="noStrike">
                          <a:effectLst/>
                          <a:latin typeface="Arial"/>
                        </a:rPr>
                        <a:t>(4,1)</a:t>
                      </a: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1</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10</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15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20</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25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30</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35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40</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45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dirty="0">
                        <a:effectLst/>
                        <a:latin typeface="Arial"/>
                      </a:endParaRPr>
                    </a:p>
                  </a:txBody>
                  <a:tcPr marL="10337" marR="10337" marT="10337" marB="0" anchor="b">
                    <a:lnL>
                      <a:noFill/>
                    </a:lnL>
                    <a:lnR>
                      <a:noFill/>
                    </a:lnR>
                    <a:lnT>
                      <a:noFill/>
                    </a:lnT>
                    <a:lnB>
                      <a:noFill/>
                    </a:lnB>
                  </a:tcPr>
                </a:tc>
              </a:tr>
            </a:tbl>
          </a:graphicData>
        </a:graphic>
      </p:graphicFrame>
      <p:sp>
        <p:nvSpPr>
          <p:cNvPr id="11" name="TextBox 10"/>
          <p:cNvSpPr txBox="1"/>
          <p:nvPr/>
        </p:nvSpPr>
        <p:spPr>
          <a:xfrm>
            <a:off x="469070" y="4792569"/>
            <a:ext cx="4316431" cy="369332"/>
          </a:xfrm>
          <a:prstGeom prst="rect">
            <a:avLst/>
          </a:prstGeom>
          <a:noFill/>
        </p:spPr>
        <p:txBody>
          <a:bodyPr wrap="none" rtlCol="0">
            <a:spAutoFit/>
          </a:bodyPr>
          <a:lstStyle/>
          <a:p>
            <a:r>
              <a:rPr lang="en-US" dirty="0" smtClean="0">
                <a:solidFill>
                  <a:srgbClr val="000000"/>
                </a:solidFill>
              </a:rPr>
              <a:t>Is this schedulable under </a:t>
            </a:r>
            <a:r>
              <a:rPr lang="en-US" dirty="0" smtClean="0">
                <a:solidFill>
                  <a:srgbClr val="FF6600"/>
                </a:solidFill>
              </a:rPr>
              <a:t>any</a:t>
            </a:r>
            <a:r>
              <a:rPr lang="en-US" dirty="0" smtClean="0">
                <a:solidFill>
                  <a:srgbClr val="000000"/>
                </a:solidFill>
              </a:rPr>
              <a:t> algorithm?</a:t>
            </a:r>
          </a:p>
        </p:txBody>
      </p:sp>
    </p:spTree>
    <p:extLst>
      <p:ext uri="{BB962C8B-B14F-4D97-AF65-F5344CB8AC3E}">
        <p14:creationId xmlns:p14="http://schemas.microsoft.com/office/powerpoint/2010/main" val="97380944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28</a:t>
            </a:fld>
            <a:endParaRPr lang="en-US" dirty="0"/>
          </a:p>
        </p:txBody>
      </p:sp>
      <p:sp>
        <p:nvSpPr>
          <p:cNvPr id="6" name="TextBox 5"/>
          <p:cNvSpPr txBox="1"/>
          <p:nvPr/>
        </p:nvSpPr>
        <p:spPr>
          <a:xfrm>
            <a:off x="572036" y="1634339"/>
            <a:ext cx="7665286" cy="369332"/>
          </a:xfrm>
          <a:prstGeom prst="rect">
            <a:avLst/>
          </a:prstGeom>
          <a:noFill/>
        </p:spPr>
        <p:txBody>
          <a:bodyPr wrap="square" rtlCol="0">
            <a:spAutoFit/>
          </a:bodyPr>
          <a:lstStyle/>
          <a:p>
            <a:r>
              <a:rPr lang="en-US" dirty="0" smtClean="0">
                <a:solidFill>
                  <a:schemeClr val="accent1">
                    <a:lumMod val="50000"/>
                  </a:schemeClr>
                </a:solidFill>
              </a:rPr>
              <a:t>Example</a:t>
            </a:r>
            <a:r>
              <a:rPr lang="en-US" dirty="0">
                <a:solidFill>
                  <a:srgbClr val="000000"/>
                </a:solidFill>
              </a:rPr>
              <a:t>	</a:t>
            </a:r>
            <a:r>
              <a:rPr lang="en-US" dirty="0" smtClean="0">
                <a:solidFill>
                  <a:srgbClr val="000000"/>
                </a:solidFill>
              </a:rPr>
              <a:t> Requested Times</a:t>
            </a:r>
            <a:endParaRPr lang="en-US" dirty="0">
              <a:solidFill>
                <a:srgbClr val="00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504584399"/>
              </p:ext>
            </p:extLst>
          </p:nvPr>
        </p:nvGraphicFramePr>
        <p:xfrm>
          <a:off x="91104" y="2483487"/>
          <a:ext cx="8983212" cy="1933096"/>
        </p:xfrm>
        <a:graphic>
          <a:graphicData uri="http://schemas.openxmlformats.org/drawingml/2006/table">
            <a:tbl>
              <a:tblPr/>
              <a:tblGrid>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86074"/>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86074"/>
              </a:tblGrid>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dirty="0">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gridSpan="2">
                  <a:txBody>
                    <a:bodyPr/>
                    <a:lstStyle/>
                    <a:p>
                      <a:pPr algn="l" fontAlgn="b"/>
                      <a:r>
                        <a:rPr lang="en-US" sz="800" b="0" i="0" u="none" strike="noStrike">
                          <a:effectLst/>
                          <a:latin typeface="Arial"/>
                        </a:rPr>
                        <a:t>(16,8)</a:t>
                      </a: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8">
                  <a:txBody>
                    <a:bodyPr/>
                    <a:lstStyle/>
                    <a:p>
                      <a:pPr algn="ctr" fontAlgn="b"/>
                      <a:r>
                        <a:rPr lang="en-US" sz="800" b="0" i="0" u="none" strike="noStrike">
                          <a:solidFill>
                            <a:srgbClr val="FF0000"/>
                          </a:solidFill>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gridSpan="2">
                  <a:txBody>
                    <a:bodyPr/>
                    <a:lstStyle/>
                    <a:p>
                      <a:pPr algn="l" fontAlgn="b"/>
                      <a:r>
                        <a:rPr lang="en-US" sz="800" b="0" i="0" u="none" strike="noStrike">
                          <a:effectLst/>
                          <a:latin typeface="Arial"/>
                        </a:rPr>
                        <a:t>(12,3)</a:t>
                      </a: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3">
                  <a:txBody>
                    <a:bodyPr/>
                    <a:lstStyle/>
                    <a:p>
                      <a:pPr algn="ctr"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gridSpan="2">
                  <a:txBody>
                    <a:bodyPr/>
                    <a:lstStyle/>
                    <a:p>
                      <a:pPr algn="l" fontAlgn="b"/>
                      <a:r>
                        <a:rPr lang="en-US" sz="800" b="0" i="0" u="none" strike="noStrike">
                          <a:effectLst/>
                          <a:latin typeface="Arial"/>
                        </a:rPr>
                        <a:t>(4,1)</a:t>
                      </a: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1</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10</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15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20</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25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30</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35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40</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45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dirty="0">
                        <a:effectLst/>
                        <a:latin typeface="Arial"/>
                      </a:endParaRPr>
                    </a:p>
                  </a:txBody>
                  <a:tcPr marL="10337" marR="10337" marT="10337" marB="0" anchor="b">
                    <a:lnL>
                      <a:noFill/>
                    </a:lnL>
                    <a:lnR>
                      <a:noFill/>
                    </a:lnR>
                    <a:lnT>
                      <a:noFill/>
                    </a:lnT>
                    <a:lnB>
                      <a:noFill/>
                    </a:lnB>
                  </a:tcPr>
                </a:tc>
              </a:tr>
            </a:tbl>
          </a:graphicData>
        </a:graphic>
      </p:graphicFrame>
      <p:sp>
        <p:nvSpPr>
          <p:cNvPr id="11" name="TextBox 10"/>
          <p:cNvSpPr txBox="1"/>
          <p:nvPr/>
        </p:nvSpPr>
        <p:spPr>
          <a:xfrm>
            <a:off x="469070" y="4792569"/>
            <a:ext cx="4316431" cy="369332"/>
          </a:xfrm>
          <a:prstGeom prst="rect">
            <a:avLst/>
          </a:prstGeom>
          <a:noFill/>
        </p:spPr>
        <p:txBody>
          <a:bodyPr wrap="none" rtlCol="0">
            <a:spAutoFit/>
          </a:bodyPr>
          <a:lstStyle/>
          <a:p>
            <a:r>
              <a:rPr lang="en-US" dirty="0" smtClean="0">
                <a:solidFill>
                  <a:srgbClr val="000000"/>
                </a:solidFill>
              </a:rPr>
              <a:t>Is this schedulable under </a:t>
            </a:r>
            <a:r>
              <a:rPr lang="en-US" dirty="0" smtClean="0">
                <a:solidFill>
                  <a:srgbClr val="FF6600"/>
                </a:solidFill>
              </a:rPr>
              <a:t>any</a:t>
            </a:r>
            <a:r>
              <a:rPr lang="en-US" dirty="0" smtClean="0">
                <a:solidFill>
                  <a:srgbClr val="000000"/>
                </a:solidFill>
              </a:rPr>
              <a:t> algorithm?</a:t>
            </a:r>
          </a:p>
        </p:txBody>
      </p:sp>
      <p:pic>
        <p:nvPicPr>
          <p:cNvPr id="3" name="Picture 2"/>
          <p:cNvPicPr>
            <a:picLocks noChangeAspect="1"/>
          </p:cNvPicPr>
          <p:nvPr/>
        </p:nvPicPr>
        <p:blipFill>
          <a:blip r:embed="rId2"/>
          <a:stretch>
            <a:fillRect/>
          </a:stretch>
        </p:blipFill>
        <p:spPr>
          <a:xfrm>
            <a:off x="827856" y="5498967"/>
            <a:ext cx="1676400" cy="482600"/>
          </a:xfrm>
          <a:prstGeom prst="rect">
            <a:avLst/>
          </a:prstGeom>
        </p:spPr>
      </p:pic>
      <p:sp>
        <p:nvSpPr>
          <p:cNvPr id="5" name="TextBox 4"/>
          <p:cNvSpPr txBox="1"/>
          <p:nvPr/>
        </p:nvSpPr>
        <p:spPr>
          <a:xfrm>
            <a:off x="2703452" y="5353524"/>
            <a:ext cx="575323" cy="646331"/>
          </a:xfrm>
          <a:prstGeom prst="rect">
            <a:avLst/>
          </a:prstGeom>
          <a:noFill/>
        </p:spPr>
        <p:txBody>
          <a:bodyPr wrap="none" rtlCol="0">
            <a:spAutoFit/>
          </a:bodyPr>
          <a:lstStyle/>
          <a:p>
            <a:r>
              <a:rPr lang="en-US" sz="3600" dirty="0" smtClean="0">
                <a:solidFill>
                  <a:srgbClr val="008000"/>
                </a:solidFill>
                <a:latin typeface="Zapf Dingbats"/>
                <a:ea typeface="Zapf Dingbats"/>
                <a:cs typeface="Zapf Dingbats"/>
                <a:sym typeface="Zapf Dingbats"/>
              </a:rPr>
              <a:t>✔</a:t>
            </a:r>
            <a:endParaRPr lang="en-US" sz="3600" dirty="0" smtClean="0">
              <a:solidFill>
                <a:srgbClr val="008000"/>
              </a:solidFill>
            </a:endParaRPr>
          </a:p>
        </p:txBody>
      </p:sp>
    </p:spTree>
    <p:extLst>
      <p:ext uri="{BB962C8B-B14F-4D97-AF65-F5344CB8AC3E}">
        <p14:creationId xmlns:p14="http://schemas.microsoft.com/office/powerpoint/2010/main" val="253756901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29</a:t>
            </a:fld>
            <a:endParaRPr lang="en-US" dirty="0"/>
          </a:p>
        </p:txBody>
      </p:sp>
      <p:sp>
        <p:nvSpPr>
          <p:cNvPr id="6" name="TextBox 5"/>
          <p:cNvSpPr txBox="1"/>
          <p:nvPr/>
        </p:nvSpPr>
        <p:spPr>
          <a:xfrm>
            <a:off x="572036" y="1634339"/>
            <a:ext cx="7665286" cy="369332"/>
          </a:xfrm>
          <a:prstGeom prst="rect">
            <a:avLst/>
          </a:prstGeom>
          <a:noFill/>
        </p:spPr>
        <p:txBody>
          <a:bodyPr wrap="square" rtlCol="0">
            <a:spAutoFit/>
          </a:bodyPr>
          <a:lstStyle/>
          <a:p>
            <a:r>
              <a:rPr lang="en-US" dirty="0" smtClean="0">
                <a:solidFill>
                  <a:schemeClr val="accent1">
                    <a:lumMod val="50000"/>
                  </a:schemeClr>
                </a:solidFill>
              </a:rPr>
              <a:t>Example</a:t>
            </a:r>
            <a:r>
              <a:rPr lang="en-US" dirty="0">
                <a:solidFill>
                  <a:srgbClr val="000000"/>
                </a:solidFill>
              </a:rPr>
              <a:t>	</a:t>
            </a:r>
            <a:r>
              <a:rPr lang="en-US" dirty="0" smtClean="0">
                <a:solidFill>
                  <a:srgbClr val="000000"/>
                </a:solidFill>
              </a:rPr>
              <a:t> Earliest Deadline First</a:t>
            </a:r>
            <a:endParaRPr lang="en-US"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95122625"/>
              </p:ext>
            </p:extLst>
          </p:nvPr>
        </p:nvGraphicFramePr>
        <p:xfrm>
          <a:off x="148307" y="3543239"/>
          <a:ext cx="9014753" cy="2074742"/>
        </p:xfrm>
        <a:graphic>
          <a:graphicData uri="http://schemas.openxmlformats.org/drawingml/2006/table">
            <a:tbl>
              <a:tblPr/>
              <a:tblGrid>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86728"/>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86728"/>
              </a:tblGrid>
              <a:tr h="134859">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noFill/>
                      <a:prstDash val="solid"/>
                      <a:round/>
                      <a:headEnd type="none" w="med" len="med"/>
                      <a:tailEnd type="none" w="med" len="med"/>
                    </a:lnR>
                    <a:lnT>
                      <a:noFill/>
                    </a:lnT>
                    <a:lnB>
                      <a:noFill/>
                    </a:lnB>
                  </a:tcPr>
                </a:tc>
                <a:tc>
                  <a:txBody>
                    <a:bodyPr/>
                    <a:lstStyle/>
                    <a:p>
                      <a:pPr algn="l" fontAlgn="b"/>
                      <a:r>
                        <a:rPr lang="en-US" sz="800" b="0" i="0" u="none" strike="noStrike" dirty="0">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b"/>
                      <a:r>
                        <a:rPr lang="en-US" sz="800" b="0" i="0" u="none" strike="noStrike" dirty="0">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ctr"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fontAlgn="b"/>
                      <a:r>
                        <a:rPr lang="en-US" sz="800" b="0" i="0" u="none" strike="noStrike" dirty="0">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b"/>
                      <a:r>
                        <a:rPr lang="en-US" sz="800" b="0" i="0" u="none" strike="noStrike" dirty="0">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ctr" fontAlgn="b"/>
                      <a:r>
                        <a:rPr lang="en-US" sz="800" b="0" i="0" u="none" strike="noStrike" dirty="0">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dirty="0">
                          <a:effectLst/>
                          <a:latin typeface="Arial"/>
                        </a:rPr>
                        <a:t> </a:t>
                      </a:r>
                    </a:p>
                  </a:txBody>
                  <a:tcPr marL="10374" marR="10374" marT="10374"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800" b="0" i="0" u="none" strike="noStrike">
                        <a:effectLst/>
                        <a:latin typeface="Arial"/>
                      </a:endParaRPr>
                    </a:p>
                  </a:txBody>
                  <a:tcPr marL="10374" marR="10374" marT="10374" marB="0" anchor="b">
                    <a:lnL w="6350" cap="flat" cmpd="sng" algn="ctr">
                      <a:no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9050" cap="flat" cmpd="sng" algn="ctr">
                      <a:solidFill>
                        <a:srgbClr val="FEE500"/>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9050" cap="flat" cmpd="sng" algn="ctr">
                      <a:solidFill>
                        <a:srgbClr val="FEE500"/>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9050" cap="flat" cmpd="sng" algn="ctr">
                      <a:solidFill>
                        <a:srgbClr val="FEE500"/>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9050" cap="flat" cmpd="sng" algn="ctr">
                      <a:solidFill>
                        <a:srgbClr val="FEE500"/>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dirty="0">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gridSpan="2">
                  <a:txBody>
                    <a:bodyPr/>
                    <a:lstStyle/>
                    <a:p>
                      <a:pPr algn="l" fontAlgn="b"/>
                      <a:r>
                        <a:rPr lang="en-US" sz="800" b="0" i="0" u="none" strike="noStrike">
                          <a:effectLst/>
                          <a:latin typeface="Arial"/>
                        </a:rPr>
                        <a:t>(16,8)</a:t>
                      </a: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8">
                  <a:txBody>
                    <a:bodyPr/>
                    <a:lstStyle/>
                    <a:p>
                      <a:pPr algn="ctr" fontAlgn="b"/>
                      <a:r>
                        <a:rPr lang="en-US" sz="800" b="0" i="0" u="none" strike="noStrike">
                          <a:solidFill>
                            <a:srgbClr val="FF0000"/>
                          </a:solidFill>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gridSpan="2">
                  <a:txBody>
                    <a:bodyPr/>
                    <a:lstStyle/>
                    <a:p>
                      <a:pPr algn="l" fontAlgn="b"/>
                      <a:r>
                        <a:rPr lang="en-US" sz="800" b="0" i="0" u="none" strike="noStrike">
                          <a:effectLst/>
                          <a:latin typeface="Arial"/>
                        </a:rPr>
                        <a:t>(12,3)</a:t>
                      </a: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gridSpan="2">
                  <a:txBody>
                    <a:bodyPr/>
                    <a:lstStyle/>
                    <a:p>
                      <a:pPr algn="l" fontAlgn="b"/>
                      <a:r>
                        <a:rPr lang="en-US" sz="800" b="0" i="0" u="none" strike="noStrike">
                          <a:effectLst/>
                          <a:latin typeface="Arial"/>
                        </a:rPr>
                        <a:t>(4,1)</a:t>
                      </a: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1</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10</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15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20</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25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30</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35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40</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45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dirty="0">
                        <a:effectLst/>
                        <a:latin typeface="Arial"/>
                      </a:endParaRPr>
                    </a:p>
                  </a:txBody>
                  <a:tcPr marL="10374" marR="10374" marT="10374" marB="0" anchor="b">
                    <a:lnL>
                      <a:noFill/>
                    </a:lnL>
                    <a:lnR>
                      <a:noFill/>
                    </a:lnR>
                    <a:lnT>
                      <a:noFill/>
                    </a:lnT>
                    <a:lnB>
                      <a:noFill/>
                    </a:lnB>
                  </a:tcPr>
                </a:tc>
              </a:tr>
            </a:tbl>
          </a:graphicData>
        </a:graphic>
      </p:graphicFrame>
      <p:sp>
        <p:nvSpPr>
          <p:cNvPr id="8" name="TextBox 7"/>
          <p:cNvSpPr txBox="1"/>
          <p:nvPr/>
        </p:nvSpPr>
        <p:spPr>
          <a:xfrm>
            <a:off x="366103" y="2572836"/>
            <a:ext cx="1754507" cy="369332"/>
          </a:xfrm>
          <a:prstGeom prst="rect">
            <a:avLst/>
          </a:prstGeom>
          <a:noFill/>
        </p:spPr>
        <p:txBody>
          <a:bodyPr wrap="none" rtlCol="0">
            <a:spAutoFit/>
          </a:bodyPr>
          <a:lstStyle/>
          <a:p>
            <a:r>
              <a:rPr lang="en-US" dirty="0" smtClean="0">
                <a:solidFill>
                  <a:srgbClr val="000000"/>
                </a:solidFill>
              </a:rPr>
              <a:t>‘Red’ deadlines</a:t>
            </a:r>
          </a:p>
        </p:txBody>
      </p:sp>
      <p:sp>
        <p:nvSpPr>
          <p:cNvPr id="9" name="TextBox 8"/>
          <p:cNvSpPr txBox="1"/>
          <p:nvPr/>
        </p:nvSpPr>
        <p:spPr>
          <a:xfrm>
            <a:off x="2928825" y="2572836"/>
            <a:ext cx="1793054" cy="369332"/>
          </a:xfrm>
          <a:prstGeom prst="rect">
            <a:avLst/>
          </a:prstGeom>
          <a:noFill/>
        </p:spPr>
        <p:txBody>
          <a:bodyPr wrap="none" rtlCol="0">
            <a:spAutoFit/>
          </a:bodyPr>
          <a:lstStyle/>
          <a:p>
            <a:r>
              <a:rPr lang="en-US" dirty="0" smtClean="0">
                <a:solidFill>
                  <a:srgbClr val="000000"/>
                </a:solidFill>
              </a:rPr>
              <a:t>‘Blue’ deadlines</a:t>
            </a:r>
          </a:p>
        </p:txBody>
      </p:sp>
      <p:sp>
        <p:nvSpPr>
          <p:cNvPr id="10" name="TextBox 9"/>
          <p:cNvSpPr txBox="1"/>
          <p:nvPr/>
        </p:nvSpPr>
        <p:spPr>
          <a:xfrm>
            <a:off x="5205529" y="2572836"/>
            <a:ext cx="1972603" cy="369332"/>
          </a:xfrm>
          <a:prstGeom prst="rect">
            <a:avLst/>
          </a:prstGeom>
          <a:noFill/>
        </p:spPr>
        <p:txBody>
          <a:bodyPr wrap="none" rtlCol="0">
            <a:spAutoFit/>
          </a:bodyPr>
          <a:lstStyle/>
          <a:p>
            <a:r>
              <a:rPr lang="en-US" dirty="0" smtClean="0">
                <a:solidFill>
                  <a:srgbClr val="000000"/>
                </a:solidFill>
              </a:rPr>
              <a:t>‘Green’ deadlines</a:t>
            </a:r>
          </a:p>
        </p:txBody>
      </p:sp>
      <p:cxnSp>
        <p:nvCxnSpPr>
          <p:cNvPr id="12" name="Curved Connector 11"/>
          <p:cNvCxnSpPr>
            <a:stCxn id="8" idx="2"/>
          </p:cNvCxnSpPr>
          <p:nvPr/>
        </p:nvCxnSpPr>
        <p:spPr>
          <a:xfrm rot="5400000">
            <a:off x="910341" y="3210222"/>
            <a:ext cx="601071" cy="64962"/>
          </a:xfrm>
          <a:prstGeom prst="curvedConnector3">
            <a:avLst/>
          </a:prstGeom>
          <a:ln>
            <a:tailEnd type="arrow"/>
          </a:ln>
        </p:spPr>
        <p:style>
          <a:lnRef idx="2">
            <a:schemeClr val="dk1"/>
          </a:lnRef>
          <a:fillRef idx="0">
            <a:schemeClr val="dk1"/>
          </a:fillRef>
          <a:effectRef idx="1">
            <a:schemeClr val="dk1"/>
          </a:effectRef>
          <a:fontRef idx="minor">
            <a:schemeClr val="tx1"/>
          </a:fontRef>
        </p:style>
      </p:cxnSp>
      <p:cxnSp>
        <p:nvCxnSpPr>
          <p:cNvPr id="14" name="Curved Connector 13"/>
          <p:cNvCxnSpPr>
            <a:stCxn id="8" idx="2"/>
          </p:cNvCxnSpPr>
          <p:nvPr/>
        </p:nvCxnSpPr>
        <p:spPr>
          <a:xfrm rot="16200000" flipH="1">
            <a:off x="1205914" y="2979610"/>
            <a:ext cx="730688" cy="655803"/>
          </a:xfrm>
          <a:prstGeom prst="curvedConnector3">
            <a:avLst/>
          </a:prstGeom>
          <a:ln>
            <a:tailEnd type="arrow"/>
          </a:ln>
        </p:spPr>
        <p:style>
          <a:lnRef idx="2">
            <a:schemeClr val="dk1"/>
          </a:lnRef>
          <a:fillRef idx="0">
            <a:schemeClr val="dk1"/>
          </a:fillRef>
          <a:effectRef idx="1">
            <a:schemeClr val="dk1"/>
          </a:effectRef>
          <a:fontRef idx="minor">
            <a:schemeClr val="tx1"/>
          </a:fontRef>
        </p:style>
      </p:cxnSp>
      <p:cxnSp>
        <p:nvCxnSpPr>
          <p:cNvPr id="26" name="Curved Connector 25"/>
          <p:cNvCxnSpPr/>
          <p:nvPr/>
        </p:nvCxnSpPr>
        <p:spPr>
          <a:xfrm rot="16200000" flipH="1">
            <a:off x="4028634" y="2941530"/>
            <a:ext cx="730688" cy="655803"/>
          </a:xfrm>
          <a:prstGeom prst="curvedConnector3">
            <a:avLst/>
          </a:prstGeom>
          <a:ln>
            <a:tailEnd type="arrow"/>
          </a:ln>
        </p:spPr>
        <p:style>
          <a:lnRef idx="2">
            <a:schemeClr val="dk1"/>
          </a:lnRef>
          <a:fillRef idx="0">
            <a:schemeClr val="dk1"/>
          </a:fillRef>
          <a:effectRef idx="1">
            <a:schemeClr val="dk1"/>
          </a:effectRef>
          <a:fontRef idx="minor">
            <a:schemeClr val="tx1"/>
          </a:fontRef>
        </p:style>
      </p:cxnSp>
      <p:cxnSp>
        <p:nvCxnSpPr>
          <p:cNvPr id="27" name="Curved Connector 26"/>
          <p:cNvCxnSpPr/>
          <p:nvPr/>
        </p:nvCxnSpPr>
        <p:spPr>
          <a:xfrm rot="5400000">
            <a:off x="2582521" y="3008174"/>
            <a:ext cx="692607" cy="560599"/>
          </a:xfrm>
          <a:prstGeom prst="curvedConnector3">
            <a:avLst/>
          </a:prstGeom>
          <a:ln>
            <a:tailEnd type="arrow"/>
          </a:ln>
        </p:spPr>
        <p:style>
          <a:lnRef idx="2">
            <a:schemeClr val="dk1"/>
          </a:lnRef>
          <a:fillRef idx="0">
            <a:schemeClr val="dk1"/>
          </a:fillRef>
          <a:effectRef idx="1">
            <a:schemeClr val="dk1"/>
          </a:effectRef>
          <a:fontRef idx="minor">
            <a:schemeClr val="tx1"/>
          </a:fontRef>
        </p:style>
      </p:cxnSp>
      <p:cxnSp>
        <p:nvCxnSpPr>
          <p:cNvPr id="30" name="Curved Connector 29"/>
          <p:cNvCxnSpPr/>
          <p:nvPr/>
        </p:nvCxnSpPr>
        <p:spPr>
          <a:xfrm rot="16200000" flipH="1">
            <a:off x="1957158" y="2977737"/>
            <a:ext cx="726932" cy="655801"/>
          </a:xfrm>
          <a:prstGeom prst="curvedConnector3">
            <a:avLst/>
          </a:prstGeom>
          <a:ln>
            <a:tailEnd type="arrow"/>
          </a:ln>
        </p:spPr>
        <p:style>
          <a:lnRef idx="2">
            <a:schemeClr val="dk1"/>
          </a:lnRef>
          <a:fillRef idx="0">
            <a:schemeClr val="dk1"/>
          </a:fillRef>
          <a:effectRef idx="1">
            <a:schemeClr val="dk1"/>
          </a:effectRef>
          <a:fontRef idx="minor">
            <a:schemeClr val="tx1"/>
          </a:fontRef>
        </p:style>
      </p:cxnSp>
      <p:cxnSp>
        <p:nvCxnSpPr>
          <p:cNvPr id="32" name="Curved Connector 31"/>
          <p:cNvCxnSpPr/>
          <p:nvPr/>
        </p:nvCxnSpPr>
        <p:spPr>
          <a:xfrm rot="5400000">
            <a:off x="5887282" y="3210532"/>
            <a:ext cx="730681" cy="193962"/>
          </a:xfrm>
          <a:prstGeom prst="curvedConnector3">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150786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a:t>
            </a:fld>
            <a:endParaRPr lang="en-US" dirty="0"/>
          </a:p>
        </p:txBody>
      </p:sp>
      <p:sp>
        <p:nvSpPr>
          <p:cNvPr id="6" name="TextBox 5"/>
          <p:cNvSpPr txBox="1"/>
          <p:nvPr/>
        </p:nvSpPr>
        <p:spPr>
          <a:xfrm>
            <a:off x="572036" y="1897505"/>
            <a:ext cx="7665286" cy="1754327"/>
          </a:xfrm>
          <a:prstGeom prst="rect">
            <a:avLst/>
          </a:prstGeom>
          <a:noFill/>
        </p:spPr>
        <p:txBody>
          <a:bodyPr wrap="square" rtlCol="0">
            <a:spAutoFit/>
          </a:bodyPr>
          <a:lstStyle/>
          <a:p>
            <a:r>
              <a:rPr lang="en-US" dirty="0" smtClean="0">
                <a:solidFill>
                  <a:srgbClr val="000000"/>
                </a:solidFill>
              </a:rPr>
              <a:t>The most likely situation for embedded software has the system interacting with several unpredictable input/output activities.</a:t>
            </a:r>
          </a:p>
          <a:p>
            <a:endParaRPr lang="en-US" dirty="0">
              <a:solidFill>
                <a:srgbClr val="000000"/>
              </a:solidFill>
            </a:endParaRPr>
          </a:p>
          <a:p>
            <a:r>
              <a:rPr lang="en-US" dirty="0" smtClean="0">
                <a:solidFill>
                  <a:srgbClr val="000000"/>
                </a:solidFill>
              </a:rPr>
              <a:t>Traditionally a single loop will deal with each activity in turn with the assumption that the loop executes with a time scale much shorter than any of the events of interest</a:t>
            </a:r>
            <a:endParaRPr lang="en-US" dirty="0">
              <a:solidFill>
                <a:srgbClr val="000000"/>
              </a:solidFill>
            </a:endParaRPr>
          </a:p>
        </p:txBody>
      </p:sp>
      <p:sp>
        <p:nvSpPr>
          <p:cNvPr id="3" name="Oval 2"/>
          <p:cNvSpPr/>
          <p:nvPr/>
        </p:nvSpPr>
        <p:spPr>
          <a:xfrm>
            <a:off x="6338310" y="3901695"/>
            <a:ext cx="1407209" cy="140720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System</a:t>
            </a:r>
            <a:endParaRPr lang="en-US" dirty="0"/>
          </a:p>
        </p:txBody>
      </p:sp>
      <p:cxnSp>
        <p:nvCxnSpPr>
          <p:cNvPr id="7" name="Straight Arrow Connector 6"/>
          <p:cNvCxnSpPr>
            <a:endCxn id="3" idx="1"/>
          </p:cNvCxnSpPr>
          <p:nvPr/>
        </p:nvCxnSpPr>
        <p:spPr>
          <a:xfrm>
            <a:off x="6006530" y="3512669"/>
            <a:ext cx="537861" cy="595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a:endCxn id="3" idx="2"/>
          </p:cNvCxnSpPr>
          <p:nvPr/>
        </p:nvCxnSpPr>
        <p:spPr>
          <a:xfrm>
            <a:off x="5491697" y="4605300"/>
            <a:ext cx="84661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endCxn id="3" idx="3"/>
          </p:cNvCxnSpPr>
          <p:nvPr/>
        </p:nvCxnSpPr>
        <p:spPr>
          <a:xfrm flipV="1">
            <a:off x="5892122" y="5102823"/>
            <a:ext cx="652269" cy="4236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3" idx="7"/>
          </p:cNvCxnSpPr>
          <p:nvPr/>
        </p:nvCxnSpPr>
        <p:spPr>
          <a:xfrm flipV="1">
            <a:off x="7539438" y="3512669"/>
            <a:ext cx="549156" cy="595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3" idx="6"/>
          </p:cNvCxnSpPr>
          <p:nvPr/>
        </p:nvCxnSpPr>
        <p:spPr>
          <a:xfrm>
            <a:off x="7745519" y="4605300"/>
            <a:ext cx="846613" cy="56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3" idx="5"/>
          </p:cNvCxnSpPr>
          <p:nvPr/>
        </p:nvCxnSpPr>
        <p:spPr>
          <a:xfrm>
            <a:off x="7539438" y="5102823"/>
            <a:ext cx="766529" cy="4236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6109942" y="3397053"/>
            <a:ext cx="868898" cy="276999"/>
          </a:xfrm>
          <a:prstGeom prst="rect">
            <a:avLst/>
          </a:prstGeom>
          <a:noFill/>
        </p:spPr>
        <p:txBody>
          <a:bodyPr wrap="none" rtlCol="0">
            <a:spAutoFit/>
          </a:bodyPr>
          <a:lstStyle/>
          <a:p>
            <a:r>
              <a:rPr lang="en-US" sz="1200" dirty="0" smtClean="0">
                <a:solidFill>
                  <a:srgbClr val="000000"/>
                </a:solidFill>
              </a:rPr>
              <a:t>Key press</a:t>
            </a:r>
          </a:p>
        </p:txBody>
      </p:sp>
      <p:sp>
        <p:nvSpPr>
          <p:cNvPr id="24" name="TextBox 23"/>
          <p:cNvSpPr txBox="1"/>
          <p:nvPr/>
        </p:nvSpPr>
        <p:spPr>
          <a:xfrm>
            <a:off x="5491697" y="4362627"/>
            <a:ext cx="846613" cy="461665"/>
          </a:xfrm>
          <a:prstGeom prst="rect">
            <a:avLst/>
          </a:prstGeom>
          <a:noFill/>
        </p:spPr>
        <p:txBody>
          <a:bodyPr wrap="square" rtlCol="0">
            <a:spAutoFit/>
          </a:bodyPr>
          <a:lstStyle/>
          <a:p>
            <a:r>
              <a:rPr lang="en-US" sz="1200" dirty="0" smtClean="0">
                <a:solidFill>
                  <a:srgbClr val="000000"/>
                </a:solidFill>
              </a:rPr>
              <a:t>Sensor reading</a:t>
            </a:r>
          </a:p>
        </p:txBody>
      </p:sp>
      <p:sp>
        <p:nvSpPr>
          <p:cNvPr id="25" name="TextBox 24"/>
          <p:cNvSpPr txBox="1"/>
          <p:nvPr/>
        </p:nvSpPr>
        <p:spPr>
          <a:xfrm>
            <a:off x="6052296" y="5262085"/>
            <a:ext cx="2413845" cy="276999"/>
          </a:xfrm>
          <a:prstGeom prst="rect">
            <a:avLst/>
          </a:prstGeom>
          <a:noFill/>
        </p:spPr>
        <p:txBody>
          <a:bodyPr wrap="square" rtlCol="0">
            <a:spAutoFit/>
          </a:bodyPr>
          <a:lstStyle/>
          <a:p>
            <a:r>
              <a:rPr lang="en-US" sz="1200" dirty="0" smtClean="0">
                <a:solidFill>
                  <a:srgbClr val="000000"/>
                </a:solidFill>
              </a:rPr>
              <a:t>Communications Channel</a:t>
            </a:r>
          </a:p>
        </p:txBody>
      </p:sp>
      <p:sp>
        <p:nvSpPr>
          <p:cNvPr id="26" name="TextBox 25"/>
          <p:cNvSpPr txBox="1"/>
          <p:nvPr/>
        </p:nvSpPr>
        <p:spPr>
          <a:xfrm>
            <a:off x="7711791" y="3763195"/>
            <a:ext cx="689236" cy="276999"/>
          </a:xfrm>
          <a:prstGeom prst="rect">
            <a:avLst/>
          </a:prstGeom>
          <a:noFill/>
        </p:spPr>
        <p:txBody>
          <a:bodyPr wrap="none" rtlCol="0">
            <a:spAutoFit/>
          </a:bodyPr>
          <a:lstStyle/>
          <a:p>
            <a:r>
              <a:rPr lang="en-US" sz="1200" dirty="0" smtClean="0">
                <a:solidFill>
                  <a:srgbClr val="000000"/>
                </a:solidFill>
              </a:rPr>
              <a:t>Display</a:t>
            </a:r>
          </a:p>
        </p:txBody>
      </p:sp>
      <p:sp>
        <p:nvSpPr>
          <p:cNvPr id="27" name="TextBox 26"/>
          <p:cNvSpPr txBox="1"/>
          <p:nvPr/>
        </p:nvSpPr>
        <p:spPr>
          <a:xfrm>
            <a:off x="7745519" y="4605300"/>
            <a:ext cx="774571" cy="276999"/>
          </a:xfrm>
          <a:prstGeom prst="rect">
            <a:avLst/>
          </a:prstGeom>
          <a:noFill/>
        </p:spPr>
        <p:txBody>
          <a:bodyPr wrap="none" rtlCol="0">
            <a:spAutoFit/>
          </a:bodyPr>
          <a:lstStyle/>
          <a:p>
            <a:r>
              <a:rPr lang="en-US" sz="1200" dirty="0" smtClean="0">
                <a:solidFill>
                  <a:srgbClr val="000000"/>
                </a:solidFill>
              </a:rPr>
              <a:t>Actuator</a:t>
            </a:r>
          </a:p>
        </p:txBody>
      </p:sp>
      <p:sp>
        <p:nvSpPr>
          <p:cNvPr id="28" name="TextBox 27"/>
          <p:cNvSpPr txBox="1"/>
          <p:nvPr/>
        </p:nvSpPr>
        <p:spPr>
          <a:xfrm>
            <a:off x="663562" y="3661411"/>
            <a:ext cx="3692237" cy="2862322"/>
          </a:xfrm>
          <a:prstGeom prst="rect">
            <a:avLst/>
          </a:prstGeom>
          <a:noFill/>
        </p:spPr>
        <p:txBody>
          <a:bodyPr wrap="none" rtlCol="0">
            <a:spAutoFit/>
          </a:bodyPr>
          <a:lstStyle/>
          <a:p>
            <a:r>
              <a:rPr lang="en-US" sz="1200" dirty="0" smtClean="0">
                <a:solidFill>
                  <a:srgbClr val="000000"/>
                </a:solidFill>
                <a:latin typeface="Consolas"/>
                <a:cs typeface="Consolas"/>
              </a:rPr>
              <a:t>while(1) {</a:t>
            </a:r>
          </a:p>
          <a:p>
            <a:r>
              <a:rPr lang="en-US" sz="1200" dirty="0" smtClean="0">
                <a:solidFill>
                  <a:srgbClr val="000000"/>
                </a:solidFill>
                <a:latin typeface="Consolas"/>
                <a:cs typeface="Consolas"/>
              </a:rPr>
              <a:t>	keys = </a:t>
            </a:r>
            <a:r>
              <a:rPr lang="en-US" sz="1200" dirty="0" err="1" smtClean="0">
                <a:solidFill>
                  <a:srgbClr val="000000"/>
                </a:solidFill>
                <a:latin typeface="Consolas"/>
                <a:cs typeface="Consolas"/>
              </a:rPr>
              <a:t>read_keys</a:t>
            </a:r>
            <a:r>
              <a:rPr lang="en-US" sz="1200" dirty="0" smtClean="0">
                <a:solidFill>
                  <a:srgbClr val="000000"/>
                </a:solidFill>
                <a:latin typeface="Consolas"/>
                <a:cs typeface="Consolas"/>
              </a:rPr>
              <a:t>();</a:t>
            </a:r>
          </a:p>
          <a:p>
            <a:endParaRPr lang="en-US" sz="1200" dirty="0">
              <a:solidFill>
                <a:srgbClr val="000000"/>
              </a:solidFill>
              <a:latin typeface="Consolas"/>
              <a:cs typeface="Consolas"/>
            </a:endParaRPr>
          </a:p>
          <a:p>
            <a:r>
              <a:rPr lang="en-US" sz="1200" dirty="0" smtClean="0">
                <a:solidFill>
                  <a:srgbClr val="000000"/>
                </a:solidFill>
                <a:latin typeface="Consolas"/>
                <a:cs typeface="Consolas"/>
              </a:rPr>
              <a:t>	if (keys)</a:t>
            </a:r>
          </a:p>
          <a:p>
            <a:r>
              <a:rPr lang="en-US" sz="1200" dirty="0">
                <a:solidFill>
                  <a:srgbClr val="000000"/>
                </a:solidFill>
                <a:latin typeface="Consolas"/>
                <a:cs typeface="Consolas"/>
              </a:rPr>
              <a:t>	</a:t>
            </a:r>
            <a:r>
              <a:rPr lang="en-US" sz="1200" dirty="0" smtClean="0">
                <a:solidFill>
                  <a:srgbClr val="000000"/>
                </a:solidFill>
                <a:latin typeface="Consolas"/>
                <a:cs typeface="Consolas"/>
              </a:rPr>
              <a:t>	</a:t>
            </a:r>
            <a:r>
              <a:rPr lang="en-US" sz="1200" dirty="0" err="1" smtClean="0">
                <a:solidFill>
                  <a:srgbClr val="000000"/>
                </a:solidFill>
                <a:latin typeface="Consolas"/>
                <a:cs typeface="Consolas"/>
              </a:rPr>
              <a:t>update_display</a:t>
            </a:r>
            <a:r>
              <a:rPr lang="en-US" sz="1200" dirty="0" smtClean="0">
                <a:solidFill>
                  <a:srgbClr val="000000"/>
                </a:solidFill>
                <a:latin typeface="Consolas"/>
                <a:cs typeface="Consolas"/>
              </a:rPr>
              <a:t>();</a:t>
            </a:r>
          </a:p>
          <a:p>
            <a:endParaRPr lang="en-US" sz="1200" dirty="0">
              <a:solidFill>
                <a:srgbClr val="000000"/>
              </a:solidFill>
              <a:latin typeface="Consolas"/>
              <a:cs typeface="Consolas"/>
            </a:endParaRPr>
          </a:p>
          <a:p>
            <a:r>
              <a:rPr lang="en-US" sz="1200" dirty="0" smtClean="0">
                <a:solidFill>
                  <a:srgbClr val="000000"/>
                </a:solidFill>
                <a:latin typeface="Consolas"/>
                <a:cs typeface="Consolas"/>
              </a:rPr>
              <a:t>	</a:t>
            </a:r>
            <a:r>
              <a:rPr lang="en-US" sz="1200" dirty="0" err="1" smtClean="0">
                <a:solidFill>
                  <a:srgbClr val="000000"/>
                </a:solidFill>
                <a:latin typeface="Consolas"/>
                <a:cs typeface="Consolas"/>
              </a:rPr>
              <a:t>parse_communications</a:t>
            </a:r>
            <a:r>
              <a:rPr lang="en-US" sz="1200" dirty="0" smtClean="0">
                <a:solidFill>
                  <a:srgbClr val="000000"/>
                </a:solidFill>
                <a:latin typeface="Consolas"/>
                <a:cs typeface="Consolas"/>
              </a:rPr>
              <a:t>();</a:t>
            </a:r>
          </a:p>
          <a:p>
            <a:endParaRPr lang="en-US" sz="1200" dirty="0" smtClean="0">
              <a:solidFill>
                <a:srgbClr val="000000"/>
              </a:solidFill>
              <a:latin typeface="Consolas"/>
              <a:cs typeface="Consolas"/>
            </a:endParaRPr>
          </a:p>
          <a:p>
            <a:r>
              <a:rPr lang="en-US" sz="1200" dirty="0" smtClean="0">
                <a:solidFill>
                  <a:srgbClr val="000000"/>
                </a:solidFill>
                <a:latin typeface="Consolas"/>
                <a:cs typeface="Consolas"/>
              </a:rPr>
              <a:t>	sensors = </a:t>
            </a:r>
            <a:r>
              <a:rPr lang="en-US" sz="1200" dirty="0" err="1" smtClean="0">
                <a:solidFill>
                  <a:srgbClr val="000000"/>
                </a:solidFill>
                <a:latin typeface="Consolas"/>
                <a:cs typeface="Consolas"/>
              </a:rPr>
              <a:t>read_sensors</a:t>
            </a:r>
            <a:r>
              <a:rPr lang="en-US" sz="1200" dirty="0" smtClean="0">
                <a:solidFill>
                  <a:srgbClr val="000000"/>
                </a:solidFill>
                <a:latin typeface="Consolas"/>
                <a:cs typeface="Consolas"/>
              </a:rPr>
              <a:t>();</a:t>
            </a:r>
          </a:p>
          <a:p>
            <a:endParaRPr lang="en-US" sz="1200" dirty="0">
              <a:solidFill>
                <a:srgbClr val="000000"/>
              </a:solidFill>
              <a:latin typeface="Consolas"/>
              <a:cs typeface="Consolas"/>
            </a:endParaRPr>
          </a:p>
          <a:p>
            <a:r>
              <a:rPr lang="en-US" sz="1200" dirty="0" smtClean="0">
                <a:solidFill>
                  <a:srgbClr val="000000"/>
                </a:solidFill>
                <a:latin typeface="Consolas"/>
                <a:cs typeface="Consolas"/>
              </a:rPr>
              <a:t>	</a:t>
            </a:r>
            <a:r>
              <a:rPr lang="en-US" sz="1200" dirty="0" err="1" smtClean="0">
                <a:solidFill>
                  <a:srgbClr val="000000"/>
                </a:solidFill>
                <a:latin typeface="Consolas"/>
                <a:cs typeface="Consolas"/>
              </a:rPr>
              <a:t>new_data</a:t>
            </a:r>
            <a:r>
              <a:rPr lang="en-US" sz="1200" dirty="0" smtClean="0">
                <a:solidFill>
                  <a:srgbClr val="000000"/>
                </a:solidFill>
                <a:latin typeface="Consolas"/>
                <a:cs typeface="Consolas"/>
              </a:rPr>
              <a:t> = </a:t>
            </a:r>
            <a:r>
              <a:rPr lang="en-US" sz="1200" dirty="0" err="1" smtClean="0">
                <a:solidFill>
                  <a:srgbClr val="000000"/>
                </a:solidFill>
                <a:latin typeface="Consolas"/>
                <a:cs typeface="Consolas"/>
              </a:rPr>
              <a:t>process_sensors</a:t>
            </a:r>
            <a:r>
              <a:rPr lang="en-US" sz="1200" dirty="0" smtClean="0">
                <a:solidFill>
                  <a:srgbClr val="000000"/>
                </a:solidFill>
                <a:latin typeface="Consolas"/>
                <a:cs typeface="Consolas"/>
              </a:rPr>
              <a:t>(sensors);</a:t>
            </a:r>
            <a:endParaRPr lang="en-US" sz="1200" dirty="0">
              <a:solidFill>
                <a:srgbClr val="000000"/>
              </a:solidFill>
              <a:latin typeface="Consolas"/>
              <a:cs typeface="Consolas"/>
            </a:endParaRPr>
          </a:p>
          <a:p>
            <a:endParaRPr lang="en-US" sz="1200" dirty="0">
              <a:solidFill>
                <a:srgbClr val="000000"/>
              </a:solidFill>
              <a:latin typeface="Consolas"/>
              <a:cs typeface="Consolas"/>
            </a:endParaRPr>
          </a:p>
          <a:p>
            <a:r>
              <a:rPr lang="en-US" sz="1200" dirty="0" smtClean="0">
                <a:solidFill>
                  <a:srgbClr val="000000"/>
                </a:solidFill>
                <a:latin typeface="Consolas"/>
                <a:cs typeface="Consolas"/>
              </a:rPr>
              <a:t>	if (</a:t>
            </a:r>
            <a:r>
              <a:rPr lang="en-US" sz="1200" dirty="0" err="1" smtClean="0">
                <a:solidFill>
                  <a:srgbClr val="000000"/>
                </a:solidFill>
                <a:latin typeface="Consolas"/>
                <a:cs typeface="Consolas"/>
              </a:rPr>
              <a:t>new_data</a:t>
            </a:r>
            <a:r>
              <a:rPr lang="en-US" sz="1200" dirty="0" smtClean="0">
                <a:solidFill>
                  <a:srgbClr val="000000"/>
                </a:solidFill>
                <a:latin typeface="Consolas"/>
                <a:cs typeface="Consolas"/>
              </a:rPr>
              <a:t>)</a:t>
            </a:r>
          </a:p>
          <a:p>
            <a:r>
              <a:rPr lang="en-US" sz="1200" dirty="0">
                <a:solidFill>
                  <a:srgbClr val="000000"/>
                </a:solidFill>
                <a:latin typeface="Consolas"/>
                <a:cs typeface="Consolas"/>
              </a:rPr>
              <a:t>	</a:t>
            </a:r>
            <a:r>
              <a:rPr lang="en-US" sz="1200" dirty="0" smtClean="0">
                <a:solidFill>
                  <a:srgbClr val="000000"/>
                </a:solidFill>
                <a:latin typeface="Consolas"/>
                <a:cs typeface="Consolas"/>
              </a:rPr>
              <a:t>	</a:t>
            </a:r>
            <a:r>
              <a:rPr lang="en-US" sz="1200" dirty="0" err="1" smtClean="0">
                <a:solidFill>
                  <a:srgbClr val="000000"/>
                </a:solidFill>
                <a:latin typeface="Consolas"/>
                <a:cs typeface="Consolas"/>
              </a:rPr>
              <a:t>send_packet</a:t>
            </a:r>
            <a:r>
              <a:rPr lang="en-US" sz="1200" dirty="0" smtClean="0">
                <a:solidFill>
                  <a:srgbClr val="000000"/>
                </a:solidFill>
                <a:latin typeface="Consolas"/>
                <a:cs typeface="Consolas"/>
              </a:rPr>
              <a:t>();</a:t>
            </a:r>
            <a:endParaRPr lang="en-US" sz="1200" dirty="0">
              <a:solidFill>
                <a:srgbClr val="000000"/>
              </a:solidFill>
              <a:latin typeface="Consolas"/>
              <a:cs typeface="Consolas"/>
            </a:endParaRPr>
          </a:p>
          <a:p>
            <a:r>
              <a:rPr lang="en-US" sz="1200" dirty="0" smtClean="0">
                <a:solidFill>
                  <a:srgbClr val="000000"/>
                </a:solidFill>
                <a:latin typeface="Consolas"/>
                <a:cs typeface="Consolas"/>
              </a:rPr>
              <a:t>}</a:t>
            </a:r>
          </a:p>
        </p:txBody>
      </p:sp>
    </p:spTree>
    <p:extLst>
      <p:ext uri="{BB962C8B-B14F-4D97-AF65-F5344CB8AC3E}">
        <p14:creationId xmlns:p14="http://schemas.microsoft.com/office/powerpoint/2010/main" val="41691982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30</a:t>
            </a:fld>
            <a:endParaRPr lang="en-US" dirty="0"/>
          </a:p>
        </p:txBody>
      </p:sp>
      <p:sp>
        <p:nvSpPr>
          <p:cNvPr id="6" name="TextBox 5"/>
          <p:cNvSpPr txBox="1"/>
          <p:nvPr/>
        </p:nvSpPr>
        <p:spPr>
          <a:xfrm>
            <a:off x="572036" y="1634339"/>
            <a:ext cx="7665286" cy="369332"/>
          </a:xfrm>
          <a:prstGeom prst="rect">
            <a:avLst/>
          </a:prstGeom>
          <a:noFill/>
        </p:spPr>
        <p:txBody>
          <a:bodyPr wrap="square" rtlCol="0">
            <a:spAutoFit/>
          </a:bodyPr>
          <a:lstStyle/>
          <a:p>
            <a:r>
              <a:rPr lang="en-US" dirty="0" smtClean="0">
                <a:solidFill>
                  <a:schemeClr val="accent1">
                    <a:lumMod val="50000"/>
                  </a:schemeClr>
                </a:solidFill>
              </a:rPr>
              <a:t>Example</a:t>
            </a:r>
            <a:r>
              <a:rPr lang="en-US" dirty="0">
                <a:solidFill>
                  <a:srgbClr val="000000"/>
                </a:solidFill>
              </a:rPr>
              <a:t>	</a:t>
            </a:r>
            <a:r>
              <a:rPr lang="en-US" dirty="0" smtClean="0">
                <a:solidFill>
                  <a:srgbClr val="000000"/>
                </a:solidFill>
              </a:rPr>
              <a:t> Earliest Deadline First</a:t>
            </a:r>
            <a:endParaRPr lang="en-US"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900767030"/>
              </p:ext>
            </p:extLst>
          </p:nvPr>
        </p:nvGraphicFramePr>
        <p:xfrm>
          <a:off x="148307" y="3543239"/>
          <a:ext cx="9014753" cy="2074742"/>
        </p:xfrm>
        <a:graphic>
          <a:graphicData uri="http://schemas.openxmlformats.org/drawingml/2006/table">
            <a:tbl>
              <a:tblPr/>
              <a:tblGrid>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86728"/>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86728"/>
              </a:tblGrid>
              <a:tr h="134859">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5">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2">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4">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2">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5">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9050" cap="flat" cmpd="sng" algn="ctr">
                      <a:solidFill>
                        <a:srgbClr val="FEE5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9050" cap="flat" cmpd="sng" algn="ctr">
                      <a:solidFill>
                        <a:srgbClr val="FEE5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9050" cap="flat" cmpd="sng" algn="ctr">
                      <a:solidFill>
                        <a:srgbClr val="FEE5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9050" cap="flat" cmpd="sng" algn="ctr">
                      <a:solidFill>
                        <a:srgbClr val="FEE5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gridSpan="2">
                  <a:txBody>
                    <a:bodyPr/>
                    <a:lstStyle/>
                    <a:p>
                      <a:pPr algn="l" fontAlgn="b"/>
                      <a:r>
                        <a:rPr lang="en-US" sz="800" b="0" i="0" u="none" strike="noStrike">
                          <a:effectLst/>
                          <a:latin typeface="Arial"/>
                        </a:rPr>
                        <a:t>(16,8)</a:t>
                      </a: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8">
                  <a:txBody>
                    <a:bodyPr/>
                    <a:lstStyle/>
                    <a:p>
                      <a:pPr algn="ctr" fontAlgn="b"/>
                      <a:r>
                        <a:rPr lang="en-US" sz="800" b="0" i="0" u="none" strike="noStrike">
                          <a:solidFill>
                            <a:srgbClr val="FF0000"/>
                          </a:solidFill>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gridSpan="2">
                  <a:txBody>
                    <a:bodyPr/>
                    <a:lstStyle/>
                    <a:p>
                      <a:pPr algn="l" fontAlgn="b"/>
                      <a:r>
                        <a:rPr lang="en-US" sz="800" b="0" i="0" u="none" strike="noStrike">
                          <a:effectLst/>
                          <a:latin typeface="Arial"/>
                        </a:rPr>
                        <a:t>(12,3)</a:t>
                      </a: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gridSpan="2">
                  <a:txBody>
                    <a:bodyPr/>
                    <a:lstStyle/>
                    <a:p>
                      <a:pPr algn="l" fontAlgn="b"/>
                      <a:r>
                        <a:rPr lang="en-US" sz="800" b="0" i="0" u="none" strike="noStrike">
                          <a:effectLst/>
                          <a:latin typeface="Arial"/>
                        </a:rPr>
                        <a:t>(4,1)</a:t>
                      </a: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1</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10</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15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20</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25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30</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35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40</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45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dirty="0">
                        <a:effectLst/>
                        <a:latin typeface="Arial"/>
                      </a:endParaRPr>
                    </a:p>
                  </a:txBody>
                  <a:tcPr marL="10374" marR="10374" marT="10374" marB="0" anchor="b">
                    <a:lnL>
                      <a:noFill/>
                    </a:lnL>
                    <a:lnR>
                      <a:noFill/>
                    </a:lnR>
                    <a:lnT>
                      <a:noFill/>
                    </a:lnT>
                    <a:lnB>
                      <a:noFill/>
                    </a:lnB>
                  </a:tcPr>
                </a:tc>
              </a:tr>
            </a:tbl>
          </a:graphicData>
        </a:graphic>
      </p:graphicFrame>
      <p:sp>
        <p:nvSpPr>
          <p:cNvPr id="5" name="TextBox 4"/>
          <p:cNvSpPr txBox="1"/>
          <p:nvPr/>
        </p:nvSpPr>
        <p:spPr>
          <a:xfrm>
            <a:off x="697884" y="2276942"/>
            <a:ext cx="5327099" cy="923330"/>
          </a:xfrm>
          <a:prstGeom prst="rect">
            <a:avLst/>
          </a:prstGeom>
          <a:noFill/>
        </p:spPr>
        <p:txBody>
          <a:bodyPr wrap="none" rtlCol="0">
            <a:spAutoFit/>
          </a:bodyPr>
          <a:lstStyle/>
          <a:p>
            <a:r>
              <a:rPr lang="en-US" dirty="0" smtClean="0"/>
              <a:t>Execute the current thread until</a:t>
            </a:r>
          </a:p>
          <a:p>
            <a:pPr marL="342900" indent="-342900">
              <a:buFont typeface="+mj-lt"/>
              <a:buAutoNum type="arabicPeriod"/>
            </a:pPr>
            <a:r>
              <a:rPr lang="en-US" dirty="0"/>
              <a:t>I</a:t>
            </a:r>
            <a:r>
              <a:rPr lang="en-US" dirty="0" smtClean="0"/>
              <a:t>t finishes or</a:t>
            </a:r>
          </a:p>
          <a:p>
            <a:pPr marL="342900" indent="-342900">
              <a:buFont typeface="+mj-lt"/>
              <a:buAutoNum type="arabicPeriod"/>
            </a:pPr>
            <a:r>
              <a:rPr lang="en-US" dirty="0"/>
              <a:t>A</a:t>
            </a:r>
            <a:r>
              <a:rPr lang="en-US" dirty="0" smtClean="0"/>
              <a:t>nother thread is found with an earlier deadline</a:t>
            </a:r>
          </a:p>
        </p:txBody>
      </p:sp>
      <p:sp>
        <p:nvSpPr>
          <p:cNvPr id="7" name="TextBox 6"/>
          <p:cNvSpPr txBox="1"/>
          <p:nvPr/>
        </p:nvSpPr>
        <p:spPr>
          <a:xfrm>
            <a:off x="526273" y="5915472"/>
            <a:ext cx="5646848" cy="369332"/>
          </a:xfrm>
          <a:prstGeom prst="rect">
            <a:avLst/>
          </a:prstGeom>
          <a:noFill/>
        </p:spPr>
        <p:txBody>
          <a:bodyPr wrap="none" rtlCol="0">
            <a:spAutoFit/>
          </a:bodyPr>
          <a:lstStyle/>
          <a:p>
            <a:r>
              <a:rPr lang="en-US" dirty="0" smtClean="0">
                <a:solidFill>
                  <a:srgbClr val="000000"/>
                </a:solidFill>
              </a:rPr>
              <a:t>Avoid context switches in the case of equal deadlines</a:t>
            </a:r>
          </a:p>
        </p:txBody>
      </p:sp>
    </p:spTree>
    <p:extLst>
      <p:ext uri="{BB962C8B-B14F-4D97-AF65-F5344CB8AC3E}">
        <p14:creationId xmlns:p14="http://schemas.microsoft.com/office/powerpoint/2010/main" val="279471174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31</a:t>
            </a:fld>
            <a:endParaRPr lang="en-US" dirty="0"/>
          </a:p>
        </p:txBody>
      </p:sp>
      <p:sp>
        <p:nvSpPr>
          <p:cNvPr id="6" name="TextBox 5"/>
          <p:cNvSpPr txBox="1"/>
          <p:nvPr/>
        </p:nvSpPr>
        <p:spPr>
          <a:xfrm>
            <a:off x="572036" y="1634339"/>
            <a:ext cx="7665286" cy="369332"/>
          </a:xfrm>
          <a:prstGeom prst="rect">
            <a:avLst/>
          </a:prstGeom>
          <a:noFill/>
        </p:spPr>
        <p:txBody>
          <a:bodyPr wrap="square" rtlCol="0">
            <a:spAutoFit/>
          </a:bodyPr>
          <a:lstStyle/>
          <a:p>
            <a:r>
              <a:rPr lang="en-US" dirty="0" smtClean="0">
                <a:solidFill>
                  <a:schemeClr val="accent1">
                    <a:lumMod val="50000"/>
                  </a:schemeClr>
                </a:solidFill>
              </a:rPr>
              <a:t>Example</a:t>
            </a:r>
            <a:r>
              <a:rPr lang="en-US" dirty="0">
                <a:solidFill>
                  <a:srgbClr val="000000"/>
                </a:solidFill>
              </a:rPr>
              <a:t>	</a:t>
            </a:r>
            <a:r>
              <a:rPr lang="en-US" dirty="0" smtClean="0">
                <a:solidFill>
                  <a:srgbClr val="000000"/>
                </a:solidFill>
              </a:rPr>
              <a:t> Earliest Deadline First</a:t>
            </a:r>
            <a:endParaRPr lang="en-US"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335216552"/>
              </p:ext>
            </p:extLst>
          </p:nvPr>
        </p:nvGraphicFramePr>
        <p:xfrm>
          <a:off x="148307" y="3543239"/>
          <a:ext cx="9014753" cy="2074742"/>
        </p:xfrm>
        <a:graphic>
          <a:graphicData uri="http://schemas.openxmlformats.org/drawingml/2006/table">
            <a:tbl>
              <a:tblPr/>
              <a:tblGrid>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86728"/>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76353"/>
                <a:gridCol w="186728"/>
              </a:tblGrid>
              <a:tr h="134859">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5">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2">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4">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2">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5">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9050" cap="flat" cmpd="sng" algn="ctr">
                      <a:solidFill>
                        <a:srgbClr val="FEE5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9050" cap="flat" cmpd="sng" algn="ctr">
                      <a:solidFill>
                        <a:srgbClr val="FEE5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9050" cap="flat" cmpd="sng" algn="ctr">
                      <a:solidFill>
                        <a:srgbClr val="FEE5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9050" cap="flat" cmpd="sng" algn="ctr">
                      <a:solidFill>
                        <a:srgbClr val="FEE5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gridSpan="2">
                  <a:txBody>
                    <a:bodyPr/>
                    <a:lstStyle/>
                    <a:p>
                      <a:pPr algn="l" fontAlgn="b"/>
                      <a:r>
                        <a:rPr lang="en-US" sz="800" b="0" i="0" u="none" strike="noStrike">
                          <a:effectLst/>
                          <a:latin typeface="Arial"/>
                        </a:rPr>
                        <a:t>(16,8)</a:t>
                      </a: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8">
                  <a:txBody>
                    <a:bodyPr/>
                    <a:lstStyle/>
                    <a:p>
                      <a:pPr algn="ctr" fontAlgn="b"/>
                      <a:r>
                        <a:rPr lang="en-US" sz="800" b="0" i="0" u="none" strike="noStrike">
                          <a:solidFill>
                            <a:srgbClr val="FF0000"/>
                          </a:solidFill>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12700" cap="flat" cmpd="sng" algn="ctr">
                      <a:solidFill>
                        <a:srgbClr val="8064A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gridSpan="2">
                  <a:txBody>
                    <a:bodyPr/>
                    <a:lstStyle/>
                    <a:p>
                      <a:pPr algn="l" fontAlgn="b"/>
                      <a:r>
                        <a:rPr lang="en-US" sz="800" b="0" i="0" u="none" strike="noStrike">
                          <a:effectLst/>
                          <a:latin typeface="Arial"/>
                        </a:rPr>
                        <a:t>(12,3)</a:t>
                      </a: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gridSpan="2">
                  <a:txBody>
                    <a:bodyPr/>
                    <a:lstStyle/>
                    <a:p>
                      <a:pPr algn="l" fontAlgn="b"/>
                      <a:r>
                        <a:rPr lang="en-US" sz="800" b="0" i="0" u="none" strike="noStrike">
                          <a:effectLst/>
                          <a:latin typeface="Arial"/>
                        </a:rPr>
                        <a:t>(4,1)</a:t>
                      </a: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74" marR="10374" marT="1037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74" marR="10374" marT="10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76353">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1</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10</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15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20</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25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30</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35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40</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r" fontAlgn="b"/>
                      <a:r>
                        <a:rPr lang="en-US" sz="800" b="0" i="0" u="none" strike="noStrike">
                          <a:effectLst/>
                          <a:latin typeface="Arial"/>
                        </a:rPr>
                        <a:t>45</a:t>
                      </a:r>
                    </a:p>
                  </a:txBody>
                  <a:tcPr marL="10374" marR="10374" marT="10374" marB="0" anchor="b">
                    <a:lnL>
                      <a:noFill/>
                    </a:lnL>
                    <a:lnR>
                      <a:noFill/>
                    </a:lnR>
                    <a:lnT>
                      <a:noFill/>
                    </a:lnT>
                    <a:lnB>
                      <a:noFill/>
                    </a:lnB>
                  </a:tcPr>
                </a:tc>
                <a:tc>
                  <a:txBody>
                    <a:bodyPr/>
                    <a:lstStyle/>
                    <a:p>
                      <a:pPr algn="l" fontAlgn="b"/>
                      <a:endParaRPr lang="en-US" sz="800" b="0" i="0" u="none" strike="noStrike">
                        <a:effectLst/>
                        <a:latin typeface="Arial"/>
                      </a:endParaRPr>
                    </a:p>
                  </a:txBody>
                  <a:tcPr marL="10374" marR="10374" marT="10374" marB="0" anchor="b">
                    <a:lnL>
                      <a:noFill/>
                    </a:lnL>
                    <a:lnR>
                      <a:noFill/>
                    </a:lnR>
                    <a:lnT>
                      <a:noFill/>
                    </a:lnT>
                    <a:lnB>
                      <a:noFill/>
                    </a:lnB>
                  </a:tcPr>
                </a:tc>
                <a:tc>
                  <a:txBody>
                    <a:bodyPr/>
                    <a:lstStyle/>
                    <a:p>
                      <a:pPr algn="l" fontAlgn="b"/>
                      <a:endParaRPr lang="en-US" sz="800" b="0" i="0" u="none" strike="noStrike" dirty="0">
                        <a:effectLst/>
                        <a:latin typeface="Arial"/>
                      </a:endParaRPr>
                    </a:p>
                  </a:txBody>
                  <a:tcPr marL="10374" marR="10374" marT="10374" marB="0" anchor="b">
                    <a:lnL>
                      <a:noFill/>
                    </a:lnL>
                    <a:lnR>
                      <a:noFill/>
                    </a:lnR>
                    <a:lnT>
                      <a:noFill/>
                    </a:lnT>
                    <a:lnB>
                      <a:noFill/>
                    </a:lnB>
                  </a:tcPr>
                </a:tc>
              </a:tr>
            </a:tbl>
          </a:graphicData>
        </a:graphic>
      </p:graphicFrame>
      <p:sp>
        <p:nvSpPr>
          <p:cNvPr id="5" name="TextBox 4"/>
          <p:cNvSpPr txBox="1"/>
          <p:nvPr/>
        </p:nvSpPr>
        <p:spPr>
          <a:xfrm>
            <a:off x="697884" y="2276942"/>
            <a:ext cx="7768253" cy="923330"/>
          </a:xfrm>
          <a:prstGeom prst="rect">
            <a:avLst/>
          </a:prstGeom>
          <a:noFill/>
        </p:spPr>
        <p:txBody>
          <a:bodyPr wrap="square" rtlCol="0">
            <a:spAutoFit/>
          </a:bodyPr>
          <a:lstStyle/>
          <a:p>
            <a:r>
              <a:rPr lang="en-US" dirty="0" smtClean="0"/>
              <a:t>EDF can provide maximal utilization; that is, it it’s safe up to and including 100% processor usage</a:t>
            </a:r>
          </a:p>
          <a:p>
            <a:r>
              <a:rPr lang="en-US" sz="1400" dirty="0" smtClean="0">
                <a:latin typeface="Wingdings"/>
                <a:ea typeface="Wingdings"/>
                <a:cs typeface="Wingdings"/>
                <a:sym typeface="Wingdings"/>
              </a:rPr>
              <a:t>	</a:t>
            </a:r>
            <a:r>
              <a:rPr lang="en-US" dirty="0" smtClean="0">
                <a:sym typeface="Wingdings"/>
              </a:rPr>
              <a:t> </a:t>
            </a:r>
            <a:r>
              <a:rPr lang="en-US" dirty="0" smtClean="0"/>
              <a:t>So long as each thread conforms exactly to its execution time limit</a:t>
            </a:r>
          </a:p>
        </p:txBody>
      </p:sp>
    </p:spTree>
    <p:extLst>
      <p:ext uri="{BB962C8B-B14F-4D97-AF65-F5344CB8AC3E}">
        <p14:creationId xmlns:p14="http://schemas.microsoft.com/office/powerpoint/2010/main" val="70414653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32</a:t>
            </a:fld>
            <a:endParaRPr lang="en-US" dirty="0"/>
          </a:p>
        </p:txBody>
      </p:sp>
      <p:sp>
        <p:nvSpPr>
          <p:cNvPr id="6" name="TextBox 5"/>
          <p:cNvSpPr txBox="1"/>
          <p:nvPr/>
        </p:nvSpPr>
        <p:spPr>
          <a:xfrm>
            <a:off x="572036" y="1634339"/>
            <a:ext cx="7665286" cy="369332"/>
          </a:xfrm>
          <a:prstGeom prst="rect">
            <a:avLst/>
          </a:prstGeom>
          <a:noFill/>
        </p:spPr>
        <p:txBody>
          <a:bodyPr wrap="square" rtlCol="0">
            <a:spAutoFit/>
          </a:bodyPr>
          <a:lstStyle/>
          <a:p>
            <a:r>
              <a:rPr lang="en-US" dirty="0" smtClean="0">
                <a:solidFill>
                  <a:schemeClr val="accent1">
                    <a:lumMod val="50000"/>
                  </a:schemeClr>
                </a:solidFill>
              </a:rPr>
              <a:t>Example</a:t>
            </a:r>
            <a:r>
              <a:rPr lang="en-US" dirty="0">
                <a:solidFill>
                  <a:srgbClr val="000000"/>
                </a:solidFill>
              </a:rPr>
              <a:t>	</a:t>
            </a:r>
            <a:r>
              <a:rPr lang="en-US" dirty="0" smtClean="0">
                <a:solidFill>
                  <a:srgbClr val="000000"/>
                </a:solidFill>
              </a:rPr>
              <a:t> Fixed Priority Rate Monotonic</a:t>
            </a:r>
            <a:endParaRPr lang="en-US" dirty="0">
              <a:solidFill>
                <a:srgbClr val="00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175759110"/>
              </p:ext>
            </p:extLst>
          </p:nvPr>
        </p:nvGraphicFramePr>
        <p:xfrm>
          <a:off x="91104" y="3822192"/>
          <a:ext cx="8983212" cy="1933096"/>
        </p:xfrm>
        <a:graphic>
          <a:graphicData uri="http://schemas.openxmlformats.org/drawingml/2006/table">
            <a:tbl>
              <a:tblPr/>
              <a:tblGrid>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86074"/>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75736"/>
                <a:gridCol w="186074"/>
              </a:tblGrid>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dirty="0">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gridSpan="2">
                  <a:txBody>
                    <a:bodyPr/>
                    <a:lstStyle/>
                    <a:p>
                      <a:pPr algn="l" fontAlgn="b"/>
                      <a:r>
                        <a:rPr lang="en-US" sz="800" b="0" i="0" u="none" strike="noStrike">
                          <a:effectLst/>
                          <a:latin typeface="Arial"/>
                        </a:rPr>
                        <a:t>(16,8)</a:t>
                      </a: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8">
                  <a:txBody>
                    <a:bodyPr/>
                    <a:lstStyle/>
                    <a:p>
                      <a:pPr algn="ctr" fontAlgn="b"/>
                      <a:r>
                        <a:rPr lang="en-US" sz="800" b="0" i="0" u="none" strike="noStrike">
                          <a:solidFill>
                            <a:srgbClr val="FF0000"/>
                          </a:solidFill>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gridSpan="2">
                  <a:txBody>
                    <a:bodyPr/>
                    <a:lstStyle/>
                    <a:p>
                      <a:pPr algn="l" fontAlgn="b"/>
                      <a:r>
                        <a:rPr lang="en-US" sz="800" b="0" i="0" u="none" strike="noStrike">
                          <a:effectLst/>
                          <a:latin typeface="Arial"/>
                        </a:rPr>
                        <a:t>(12,3)</a:t>
                      </a: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3">
                  <a:txBody>
                    <a:bodyPr/>
                    <a:lstStyle/>
                    <a:p>
                      <a:pPr algn="ctr"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gridSpan="2">
                  <a:txBody>
                    <a:bodyPr/>
                    <a:lstStyle/>
                    <a:p>
                      <a:pPr algn="l" fontAlgn="b"/>
                      <a:r>
                        <a:rPr lang="en-US" sz="800" b="0" i="0" u="none" strike="noStrike">
                          <a:effectLst/>
                          <a:latin typeface="Arial"/>
                        </a:rPr>
                        <a:t>(4,1)</a:t>
                      </a: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337" marR="10337" marT="1033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337" marR="10337" marT="103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75736">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1</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10</a:t>
                      </a:r>
                    </a:p>
                  </a:txBody>
                  <a:tcPr marL="10337" marR="10337" marT="10337" marB="0" anchor="b">
                    <a:lnL>
                      <a:noFill/>
                    </a:lnL>
                    <a:lnR>
                      <a:noFill/>
                    </a:lnR>
                    <a:lnT>
                      <a:noFill/>
                    </a:lnT>
                    <a:lnB>
                      <a:noFill/>
                    </a:lnB>
                  </a:tcPr>
                </a:tc>
                <a:tc>
                  <a:txBody>
                    <a:bodyPr/>
                    <a:lstStyle/>
                    <a:p>
                      <a:pPr algn="l" fontAlgn="b"/>
                      <a:endParaRPr lang="en-US" sz="800" b="0" i="0" u="none" strike="noStrike" dirty="0">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15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20</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25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30</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35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40</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r" fontAlgn="b"/>
                      <a:r>
                        <a:rPr lang="en-US" sz="800" b="0" i="0" u="none" strike="noStrike">
                          <a:effectLst/>
                          <a:latin typeface="Arial"/>
                        </a:rPr>
                        <a:t>45</a:t>
                      </a:r>
                    </a:p>
                  </a:txBody>
                  <a:tcPr marL="10337" marR="10337" marT="10337" marB="0" anchor="b">
                    <a:lnL>
                      <a:noFill/>
                    </a:lnL>
                    <a:lnR>
                      <a:noFill/>
                    </a:lnR>
                    <a:lnT>
                      <a:noFill/>
                    </a:lnT>
                    <a:lnB>
                      <a:noFill/>
                    </a:lnB>
                  </a:tcPr>
                </a:tc>
                <a:tc>
                  <a:txBody>
                    <a:bodyPr/>
                    <a:lstStyle/>
                    <a:p>
                      <a:pPr algn="l" fontAlgn="b"/>
                      <a:endParaRPr lang="en-US" sz="800" b="0" i="0" u="none" strike="noStrike">
                        <a:effectLst/>
                        <a:latin typeface="Arial"/>
                      </a:endParaRPr>
                    </a:p>
                  </a:txBody>
                  <a:tcPr marL="10337" marR="10337" marT="10337" marB="0" anchor="b">
                    <a:lnL>
                      <a:noFill/>
                    </a:lnL>
                    <a:lnR>
                      <a:noFill/>
                    </a:lnR>
                    <a:lnT>
                      <a:noFill/>
                    </a:lnT>
                    <a:lnB>
                      <a:noFill/>
                    </a:lnB>
                  </a:tcPr>
                </a:tc>
                <a:tc>
                  <a:txBody>
                    <a:bodyPr/>
                    <a:lstStyle/>
                    <a:p>
                      <a:pPr algn="l" fontAlgn="b"/>
                      <a:endParaRPr lang="en-US" sz="800" b="0" i="0" u="none" strike="noStrike" dirty="0">
                        <a:effectLst/>
                        <a:latin typeface="Arial"/>
                      </a:endParaRPr>
                    </a:p>
                  </a:txBody>
                  <a:tcPr marL="10337" marR="10337" marT="10337" marB="0" anchor="b">
                    <a:lnL>
                      <a:noFill/>
                    </a:lnL>
                    <a:lnR>
                      <a:noFill/>
                    </a:lnR>
                    <a:lnT>
                      <a:noFill/>
                    </a:lnT>
                    <a:lnB>
                      <a:noFill/>
                    </a:lnB>
                  </a:tcPr>
                </a:tc>
              </a:tr>
            </a:tbl>
          </a:graphicData>
        </a:graphic>
      </p:graphicFrame>
      <p:sp>
        <p:nvSpPr>
          <p:cNvPr id="9" name="TextBox 8"/>
          <p:cNvSpPr txBox="1"/>
          <p:nvPr/>
        </p:nvSpPr>
        <p:spPr>
          <a:xfrm>
            <a:off x="697884" y="2276942"/>
            <a:ext cx="7768253" cy="1754327"/>
          </a:xfrm>
          <a:prstGeom prst="rect">
            <a:avLst/>
          </a:prstGeom>
          <a:noFill/>
        </p:spPr>
        <p:txBody>
          <a:bodyPr wrap="square" rtlCol="0">
            <a:spAutoFit/>
          </a:bodyPr>
          <a:lstStyle/>
          <a:p>
            <a:r>
              <a:rPr lang="en-US" dirty="0" smtClean="0"/>
              <a:t>Assign each thread a priority based on its cycle time such that the threads that execute often get high priority.</a:t>
            </a:r>
          </a:p>
          <a:p>
            <a:endParaRPr lang="en-US" dirty="0"/>
          </a:p>
          <a:p>
            <a:r>
              <a:rPr lang="en-US" dirty="0" smtClean="0"/>
              <a:t>Rate monotonic ordering is optimal within the framework of fixed priority algorithms in that if a set of tasks can be scheduled with any fixed priority algorithm, they can be scheduled with rate monotonic ordering</a:t>
            </a:r>
          </a:p>
        </p:txBody>
      </p:sp>
      <p:sp>
        <p:nvSpPr>
          <p:cNvPr id="7" name="TextBox 6"/>
          <p:cNvSpPr txBox="1"/>
          <p:nvPr/>
        </p:nvSpPr>
        <p:spPr>
          <a:xfrm>
            <a:off x="87097" y="4125324"/>
            <a:ext cx="313044" cy="923330"/>
          </a:xfrm>
          <a:prstGeom prst="rect">
            <a:avLst/>
          </a:prstGeom>
          <a:solidFill>
            <a:schemeClr val="bg1">
              <a:lumMod val="85000"/>
            </a:schemeClr>
          </a:solidFill>
        </p:spPr>
        <p:txBody>
          <a:bodyPr wrap="none" rtlCol="0">
            <a:spAutoFit/>
          </a:bodyPr>
          <a:lstStyle/>
          <a:p>
            <a:r>
              <a:rPr lang="en-US" dirty="0" smtClean="0">
                <a:solidFill>
                  <a:srgbClr val="000000"/>
                </a:solidFill>
              </a:rPr>
              <a:t>1</a:t>
            </a:r>
          </a:p>
          <a:p>
            <a:r>
              <a:rPr lang="en-US" dirty="0" smtClean="0">
                <a:solidFill>
                  <a:srgbClr val="000000"/>
                </a:solidFill>
              </a:rPr>
              <a:t>2</a:t>
            </a:r>
          </a:p>
          <a:p>
            <a:r>
              <a:rPr lang="en-US" dirty="0">
                <a:solidFill>
                  <a:srgbClr val="000000"/>
                </a:solidFill>
              </a:rPr>
              <a:t>3</a:t>
            </a:r>
            <a:endParaRPr lang="en-US" dirty="0" smtClean="0">
              <a:solidFill>
                <a:srgbClr val="000000"/>
              </a:solidFill>
            </a:endParaRPr>
          </a:p>
        </p:txBody>
      </p:sp>
    </p:spTree>
    <p:extLst>
      <p:ext uri="{BB962C8B-B14F-4D97-AF65-F5344CB8AC3E}">
        <p14:creationId xmlns:p14="http://schemas.microsoft.com/office/powerpoint/2010/main" val="14089968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89803195"/>
              </p:ext>
            </p:extLst>
          </p:nvPr>
        </p:nvGraphicFramePr>
        <p:xfrm>
          <a:off x="-20639" y="3680538"/>
          <a:ext cx="9163913" cy="2109071"/>
        </p:xfrm>
        <a:graphic>
          <a:graphicData uri="http://schemas.openxmlformats.org/drawingml/2006/table">
            <a:tbl>
              <a:tblPr/>
              <a:tblGrid>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89817"/>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89817"/>
              </a:tblGrid>
              <a:tr h="137090">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no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no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3">
                  <a:txBody>
                    <a:bodyPr/>
                    <a:lstStyle/>
                    <a:p>
                      <a:pPr algn="ctr" fontAlgn="b"/>
                      <a:r>
                        <a:rPr lang="en-US" sz="800" b="0" i="0" u="none" strike="noStrike">
                          <a:effectLst/>
                          <a:latin typeface="Arial"/>
                        </a:rPr>
                        <a:t> </a:t>
                      </a:r>
                    </a:p>
                  </a:txBody>
                  <a:tcPr marL="10545" marR="10545" marT="1054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3">
                  <a:txBody>
                    <a:bodyPr/>
                    <a:lstStyle/>
                    <a:p>
                      <a:pPr algn="ctr" fontAlgn="b"/>
                      <a:r>
                        <a:rPr lang="en-US" sz="800" b="0" i="0" u="none" strike="noStrike">
                          <a:effectLst/>
                          <a:latin typeface="Arial"/>
                        </a:rPr>
                        <a:t> </a:t>
                      </a:r>
                    </a:p>
                  </a:txBody>
                  <a:tcPr marL="10545" marR="10545" marT="1054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3">
                  <a:txBody>
                    <a:bodyPr/>
                    <a:lstStyle/>
                    <a:p>
                      <a:pPr algn="ctr" fontAlgn="b"/>
                      <a:r>
                        <a:rPr lang="en-US" sz="800" b="0" i="0" u="none" strike="noStrike">
                          <a:effectLst/>
                          <a:latin typeface="Arial"/>
                        </a:rPr>
                        <a:t> </a:t>
                      </a:r>
                    </a:p>
                  </a:txBody>
                  <a:tcPr marL="10545" marR="10545" marT="1054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3">
                  <a:txBody>
                    <a:bodyPr/>
                    <a:lstStyle/>
                    <a:p>
                      <a:pPr algn="ctr" fontAlgn="b"/>
                      <a:r>
                        <a:rPr lang="en-US" sz="800" b="0" i="0" u="none" strike="noStrike" dirty="0">
                          <a:effectLst/>
                          <a:latin typeface="Arial"/>
                        </a:rPr>
                        <a:t> </a:t>
                      </a:r>
                    </a:p>
                  </a:txBody>
                  <a:tcPr marL="10545" marR="10545" marT="1054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no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no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19050" cap="flat" cmpd="sng" algn="ctr">
                      <a:solidFill>
                        <a:srgbClr val="FEE500"/>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19050" cap="flat" cmpd="sng" algn="ctr">
                      <a:solidFill>
                        <a:srgbClr val="FEE5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19050" cap="flat" cmpd="sng" algn="ctr">
                      <a:solidFill>
                        <a:srgbClr val="FEE5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19050" cap="flat" cmpd="sng" algn="ctr">
                      <a:solidFill>
                        <a:srgbClr val="FEE5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gridSpan="2">
                  <a:txBody>
                    <a:bodyPr/>
                    <a:lstStyle/>
                    <a:p>
                      <a:pPr algn="l" fontAlgn="b"/>
                      <a:r>
                        <a:rPr lang="en-US" sz="800" b="0" i="0" u="none" strike="noStrike">
                          <a:effectLst/>
                          <a:latin typeface="Arial"/>
                        </a:rPr>
                        <a:t>(16,8)</a:t>
                      </a: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8">
                  <a:txBody>
                    <a:bodyPr/>
                    <a:lstStyle/>
                    <a:p>
                      <a:pPr algn="ctr" fontAlgn="b"/>
                      <a:r>
                        <a:rPr lang="en-US" sz="800" b="0" i="0" u="none" strike="noStrike">
                          <a:solidFill>
                            <a:srgbClr val="FF0000"/>
                          </a:solidFill>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gridSpan="2">
                  <a:txBody>
                    <a:bodyPr/>
                    <a:lstStyle/>
                    <a:p>
                      <a:pPr algn="l" fontAlgn="b"/>
                      <a:r>
                        <a:rPr lang="en-US" sz="800" b="0" i="0" u="none" strike="noStrike">
                          <a:effectLst/>
                          <a:latin typeface="Arial"/>
                        </a:rPr>
                        <a:t>(12,3)</a:t>
                      </a: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3">
                  <a:txBody>
                    <a:bodyPr/>
                    <a:lstStyle/>
                    <a:p>
                      <a:pPr algn="ctr"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gridSpan="2">
                  <a:txBody>
                    <a:bodyPr/>
                    <a:lstStyle/>
                    <a:p>
                      <a:pPr algn="l" fontAlgn="b"/>
                      <a:r>
                        <a:rPr lang="en-US" sz="800" b="0" i="0" u="none" strike="noStrike">
                          <a:effectLst/>
                          <a:latin typeface="Arial"/>
                        </a:rPr>
                        <a:t>(4,1)</a:t>
                      </a: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1</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5</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10</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dirty="0">
                          <a:effectLst/>
                          <a:latin typeface="Arial"/>
                        </a:rPr>
                        <a:t>15</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20</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25</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30</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35</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40</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45</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dirty="0">
                        <a:effectLst/>
                        <a:latin typeface="Arial"/>
                      </a:endParaRPr>
                    </a:p>
                  </a:txBody>
                  <a:tcPr marL="10545" marR="10545" marT="1054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33</a:t>
            </a:fld>
            <a:endParaRPr lang="en-US" dirty="0"/>
          </a:p>
        </p:txBody>
      </p:sp>
      <p:sp>
        <p:nvSpPr>
          <p:cNvPr id="6" name="TextBox 5"/>
          <p:cNvSpPr txBox="1"/>
          <p:nvPr/>
        </p:nvSpPr>
        <p:spPr>
          <a:xfrm>
            <a:off x="572036" y="1634339"/>
            <a:ext cx="7665286" cy="369332"/>
          </a:xfrm>
          <a:prstGeom prst="rect">
            <a:avLst/>
          </a:prstGeom>
          <a:noFill/>
        </p:spPr>
        <p:txBody>
          <a:bodyPr wrap="square" rtlCol="0">
            <a:spAutoFit/>
          </a:bodyPr>
          <a:lstStyle/>
          <a:p>
            <a:r>
              <a:rPr lang="en-US" dirty="0" smtClean="0">
                <a:solidFill>
                  <a:schemeClr val="accent1">
                    <a:lumMod val="50000"/>
                  </a:schemeClr>
                </a:solidFill>
              </a:rPr>
              <a:t>Example</a:t>
            </a:r>
            <a:r>
              <a:rPr lang="en-US" dirty="0">
                <a:solidFill>
                  <a:srgbClr val="000000"/>
                </a:solidFill>
              </a:rPr>
              <a:t>	</a:t>
            </a:r>
            <a:r>
              <a:rPr lang="en-US" dirty="0" smtClean="0">
                <a:solidFill>
                  <a:srgbClr val="000000"/>
                </a:solidFill>
              </a:rPr>
              <a:t> Fixed Priority Rate Monotonic</a:t>
            </a:r>
            <a:endParaRPr lang="en-US" dirty="0">
              <a:solidFill>
                <a:srgbClr val="000000"/>
              </a:solidFill>
            </a:endParaRPr>
          </a:p>
        </p:txBody>
      </p:sp>
      <p:sp>
        <p:nvSpPr>
          <p:cNvPr id="9" name="TextBox 8"/>
          <p:cNvSpPr txBox="1"/>
          <p:nvPr/>
        </p:nvSpPr>
        <p:spPr>
          <a:xfrm>
            <a:off x="697884" y="2276942"/>
            <a:ext cx="7768253" cy="646331"/>
          </a:xfrm>
          <a:prstGeom prst="rect">
            <a:avLst/>
          </a:prstGeom>
          <a:noFill/>
        </p:spPr>
        <p:txBody>
          <a:bodyPr wrap="square" rtlCol="0">
            <a:spAutoFit/>
          </a:bodyPr>
          <a:lstStyle/>
          <a:p>
            <a:r>
              <a:rPr lang="en-US" dirty="0" smtClean="0"/>
              <a:t>Same deadlines and scheduling as the previous case, but this time we have fixed priorities assigned to each of the three threads.</a:t>
            </a:r>
          </a:p>
        </p:txBody>
      </p:sp>
      <p:sp>
        <p:nvSpPr>
          <p:cNvPr id="7" name="TextBox 6"/>
          <p:cNvSpPr txBox="1"/>
          <p:nvPr/>
        </p:nvSpPr>
        <p:spPr>
          <a:xfrm>
            <a:off x="-15872" y="4148208"/>
            <a:ext cx="313044" cy="923330"/>
          </a:xfrm>
          <a:prstGeom prst="rect">
            <a:avLst/>
          </a:prstGeom>
          <a:solidFill>
            <a:schemeClr val="bg1">
              <a:lumMod val="85000"/>
            </a:schemeClr>
          </a:solidFill>
        </p:spPr>
        <p:txBody>
          <a:bodyPr wrap="none" rtlCol="0">
            <a:spAutoFit/>
          </a:bodyPr>
          <a:lstStyle/>
          <a:p>
            <a:r>
              <a:rPr lang="en-US" dirty="0" smtClean="0">
                <a:solidFill>
                  <a:srgbClr val="000000"/>
                </a:solidFill>
              </a:rPr>
              <a:t>1</a:t>
            </a:r>
          </a:p>
          <a:p>
            <a:r>
              <a:rPr lang="en-US" dirty="0" smtClean="0">
                <a:solidFill>
                  <a:srgbClr val="000000"/>
                </a:solidFill>
              </a:rPr>
              <a:t>2</a:t>
            </a:r>
          </a:p>
          <a:p>
            <a:r>
              <a:rPr lang="en-US" dirty="0">
                <a:solidFill>
                  <a:srgbClr val="000000"/>
                </a:solidFill>
              </a:rPr>
              <a:t>3</a:t>
            </a:r>
            <a:endParaRPr lang="en-US" dirty="0" smtClean="0">
              <a:solidFill>
                <a:srgbClr val="000000"/>
              </a:solidFill>
            </a:endParaRPr>
          </a:p>
        </p:txBody>
      </p:sp>
    </p:spTree>
    <p:extLst>
      <p:ext uri="{BB962C8B-B14F-4D97-AF65-F5344CB8AC3E}">
        <p14:creationId xmlns:p14="http://schemas.microsoft.com/office/powerpoint/2010/main" val="211940642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787144"/>
              </p:ext>
            </p:extLst>
          </p:nvPr>
        </p:nvGraphicFramePr>
        <p:xfrm>
          <a:off x="-20639" y="3680538"/>
          <a:ext cx="9163913" cy="2109071"/>
        </p:xfrm>
        <a:graphic>
          <a:graphicData uri="http://schemas.openxmlformats.org/drawingml/2006/table">
            <a:tbl>
              <a:tblPr/>
              <a:tblGrid>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89817"/>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79271"/>
                <a:gridCol w="189817"/>
              </a:tblGrid>
              <a:tr h="137090">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19050" cap="flat" cmpd="sng" algn="ctr">
                      <a:solidFill>
                        <a:srgbClr val="FEE5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19050" cap="flat" cmpd="sng" algn="ctr">
                      <a:solidFill>
                        <a:srgbClr val="FEE5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19050" cap="flat" cmpd="sng" algn="ctr">
                      <a:solidFill>
                        <a:srgbClr val="FEE5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19050" cap="flat" cmpd="sng" algn="ctr">
                      <a:solidFill>
                        <a:srgbClr val="FEE5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gridSpan="2">
                  <a:txBody>
                    <a:bodyPr/>
                    <a:lstStyle/>
                    <a:p>
                      <a:pPr algn="l" fontAlgn="b"/>
                      <a:r>
                        <a:rPr lang="en-US" sz="800" b="0" i="0" u="none" strike="noStrike">
                          <a:effectLst/>
                          <a:latin typeface="Arial"/>
                        </a:rPr>
                        <a:t>(16,8)</a:t>
                      </a: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8">
                  <a:txBody>
                    <a:bodyPr/>
                    <a:lstStyle/>
                    <a:p>
                      <a:pPr algn="ctr" fontAlgn="b"/>
                      <a:r>
                        <a:rPr lang="en-US" sz="800" b="0" i="0" u="none" strike="noStrike">
                          <a:solidFill>
                            <a:srgbClr val="FF0000"/>
                          </a:solidFill>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800" b="0" i="0" u="none" strike="noStrike">
                          <a:solidFill>
                            <a:srgbClr val="FF0000"/>
                          </a:solidFill>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12700" cap="flat" cmpd="sng" algn="ctr">
                      <a:solidFill>
                        <a:srgbClr val="8064A2"/>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12700" cap="flat" cmpd="sng" algn="ctr">
                      <a:solidFill>
                        <a:srgbClr val="8064A2"/>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gridSpan="2">
                  <a:txBody>
                    <a:bodyPr/>
                    <a:lstStyle/>
                    <a:p>
                      <a:pPr algn="l" fontAlgn="b"/>
                      <a:r>
                        <a:rPr lang="en-US" sz="800" b="0" i="0" u="none" strike="noStrike">
                          <a:effectLst/>
                          <a:latin typeface="Arial"/>
                        </a:rPr>
                        <a:t>(12,3)</a:t>
                      </a: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gridSpan="3">
                  <a:txBody>
                    <a:bodyPr/>
                    <a:lstStyle/>
                    <a:p>
                      <a:pPr algn="ctr"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C0504D"/>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C0504D"/>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gridSpan="2">
                  <a:txBody>
                    <a:bodyPr/>
                    <a:lstStyle/>
                    <a:p>
                      <a:pPr algn="l" fontAlgn="b"/>
                      <a:r>
                        <a:rPr lang="en-US" sz="800" b="0" i="0" u="none" strike="noStrike">
                          <a:effectLst/>
                          <a:latin typeface="Arial"/>
                        </a:rPr>
                        <a:t>(4,1)</a:t>
                      </a: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800" b="0" i="0" u="none" strike="noStrike">
                        <a:effectLst/>
                        <a:latin typeface="Arial"/>
                      </a:endParaRPr>
                    </a:p>
                  </a:txBody>
                  <a:tcPr marL="10545" marR="10545" marT="1054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effectLst/>
                          <a:latin typeface="Arial"/>
                        </a:rPr>
                        <a:t> </a:t>
                      </a:r>
                    </a:p>
                  </a:txBody>
                  <a:tcPr marL="10545" marR="10545" marT="105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79271">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1</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5</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10</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dirty="0">
                          <a:effectLst/>
                          <a:latin typeface="Arial"/>
                        </a:rPr>
                        <a:t>15</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20</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25</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30</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35</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40</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r" fontAlgn="b"/>
                      <a:r>
                        <a:rPr lang="en-US" sz="800" b="0" i="0" u="none" strike="noStrike">
                          <a:effectLst/>
                          <a:latin typeface="Arial"/>
                        </a:rPr>
                        <a:t>45</a:t>
                      </a:r>
                    </a:p>
                  </a:txBody>
                  <a:tcPr marL="10545" marR="10545" marT="10545" marB="0" anchor="b">
                    <a:lnL>
                      <a:noFill/>
                    </a:lnL>
                    <a:lnR>
                      <a:noFill/>
                    </a:lnR>
                    <a:lnT>
                      <a:noFill/>
                    </a:lnT>
                    <a:lnB>
                      <a:noFill/>
                    </a:lnB>
                  </a:tcPr>
                </a:tc>
                <a:tc>
                  <a:txBody>
                    <a:bodyPr/>
                    <a:lstStyle/>
                    <a:p>
                      <a:pPr algn="l" fontAlgn="b"/>
                      <a:endParaRPr lang="en-US" sz="800" b="0" i="0" u="none" strike="noStrike">
                        <a:effectLst/>
                        <a:latin typeface="Arial"/>
                      </a:endParaRPr>
                    </a:p>
                  </a:txBody>
                  <a:tcPr marL="10545" marR="10545" marT="10545" marB="0" anchor="b">
                    <a:lnL>
                      <a:noFill/>
                    </a:lnL>
                    <a:lnR>
                      <a:noFill/>
                    </a:lnR>
                    <a:lnT>
                      <a:noFill/>
                    </a:lnT>
                    <a:lnB>
                      <a:noFill/>
                    </a:lnB>
                  </a:tcPr>
                </a:tc>
                <a:tc>
                  <a:txBody>
                    <a:bodyPr/>
                    <a:lstStyle/>
                    <a:p>
                      <a:pPr algn="l" fontAlgn="b"/>
                      <a:endParaRPr lang="en-US" sz="800" b="0" i="0" u="none" strike="noStrike" dirty="0">
                        <a:effectLst/>
                        <a:latin typeface="Arial"/>
                      </a:endParaRPr>
                    </a:p>
                  </a:txBody>
                  <a:tcPr marL="10545" marR="10545" marT="1054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34</a:t>
            </a:fld>
            <a:endParaRPr lang="en-US" dirty="0"/>
          </a:p>
        </p:txBody>
      </p:sp>
      <p:sp>
        <p:nvSpPr>
          <p:cNvPr id="6" name="TextBox 5"/>
          <p:cNvSpPr txBox="1"/>
          <p:nvPr/>
        </p:nvSpPr>
        <p:spPr>
          <a:xfrm>
            <a:off x="572036" y="1634339"/>
            <a:ext cx="7665286" cy="369332"/>
          </a:xfrm>
          <a:prstGeom prst="rect">
            <a:avLst/>
          </a:prstGeom>
          <a:noFill/>
        </p:spPr>
        <p:txBody>
          <a:bodyPr wrap="square" rtlCol="0">
            <a:spAutoFit/>
          </a:bodyPr>
          <a:lstStyle/>
          <a:p>
            <a:r>
              <a:rPr lang="en-US" dirty="0" smtClean="0">
                <a:solidFill>
                  <a:schemeClr val="accent1">
                    <a:lumMod val="50000"/>
                  </a:schemeClr>
                </a:solidFill>
              </a:rPr>
              <a:t>Example</a:t>
            </a:r>
            <a:r>
              <a:rPr lang="en-US" dirty="0">
                <a:solidFill>
                  <a:srgbClr val="000000"/>
                </a:solidFill>
              </a:rPr>
              <a:t>	</a:t>
            </a:r>
            <a:r>
              <a:rPr lang="en-US" dirty="0" smtClean="0">
                <a:solidFill>
                  <a:srgbClr val="000000"/>
                </a:solidFill>
              </a:rPr>
              <a:t> Fixed Priority Rate Monotonic</a:t>
            </a:r>
            <a:endParaRPr lang="en-US" dirty="0">
              <a:solidFill>
                <a:srgbClr val="000000"/>
              </a:solidFill>
            </a:endParaRPr>
          </a:p>
        </p:txBody>
      </p:sp>
      <p:sp>
        <p:nvSpPr>
          <p:cNvPr id="7" name="TextBox 6"/>
          <p:cNvSpPr txBox="1"/>
          <p:nvPr/>
        </p:nvSpPr>
        <p:spPr>
          <a:xfrm>
            <a:off x="-15872" y="4148208"/>
            <a:ext cx="313044" cy="923330"/>
          </a:xfrm>
          <a:prstGeom prst="rect">
            <a:avLst/>
          </a:prstGeom>
          <a:solidFill>
            <a:schemeClr val="bg1">
              <a:lumMod val="85000"/>
            </a:schemeClr>
          </a:solidFill>
        </p:spPr>
        <p:txBody>
          <a:bodyPr wrap="none" rtlCol="0">
            <a:spAutoFit/>
          </a:bodyPr>
          <a:lstStyle/>
          <a:p>
            <a:r>
              <a:rPr lang="en-US" dirty="0" smtClean="0">
                <a:solidFill>
                  <a:srgbClr val="000000"/>
                </a:solidFill>
              </a:rPr>
              <a:t>1</a:t>
            </a:r>
          </a:p>
          <a:p>
            <a:r>
              <a:rPr lang="en-US" dirty="0" smtClean="0">
                <a:solidFill>
                  <a:srgbClr val="000000"/>
                </a:solidFill>
              </a:rPr>
              <a:t>2</a:t>
            </a:r>
          </a:p>
          <a:p>
            <a:r>
              <a:rPr lang="en-US" dirty="0">
                <a:solidFill>
                  <a:srgbClr val="000000"/>
                </a:solidFill>
              </a:rPr>
              <a:t>3</a:t>
            </a:r>
            <a:endParaRPr lang="en-US" dirty="0" smtClean="0">
              <a:solidFill>
                <a:srgbClr val="000000"/>
              </a:solidFill>
            </a:endParaRPr>
          </a:p>
        </p:txBody>
      </p:sp>
      <p:sp>
        <p:nvSpPr>
          <p:cNvPr id="5" name="Rectangle 4"/>
          <p:cNvSpPr/>
          <p:nvPr/>
        </p:nvSpPr>
        <p:spPr>
          <a:xfrm>
            <a:off x="3006955" y="3357372"/>
            <a:ext cx="2950259" cy="646331"/>
          </a:xfrm>
          <a:prstGeom prst="rect">
            <a:avLst/>
          </a:prstGeom>
        </p:spPr>
        <p:txBody>
          <a:bodyPr wrap="none">
            <a:spAutoFit/>
          </a:bodyPr>
          <a:lstStyle/>
          <a:p>
            <a:r>
              <a:rPr lang="en-US" sz="3600" dirty="0" smtClean="0">
                <a:solidFill>
                  <a:srgbClr val="FF0000"/>
                </a:solidFill>
                <a:latin typeface="Zapf Dingbats"/>
                <a:ea typeface="Zapf Dingbats"/>
                <a:cs typeface="Zapf Dingbats"/>
                <a:sym typeface="Zapf Dingbats"/>
              </a:rPr>
              <a:t>✗ </a:t>
            </a:r>
            <a:r>
              <a:rPr lang="en-US" dirty="0" smtClean="0">
                <a:solidFill>
                  <a:srgbClr val="FF6600"/>
                </a:solidFill>
                <a:ea typeface="Zapf Dingbats"/>
                <a:cs typeface="Zapf Dingbats"/>
                <a:sym typeface="Zapf Dingbats"/>
              </a:rPr>
              <a:t>Green missed deadline</a:t>
            </a:r>
            <a:endParaRPr lang="en-US" sz="3600" dirty="0">
              <a:solidFill>
                <a:srgbClr val="FF0000"/>
              </a:solidFill>
            </a:endParaRPr>
          </a:p>
        </p:txBody>
      </p:sp>
    </p:spTree>
    <p:extLst>
      <p:ext uri="{BB962C8B-B14F-4D97-AF65-F5344CB8AC3E}">
        <p14:creationId xmlns:p14="http://schemas.microsoft.com/office/powerpoint/2010/main" val="276005068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35</a:t>
            </a:fld>
            <a:endParaRPr lang="en-US" dirty="0"/>
          </a:p>
        </p:txBody>
      </p:sp>
      <p:sp>
        <p:nvSpPr>
          <p:cNvPr id="6" name="TextBox 5"/>
          <p:cNvSpPr txBox="1"/>
          <p:nvPr/>
        </p:nvSpPr>
        <p:spPr>
          <a:xfrm>
            <a:off x="572036" y="1634339"/>
            <a:ext cx="7665286" cy="369332"/>
          </a:xfrm>
          <a:prstGeom prst="rect">
            <a:avLst/>
          </a:prstGeom>
          <a:noFill/>
        </p:spPr>
        <p:txBody>
          <a:bodyPr wrap="square" rtlCol="0">
            <a:spAutoFit/>
          </a:bodyPr>
          <a:lstStyle/>
          <a:p>
            <a:r>
              <a:rPr lang="en-US" dirty="0" smtClean="0">
                <a:solidFill>
                  <a:schemeClr val="accent1">
                    <a:lumMod val="50000"/>
                  </a:schemeClr>
                </a:solidFill>
              </a:rPr>
              <a:t>Example</a:t>
            </a:r>
            <a:r>
              <a:rPr lang="en-US" dirty="0">
                <a:solidFill>
                  <a:srgbClr val="000000"/>
                </a:solidFill>
              </a:rPr>
              <a:t>	</a:t>
            </a:r>
            <a:r>
              <a:rPr lang="en-US" dirty="0" smtClean="0">
                <a:solidFill>
                  <a:srgbClr val="000000"/>
                </a:solidFill>
              </a:rPr>
              <a:t> Fixed Priority Rate Monotonic</a:t>
            </a:r>
            <a:endParaRPr lang="en-US" dirty="0">
              <a:solidFill>
                <a:srgbClr val="000000"/>
              </a:solidFill>
            </a:endParaRPr>
          </a:p>
        </p:txBody>
      </p:sp>
      <p:sp>
        <p:nvSpPr>
          <p:cNvPr id="9" name="TextBox 8"/>
          <p:cNvSpPr txBox="1"/>
          <p:nvPr/>
        </p:nvSpPr>
        <p:spPr>
          <a:xfrm>
            <a:off x="697884" y="2276942"/>
            <a:ext cx="7768253" cy="923330"/>
          </a:xfrm>
          <a:prstGeom prst="rect">
            <a:avLst/>
          </a:prstGeom>
          <a:noFill/>
        </p:spPr>
        <p:txBody>
          <a:bodyPr wrap="square" rtlCol="0">
            <a:spAutoFit/>
          </a:bodyPr>
          <a:lstStyle/>
          <a:p>
            <a:r>
              <a:rPr lang="en-US" dirty="0" smtClean="0"/>
              <a:t>Fixed Priority scheduling cannot schedule to 100% utilization for an arbitrary number of threads! The following condition is a sufficient condition to determine maximum utilization, but not a necessary condition.</a:t>
            </a:r>
          </a:p>
        </p:txBody>
      </p:sp>
      <p:graphicFrame>
        <p:nvGraphicFramePr>
          <p:cNvPr id="10" name="Chart 9"/>
          <p:cNvGraphicFramePr>
            <a:graphicFrameLocks/>
          </p:cNvGraphicFramePr>
          <p:nvPr>
            <p:extLst>
              <p:ext uri="{D42A27DB-BD31-4B8C-83A1-F6EECF244321}">
                <p14:modId xmlns:p14="http://schemas.microsoft.com/office/powerpoint/2010/main" val="1950307696"/>
              </p:ext>
            </p:extLst>
          </p:nvPr>
        </p:nvGraphicFramePr>
        <p:xfrm>
          <a:off x="2091507" y="3773688"/>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stretch>
            <a:fillRect/>
          </a:stretch>
        </p:blipFill>
        <p:spPr>
          <a:xfrm>
            <a:off x="3733800" y="3354588"/>
            <a:ext cx="1663700" cy="419100"/>
          </a:xfrm>
          <a:prstGeom prst="rect">
            <a:avLst/>
          </a:prstGeom>
        </p:spPr>
      </p:pic>
    </p:spTree>
    <p:extLst>
      <p:ext uri="{BB962C8B-B14F-4D97-AF65-F5344CB8AC3E}">
        <p14:creationId xmlns:p14="http://schemas.microsoft.com/office/powerpoint/2010/main" val="355224522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36</a:t>
            </a:fld>
            <a:endParaRPr lang="en-US" dirty="0"/>
          </a:p>
        </p:txBody>
      </p:sp>
      <p:sp>
        <p:nvSpPr>
          <p:cNvPr id="6" name="TextBox 5"/>
          <p:cNvSpPr txBox="1"/>
          <p:nvPr/>
        </p:nvSpPr>
        <p:spPr>
          <a:xfrm>
            <a:off x="572036" y="1634339"/>
            <a:ext cx="7665286" cy="369332"/>
          </a:xfrm>
          <a:prstGeom prst="rect">
            <a:avLst/>
          </a:prstGeom>
          <a:noFill/>
        </p:spPr>
        <p:txBody>
          <a:bodyPr wrap="square" rtlCol="0">
            <a:spAutoFit/>
          </a:bodyPr>
          <a:lstStyle/>
          <a:p>
            <a:r>
              <a:rPr lang="en-US" dirty="0" smtClean="0"/>
              <a:t>Earliest Deadline First vs. Fixed Priority Rate Monotonic</a:t>
            </a:r>
            <a:endParaRPr lang="en-US" dirty="0"/>
          </a:p>
        </p:txBody>
      </p:sp>
      <p:sp>
        <p:nvSpPr>
          <p:cNvPr id="9" name="TextBox 8"/>
          <p:cNvSpPr txBox="1"/>
          <p:nvPr/>
        </p:nvSpPr>
        <p:spPr>
          <a:xfrm>
            <a:off x="572036" y="2276942"/>
            <a:ext cx="7894101" cy="2031325"/>
          </a:xfrm>
          <a:prstGeom prst="rect">
            <a:avLst/>
          </a:prstGeom>
          <a:noFill/>
        </p:spPr>
        <p:txBody>
          <a:bodyPr wrap="square" rtlCol="0">
            <a:spAutoFit/>
          </a:bodyPr>
          <a:lstStyle/>
          <a:p>
            <a:pPr marL="285750" indent="-285750">
              <a:buFont typeface="Arial"/>
              <a:buChar char="•"/>
            </a:pPr>
            <a:r>
              <a:rPr lang="en-US" dirty="0" smtClean="0"/>
              <a:t>EDF can handle higher utilization (full) than FPS</a:t>
            </a:r>
          </a:p>
          <a:p>
            <a:pPr marL="285750" indent="-285750">
              <a:buFont typeface="Arial"/>
              <a:buChar char="•"/>
            </a:pPr>
            <a:r>
              <a:rPr lang="en-US" dirty="0" smtClean="0"/>
              <a:t>FPS is easier to implement and has less run-time overhead</a:t>
            </a:r>
          </a:p>
          <a:p>
            <a:pPr marL="285750" indent="-285750">
              <a:buFont typeface="Arial"/>
              <a:buChar char="•"/>
            </a:pPr>
            <a:endParaRPr lang="en-US" dirty="0"/>
          </a:p>
          <a:p>
            <a:pPr marL="285750" indent="-285750">
              <a:buFont typeface="Arial"/>
              <a:buChar char="•"/>
            </a:pPr>
            <a:r>
              <a:rPr lang="en-US" dirty="0" smtClean="0"/>
              <a:t>Graceful degradation features (when resource is overbooked)</a:t>
            </a:r>
          </a:p>
          <a:p>
            <a:pPr marL="742950" lvl="1" indent="-285750">
              <a:buFont typeface="Arial"/>
              <a:buChar char="•"/>
            </a:pPr>
            <a:r>
              <a:rPr lang="en-US" dirty="0" smtClean="0"/>
              <a:t>FPS: Threads with lower priority will always miss their deadlines first</a:t>
            </a:r>
          </a:p>
          <a:p>
            <a:pPr marL="742950" lvl="1" indent="-285750">
              <a:buFont typeface="Arial"/>
              <a:buChar char="•"/>
            </a:pPr>
            <a:r>
              <a:rPr lang="en-US" dirty="0" smtClean="0"/>
              <a:t>EDF: Any thread may miss their deadlines and can cause a cascade of missed deadlines</a:t>
            </a:r>
          </a:p>
        </p:txBody>
      </p:sp>
    </p:spTree>
    <p:extLst>
      <p:ext uri="{BB962C8B-B14F-4D97-AF65-F5344CB8AC3E}">
        <p14:creationId xmlns:p14="http://schemas.microsoft.com/office/powerpoint/2010/main" val="189370482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37</a:t>
            </a:fld>
            <a:endParaRPr lang="en-US" dirty="0"/>
          </a:p>
        </p:txBody>
      </p:sp>
      <p:sp>
        <p:nvSpPr>
          <p:cNvPr id="9" name="TextBox 8"/>
          <p:cNvSpPr txBox="1"/>
          <p:nvPr/>
        </p:nvSpPr>
        <p:spPr>
          <a:xfrm>
            <a:off x="572036" y="1907610"/>
            <a:ext cx="7894101" cy="1477328"/>
          </a:xfrm>
          <a:prstGeom prst="rect">
            <a:avLst/>
          </a:prstGeom>
          <a:noFill/>
        </p:spPr>
        <p:txBody>
          <a:bodyPr wrap="square" rtlCol="0">
            <a:spAutoFit/>
          </a:bodyPr>
          <a:lstStyle/>
          <a:p>
            <a:r>
              <a:rPr lang="en-US" dirty="0" smtClean="0"/>
              <a:t>We have only considered scheduling where all threads are hard real time.</a:t>
            </a:r>
          </a:p>
          <a:p>
            <a:endParaRPr lang="en-US" dirty="0"/>
          </a:p>
          <a:p>
            <a:r>
              <a:rPr lang="en-US" dirty="0" smtClean="0"/>
              <a:t>Scheduling with soft real time or non-real time threads won’t be considered theoretically in this course, however we’ll see one practical implementation when we examine the Linux Kernel’s scheduler in the next lecture.</a:t>
            </a:r>
          </a:p>
        </p:txBody>
      </p:sp>
    </p:spTree>
    <p:extLst>
      <p:ext uri="{BB962C8B-B14F-4D97-AF65-F5344CB8AC3E}">
        <p14:creationId xmlns:p14="http://schemas.microsoft.com/office/powerpoint/2010/main" val="397061577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38</a:t>
            </a:fld>
            <a:endParaRPr lang="en-US" dirty="0"/>
          </a:p>
        </p:txBody>
      </p:sp>
      <p:sp>
        <p:nvSpPr>
          <p:cNvPr id="6" name="TextBox 5"/>
          <p:cNvSpPr txBox="1"/>
          <p:nvPr/>
        </p:nvSpPr>
        <p:spPr>
          <a:xfrm>
            <a:off x="572036" y="1886063"/>
            <a:ext cx="7665286" cy="2031325"/>
          </a:xfrm>
          <a:prstGeom prst="rect">
            <a:avLst/>
          </a:prstGeom>
          <a:noFill/>
        </p:spPr>
        <p:txBody>
          <a:bodyPr wrap="square" rtlCol="0">
            <a:spAutoFit/>
          </a:bodyPr>
          <a:lstStyle/>
          <a:p>
            <a:r>
              <a:rPr lang="en-US" dirty="0" smtClean="0">
                <a:solidFill>
                  <a:srgbClr val="000000"/>
                </a:solidFill>
              </a:rPr>
              <a:t>The strength of tasks (as opposed to threads) is that a task has a completely isolated view of the machine.  It has its own memory segment and no data is shared with other tasks.</a:t>
            </a:r>
          </a:p>
          <a:p>
            <a:endParaRPr lang="en-US" dirty="0">
              <a:solidFill>
                <a:srgbClr val="000000"/>
              </a:solidFill>
            </a:endParaRPr>
          </a:p>
          <a:p>
            <a:r>
              <a:rPr lang="en-US" dirty="0" smtClean="0">
                <a:solidFill>
                  <a:srgbClr val="000000"/>
                </a:solidFill>
              </a:rPr>
              <a:t>Threads on the other hand do have access to each other’s data areas.</a:t>
            </a:r>
          </a:p>
          <a:p>
            <a:endParaRPr lang="en-US" dirty="0">
              <a:solidFill>
                <a:srgbClr val="000000"/>
              </a:solidFill>
            </a:endParaRPr>
          </a:p>
          <a:p>
            <a:r>
              <a:rPr lang="en-US" dirty="0" smtClean="0">
                <a:solidFill>
                  <a:srgbClr val="000000"/>
                </a:solidFill>
              </a:rPr>
              <a:t>First we’ll look at the mechanisms available for inter-task communication.</a:t>
            </a:r>
          </a:p>
        </p:txBody>
      </p:sp>
    </p:spTree>
    <p:extLst>
      <p:ext uri="{BB962C8B-B14F-4D97-AF65-F5344CB8AC3E}">
        <p14:creationId xmlns:p14="http://schemas.microsoft.com/office/powerpoint/2010/main" val="25592951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39</a:t>
            </a:fld>
            <a:endParaRPr lang="en-US" dirty="0"/>
          </a:p>
        </p:txBody>
      </p:sp>
      <p:sp>
        <p:nvSpPr>
          <p:cNvPr id="6" name="TextBox 5"/>
          <p:cNvSpPr txBox="1"/>
          <p:nvPr/>
        </p:nvSpPr>
        <p:spPr>
          <a:xfrm>
            <a:off x="572036" y="1840295"/>
            <a:ext cx="7665286" cy="2585323"/>
          </a:xfrm>
          <a:prstGeom prst="rect">
            <a:avLst/>
          </a:prstGeom>
          <a:noFill/>
        </p:spPr>
        <p:txBody>
          <a:bodyPr wrap="square" rtlCol="0">
            <a:spAutoFit/>
          </a:bodyPr>
          <a:lstStyle/>
          <a:p>
            <a:r>
              <a:rPr lang="en-US" dirty="0" smtClean="0">
                <a:solidFill>
                  <a:srgbClr val="000000"/>
                </a:solidFill>
              </a:rPr>
              <a:t>Tasks will need to communicate with each other, either locally or remotely.</a:t>
            </a:r>
          </a:p>
          <a:p>
            <a:endParaRPr lang="en-US" dirty="0">
              <a:solidFill>
                <a:srgbClr val="000000"/>
              </a:solidFill>
            </a:endParaRPr>
          </a:p>
          <a:p>
            <a:r>
              <a:rPr lang="en-US" dirty="0" smtClean="0">
                <a:solidFill>
                  <a:srgbClr val="000000"/>
                </a:solidFill>
              </a:rPr>
              <a:t>Remote communications is almost always over a network, however local communication can be done in a number of different ways.</a:t>
            </a:r>
          </a:p>
          <a:p>
            <a:endParaRPr lang="en-US" dirty="0">
              <a:solidFill>
                <a:srgbClr val="000000"/>
              </a:solidFill>
            </a:endParaRPr>
          </a:p>
          <a:p>
            <a:pPr marL="285750" indent="-285750">
              <a:buFont typeface="Arial"/>
              <a:buChar char="•"/>
            </a:pPr>
            <a:r>
              <a:rPr lang="en-US" dirty="0" smtClean="0">
                <a:solidFill>
                  <a:srgbClr val="000000"/>
                </a:solidFill>
              </a:rPr>
              <a:t>Pipes</a:t>
            </a:r>
          </a:p>
          <a:p>
            <a:pPr marL="285750" indent="-285750">
              <a:buFont typeface="Arial"/>
              <a:buChar char="•"/>
            </a:pPr>
            <a:r>
              <a:rPr lang="en-US" dirty="0" smtClean="0">
                <a:solidFill>
                  <a:srgbClr val="000000"/>
                </a:solidFill>
              </a:rPr>
              <a:t>Sockets</a:t>
            </a:r>
          </a:p>
          <a:p>
            <a:pPr marL="285750" indent="-285750">
              <a:buFont typeface="Arial"/>
              <a:buChar char="•"/>
            </a:pPr>
            <a:r>
              <a:rPr lang="en-US" dirty="0" smtClean="0">
                <a:solidFill>
                  <a:srgbClr val="000000"/>
                </a:solidFill>
              </a:rPr>
              <a:t>Signals</a:t>
            </a:r>
          </a:p>
          <a:p>
            <a:pPr marL="285750" indent="-285750">
              <a:buFont typeface="Arial"/>
              <a:buChar char="•"/>
            </a:pPr>
            <a:r>
              <a:rPr lang="en-US" dirty="0">
                <a:solidFill>
                  <a:srgbClr val="000000"/>
                </a:solidFill>
              </a:rPr>
              <a:t>Shared </a:t>
            </a:r>
            <a:r>
              <a:rPr lang="en-US" dirty="0" smtClean="0">
                <a:solidFill>
                  <a:srgbClr val="000000"/>
                </a:solidFill>
              </a:rPr>
              <a:t>Memory</a:t>
            </a:r>
            <a:endParaRPr lang="en-US" dirty="0">
              <a:solidFill>
                <a:srgbClr val="000000"/>
              </a:solidFill>
            </a:endParaRPr>
          </a:p>
        </p:txBody>
      </p:sp>
    </p:spTree>
    <p:extLst>
      <p:ext uri="{BB962C8B-B14F-4D97-AF65-F5344CB8AC3E}">
        <p14:creationId xmlns:p14="http://schemas.microsoft.com/office/powerpoint/2010/main" val="8191537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a:t>
            </a:fld>
            <a:endParaRPr lang="en-US" dirty="0"/>
          </a:p>
        </p:txBody>
      </p:sp>
      <p:sp>
        <p:nvSpPr>
          <p:cNvPr id="6" name="TextBox 5"/>
          <p:cNvSpPr txBox="1"/>
          <p:nvPr/>
        </p:nvSpPr>
        <p:spPr>
          <a:xfrm>
            <a:off x="572036" y="1897505"/>
            <a:ext cx="7665286" cy="1200329"/>
          </a:xfrm>
          <a:prstGeom prst="rect">
            <a:avLst/>
          </a:prstGeom>
          <a:noFill/>
        </p:spPr>
        <p:txBody>
          <a:bodyPr wrap="square" rtlCol="0">
            <a:spAutoFit/>
          </a:bodyPr>
          <a:lstStyle/>
          <a:p>
            <a:r>
              <a:rPr lang="en-US" dirty="0" smtClean="0">
                <a:solidFill>
                  <a:srgbClr val="000000"/>
                </a:solidFill>
              </a:rPr>
              <a:t>This is generally fine for simple systems with limited processor capabilities and completely provable (or at least bounded) input sequences.  It’s also useful as a ‘quick hack’ to test the functionality of portions of the embedded device.  However:</a:t>
            </a:r>
            <a:endParaRPr lang="en-US" dirty="0">
              <a:solidFill>
                <a:srgbClr val="000000"/>
              </a:solidFill>
            </a:endParaRPr>
          </a:p>
        </p:txBody>
      </p:sp>
      <p:sp>
        <p:nvSpPr>
          <p:cNvPr id="28" name="TextBox 27"/>
          <p:cNvSpPr txBox="1"/>
          <p:nvPr/>
        </p:nvSpPr>
        <p:spPr>
          <a:xfrm>
            <a:off x="2948590" y="3396174"/>
            <a:ext cx="3692237" cy="2862322"/>
          </a:xfrm>
          <a:prstGeom prst="rect">
            <a:avLst/>
          </a:prstGeom>
          <a:noFill/>
        </p:spPr>
        <p:txBody>
          <a:bodyPr wrap="none" rtlCol="0">
            <a:spAutoFit/>
          </a:bodyPr>
          <a:lstStyle/>
          <a:p>
            <a:r>
              <a:rPr lang="en-US" sz="1200" dirty="0" smtClean="0">
                <a:solidFill>
                  <a:srgbClr val="000000"/>
                </a:solidFill>
                <a:latin typeface="Consolas"/>
                <a:cs typeface="Consolas"/>
              </a:rPr>
              <a:t>while(1) {</a:t>
            </a:r>
          </a:p>
          <a:p>
            <a:r>
              <a:rPr lang="en-US" sz="1200" dirty="0" smtClean="0">
                <a:solidFill>
                  <a:srgbClr val="000000"/>
                </a:solidFill>
                <a:latin typeface="Consolas"/>
                <a:cs typeface="Consolas"/>
              </a:rPr>
              <a:t>	keys = </a:t>
            </a:r>
            <a:r>
              <a:rPr lang="en-US" sz="1200" dirty="0" err="1" smtClean="0">
                <a:solidFill>
                  <a:srgbClr val="000000"/>
                </a:solidFill>
                <a:latin typeface="Consolas"/>
                <a:cs typeface="Consolas"/>
              </a:rPr>
              <a:t>read_keys</a:t>
            </a:r>
            <a:r>
              <a:rPr lang="en-US" sz="1200" dirty="0" smtClean="0">
                <a:solidFill>
                  <a:srgbClr val="000000"/>
                </a:solidFill>
                <a:latin typeface="Consolas"/>
                <a:cs typeface="Consolas"/>
              </a:rPr>
              <a:t>();</a:t>
            </a:r>
          </a:p>
          <a:p>
            <a:endParaRPr lang="en-US" sz="1200" dirty="0">
              <a:solidFill>
                <a:srgbClr val="000000"/>
              </a:solidFill>
              <a:latin typeface="Consolas"/>
              <a:cs typeface="Consolas"/>
            </a:endParaRPr>
          </a:p>
          <a:p>
            <a:r>
              <a:rPr lang="en-US" sz="1200" dirty="0" smtClean="0">
                <a:solidFill>
                  <a:srgbClr val="000000"/>
                </a:solidFill>
                <a:latin typeface="Consolas"/>
                <a:cs typeface="Consolas"/>
              </a:rPr>
              <a:t>	if (keys)</a:t>
            </a:r>
          </a:p>
          <a:p>
            <a:r>
              <a:rPr lang="en-US" sz="1200" dirty="0">
                <a:solidFill>
                  <a:srgbClr val="000000"/>
                </a:solidFill>
                <a:latin typeface="Consolas"/>
                <a:cs typeface="Consolas"/>
              </a:rPr>
              <a:t>	</a:t>
            </a:r>
            <a:r>
              <a:rPr lang="en-US" sz="1200" dirty="0" smtClean="0">
                <a:solidFill>
                  <a:srgbClr val="000000"/>
                </a:solidFill>
                <a:latin typeface="Consolas"/>
                <a:cs typeface="Consolas"/>
              </a:rPr>
              <a:t>	</a:t>
            </a:r>
            <a:r>
              <a:rPr lang="en-US" sz="1200" dirty="0" err="1" smtClean="0">
                <a:solidFill>
                  <a:srgbClr val="000000"/>
                </a:solidFill>
                <a:latin typeface="Consolas"/>
                <a:cs typeface="Consolas"/>
              </a:rPr>
              <a:t>update_display</a:t>
            </a:r>
            <a:r>
              <a:rPr lang="en-US" sz="1200" dirty="0" smtClean="0">
                <a:solidFill>
                  <a:srgbClr val="000000"/>
                </a:solidFill>
                <a:latin typeface="Consolas"/>
                <a:cs typeface="Consolas"/>
              </a:rPr>
              <a:t>();</a:t>
            </a:r>
          </a:p>
          <a:p>
            <a:endParaRPr lang="en-US" sz="1200" dirty="0">
              <a:solidFill>
                <a:srgbClr val="000000"/>
              </a:solidFill>
              <a:latin typeface="Consolas"/>
              <a:cs typeface="Consolas"/>
            </a:endParaRPr>
          </a:p>
          <a:p>
            <a:r>
              <a:rPr lang="en-US" sz="1200" dirty="0" smtClean="0">
                <a:solidFill>
                  <a:srgbClr val="000000"/>
                </a:solidFill>
                <a:latin typeface="Consolas"/>
                <a:cs typeface="Consolas"/>
              </a:rPr>
              <a:t>	</a:t>
            </a:r>
            <a:r>
              <a:rPr lang="en-US" sz="1200" dirty="0" err="1" smtClean="0">
                <a:solidFill>
                  <a:srgbClr val="000000"/>
                </a:solidFill>
                <a:latin typeface="Consolas"/>
                <a:cs typeface="Consolas"/>
              </a:rPr>
              <a:t>parse_communications</a:t>
            </a:r>
            <a:r>
              <a:rPr lang="en-US" sz="1200" dirty="0" smtClean="0">
                <a:solidFill>
                  <a:srgbClr val="000000"/>
                </a:solidFill>
                <a:latin typeface="Consolas"/>
                <a:cs typeface="Consolas"/>
              </a:rPr>
              <a:t>();</a:t>
            </a:r>
          </a:p>
          <a:p>
            <a:endParaRPr lang="en-US" sz="1200" dirty="0" smtClean="0">
              <a:solidFill>
                <a:srgbClr val="000000"/>
              </a:solidFill>
              <a:latin typeface="Consolas"/>
              <a:cs typeface="Consolas"/>
            </a:endParaRPr>
          </a:p>
          <a:p>
            <a:r>
              <a:rPr lang="en-US" sz="1200" dirty="0" smtClean="0">
                <a:solidFill>
                  <a:srgbClr val="000000"/>
                </a:solidFill>
                <a:latin typeface="Consolas"/>
                <a:cs typeface="Consolas"/>
              </a:rPr>
              <a:t>	sensors = </a:t>
            </a:r>
            <a:r>
              <a:rPr lang="en-US" sz="1200" dirty="0" err="1" smtClean="0">
                <a:solidFill>
                  <a:srgbClr val="000000"/>
                </a:solidFill>
                <a:latin typeface="Consolas"/>
                <a:cs typeface="Consolas"/>
              </a:rPr>
              <a:t>read_sensors</a:t>
            </a:r>
            <a:r>
              <a:rPr lang="en-US" sz="1200" dirty="0" smtClean="0">
                <a:solidFill>
                  <a:srgbClr val="000000"/>
                </a:solidFill>
                <a:latin typeface="Consolas"/>
                <a:cs typeface="Consolas"/>
              </a:rPr>
              <a:t>();</a:t>
            </a:r>
          </a:p>
          <a:p>
            <a:endParaRPr lang="en-US" sz="1200" dirty="0">
              <a:solidFill>
                <a:srgbClr val="000000"/>
              </a:solidFill>
              <a:latin typeface="Consolas"/>
              <a:cs typeface="Consolas"/>
            </a:endParaRPr>
          </a:p>
          <a:p>
            <a:r>
              <a:rPr lang="en-US" sz="1200" dirty="0" smtClean="0">
                <a:solidFill>
                  <a:srgbClr val="000000"/>
                </a:solidFill>
                <a:latin typeface="Consolas"/>
                <a:cs typeface="Consolas"/>
              </a:rPr>
              <a:t>	</a:t>
            </a:r>
            <a:r>
              <a:rPr lang="en-US" sz="1200" dirty="0" err="1" smtClean="0">
                <a:solidFill>
                  <a:srgbClr val="000000"/>
                </a:solidFill>
                <a:latin typeface="Consolas"/>
                <a:cs typeface="Consolas"/>
              </a:rPr>
              <a:t>new_data</a:t>
            </a:r>
            <a:r>
              <a:rPr lang="en-US" sz="1200" dirty="0" smtClean="0">
                <a:solidFill>
                  <a:srgbClr val="000000"/>
                </a:solidFill>
                <a:latin typeface="Consolas"/>
                <a:cs typeface="Consolas"/>
              </a:rPr>
              <a:t> = </a:t>
            </a:r>
            <a:r>
              <a:rPr lang="en-US" sz="1200" dirty="0" err="1" smtClean="0">
                <a:solidFill>
                  <a:srgbClr val="000000"/>
                </a:solidFill>
                <a:latin typeface="Consolas"/>
                <a:cs typeface="Consolas"/>
              </a:rPr>
              <a:t>process_sensors</a:t>
            </a:r>
            <a:r>
              <a:rPr lang="en-US" sz="1200" dirty="0" smtClean="0">
                <a:solidFill>
                  <a:srgbClr val="000000"/>
                </a:solidFill>
                <a:latin typeface="Consolas"/>
                <a:cs typeface="Consolas"/>
              </a:rPr>
              <a:t>(sensors);</a:t>
            </a:r>
            <a:endParaRPr lang="en-US" sz="1200" dirty="0">
              <a:solidFill>
                <a:srgbClr val="000000"/>
              </a:solidFill>
              <a:latin typeface="Consolas"/>
              <a:cs typeface="Consolas"/>
            </a:endParaRPr>
          </a:p>
          <a:p>
            <a:endParaRPr lang="en-US" sz="1200" dirty="0">
              <a:solidFill>
                <a:srgbClr val="000000"/>
              </a:solidFill>
              <a:latin typeface="Consolas"/>
              <a:cs typeface="Consolas"/>
            </a:endParaRPr>
          </a:p>
          <a:p>
            <a:r>
              <a:rPr lang="en-US" sz="1200" dirty="0" smtClean="0">
                <a:solidFill>
                  <a:srgbClr val="000000"/>
                </a:solidFill>
                <a:latin typeface="Consolas"/>
                <a:cs typeface="Consolas"/>
              </a:rPr>
              <a:t>	if (</a:t>
            </a:r>
            <a:r>
              <a:rPr lang="en-US" sz="1200" dirty="0" err="1" smtClean="0">
                <a:solidFill>
                  <a:srgbClr val="000000"/>
                </a:solidFill>
                <a:latin typeface="Consolas"/>
                <a:cs typeface="Consolas"/>
              </a:rPr>
              <a:t>new_data</a:t>
            </a:r>
            <a:r>
              <a:rPr lang="en-US" sz="1200" dirty="0" smtClean="0">
                <a:solidFill>
                  <a:srgbClr val="000000"/>
                </a:solidFill>
                <a:latin typeface="Consolas"/>
                <a:cs typeface="Consolas"/>
              </a:rPr>
              <a:t>)</a:t>
            </a:r>
          </a:p>
          <a:p>
            <a:r>
              <a:rPr lang="en-US" sz="1200" dirty="0">
                <a:solidFill>
                  <a:srgbClr val="000000"/>
                </a:solidFill>
                <a:latin typeface="Consolas"/>
                <a:cs typeface="Consolas"/>
              </a:rPr>
              <a:t>	</a:t>
            </a:r>
            <a:r>
              <a:rPr lang="en-US" sz="1200" dirty="0" smtClean="0">
                <a:solidFill>
                  <a:srgbClr val="000000"/>
                </a:solidFill>
                <a:latin typeface="Consolas"/>
                <a:cs typeface="Consolas"/>
              </a:rPr>
              <a:t>	</a:t>
            </a:r>
            <a:r>
              <a:rPr lang="en-US" sz="1200" dirty="0" err="1" smtClean="0">
                <a:solidFill>
                  <a:srgbClr val="000000"/>
                </a:solidFill>
                <a:latin typeface="Consolas"/>
                <a:cs typeface="Consolas"/>
              </a:rPr>
              <a:t>send_packet</a:t>
            </a:r>
            <a:r>
              <a:rPr lang="en-US" sz="1200" dirty="0" smtClean="0">
                <a:solidFill>
                  <a:srgbClr val="000000"/>
                </a:solidFill>
                <a:latin typeface="Consolas"/>
                <a:cs typeface="Consolas"/>
              </a:rPr>
              <a:t>();</a:t>
            </a:r>
            <a:endParaRPr lang="en-US" sz="1200" dirty="0">
              <a:solidFill>
                <a:srgbClr val="000000"/>
              </a:solidFill>
              <a:latin typeface="Consolas"/>
              <a:cs typeface="Consolas"/>
            </a:endParaRPr>
          </a:p>
          <a:p>
            <a:r>
              <a:rPr lang="en-US" sz="1200" dirty="0" smtClean="0">
                <a:solidFill>
                  <a:srgbClr val="000000"/>
                </a:solidFill>
                <a:latin typeface="Consolas"/>
                <a:cs typeface="Consolas"/>
              </a:rPr>
              <a:t>}</a:t>
            </a:r>
          </a:p>
        </p:txBody>
      </p:sp>
      <p:sp>
        <p:nvSpPr>
          <p:cNvPr id="5" name="TextBox 4"/>
          <p:cNvSpPr txBox="1"/>
          <p:nvPr/>
        </p:nvSpPr>
        <p:spPr>
          <a:xfrm>
            <a:off x="969585" y="4347011"/>
            <a:ext cx="1664405" cy="954107"/>
          </a:xfrm>
          <a:prstGeom prst="rect">
            <a:avLst/>
          </a:prstGeom>
          <a:noFill/>
        </p:spPr>
        <p:txBody>
          <a:bodyPr wrap="square" rtlCol="0">
            <a:spAutoFit/>
          </a:bodyPr>
          <a:lstStyle/>
          <a:p>
            <a:r>
              <a:rPr lang="en-US" sz="1400" dirty="0" smtClean="0">
                <a:solidFill>
                  <a:srgbClr val="FF6600"/>
                </a:solidFill>
              </a:rPr>
              <a:t>Possible non-deterministic communications latency</a:t>
            </a:r>
          </a:p>
        </p:txBody>
      </p:sp>
      <p:cxnSp>
        <p:nvCxnSpPr>
          <p:cNvPr id="10" name="Straight Arrow Connector 9"/>
          <p:cNvCxnSpPr>
            <a:stCxn id="5" idx="3"/>
          </p:cNvCxnSpPr>
          <p:nvPr/>
        </p:nvCxnSpPr>
        <p:spPr>
          <a:xfrm flipV="1">
            <a:off x="2633990" y="3791693"/>
            <a:ext cx="693773" cy="1032372"/>
          </a:xfrm>
          <a:prstGeom prst="straightConnector1">
            <a:avLst/>
          </a:prstGeom>
          <a:ln>
            <a:solidFill>
              <a:srgbClr val="FF6600"/>
            </a:solidFill>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6693374" y="3637804"/>
            <a:ext cx="1808297" cy="523220"/>
          </a:xfrm>
          <a:prstGeom prst="rect">
            <a:avLst/>
          </a:prstGeom>
          <a:noFill/>
        </p:spPr>
        <p:txBody>
          <a:bodyPr wrap="square" rtlCol="0">
            <a:spAutoFit/>
          </a:bodyPr>
          <a:lstStyle/>
          <a:p>
            <a:r>
              <a:rPr lang="en-US" sz="1400" dirty="0" smtClean="0">
                <a:solidFill>
                  <a:srgbClr val="FF6600"/>
                </a:solidFill>
              </a:rPr>
              <a:t>Branch prediction non-determinism</a:t>
            </a:r>
          </a:p>
        </p:txBody>
      </p:sp>
      <p:cxnSp>
        <p:nvCxnSpPr>
          <p:cNvPr id="17" name="Straight Arrow Connector 16"/>
          <p:cNvCxnSpPr>
            <a:stCxn id="22" idx="1"/>
          </p:cNvCxnSpPr>
          <p:nvPr/>
        </p:nvCxnSpPr>
        <p:spPr>
          <a:xfrm flipH="1">
            <a:off x="4550292" y="3899414"/>
            <a:ext cx="2143082" cy="194720"/>
          </a:xfrm>
          <a:prstGeom prst="straightConnector1">
            <a:avLst/>
          </a:prstGeom>
          <a:ln>
            <a:solidFill>
              <a:srgbClr val="FF6600"/>
            </a:solidFill>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5" idx="3"/>
          </p:cNvCxnSpPr>
          <p:nvPr/>
        </p:nvCxnSpPr>
        <p:spPr>
          <a:xfrm flipV="1">
            <a:off x="2633990" y="4254321"/>
            <a:ext cx="1128852" cy="569744"/>
          </a:xfrm>
          <a:prstGeom prst="straightConnector1">
            <a:avLst/>
          </a:prstGeom>
          <a:ln>
            <a:solidFill>
              <a:srgbClr val="FF6600"/>
            </a:solidFill>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6693374" y="4675190"/>
            <a:ext cx="1993426" cy="738664"/>
          </a:xfrm>
          <a:prstGeom prst="rect">
            <a:avLst/>
          </a:prstGeom>
          <a:noFill/>
        </p:spPr>
        <p:txBody>
          <a:bodyPr wrap="square" rtlCol="0">
            <a:spAutoFit/>
          </a:bodyPr>
          <a:lstStyle/>
          <a:p>
            <a:r>
              <a:rPr lang="en-US" sz="1400" dirty="0" smtClean="0">
                <a:solidFill>
                  <a:srgbClr val="FF6600"/>
                </a:solidFill>
              </a:rPr>
              <a:t>Execution time depends on received data</a:t>
            </a:r>
          </a:p>
        </p:txBody>
      </p:sp>
      <p:cxnSp>
        <p:nvCxnSpPr>
          <p:cNvPr id="21" name="Straight Arrow Connector 20"/>
          <p:cNvCxnSpPr>
            <a:stCxn id="29" idx="1"/>
          </p:cNvCxnSpPr>
          <p:nvPr/>
        </p:nvCxnSpPr>
        <p:spPr>
          <a:xfrm flipH="1" flipV="1">
            <a:off x="5511314" y="4675190"/>
            <a:ext cx="1182060" cy="369332"/>
          </a:xfrm>
          <a:prstGeom prst="straightConnector1">
            <a:avLst/>
          </a:prstGeom>
          <a:ln>
            <a:solidFill>
              <a:srgbClr val="FF6600"/>
            </a:solidFill>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29" idx="1"/>
          </p:cNvCxnSpPr>
          <p:nvPr/>
        </p:nvCxnSpPr>
        <p:spPr>
          <a:xfrm flipH="1">
            <a:off x="6449452" y="5044522"/>
            <a:ext cx="243922" cy="256596"/>
          </a:xfrm>
          <a:prstGeom prst="straightConnector1">
            <a:avLst/>
          </a:prstGeom>
          <a:ln>
            <a:solidFill>
              <a:srgbClr val="FF6600"/>
            </a:solidFill>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22" idx="1"/>
          </p:cNvCxnSpPr>
          <p:nvPr/>
        </p:nvCxnSpPr>
        <p:spPr>
          <a:xfrm flipH="1">
            <a:off x="4950718" y="3899414"/>
            <a:ext cx="1742656" cy="1830914"/>
          </a:xfrm>
          <a:prstGeom prst="straightConnector1">
            <a:avLst/>
          </a:prstGeom>
          <a:ln>
            <a:solidFill>
              <a:srgbClr val="FF6600"/>
            </a:solidFill>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5" idx="3"/>
          </p:cNvCxnSpPr>
          <p:nvPr/>
        </p:nvCxnSpPr>
        <p:spPr>
          <a:xfrm>
            <a:off x="2633990" y="4824065"/>
            <a:ext cx="693773" cy="196708"/>
          </a:xfrm>
          <a:prstGeom prst="straightConnector1">
            <a:avLst/>
          </a:prstGeom>
          <a:ln>
            <a:solidFill>
              <a:srgbClr val="FF6600"/>
            </a:solidFill>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5" idx="3"/>
          </p:cNvCxnSpPr>
          <p:nvPr/>
        </p:nvCxnSpPr>
        <p:spPr>
          <a:xfrm>
            <a:off x="2633990" y="4824065"/>
            <a:ext cx="964228" cy="1102094"/>
          </a:xfrm>
          <a:prstGeom prst="straightConnector1">
            <a:avLst/>
          </a:prstGeom>
          <a:ln>
            <a:solidFill>
              <a:srgbClr val="FF66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0510627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40</a:t>
            </a:fld>
            <a:endParaRPr lang="en-US" dirty="0"/>
          </a:p>
        </p:txBody>
      </p:sp>
      <p:sp>
        <p:nvSpPr>
          <p:cNvPr id="6" name="TextBox 5"/>
          <p:cNvSpPr txBox="1"/>
          <p:nvPr/>
        </p:nvSpPr>
        <p:spPr>
          <a:xfrm>
            <a:off x="572036" y="1691549"/>
            <a:ext cx="7665286" cy="2308324"/>
          </a:xfrm>
          <a:prstGeom prst="rect">
            <a:avLst/>
          </a:prstGeom>
          <a:noFill/>
        </p:spPr>
        <p:txBody>
          <a:bodyPr wrap="square" rtlCol="0">
            <a:spAutoFit/>
          </a:bodyPr>
          <a:lstStyle/>
          <a:p>
            <a:r>
              <a:rPr lang="en-US" dirty="0" smtClean="0">
                <a:solidFill>
                  <a:schemeClr val="accent1">
                    <a:lumMod val="50000"/>
                  </a:schemeClr>
                </a:solidFill>
              </a:rPr>
              <a:t>Pipes</a:t>
            </a:r>
          </a:p>
          <a:p>
            <a:endParaRPr lang="en-US" dirty="0" smtClean="0">
              <a:solidFill>
                <a:srgbClr val="000000"/>
              </a:solidFill>
            </a:endParaRPr>
          </a:p>
          <a:p>
            <a:r>
              <a:rPr lang="en-US" dirty="0" smtClean="0">
                <a:solidFill>
                  <a:srgbClr val="000000"/>
                </a:solidFill>
              </a:rPr>
              <a:t>Pipes are FIFO channels between tasks.  They usually handled in a similar way to traditional files, with each end of the pipe opening it for ‘reading’ or ‘writing’, then closing upon completion.</a:t>
            </a:r>
          </a:p>
          <a:p>
            <a:endParaRPr lang="en-US" dirty="0">
              <a:solidFill>
                <a:srgbClr val="000000"/>
              </a:solidFill>
            </a:endParaRPr>
          </a:p>
          <a:p>
            <a:r>
              <a:rPr lang="en-US" dirty="0" smtClean="0">
                <a:solidFill>
                  <a:srgbClr val="000000"/>
                </a:solidFill>
              </a:rPr>
              <a:t>If you’ve used Linux (or any UNIX-style shell) you’ve probably used pipes in the command window:</a:t>
            </a:r>
          </a:p>
        </p:txBody>
      </p:sp>
      <p:sp>
        <p:nvSpPr>
          <p:cNvPr id="3" name="TextBox 2"/>
          <p:cNvSpPr txBox="1"/>
          <p:nvPr/>
        </p:nvSpPr>
        <p:spPr>
          <a:xfrm>
            <a:off x="3294928" y="4138784"/>
            <a:ext cx="1834532" cy="369332"/>
          </a:xfrm>
          <a:prstGeom prst="rect">
            <a:avLst/>
          </a:prstGeom>
          <a:noFill/>
        </p:spPr>
        <p:txBody>
          <a:bodyPr wrap="none" rtlCol="0">
            <a:spAutoFit/>
          </a:bodyPr>
          <a:lstStyle/>
          <a:p>
            <a:r>
              <a:rPr lang="en-US" dirty="0" smtClean="0">
                <a:latin typeface="Consolas"/>
                <a:cs typeface="Consolas"/>
              </a:rPr>
              <a:t>$: </a:t>
            </a:r>
            <a:r>
              <a:rPr lang="en-US" dirty="0" err="1" smtClean="0">
                <a:latin typeface="Consolas"/>
                <a:cs typeface="Consolas"/>
              </a:rPr>
              <a:t>ls</a:t>
            </a:r>
            <a:r>
              <a:rPr lang="en-US" dirty="0" smtClean="0">
                <a:latin typeface="Consolas"/>
                <a:cs typeface="Consolas"/>
              </a:rPr>
              <a:t> | </a:t>
            </a:r>
            <a:r>
              <a:rPr lang="en-US" dirty="0" err="1" smtClean="0">
                <a:latin typeface="Consolas"/>
                <a:cs typeface="Consolas"/>
              </a:rPr>
              <a:t>wc</a:t>
            </a:r>
            <a:r>
              <a:rPr lang="en-US" dirty="0" smtClean="0">
                <a:latin typeface="Consolas"/>
                <a:cs typeface="Consolas"/>
              </a:rPr>
              <a:t> -l</a:t>
            </a:r>
          </a:p>
        </p:txBody>
      </p:sp>
      <p:sp>
        <p:nvSpPr>
          <p:cNvPr id="5" name="TextBox 4"/>
          <p:cNvSpPr txBox="1"/>
          <p:nvPr/>
        </p:nvSpPr>
        <p:spPr>
          <a:xfrm>
            <a:off x="1922043" y="4805606"/>
            <a:ext cx="1887720" cy="584776"/>
          </a:xfrm>
          <a:prstGeom prst="rect">
            <a:avLst/>
          </a:prstGeom>
          <a:noFill/>
        </p:spPr>
        <p:txBody>
          <a:bodyPr wrap="square" rtlCol="0">
            <a:spAutoFit/>
          </a:bodyPr>
          <a:lstStyle/>
          <a:p>
            <a:r>
              <a:rPr lang="en-US" sz="1600" dirty="0" smtClean="0">
                <a:solidFill>
                  <a:srgbClr val="000000"/>
                </a:solidFill>
              </a:rPr>
              <a:t>List files in the current directory</a:t>
            </a:r>
          </a:p>
        </p:txBody>
      </p:sp>
      <p:sp>
        <p:nvSpPr>
          <p:cNvPr id="7" name="TextBox 6"/>
          <p:cNvSpPr txBox="1"/>
          <p:nvPr/>
        </p:nvSpPr>
        <p:spPr>
          <a:xfrm>
            <a:off x="4877421" y="4805606"/>
            <a:ext cx="1887720" cy="584776"/>
          </a:xfrm>
          <a:prstGeom prst="rect">
            <a:avLst/>
          </a:prstGeom>
          <a:noFill/>
        </p:spPr>
        <p:txBody>
          <a:bodyPr wrap="square" rtlCol="0">
            <a:spAutoFit/>
          </a:bodyPr>
          <a:lstStyle/>
          <a:p>
            <a:r>
              <a:rPr lang="en-US" sz="1600" dirty="0" smtClean="0">
                <a:solidFill>
                  <a:srgbClr val="000000"/>
                </a:solidFill>
              </a:rPr>
              <a:t>Count number of lines in the input</a:t>
            </a:r>
          </a:p>
        </p:txBody>
      </p:sp>
      <p:sp>
        <p:nvSpPr>
          <p:cNvPr id="8" name="TextBox 7"/>
          <p:cNvSpPr txBox="1"/>
          <p:nvPr/>
        </p:nvSpPr>
        <p:spPr>
          <a:xfrm>
            <a:off x="2116535" y="5787955"/>
            <a:ext cx="4648606" cy="338554"/>
          </a:xfrm>
          <a:prstGeom prst="rect">
            <a:avLst/>
          </a:prstGeom>
          <a:noFill/>
        </p:spPr>
        <p:txBody>
          <a:bodyPr wrap="square" rtlCol="0">
            <a:spAutoFit/>
          </a:bodyPr>
          <a:lstStyle/>
          <a:p>
            <a:r>
              <a:rPr lang="en-US" sz="1600" dirty="0" smtClean="0">
                <a:solidFill>
                  <a:srgbClr val="000000"/>
                </a:solidFill>
              </a:rPr>
              <a:t>Count number of files in the current directory</a:t>
            </a:r>
          </a:p>
        </p:txBody>
      </p:sp>
      <p:cxnSp>
        <p:nvCxnSpPr>
          <p:cNvPr id="10" name="Straight Arrow Connector 9"/>
          <p:cNvCxnSpPr>
            <a:stCxn id="5" idx="0"/>
          </p:cNvCxnSpPr>
          <p:nvPr/>
        </p:nvCxnSpPr>
        <p:spPr>
          <a:xfrm flipV="1">
            <a:off x="2865903" y="4508116"/>
            <a:ext cx="943860" cy="2974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7" idx="0"/>
          </p:cNvCxnSpPr>
          <p:nvPr/>
        </p:nvCxnSpPr>
        <p:spPr>
          <a:xfrm flipH="1" flipV="1">
            <a:off x="4553409" y="4508116"/>
            <a:ext cx="1267872" cy="2974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Right Brace 12"/>
          <p:cNvSpPr/>
          <p:nvPr/>
        </p:nvSpPr>
        <p:spPr>
          <a:xfrm rot="5400000">
            <a:off x="4067813" y="3725118"/>
            <a:ext cx="364854" cy="369538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4" name="TextBox 13"/>
          <p:cNvSpPr txBox="1"/>
          <p:nvPr/>
        </p:nvSpPr>
        <p:spPr>
          <a:xfrm>
            <a:off x="5234156" y="3818714"/>
            <a:ext cx="1887720" cy="338554"/>
          </a:xfrm>
          <a:prstGeom prst="rect">
            <a:avLst/>
          </a:prstGeom>
          <a:noFill/>
        </p:spPr>
        <p:txBody>
          <a:bodyPr wrap="square" rtlCol="0">
            <a:spAutoFit/>
          </a:bodyPr>
          <a:lstStyle/>
          <a:p>
            <a:r>
              <a:rPr lang="en-US" sz="1600" dirty="0" smtClean="0">
                <a:solidFill>
                  <a:srgbClr val="FF6600"/>
                </a:solidFill>
              </a:rPr>
              <a:t>Pipe</a:t>
            </a:r>
          </a:p>
        </p:txBody>
      </p:sp>
      <p:cxnSp>
        <p:nvCxnSpPr>
          <p:cNvPr id="16" name="Straight Arrow Connector 15"/>
          <p:cNvCxnSpPr/>
          <p:nvPr/>
        </p:nvCxnSpPr>
        <p:spPr>
          <a:xfrm flipH="1">
            <a:off x="4301713" y="3999873"/>
            <a:ext cx="932443" cy="15739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367840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41</a:t>
            </a:fld>
            <a:endParaRPr lang="en-US" dirty="0"/>
          </a:p>
        </p:txBody>
      </p:sp>
      <p:sp>
        <p:nvSpPr>
          <p:cNvPr id="6" name="TextBox 5"/>
          <p:cNvSpPr txBox="1"/>
          <p:nvPr/>
        </p:nvSpPr>
        <p:spPr>
          <a:xfrm>
            <a:off x="572036" y="1691549"/>
            <a:ext cx="7665286" cy="3139321"/>
          </a:xfrm>
          <a:prstGeom prst="rect">
            <a:avLst/>
          </a:prstGeom>
          <a:noFill/>
        </p:spPr>
        <p:txBody>
          <a:bodyPr wrap="square" rtlCol="0">
            <a:spAutoFit/>
          </a:bodyPr>
          <a:lstStyle/>
          <a:p>
            <a:r>
              <a:rPr lang="en-US" dirty="0" smtClean="0">
                <a:solidFill>
                  <a:schemeClr val="accent1">
                    <a:lumMod val="50000"/>
                  </a:schemeClr>
                </a:solidFill>
              </a:rPr>
              <a:t>Pipes</a:t>
            </a:r>
          </a:p>
          <a:p>
            <a:endParaRPr lang="en-US" dirty="0" smtClean="0">
              <a:solidFill>
                <a:srgbClr val="000000"/>
              </a:solidFill>
            </a:endParaRPr>
          </a:p>
          <a:p>
            <a:r>
              <a:rPr lang="en-US" dirty="0" smtClean="0">
                <a:solidFill>
                  <a:srgbClr val="000000"/>
                </a:solidFill>
              </a:rPr>
              <a:t>Pipes are unidirectional in nature and can only exist between tasks that share a file descriptor namespace.  This is important, as it means the pipe has to be created by the task, or a parent of the tasks, that will use it.</a:t>
            </a:r>
          </a:p>
          <a:p>
            <a:endParaRPr lang="en-US" dirty="0">
              <a:solidFill>
                <a:srgbClr val="000000"/>
              </a:solidFill>
            </a:endParaRPr>
          </a:p>
          <a:p>
            <a:r>
              <a:rPr lang="en-US" dirty="0" smtClean="0">
                <a:solidFill>
                  <a:srgbClr val="000000"/>
                </a:solidFill>
              </a:rPr>
              <a:t>In the shell example, this works because the shell itself is the parent of the two applications that require use of the pipe.</a:t>
            </a:r>
          </a:p>
          <a:p>
            <a:endParaRPr lang="en-US" dirty="0">
              <a:solidFill>
                <a:srgbClr val="000000"/>
              </a:solidFill>
            </a:endParaRPr>
          </a:p>
          <a:p>
            <a:r>
              <a:rPr lang="en-US" dirty="0" smtClean="0">
                <a:solidFill>
                  <a:srgbClr val="000000"/>
                </a:solidFill>
              </a:rPr>
              <a:t>A bidirectional pipe can be created by using a pair of pipes and agreeing beforehand which pipe will run which direction.</a:t>
            </a:r>
          </a:p>
        </p:txBody>
      </p:sp>
    </p:spTree>
    <p:extLst>
      <p:ext uri="{BB962C8B-B14F-4D97-AF65-F5344CB8AC3E}">
        <p14:creationId xmlns:p14="http://schemas.microsoft.com/office/powerpoint/2010/main" val="325958673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42</a:t>
            </a:fld>
            <a:endParaRPr lang="en-US" dirty="0"/>
          </a:p>
        </p:txBody>
      </p:sp>
      <p:sp>
        <p:nvSpPr>
          <p:cNvPr id="6" name="TextBox 5"/>
          <p:cNvSpPr txBox="1"/>
          <p:nvPr/>
        </p:nvSpPr>
        <p:spPr>
          <a:xfrm>
            <a:off x="572036" y="1691549"/>
            <a:ext cx="7665286" cy="923330"/>
          </a:xfrm>
          <a:prstGeom prst="rect">
            <a:avLst/>
          </a:prstGeom>
          <a:noFill/>
        </p:spPr>
        <p:txBody>
          <a:bodyPr wrap="square" rtlCol="0">
            <a:spAutoFit/>
          </a:bodyPr>
          <a:lstStyle/>
          <a:p>
            <a:r>
              <a:rPr lang="en-US" dirty="0" smtClean="0">
                <a:solidFill>
                  <a:schemeClr val="accent1">
                    <a:lumMod val="50000"/>
                  </a:schemeClr>
                </a:solidFill>
              </a:rPr>
              <a:t>Pipes</a:t>
            </a:r>
          </a:p>
          <a:p>
            <a:endParaRPr lang="en-US" dirty="0">
              <a:solidFill>
                <a:schemeClr val="accent1">
                  <a:lumMod val="50000"/>
                </a:schemeClr>
              </a:solidFill>
            </a:endParaRPr>
          </a:p>
          <a:p>
            <a:pPr marL="342900" indent="-342900">
              <a:buFont typeface="+mj-lt"/>
              <a:buAutoNum type="arabicPeriod"/>
            </a:pPr>
            <a:r>
              <a:rPr lang="en-US" dirty="0" smtClean="0">
                <a:solidFill>
                  <a:srgbClr val="FF6600"/>
                </a:solidFill>
              </a:rPr>
              <a:t>First process creates two pipes</a:t>
            </a:r>
          </a:p>
        </p:txBody>
      </p:sp>
      <p:sp>
        <p:nvSpPr>
          <p:cNvPr id="22" name="Oval 21"/>
          <p:cNvSpPr/>
          <p:nvPr/>
        </p:nvSpPr>
        <p:spPr>
          <a:xfrm>
            <a:off x="5960616" y="2209626"/>
            <a:ext cx="709325" cy="709325"/>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P0</a:t>
            </a:r>
            <a:endParaRPr lang="en-US" dirty="0"/>
          </a:p>
        </p:txBody>
      </p:sp>
      <p:sp>
        <p:nvSpPr>
          <p:cNvPr id="23" name="Rectangle 22"/>
          <p:cNvSpPr/>
          <p:nvPr/>
        </p:nvSpPr>
        <p:spPr>
          <a:xfrm>
            <a:off x="5800444" y="3192295"/>
            <a:ext cx="1041106" cy="3089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Pipe 1</a:t>
            </a:r>
            <a:endParaRPr lang="en-US" dirty="0"/>
          </a:p>
        </p:txBody>
      </p:sp>
      <p:sp>
        <p:nvSpPr>
          <p:cNvPr id="24" name="Rectangle 23"/>
          <p:cNvSpPr/>
          <p:nvPr/>
        </p:nvSpPr>
        <p:spPr>
          <a:xfrm>
            <a:off x="5800444" y="3653627"/>
            <a:ext cx="1041106" cy="3089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Pipe 2</a:t>
            </a:r>
            <a:endParaRPr lang="en-US" dirty="0"/>
          </a:p>
        </p:txBody>
      </p:sp>
      <p:cxnSp>
        <p:nvCxnSpPr>
          <p:cNvPr id="25" name="Elbow Connector 24"/>
          <p:cNvCxnSpPr>
            <a:stCxn id="22" idx="6"/>
            <a:endCxn id="23" idx="3"/>
          </p:cNvCxnSpPr>
          <p:nvPr/>
        </p:nvCxnSpPr>
        <p:spPr>
          <a:xfrm>
            <a:off x="6669941" y="2564289"/>
            <a:ext cx="171609" cy="782472"/>
          </a:xfrm>
          <a:prstGeom prst="bentConnector3">
            <a:avLst>
              <a:gd name="adj1" fmla="val 23321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22" idx="6"/>
            <a:endCxn id="24" idx="3"/>
          </p:cNvCxnSpPr>
          <p:nvPr/>
        </p:nvCxnSpPr>
        <p:spPr>
          <a:xfrm>
            <a:off x="6669941" y="2564289"/>
            <a:ext cx="171609" cy="1243804"/>
          </a:xfrm>
          <a:prstGeom prst="bentConnector3">
            <a:avLst>
              <a:gd name="adj1" fmla="val 4665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23" idx="1"/>
            <a:endCxn id="22" idx="2"/>
          </p:cNvCxnSpPr>
          <p:nvPr/>
        </p:nvCxnSpPr>
        <p:spPr>
          <a:xfrm rot="10800000" flipH="1">
            <a:off x="5800444" y="2564289"/>
            <a:ext cx="160172" cy="782472"/>
          </a:xfrm>
          <a:prstGeom prst="bentConnector3">
            <a:avLst>
              <a:gd name="adj1" fmla="val -14272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24" idx="1"/>
            <a:endCxn id="22" idx="2"/>
          </p:cNvCxnSpPr>
          <p:nvPr/>
        </p:nvCxnSpPr>
        <p:spPr>
          <a:xfrm rot="10800000" flipH="1">
            <a:off x="5800444" y="2564289"/>
            <a:ext cx="160172" cy="1243804"/>
          </a:xfrm>
          <a:prstGeom prst="bentConnector3">
            <a:avLst>
              <a:gd name="adj1" fmla="val -37129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85162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43</a:t>
            </a:fld>
            <a:endParaRPr lang="en-US" dirty="0"/>
          </a:p>
        </p:txBody>
      </p:sp>
      <p:sp>
        <p:nvSpPr>
          <p:cNvPr id="6" name="TextBox 5"/>
          <p:cNvSpPr txBox="1"/>
          <p:nvPr/>
        </p:nvSpPr>
        <p:spPr>
          <a:xfrm>
            <a:off x="572036" y="1691549"/>
            <a:ext cx="7665286" cy="1415772"/>
          </a:xfrm>
          <a:prstGeom prst="rect">
            <a:avLst/>
          </a:prstGeom>
          <a:noFill/>
        </p:spPr>
        <p:txBody>
          <a:bodyPr wrap="square" rtlCol="0">
            <a:spAutoFit/>
          </a:bodyPr>
          <a:lstStyle/>
          <a:p>
            <a:r>
              <a:rPr lang="en-US" dirty="0" smtClean="0">
                <a:solidFill>
                  <a:schemeClr val="accent1">
                    <a:lumMod val="50000"/>
                  </a:schemeClr>
                </a:solidFill>
              </a:rPr>
              <a:t>Pipes</a:t>
            </a:r>
          </a:p>
          <a:p>
            <a:endParaRPr lang="en-US" dirty="0">
              <a:solidFill>
                <a:schemeClr val="accent1">
                  <a:lumMod val="50000"/>
                </a:schemeClr>
              </a:solidFill>
            </a:endParaRPr>
          </a:p>
          <a:p>
            <a:pPr marL="342900" indent="-342900">
              <a:buFont typeface="+mj-lt"/>
              <a:buAutoNum type="arabicPeriod"/>
            </a:pPr>
            <a:r>
              <a:rPr lang="en-US" dirty="0" smtClean="0">
                <a:solidFill>
                  <a:srgbClr val="000000"/>
                </a:solidFill>
              </a:rPr>
              <a:t>First process creates two pipes</a:t>
            </a:r>
          </a:p>
          <a:p>
            <a:pPr marL="342900" indent="-342900">
              <a:buFont typeface="+mj-lt"/>
              <a:buAutoNum type="arabicPeriod"/>
            </a:pPr>
            <a:r>
              <a:rPr lang="en-US" dirty="0" smtClean="0">
                <a:solidFill>
                  <a:srgbClr val="FF6600"/>
                </a:solidFill>
              </a:rPr>
              <a:t>First process creates the second</a:t>
            </a:r>
          </a:p>
          <a:p>
            <a:pPr lvl="1"/>
            <a:r>
              <a:rPr lang="en-US" sz="1400" dirty="0" smtClean="0"/>
              <a:t>this shares the same pipes</a:t>
            </a:r>
          </a:p>
        </p:txBody>
      </p:sp>
      <p:sp>
        <p:nvSpPr>
          <p:cNvPr id="3" name="Oval 2"/>
          <p:cNvSpPr/>
          <p:nvPr/>
        </p:nvSpPr>
        <p:spPr>
          <a:xfrm>
            <a:off x="5960616" y="2209626"/>
            <a:ext cx="709325" cy="709325"/>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P0</a:t>
            </a:r>
            <a:endParaRPr lang="en-US" dirty="0"/>
          </a:p>
        </p:txBody>
      </p:sp>
      <p:sp>
        <p:nvSpPr>
          <p:cNvPr id="5" name="Rectangle 4"/>
          <p:cNvSpPr/>
          <p:nvPr/>
        </p:nvSpPr>
        <p:spPr>
          <a:xfrm>
            <a:off x="5800444" y="3192295"/>
            <a:ext cx="1041106" cy="3089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Pipe 1</a:t>
            </a:r>
            <a:endParaRPr lang="en-US" dirty="0"/>
          </a:p>
        </p:txBody>
      </p:sp>
      <p:sp>
        <p:nvSpPr>
          <p:cNvPr id="8" name="Rectangle 7"/>
          <p:cNvSpPr/>
          <p:nvPr/>
        </p:nvSpPr>
        <p:spPr>
          <a:xfrm>
            <a:off x="5800444" y="3653627"/>
            <a:ext cx="1041106" cy="3089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Pipe 2</a:t>
            </a:r>
            <a:endParaRPr lang="en-US" dirty="0"/>
          </a:p>
        </p:txBody>
      </p:sp>
      <p:cxnSp>
        <p:nvCxnSpPr>
          <p:cNvPr id="10" name="Elbow Connector 9"/>
          <p:cNvCxnSpPr>
            <a:stCxn id="3" idx="6"/>
            <a:endCxn id="5" idx="3"/>
          </p:cNvCxnSpPr>
          <p:nvPr/>
        </p:nvCxnSpPr>
        <p:spPr>
          <a:xfrm>
            <a:off x="6669941" y="2564289"/>
            <a:ext cx="171609" cy="782472"/>
          </a:xfrm>
          <a:prstGeom prst="bentConnector3">
            <a:avLst>
              <a:gd name="adj1" fmla="val 23321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3" idx="6"/>
            <a:endCxn id="8" idx="3"/>
          </p:cNvCxnSpPr>
          <p:nvPr/>
        </p:nvCxnSpPr>
        <p:spPr>
          <a:xfrm>
            <a:off x="6669941" y="2564289"/>
            <a:ext cx="171609" cy="1243804"/>
          </a:xfrm>
          <a:prstGeom prst="bentConnector3">
            <a:avLst>
              <a:gd name="adj1" fmla="val 4665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5" idx="1"/>
            <a:endCxn id="3" idx="2"/>
          </p:cNvCxnSpPr>
          <p:nvPr/>
        </p:nvCxnSpPr>
        <p:spPr>
          <a:xfrm rot="10800000" flipH="1">
            <a:off x="5800444" y="2564289"/>
            <a:ext cx="160172" cy="782472"/>
          </a:xfrm>
          <a:prstGeom prst="bentConnector3">
            <a:avLst>
              <a:gd name="adj1" fmla="val -14272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8" idx="1"/>
            <a:endCxn id="3" idx="2"/>
          </p:cNvCxnSpPr>
          <p:nvPr/>
        </p:nvCxnSpPr>
        <p:spPr>
          <a:xfrm rot="10800000" flipH="1">
            <a:off x="5800444" y="2564289"/>
            <a:ext cx="160172" cy="1243804"/>
          </a:xfrm>
          <a:prstGeom prst="bentConnector3">
            <a:avLst>
              <a:gd name="adj1" fmla="val -37129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5960616" y="4558876"/>
            <a:ext cx="709325" cy="709325"/>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P1</a:t>
            </a:r>
            <a:endParaRPr lang="en-US" dirty="0"/>
          </a:p>
        </p:txBody>
      </p:sp>
      <p:cxnSp>
        <p:nvCxnSpPr>
          <p:cNvPr id="17" name="Elbow Connector 16"/>
          <p:cNvCxnSpPr>
            <a:stCxn id="12" idx="6"/>
            <a:endCxn id="5" idx="3"/>
          </p:cNvCxnSpPr>
          <p:nvPr/>
        </p:nvCxnSpPr>
        <p:spPr>
          <a:xfrm flipV="1">
            <a:off x="6669941" y="3346761"/>
            <a:ext cx="171609" cy="1566778"/>
          </a:xfrm>
          <a:prstGeom prst="bentConnector3">
            <a:avLst>
              <a:gd name="adj1" fmla="val 23321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12" idx="6"/>
            <a:endCxn id="8" idx="3"/>
          </p:cNvCxnSpPr>
          <p:nvPr/>
        </p:nvCxnSpPr>
        <p:spPr>
          <a:xfrm flipV="1">
            <a:off x="6669941" y="3808093"/>
            <a:ext cx="171609" cy="1105446"/>
          </a:xfrm>
          <a:prstGeom prst="bentConnector3">
            <a:avLst>
              <a:gd name="adj1" fmla="val 47321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5" idx="1"/>
            <a:endCxn id="12" idx="2"/>
          </p:cNvCxnSpPr>
          <p:nvPr/>
        </p:nvCxnSpPr>
        <p:spPr>
          <a:xfrm rot="10800000" flipH="1" flipV="1">
            <a:off x="5800444" y="3346761"/>
            <a:ext cx="160172" cy="1566778"/>
          </a:xfrm>
          <a:prstGeom prst="bentConnector3">
            <a:avLst>
              <a:gd name="adj1" fmla="val -14272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8" idx="1"/>
            <a:endCxn id="12" idx="2"/>
          </p:cNvCxnSpPr>
          <p:nvPr/>
        </p:nvCxnSpPr>
        <p:spPr>
          <a:xfrm rot="10800000" flipH="1" flipV="1">
            <a:off x="5800444" y="3808093"/>
            <a:ext cx="160172" cy="1105446"/>
          </a:xfrm>
          <a:prstGeom prst="bentConnector3">
            <a:avLst>
              <a:gd name="adj1" fmla="val -37129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904112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44</a:t>
            </a:fld>
            <a:endParaRPr lang="en-US" dirty="0"/>
          </a:p>
        </p:txBody>
      </p:sp>
      <p:sp>
        <p:nvSpPr>
          <p:cNvPr id="6" name="TextBox 5"/>
          <p:cNvSpPr txBox="1"/>
          <p:nvPr/>
        </p:nvSpPr>
        <p:spPr>
          <a:xfrm>
            <a:off x="572036" y="1691549"/>
            <a:ext cx="4461883" cy="2246769"/>
          </a:xfrm>
          <a:prstGeom prst="rect">
            <a:avLst/>
          </a:prstGeom>
          <a:noFill/>
        </p:spPr>
        <p:txBody>
          <a:bodyPr wrap="square" rtlCol="0">
            <a:spAutoFit/>
          </a:bodyPr>
          <a:lstStyle/>
          <a:p>
            <a:r>
              <a:rPr lang="en-US" dirty="0" smtClean="0">
                <a:solidFill>
                  <a:schemeClr val="accent1">
                    <a:lumMod val="50000"/>
                  </a:schemeClr>
                </a:solidFill>
              </a:rPr>
              <a:t>Pipes</a:t>
            </a:r>
          </a:p>
          <a:p>
            <a:endParaRPr lang="en-US" dirty="0">
              <a:solidFill>
                <a:schemeClr val="accent1">
                  <a:lumMod val="50000"/>
                </a:schemeClr>
              </a:solidFill>
            </a:endParaRPr>
          </a:p>
          <a:p>
            <a:pPr marL="342900" indent="-342900">
              <a:buFont typeface="+mj-lt"/>
              <a:buAutoNum type="arabicPeriod"/>
            </a:pPr>
            <a:r>
              <a:rPr lang="en-US" dirty="0" smtClean="0">
                <a:solidFill>
                  <a:srgbClr val="000000"/>
                </a:solidFill>
              </a:rPr>
              <a:t>First process creates two pipes</a:t>
            </a:r>
          </a:p>
          <a:p>
            <a:pPr marL="342900" indent="-342900">
              <a:buFont typeface="+mj-lt"/>
              <a:buAutoNum type="arabicPeriod"/>
            </a:pPr>
            <a:r>
              <a:rPr lang="en-US" dirty="0" smtClean="0"/>
              <a:t>First process creates the second</a:t>
            </a:r>
          </a:p>
          <a:p>
            <a:pPr lvl="1"/>
            <a:r>
              <a:rPr lang="en-US" sz="1400" dirty="0" smtClean="0"/>
              <a:t>this shares the same pipes</a:t>
            </a:r>
          </a:p>
          <a:p>
            <a:pPr marL="342900" indent="-342900">
              <a:buFont typeface="+mj-lt"/>
              <a:buAutoNum type="arabicPeriod"/>
            </a:pPr>
            <a:r>
              <a:rPr lang="en-US" dirty="0" smtClean="0">
                <a:solidFill>
                  <a:srgbClr val="FF6600"/>
                </a:solidFill>
              </a:rPr>
              <a:t>Child and parent close different halves of each pipe, leaving a bidirectional link</a:t>
            </a:r>
          </a:p>
        </p:txBody>
      </p:sp>
      <p:sp>
        <p:nvSpPr>
          <p:cNvPr id="3" name="Oval 2"/>
          <p:cNvSpPr/>
          <p:nvPr/>
        </p:nvSpPr>
        <p:spPr>
          <a:xfrm>
            <a:off x="5960616" y="2209626"/>
            <a:ext cx="709325" cy="709325"/>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P0</a:t>
            </a:r>
            <a:endParaRPr lang="en-US" dirty="0"/>
          </a:p>
        </p:txBody>
      </p:sp>
      <p:sp>
        <p:nvSpPr>
          <p:cNvPr id="5" name="Rectangle 4"/>
          <p:cNvSpPr/>
          <p:nvPr/>
        </p:nvSpPr>
        <p:spPr>
          <a:xfrm>
            <a:off x="5800444" y="3192295"/>
            <a:ext cx="1041106" cy="3089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Pipe 1</a:t>
            </a:r>
            <a:endParaRPr lang="en-US" dirty="0"/>
          </a:p>
        </p:txBody>
      </p:sp>
      <p:sp>
        <p:nvSpPr>
          <p:cNvPr id="8" name="Rectangle 7"/>
          <p:cNvSpPr/>
          <p:nvPr/>
        </p:nvSpPr>
        <p:spPr>
          <a:xfrm>
            <a:off x="5800444" y="3653627"/>
            <a:ext cx="1041106" cy="3089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Pipe 2</a:t>
            </a:r>
            <a:endParaRPr lang="en-US" dirty="0"/>
          </a:p>
        </p:txBody>
      </p:sp>
      <p:cxnSp>
        <p:nvCxnSpPr>
          <p:cNvPr id="13" name="Elbow Connector 12"/>
          <p:cNvCxnSpPr>
            <a:stCxn id="3" idx="6"/>
            <a:endCxn id="8" idx="3"/>
          </p:cNvCxnSpPr>
          <p:nvPr/>
        </p:nvCxnSpPr>
        <p:spPr>
          <a:xfrm>
            <a:off x="6669941" y="2564289"/>
            <a:ext cx="171609" cy="1243804"/>
          </a:xfrm>
          <a:prstGeom prst="bentConnector3">
            <a:avLst>
              <a:gd name="adj1" fmla="val 4665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5" idx="1"/>
            <a:endCxn id="3" idx="2"/>
          </p:cNvCxnSpPr>
          <p:nvPr/>
        </p:nvCxnSpPr>
        <p:spPr>
          <a:xfrm rot="10800000" flipH="1">
            <a:off x="5800444" y="2564289"/>
            <a:ext cx="160172" cy="782472"/>
          </a:xfrm>
          <a:prstGeom prst="bentConnector3">
            <a:avLst>
              <a:gd name="adj1" fmla="val -142722"/>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5960616" y="4558876"/>
            <a:ext cx="709325" cy="709325"/>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P1</a:t>
            </a:r>
            <a:endParaRPr lang="en-US" dirty="0"/>
          </a:p>
        </p:txBody>
      </p:sp>
      <p:cxnSp>
        <p:nvCxnSpPr>
          <p:cNvPr id="17" name="Elbow Connector 16"/>
          <p:cNvCxnSpPr>
            <a:stCxn id="12" idx="6"/>
            <a:endCxn id="5" idx="3"/>
          </p:cNvCxnSpPr>
          <p:nvPr/>
        </p:nvCxnSpPr>
        <p:spPr>
          <a:xfrm flipV="1">
            <a:off x="6669941" y="3346761"/>
            <a:ext cx="171609" cy="1566778"/>
          </a:xfrm>
          <a:prstGeom prst="bentConnector3">
            <a:avLst>
              <a:gd name="adj1" fmla="val 23321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8" idx="1"/>
            <a:endCxn id="12" idx="2"/>
          </p:cNvCxnSpPr>
          <p:nvPr/>
        </p:nvCxnSpPr>
        <p:spPr>
          <a:xfrm rot="10800000" flipH="1" flipV="1">
            <a:off x="5800444" y="3808093"/>
            <a:ext cx="160172" cy="1105446"/>
          </a:xfrm>
          <a:prstGeom prst="bentConnector3">
            <a:avLst>
              <a:gd name="adj1" fmla="val -37129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394643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45</a:t>
            </a:fld>
            <a:endParaRPr lang="en-US" dirty="0"/>
          </a:p>
        </p:txBody>
      </p:sp>
      <p:sp>
        <p:nvSpPr>
          <p:cNvPr id="6" name="TextBox 5"/>
          <p:cNvSpPr txBox="1"/>
          <p:nvPr/>
        </p:nvSpPr>
        <p:spPr>
          <a:xfrm>
            <a:off x="572036" y="1691549"/>
            <a:ext cx="7665286" cy="2862323"/>
          </a:xfrm>
          <a:prstGeom prst="rect">
            <a:avLst/>
          </a:prstGeom>
          <a:noFill/>
        </p:spPr>
        <p:txBody>
          <a:bodyPr wrap="square" rtlCol="0">
            <a:spAutoFit/>
          </a:bodyPr>
          <a:lstStyle/>
          <a:p>
            <a:r>
              <a:rPr lang="en-US" dirty="0" smtClean="0">
                <a:solidFill>
                  <a:schemeClr val="accent1">
                    <a:lumMod val="50000"/>
                  </a:schemeClr>
                </a:solidFill>
              </a:rPr>
              <a:t>Sockets</a:t>
            </a:r>
          </a:p>
          <a:p>
            <a:endParaRPr lang="en-US" dirty="0">
              <a:solidFill>
                <a:srgbClr val="000000"/>
              </a:solidFill>
            </a:endParaRPr>
          </a:p>
          <a:p>
            <a:r>
              <a:rPr lang="en-US" dirty="0" smtClean="0">
                <a:solidFill>
                  <a:srgbClr val="000000"/>
                </a:solidFill>
              </a:rPr>
              <a:t>Sockets are the mechanism used for network communications in POSIX-like environments (including Linux/UNIX etc.).  When a socket is created, you can specify the type such as “TCP”, “UDP” or “UNIX” sockets, where UNIX sockets stay on the local computer only.</a:t>
            </a:r>
          </a:p>
          <a:p>
            <a:endParaRPr lang="en-US" dirty="0">
              <a:solidFill>
                <a:srgbClr val="000000"/>
              </a:solidFill>
            </a:endParaRPr>
          </a:p>
          <a:p>
            <a:r>
              <a:rPr lang="en-US" dirty="0" smtClean="0">
                <a:solidFill>
                  <a:srgbClr val="000000"/>
                </a:solidFill>
              </a:rPr>
              <a:t>Sockets act in a similar way to pipes but</a:t>
            </a:r>
          </a:p>
          <a:p>
            <a:pPr marL="285750" indent="-285750">
              <a:buFont typeface="Arial"/>
              <a:buChar char="•"/>
            </a:pPr>
            <a:r>
              <a:rPr lang="en-US" dirty="0" smtClean="0">
                <a:solidFill>
                  <a:srgbClr val="000000"/>
                </a:solidFill>
              </a:rPr>
              <a:t>Are </a:t>
            </a:r>
            <a:r>
              <a:rPr lang="en-US" dirty="0">
                <a:solidFill>
                  <a:srgbClr val="000000"/>
                </a:solidFill>
              </a:rPr>
              <a:t>b</a:t>
            </a:r>
            <a:r>
              <a:rPr lang="en-US" dirty="0" smtClean="0">
                <a:solidFill>
                  <a:srgbClr val="000000"/>
                </a:solidFill>
              </a:rPr>
              <a:t>idirectional</a:t>
            </a:r>
          </a:p>
          <a:p>
            <a:pPr marL="285750" indent="-285750">
              <a:buFont typeface="Arial"/>
              <a:buChar char="•"/>
            </a:pPr>
            <a:r>
              <a:rPr lang="en-US" dirty="0" smtClean="0">
                <a:solidFill>
                  <a:srgbClr val="000000"/>
                </a:solidFill>
              </a:rPr>
              <a:t>Tasks need not have a common parent</a:t>
            </a:r>
          </a:p>
        </p:txBody>
      </p:sp>
    </p:spTree>
    <p:extLst>
      <p:ext uri="{BB962C8B-B14F-4D97-AF65-F5344CB8AC3E}">
        <p14:creationId xmlns:p14="http://schemas.microsoft.com/office/powerpoint/2010/main" val="224801561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46</a:t>
            </a:fld>
            <a:endParaRPr lang="en-US" dirty="0"/>
          </a:p>
        </p:txBody>
      </p:sp>
      <p:sp>
        <p:nvSpPr>
          <p:cNvPr id="6" name="TextBox 5"/>
          <p:cNvSpPr txBox="1"/>
          <p:nvPr/>
        </p:nvSpPr>
        <p:spPr>
          <a:xfrm>
            <a:off x="572036" y="1691549"/>
            <a:ext cx="7665286" cy="3416320"/>
          </a:xfrm>
          <a:prstGeom prst="rect">
            <a:avLst/>
          </a:prstGeom>
          <a:noFill/>
        </p:spPr>
        <p:txBody>
          <a:bodyPr wrap="square" rtlCol="0">
            <a:spAutoFit/>
          </a:bodyPr>
          <a:lstStyle/>
          <a:p>
            <a:r>
              <a:rPr lang="en-US" dirty="0" smtClean="0">
                <a:solidFill>
                  <a:schemeClr val="accent1">
                    <a:lumMod val="50000"/>
                  </a:schemeClr>
                </a:solidFill>
              </a:rPr>
              <a:t>Sockets</a:t>
            </a:r>
          </a:p>
          <a:p>
            <a:endParaRPr lang="en-US" dirty="0">
              <a:solidFill>
                <a:srgbClr val="000000"/>
              </a:solidFill>
            </a:endParaRPr>
          </a:p>
          <a:p>
            <a:r>
              <a:rPr lang="en-US" dirty="0">
                <a:solidFill>
                  <a:srgbClr val="000000"/>
                </a:solidFill>
              </a:rPr>
              <a:t>D</a:t>
            </a:r>
            <a:r>
              <a:rPr lang="en-US" dirty="0" smtClean="0">
                <a:solidFill>
                  <a:srgbClr val="000000"/>
                </a:solidFill>
              </a:rPr>
              <a:t>epending </a:t>
            </a:r>
            <a:r>
              <a:rPr lang="en-US" dirty="0">
                <a:solidFill>
                  <a:srgbClr val="000000"/>
                </a:solidFill>
              </a:rPr>
              <a:t>on socket type, may be able to:</a:t>
            </a:r>
          </a:p>
          <a:p>
            <a:pPr marL="285750" indent="-285750">
              <a:buFont typeface="Arial"/>
              <a:buChar char="•"/>
            </a:pPr>
            <a:r>
              <a:rPr lang="en-US" dirty="0">
                <a:solidFill>
                  <a:srgbClr val="000000"/>
                </a:solidFill>
              </a:rPr>
              <a:t>Guarantee delivery</a:t>
            </a:r>
          </a:p>
          <a:p>
            <a:pPr marL="285750" indent="-285750">
              <a:buFont typeface="Arial"/>
              <a:buChar char="•"/>
            </a:pPr>
            <a:r>
              <a:rPr lang="en-US" dirty="0">
                <a:solidFill>
                  <a:srgbClr val="000000"/>
                </a:solidFill>
              </a:rPr>
              <a:t>Detect delivery failure</a:t>
            </a:r>
          </a:p>
          <a:p>
            <a:pPr marL="285750" indent="-285750">
              <a:buFont typeface="Arial"/>
              <a:buChar char="•"/>
            </a:pPr>
            <a:r>
              <a:rPr lang="en-US" dirty="0">
                <a:solidFill>
                  <a:srgbClr val="000000"/>
                </a:solidFill>
              </a:rPr>
              <a:t>Provide broadcast mechanisms</a:t>
            </a:r>
          </a:p>
          <a:p>
            <a:pPr marL="285750" indent="-285750">
              <a:buFont typeface="Arial"/>
              <a:buChar char="•"/>
            </a:pPr>
            <a:r>
              <a:rPr lang="en-US" dirty="0">
                <a:solidFill>
                  <a:srgbClr val="000000"/>
                </a:solidFill>
              </a:rPr>
              <a:t>Provide client/server architectures</a:t>
            </a:r>
          </a:p>
          <a:p>
            <a:pPr marL="285750" indent="-285750">
              <a:buFont typeface="Arial"/>
              <a:buChar char="•"/>
            </a:pPr>
            <a:r>
              <a:rPr lang="en-US" dirty="0">
                <a:solidFill>
                  <a:srgbClr val="000000"/>
                </a:solidFill>
              </a:rPr>
              <a:t>etc</a:t>
            </a:r>
            <a:r>
              <a:rPr lang="en-US" dirty="0" smtClean="0">
                <a:solidFill>
                  <a:srgbClr val="000000"/>
                </a:solidFill>
              </a:rPr>
              <a:t>…</a:t>
            </a:r>
          </a:p>
          <a:p>
            <a:pPr marL="285750" indent="-285750">
              <a:buFont typeface="Arial"/>
              <a:buChar char="•"/>
            </a:pPr>
            <a:endParaRPr lang="en-US" dirty="0">
              <a:solidFill>
                <a:srgbClr val="000000"/>
              </a:solidFill>
            </a:endParaRPr>
          </a:p>
          <a:p>
            <a:pPr marL="285750" indent="-285750">
              <a:buFont typeface="Arial"/>
              <a:buChar char="•"/>
            </a:pPr>
            <a:r>
              <a:rPr lang="en-US" dirty="0" smtClean="0">
                <a:solidFill>
                  <a:srgbClr val="000000"/>
                </a:solidFill>
              </a:rPr>
              <a:t>There are more efficient ways to communicate between tasks on the same machine, but the flexibility and p</a:t>
            </a:r>
            <a:r>
              <a:rPr lang="pl-PL" dirty="0" err="1" smtClean="0">
                <a:solidFill>
                  <a:srgbClr val="000000"/>
                </a:solidFill>
              </a:rPr>
              <a:t>ow</a:t>
            </a:r>
            <a:r>
              <a:rPr lang="en-US" dirty="0" err="1" smtClean="0">
                <a:solidFill>
                  <a:srgbClr val="000000"/>
                </a:solidFill>
              </a:rPr>
              <a:t>er</a:t>
            </a:r>
            <a:r>
              <a:rPr lang="en-US" dirty="0">
                <a:solidFill>
                  <a:srgbClr val="000000"/>
                </a:solidFill>
              </a:rPr>
              <a:t> </a:t>
            </a:r>
            <a:r>
              <a:rPr lang="en-US" dirty="0" smtClean="0">
                <a:solidFill>
                  <a:srgbClr val="000000"/>
                </a:solidFill>
              </a:rPr>
              <a:t>of sockets means they continue to find use in this application.</a:t>
            </a:r>
            <a:endParaRPr lang="en-US" dirty="0">
              <a:solidFill>
                <a:srgbClr val="000000"/>
              </a:solidFill>
            </a:endParaRPr>
          </a:p>
        </p:txBody>
      </p:sp>
    </p:spTree>
    <p:extLst>
      <p:ext uri="{BB962C8B-B14F-4D97-AF65-F5344CB8AC3E}">
        <p14:creationId xmlns:p14="http://schemas.microsoft.com/office/powerpoint/2010/main" val="132048800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47</a:t>
            </a:fld>
            <a:endParaRPr lang="en-US" dirty="0"/>
          </a:p>
        </p:txBody>
      </p:sp>
      <p:sp>
        <p:nvSpPr>
          <p:cNvPr id="6" name="TextBox 5"/>
          <p:cNvSpPr txBox="1"/>
          <p:nvPr/>
        </p:nvSpPr>
        <p:spPr>
          <a:xfrm>
            <a:off x="572036" y="1691549"/>
            <a:ext cx="7665286" cy="3693319"/>
          </a:xfrm>
          <a:prstGeom prst="rect">
            <a:avLst/>
          </a:prstGeom>
          <a:noFill/>
        </p:spPr>
        <p:txBody>
          <a:bodyPr wrap="square" rtlCol="0">
            <a:spAutoFit/>
          </a:bodyPr>
          <a:lstStyle/>
          <a:p>
            <a:r>
              <a:rPr lang="en-US" dirty="0" smtClean="0">
                <a:solidFill>
                  <a:schemeClr val="accent1">
                    <a:lumMod val="50000"/>
                  </a:schemeClr>
                </a:solidFill>
              </a:rPr>
              <a:t>Sockets</a:t>
            </a:r>
          </a:p>
          <a:p>
            <a:endParaRPr lang="en-US" dirty="0">
              <a:solidFill>
                <a:srgbClr val="000000"/>
              </a:solidFill>
            </a:endParaRPr>
          </a:p>
          <a:p>
            <a:r>
              <a:rPr lang="en-US" dirty="0" smtClean="0">
                <a:solidFill>
                  <a:srgbClr val="000000"/>
                </a:solidFill>
              </a:rPr>
              <a:t>Sockets are so important for local communications, Google has recently (August 2012) submitted patches to the Linux Kernel implementing a feature called ‘TCP Friends’.</a:t>
            </a:r>
          </a:p>
          <a:p>
            <a:endParaRPr lang="en-US" dirty="0">
              <a:solidFill>
                <a:srgbClr val="000000"/>
              </a:solidFill>
            </a:endParaRPr>
          </a:p>
          <a:p>
            <a:r>
              <a:rPr lang="en-US" dirty="0" smtClean="0">
                <a:solidFill>
                  <a:srgbClr val="000000"/>
                </a:solidFill>
              </a:rPr>
              <a:t>The core of the TCP Friends patch is simple:  If both ends of the TCP socket are found to be on the same machine then the data is immediately queued for reading at the other end, bypassing the network stack entirely.</a:t>
            </a:r>
          </a:p>
          <a:p>
            <a:endParaRPr lang="en-US" dirty="0">
              <a:solidFill>
                <a:srgbClr val="000000"/>
              </a:solidFill>
            </a:endParaRPr>
          </a:p>
          <a:p>
            <a:r>
              <a:rPr lang="en-US" dirty="0" smtClean="0">
                <a:solidFill>
                  <a:srgbClr val="000000"/>
                </a:solidFill>
              </a:rPr>
              <a:t>Of course there’s plenty of ‘faking’ that the operating system has to do, pretending to be a network stack, but the performance improvements seem significant.</a:t>
            </a:r>
          </a:p>
        </p:txBody>
      </p:sp>
    </p:spTree>
    <p:extLst>
      <p:ext uri="{BB962C8B-B14F-4D97-AF65-F5344CB8AC3E}">
        <p14:creationId xmlns:p14="http://schemas.microsoft.com/office/powerpoint/2010/main" val="399267806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48</a:t>
            </a:fld>
            <a:endParaRPr lang="en-US" dirty="0"/>
          </a:p>
        </p:txBody>
      </p:sp>
      <p:sp>
        <p:nvSpPr>
          <p:cNvPr id="6" name="TextBox 5"/>
          <p:cNvSpPr txBox="1"/>
          <p:nvPr/>
        </p:nvSpPr>
        <p:spPr>
          <a:xfrm>
            <a:off x="572036" y="1691549"/>
            <a:ext cx="7665286" cy="4801315"/>
          </a:xfrm>
          <a:prstGeom prst="rect">
            <a:avLst/>
          </a:prstGeom>
          <a:noFill/>
        </p:spPr>
        <p:txBody>
          <a:bodyPr wrap="square" rtlCol="0">
            <a:spAutoFit/>
          </a:bodyPr>
          <a:lstStyle/>
          <a:p>
            <a:r>
              <a:rPr lang="en-US" dirty="0" smtClean="0">
                <a:solidFill>
                  <a:schemeClr val="accent1">
                    <a:lumMod val="50000"/>
                  </a:schemeClr>
                </a:solidFill>
              </a:rPr>
              <a:t>Signals</a:t>
            </a:r>
          </a:p>
          <a:p>
            <a:endParaRPr lang="en-US" dirty="0">
              <a:solidFill>
                <a:srgbClr val="000000"/>
              </a:solidFill>
            </a:endParaRPr>
          </a:p>
          <a:p>
            <a:r>
              <a:rPr lang="en-US" dirty="0" smtClean="0">
                <a:solidFill>
                  <a:srgbClr val="000000"/>
                </a:solidFill>
              </a:rPr>
              <a:t>Signals are a way for tasks to communicate </a:t>
            </a:r>
            <a:r>
              <a:rPr lang="en-US" dirty="0" smtClean="0">
                <a:solidFill>
                  <a:srgbClr val="FF6600"/>
                </a:solidFill>
              </a:rPr>
              <a:t>events</a:t>
            </a:r>
            <a:r>
              <a:rPr lang="en-US" dirty="0" smtClean="0">
                <a:solidFill>
                  <a:srgbClr val="000000"/>
                </a:solidFill>
              </a:rPr>
              <a:t>, rather than data.  If a task knows the identifier of another task, it can send an event to that task.</a:t>
            </a:r>
          </a:p>
          <a:p>
            <a:endParaRPr lang="en-US" dirty="0">
              <a:solidFill>
                <a:srgbClr val="000000"/>
              </a:solidFill>
            </a:endParaRPr>
          </a:p>
          <a:p>
            <a:r>
              <a:rPr lang="en-US" dirty="0" smtClean="0">
                <a:solidFill>
                  <a:srgbClr val="000000"/>
                </a:solidFill>
              </a:rPr>
              <a:t>Signals are chosen from a relatively small set of predefined values with specific meanings, a programmer is not usually free to choose their own signal meaning (though they can ‘repurpose’ existing signals if both ends of the communication agree).</a:t>
            </a:r>
          </a:p>
          <a:p>
            <a:endParaRPr lang="en-US" dirty="0">
              <a:solidFill>
                <a:srgbClr val="000000"/>
              </a:solidFill>
            </a:endParaRPr>
          </a:p>
          <a:p>
            <a:r>
              <a:rPr lang="en-US" dirty="0" smtClean="0">
                <a:solidFill>
                  <a:srgbClr val="000000"/>
                </a:solidFill>
              </a:rPr>
              <a:t>Signals are delivered asynchronously to the target task which means they can be used to (temporarily or permanently) control the execution flow of the other program.</a:t>
            </a:r>
          </a:p>
          <a:p>
            <a:endParaRPr lang="en-US" dirty="0">
              <a:solidFill>
                <a:srgbClr val="000000"/>
              </a:solidFill>
            </a:endParaRPr>
          </a:p>
          <a:p>
            <a:r>
              <a:rPr lang="en-US" dirty="0" smtClean="0">
                <a:solidFill>
                  <a:srgbClr val="000000"/>
                </a:solidFill>
              </a:rPr>
              <a:t>For example, the </a:t>
            </a:r>
            <a:r>
              <a:rPr lang="en-US" dirty="0" err="1" smtClean="0">
                <a:solidFill>
                  <a:srgbClr val="000000"/>
                </a:solidFill>
                <a:latin typeface="Consolas"/>
                <a:cs typeface="Consolas"/>
              </a:rPr>
              <a:t>dd</a:t>
            </a:r>
            <a:r>
              <a:rPr lang="en-US" dirty="0" smtClean="0">
                <a:solidFill>
                  <a:srgbClr val="000000"/>
                </a:solidFill>
              </a:rPr>
              <a:t> program can be used to copy large amounts of data on Linux systems.  If another task sends </a:t>
            </a:r>
            <a:r>
              <a:rPr lang="en-US" dirty="0" err="1" smtClean="0">
                <a:solidFill>
                  <a:srgbClr val="000000"/>
                </a:solidFill>
                <a:latin typeface="Consolas"/>
                <a:cs typeface="Consolas"/>
              </a:rPr>
              <a:t>dd</a:t>
            </a:r>
            <a:r>
              <a:rPr lang="en-US" dirty="0" smtClean="0">
                <a:solidFill>
                  <a:srgbClr val="000000"/>
                </a:solidFill>
              </a:rPr>
              <a:t> the ‘</a:t>
            </a:r>
            <a:r>
              <a:rPr lang="en-US" dirty="0" smtClean="0">
                <a:solidFill>
                  <a:srgbClr val="000000"/>
                </a:solidFill>
                <a:latin typeface="Consolas"/>
                <a:cs typeface="Consolas"/>
              </a:rPr>
              <a:t>SIGUSR1</a:t>
            </a:r>
            <a:r>
              <a:rPr lang="en-US" dirty="0" smtClean="0">
                <a:solidFill>
                  <a:srgbClr val="000000"/>
                </a:solidFill>
              </a:rPr>
              <a:t>’ signal, </a:t>
            </a:r>
            <a:r>
              <a:rPr lang="en-US" dirty="0" err="1" smtClean="0">
                <a:solidFill>
                  <a:srgbClr val="000000"/>
                </a:solidFill>
                <a:latin typeface="Consolas"/>
                <a:cs typeface="Consolas"/>
              </a:rPr>
              <a:t>dd</a:t>
            </a:r>
            <a:r>
              <a:rPr lang="en-US" dirty="0" smtClean="0">
                <a:solidFill>
                  <a:srgbClr val="000000"/>
                </a:solidFill>
              </a:rPr>
              <a:t> will pause the transfer and print out progress information.</a:t>
            </a:r>
          </a:p>
        </p:txBody>
      </p:sp>
    </p:spTree>
    <p:extLst>
      <p:ext uri="{BB962C8B-B14F-4D97-AF65-F5344CB8AC3E}">
        <p14:creationId xmlns:p14="http://schemas.microsoft.com/office/powerpoint/2010/main" val="165476788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49</a:t>
            </a:fld>
            <a:endParaRPr lang="en-US" dirty="0"/>
          </a:p>
        </p:txBody>
      </p:sp>
      <p:sp>
        <p:nvSpPr>
          <p:cNvPr id="6" name="TextBox 5"/>
          <p:cNvSpPr txBox="1"/>
          <p:nvPr/>
        </p:nvSpPr>
        <p:spPr>
          <a:xfrm>
            <a:off x="572036" y="1691549"/>
            <a:ext cx="7665286" cy="1477328"/>
          </a:xfrm>
          <a:prstGeom prst="rect">
            <a:avLst/>
          </a:prstGeom>
          <a:noFill/>
        </p:spPr>
        <p:txBody>
          <a:bodyPr wrap="square" rtlCol="0">
            <a:spAutoFit/>
          </a:bodyPr>
          <a:lstStyle/>
          <a:p>
            <a:r>
              <a:rPr lang="en-US" dirty="0" smtClean="0">
                <a:solidFill>
                  <a:schemeClr val="accent1">
                    <a:lumMod val="50000"/>
                  </a:schemeClr>
                </a:solidFill>
              </a:rPr>
              <a:t>Shared Memory</a:t>
            </a:r>
          </a:p>
          <a:p>
            <a:endParaRPr lang="en-US" dirty="0">
              <a:solidFill>
                <a:srgbClr val="000000"/>
              </a:solidFill>
            </a:endParaRPr>
          </a:p>
          <a:p>
            <a:r>
              <a:rPr lang="en-US" dirty="0" smtClean="0">
                <a:solidFill>
                  <a:srgbClr val="000000"/>
                </a:solidFill>
              </a:rPr>
              <a:t>By default, tasks don’t share memory.  They can, however, elect to share some portion of memory explicitly if it suits them.  This is a very simple method of communication but brings with it issues of synchronization:</a:t>
            </a:r>
          </a:p>
        </p:txBody>
      </p:sp>
      <p:sp>
        <p:nvSpPr>
          <p:cNvPr id="3" name="TextBox 2"/>
          <p:cNvSpPr txBox="1"/>
          <p:nvPr/>
        </p:nvSpPr>
        <p:spPr>
          <a:xfrm>
            <a:off x="835173" y="3180852"/>
            <a:ext cx="6898758" cy="923330"/>
          </a:xfrm>
          <a:prstGeom prst="rect">
            <a:avLst/>
          </a:prstGeom>
          <a:noFill/>
        </p:spPr>
        <p:txBody>
          <a:bodyPr wrap="square" rtlCol="0">
            <a:spAutoFit/>
          </a:bodyPr>
          <a:lstStyle/>
          <a:p>
            <a:pPr algn="ctr"/>
            <a:r>
              <a:rPr lang="en-US" dirty="0" err="1" smtClean="0">
                <a:latin typeface="Consolas"/>
                <a:cs typeface="Consolas"/>
              </a:rPr>
              <a:t>int</a:t>
            </a:r>
            <a:r>
              <a:rPr lang="en-US" dirty="0" smtClean="0">
                <a:latin typeface="Consolas"/>
                <a:cs typeface="Consolas"/>
              </a:rPr>
              <a:t> </a:t>
            </a:r>
            <a:r>
              <a:rPr lang="en-US" dirty="0" err="1" smtClean="0">
                <a:latin typeface="Consolas"/>
                <a:cs typeface="Consolas"/>
              </a:rPr>
              <a:t>i</a:t>
            </a:r>
            <a:r>
              <a:rPr lang="en-US" dirty="0" smtClean="0">
                <a:latin typeface="Consolas"/>
                <a:cs typeface="Consolas"/>
              </a:rPr>
              <a:t>;</a:t>
            </a:r>
          </a:p>
          <a:p>
            <a:pPr algn="ctr"/>
            <a:endParaRPr lang="en-US" dirty="0">
              <a:latin typeface="Consolas"/>
              <a:cs typeface="Consolas"/>
            </a:endParaRPr>
          </a:p>
          <a:p>
            <a:pPr algn="ctr"/>
            <a:r>
              <a:rPr lang="en-US" dirty="0" err="1" smtClean="0">
                <a:latin typeface="Consolas"/>
                <a:cs typeface="Consolas"/>
              </a:rPr>
              <a:t>i</a:t>
            </a:r>
            <a:r>
              <a:rPr lang="en-US" dirty="0" smtClean="0">
                <a:latin typeface="Consolas"/>
                <a:cs typeface="Consolas"/>
              </a:rPr>
              <a:t>++;		|	</a:t>
            </a:r>
            <a:r>
              <a:rPr lang="en-US" dirty="0" err="1" smtClean="0">
                <a:latin typeface="Consolas"/>
                <a:cs typeface="Consolas"/>
              </a:rPr>
              <a:t>i</a:t>
            </a:r>
            <a:r>
              <a:rPr lang="en-US" dirty="0" smtClean="0">
                <a:latin typeface="Consolas"/>
                <a:cs typeface="Consolas"/>
              </a:rPr>
              <a:t> = 0;</a:t>
            </a:r>
          </a:p>
        </p:txBody>
      </p:sp>
      <p:sp>
        <p:nvSpPr>
          <p:cNvPr id="5" name="TextBox 4"/>
          <p:cNvSpPr txBox="1"/>
          <p:nvPr/>
        </p:nvSpPr>
        <p:spPr>
          <a:xfrm>
            <a:off x="572037" y="4302160"/>
            <a:ext cx="7665286" cy="2308324"/>
          </a:xfrm>
          <a:prstGeom prst="rect">
            <a:avLst/>
          </a:prstGeom>
          <a:noFill/>
        </p:spPr>
        <p:txBody>
          <a:bodyPr wrap="square" rtlCol="0">
            <a:spAutoFit/>
          </a:bodyPr>
          <a:lstStyle/>
          <a:p>
            <a:r>
              <a:rPr lang="en-US" dirty="0" smtClean="0">
                <a:solidFill>
                  <a:srgbClr val="000000"/>
                </a:solidFill>
              </a:rPr>
              <a:t>What’s the value of </a:t>
            </a:r>
            <a:r>
              <a:rPr lang="en-US" dirty="0" err="1" smtClean="0">
                <a:solidFill>
                  <a:srgbClr val="000000"/>
                </a:solidFill>
              </a:rPr>
              <a:t>i</a:t>
            </a:r>
            <a:r>
              <a:rPr lang="en-US" dirty="0" smtClean="0">
                <a:solidFill>
                  <a:srgbClr val="000000"/>
                </a:solidFill>
              </a:rPr>
              <a:t>?  This is called a ‘race’ condition, as both threads ‘race’ to see who can change the value of </a:t>
            </a:r>
            <a:r>
              <a:rPr lang="en-US" dirty="0" err="1" smtClean="0">
                <a:solidFill>
                  <a:srgbClr val="000000"/>
                </a:solidFill>
              </a:rPr>
              <a:t>i</a:t>
            </a:r>
            <a:r>
              <a:rPr lang="en-US" dirty="0" smtClean="0">
                <a:solidFill>
                  <a:srgbClr val="000000"/>
                </a:solidFill>
              </a:rPr>
              <a:t> first.</a:t>
            </a:r>
          </a:p>
          <a:p>
            <a:endParaRPr lang="en-US" dirty="0">
              <a:solidFill>
                <a:srgbClr val="000000"/>
              </a:solidFill>
            </a:endParaRPr>
          </a:p>
          <a:p>
            <a:r>
              <a:rPr lang="en-US" dirty="0" smtClean="0">
                <a:solidFill>
                  <a:srgbClr val="000000"/>
                </a:solidFill>
              </a:rPr>
              <a:t>But it’s more subtle again:  Depending on the architecture and instruction set, there’s a chance that the increment or set operations will take multiple </a:t>
            </a:r>
            <a:r>
              <a:rPr lang="en-US" dirty="0" err="1" smtClean="0">
                <a:solidFill>
                  <a:srgbClr val="000000"/>
                </a:solidFill>
              </a:rPr>
              <a:t>asm</a:t>
            </a:r>
            <a:r>
              <a:rPr lang="en-US" dirty="0" smtClean="0">
                <a:solidFill>
                  <a:srgbClr val="000000"/>
                </a:solidFill>
              </a:rPr>
              <a:t> instructions to complete.  The scheduler could jump in half-way through the operation and leave </a:t>
            </a:r>
            <a:r>
              <a:rPr lang="en-US" dirty="0" err="1" smtClean="0">
                <a:solidFill>
                  <a:srgbClr val="000000"/>
                </a:solidFill>
              </a:rPr>
              <a:t>i</a:t>
            </a:r>
            <a:r>
              <a:rPr lang="en-US" dirty="0" smtClean="0">
                <a:solidFill>
                  <a:srgbClr val="000000"/>
                </a:solidFill>
              </a:rPr>
              <a:t> in a state that’s neither 0 nor the next number in sequence!</a:t>
            </a:r>
          </a:p>
        </p:txBody>
      </p:sp>
    </p:spTree>
    <p:extLst>
      <p:ext uri="{BB962C8B-B14F-4D97-AF65-F5344CB8AC3E}">
        <p14:creationId xmlns:p14="http://schemas.microsoft.com/office/powerpoint/2010/main" val="11638065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32581" y="2421724"/>
            <a:ext cx="6487226" cy="3786614"/>
            <a:chOff x="274775" y="1518726"/>
            <a:chExt cx="8691802" cy="5073432"/>
          </a:xfrm>
        </p:grpSpPr>
        <p:sp>
          <p:nvSpPr>
            <p:cNvPr id="20" name="Bent-Up Arrow 19"/>
            <p:cNvSpPr/>
            <p:nvPr/>
          </p:nvSpPr>
          <p:spPr>
            <a:xfrm rot="16200000" flipV="1">
              <a:off x="811774" y="4829861"/>
              <a:ext cx="1316983" cy="498070"/>
            </a:xfrm>
            <a:prstGeom prst="bentUp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3" name="Bent-Up Arrow 22"/>
            <p:cNvSpPr/>
            <p:nvPr/>
          </p:nvSpPr>
          <p:spPr>
            <a:xfrm flipH="1" flipV="1">
              <a:off x="627066" y="5279239"/>
              <a:ext cx="905322" cy="496562"/>
            </a:xfrm>
            <a:prstGeom prst="bentUpArrow">
              <a:avLst>
                <a:gd name="adj1" fmla="val 27200"/>
                <a:gd name="adj2" fmla="val 29458"/>
                <a:gd name="adj3" fmla="val 32193"/>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4" name="Rectangle 23"/>
            <p:cNvSpPr/>
            <p:nvPr/>
          </p:nvSpPr>
          <p:spPr>
            <a:xfrm>
              <a:off x="3932357" y="2381144"/>
              <a:ext cx="1892948" cy="13798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Processor</a:t>
              </a:r>
            </a:p>
            <a:p>
              <a:pPr algn="ctr"/>
              <a:r>
                <a:rPr lang="en-US" sz="1200" dirty="0" smtClean="0"/>
                <a:t>(Microprocessor, FPGA </a:t>
              </a:r>
              <a:r>
                <a:rPr lang="en-US" sz="1200" dirty="0" err="1" smtClean="0"/>
                <a:t>etc</a:t>
              </a:r>
              <a:r>
                <a:rPr lang="en-US" sz="1200" dirty="0" smtClean="0"/>
                <a:t>)</a:t>
              </a:r>
              <a:endParaRPr lang="en-US" sz="1200" dirty="0"/>
            </a:p>
          </p:txBody>
        </p:sp>
        <p:sp>
          <p:nvSpPr>
            <p:cNvPr id="25" name="Rectangle 24"/>
            <p:cNvSpPr/>
            <p:nvPr/>
          </p:nvSpPr>
          <p:spPr>
            <a:xfrm>
              <a:off x="4131495" y="4212793"/>
              <a:ext cx="1508480" cy="12315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Domain Conversion</a:t>
              </a:r>
              <a:endParaRPr lang="en-US" sz="1200" dirty="0"/>
            </a:p>
          </p:txBody>
        </p:sp>
        <p:sp>
          <p:nvSpPr>
            <p:cNvPr id="26" name="Down Arrow 25"/>
            <p:cNvSpPr/>
            <p:nvPr/>
          </p:nvSpPr>
          <p:spPr>
            <a:xfrm>
              <a:off x="5092536" y="3760986"/>
              <a:ext cx="207611" cy="45180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7" name="Down Arrow 26"/>
            <p:cNvSpPr/>
            <p:nvPr/>
          </p:nvSpPr>
          <p:spPr>
            <a:xfrm flipV="1">
              <a:off x="4524428" y="3754643"/>
              <a:ext cx="207611" cy="4581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0" name="Rectangle 29"/>
            <p:cNvSpPr/>
            <p:nvPr/>
          </p:nvSpPr>
          <p:spPr>
            <a:xfrm>
              <a:off x="1719301" y="4212793"/>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Sensors</a:t>
              </a:r>
              <a:endParaRPr lang="en-US" sz="1200" dirty="0"/>
            </a:p>
          </p:txBody>
        </p:sp>
        <p:sp>
          <p:nvSpPr>
            <p:cNvPr id="32" name="Rectangle 31"/>
            <p:cNvSpPr/>
            <p:nvPr/>
          </p:nvSpPr>
          <p:spPr>
            <a:xfrm>
              <a:off x="6045099" y="4589555"/>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UI</a:t>
              </a:r>
              <a:endParaRPr lang="en-US" sz="1200" dirty="0"/>
            </a:p>
          </p:txBody>
        </p:sp>
        <p:sp>
          <p:nvSpPr>
            <p:cNvPr id="34" name="Rectangle 33"/>
            <p:cNvSpPr/>
            <p:nvPr/>
          </p:nvSpPr>
          <p:spPr>
            <a:xfrm>
              <a:off x="1719301" y="5022808"/>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Actuators</a:t>
              </a:r>
              <a:endParaRPr lang="en-US" sz="1200" dirty="0"/>
            </a:p>
          </p:txBody>
        </p:sp>
        <p:sp>
          <p:nvSpPr>
            <p:cNvPr id="35" name="Down Arrow 34"/>
            <p:cNvSpPr/>
            <p:nvPr/>
          </p:nvSpPr>
          <p:spPr>
            <a:xfrm rot="16200000" flipV="1">
              <a:off x="3628717" y="3927690"/>
              <a:ext cx="134346" cy="85108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6" name="Down Arrow 35"/>
            <p:cNvSpPr/>
            <p:nvPr/>
          </p:nvSpPr>
          <p:spPr>
            <a:xfrm rot="5400000" flipH="1" flipV="1">
              <a:off x="3592085" y="4762101"/>
              <a:ext cx="207612" cy="85108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7" name="Bent-Up Arrow 36"/>
            <p:cNvSpPr/>
            <p:nvPr/>
          </p:nvSpPr>
          <p:spPr>
            <a:xfrm flipH="1">
              <a:off x="627067" y="3870885"/>
              <a:ext cx="923893" cy="1306577"/>
            </a:xfrm>
            <a:prstGeom prst="bentUpArrow">
              <a:avLst>
                <a:gd name="adj1" fmla="val 14426"/>
                <a:gd name="adj2" fmla="val 18391"/>
                <a:gd name="adj3" fmla="val 22357"/>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8" name="Bent-Up Arrow 37"/>
            <p:cNvSpPr/>
            <p:nvPr/>
          </p:nvSpPr>
          <p:spPr>
            <a:xfrm rot="16200000" flipH="1" flipV="1">
              <a:off x="1224941" y="3926045"/>
              <a:ext cx="490649" cy="498070"/>
            </a:xfrm>
            <a:prstGeom prst="bentUp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9" name="Cloud 38"/>
            <p:cNvSpPr/>
            <p:nvPr/>
          </p:nvSpPr>
          <p:spPr>
            <a:xfrm>
              <a:off x="6780566" y="3565634"/>
              <a:ext cx="2186011" cy="854770"/>
            </a:xfrm>
            <a:prstGeom prst="cloud">
              <a:avLst/>
            </a:prstGeom>
            <a:solidFill>
              <a:srgbClr val="FF6666"/>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Users</a:t>
              </a:r>
              <a:endParaRPr lang="en-US" sz="1200" dirty="0"/>
            </a:p>
          </p:txBody>
        </p:sp>
        <p:sp>
          <p:nvSpPr>
            <p:cNvPr id="40" name="Left-Up Arrow 39"/>
            <p:cNvSpPr/>
            <p:nvPr/>
          </p:nvSpPr>
          <p:spPr>
            <a:xfrm>
              <a:off x="7620506" y="4369757"/>
              <a:ext cx="480507" cy="494283"/>
            </a:xfrm>
            <a:prstGeom prst="leftUpArrow">
              <a:avLst/>
            </a:prstGeom>
            <a:solidFill>
              <a:srgbClr val="FF66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42" name="Left-Right Arrow 41"/>
            <p:cNvSpPr/>
            <p:nvPr/>
          </p:nvSpPr>
          <p:spPr>
            <a:xfrm>
              <a:off x="5639975" y="4689022"/>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44" name="Cloud 43"/>
            <p:cNvSpPr/>
            <p:nvPr/>
          </p:nvSpPr>
          <p:spPr>
            <a:xfrm>
              <a:off x="6780566" y="1518726"/>
              <a:ext cx="2186011" cy="854770"/>
            </a:xfrm>
            <a:prstGeom prst="cloud">
              <a:avLst/>
            </a:prstGeom>
            <a:solidFill>
              <a:srgbClr val="3366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The World</a:t>
              </a:r>
              <a:endParaRPr lang="en-US" sz="1200" dirty="0"/>
            </a:p>
          </p:txBody>
        </p:sp>
        <p:sp>
          <p:nvSpPr>
            <p:cNvPr id="45" name="Summing Junction 44"/>
            <p:cNvSpPr/>
            <p:nvPr/>
          </p:nvSpPr>
          <p:spPr>
            <a:xfrm>
              <a:off x="309040" y="2772793"/>
              <a:ext cx="1514332" cy="1156961"/>
            </a:xfrm>
            <a:prstGeom prst="flowChartSummingJunction">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The Machine</a:t>
              </a:r>
              <a:endParaRPr lang="en-US" sz="1200" dirty="0"/>
            </a:p>
          </p:txBody>
        </p:sp>
        <p:sp>
          <p:nvSpPr>
            <p:cNvPr id="46" name="Cloud 45"/>
            <p:cNvSpPr/>
            <p:nvPr/>
          </p:nvSpPr>
          <p:spPr>
            <a:xfrm>
              <a:off x="274775" y="5737388"/>
              <a:ext cx="2186011" cy="854770"/>
            </a:xfrm>
            <a:prstGeom prst="cloud">
              <a:avLst/>
            </a:prstGeom>
            <a:solidFill>
              <a:srgbClr val="0080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Environment</a:t>
              </a:r>
              <a:endParaRPr lang="en-US" sz="1200" dirty="0"/>
            </a:p>
          </p:txBody>
        </p:sp>
        <p:sp>
          <p:nvSpPr>
            <p:cNvPr id="47" name="Rectangle 46"/>
            <p:cNvSpPr/>
            <p:nvPr/>
          </p:nvSpPr>
          <p:spPr>
            <a:xfrm>
              <a:off x="2031486" y="238114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Power</a:t>
              </a:r>
              <a:endParaRPr lang="en-US" sz="1200" dirty="0"/>
            </a:p>
          </p:txBody>
        </p:sp>
        <p:sp>
          <p:nvSpPr>
            <p:cNvPr id="48" name="Rectangle 47"/>
            <p:cNvSpPr/>
            <p:nvPr/>
          </p:nvSpPr>
          <p:spPr>
            <a:xfrm>
              <a:off x="2031486" y="338857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Memories</a:t>
              </a:r>
              <a:endParaRPr lang="en-US" sz="1200" dirty="0"/>
            </a:p>
          </p:txBody>
        </p:sp>
        <p:sp>
          <p:nvSpPr>
            <p:cNvPr id="49" name="Rectangle 48"/>
            <p:cNvSpPr/>
            <p:nvPr/>
          </p:nvSpPr>
          <p:spPr>
            <a:xfrm>
              <a:off x="2031486" y="2879491"/>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Peripherals</a:t>
              </a:r>
              <a:endParaRPr lang="en-US" sz="1200" dirty="0"/>
            </a:p>
          </p:txBody>
        </p:sp>
        <p:sp>
          <p:nvSpPr>
            <p:cNvPr id="50" name="Rectangle 49"/>
            <p:cNvSpPr/>
            <p:nvPr/>
          </p:nvSpPr>
          <p:spPr>
            <a:xfrm>
              <a:off x="6279255" y="258058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err="1" smtClean="0"/>
                <a:t>Comms</a:t>
              </a:r>
              <a:endParaRPr lang="en-US" sz="1200" dirty="0"/>
            </a:p>
          </p:txBody>
        </p:sp>
        <p:sp>
          <p:nvSpPr>
            <p:cNvPr id="51" name="Left-Up Arrow 50"/>
            <p:cNvSpPr/>
            <p:nvPr/>
          </p:nvSpPr>
          <p:spPr>
            <a:xfrm>
              <a:off x="7854662" y="2360786"/>
              <a:ext cx="480507" cy="494283"/>
            </a:xfrm>
            <a:prstGeom prst="leftUp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2" name="Left-Right Arrow 51"/>
            <p:cNvSpPr/>
            <p:nvPr/>
          </p:nvSpPr>
          <p:spPr>
            <a:xfrm>
              <a:off x="5874131" y="2680051"/>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3" name="Left-Right Arrow 52"/>
            <p:cNvSpPr/>
            <p:nvPr/>
          </p:nvSpPr>
          <p:spPr>
            <a:xfrm>
              <a:off x="3539966" y="2434052"/>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4" name="Left-Right Arrow 53"/>
            <p:cNvSpPr/>
            <p:nvPr/>
          </p:nvSpPr>
          <p:spPr>
            <a:xfrm>
              <a:off x="3545822" y="2964993"/>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5" name="Left-Right Arrow 54"/>
            <p:cNvSpPr/>
            <p:nvPr/>
          </p:nvSpPr>
          <p:spPr>
            <a:xfrm>
              <a:off x="3545822" y="3478125"/>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a:t>
            </a:fld>
            <a:endParaRPr lang="en-US" dirty="0"/>
          </a:p>
        </p:txBody>
      </p:sp>
      <p:sp>
        <p:nvSpPr>
          <p:cNvPr id="6" name="TextBox 5"/>
          <p:cNvSpPr txBox="1"/>
          <p:nvPr/>
        </p:nvSpPr>
        <p:spPr>
          <a:xfrm>
            <a:off x="572036" y="1897505"/>
            <a:ext cx="7665286" cy="646331"/>
          </a:xfrm>
          <a:prstGeom prst="rect">
            <a:avLst/>
          </a:prstGeom>
          <a:noFill/>
        </p:spPr>
        <p:txBody>
          <a:bodyPr wrap="square" rtlCol="0">
            <a:spAutoFit/>
          </a:bodyPr>
          <a:lstStyle/>
          <a:p>
            <a:r>
              <a:rPr lang="en-US" dirty="0" smtClean="0">
                <a:solidFill>
                  <a:srgbClr val="000000"/>
                </a:solidFill>
              </a:rPr>
              <a:t>As the system complexity grows, the difficulties associated with proving execution correctness grow as well.</a:t>
            </a:r>
          </a:p>
        </p:txBody>
      </p:sp>
    </p:spTree>
    <p:extLst>
      <p:ext uri="{BB962C8B-B14F-4D97-AF65-F5344CB8AC3E}">
        <p14:creationId xmlns:p14="http://schemas.microsoft.com/office/powerpoint/2010/main" val="52741909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50</a:t>
            </a:fld>
            <a:endParaRPr lang="en-US" dirty="0"/>
          </a:p>
        </p:txBody>
      </p:sp>
      <p:sp>
        <p:nvSpPr>
          <p:cNvPr id="6" name="TextBox 5"/>
          <p:cNvSpPr txBox="1"/>
          <p:nvPr/>
        </p:nvSpPr>
        <p:spPr>
          <a:xfrm>
            <a:off x="572036" y="1691549"/>
            <a:ext cx="7665286" cy="3416320"/>
          </a:xfrm>
          <a:prstGeom prst="rect">
            <a:avLst/>
          </a:prstGeom>
          <a:noFill/>
        </p:spPr>
        <p:txBody>
          <a:bodyPr wrap="square" rtlCol="0">
            <a:spAutoFit/>
          </a:bodyPr>
          <a:lstStyle/>
          <a:p>
            <a:r>
              <a:rPr lang="en-US" dirty="0" smtClean="0">
                <a:solidFill>
                  <a:schemeClr val="accent1">
                    <a:lumMod val="50000"/>
                  </a:schemeClr>
                </a:solidFill>
              </a:rPr>
              <a:t>Race Conditions</a:t>
            </a:r>
          </a:p>
          <a:p>
            <a:endParaRPr lang="en-US" dirty="0">
              <a:solidFill>
                <a:srgbClr val="000000"/>
              </a:solidFill>
            </a:endParaRPr>
          </a:p>
          <a:p>
            <a:r>
              <a:rPr lang="en-US" dirty="0" smtClean="0">
                <a:solidFill>
                  <a:srgbClr val="000000"/>
                </a:solidFill>
              </a:rPr>
              <a:t>Race conditions like this may occur when ever the following conditions are met:</a:t>
            </a:r>
          </a:p>
          <a:p>
            <a:endParaRPr lang="en-US" dirty="0" smtClean="0">
              <a:solidFill>
                <a:srgbClr val="000000"/>
              </a:solidFill>
            </a:endParaRPr>
          </a:p>
          <a:p>
            <a:pPr marL="285750" indent="-285750">
              <a:buFont typeface="Arial"/>
              <a:buChar char="•"/>
            </a:pPr>
            <a:r>
              <a:rPr lang="en-US" dirty="0" smtClean="0">
                <a:solidFill>
                  <a:srgbClr val="000000"/>
                </a:solidFill>
              </a:rPr>
              <a:t>There’s some degree of concurrency in the system</a:t>
            </a:r>
          </a:p>
          <a:p>
            <a:pPr marL="285750" indent="-285750">
              <a:buFont typeface="Arial"/>
              <a:buChar char="•"/>
            </a:pPr>
            <a:r>
              <a:rPr lang="en-US" dirty="0" smtClean="0">
                <a:solidFill>
                  <a:srgbClr val="000000"/>
                </a:solidFill>
              </a:rPr>
              <a:t>Resources are shared between concurrent code paths</a:t>
            </a:r>
          </a:p>
          <a:p>
            <a:pPr marL="285750" indent="-285750">
              <a:buFont typeface="Arial"/>
              <a:buChar char="•"/>
            </a:pPr>
            <a:r>
              <a:rPr lang="en-US" dirty="0" smtClean="0">
                <a:solidFill>
                  <a:srgbClr val="000000"/>
                </a:solidFill>
              </a:rPr>
              <a:t>The accesses to the resource are not atomic</a:t>
            </a:r>
          </a:p>
          <a:p>
            <a:pPr marL="285750" indent="-285750">
              <a:buFont typeface="Arial"/>
              <a:buChar char="•"/>
            </a:pPr>
            <a:r>
              <a:rPr lang="en-US" dirty="0" smtClean="0">
                <a:solidFill>
                  <a:srgbClr val="000000"/>
                </a:solidFill>
              </a:rPr>
              <a:t>The accesses to the resource are not synchronized</a:t>
            </a:r>
          </a:p>
          <a:p>
            <a:pPr marL="285750" indent="-285750">
              <a:buFont typeface="Arial"/>
              <a:buChar char="•"/>
            </a:pPr>
            <a:endParaRPr lang="en-US" dirty="0">
              <a:solidFill>
                <a:srgbClr val="000000"/>
              </a:solidFill>
            </a:endParaRPr>
          </a:p>
          <a:p>
            <a:r>
              <a:rPr lang="en-US" dirty="0" smtClean="0">
                <a:solidFill>
                  <a:srgbClr val="000000"/>
                </a:solidFill>
              </a:rPr>
              <a:t>Note that points 1 and 3 are related – </a:t>
            </a:r>
            <a:r>
              <a:rPr lang="en-US" dirty="0" smtClean="0">
                <a:solidFill>
                  <a:srgbClr val="000000"/>
                </a:solidFill>
              </a:rPr>
              <a:t>if there’s no concurrency, all actions are atomic!</a:t>
            </a:r>
            <a:endParaRPr lang="en-US" dirty="0" smtClean="0">
              <a:solidFill>
                <a:srgbClr val="000000"/>
              </a:solidFill>
            </a:endParaRPr>
          </a:p>
        </p:txBody>
      </p:sp>
    </p:spTree>
    <p:extLst>
      <p:ext uri="{BB962C8B-B14F-4D97-AF65-F5344CB8AC3E}">
        <p14:creationId xmlns:p14="http://schemas.microsoft.com/office/powerpoint/2010/main" val="27105254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51</a:t>
            </a:fld>
            <a:endParaRPr lang="en-US" dirty="0"/>
          </a:p>
        </p:txBody>
      </p:sp>
      <p:sp>
        <p:nvSpPr>
          <p:cNvPr id="6" name="TextBox 5"/>
          <p:cNvSpPr txBox="1"/>
          <p:nvPr/>
        </p:nvSpPr>
        <p:spPr>
          <a:xfrm>
            <a:off x="572036" y="1691549"/>
            <a:ext cx="7665286" cy="2862323"/>
          </a:xfrm>
          <a:prstGeom prst="rect">
            <a:avLst/>
          </a:prstGeom>
          <a:noFill/>
        </p:spPr>
        <p:txBody>
          <a:bodyPr wrap="square" rtlCol="0">
            <a:spAutoFit/>
          </a:bodyPr>
          <a:lstStyle/>
          <a:p>
            <a:r>
              <a:rPr lang="en-US" dirty="0" smtClean="0">
                <a:solidFill>
                  <a:schemeClr val="accent1">
                    <a:lumMod val="50000"/>
                  </a:schemeClr>
                </a:solidFill>
              </a:rPr>
              <a:t>Race Conditions</a:t>
            </a:r>
          </a:p>
          <a:p>
            <a:endParaRPr lang="en-US" dirty="0">
              <a:solidFill>
                <a:srgbClr val="000000"/>
              </a:solidFill>
            </a:endParaRPr>
          </a:p>
          <a:p>
            <a:r>
              <a:rPr lang="en-US" dirty="0" smtClean="0">
                <a:solidFill>
                  <a:srgbClr val="000000"/>
                </a:solidFill>
              </a:rPr>
              <a:t>Almost all embedded systems have some degree of concurrency, either through preemptive scheduling or simply by interrupts.</a:t>
            </a:r>
          </a:p>
          <a:p>
            <a:endParaRPr lang="en-US" dirty="0">
              <a:solidFill>
                <a:srgbClr val="000000"/>
              </a:solidFill>
            </a:endParaRPr>
          </a:p>
          <a:p>
            <a:r>
              <a:rPr lang="en-US" dirty="0" smtClean="0">
                <a:solidFill>
                  <a:srgbClr val="000000"/>
                </a:solidFill>
              </a:rPr>
              <a:t>Almost all embedded systems use shared memory implicitly as there’s no concept of tasks or memory isolation.</a:t>
            </a:r>
          </a:p>
          <a:p>
            <a:endParaRPr lang="en-US" dirty="0">
              <a:solidFill>
                <a:srgbClr val="000000"/>
              </a:solidFill>
            </a:endParaRPr>
          </a:p>
          <a:p>
            <a:r>
              <a:rPr lang="en-US" dirty="0" smtClean="0">
                <a:solidFill>
                  <a:srgbClr val="000000"/>
                </a:solidFill>
              </a:rPr>
              <a:t>So the question then becomes:  Are the actions atomic?  What can we do to synchronize?</a:t>
            </a:r>
          </a:p>
        </p:txBody>
      </p:sp>
    </p:spTree>
    <p:extLst>
      <p:ext uri="{BB962C8B-B14F-4D97-AF65-F5344CB8AC3E}">
        <p14:creationId xmlns:p14="http://schemas.microsoft.com/office/powerpoint/2010/main" val="27059055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52</a:t>
            </a:fld>
            <a:endParaRPr lang="en-US" dirty="0"/>
          </a:p>
        </p:txBody>
      </p:sp>
      <p:sp>
        <p:nvSpPr>
          <p:cNvPr id="6" name="TextBox 5"/>
          <p:cNvSpPr txBox="1"/>
          <p:nvPr/>
        </p:nvSpPr>
        <p:spPr>
          <a:xfrm>
            <a:off x="572036" y="1691549"/>
            <a:ext cx="7665286" cy="3139321"/>
          </a:xfrm>
          <a:prstGeom prst="rect">
            <a:avLst/>
          </a:prstGeom>
          <a:noFill/>
        </p:spPr>
        <p:txBody>
          <a:bodyPr wrap="square" rtlCol="0">
            <a:spAutoFit/>
          </a:bodyPr>
          <a:lstStyle/>
          <a:p>
            <a:r>
              <a:rPr lang="en-US" dirty="0" smtClean="0">
                <a:solidFill>
                  <a:schemeClr val="accent1">
                    <a:lumMod val="50000"/>
                  </a:schemeClr>
                </a:solidFill>
              </a:rPr>
              <a:t>Race Conditions</a:t>
            </a:r>
          </a:p>
          <a:p>
            <a:endParaRPr lang="en-US" dirty="0">
              <a:solidFill>
                <a:srgbClr val="000000"/>
              </a:solidFill>
            </a:endParaRPr>
          </a:p>
          <a:p>
            <a:r>
              <a:rPr lang="en-US" dirty="0" smtClean="0">
                <a:solidFill>
                  <a:srgbClr val="000000"/>
                </a:solidFill>
              </a:rPr>
              <a:t>Atomic actions cannot be broken in to smaller pieces; that is, they either complete successfully or not at all.</a:t>
            </a:r>
          </a:p>
          <a:p>
            <a:endParaRPr lang="en-US" dirty="0">
              <a:solidFill>
                <a:srgbClr val="000000"/>
              </a:solidFill>
            </a:endParaRPr>
          </a:p>
          <a:p>
            <a:r>
              <a:rPr lang="en-US" dirty="0" smtClean="0">
                <a:solidFill>
                  <a:srgbClr val="000000"/>
                </a:solidFill>
              </a:rPr>
              <a:t>At the most basic level, a single RISC instruction is generally atomic on a single processor.</a:t>
            </a:r>
          </a:p>
          <a:p>
            <a:endParaRPr lang="en-US" dirty="0">
              <a:solidFill>
                <a:srgbClr val="000000"/>
              </a:solidFill>
            </a:endParaRPr>
          </a:p>
          <a:p>
            <a:r>
              <a:rPr lang="en-US" dirty="0" smtClean="0">
                <a:solidFill>
                  <a:srgbClr val="000000"/>
                </a:solidFill>
              </a:rPr>
              <a:t>But what about CISC (and hybrids)?</a:t>
            </a:r>
          </a:p>
          <a:p>
            <a:endParaRPr lang="en-US" dirty="0">
              <a:solidFill>
                <a:srgbClr val="000000"/>
              </a:solidFill>
            </a:endParaRPr>
          </a:p>
          <a:p>
            <a:r>
              <a:rPr lang="en-US" dirty="0" smtClean="0">
                <a:solidFill>
                  <a:srgbClr val="000000"/>
                </a:solidFill>
              </a:rPr>
              <a:t>What about multiprocessor systems?</a:t>
            </a:r>
          </a:p>
        </p:txBody>
      </p:sp>
    </p:spTree>
    <p:extLst>
      <p:ext uri="{BB962C8B-B14F-4D97-AF65-F5344CB8AC3E}">
        <p14:creationId xmlns:p14="http://schemas.microsoft.com/office/powerpoint/2010/main" val="413813989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53</a:t>
            </a:fld>
            <a:endParaRPr lang="en-US" dirty="0"/>
          </a:p>
        </p:txBody>
      </p:sp>
      <p:sp>
        <p:nvSpPr>
          <p:cNvPr id="6" name="TextBox 5"/>
          <p:cNvSpPr txBox="1"/>
          <p:nvPr/>
        </p:nvSpPr>
        <p:spPr>
          <a:xfrm>
            <a:off x="572036" y="1691549"/>
            <a:ext cx="7665286" cy="1477328"/>
          </a:xfrm>
          <a:prstGeom prst="rect">
            <a:avLst/>
          </a:prstGeom>
          <a:noFill/>
        </p:spPr>
        <p:txBody>
          <a:bodyPr wrap="square" rtlCol="0">
            <a:spAutoFit/>
          </a:bodyPr>
          <a:lstStyle/>
          <a:p>
            <a:r>
              <a:rPr lang="en-US" dirty="0" smtClean="0">
                <a:solidFill>
                  <a:schemeClr val="accent1">
                    <a:lumMod val="50000"/>
                  </a:schemeClr>
                </a:solidFill>
              </a:rPr>
              <a:t>Race Conditions</a:t>
            </a:r>
          </a:p>
          <a:p>
            <a:endParaRPr lang="en-US" dirty="0">
              <a:solidFill>
                <a:srgbClr val="000000"/>
              </a:solidFill>
            </a:endParaRPr>
          </a:p>
          <a:p>
            <a:r>
              <a:rPr lang="en-US" dirty="0" smtClean="0">
                <a:solidFill>
                  <a:srgbClr val="000000"/>
                </a:solidFill>
              </a:rPr>
              <a:t>In those cases it’s almost impossible to assume atomicity, you have to build it.  This effectively means disabling concurrency for the duration of the atomic action</a:t>
            </a:r>
          </a:p>
        </p:txBody>
      </p:sp>
      <p:sp>
        <p:nvSpPr>
          <p:cNvPr id="3" name="TextBox 2"/>
          <p:cNvSpPr txBox="1"/>
          <p:nvPr/>
        </p:nvSpPr>
        <p:spPr>
          <a:xfrm>
            <a:off x="594918" y="3466901"/>
            <a:ext cx="3569006" cy="830997"/>
          </a:xfrm>
          <a:prstGeom prst="rect">
            <a:avLst/>
          </a:prstGeom>
          <a:noFill/>
        </p:spPr>
        <p:txBody>
          <a:bodyPr wrap="none" rtlCol="0">
            <a:spAutoFit/>
          </a:bodyPr>
          <a:lstStyle/>
          <a:p>
            <a:r>
              <a:rPr lang="en-US" sz="1600" dirty="0" err="1" smtClean="0">
                <a:latin typeface="Consolas"/>
                <a:cs typeface="Consolas"/>
              </a:rPr>
              <a:t>save_and_disable_interrupts</a:t>
            </a:r>
            <a:r>
              <a:rPr lang="en-US" sz="1600" dirty="0" smtClean="0">
                <a:latin typeface="Consolas"/>
                <a:cs typeface="Consolas"/>
              </a:rPr>
              <a:t>();</a:t>
            </a:r>
          </a:p>
          <a:p>
            <a:r>
              <a:rPr lang="en-US" sz="1600" dirty="0" err="1" smtClean="0">
                <a:latin typeface="Consolas"/>
                <a:cs typeface="Consolas"/>
              </a:rPr>
              <a:t>do_critical_work</a:t>
            </a:r>
            <a:r>
              <a:rPr lang="en-US" sz="1600" dirty="0" smtClean="0">
                <a:latin typeface="Consolas"/>
                <a:cs typeface="Consolas"/>
              </a:rPr>
              <a:t>();</a:t>
            </a:r>
          </a:p>
          <a:p>
            <a:r>
              <a:rPr lang="en-US" sz="1600" dirty="0" err="1" smtClean="0">
                <a:latin typeface="Consolas"/>
                <a:cs typeface="Consolas"/>
              </a:rPr>
              <a:t>restore_interrupts</a:t>
            </a:r>
            <a:r>
              <a:rPr lang="en-US" sz="1600" dirty="0" smtClean="0">
                <a:latin typeface="Consolas"/>
                <a:cs typeface="Consolas"/>
              </a:rPr>
              <a:t>();</a:t>
            </a:r>
          </a:p>
        </p:txBody>
      </p:sp>
    </p:spTree>
    <p:extLst>
      <p:ext uri="{BB962C8B-B14F-4D97-AF65-F5344CB8AC3E}">
        <p14:creationId xmlns:p14="http://schemas.microsoft.com/office/powerpoint/2010/main" val="327128818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54</a:t>
            </a:fld>
            <a:endParaRPr lang="en-US" dirty="0"/>
          </a:p>
        </p:txBody>
      </p:sp>
      <p:sp>
        <p:nvSpPr>
          <p:cNvPr id="6" name="TextBox 5"/>
          <p:cNvSpPr txBox="1"/>
          <p:nvPr/>
        </p:nvSpPr>
        <p:spPr>
          <a:xfrm>
            <a:off x="572036" y="1691549"/>
            <a:ext cx="7665286" cy="2862323"/>
          </a:xfrm>
          <a:prstGeom prst="rect">
            <a:avLst/>
          </a:prstGeom>
          <a:noFill/>
        </p:spPr>
        <p:txBody>
          <a:bodyPr wrap="square" rtlCol="0">
            <a:spAutoFit/>
          </a:bodyPr>
          <a:lstStyle/>
          <a:p>
            <a:r>
              <a:rPr lang="en-US" dirty="0" smtClean="0">
                <a:solidFill>
                  <a:schemeClr val="accent1">
                    <a:lumMod val="50000"/>
                  </a:schemeClr>
                </a:solidFill>
              </a:rPr>
              <a:t>Race Conditions</a:t>
            </a:r>
          </a:p>
          <a:p>
            <a:endParaRPr lang="en-US" dirty="0">
              <a:solidFill>
                <a:srgbClr val="000000"/>
              </a:solidFill>
            </a:endParaRPr>
          </a:p>
          <a:p>
            <a:r>
              <a:rPr lang="en-US" dirty="0" smtClean="0">
                <a:solidFill>
                  <a:srgbClr val="000000"/>
                </a:solidFill>
              </a:rPr>
              <a:t>This approach can ruin response times as interrupts may be disabled for quite a long period, keeping the executive away from the CPU for that time and unable to make decisions.</a:t>
            </a:r>
          </a:p>
          <a:p>
            <a:endParaRPr lang="en-US" dirty="0">
              <a:solidFill>
                <a:srgbClr val="000000"/>
              </a:solidFill>
            </a:endParaRPr>
          </a:p>
          <a:p>
            <a:r>
              <a:rPr lang="en-US" dirty="0" smtClean="0">
                <a:solidFill>
                  <a:srgbClr val="000000"/>
                </a:solidFill>
              </a:rPr>
              <a:t>It also doesn’t work on multiprocessor systems as then there’s a source of concurrency other than just interrupts.  Disabling whole other processors is even more heavy handed.  This is hard to solve without hardware support.</a:t>
            </a:r>
          </a:p>
        </p:txBody>
      </p:sp>
    </p:spTree>
    <p:extLst>
      <p:ext uri="{BB962C8B-B14F-4D97-AF65-F5344CB8AC3E}">
        <p14:creationId xmlns:p14="http://schemas.microsoft.com/office/powerpoint/2010/main" val="74259940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55</a:t>
            </a:fld>
            <a:endParaRPr lang="en-US" dirty="0"/>
          </a:p>
        </p:txBody>
      </p:sp>
      <p:sp>
        <p:nvSpPr>
          <p:cNvPr id="6" name="TextBox 5"/>
          <p:cNvSpPr txBox="1"/>
          <p:nvPr/>
        </p:nvSpPr>
        <p:spPr>
          <a:xfrm>
            <a:off x="572036" y="1691549"/>
            <a:ext cx="7665286" cy="4801315"/>
          </a:xfrm>
          <a:prstGeom prst="rect">
            <a:avLst/>
          </a:prstGeom>
          <a:noFill/>
        </p:spPr>
        <p:txBody>
          <a:bodyPr wrap="square" rtlCol="0">
            <a:spAutoFit/>
          </a:bodyPr>
          <a:lstStyle/>
          <a:p>
            <a:r>
              <a:rPr lang="en-US" dirty="0" smtClean="0">
                <a:solidFill>
                  <a:schemeClr val="accent1">
                    <a:lumMod val="50000"/>
                  </a:schemeClr>
                </a:solidFill>
              </a:rPr>
              <a:t>Race Conditions</a:t>
            </a:r>
          </a:p>
          <a:p>
            <a:endParaRPr lang="en-US" dirty="0">
              <a:solidFill>
                <a:srgbClr val="000000"/>
              </a:solidFill>
            </a:endParaRPr>
          </a:p>
          <a:p>
            <a:r>
              <a:rPr lang="en-US" dirty="0" smtClean="0">
                <a:solidFill>
                  <a:srgbClr val="000000"/>
                </a:solidFill>
              </a:rPr>
              <a:t>On x86 multiprocessor machines, it isn’t enough just to disable interrupts, you have to also lock the memory bus.  Other CPUs can do what they need to, so long as they don’t require a memory access.  Once again, not very fine grained control of the problem.</a:t>
            </a:r>
          </a:p>
          <a:p>
            <a:endParaRPr lang="en-US" dirty="0">
              <a:solidFill>
                <a:srgbClr val="000000"/>
              </a:solidFill>
            </a:endParaRPr>
          </a:p>
          <a:p>
            <a:r>
              <a:rPr lang="en-US" dirty="0" smtClean="0">
                <a:solidFill>
                  <a:srgbClr val="000000"/>
                </a:solidFill>
              </a:rPr>
              <a:t>More modern CPUs like ARM will provide a Memory Reservation Engine.  A load instruction can take a ‘reservation’ on a piece of memory and the matched ‘store’ instruction at the other end can detect whether there’s been any access to the shared piece of memory since that initial load.  If there is, the store fails and the processor is instructed to retry the whole atomic action.</a:t>
            </a:r>
          </a:p>
          <a:p>
            <a:endParaRPr lang="en-US" dirty="0">
              <a:solidFill>
                <a:srgbClr val="000000"/>
              </a:solidFill>
            </a:endParaRPr>
          </a:p>
          <a:p>
            <a:r>
              <a:rPr lang="en-US" dirty="0" smtClean="0">
                <a:solidFill>
                  <a:srgbClr val="000000"/>
                </a:solidFill>
              </a:rPr>
              <a:t>This seems wasteful, however race conditions are almost always very rare so optimizing for the case where there’s no problem is generally sensible.</a:t>
            </a:r>
          </a:p>
        </p:txBody>
      </p:sp>
    </p:spTree>
    <p:extLst>
      <p:ext uri="{BB962C8B-B14F-4D97-AF65-F5344CB8AC3E}">
        <p14:creationId xmlns:p14="http://schemas.microsoft.com/office/powerpoint/2010/main" val="30589621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56</a:t>
            </a:fld>
            <a:endParaRPr lang="en-US" dirty="0"/>
          </a:p>
        </p:txBody>
      </p:sp>
      <p:sp>
        <p:nvSpPr>
          <p:cNvPr id="6" name="TextBox 5"/>
          <p:cNvSpPr txBox="1"/>
          <p:nvPr/>
        </p:nvSpPr>
        <p:spPr>
          <a:xfrm>
            <a:off x="572036" y="1691549"/>
            <a:ext cx="7665286" cy="3416320"/>
          </a:xfrm>
          <a:prstGeom prst="rect">
            <a:avLst/>
          </a:prstGeom>
          <a:noFill/>
        </p:spPr>
        <p:txBody>
          <a:bodyPr wrap="square" rtlCol="0">
            <a:spAutoFit/>
          </a:bodyPr>
          <a:lstStyle/>
          <a:p>
            <a:r>
              <a:rPr lang="en-US" dirty="0" smtClean="0">
                <a:solidFill>
                  <a:schemeClr val="accent1">
                    <a:lumMod val="50000"/>
                  </a:schemeClr>
                </a:solidFill>
              </a:rPr>
              <a:t>Synchronization by Semaphore</a:t>
            </a:r>
          </a:p>
          <a:p>
            <a:endParaRPr lang="en-US" dirty="0">
              <a:solidFill>
                <a:srgbClr val="000000"/>
              </a:solidFill>
            </a:endParaRPr>
          </a:p>
          <a:p>
            <a:r>
              <a:rPr lang="en-US" dirty="0" smtClean="0">
                <a:solidFill>
                  <a:srgbClr val="000000"/>
                </a:solidFill>
              </a:rPr>
              <a:t>Semaphores or ‘spinlocks’ are a very simple solution to this problem.  They may be implemented by the processor architecture as single </a:t>
            </a:r>
            <a:r>
              <a:rPr lang="en-US" dirty="0" err="1" smtClean="0">
                <a:solidFill>
                  <a:srgbClr val="000000"/>
                </a:solidFill>
              </a:rPr>
              <a:t>asm</a:t>
            </a:r>
            <a:r>
              <a:rPr lang="en-US" dirty="0" smtClean="0">
                <a:solidFill>
                  <a:srgbClr val="000000"/>
                </a:solidFill>
              </a:rPr>
              <a:t> instructions, or they may be implemented by a library using atomic </a:t>
            </a:r>
            <a:r>
              <a:rPr lang="en-US" dirty="0" err="1" smtClean="0">
                <a:solidFill>
                  <a:srgbClr val="000000"/>
                </a:solidFill>
              </a:rPr>
              <a:t>asm</a:t>
            </a:r>
            <a:r>
              <a:rPr lang="en-US" dirty="0" smtClean="0">
                <a:solidFill>
                  <a:srgbClr val="000000"/>
                </a:solidFill>
              </a:rPr>
              <a:t> instructions.  Either way, they have the following semantics:</a:t>
            </a:r>
          </a:p>
          <a:p>
            <a:endParaRPr lang="en-US" dirty="0">
              <a:solidFill>
                <a:srgbClr val="000000"/>
              </a:solidFill>
            </a:endParaRPr>
          </a:p>
          <a:p>
            <a:r>
              <a:rPr lang="en-US" dirty="0" smtClean="0">
                <a:solidFill>
                  <a:srgbClr val="000000"/>
                </a:solidFill>
              </a:rPr>
              <a:t>WAIT(lock)		Pauses execution of the calling thread until ‘lock’ is set 				to ‘free’</a:t>
            </a:r>
          </a:p>
          <a:p>
            <a:r>
              <a:rPr lang="en-US" dirty="0" smtClean="0">
                <a:solidFill>
                  <a:srgbClr val="000000"/>
                </a:solidFill>
              </a:rPr>
              <a:t>SIGNAL(lock)	Frees the lock</a:t>
            </a:r>
          </a:p>
          <a:p>
            <a:endParaRPr lang="en-US" dirty="0">
              <a:solidFill>
                <a:srgbClr val="000000"/>
              </a:solidFill>
            </a:endParaRPr>
          </a:p>
          <a:p>
            <a:r>
              <a:rPr lang="en-US" dirty="0" smtClean="0">
                <a:solidFill>
                  <a:srgbClr val="000000"/>
                </a:solidFill>
              </a:rPr>
              <a:t>We then get a safe version of the code</a:t>
            </a:r>
          </a:p>
        </p:txBody>
      </p:sp>
      <p:sp>
        <p:nvSpPr>
          <p:cNvPr id="3" name="TextBox 2"/>
          <p:cNvSpPr txBox="1"/>
          <p:nvPr/>
        </p:nvSpPr>
        <p:spPr>
          <a:xfrm>
            <a:off x="1075428" y="5212655"/>
            <a:ext cx="6898758" cy="1200329"/>
          </a:xfrm>
          <a:prstGeom prst="rect">
            <a:avLst/>
          </a:prstGeom>
          <a:noFill/>
        </p:spPr>
        <p:txBody>
          <a:bodyPr wrap="square" rtlCol="0">
            <a:spAutoFit/>
          </a:bodyPr>
          <a:lstStyle/>
          <a:p>
            <a:pPr algn="ctr"/>
            <a:r>
              <a:rPr lang="en-US" dirty="0" err="1" smtClean="0">
                <a:latin typeface="Consolas"/>
                <a:cs typeface="Consolas"/>
              </a:rPr>
              <a:t>int</a:t>
            </a:r>
            <a:r>
              <a:rPr lang="en-US" dirty="0" smtClean="0">
                <a:latin typeface="Consolas"/>
                <a:cs typeface="Consolas"/>
              </a:rPr>
              <a:t> </a:t>
            </a:r>
            <a:r>
              <a:rPr lang="en-US" dirty="0" err="1" smtClean="0">
                <a:latin typeface="Consolas"/>
                <a:cs typeface="Consolas"/>
              </a:rPr>
              <a:t>i</a:t>
            </a:r>
            <a:r>
              <a:rPr lang="en-US" dirty="0" smtClean="0">
                <a:latin typeface="Consolas"/>
                <a:cs typeface="Consolas"/>
              </a:rPr>
              <a:t>;</a:t>
            </a:r>
          </a:p>
          <a:p>
            <a:pPr algn="ctr"/>
            <a:r>
              <a:rPr lang="en-US" dirty="0" smtClean="0">
                <a:latin typeface="Consolas"/>
                <a:cs typeface="Consolas"/>
              </a:rPr>
              <a:t>wait(</a:t>
            </a:r>
            <a:r>
              <a:rPr lang="en-US" dirty="0" err="1" smtClean="0">
                <a:latin typeface="Consolas"/>
                <a:cs typeface="Consolas"/>
              </a:rPr>
              <a:t>i_lock</a:t>
            </a:r>
            <a:r>
              <a:rPr lang="en-US" dirty="0" smtClean="0">
                <a:latin typeface="Consolas"/>
                <a:cs typeface="Consolas"/>
              </a:rPr>
              <a:t>); 	  |  wait(</a:t>
            </a:r>
            <a:r>
              <a:rPr lang="en-US" dirty="0" err="1" smtClean="0">
                <a:latin typeface="Consolas"/>
                <a:cs typeface="Consolas"/>
              </a:rPr>
              <a:t>i_lock</a:t>
            </a:r>
            <a:r>
              <a:rPr lang="en-US" dirty="0" smtClean="0">
                <a:latin typeface="Consolas"/>
                <a:cs typeface="Consolas"/>
              </a:rPr>
              <a:t>);</a:t>
            </a:r>
            <a:endParaRPr lang="en-US" dirty="0">
              <a:latin typeface="Consolas"/>
              <a:cs typeface="Consolas"/>
            </a:endParaRPr>
          </a:p>
          <a:p>
            <a:pPr algn="ctr"/>
            <a:r>
              <a:rPr lang="en-US" dirty="0" err="1" smtClean="0">
                <a:latin typeface="Consolas"/>
                <a:cs typeface="Consolas"/>
              </a:rPr>
              <a:t>i</a:t>
            </a:r>
            <a:r>
              <a:rPr lang="en-US" dirty="0" smtClean="0">
                <a:latin typeface="Consolas"/>
                <a:cs typeface="Consolas"/>
              </a:rPr>
              <a:t>++;		|	</a:t>
            </a:r>
            <a:r>
              <a:rPr lang="en-US" dirty="0" err="1" smtClean="0">
                <a:latin typeface="Consolas"/>
                <a:cs typeface="Consolas"/>
              </a:rPr>
              <a:t>i</a:t>
            </a:r>
            <a:r>
              <a:rPr lang="en-US" dirty="0" smtClean="0">
                <a:latin typeface="Consolas"/>
                <a:cs typeface="Consolas"/>
              </a:rPr>
              <a:t> = 0;</a:t>
            </a:r>
          </a:p>
          <a:p>
            <a:pPr algn="ctr"/>
            <a:r>
              <a:rPr lang="en-US" dirty="0" smtClean="0">
                <a:latin typeface="Consolas"/>
                <a:cs typeface="Consolas"/>
              </a:rPr>
              <a:t>signal(</a:t>
            </a:r>
            <a:r>
              <a:rPr lang="en-US" dirty="0" err="1" smtClean="0">
                <a:latin typeface="Consolas"/>
                <a:cs typeface="Consolas"/>
              </a:rPr>
              <a:t>i_lock</a:t>
            </a:r>
            <a:r>
              <a:rPr lang="en-US" dirty="0" smtClean="0">
                <a:latin typeface="Consolas"/>
                <a:cs typeface="Consolas"/>
              </a:rPr>
              <a:t>);	 |	signal(</a:t>
            </a:r>
            <a:r>
              <a:rPr lang="en-US" dirty="0" err="1" smtClean="0">
                <a:latin typeface="Consolas"/>
                <a:cs typeface="Consolas"/>
              </a:rPr>
              <a:t>i_lock</a:t>
            </a:r>
            <a:r>
              <a:rPr lang="en-US" dirty="0" smtClean="0">
                <a:latin typeface="Consolas"/>
                <a:cs typeface="Consolas"/>
              </a:rPr>
              <a:t>);</a:t>
            </a:r>
          </a:p>
        </p:txBody>
      </p:sp>
    </p:spTree>
    <p:extLst>
      <p:ext uri="{BB962C8B-B14F-4D97-AF65-F5344CB8AC3E}">
        <p14:creationId xmlns:p14="http://schemas.microsoft.com/office/powerpoint/2010/main" val="256242538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57</a:t>
            </a:fld>
            <a:endParaRPr lang="en-US" dirty="0"/>
          </a:p>
        </p:txBody>
      </p:sp>
      <p:sp>
        <p:nvSpPr>
          <p:cNvPr id="6" name="TextBox 5"/>
          <p:cNvSpPr txBox="1"/>
          <p:nvPr/>
        </p:nvSpPr>
        <p:spPr>
          <a:xfrm>
            <a:off x="572036" y="1691549"/>
            <a:ext cx="7665286" cy="3139321"/>
          </a:xfrm>
          <a:prstGeom prst="rect">
            <a:avLst/>
          </a:prstGeom>
          <a:noFill/>
        </p:spPr>
        <p:txBody>
          <a:bodyPr wrap="square" rtlCol="0">
            <a:spAutoFit/>
          </a:bodyPr>
          <a:lstStyle/>
          <a:p>
            <a:r>
              <a:rPr lang="en-US" dirty="0" smtClean="0">
                <a:solidFill>
                  <a:schemeClr val="accent1">
                    <a:lumMod val="50000"/>
                  </a:schemeClr>
                </a:solidFill>
              </a:rPr>
              <a:t>Synchronization by Semaphore</a:t>
            </a:r>
          </a:p>
          <a:p>
            <a:endParaRPr lang="en-US" dirty="0">
              <a:solidFill>
                <a:srgbClr val="000000"/>
              </a:solidFill>
            </a:endParaRPr>
          </a:p>
          <a:p>
            <a:r>
              <a:rPr lang="en-US" dirty="0" smtClean="0">
                <a:solidFill>
                  <a:srgbClr val="000000"/>
                </a:solidFill>
              </a:rPr>
              <a:t>Semaphores are simple but have two primary criticisms:</a:t>
            </a:r>
          </a:p>
          <a:p>
            <a:pPr marL="342900" indent="-342900">
              <a:buFont typeface="+mj-lt"/>
              <a:buAutoNum type="arabicPeriod"/>
            </a:pPr>
            <a:r>
              <a:rPr lang="en-US" dirty="0" smtClean="0">
                <a:solidFill>
                  <a:srgbClr val="000000"/>
                </a:solidFill>
              </a:rPr>
              <a:t>They are scattered around the code base.  You have to be very careful that every possible time a particular variable is accessed, the correct lock is taken</a:t>
            </a:r>
          </a:p>
          <a:p>
            <a:pPr marL="342900" indent="-342900">
              <a:buFont typeface="+mj-lt"/>
              <a:buAutoNum type="arabicPeriod"/>
            </a:pPr>
            <a:r>
              <a:rPr lang="en-US" dirty="0" smtClean="0">
                <a:solidFill>
                  <a:srgbClr val="000000"/>
                </a:solidFill>
              </a:rPr>
              <a:t>Depending on implementation, they may be unfair.</a:t>
            </a:r>
          </a:p>
          <a:p>
            <a:pPr marL="800100" lvl="1" indent="-342900">
              <a:buFont typeface="+mj-lt"/>
              <a:buAutoNum type="arabicPeriod"/>
            </a:pPr>
            <a:r>
              <a:rPr lang="en-US" dirty="0" smtClean="0">
                <a:solidFill>
                  <a:srgbClr val="000000"/>
                </a:solidFill>
              </a:rPr>
              <a:t>The waiting processes are placed on a queue and the ‘front’ one is woken up at each signal – Complex but fair</a:t>
            </a:r>
          </a:p>
          <a:p>
            <a:pPr marL="800100" lvl="1" indent="-342900">
              <a:buFont typeface="+mj-lt"/>
              <a:buAutoNum type="arabicPeriod"/>
            </a:pPr>
            <a:r>
              <a:rPr lang="en-US" dirty="0" smtClean="0">
                <a:solidFill>
                  <a:srgbClr val="000000"/>
                </a:solidFill>
              </a:rPr>
              <a:t>All waiting processes are woken up at each signal and they race to try and claim the lock – Simple but can lead to starvation</a:t>
            </a:r>
          </a:p>
        </p:txBody>
      </p:sp>
    </p:spTree>
    <p:extLst>
      <p:ext uri="{BB962C8B-B14F-4D97-AF65-F5344CB8AC3E}">
        <p14:creationId xmlns:p14="http://schemas.microsoft.com/office/powerpoint/2010/main" val="228618918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58</a:t>
            </a:fld>
            <a:endParaRPr lang="en-US" dirty="0"/>
          </a:p>
        </p:txBody>
      </p:sp>
      <p:sp>
        <p:nvSpPr>
          <p:cNvPr id="6" name="TextBox 5"/>
          <p:cNvSpPr txBox="1"/>
          <p:nvPr/>
        </p:nvSpPr>
        <p:spPr>
          <a:xfrm>
            <a:off x="572036" y="1691549"/>
            <a:ext cx="7665286" cy="1200329"/>
          </a:xfrm>
          <a:prstGeom prst="rect">
            <a:avLst/>
          </a:prstGeom>
          <a:noFill/>
        </p:spPr>
        <p:txBody>
          <a:bodyPr wrap="square" rtlCol="0">
            <a:spAutoFit/>
          </a:bodyPr>
          <a:lstStyle/>
          <a:p>
            <a:r>
              <a:rPr lang="en-US" dirty="0" smtClean="0">
                <a:solidFill>
                  <a:schemeClr val="accent1">
                    <a:lumMod val="50000"/>
                  </a:schemeClr>
                </a:solidFill>
              </a:rPr>
              <a:t>Synchronization by Monitor</a:t>
            </a:r>
          </a:p>
          <a:p>
            <a:endParaRPr lang="en-US" dirty="0">
              <a:solidFill>
                <a:srgbClr val="000000"/>
              </a:solidFill>
            </a:endParaRPr>
          </a:p>
          <a:p>
            <a:r>
              <a:rPr lang="en-US" dirty="0" smtClean="0">
                <a:solidFill>
                  <a:srgbClr val="000000"/>
                </a:solidFill>
              </a:rPr>
              <a:t>Another option for synchronization is by a special piece of code called a monitor.</a:t>
            </a:r>
          </a:p>
        </p:txBody>
      </p:sp>
      <p:sp>
        <p:nvSpPr>
          <p:cNvPr id="5" name="TextBox 4"/>
          <p:cNvSpPr txBox="1"/>
          <p:nvPr/>
        </p:nvSpPr>
        <p:spPr>
          <a:xfrm>
            <a:off x="1075428" y="3079273"/>
            <a:ext cx="6898758" cy="646331"/>
          </a:xfrm>
          <a:prstGeom prst="rect">
            <a:avLst/>
          </a:prstGeom>
          <a:noFill/>
        </p:spPr>
        <p:txBody>
          <a:bodyPr wrap="square" rtlCol="0">
            <a:spAutoFit/>
          </a:bodyPr>
          <a:lstStyle/>
          <a:p>
            <a:pPr algn="ctr"/>
            <a:r>
              <a:rPr lang="en-US" dirty="0" err="1" smtClean="0">
                <a:latin typeface="Consolas"/>
                <a:cs typeface="Consolas"/>
              </a:rPr>
              <a:t>int</a:t>
            </a:r>
            <a:r>
              <a:rPr lang="en-US" dirty="0" smtClean="0">
                <a:latin typeface="Consolas"/>
                <a:cs typeface="Consolas"/>
              </a:rPr>
              <a:t> </a:t>
            </a:r>
            <a:r>
              <a:rPr lang="en-US" dirty="0" err="1" smtClean="0">
                <a:latin typeface="Consolas"/>
                <a:cs typeface="Consolas"/>
              </a:rPr>
              <a:t>i</a:t>
            </a:r>
            <a:r>
              <a:rPr lang="en-US" dirty="0" smtClean="0">
                <a:latin typeface="Consolas"/>
                <a:cs typeface="Consolas"/>
              </a:rPr>
              <a:t>;</a:t>
            </a:r>
          </a:p>
          <a:p>
            <a:pPr algn="ctr"/>
            <a:r>
              <a:rPr lang="en-US" dirty="0" err="1" smtClean="0">
                <a:latin typeface="Consolas"/>
                <a:cs typeface="Consolas"/>
              </a:rPr>
              <a:t>locked_increment</a:t>
            </a:r>
            <a:r>
              <a:rPr lang="en-US" dirty="0" smtClean="0">
                <a:latin typeface="Consolas"/>
                <a:cs typeface="Consolas"/>
              </a:rPr>
              <a:t>(</a:t>
            </a:r>
            <a:r>
              <a:rPr lang="en-US" dirty="0" err="1" smtClean="0">
                <a:latin typeface="Consolas"/>
                <a:cs typeface="Consolas"/>
              </a:rPr>
              <a:t>i</a:t>
            </a:r>
            <a:r>
              <a:rPr lang="en-US" dirty="0" smtClean="0">
                <a:latin typeface="Consolas"/>
                <a:cs typeface="Consolas"/>
              </a:rPr>
              <a:t>);	|	</a:t>
            </a:r>
            <a:r>
              <a:rPr lang="en-US" dirty="0" err="1" smtClean="0">
                <a:latin typeface="Consolas"/>
                <a:cs typeface="Consolas"/>
              </a:rPr>
              <a:t>locked_set</a:t>
            </a:r>
            <a:r>
              <a:rPr lang="en-US" dirty="0" smtClean="0">
                <a:latin typeface="Consolas"/>
                <a:cs typeface="Consolas"/>
              </a:rPr>
              <a:t>(i,0);</a:t>
            </a:r>
          </a:p>
        </p:txBody>
      </p:sp>
      <p:sp>
        <p:nvSpPr>
          <p:cNvPr id="3" name="TextBox 2"/>
          <p:cNvSpPr txBox="1"/>
          <p:nvPr/>
        </p:nvSpPr>
        <p:spPr>
          <a:xfrm>
            <a:off x="640681" y="3970346"/>
            <a:ext cx="7745371" cy="2031325"/>
          </a:xfrm>
          <a:prstGeom prst="rect">
            <a:avLst/>
          </a:prstGeom>
          <a:noFill/>
        </p:spPr>
        <p:txBody>
          <a:bodyPr wrap="square" rtlCol="0">
            <a:spAutoFit/>
          </a:bodyPr>
          <a:lstStyle/>
          <a:p>
            <a:r>
              <a:rPr lang="en-US" dirty="0" smtClean="0">
                <a:solidFill>
                  <a:srgbClr val="000000"/>
                </a:solidFill>
              </a:rPr>
              <a:t>The data and locks are collected in one place and access is only by function calls.  The functions may use semaphores internally, but their usage is </a:t>
            </a:r>
            <a:r>
              <a:rPr lang="en-US" dirty="0" err="1" smtClean="0">
                <a:solidFill>
                  <a:srgbClr val="000000"/>
                </a:solidFill>
              </a:rPr>
              <a:t>centralised</a:t>
            </a:r>
            <a:r>
              <a:rPr lang="en-US" dirty="0" smtClean="0">
                <a:solidFill>
                  <a:srgbClr val="000000"/>
                </a:solidFill>
              </a:rPr>
              <a:t> and easy to verify.</a:t>
            </a:r>
          </a:p>
          <a:p>
            <a:endParaRPr lang="en-US" dirty="0">
              <a:solidFill>
                <a:srgbClr val="000000"/>
              </a:solidFill>
            </a:endParaRPr>
          </a:p>
          <a:p>
            <a:r>
              <a:rPr lang="en-US" dirty="0" smtClean="0">
                <a:solidFill>
                  <a:srgbClr val="000000"/>
                </a:solidFill>
              </a:rPr>
              <a:t>This </a:t>
            </a:r>
            <a:r>
              <a:rPr lang="en-US" dirty="0" err="1" smtClean="0">
                <a:solidFill>
                  <a:srgbClr val="000000"/>
                </a:solidFill>
              </a:rPr>
              <a:t>centralisation</a:t>
            </a:r>
            <a:r>
              <a:rPr lang="en-US" dirty="0" smtClean="0">
                <a:solidFill>
                  <a:srgbClr val="000000"/>
                </a:solidFill>
              </a:rPr>
              <a:t> also has another feature, it becomes possible to build things like locked lists that block the caller until a condition is met, such as there being space in the list.</a:t>
            </a:r>
          </a:p>
        </p:txBody>
      </p:sp>
      <p:sp>
        <p:nvSpPr>
          <p:cNvPr id="7" name="TextBox 6"/>
          <p:cNvSpPr txBox="1"/>
          <p:nvPr/>
        </p:nvSpPr>
        <p:spPr>
          <a:xfrm>
            <a:off x="1227828" y="6034946"/>
            <a:ext cx="6898758" cy="369332"/>
          </a:xfrm>
          <a:prstGeom prst="rect">
            <a:avLst/>
          </a:prstGeom>
          <a:noFill/>
        </p:spPr>
        <p:txBody>
          <a:bodyPr wrap="square" rtlCol="0">
            <a:spAutoFit/>
          </a:bodyPr>
          <a:lstStyle/>
          <a:p>
            <a:pPr algn="ctr"/>
            <a:r>
              <a:rPr lang="en-US" dirty="0" err="1" smtClean="0">
                <a:latin typeface="Consolas"/>
                <a:cs typeface="Consolas"/>
              </a:rPr>
              <a:t>locked_append</a:t>
            </a:r>
            <a:r>
              <a:rPr lang="en-US" dirty="0" smtClean="0">
                <a:latin typeface="Consolas"/>
                <a:cs typeface="Consolas"/>
              </a:rPr>
              <a:t>(</a:t>
            </a:r>
            <a:r>
              <a:rPr lang="en-US" dirty="0" err="1" smtClean="0">
                <a:latin typeface="Consolas"/>
                <a:cs typeface="Consolas"/>
              </a:rPr>
              <a:t>my_list</a:t>
            </a:r>
            <a:r>
              <a:rPr lang="en-US" dirty="0" smtClean="0">
                <a:latin typeface="Consolas"/>
                <a:cs typeface="Consolas"/>
              </a:rPr>
              <a:t>, </a:t>
            </a:r>
            <a:r>
              <a:rPr lang="en-US" dirty="0" err="1" smtClean="0">
                <a:latin typeface="Consolas"/>
                <a:cs typeface="Consolas"/>
              </a:rPr>
              <a:t>i</a:t>
            </a:r>
            <a:r>
              <a:rPr lang="en-US" dirty="0" smtClean="0">
                <a:latin typeface="Consolas"/>
                <a:cs typeface="Consolas"/>
              </a:rPr>
              <a:t>);</a:t>
            </a:r>
          </a:p>
        </p:txBody>
      </p:sp>
    </p:spTree>
    <p:extLst>
      <p:ext uri="{BB962C8B-B14F-4D97-AF65-F5344CB8AC3E}">
        <p14:creationId xmlns:p14="http://schemas.microsoft.com/office/powerpoint/2010/main" val="97963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ectangle 42"/>
          <p:cNvSpPr/>
          <p:nvPr/>
        </p:nvSpPr>
        <p:spPr>
          <a:xfrm>
            <a:off x="7299530" y="5485201"/>
            <a:ext cx="297459" cy="4004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7299530" y="4328587"/>
            <a:ext cx="297459" cy="1151813"/>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725791" y="4300177"/>
            <a:ext cx="297459" cy="4004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59</a:t>
            </a:fld>
            <a:endParaRPr lang="en-US" dirty="0"/>
          </a:p>
        </p:txBody>
      </p:sp>
      <p:sp>
        <p:nvSpPr>
          <p:cNvPr id="6" name="TextBox 5"/>
          <p:cNvSpPr txBox="1"/>
          <p:nvPr/>
        </p:nvSpPr>
        <p:spPr>
          <a:xfrm>
            <a:off x="572036" y="1621001"/>
            <a:ext cx="7665286" cy="1754327"/>
          </a:xfrm>
          <a:prstGeom prst="rect">
            <a:avLst/>
          </a:prstGeom>
          <a:noFill/>
        </p:spPr>
        <p:txBody>
          <a:bodyPr wrap="square" rtlCol="0">
            <a:spAutoFit/>
          </a:bodyPr>
          <a:lstStyle/>
          <a:p>
            <a:r>
              <a:rPr lang="en-US" dirty="0" smtClean="0">
                <a:solidFill>
                  <a:schemeClr val="accent1">
                    <a:lumMod val="50000"/>
                  </a:schemeClr>
                </a:solidFill>
              </a:rPr>
              <a:t>Synchronization by Messages</a:t>
            </a:r>
          </a:p>
          <a:p>
            <a:endParaRPr lang="en-US" dirty="0">
              <a:solidFill>
                <a:srgbClr val="000000"/>
              </a:solidFill>
            </a:endParaRPr>
          </a:p>
          <a:p>
            <a:r>
              <a:rPr lang="en-US" dirty="0" smtClean="0">
                <a:solidFill>
                  <a:srgbClr val="000000"/>
                </a:solidFill>
              </a:rPr>
              <a:t>A different approach to synchronization may be built out of message passing algorithms.  These can be used to protect shared data, but also coordinate the processing of jobs, the calling of functions or other such functions</a:t>
            </a:r>
          </a:p>
        </p:txBody>
      </p:sp>
      <p:sp>
        <p:nvSpPr>
          <p:cNvPr id="27" name="Rectangle 26"/>
          <p:cNvSpPr/>
          <p:nvPr/>
        </p:nvSpPr>
        <p:spPr>
          <a:xfrm>
            <a:off x="822972" y="3918938"/>
            <a:ext cx="297459" cy="12471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822972" y="3623306"/>
            <a:ext cx="297459" cy="295015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Down Arrow 8"/>
          <p:cNvSpPr/>
          <p:nvPr/>
        </p:nvSpPr>
        <p:spPr>
          <a:xfrm>
            <a:off x="2725791" y="3623306"/>
            <a:ext cx="297459" cy="295015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617042" y="3804518"/>
            <a:ext cx="697884" cy="22883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t>Send</a:t>
            </a:r>
            <a:endParaRPr lang="en-US" sz="1200" dirty="0"/>
          </a:p>
        </p:txBody>
      </p:sp>
      <p:sp>
        <p:nvSpPr>
          <p:cNvPr id="11" name="Rectangle 10"/>
          <p:cNvSpPr/>
          <p:nvPr/>
        </p:nvSpPr>
        <p:spPr>
          <a:xfrm>
            <a:off x="2508423" y="4471805"/>
            <a:ext cx="697884" cy="22883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t>Send</a:t>
            </a:r>
            <a:endParaRPr lang="en-US" sz="1200" dirty="0"/>
          </a:p>
        </p:txBody>
      </p:sp>
      <p:sp>
        <p:nvSpPr>
          <p:cNvPr id="12" name="Rectangle 11"/>
          <p:cNvSpPr/>
          <p:nvPr/>
        </p:nvSpPr>
        <p:spPr>
          <a:xfrm>
            <a:off x="2508423" y="4185757"/>
            <a:ext cx="697884" cy="22883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t>Rec</a:t>
            </a:r>
            <a:endParaRPr lang="en-US" sz="1200" dirty="0"/>
          </a:p>
        </p:txBody>
      </p:sp>
      <p:sp>
        <p:nvSpPr>
          <p:cNvPr id="14" name="Rectangle 13"/>
          <p:cNvSpPr/>
          <p:nvPr/>
        </p:nvSpPr>
        <p:spPr>
          <a:xfrm>
            <a:off x="617042" y="5081882"/>
            <a:ext cx="697884" cy="22883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t>Rec</a:t>
            </a:r>
            <a:endParaRPr lang="en-US" sz="1200" dirty="0"/>
          </a:p>
        </p:txBody>
      </p:sp>
      <p:cxnSp>
        <p:nvCxnSpPr>
          <p:cNvPr id="16" name="Straight Arrow Connector 15"/>
          <p:cNvCxnSpPr>
            <a:stCxn id="10" idx="3"/>
            <a:endCxn id="12" idx="1"/>
          </p:cNvCxnSpPr>
          <p:nvPr/>
        </p:nvCxnSpPr>
        <p:spPr>
          <a:xfrm>
            <a:off x="1314926" y="3918938"/>
            <a:ext cx="1193497" cy="3812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1" idx="1"/>
            <a:endCxn id="14" idx="3"/>
          </p:cNvCxnSpPr>
          <p:nvPr/>
        </p:nvCxnSpPr>
        <p:spPr>
          <a:xfrm flipH="1">
            <a:off x="1314926" y="4586225"/>
            <a:ext cx="1193497" cy="6100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Rectangle 29"/>
          <p:cNvSpPr/>
          <p:nvPr/>
        </p:nvSpPr>
        <p:spPr>
          <a:xfrm>
            <a:off x="7299530" y="4042540"/>
            <a:ext cx="297459" cy="4004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5396711" y="3999296"/>
            <a:ext cx="297459" cy="18863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Down Arrow 31"/>
          <p:cNvSpPr/>
          <p:nvPr/>
        </p:nvSpPr>
        <p:spPr>
          <a:xfrm>
            <a:off x="5396711" y="3659619"/>
            <a:ext cx="297459" cy="295015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Down Arrow 32"/>
          <p:cNvSpPr/>
          <p:nvPr/>
        </p:nvSpPr>
        <p:spPr>
          <a:xfrm>
            <a:off x="7299530" y="3659619"/>
            <a:ext cx="297459" cy="295015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Rectangle 33"/>
          <p:cNvSpPr/>
          <p:nvPr/>
        </p:nvSpPr>
        <p:spPr>
          <a:xfrm>
            <a:off x="5190781" y="3840831"/>
            <a:ext cx="697884" cy="22883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t>Send</a:t>
            </a:r>
            <a:endParaRPr lang="en-US" sz="1200" dirty="0"/>
          </a:p>
        </p:txBody>
      </p:sp>
      <p:sp>
        <p:nvSpPr>
          <p:cNvPr id="35" name="Rectangle 34"/>
          <p:cNvSpPr/>
          <p:nvPr/>
        </p:nvSpPr>
        <p:spPr>
          <a:xfrm>
            <a:off x="7082162" y="4214168"/>
            <a:ext cx="697884" cy="22883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t>Send</a:t>
            </a:r>
            <a:endParaRPr lang="en-US" sz="1200" dirty="0"/>
          </a:p>
        </p:txBody>
      </p:sp>
      <p:sp>
        <p:nvSpPr>
          <p:cNvPr id="36" name="Rectangle 35"/>
          <p:cNvSpPr/>
          <p:nvPr/>
        </p:nvSpPr>
        <p:spPr>
          <a:xfrm>
            <a:off x="7082162" y="3928120"/>
            <a:ext cx="697884" cy="22883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t>Rec</a:t>
            </a:r>
            <a:endParaRPr lang="en-US" sz="1200" dirty="0"/>
          </a:p>
        </p:txBody>
      </p:sp>
      <p:sp>
        <p:nvSpPr>
          <p:cNvPr id="37" name="Rectangle 36"/>
          <p:cNvSpPr/>
          <p:nvPr/>
        </p:nvSpPr>
        <p:spPr>
          <a:xfrm>
            <a:off x="5190781" y="4401431"/>
            <a:ext cx="697884" cy="22883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t>Rec</a:t>
            </a:r>
            <a:endParaRPr lang="en-US" sz="1200" dirty="0"/>
          </a:p>
        </p:txBody>
      </p:sp>
      <p:cxnSp>
        <p:nvCxnSpPr>
          <p:cNvPr id="38" name="Straight Arrow Connector 37"/>
          <p:cNvCxnSpPr>
            <a:stCxn id="34" idx="3"/>
            <a:endCxn id="36" idx="1"/>
          </p:cNvCxnSpPr>
          <p:nvPr/>
        </p:nvCxnSpPr>
        <p:spPr>
          <a:xfrm>
            <a:off x="5888665" y="3955251"/>
            <a:ext cx="1193497" cy="872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35" idx="1"/>
            <a:endCxn id="37" idx="3"/>
          </p:cNvCxnSpPr>
          <p:nvPr/>
        </p:nvCxnSpPr>
        <p:spPr>
          <a:xfrm flipH="1">
            <a:off x="5888665" y="4328588"/>
            <a:ext cx="1193497" cy="187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Rectangle 44"/>
          <p:cNvSpPr/>
          <p:nvPr/>
        </p:nvSpPr>
        <p:spPr>
          <a:xfrm>
            <a:off x="5190781" y="5787117"/>
            <a:ext cx="697884" cy="22883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t>Send</a:t>
            </a:r>
            <a:endParaRPr lang="en-US" sz="1200" dirty="0"/>
          </a:p>
        </p:txBody>
      </p:sp>
      <p:sp>
        <p:nvSpPr>
          <p:cNvPr id="46" name="Rectangle 45"/>
          <p:cNvSpPr/>
          <p:nvPr/>
        </p:nvSpPr>
        <p:spPr>
          <a:xfrm>
            <a:off x="7082162" y="5310721"/>
            <a:ext cx="697884" cy="22883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t>Send</a:t>
            </a:r>
            <a:endParaRPr lang="en-US" sz="1200" dirty="0"/>
          </a:p>
        </p:txBody>
      </p:sp>
      <p:sp>
        <p:nvSpPr>
          <p:cNvPr id="47" name="Rectangle 46"/>
          <p:cNvSpPr/>
          <p:nvPr/>
        </p:nvSpPr>
        <p:spPr>
          <a:xfrm>
            <a:off x="7082162" y="5870595"/>
            <a:ext cx="697884" cy="22883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t>Rec</a:t>
            </a:r>
            <a:endParaRPr lang="en-US" sz="1200" dirty="0"/>
          </a:p>
        </p:txBody>
      </p:sp>
      <p:sp>
        <p:nvSpPr>
          <p:cNvPr id="48" name="Rectangle 47"/>
          <p:cNvSpPr/>
          <p:nvPr/>
        </p:nvSpPr>
        <p:spPr>
          <a:xfrm>
            <a:off x="5190781" y="5479585"/>
            <a:ext cx="697884" cy="22883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t>Rec</a:t>
            </a:r>
            <a:endParaRPr lang="en-US" sz="1200" dirty="0"/>
          </a:p>
        </p:txBody>
      </p:sp>
      <p:cxnSp>
        <p:nvCxnSpPr>
          <p:cNvPr id="49" name="Straight Arrow Connector 48"/>
          <p:cNvCxnSpPr>
            <a:stCxn id="45" idx="3"/>
            <a:endCxn id="47" idx="1"/>
          </p:cNvCxnSpPr>
          <p:nvPr/>
        </p:nvCxnSpPr>
        <p:spPr>
          <a:xfrm>
            <a:off x="5888665" y="5901537"/>
            <a:ext cx="1193497" cy="834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46" idx="1"/>
            <a:endCxn id="48" idx="3"/>
          </p:cNvCxnSpPr>
          <p:nvPr/>
        </p:nvCxnSpPr>
        <p:spPr>
          <a:xfrm flipH="1">
            <a:off x="5888665" y="5425141"/>
            <a:ext cx="1193497" cy="1688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912550" y="3365583"/>
            <a:ext cx="2216607" cy="307777"/>
          </a:xfrm>
          <a:prstGeom prst="rect">
            <a:avLst/>
          </a:prstGeom>
          <a:noFill/>
        </p:spPr>
        <p:txBody>
          <a:bodyPr wrap="square" rtlCol="0">
            <a:spAutoFit/>
          </a:bodyPr>
          <a:lstStyle/>
          <a:p>
            <a:r>
              <a:rPr lang="en-US" sz="1400" dirty="0" smtClean="0"/>
              <a:t>Simple Synchronization</a:t>
            </a:r>
          </a:p>
        </p:txBody>
      </p:sp>
      <p:sp>
        <p:nvSpPr>
          <p:cNvPr id="59" name="TextBox 58"/>
          <p:cNvSpPr txBox="1"/>
          <p:nvPr/>
        </p:nvSpPr>
        <p:spPr>
          <a:xfrm>
            <a:off x="5380382" y="3315529"/>
            <a:ext cx="2216607" cy="307777"/>
          </a:xfrm>
          <a:prstGeom prst="rect">
            <a:avLst/>
          </a:prstGeom>
          <a:noFill/>
        </p:spPr>
        <p:txBody>
          <a:bodyPr wrap="square" rtlCol="0">
            <a:spAutoFit/>
          </a:bodyPr>
          <a:lstStyle/>
          <a:p>
            <a:r>
              <a:rPr lang="en-US" sz="1400" dirty="0" smtClean="0"/>
              <a:t>Remote Procedure Call</a:t>
            </a:r>
          </a:p>
        </p:txBody>
      </p:sp>
      <p:sp>
        <p:nvSpPr>
          <p:cNvPr id="60" name="Rectangle 59"/>
          <p:cNvSpPr/>
          <p:nvPr/>
        </p:nvSpPr>
        <p:spPr>
          <a:xfrm>
            <a:off x="3263512" y="4944076"/>
            <a:ext cx="297459" cy="2522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3695356" y="4897216"/>
            <a:ext cx="1005879" cy="369332"/>
          </a:xfrm>
          <a:prstGeom prst="rect">
            <a:avLst/>
          </a:prstGeom>
          <a:noFill/>
        </p:spPr>
        <p:txBody>
          <a:bodyPr wrap="none" rtlCol="0">
            <a:spAutoFit/>
          </a:bodyPr>
          <a:lstStyle/>
          <a:p>
            <a:r>
              <a:rPr lang="en-US" dirty="0" smtClean="0">
                <a:solidFill>
                  <a:srgbClr val="000000"/>
                </a:solidFill>
              </a:rPr>
              <a:t>Blocked</a:t>
            </a:r>
          </a:p>
        </p:txBody>
      </p:sp>
      <p:sp>
        <p:nvSpPr>
          <p:cNvPr id="62" name="Rectangle 61"/>
          <p:cNvSpPr/>
          <p:nvPr/>
        </p:nvSpPr>
        <p:spPr>
          <a:xfrm>
            <a:off x="3267182" y="5485201"/>
            <a:ext cx="297459" cy="25222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3699026" y="5438341"/>
            <a:ext cx="1198390" cy="369332"/>
          </a:xfrm>
          <a:prstGeom prst="rect">
            <a:avLst/>
          </a:prstGeom>
          <a:noFill/>
        </p:spPr>
        <p:txBody>
          <a:bodyPr wrap="none" rtlCol="0">
            <a:spAutoFit/>
          </a:bodyPr>
          <a:lstStyle/>
          <a:p>
            <a:r>
              <a:rPr lang="en-US" dirty="0" smtClean="0">
                <a:solidFill>
                  <a:srgbClr val="000000"/>
                </a:solidFill>
              </a:rPr>
              <a:t>Executing</a:t>
            </a:r>
          </a:p>
        </p:txBody>
      </p:sp>
    </p:spTree>
    <p:extLst>
      <p:ext uri="{BB962C8B-B14F-4D97-AF65-F5344CB8AC3E}">
        <p14:creationId xmlns:p14="http://schemas.microsoft.com/office/powerpoint/2010/main" val="3926733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a:t>
            </a:fld>
            <a:endParaRPr lang="en-US" dirty="0"/>
          </a:p>
        </p:txBody>
      </p:sp>
      <p:sp>
        <p:nvSpPr>
          <p:cNvPr id="6" name="TextBox 5"/>
          <p:cNvSpPr txBox="1"/>
          <p:nvPr/>
        </p:nvSpPr>
        <p:spPr>
          <a:xfrm>
            <a:off x="572036" y="1805969"/>
            <a:ext cx="7665286" cy="2031325"/>
          </a:xfrm>
          <a:prstGeom prst="rect">
            <a:avLst/>
          </a:prstGeom>
          <a:noFill/>
        </p:spPr>
        <p:txBody>
          <a:bodyPr wrap="square" rtlCol="0">
            <a:spAutoFit/>
          </a:bodyPr>
          <a:lstStyle/>
          <a:p>
            <a:r>
              <a:rPr lang="en-US" dirty="0" smtClean="0">
                <a:solidFill>
                  <a:srgbClr val="000000"/>
                </a:solidFill>
              </a:rPr>
              <a:t>There’s no central location that can ‘force’ correctness of execution except the programmer’s head, and it has to do it off-line.</a:t>
            </a:r>
          </a:p>
          <a:p>
            <a:endParaRPr lang="en-US" dirty="0">
              <a:solidFill>
                <a:srgbClr val="000000"/>
              </a:solidFill>
            </a:endParaRPr>
          </a:p>
          <a:p>
            <a:r>
              <a:rPr lang="en-US" dirty="0" smtClean="0">
                <a:solidFill>
                  <a:srgbClr val="000000"/>
                </a:solidFill>
              </a:rPr>
              <a:t>A key observation:  Not every action has the same requirements regarding correct execution.  If there were a central piece of code that knew about execution </a:t>
            </a:r>
            <a:r>
              <a:rPr lang="en-US" dirty="0" smtClean="0">
                <a:solidFill>
                  <a:srgbClr val="FF6600"/>
                </a:solidFill>
              </a:rPr>
              <a:t>priorities</a:t>
            </a:r>
            <a:r>
              <a:rPr lang="en-US" dirty="0" smtClean="0">
                <a:solidFill>
                  <a:srgbClr val="000000"/>
                </a:solidFill>
              </a:rPr>
              <a:t> and could control </a:t>
            </a:r>
            <a:r>
              <a:rPr lang="en-US" dirty="0" smtClean="0">
                <a:solidFill>
                  <a:srgbClr val="FF6600"/>
                </a:solidFill>
              </a:rPr>
              <a:t>execution flow</a:t>
            </a:r>
            <a:r>
              <a:rPr lang="en-US" dirty="0" smtClean="0">
                <a:solidFill>
                  <a:srgbClr val="000000"/>
                </a:solidFill>
              </a:rPr>
              <a:t>, it could ensure at run time that the programmer’s wishes were being carried out.</a:t>
            </a:r>
          </a:p>
        </p:txBody>
      </p:sp>
    </p:spTree>
    <p:extLst>
      <p:ext uri="{BB962C8B-B14F-4D97-AF65-F5344CB8AC3E}">
        <p14:creationId xmlns:p14="http://schemas.microsoft.com/office/powerpoint/2010/main" val="389356874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60</a:t>
            </a:fld>
            <a:endParaRPr lang="en-US" dirty="0"/>
          </a:p>
        </p:txBody>
      </p:sp>
      <p:sp>
        <p:nvSpPr>
          <p:cNvPr id="6" name="TextBox 5"/>
          <p:cNvSpPr txBox="1"/>
          <p:nvPr/>
        </p:nvSpPr>
        <p:spPr>
          <a:xfrm>
            <a:off x="572036" y="1725875"/>
            <a:ext cx="7665286" cy="1569660"/>
          </a:xfrm>
          <a:prstGeom prst="rect">
            <a:avLst/>
          </a:prstGeom>
          <a:noFill/>
        </p:spPr>
        <p:txBody>
          <a:bodyPr wrap="square" rtlCol="0">
            <a:spAutoFit/>
          </a:bodyPr>
          <a:lstStyle/>
          <a:p>
            <a:r>
              <a:rPr lang="en-US" dirty="0" smtClean="0">
                <a:solidFill>
                  <a:srgbClr val="000000"/>
                </a:solidFill>
              </a:rPr>
              <a:t>When ever there’s locking involved, bad coding may lead to a deadlock.</a:t>
            </a:r>
          </a:p>
          <a:p>
            <a:endParaRPr lang="en-US" dirty="0">
              <a:solidFill>
                <a:srgbClr val="000000"/>
              </a:solidFill>
            </a:endParaRPr>
          </a:p>
          <a:p>
            <a:r>
              <a:rPr lang="en-US" dirty="0" smtClean="0">
                <a:solidFill>
                  <a:srgbClr val="000000"/>
                </a:solidFill>
              </a:rPr>
              <a:t>There are many different types of deadlock, but the simplest to understand is the ABBA deadlock.</a:t>
            </a:r>
          </a:p>
          <a:p>
            <a:endParaRPr lang="en-US" sz="2400" dirty="0">
              <a:solidFill>
                <a:srgbClr val="000000"/>
              </a:solidFill>
            </a:endParaRPr>
          </a:p>
        </p:txBody>
      </p:sp>
      <p:sp>
        <p:nvSpPr>
          <p:cNvPr id="5" name="TextBox 4"/>
          <p:cNvSpPr txBox="1"/>
          <p:nvPr/>
        </p:nvSpPr>
        <p:spPr>
          <a:xfrm>
            <a:off x="2183957" y="3295535"/>
            <a:ext cx="2217059" cy="2031325"/>
          </a:xfrm>
          <a:prstGeom prst="rect">
            <a:avLst/>
          </a:prstGeom>
          <a:noFill/>
        </p:spPr>
        <p:txBody>
          <a:bodyPr wrap="square" rtlCol="0">
            <a:spAutoFit/>
          </a:bodyPr>
          <a:lstStyle/>
          <a:p>
            <a:r>
              <a:rPr lang="en-US" dirty="0" smtClean="0">
                <a:latin typeface="Consolas"/>
                <a:cs typeface="Consolas"/>
              </a:rPr>
              <a:t>wait(</a:t>
            </a:r>
            <a:r>
              <a:rPr lang="en-US" dirty="0" err="1" smtClean="0">
                <a:latin typeface="Consolas"/>
                <a:cs typeface="Consolas"/>
              </a:rPr>
              <a:t>lock_a</a:t>
            </a:r>
            <a:r>
              <a:rPr lang="en-US" dirty="0" smtClean="0">
                <a:latin typeface="Consolas"/>
                <a:cs typeface="Consolas"/>
              </a:rPr>
              <a:t>);</a:t>
            </a:r>
          </a:p>
          <a:p>
            <a:r>
              <a:rPr lang="en-US" dirty="0" smtClean="0">
                <a:latin typeface="Consolas"/>
                <a:cs typeface="Consolas"/>
              </a:rPr>
              <a:t>wait(</a:t>
            </a:r>
            <a:r>
              <a:rPr lang="en-US" dirty="0" err="1" smtClean="0">
                <a:latin typeface="Consolas"/>
                <a:cs typeface="Consolas"/>
              </a:rPr>
              <a:t>lock_b</a:t>
            </a:r>
            <a:r>
              <a:rPr lang="en-US" dirty="0" smtClean="0">
                <a:latin typeface="Consolas"/>
                <a:cs typeface="Consolas"/>
              </a:rPr>
              <a:t>);</a:t>
            </a:r>
          </a:p>
          <a:p>
            <a:r>
              <a:rPr lang="en-US" dirty="0" smtClean="0">
                <a:latin typeface="Consolas"/>
                <a:cs typeface="Consolas"/>
              </a:rPr>
              <a:t>a = a + b;</a:t>
            </a:r>
          </a:p>
          <a:p>
            <a:endParaRPr lang="en-US" dirty="0">
              <a:latin typeface="Consolas"/>
              <a:cs typeface="Consolas"/>
            </a:endParaRPr>
          </a:p>
          <a:p>
            <a:endParaRPr lang="en-US" dirty="0" smtClean="0">
              <a:latin typeface="Consolas"/>
              <a:cs typeface="Consolas"/>
            </a:endParaRPr>
          </a:p>
          <a:p>
            <a:r>
              <a:rPr lang="en-US" dirty="0" smtClean="0">
                <a:latin typeface="Consolas"/>
                <a:cs typeface="Consolas"/>
              </a:rPr>
              <a:t>signal(</a:t>
            </a:r>
            <a:r>
              <a:rPr lang="en-US" dirty="0" err="1" smtClean="0">
                <a:latin typeface="Consolas"/>
                <a:cs typeface="Consolas"/>
              </a:rPr>
              <a:t>lock_b</a:t>
            </a:r>
            <a:r>
              <a:rPr lang="en-US" dirty="0" smtClean="0">
                <a:latin typeface="Consolas"/>
                <a:cs typeface="Consolas"/>
              </a:rPr>
              <a:t>);</a:t>
            </a:r>
          </a:p>
          <a:p>
            <a:r>
              <a:rPr lang="en-US" dirty="0" smtClean="0">
                <a:latin typeface="Consolas"/>
                <a:cs typeface="Consolas"/>
              </a:rPr>
              <a:t>signal(</a:t>
            </a:r>
            <a:r>
              <a:rPr lang="en-US" dirty="0" err="1" smtClean="0">
                <a:latin typeface="Consolas"/>
                <a:cs typeface="Consolas"/>
              </a:rPr>
              <a:t>lock_a</a:t>
            </a:r>
            <a:r>
              <a:rPr lang="en-US" dirty="0" smtClean="0">
                <a:latin typeface="Consolas"/>
                <a:cs typeface="Consolas"/>
              </a:rPr>
              <a:t>);</a:t>
            </a:r>
          </a:p>
        </p:txBody>
      </p:sp>
      <p:sp>
        <p:nvSpPr>
          <p:cNvPr id="7" name="TextBox 6"/>
          <p:cNvSpPr txBox="1"/>
          <p:nvPr/>
        </p:nvSpPr>
        <p:spPr>
          <a:xfrm>
            <a:off x="4614282" y="4182881"/>
            <a:ext cx="2158628" cy="2308324"/>
          </a:xfrm>
          <a:prstGeom prst="rect">
            <a:avLst/>
          </a:prstGeom>
          <a:noFill/>
        </p:spPr>
        <p:txBody>
          <a:bodyPr wrap="square" rtlCol="0">
            <a:spAutoFit/>
          </a:bodyPr>
          <a:lstStyle/>
          <a:p>
            <a:r>
              <a:rPr lang="en-US" dirty="0" smtClean="0">
                <a:latin typeface="Consolas"/>
                <a:cs typeface="Consolas"/>
              </a:rPr>
              <a:t>wait(</a:t>
            </a:r>
            <a:r>
              <a:rPr lang="en-US" dirty="0" err="1" smtClean="0">
                <a:latin typeface="Consolas"/>
                <a:cs typeface="Consolas"/>
              </a:rPr>
              <a:t>lock_b</a:t>
            </a:r>
            <a:r>
              <a:rPr lang="en-US" dirty="0" smtClean="0">
                <a:latin typeface="Consolas"/>
                <a:cs typeface="Consolas"/>
              </a:rPr>
              <a:t>);</a:t>
            </a:r>
          </a:p>
          <a:p>
            <a:endParaRPr lang="en-US" dirty="0" smtClean="0">
              <a:latin typeface="Consolas"/>
              <a:cs typeface="Consolas"/>
            </a:endParaRPr>
          </a:p>
          <a:p>
            <a:endParaRPr lang="en-US" dirty="0">
              <a:latin typeface="Consolas"/>
              <a:cs typeface="Consolas"/>
            </a:endParaRPr>
          </a:p>
          <a:p>
            <a:endParaRPr lang="en-US" dirty="0" smtClean="0">
              <a:latin typeface="Consolas"/>
              <a:cs typeface="Consolas"/>
            </a:endParaRPr>
          </a:p>
          <a:p>
            <a:r>
              <a:rPr lang="en-US" dirty="0" smtClean="0">
                <a:latin typeface="Consolas"/>
                <a:cs typeface="Consolas"/>
              </a:rPr>
              <a:t>wait</a:t>
            </a:r>
            <a:r>
              <a:rPr lang="en-US" dirty="0" smtClean="0">
                <a:latin typeface="Consolas"/>
                <a:cs typeface="Consolas"/>
              </a:rPr>
              <a:t>(</a:t>
            </a:r>
            <a:r>
              <a:rPr lang="en-US" dirty="0" err="1" smtClean="0">
                <a:latin typeface="Consolas"/>
                <a:cs typeface="Consolas"/>
              </a:rPr>
              <a:t>lock_a</a:t>
            </a:r>
            <a:r>
              <a:rPr lang="en-US" dirty="0" smtClean="0">
                <a:latin typeface="Consolas"/>
                <a:cs typeface="Consolas"/>
              </a:rPr>
              <a:t>);</a:t>
            </a:r>
          </a:p>
          <a:p>
            <a:r>
              <a:rPr lang="en-US" dirty="0" smtClean="0">
                <a:latin typeface="Consolas"/>
                <a:cs typeface="Consolas"/>
              </a:rPr>
              <a:t>a </a:t>
            </a:r>
            <a:r>
              <a:rPr lang="en-US" dirty="0" smtClean="0">
                <a:latin typeface="Consolas"/>
                <a:cs typeface="Consolas"/>
              </a:rPr>
              <a:t>= b </a:t>
            </a:r>
            <a:r>
              <a:rPr lang="en-US" dirty="0">
                <a:latin typeface="Consolas"/>
                <a:cs typeface="Consolas"/>
              </a:rPr>
              <a:t>=</a:t>
            </a:r>
            <a:r>
              <a:rPr lang="en-US" dirty="0" smtClean="0">
                <a:latin typeface="Consolas"/>
                <a:cs typeface="Consolas"/>
              </a:rPr>
              <a:t> </a:t>
            </a:r>
            <a:r>
              <a:rPr lang="en-US" dirty="0">
                <a:latin typeface="Consolas"/>
                <a:cs typeface="Consolas"/>
              </a:rPr>
              <a:t>0</a:t>
            </a:r>
            <a:r>
              <a:rPr lang="en-US" dirty="0" smtClean="0">
                <a:latin typeface="Consolas"/>
                <a:cs typeface="Consolas"/>
              </a:rPr>
              <a:t>;</a:t>
            </a:r>
          </a:p>
          <a:p>
            <a:r>
              <a:rPr lang="en-US" dirty="0" smtClean="0">
                <a:latin typeface="Consolas"/>
                <a:cs typeface="Consolas"/>
              </a:rPr>
              <a:t>signal(</a:t>
            </a:r>
            <a:r>
              <a:rPr lang="en-US" dirty="0" err="1" smtClean="0">
                <a:latin typeface="Consolas"/>
                <a:cs typeface="Consolas"/>
              </a:rPr>
              <a:t>lock_a</a:t>
            </a:r>
            <a:r>
              <a:rPr lang="en-US" dirty="0" smtClean="0">
                <a:latin typeface="Consolas"/>
                <a:cs typeface="Consolas"/>
              </a:rPr>
              <a:t>);</a:t>
            </a:r>
          </a:p>
          <a:p>
            <a:r>
              <a:rPr lang="en-US" dirty="0" smtClean="0">
                <a:latin typeface="Consolas"/>
                <a:cs typeface="Consolas"/>
              </a:rPr>
              <a:t>signal(</a:t>
            </a:r>
            <a:r>
              <a:rPr lang="en-US" dirty="0" err="1" smtClean="0">
                <a:latin typeface="Consolas"/>
                <a:cs typeface="Consolas"/>
              </a:rPr>
              <a:t>lock_b</a:t>
            </a:r>
            <a:r>
              <a:rPr lang="en-US" dirty="0" smtClean="0">
                <a:latin typeface="Consolas"/>
                <a:cs typeface="Consolas"/>
              </a:rPr>
              <a:t>);</a:t>
            </a:r>
          </a:p>
        </p:txBody>
      </p:sp>
    </p:spTree>
    <p:extLst>
      <p:ext uri="{BB962C8B-B14F-4D97-AF65-F5344CB8AC3E}">
        <p14:creationId xmlns:p14="http://schemas.microsoft.com/office/powerpoint/2010/main" val="118518702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61</a:t>
            </a:fld>
            <a:endParaRPr lang="en-US" dirty="0"/>
          </a:p>
        </p:txBody>
      </p:sp>
      <p:sp>
        <p:nvSpPr>
          <p:cNvPr id="6" name="TextBox 5"/>
          <p:cNvSpPr txBox="1"/>
          <p:nvPr/>
        </p:nvSpPr>
        <p:spPr>
          <a:xfrm>
            <a:off x="572036" y="1725875"/>
            <a:ext cx="7665286" cy="1569660"/>
          </a:xfrm>
          <a:prstGeom prst="rect">
            <a:avLst/>
          </a:prstGeom>
          <a:noFill/>
        </p:spPr>
        <p:txBody>
          <a:bodyPr wrap="square" rtlCol="0">
            <a:spAutoFit/>
          </a:bodyPr>
          <a:lstStyle/>
          <a:p>
            <a:r>
              <a:rPr lang="en-US" dirty="0" smtClean="0">
                <a:solidFill>
                  <a:srgbClr val="000000"/>
                </a:solidFill>
              </a:rPr>
              <a:t>When ever there’s locking involved, bad coding may lead to a deadlock.</a:t>
            </a:r>
          </a:p>
          <a:p>
            <a:endParaRPr lang="en-US" dirty="0">
              <a:solidFill>
                <a:srgbClr val="000000"/>
              </a:solidFill>
            </a:endParaRPr>
          </a:p>
          <a:p>
            <a:r>
              <a:rPr lang="en-US" dirty="0" smtClean="0">
                <a:solidFill>
                  <a:srgbClr val="000000"/>
                </a:solidFill>
              </a:rPr>
              <a:t>There are many different types of deadlock, but the simplest to understand is the ABBA deadlock.</a:t>
            </a:r>
          </a:p>
          <a:p>
            <a:endParaRPr lang="en-US" sz="2400" dirty="0">
              <a:solidFill>
                <a:srgbClr val="000000"/>
              </a:solidFill>
            </a:endParaRPr>
          </a:p>
        </p:txBody>
      </p:sp>
      <p:sp>
        <p:nvSpPr>
          <p:cNvPr id="5" name="TextBox 4"/>
          <p:cNvSpPr txBox="1"/>
          <p:nvPr/>
        </p:nvSpPr>
        <p:spPr>
          <a:xfrm>
            <a:off x="2183957" y="3295535"/>
            <a:ext cx="2217059" cy="2031325"/>
          </a:xfrm>
          <a:prstGeom prst="rect">
            <a:avLst/>
          </a:prstGeom>
          <a:noFill/>
        </p:spPr>
        <p:txBody>
          <a:bodyPr wrap="square" rtlCol="0">
            <a:spAutoFit/>
          </a:bodyPr>
          <a:lstStyle/>
          <a:p>
            <a:r>
              <a:rPr lang="en-US" dirty="0" smtClean="0">
                <a:latin typeface="Consolas"/>
                <a:cs typeface="Consolas"/>
              </a:rPr>
              <a:t>wait(</a:t>
            </a:r>
            <a:r>
              <a:rPr lang="en-US" dirty="0" err="1" smtClean="0">
                <a:latin typeface="Consolas"/>
                <a:cs typeface="Consolas"/>
              </a:rPr>
              <a:t>lock_a</a:t>
            </a:r>
            <a:r>
              <a:rPr lang="en-US" dirty="0" smtClean="0">
                <a:latin typeface="Consolas"/>
                <a:cs typeface="Consolas"/>
              </a:rPr>
              <a:t>);</a:t>
            </a:r>
          </a:p>
          <a:p>
            <a:r>
              <a:rPr lang="en-US" dirty="0" smtClean="0">
                <a:latin typeface="Consolas"/>
                <a:cs typeface="Consolas"/>
              </a:rPr>
              <a:t>wait(</a:t>
            </a:r>
            <a:r>
              <a:rPr lang="en-US" dirty="0" err="1" smtClean="0">
                <a:latin typeface="Consolas"/>
                <a:cs typeface="Consolas"/>
              </a:rPr>
              <a:t>lock_b</a:t>
            </a:r>
            <a:r>
              <a:rPr lang="en-US" dirty="0" smtClean="0">
                <a:latin typeface="Consolas"/>
                <a:cs typeface="Consolas"/>
              </a:rPr>
              <a:t>);</a:t>
            </a:r>
          </a:p>
          <a:p>
            <a:r>
              <a:rPr lang="en-US" dirty="0" smtClean="0">
                <a:latin typeface="Consolas"/>
                <a:cs typeface="Consolas"/>
              </a:rPr>
              <a:t>a = a + b;</a:t>
            </a:r>
          </a:p>
          <a:p>
            <a:endParaRPr lang="en-US" dirty="0">
              <a:latin typeface="Consolas"/>
              <a:cs typeface="Consolas"/>
            </a:endParaRPr>
          </a:p>
          <a:p>
            <a:endParaRPr lang="en-US" dirty="0" smtClean="0">
              <a:latin typeface="Consolas"/>
              <a:cs typeface="Consolas"/>
            </a:endParaRPr>
          </a:p>
          <a:p>
            <a:r>
              <a:rPr lang="en-US" dirty="0" smtClean="0">
                <a:latin typeface="Consolas"/>
                <a:cs typeface="Consolas"/>
              </a:rPr>
              <a:t>signal(</a:t>
            </a:r>
            <a:r>
              <a:rPr lang="en-US" dirty="0" err="1" smtClean="0">
                <a:latin typeface="Consolas"/>
                <a:cs typeface="Consolas"/>
              </a:rPr>
              <a:t>lock_b</a:t>
            </a:r>
            <a:r>
              <a:rPr lang="en-US" dirty="0" smtClean="0">
                <a:latin typeface="Consolas"/>
                <a:cs typeface="Consolas"/>
              </a:rPr>
              <a:t>);</a:t>
            </a:r>
          </a:p>
          <a:p>
            <a:r>
              <a:rPr lang="en-US" dirty="0" smtClean="0">
                <a:latin typeface="Consolas"/>
                <a:cs typeface="Consolas"/>
              </a:rPr>
              <a:t>signal(</a:t>
            </a:r>
            <a:r>
              <a:rPr lang="en-US" dirty="0" err="1" smtClean="0">
                <a:latin typeface="Consolas"/>
                <a:cs typeface="Consolas"/>
              </a:rPr>
              <a:t>lock_a</a:t>
            </a:r>
            <a:r>
              <a:rPr lang="en-US" dirty="0" smtClean="0">
                <a:latin typeface="Consolas"/>
                <a:cs typeface="Consolas"/>
              </a:rPr>
              <a:t>);</a:t>
            </a:r>
          </a:p>
        </p:txBody>
      </p:sp>
      <p:sp>
        <p:nvSpPr>
          <p:cNvPr id="8" name="TextBox 7"/>
          <p:cNvSpPr txBox="1"/>
          <p:nvPr/>
        </p:nvSpPr>
        <p:spPr>
          <a:xfrm>
            <a:off x="5071911" y="3295535"/>
            <a:ext cx="2158628" cy="646331"/>
          </a:xfrm>
          <a:prstGeom prst="rect">
            <a:avLst/>
          </a:prstGeom>
          <a:noFill/>
        </p:spPr>
        <p:txBody>
          <a:bodyPr wrap="square" rtlCol="0">
            <a:spAutoFit/>
          </a:bodyPr>
          <a:lstStyle/>
          <a:p>
            <a:r>
              <a:rPr lang="en-US" dirty="0" smtClean="0">
                <a:solidFill>
                  <a:srgbClr val="FF6600"/>
                </a:solidFill>
              </a:rPr>
              <a:t>Some preemption points will work</a:t>
            </a:r>
          </a:p>
        </p:txBody>
      </p:sp>
      <p:sp>
        <p:nvSpPr>
          <p:cNvPr id="9" name="TextBox 8"/>
          <p:cNvSpPr txBox="1"/>
          <p:nvPr/>
        </p:nvSpPr>
        <p:spPr>
          <a:xfrm>
            <a:off x="4614282" y="4182881"/>
            <a:ext cx="2158628" cy="2308324"/>
          </a:xfrm>
          <a:prstGeom prst="rect">
            <a:avLst/>
          </a:prstGeom>
          <a:noFill/>
        </p:spPr>
        <p:txBody>
          <a:bodyPr wrap="square" rtlCol="0">
            <a:spAutoFit/>
          </a:bodyPr>
          <a:lstStyle/>
          <a:p>
            <a:r>
              <a:rPr lang="en-US" dirty="0" smtClean="0">
                <a:latin typeface="Consolas"/>
                <a:cs typeface="Consolas"/>
              </a:rPr>
              <a:t>wait(</a:t>
            </a:r>
            <a:r>
              <a:rPr lang="en-US" dirty="0" err="1" smtClean="0">
                <a:latin typeface="Consolas"/>
                <a:cs typeface="Consolas"/>
              </a:rPr>
              <a:t>lock_b</a:t>
            </a:r>
            <a:r>
              <a:rPr lang="en-US" dirty="0" smtClean="0">
                <a:latin typeface="Consolas"/>
                <a:cs typeface="Consolas"/>
              </a:rPr>
              <a:t>);</a:t>
            </a:r>
          </a:p>
          <a:p>
            <a:endParaRPr lang="en-US" dirty="0" smtClean="0">
              <a:latin typeface="Consolas"/>
              <a:cs typeface="Consolas"/>
            </a:endParaRPr>
          </a:p>
          <a:p>
            <a:endParaRPr lang="en-US" dirty="0">
              <a:latin typeface="Consolas"/>
              <a:cs typeface="Consolas"/>
            </a:endParaRPr>
          </a:p>
          <a:p>
            <a:endParaRPr lang="en-US" dirty="0" smtClean="0">
              <a:latin typeface="Consolas"/>
              <a:cs typeface="Consolas"/>
            </a:endParaRPr>
          </a:p>
          <a:p>
            <a:r>
              <a:rPr lang="en-US" dirty="0" smtClean="0">
                <a:latin typeface="Consolas"/>
                <a:cs typeface="Consolas"/>
              </a:rPr>
              <a:t>wait</a:t>
            </a:r>
            <a:r>
              <a:rPr lang="en-US" dirty="0" smtClean="0">
                <a:latin typeface="Consolas"/>
                <a:cs typeface="Consolas"/>
              </a:rPr>
              <a:t>(</a:t>
            </a:r>
            <a:r>
              <a:rPr lang="en-US" dirty="0" err="1" smtClean="0">
                <a:latin typeface="Consolas"/>
                <a:cs typeface="Consolas"/>
              </a:rPr>
              <a:t>lock_a</a:t>
            </a:r>
            <a:r>
              <a:rPr lang="en-US" dirty="0" smtClean="0">
                <a:latin typeface="Consolas"/>
                <a:cs typeface="Consolas"/>
              </a:rPr>
              <a:t>);</a:t>
            </a:r>
          </a:p>
          <a:p>
            <a:r>
              <a:rPr lang="en-US" dirty="0" smtClean="0">
                <a:latin typeface="Consolas"/>
                <a:cs typeface="Consolas"/>
              </a:rPr>
              <a:t>a </a:t>
            </a:r>
            <a:r>
              <a:rPr lang="en-US" dirty="0" smtClean="0">
                <a:latin typeface="Consolas"/>
                <a:cs typeface="Consolas"/>
              </a:rPr>
              <a:t>= b </a:t>
            </a:r>
            <a:r>
              <a:rPr lang="en-US" dirty="0">
                <a:latin typeface="Consolas"/>
                <a:cs typeface="Consolas"/>
              </a:rPr>
              <a:t>=</a:t>
            </a:r>
            <a:r>
              <a:rPr lang="en-US" dirty="0" smtClean="0">
                <a:latin typeface="Consolas"/>
                <a:cs typeface="Consolas"/>
              </a:rPr>
              <a:t> </a:t>
            </a:r>
            <a:r>
              <a:rPr lang="en-US" dirty="0">
                <a:latin typeface="Consolas"/>
                <a:cs typeface="Consolas"/>
              </a:rPr>
              <a:t>0</a:t>
            </a:r>
            <a:r>
              <a:rPr lang="en-US" dirty="0" smtClean="0">
                <a:latin typeface="Consolas"/>
                <a:cs typeface="Consolas"/>
              </a:rPr>
              <a:t>;</a:t>
            </a:r>
          </a:p>
          <a:p>
            <a:r>
              <a:rPr lang="en-US" dirty="0" smtClean="0">
                <a:latin typeface="Consolas"/>
                <a:cs typeface="Consolas"/>
              </a:rPr>
              <a:t>signal(</a:t>
            </a:r>
            <a:r>
              <a:rPr lang="en-US" dirty="0" err="1" smtClean="0">
                <a:latin typeface="Consolas"/>
                <a:cs typeface="Consolas"/>
              </a:rPr>
              <a:t>lock_a</a:t>
            </a:r>
            <a:r>
              <a:rPr lang="en-US" dirty="0" smtClean="0">
                <a:latin typeface="Consolas"/>
                <a:cs typeface="Consolas"/>
              </a:rPr>
              <a:t>);</a:t>
            </a:r>
          </a:p>
          <a:p>
            <a:r>
              <a:rPr lang="en-US" dirty="0" smtClean="0">
                <a:latin typeface="Consolas"/>
                <a:cs typeface="Consolas"/>
              </a:rPr>
              <a:t>signal(</a:t>
            </a:r>
            <a:r>
              <a:rPr lang="en-US" dirty="0" err="1" smtClean="0">
                <a:latin typeface="Consolas"/>
                <a:cs typeface="Consolas"/>
              </a:rPr>
              <a:t>lock_b</a:t>
            </a:r>
            <a:r>
              <a:rPr lang="en-US" dirty="0" smtClean="0">
                <a:latin typeface="Consolas"/>
                <a:cs typeface="Consolas"/>
              </a:rPr>
              <a:t>);</a:t>
            </a:r>
          </a:p>
        </p:txBody>
      </p:sp>
    </p:spTree>
    <p:extLst>
      <p:ext uri="{BB962C8B-B14F-4D97-AF65-F5344CB8AC3E}">
        <p14:creationId xmlns:p14="http://schemas.microsoft.com/office/powerpoint/2010/main" val="237836886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62</a:t>
            </a:fld>
            <a:endParaRPr lang="en-US" dirty="0"/>
          </a:p>
        </p:txBody>
      </p:sp>
      <p:sp>
        <p:nvSpPr>
          <p:cNvPr id="6" name="TextBox 5"/>
          <p:cNvSpPr txBox="1"/>
          <p:nvPr/>
        </p:nvSpPr>
        <p:spPr>
          <a:xfrm>
            <a:off x="572036" y="1725875"/>
            <a:ext cx="7665286" cy="1569660"/>
          </a:xfrm>
          <a:prstGeom prst="rect">
            <a:avLst/>
          </a:prstGeom>
          <a:noFill/>
        </p:spPr>
        <p:txBody>
          <a:bodyPr wrap="square" rtlCol="0">
            <a:spAutoFit/>
          </a:bodyPr>
          <a:lstStyle/>
          <a:p>
            <a:r>
              <a:rPr lang="en-US" dirty="0" smtClean="0">
                <a:solidFill>
                  <a:srgbClr val="000000"/>
                </a:solidFill>
              </a:rPr>
              <a:t>When ever there’s locking involved, bad coding may lead to a deadlock.</a:t>
            </a:r>
          </a:p>
          <a:p>
            <a:endParaRPr lang="en-US" dirty="0">
              <a:solidFill>
                <a:srgbClr val="000000"/>
              </a:solidFill>
            </a:endParaRPr>
          </a:p>
          <a:p>
            <a:r>
              <a:rPr lang="en-US" dirty="0" smtClean="0">
                <a:solidFill>
                  <a:srgbClr val="000000"/>
                </a:solidFill>
              </a:rPr>
              <a:t>There are many different types of deadlock, but the simplest to understand is the ABBA deadlock.</a:t>
            </a:r>
          </a:p>
          <a:p>
            <a:endParaRPr lang="en-US" sz="2400" dirty="0">
              <a:solidFill>
                <a:srgbClr val="000000"/>
              </a:solidFill>
            </a:endParaRPr>
          </a:p>
        </p:txBody>
      </p:sp>
      <p:sp>
        <p:nvSpPr>
          <p:cNvPr id="5" name="TextBox 4"/>
          <p:cNvSpPr txBox="1"/>
          <p:nvPr/>
        </p:nvSpPr>
        <p:spPr>
          <a:xfrm>
            <a:off x="2183957" y="3295535"/>
            <a:ext cx="2217059" cy="2308324"/>
          </a:xfrm>
          <a:prstGeom prst="rect">
            <a:avLst/>
          </a:prstGeom>
          <a:noFill/>
        </p:spPr>
        <p:txBody>
          <a:bodyPr wrap="square" rtlCol="0">
            <a:spAutoFit/>
          </a:bodyPr>
          <a:lstStyle/>
          <a:p>
            <a:r>
              <a:rPr lang="en-US" dirty="0" smtClean="0">
                <a:latin typeface="Consolas"/>
                <a:cs typeface="Consolas"/>
              </a:rPr>
              <a:t>wait(</a:t>
            </a:r>
            <a:r>
              <a:rPr lang="en-US" dirty="0" err="1" smtClean="0">
                <a:latin typeface="Consolas"/>
                <a:cs typeface="Consolas"/>
              </a:rPr>
              <a:t>lock_a</a:t>
            </a:r>
            <a:r>
              <a:rPr lang="en-US" dirty="0" smtClean="0">
                <a:latin typeface="Consolas"/>
                <a:cs typeface="Consolas"/>
              </a:rPr>
              <a:t>);</a:t>
            </a:r>
          </a:p>
          <a:p>
            <a:endParaRPr lang="en-US" dirty="0">
              <a:latin typeface="Consolas"/>
              <a:cs typeface="Consolas"/>
            </a:endParaRPr>
          </a:p>
          <a:p>
            <a:endParaRPr lang="en-US" dirty="0" smtClean="0">
              <a:latin typeface="Consolas"/>
              <a:cs typeface="Consolas"/>
            </a:endParaRPr>
          </a:p>
          <a:p>
            <a:r>
              <a:rPr lang="en-US" dirty="0" smtClean="0">
                <a:solidFill>
                  <a:srgbClr val="FF6600"/>
                </a:solidFill>
                <a:latin typeface="Consolas"/>
                <a:cs typeface="Consolas"/>
              </a:rPr>
              <a:t>--</a:t>
            </a:r>
          </a:p>
          <a:p>
            <a:r>
              <a:rPr lang="en-US" dirty="0" smtClean="0">
                <a:latin typeface="Consolas"/>
                <a:cs typeface="Consolas"/>
              </a:rPr>
              <a:t>wait(</a:t>
            </a:r>
            <a:r>
              <a:rPr lang="en-US" dirty="0" err="1" smtClean="0">
                <a:latin typeface="Consolas"/>
                <a:cs typeface="Consolas"/>
              </a:rPr>
              <a:t>lock_b</a:t>
            </a:r>
            <a:r>
              <a:rPr lang="en-US" dirty="0" smtClean="0">
                <a:latin typeface="Consolas"/>
                <a:cs typeface="Consolas"/>
              </a:rPr>
              <a:t>);</a:t>
            </a:r>
          </a:p>
          <a:p>
            <a:r>
              <a:rPr lang="en-US" dirty="0" smtClean="0">
                <a:latin typeface="Consolas"/>
                <a:cs typeface="Consolas"/>
              </a:rPr>
              <a:t>a = a + b;</a:t>
            </a:r>
          </a:p>
          <a:p>
            <a:r>
              <a:rPr lang="en-US" dirty="0" smtClean="0">
                <a:latin typeface="Consolas"/>
                <a:cs typeface="Consolas"/>
              </a:rPr>
              <a:t>signal(</a:t>
            </a:r>
            <a:r>
              <a:rPr lang="en-US" dirty="0" err="1" smtClean="0">
                <a:latin typeface="Consolas"/>
                <a:cs typeface="Consolas"/>
              </a:rPr>
              <a:t>lock_b</a:t>
            </a:r>
            <a:r>
              <a:rPr lang="en-US" dirty="0" smtClean="0">
                <a:latin typeface="Consolas"/>
                <a:cs typeface="Consolas"/>
              </a:rPr>
              <a:t>);</a:t>
            </a:r>
          </a:p>
          <a:p>
            <a:r>
              <a:rPr lang="en-US" dirty="0" smtClean="0">
                <a:latin typeface="Consolas"/>
                <a:cs typeface="Consolas"/>
              </a:rPr>
              <a:t>signal(</a:t>
            </a:r>
            <a:r>
              <a:rPr lang="en-US" dirty="0" err="1" smtClean="0">
                <a:latin typeface="Consolas"/>
                <a:cs typeface="Consolas"/>
              </a:rPr>
              <a:t>lock_a</a:t>
            </a:r>
            <a:r>
              <a:rPr lang="en-US" dirty="0" smtClean="0">
                <a:latin typeface="Consolas"/>
                <a:cs typeface="Consolas"/>
              </a:rPr>
              <a:t>);</a:t>
            </a:r>
          </a:p>
        </p:txBody>
      </p:sp>
      <p:sp>
        <p:nvSpPr>
          <p:cNvPr id="7" name="TextBox 6"/>
          <p:cNvSpPr txBox="1"/>
          <p:nvPr/>
        </p:nvSpPr>
        <p:spPr>
          <a:xfrm>
            <a:off x="4534197" y="3610785"/>
            <a:ext cx="2158628" cy="2031325"/>
          </a:xfrm>
          <a:prstGeom prst="rect">
            <a:avLst/>
          </a:prstGeom>
          <a:noFill/>
        </p:spPr>
        <p:txBody>
          <a:bodyPr wrap="square" rtlCol="0">
            <a:spAutoFit/>
          </a:bodyPr>
          <a:lstStyle/>
          <a:p>
            <a:r>
              <a:rPr lang="en-US" dirty="0" smtClean="0">
                <a:latin typeface="Consolas"/>
                <a:cs typeface="Consolas"/>
              </a:rPr>
              <a:t>wait(</a:t>
            </a:r>
            <a:r>
              <a:rPr lang="en-US" dirty="0" err="1" smtClean="0">
                <a:latin typeface="Consolas"/>
                <a:cs typeface="Consolas"/>
              </a:rPr>
              <a:t>lock_b</a:t>
            </a:r>
            <a:r>
              <a:rPr lang="en-US" dirty="0" smtClean="0">
                <a:latin typeface="Consolas"/>
                <a:cs typeface="Consolas"/>
              </a:rPr>
              <a:t>);</a:t>
            </a:r>
          </a:p>
          <a:p>
            <a:endParaRPr lang="en-US" dirty="0">
              <a:latin typeface="Consolas"/>
              <a:cs typeface="Consolas"/>
            </a:endParaRPr>
          </a:p>
          <a:p>
            <a:r>
              <a:rPr lang="en-US" dirty="0" smtClean="0">
                <a:solidFill>
                  <a:srgbClr val="FF6600"/>
                </a:solidFill>
                <a:latin typeface="Consolas"/>
                <a:cs typeface="Consolas"/>
              </a:rPr>
              <a:t>--</a:t>
            </a:r>
          </a:p>
          <a:p>
            <a:r>
              <a:rPr lang="en-US" dirty="0" smtClean="0">
                <a:latin typeface="Consolas"/>
                <a:cs typeface="Consolas"/>
              </a:rPr>
              <a:t>wait(</a:t>
            </a:r>
            <a:r>
              <a:rPr lang="en-US" dirty="0" err="1" smtClean="0">
                <a:latin typeface="Consolas"/>
                <a:cs typeface="Consolas"/>
              </a:rPr>
              <a:t>lock_a</a:t>
            </a:r>
            <a:r>
              <a:rPr lang="en-US" dirty="0" smtClean="0">
                <a:latin typeface="Consolas"/>
                <a:cs typeface="Consolas"/>
              </a:rPr>
              <a:t>);</a:t>
            </a:r>
          </a:p>
          <a:p>
            <a:r>
              <a:rPr lang="en-US" dirty="0" smtClean="0">
                <a:latin typeface="Consolas"/>
                <a:cs typeface="Consolas"/>
              </a:rPr>
              <a:t>a = b </a:t>
            </a:r>
            <a:r>
              <a:rPr lang="en-US" dirty="0">
                <a:latin typeface="Consolas"/>
                <a:cs typeface="Consolas"/>
              </a:rPr>
              <a:t>=</a:t>
            </a:r>
            <a:r>
              <a:rPr lang="en-US" dirty="0" smtClean="0">
                <a:latin typeface="Consolas"/>
                <a:cs typeface="Consolas"/>
              </a:rPr>
              <a:t> </a:t>
            </a:r>
            <a:r>
              <a:rPr lang="en-US" dirty="0">
                <a:latin typeface="Consolas"/>
                <a:cs typeface="Consolas"/>
              </a:rPr>
              <a:t>0</a:t>
            </a:r>
            <a:r>
              <a:rPr lang="en-US" dirty="0" smtClean="0">
                <a:latin typeface="Consolas"/>
                <a:cs typeface="Consolas"/>
              </a:rPr>
              <a:t>;</a:t>
            </a:r>
          </a:p>
          <a:p>
            <a:r>
              <a:rPr lang="en-US" dirty="0" smtClean="0">
                <a:latin typeface="Consolas"/>
                <a:cs typeface="Consolas"/>
              </a:rPr>
              <a:t>signal(</a:t>
            </a:r>
            <a:r>
              <a:rPr lang="en-US" dirty="0" err="1" smtClean="0">
                <a:latin typeface="Consolas"/>
                <a:cs typeface="Consolas"/>
              </a:rPr>
              <a:t>lock_a</a:t>
            </a:r>
            <a:r>
              <a:rPr lang="en-US" dirty="0" smtClean="0">
                <a:latin typeface="Consolas"/>
                <a:cs typeface="Consolas"/>
              </a:rPr>
              <a:t>);</a:t>
            </a:r>
          </a:p>
          <a:p>
            <a:r>
              <a:rPr lang="en-US" dirty="0" smtClean="0">
                <a:latin typeface="Consolas"/>
                <a:cs typeface="Consolas"/>
              </a:rPr>
              <a:t>signal(</a:t>
            </a:r>
            <a:r>
              <a:rPr lang="en-US" dirty="0" err="1" smtClean="0">
                <a:latin typeface="Consolas"/>
                <a:cs typeface="Consolas"/>
              </a:rPr>
              <a:t>lock_b</a:t>
            </a:r>
            <a:r>
              <a:rPr lang="en-US" dirty="0" smtClean="0">
                <a:latin typeface="Consolas"/>
                <a:cs typeface="Consolas"/>
              </a:rPr>
              <a:t>);</a:t>
            </a:r>
          </a:p>
        </p:txBody>
      </p:sp>
      <p:sp>
        <p:nvSpPr>
          <p:cNvPr id="11" name="TextBox 10"/>
          <p:cNvSpPr txBox="1"/>
          <p:nvPr/>
        </p:nvSpPr>
        <p:spPr>
          <a:xfrm>
            <a:off x="4648604" y="2976158"/>
            <a:ext cx="2696342" cy="646331"/>
          </a:xfrm>
          <a:prstGeom prst="rect">
            <a:avLst/>
          </a:prstGeom>
          <a:noFill/>
        </p:spPr>
        <p:txBody>
          <a:bodyPr wrap="square" rtlCol="0">
            <a:spAutoFit/>
          </a:bodyPr>
          <a:lstStyle/>
          <a:p>
            <a:r>
              <a:rPr lang="en-US" dirty="0" smtClean="0">
                <a:solidFill>
                  <a:srgbClr val="FF6600"/>
                </a:solidFill>
              </a:rPr>
              <a:t>Some preemption points lead to deadlock!</a:t>
            </a:r>
          </a:p>
        </p:txBody>
      </p:sp>
    </p:spTree>
    <p:extLst>
      <p:ext uri="{BB962C8B-B14F-4D97-AF65-F5344CB8AC3E}">
        <p14:creationId xmlns:p14="http://schemas.microsoft.com/office/powerpoint/2010/main" val="340258564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63</a:t>
            </a:fld>
            <a:endParaRPr lang="en-US" dirty="0"/>
          </a:p>
        </p:txBody>
      </p:sp>
      <p:sp>
        <p:nvSpPr>
          <p:cNvPr id="6" name="TextBox 5"/>
          <p:cNvSpPr txBox="1"/>
          <p:nvPr/>
        </p:nvSpPr>
        <p:spPr>
          <a:xfrm>
            <a:off x="572036" y="1725875"/>
            <a:ext cx="7665286" cy="1569660"/>
          </a:xfrm>
          <a:prstGeom prst="rect">
            <a:avLst/>
          </a:prstGeom>
          <a:noFill/>
        </p:spPr>
        <p:txBody>
          <a:bodyPr wrap="square" rtlCol="0">
            <a:spAutoFit/>
          </a:bodyPr>
          <a:lstStyle/>
          <a:p>
            <a:r>
              <a:rPr lang="en-US" dirty="0" smtClean="0">
                <a:solidFill>
                  <a:srgbClr val="000000"/>
                </a:solidFill>
              </a:rPr>
              <a:t>When ever there’s locking involved, bad coding may lead to a deadlock.</a:t>
            </a:r>
          </a:p>
          <a:p>
            <a:endParaRPr lang="en-US" dirty="0">
              <a:solidFill>
                <a:srgbClr val="000000"/>
              </a:solidFill>
            </a:endParaRPr>
          </a:p>
          <a:p>
            <a:r>
              <a:rPr lang="en-US" dirty="0" smtClean="0">
                <a:solidFill>
                  <a:srgbClr val="000000"/>
                </a:solidFill>
              </a:rPr>
              <a:t>There are many different types of deadlock, but the simplest to understand is the ABBA deadlock.</a:t>
            </a:r>
          </a:p>
          <a:p>
            <a:endParaRPr lang="en-US" sz="2400" dirty="0">
              <a:solidFill>
                <a:srgbClr val="000000"/>
              </a:solidFill>
            </a:endParaRPr>
          </a:p>
        </p:txBody>
      </p:sp>
      <p:sp>
        <p:nvSpPr>
          <p:cNvPr id="3" name="TextBox 2"/>
          <p:cNvSpPr txBox="1"/>
          <p:nvPr/>
        </p:nvSpPr>
        <p:spPr>
          <a:xfrm>
            <a:off x="6875876" y="3608423"/>
            <a:ext cx="1955044" cy="923330"/>
          </a:xfrm>
          <a:prstGeom prst="rect">
            <a:avLst/>
          </a:prstGeom>
          <a:noFill/>
        </p:spPr>
        <p:txBody>
          <a:bodyPr wrap="square" rtlCol="0">
            <a:spAutoFit/>
          </a:bodyPr>
          <a:lstStyle/>
          <a:p>
            <a:r>
              <a:rPr lang="en-US" dirty="0" smtClean="0">
                <a:solidFill>
                  <a:srgbClr val="FF6600"/>
                </a:solidFill>
              </a:rPr>
              <a:t>Will wait for thread 1 to release a</a:t>
            </a:r>
          </a:p>
        </p:txBody>
      </p:sp>
      <p:sp>
        <p:nvSpPr>
          <p:cNvPr id="8" name="TextBox 7"/>
          <p:cNvSpPr txBox="1"/>
          <p:nvPr/>
        </p:nvSpPr>
        <p:spPr>
          <a:xfrm>
            <a:off x="468313" y="3608423"/>
            <a:ext cx="1955044" cy="923330"/>
          </a:xfrm>
          <a:prstGeom prst="rect">
            <a:avLst/>
          </a:prstGeom>
          <a:noFill/>
        </p:spPr>
        <p:txBody>
          <a:bodyPr wrap="square" rtlCol="0">
            <a:spAutoFit/>
          </a:bodyPr>
          <a:lstStyle/>
          <a:p>
            <a:r>
              <a:rPr lang="en-US" dirty="0" smtClean="0">
                <a:solidFill>
                  <a:srgbClr val="FF6600"/>
                </a:solidFill>
              </a:rPr>
              <a:t>Will wait for thread 2 to release b</a:t>
            </a:r>
          </a:p>
        </p:txBody>
      </p:sp>
      <p:cxnSp>
        <p:nvCxnSpPr>
          <p:cNvPr id="10" name="Straight Arrow Connector 9"/>
          <p:cNvCxnSpPr/>
          <p:nvPr/>
        </p:nvCxnSpPr>
        <p:spPr>
          <a:xfrm>
            <a:off x="1752073" y="4385828"/>
            <a:ext cx="431884" cy="1459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3" idx="1"/>
          </p:cNvCxnSpPr>
          <p:nvPr/>
        </p:nvCxnSpPr>
        <p:spPr>
          <a:xfrm flipH="1">
            <a:off x="6338037" y="4070088"/>
            <a:ext cx="537839" cy="5753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183957" y="3295535"/>
            <a:ext cx="2217059" cy="2308324"/>
          </a:xfrm>
          <a:prstGeom prst="rect">
            <a:avLst/>
          </a:prstGeom>
          <a:noFill/>
        </p:spPr>
        <p:txBody>
          <a:bodyPr wrap="square" rtlCol="0">
            <a:spAutoFit/>
          </a:bodyPr>
          <a:lstStyle/>
          <a:p>
            <a:r>
              <a:rPr lang="en-US" dirty="0" smtClean="0">
                <a:latin typeface="Consolas"/>
                <a:cs typeface="Consolas"/>
              </a:rPr>
              <a:t>wait(</a:t>
            </a:r>
            <a:r>
              <a:rPr lang="en-US" dirty="0" err="1" smtClean="0">
                <a:latin typeface="Consolas"/>
                <a:cs typeface="Consolas"/>
              </a:rPr>
              <a:t>lock_a</a:t>
            </a:r>
            <a:r>
              <a:rPr lang="en-US" dirty="0" smtClean="0">
                <a:latin typeface="Consolas"/>
                <a:cs typeface="Consolas"/>
              </a:rPr>
              <a:t>);</a:t>
            </a:r>
          </a:p>
          <a:p>
            <a:endParaRPr lang="en-US" dirty="0">
              <a:latin typeface="Consolas"/>
              <a:cs typeface="Consolas"/>
            </a:endParaRPr>
          </a:p>
          <a:p>
            <a:endParaRPr lang="en-US" dirty="0" smtClean="0">
              <a:latin typeface="Consolas"/>
              <a:cs typeface="Consolas"/>
            </a:endParaRPr>
          </a:p>
          <a:p>
            <a:r>
              <a:rPr lang="en-US" dirty="0" smtClean="0">
                <a:solidFill>
                  <a:srgbClr val="FF6600"/>
                </a:solidFill>
                <a:latin typeface="Consolas"/>
                <a:cs typeface="Consolas"/>
              </a:rPr>
              <a:t>--</a:t>
            </a:r>
          </a:p>
          <a:p>
            <a:r>
              <a:rPr lang="en-US" dirty="0" smtClean="0">
                <a:latin typeface="Consolas"/>
                <a:cs typeface="Consolas"/>
              </a:rPr>
              <a:t>wait(</a:t>
            </a:r>
            <a:r>
              <a:rPr lang="en-US" dirty="0" err="1" smtClean="0">
                <a:latin typeface="Consolas"/>
                <a:cs typeface="Consolas"/>
              </a:rPr>
              <a:t>lock_b</a:t>
            </a:r>
            <a:r>
              <a:rPr lang="en-US" dirty="0" smtClean="0">
                <a:latin typeface="Consolas"/>
                <a:cs typeface="Consolas"/>
              </a:rPr>
              <a:t>);</a:t>
            </a:r>
          </a:p>
          <a:p>
            <a:r>
              <a:rPr lang="en-US" dirty="0" smtClean="0">
                <a:latin typeface="Consolas"/>
                <a:cs typeface="Consolas"/>
              </a:rPr>
              <a:t>a = a + b;</a:t>
            </a:r>
          </a:p>
          <a:p>
            <a:r>
              <a:rPr lang="en-US" dirty="0" smtClean="0">
                <a:latin typeface="Consolas"/>
                <a:cs typeface="Consolas"/>
              </a:rPr>
              <a:t>signal(</a:t>
            </a:r>
            <a:r>
              <a:rPr lang="en-US" dirty="0" err="1" smtClean="0">
                <a:latin typeface="Consolas"/>
                <a:cs typeface="Consolas"/>
              </a:rPr>
              <a:t>lock_b</a:t>
            </a:r>
            <a:r>
              <a:rPr lang="en-US" dirty="0" smtClean="0">
                <a:latin typeface="Consolas"/>
                <a:cs typeface="Consolas"/>
              </a:rPr>
              <a:t>);</a:t>
            </a:r>
          </a:p>
          <a:p>
            <a:r>
              <a:rPr lang="en-US" dirty="0" smtClean="0">
                <a:latin typeface="Consolas"/>
                <a:cs typeface="Consolas"/>
              </a:rPr>
              <a:t>signal(</a:t>
            </a:r>
            <a:r>
              <a:rPr lang="en-US" dirty="0" err="1" smtClean="0">
                <a:latin typeface="Consolas"/>
                <a:cs typeface="Consolas"/>
              </a:rPr>
              <a:t>lock_a</a:t>
            </a:r>
            <a:r>
              <a:rPr lang="en-US" dirty="0" smtClean="0">
                <a:latin typeface="Consolas"/>
                <a:cs typeface="Consolas"/>
              </a:rPr>
              <a:t>);</a:t>
            </a:r>
          </a:p>
        </p:txBody>
      </p:sp>
      <p:sp>
        <p:nvSpPr>
          <p:cNvPr id="13" name="TextBox 12"/>
          <p:cNvSpPr txBox="1"/>
          <p:nvPr/>
        </p:nvSpPr>
        <p:spPr>
          <a:xfrm>
            <a:off x="4534197" y="3610785"/>
            <a:ext cx="2158628" cy="2031325"/>
          </a:xfrm>
          <a:prstGeom prst="rect">
            <a:avLst/>
          </a:prstGeom>
          <a:noFill/>
        </p:spPr>
        <p:txBody>
          <a:bodyPr wrap="square" rtlCol="0">
            <a:spAutoFit/>
          </a:bodyPr>
          <a:lstStyle/>
          <a:p>
            <a:r>
              <a:rPr lang="en-US" dirty="0" smtClean="0">
                <a:latin typeface="Consolas"/>
                <a:cs typeface="Consolas"/>
              </a:rPr>
              <a:t>wait(</a:t>
            </a:r>
            <a:r>
              <a:rPr lang="en-US" dirty="0" err="1" smtClean="0">
                <a:latin typeface="Consolas"/>
                <a:cs typeface="Consolas"/>
              </a:rPr>
              <a:t>lock_b</a:t>
            </a:r>
            <a:r>
              <a:rPr lang="en-US" dirty="0" smtClean="0">
                <a:latin typeface="Consolas"/>
                <a:cs typeface="Consolas"/>
              </a:rPr>
              <a:t>);</a:t>
            </a:r>
          </a:p>
          <a:p>
            <a:endParaRPr lang="en-US" dirty="0">
              <a:latin typeface="Consolas"/>
              <a:cs typeface="Consolas"/>
            </a:endParaRPr>
          </a:p>
          <a:p>
            <a:r>
              <a:rPr lang="en-US" dirty="0" smtClean="0">
                <a:solidFill>
                  <a:srgbClr val="FF6600"/>
                </a:solidFill>
                <a:latin typeface="Consolas"/>
                <a:cs typeface="Consolas"/>
              </a:rPr>
              <a:t>--</a:t>
            </a:r>
          </a:p>
          <a:p>
            <a:r>
              <a:rPr lang="en-US" dirty="0" smtClean="0">
                <a:latin typeface="Consolas"/>
                <a:cs typeface="Consolas"/>
              </a:rPr>
              <a:t>wait(</a:t>
            </a:r>
            <a:r>
              <a:rPr lang="en-US" dirty="0" err="1" smtClean="0">
                <a:latin typeface="Consolas"/>
                <a:cs typeface="Consolas"/>
              </a:rPr>
              <a:t>lock_a</a:t>
            </a:r>
            <a:r>
              <a:rPr lang="en-US" dirty="0" smtClean="0">
                <a:latin typeface="Consolas"/>
                <a:cs typeface="Consolas"/>
              </a:rPr>
              <a:t>);</a:t>
            </a:r>
          </a:p>
          <a:p>
            <a:r>
              <a:rPr lang="en-US" dirty="0" smtClean="0">
                <a:latin typeface="Consolas"/>
                <a:cs typeface="Consolas"/>
              </a:rPr>
              <a:t>a = b </a:t>
            </a:r>
            <a:r>
              <a:rPr lang="en-US" dirty="0">
                <a:latin typeface="Consolas"/>
                <a:cs typeface="Consolas"/>
              </a:rPr>
              <a:t>=</a:t>
            </a:r>
            <a:r>
              <a:rPr lang="en-US" dirty="0" smtClean="0">
                <a:latin typeface="Consolas"/>
                <a:cs typeface="Consolas"/>
              </a:rPr>
              <a:t> </a:t>
            </a:r>
            <a:r>
              <a:rPr lang="en-US" dirty="0">
                <a:latin typeface="Consolas"/>
                <a:cs typeface="Consolas"/>
              </a:rPr>
              <a:t>0</a:t>
            </a:r>
            <a:r>
              <a:rPr lang="en-US" dirty="0" smtClean="0">
                <a:latin typeface="Consolas"/>
                <a:cs typeface="Consolas"/>
              </a:rPr>
              <a:t>;</a:t>
            </a:r>
          </a:p>
          <a:p>
            <a:r>
              <a:rPr lang="en-US" dirty="0" smtClean="0">
                <a:latin typeface="Consolas"/>
                <a:cs typeface="Consolas"/>
              </a:rPr>
              <a:t>signal(</a:t>
            </a:r>
            <a:r>
              <a:rPr lang="en-US" dirty="0" err="1" smtClean="0">
                <a:latin typeface="Consolas"/>
                <a:cs typeface="Consolas"/>
              </a:rPr>
              <a:t>lock_a</a:t>
            </a:r>
            <a:r>
              <a:rPr lang="en-US" dirty="0" smtClean="0">
                <a:latin typeface="Consolas"/>
                <a:cs typeface="Consolas"/>
              </a:rPr>
              <a:t>);</a:t>
            </a:r>
          </a:p>
          <a:p>
            <a:r>
              <a:rPr lang="en-US" dirty="0" smtClean="0">
                <a:latin typeface="Consolas"/>
                <a:cs typeface="Consolas"/>
              </a:rPr>
              <a:t>signal(</a:t>
            </a:r>
            <a:r>
              <a:rPr lang="en-US" dirty="0" err="1" smtClean="0">
                <a:latin typeface="Consolas"/>
                <a:cs typeface="Consolas"/>
              </a:rPr>
              <a:t>lock_b</a:t>
            </a:r>
            <a:r>
              <a:rPr lang="en-US" dirty="0" smtClean="0">
                <a:latin typeface="Consolas"/>
                <a:cs typeface="Consolas"/>
              </a:rPr>
              <a:t>);</a:t>
            </a:r>
          </a:p>
        </p:txBody>
      </p:sp>
    </p:spTree>
    <p:extLst>
      <p:ext uri="{BB962C8B-B14F-4D97-AF65-F5344CB8AC3E}">
        <p14:creationId xmlns:p14="http://schemas.microsoft.com/office/powerpoint/2010/main" val="94176797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64</a:t>
            </a:fld>
            <a:endParaRPr lang="en-US" dirty="0"/>
          </a:p>
        </p:txBody>
      </p:sp>
      <p:sp>
        <p:nvSpPr>
          <p:cNvPr id="6" name="TextBox 5"/>
          <p:cNvSpPr txBox="1"/>
          <p:nvPr/>
        </p:nvSpPr>
        <p:spPr>
          <a:xfrm>
            <a:off x="572036" y="1634339"/>
            <a:ext cx="7665286" cy="1477328"/>
          </a:xfrm>
          <a:prstGeom prst="rect">
            <a:avLst/>
          </a:prstGeom>
          <a:noFill/>
        </p:spPr>
        <p:txBody>
          <a:bodyPr wrap="square" rtlCol="0">
            <a:spAutoFit/>
          </a:bodyPr>
          <a:lstStyle/>
          <a:p>
            <a:r>
              <a:rPr lang="en-US" dirty="0" smtClean="0">
                <a:solidFill>
                  <a:srgbClr val="000000"/>
                </a:solidFill>
              </a:rPr>
              <a:t>Another unintended side effect of locking in a multithreaded environment is priority inversion.</a:t>
            </a:r>
          </a:p>
          <a:p>
            <a:endParaRPr lang="en-US" dirty="0">
              <a:solidFill>
                <a:srgbClr val="000000"/>
              </a:solidFill>
            </a:endParaRPr>
          </a:p>
          <a:p>
            <a:r>
              <a:rPr lang="en-US" dirty="0" smtClean="0">
                <a:solidFill>
                  <a:srgbClr val="000000"/>
                </a:solidFill>
              </a:rPr>
              <a:t>Assume that ‘green’ and ‘blue’ threads both wish to take the same lock.</a:t>
            </a:r>
          </a:p>
          <a:p>
            <a:endParaRPr lang="en-US"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623414290"/>
              </p:ext>
            </p:extLst>
          </p:nvPr>
        </p:nvGraphicFramePr>
        <p:xfrm>
          <a:off x="1435100" y="3906712"/>
          <a:ext cx="6273800" cy="2425699"/>
        </p:xfrm>
        <a:graphic>
          <a:graphicData uri="http://schemas.openxmlformats.org/drawingml/2006/table">
            <a:tbl>
              <a:tblPr/>
              <a:tblGrid>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28600"/>
                <a:gridCol w="215900"/>
                <a:gridCol w="215900"/>
                <a:gridCol w="215900"/>
                <a:gridCol w="215900"/>
              </a:tblGrid>
              <a:tr h="215900">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gridSpan="2">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r" fontAlgn="b"/>
                      <a:r>
                        <a:rPr lang="en-US" sz="1400" b="0" i="0" u="none" strike="noStrike">
                          <a:effectLst/>
                          <a:latin typeface="Arial"/>
                        </a:rPr>
                        <a:t>1</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gridSpan="16">
                  <a:txBody>
                    <a:bodyPr/>
                    <a:lstStyle/>
                    <a:p>
                      <a:pPr algn="ctr" fontAlgn="b"/>
                      <a:r>
                        <a:rPr lang="en-US" sz="1000" b="0" i="0" u="none" strike="noStrike">
                          <a:solidFill>
                            <a:srgbClr val="FF0000"/>
                          </a:solidFill>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FF0000"/>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l" fontAlgn="b"/>
                      <a:endParaRPr lang="en-US" sz="14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r" fontAlgn="b"/>
                      <a:r>
                        <a:rPr lang="en-US" sz="1400" b="0" i="0" u="none" strike="noStrike">
                          <a:effectLst/>
                          <a:latin typeface="Arial"/>
                        </a:rPr>
                        <a:t>2</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l" fontAlgn="b"/>
                      <a:endParaRPr lang="en-US" sz="14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r" fontAlgn="b"/>
                      <a:r>
                        <a:rPr lang="en-US" sz="1400" b="0" i="0" u="none" strike="noStrike">
                          <a:effectLst/>
                          <a:latin typeface="Arial"/>
                        </a:rPr>
                        <a:t>3</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000" b="0" i="0" u="none" strike="noStrike">
                          <a:effectLst/>
                          <a:latin typeface="Arial"/>
                        </a:rPr>
                        <a:t> </a:t>
                      </a:r>
                    </a:p>
                  </a:txBody>
                  <a:tcPr marL="12700" marR="12700" marT="12700" marB="0" anchor="b">
                    <a:lnL>
                      <a:noFill/>
                    </a:lnL>
                    <a:lnR>
                      <a:noFill/>
                    </a:lnR>
                    <a:lnT>
                      <a:noFill/>
                    </a:lnT>
                    <a:lnB>
                      <a:noFill/>
                    </a:lnB>
                    <a:solidFill>
                      <a:srgbClr val="FFFFFF"/>
                    </a:solidFill>
                  </a:tcPr>
                </a:tc>
                <a:tc>
                  <a:txBody>
                    <a:bodyPr/>
                    <a:lstStyle/>
                    <a:p>
                      <a:pPr algn="l" fontAlgn="b"/>
                      <a:r>
                        <a:rPr lang="en-US" sz="1000" b="0" i="0" u="none" strike="noStrike">
                          <a:effectLst/>
                          <a:latin typeface="Arial"/>
                        </a:rPr>
                        <a:t> </a:t>
                      </a:r>
                    </a:p>
                  </a:txBody>
                  <a:tcPr marL="12700" marR="12700" marT="12700" marB="0" anchor="b">
                    <a:lnL>
                      <a:noFill/>
                    </a:lnL>
                    <a:lnR>
                      <a:noFill/>
                    </a:lnR>
                    <a:lnT>
                      <a:noFill/>
                    </a:lnT>
                    <a:lnB>
                      <a:noFill/>
                    </a:lnB>
                    <a:solidFill>
                      <a:srgbClr val="FFFFFF"/>
                    </a:solidFill>
                  </a:tcPr>
                </a:tc>
                <a:tc>
                  <a:txBody>
                    <a:bodyPr/>
                    <a:lstStyle/>
                    <a:p>
                      <a:pPr algn="l" fontAlgn="b"/>
                      <a:r>
                        <a:rPr lang="en-US" sz="1000" b="0" i="0" u="none" strike="noStrike">
                          <a:effectLst/>
                          <a:latin typeface="Arial"/>
                        </a:rPr>
                        <a:t> </a:t>
                      </a:r>
                    </a:p>
                  </a:txBody>
                  <a:tcPr marL="12700" marR="12700" marT="12700" marB="0" anchor="b">
                    <a:lnL>
                      <a:noFill/>
                    </a:lnL>
                    <a:lnR>
                      <a:noFill/>
                    </a:lnR>
                    <a:lnT>
                      <a:noFill/>
                    </a:lnT>
                    <a:lnB>
                      <a:noFill/>
                    </a:lnB>
                    <a:solidFill>
                      <a:srgbClr val="FFFFFF"/>
                    </a:solidFill>
                  </a:tcPr>
                </a:tc>
                <a:tc>
                  <a:txBody>
                    <a:bodyPr/>
                    <a:lstStyle/>
                    <a:p>
                      <a:pPr algn="l" fontAlgn="b"/>
                      <a:r>
                        <a:rPr lang="en-US" sz="1000" b="0" i="0" u="none" strike="noStrike">
                          <a:effectLst/>
                          <a:latin typeface="Arial"/>
                        </a:rPr>
                        <a:t> </a:t>
                      </a:r>
                    </a:p>
                  </a:txBody>
                  <a:tcPr marL="12700" marR="12700" marT="12700" marB="0" anchor="b">
                    <a:lnL>
                      <a:noFill/>
                    </a:lnL>
                    <a:lnR>
                      <a:noFill/>
                    </a:lnR>
                    <a:lnT>
                      <a:noFill/>
                    </a:lnT>
                    <a:lnB>
                      <a:noFill/>
                    </a:lnB>
                    <a:solidFill>
                      <a:srgbClr val="FFFFFF"/>
                    </a:solidFill>
                  </a:tcPr>
                </a:tc>
                <a:tc>
                  <a:txBody>
                    <a:bodyPr/>
                    <a:lstStyle/>
                    <a:p>
                      <a:pPr algn="l" fontAlgn="b"/>
                      <a:r>
                        <a:rPr lang="en-US" sz="1000" b="0" i="0" u="none" strike="noStrike">
                          <a:effectLst/>
                          <a:latin typeface="Arial"/>
                        </a:rPr>
                        <a:t>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gridSpan="2">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000" b="0" i="0" u="none" strike="noStrike">
                          <a:effectLst/>
                          <a:latin typeface="Arial"/>
                        </a:rPr>
                        <a:t> </a:t>
                      </a:r>
                    </a:p>
                  </a:txBody>
                  <a:tcPr marL="12700" marR="12700" marT="12700" marB="0" anchor="b">
                    <a:lnL>
                      <a:noFill/>
                    </a:lnL>
                    <a:lnR>
                      <a:noFill/>
                    </a:lnR>
                    <a:lnT>
                      <a:noFill/>
                    </a:lnT>
                    <a:lnB>
                      <a:noFill/>
                    </a:lnB>
                    <a:solidFill>
                      <a:srgbClr val="FFFFFF"/>
                    </a:solidFill>
                  </a:tcPr>
                </a:tc>
                <a:tc gridSpan="3">
                  <a:txBody>
                    <a:bodyPr/>
                    <a:lstStyle/>
                    <a:p>
                      <a:pPr algn="ctr" fontAlgn="b"/>
                      <a:r>
                        <a:rPr lang="en-US" sz="1000" b="0" i="0" u="none" strike="noStrike">
                          <a:effectLst/>
                          <a:latin typeface="Arial"/>
                        </a:rPr>
                        <a:t> </a:t>
                      </a:r>
                    </a:p>
                  </a:txBody>
                  <a:tcPr marL="12700" marR="12700" marT="1270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r h="215900">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215900">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215900">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1</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5</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10</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15</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20</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r" fontAlgn="b"/>
                      <a:r>
                        <a:rPr lang="en-US" sz="1000" b="0" i="0" u="none" strike="noStrike" dirty="0">
                          <a:effectLst/>
                          <a:latin typeface="Arial"/>
                        </a:rPr>
                        <a:t>25</a:t>
                      </a:r>
                    </a:p>
                  </a:txBody>
                  <a:tcPr marL="12700" marR="12700" marT="12700" marB="0" anchor="b">
                    <a:lnL>
                      <a:noFill/>
                    </a:lnL>
                    <a:lnR>
                      <a:noFill/>
                    </a:lnR>
                    <a:lnT>
                      <a:noFill/>
                    </a:lnT>
                    <a:lnB>
                      <a:noFill/>
                    </a:lnB>
                  </a:tcPr>
                </a:tc>
              </a:tr>
            </a:tbl>
          </a:graphicData>
        </a:graphic>
      </p:graphicFrame>
      <p:sp>
        <p:nvSpPr>
          <p:cNvPr id="5" name="TextBox 4"/>
          <p:cNvSpPr txBox="1"/>
          <p:nvPr/>
        </p:nvSpPr>
        <p:spPr>
          <a:xfrm>
            <a:off x="343222" y="4038997"/>
            <a:ext cx="902861" cy="369332"/>
          </a:xfrm>
          <a:prstGeom prst="rect">
            <a:avLst/>
          </a:prstGeom>
          <a:noFill/>
        </p:spPr>
        <p:txBody>
          <a:bodyPr wrap="none" rtlCol="0">
            <a:spAutoFit/>
          </a:bodyPr>
          <a:lstStyle/>
          <a:p>
            <a:r>
              <a:rPr lang="en-US" dirty="0" smtClean="0"/>
              <a:t>Priority</a:t>
            </a:r>
          </a:p>
        </p:txBody>
      </p:sp>
      <p:cxnSp>
        <p:nvCxnSpPr>
          <p:cNvPr id="8" name="Straight Arrow Connector 7"/>
          <p:cNvCxnSpPr>
            <a:stCxn id="5" idx="2"/>
          </p:cNvCxnSpPr>
          <p:nvPr/>
        </p:nvCxnSpPr>
        <p:spPr>
          <a:xfrm>
            <a:off x="794653" y="4408329"/>
            <a:ext cx="640447" cy="2256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814146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RT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65</a:t>
            </a:fld>
            <a:endParaRPr lang="en-US" dirty="0"/>
          </a:p>
        </p:txBody>
      </p:sp>
      <p:sp>
        <p:nvSpPr>
          <p:cNvPr id="6" name="TextBox 5"/>
          <p:cNvSpPr txBox="1"/>
          <p:nvPr/>
        </p:nvSpPr>
        <p:spPr>
          <a:xfrm>
            <a:off x="572036" y="1634339"/>
            <a:ext cx="7665286" cy="2031325"/>
          </a:xfrm>
          <a:prstGeom prst="rect">
            <a:avLst/>
          </a:prstGeom>
          <a:noFill/>
        </p:spPr>
        <p:txBody>
          <a:bodyPr wrap="square" rtlCol="0">
            <a:spAutoFit/>
          </a:bodyPr>
          <a:lstStyle/>
          <a:p>
            <a:r>
              <a:rPr lang="en-US" dirty="0" smtClean="0">
                <a:solidFill>
                  <a:srgbClr val="000000"/>
                </a:solidFill>
              </a:rPr>
              <a:t>Another unintended side effect of locking in a multithreaded environment is priority inversion.</a:t>
            </a:r>
          </a:p>
          <a:p>
            <a:endParaRPr lang="en-US" dirty="0">
              <a:solidFill>
                <a:srgbClr val="000000"/>
              </a:solidFill>
            </a:endParaRPr>
          </a:p>
          <a:p>
            <a:r>
              <a:rPr lang="en-US" dirty="0" smtClean="0">
                <a:solidFill>
                  <a:srgbClr val="000000"/>
                </a:solidFill>
              </a:rPr>
              <a:t>Blue thread doesn’t get to use the CPU, despite the fact that the lower priority Red task is getting plenty of CPU access.  Red is blocking Blue; their priority is inverted.</a:t>
            </a:r>
          </a:p>
          <a:p>
            <a:endParaRPr lang="en-US"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988201926"/>
              </p:ext>
            </p:extLst>
          </p:nvPr>
        </p:nvGraphicFramePr>
        <p:xfrm>
          <a:off x="1435100" y="3906712"/>
          <a:ext cx="6273800" cy="2425699"/>
        </p:xfrm>
        <a:graphic>
          <a:graphicData uri="http://schemas.openxmlformats.org/drawingml/2006/table">
            <a:tbl>
              <a:tblPr/>
              <a:tblGrid>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15900"/>
                <a:gridCol w="228600"/>
                <a:gridCol w="215900"/>
                <a:gridCol w="215900"/>
                <a:gridCol w="215900"/>
                <a:gridCol w="215900"/>
              </a:tblGrid>
              <a:tr h="215900">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gridSpan="3">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gridSpan="2">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r" fontAlgn="b"/>
                      <a:r>
                        <a:rPr lang="en-US" sz="1400" b="0" i="0" u="none" strike="noStrike">
                          <a:effectLst/>
                          <a:latin typeface="Arial"/>
                        </a:rPr>
                        <a:t>1</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gridSpan="16">
                  <a:txBody>
                    <a:bodyPr/>
                    <a:lstStyle/>
                    <a:p>
                      <a:pPr algn="ctr" fontAlgn="b"/>
                      <a:r>
                        <a:rPr lang="en-US" sz="1000" b="0" i="0" u="none" strike="noStrike">
                          <a:solidFill>
                            <a:srgbClr val="FF0000"/>
                          </a:solidFill>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FF0000"/>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solidFill>
                          <a:srgbClr val="FF0000"/>
                        </a:solidFill>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l" fontAlgn="b"/>
                      <a:endParaRPr lang="en-US" sz="14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r" fontAlgn="b"/>
                      <a:r>
                        <a:rPr lang="en-US" sz="1400" b="0" i="0" u="none" strike="noStrike">
                          <a:effectLst/>
                          <a:latin typeface="Arial"/>
                        </a:rPr>
                        <a:t>2</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endParaRPr lang="en-US" sz="1000" b="0" i="0" u="none" strike="noStrike">
                        <a:effectLst/>
                        <a:latin typeface="Arial"/>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l" fontAlgn="b"/>
                      <a:endParaRPr lang="en-US" sz="14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r" fontAlgn="b"/>
                      <a:r>
                        <a:rPr lang="en-US" sz="1400" b="0" i="0" u="none" strike="noStrike">
                          <a:effectLst/>
                          <a:latin typeface="Arial"/>
                        </a:rPr>
                        <a:t>3</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000" b="0" i="0" u="none" strike="noStrike">
                          <a:effectLst/>
                          <a:latin typeface="Arial"/>
                        </a:rPr>
                        <a:t> </a:t>
                      </a:r>
                    </a:p>
                  </a:txBody>
                  <a:tcPr marL="12700" marR="12700" marT="12700" marB="0" anchor="b">
                    <a:lnL>
                      <a:noFill/>
                    </a:lnL>
                    <a:lnR>
                      <a:noFill/>
                    </a:lnR>
                    <a:lnT>
                      <a:noFill/>
                    </a:lnT>
                    <a:lnB>
                      <a:noFill/>
                    </a:lnB>
                    <a:solidFill>
                      <a:srgbClr val="FFFFFF"/>
                    </a:solidFill>
                  </a:tcPr>
                </a:tc>
                <a:tc>
                  <a:txBody>
                    <a:bodyPr/>
                    <a:lstStyle/>
                    <a:p>
                      <a:pPr algn="l" fontAlgn="b"/>
                      <a:r>
                        <a:rPr lang="en-US" sz="1000" b="0" i="0" u="none" strike="noStrike">
                          <a:effectLst/>
                          <a:latin typeface="Arial"/>
                        </a:rPr>
                        <a:t> </a:t>
                      </a:r>
                    </a:p>
                  </a:txBody>
                  <a:tcPr marL="12700" marR="12700" marT="12700" marB="0" anchor="b">
                    <a:lnL>
                      <a:noFill/>
                    </a:lnL>
                    <a:lnR>
                      <a:noFill/>
                    </a:lnR>
                    <a:lnT>
                      <a:noFill/>
                    </a:lnT>
                    <a:lnB>
                      <a:noFill/>
                    </a:lnB>
                    <a:solidFill>
                      <a:srgbClr val="FFFFFF"/>
                    </a:solidFill>
                  </a:tcPr>
                </a:tc>
                <a:tc>
                  <a:txBody>
                    <a:bodyPr/>
                    <a:lstStyle/>
                    <a:p>
                      <a:pPr algn="l" fontAlgn="b"/>
                      <a:r>
                        <a:rPr lang="en-US" sz="1000" b="0" i="0" u="none" strike="noStrike">
                          <a:effectLst/>
                          <a:latin typeface="Arial"/>
                        </a:rPr>
                        <a:t> </a:t>
                      </a:r>
                    </a:p>
                  </a:txBody>
                  <a:tcPr marL="12700" marR="12700" marT="12700" marB="0" anchor="b">
                    <a:lnL>
                      <a:noFill/>
                    </a:lnL>
                    <a:lnR>
                      <a:noFill/>
                    </a:lnR>
                    <a:lnT>
                      <a:noFill/>
                    </a:lnT>
                    <a:lnB>
                      <a:noFill/>
                    </a:lnB>
                    <a:solidFill>
                      <a:srgbClr val="FFFFFF"/>
                    </a:solidFill>
                  </a:tcPr>
                </a:tc>
                <a:tc>
                  <a:txBody>
                    <a:bodyPr/>
                    <a:lstStyle/>
                    <a:p>
                      <a:pPr algn="l" fontAlgn="b"/>
                      <a:r>
                        <a:rPr lang="en-US" sz="1000" b="0" i="0" u="none" strike="noStrike">
                          <a:effectLst/>
                          <a:latin typeface="Arial"/>
                        </a:rPr>
                        <a:t> </a:t>
                      </a:r>
                    </a:p>
                  </a:txBody>
                  <a:tcPr marL="12700" marR="12700" marT="12700" marB="0" anchor="b">
                    <a:lnL>
                      <a:noFill/>
                    </a:lnL>
                    <a:lnR>
                      <a:noFill/>
                    </a:lnR>
                    <a:lnT>
                      <a:noFill/>
                    </a:lnT>
                    <a:lnB>
                      <a:noFill/>
                    </a:lnB>
                    <a:solidFill>
                      <a:srgbClr val="FFFFFF"/>
                    </a:solidFill>
                  </a:tcPr>
                </a:tc>
                <a:tc>
                  <a:txBody>
                    <a:bodyPr/>
                    <a:lstStyle/>
                    <a:p>
                      <a:pPr algn="l" fontAlgn="b"/>
                      <a:r>
                        <a:rPr lang="en-US" sz="1000" b="0" i="0" u="none" strike="noStrike">
                          <a:effectLst/>
                          <a:latin typeface="Arial"/>
                        </a:rPr>
                        <a:t>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gridSpan="2">
                  <a:txBody>
                    <a:bodyPr/>
                    <a:lstStyle/>
                    <a:p>
                      <a:pPr algn="ctr"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000" b="0" i="0" u="none" strike="noStrike">
                          <a:effectLst/>
                          <a:latin typeface="Arial"/>
                        </a:rPr>
                        <a:t> </a:t>
                      </a:r>
                    </a:p>
                  </a:txBody>
                  <a:tcPr marL="12700" marR="12700" marT="12700" marB="0" anchor="b">
                    <a:lnL>
                      <a:noFill/>
                    </a:lnL>
                    <a:lnR>
                      <a:noFill/>
                    </a:lnR>
                    <a:lnT>
                      <a:noFill/>
                    </a:lnT>
                    <a:lnB>
                      <a:noFill/>
                    </a:lnB>
                    <a:solidFill>
                      <a:srgbClr val="FFFFFF"/>
                    </a:solidFill>
                  </a:tcPr>
                </a:tc>
                <a:tc gridSpan="3">
                  <a:txBody>
                    <a:bodyPr/>
                    <a:lstStyle/>
                    <a:p>
                      <a:pPr algn="ctr" fontAlgn="b"/>
                      <a:r>
                        <a:rPr lang="en-US" sz="1000" b="0" i="0" u="none" strike="noStrike">
                          <a:effectLst/>
                          <a:latin typeface="Arial"/>
                        </a:rPr>
                        <a:t> </a:t>
                      </a:r>
                    </a:p>
                  </a:txBody>
                  <a:tcPr marL="12700" marR="12700" marT="1270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r h="215900">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r>
              <a:tr h="215900">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215900">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a:rPr>
                        <a:t> </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215900">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1</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5</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10</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15</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20</a:t>
                      </a: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r" fontAlgn="b"/>
                      <a:r>
                        <a:rPr lang="en-US" sz="1000" b="0" i="0" u="none" strike="noStrike" dirty="0">
                          <a:effectLst/>
                          <a:latin typeface="Arial"/>
                        </a:rPr>
                        <a:t>25</a:t>
                      </a:r>
                    </a:p>
                  </a:txBody>
                  <a:tcPr marL="12700" marR="12700" marT="12700" marB="0" anchor="b">
                    <a:lnL>
                      <a:noFill/>
                    </a:lnL>
                    <a:lnR>
                      <a:noFill/>
                    </a:lnR>
                    <a:lnT>
                      <a:noFill/>
                    </a:lnT>
                    <a:lnB>
                      <a:noFill/>
                    </a:lnB>
                  </a:tcPr>
                </a:tc>
              </a:tr>
            </a:tbl>
          </a:graphicData>
        </a:graphic>
      </p:graphicFrame>
      <p:sp>
        <p:nvSpPr>
          <p:cNvPr id="5" name="TextBox 4"/>
          <p:cNvSpPr txBox="1"/>
          <p:nvPr/>
        </p:nvSpPr>
        <p:spPr>
          <a:xfrm>
            <a:off x="343222" y="4038997"/>
            <a:ext cx="902861" cy="369332"/>
          </a:xfrm>
          <a:prstGeom prst="rect">
            <a:avLst/>
          </a:prstGeom>
          <a:noFill/>
        </p:spPr>
        <p:txBody>
          <a:bodyPr wrap="none" rtlCol="0">
            <a:spAutoFit/>
          </a:bodyPr>
          <a:lstStyle/>
          <a:p>
            <a:r>
              <a:rPr lang="en-US" dirty="0" smtClean="0"/>
              <a:t>Priority</a:t>
            </a:r>
          </a:p>
        </p:txBody>
      </p:sp>
      <p:cxnSp>
        <p:nvCxnSpPr>
          <p:cNvPr id="8" name="Straight Arrow Connector 7"/>
          <p:cNvCxnSpPr>
            <a:stCxn id="5" idx="2"/>
          </p:cNvCxnSpPr>
          <p:nvPr/>
        </p:nvCxnSpPr>
        <p:spPr>
          <a:xfrm>
            <a:off x="794653" y="4408329"/>
            <a:ext cx="640447" cy="2256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4277939" y="3311721"/>
            <a:ext cx="479618" cy="707886"/>
          </a:xfrm>
          <a:prstGeom prst="rect">
            <a:avLst/>
          </a:prstGeom>
          <a:noFill/>
        </p:spPr>
        <p:txBody>
          <a:bodyPr wrap="none" rtlCol="0">
            <a:spAutoFit/>
          </a:bodyPr>
          <a:lstStyle/>
          <a:p>
            <a:r>
              <a:rPr lang="en-US" sz="4000" dirty="0" smtClean="0">
                <a:solidFill>
                  <a:schemeClr val="accent2">
                    <a:lumMod val="60000"/>
                    <a:lumOff val="40000"/>
                  </a:schemeClr>
                </a:solidFill>
                <a:latin typeface="Zapf Dingbats"/>
                <a:ea typeface="Zapf Dingbats"/>
                <a:cs typeface="Zapf Dingbats"/>
                <a:sym typeface="Zapf Dingbats"/>
              </a:rPr>
              <a:t>✗</a:t>
            </a:r>
            <a:endParaRPr lang="en-US" sz="4000" dirty="0" smtClean="0">
              <a:solidFill>
                <a:schemeClr val="accent2">
                  <a:lumMod val="60000"/>
                  <a:lumOff val="40000"/>
                </a:schemeClr>
              </a:solidFill>
            </a:endParaRPr>
          </a:p>
        </p:txBody>
      </p:sp>
      <p:sp>
        <p:nvSpPr>
          <p:cNvPr id="10" name="TextBox 9"/>
          <p:cNvSpPr txBox="1"/>
          <p:nvPr/>
        </p:nvSpPr>
        <p:spPr>
          <a:xfrm>
            <a:off x="5974837" y="3332624"/>
            <a:ext cx="479618" cy="707886"/>
          </a:xfrm>
          <a:prstGeom prst="rect">
            <a:avLst/>
          </a:prstGeom>
          <a:noFill/>
        </p:spPr>
        <p:txBody>
          <a:bodyPr wrap="none" rtlCol="0">
            <a:spAutoFit/>
          </a:bodyPr>
          <a:lstStyle/>
          <a:p>
            <a:r>
              <a:rPr lang="en-US" sz="4000" dirty="0" smtClean="0">
                <a:solidFill>
                  <a:schemeClr val="accent2">
                    <a:lumMod val="60000"/>
                    <a:lumOff val="40000"/>
                  </a:schemeClr>
                </a:solidFill>
                <a:latin typeface="Zapf Dingbats"/>
                <a:ea typeface="Zapf Dingbats"/>
                <a:cs typeface="Zapf Dingbats"/>
                <a:sym typeface="Zapf Dingbats"/>
              </a:rPr>
              <a:t>✗</a:t>
            </a:r>
            <a:endParaRPr lang="en-US" sz="4000" dirty="0" smtClean="0">
              <a:solidFill>
                <a:schemeClr val="accent2">
                  <a:lumMod val="60000"/>
                  <a:lumOff val="40000"/>
                </a:schemeClr>
              </a:solidFill>
            </a:endParaRPr>
          </a:p>
        </p:txBody>
      </p:sp>
    </p:spTree>
    <p:extLst>
      <p:ext uri="{BB962C8B-B14F-4D97-AF65-F5344CB8AC3E}">
        <p14:creationId xmlns:p14="http://schemas.microsoft.com/office/powerpoint/2010/main" val="878304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7</a:t>
            </a:fld>
            <a:endParaRPr lang="en-US" dirty="0"/>
          </a:p>
        </p:txBody>
      </p:sp>
      <p:sp>
        <p:nvSpPr>
          <p:cNvPr id="6" name="TextBox 5"/>
          <p:cNvSpPr txBox="1"/>
          <p:nvPr/>
        </p:nvSpPr>
        <p:spPr>
          <a:xfrm>
            <a:off x="572036" y="1805969"/>
            <a:ext cx="7665286" cy="3970318"/>
          </a:xfrm>
          <a:prstGeom prst="rect">
            <a:avLst/>
          </a:prstGeom>
          <a:noFill/>
        </p:spPr>
        <p:txBody>
          <a:bodyPr wrap="square" rtlCol="0">
            <a:spAutoFit/>
          </a:bodyPr>
          <a:lstStyle/>
          <a:p>
            <a:r>
              <a:rPr lang="en-US" dirty="0" smtClean="0">
                <a:solidFill>
                  <a:srgbClr val="000000"/>
                </a:solidFill>
              </a:rPr>
              <a:t>These central pieces of code are termed ‘Executives’ or ‘Schedulers’ and are part of an Operating Environment.  In order to run in this environment, the embedded software should be split up as follows:</a:t>
            </a:r>
          </a:p>
          <a:p>
            <a:endParaRPr lang="en-US" dirty="0">
              <a:solidFill>
                <a:srgbClr val="000000"/>
              </a:solidFill>
            </a:endParaRPr>
          </a:p>
          <a:p>
            <a:pPr marL="285750" indent="-285750">
              <a:buFont typeface="Arial"/>
              <a:buChar char="•"/>
            </a:pPr>
            <a:r>
              <a:rPr lang="en-US" dirty="0" smtClean="0">
                <a:solidFill>
                  <a:srgbClr val="000000"/>
                </a:solidFill>
              </a:rPr>
              <a:t>Activity:		The base unit of code that performs a given action, or portion of an action.  No activity can forcefully be ‘preempted’ by another activity and all activities have direct access to each other’s resources (including data).</a:t>
            </a:r>
          </a:p>
          <a:p>
            <a:pPr marL="285750" indent="-285750">
              <a:buFont typeface="Arial"/>
              <a:buChar char="•"/>
            </a:pPr>
            <a:r>
              <a:rPr lang="en-US" dirty="0" smtClean="0">
                <a:solidFill>
                  <a:srgbClr val="000000"/>
                </a:solidFill>
              </a:rPr>
              <a:t>Thread:		A container for one or more activities that can be ‘preempted’ by another thread at the request of the scheduler.</a:t>
            </a:r>
          </a:p>
          <a:p>
            <a:pPr marL="285750" indent="-285750">
              <a:buFont typeface="Arial"/>
              <a:buChar char="•"/>
            </a:pPr>
            <a:r>
              <a:rPr lang="en-US" dirty="0" smtClean="0">
                <a:solidFill>
                  <a:srgbClr val="000000"/>
                </a:solidFill>
              </a:rPr>
              <a:t>Task:			A container for one of more threads where no activity or task in one thread has direct access to the resources of an activity or task in another thread.</a:t>
            </a:r>
          </a:p>
          <a:p>
            <a:pPr marL="285750" indent="-285750">
              <a:buFont typeface="Arial"/>
              <a:buChar char="•"/>
            </a:pPr>
            <a:r>
              <a:rPr lang="en-US" dirty="0" smtClean="0">
                <a:solidFill>
                  <a:srgbClr val="000000"/>
                </a:solidFill>
              </a:rPr>
              <a:t>Application:	A container for one or more tasks</a:t>
            </a:r>
          </a:p>
        </p:txBody>
      </p:sp>
    </p:spTree>
    <p:extLst>
      <p:ext uri="{BB962C8B-B14F-4D97-AF65-F5344CB8AC3E}">
        <p14:creationId xmlns:p14="http://schemas.microsoft.com/office/powerpoint/2010/main" val="21172660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Environments</a:t>
            </a:r>
          </a:p>
        </p:txBody>
      </p:sp>
      <p:sp>
        <p:nvSpPr>
          <p:cNvPr id="4" name="Slide Number Placeholder 3"/>
          <p:cNvSpPr>
            <a:spLocks noGrp="1"/>
          </p:cNvSpPr>
          <p:nvPr>
            <p:ph type="sldNum" sz="quarter" idx="12"/>
          </p:nvPr>
        </p:nvSpPr>
        <p:spPr/>
        <p:txBody>
          <a:bodyPr/>
          <a:lstStyle/>
          <a:p>
            <a:fld id="{6EC4B410-37AE-E041-BE16-C1284F612F40}" type="slidenum">
              <a:rPr lang="en-US" smtClean="0"/>
              <a:t>8</a:t>
            </a:fld>
            <a:endParaRPr lang="en-US" dirty="0"/>
          </a:p>
        </p:txBody>
      </p:sp>
      <p:sp>
        <p:nvSpPr>
          <p:cNvPr id="6" name="TextBox 5"/>
          <p:cNvSpPr txBox="1"/>
          <p:nvPr/>
        </p:nvSpPr>
        <p:spPr>
          <a:xfrm>
            <a:off x="572036" y="1702991"/>
            <a:ext cx="7665286" cy="4801315"/>
          </a:xfrm>
          <a:prstGeom prst="rect">
            <a:avLst/>
          </a:prstGeom>
          <a:noFill/>
        </p:spPr>
        <p:txBody>
          <a:bodyPr wrap="square" rtlCol="0">
            <a:spAutoFit/>
          </a:bodyPr>
          <a:lstStyle/>
          <a:p>
            <a:r>
              <a:rPr lang="en-US" dirty="0" smtClean="0">
                <a:solidFill>
                  <a:srgbClr val="000000"/>
                </a:solidFill>
              </a:rPr>
              <a:t>By using threads or tasks, the programmer can defer decisions regarding the order in which actions should be completed until run time, when all the variables are known.</a:t>
            </a:r>
          </a:p>
          <a:p>
            <a:endParaRPr lang="en-US" dirty="0">
              <a:solidFill>
                <a:srgbClr val="000000"/>
              </a:solidFill>
            </a:endParaRPr>
          </a:p>
          <a:p>
            <a:r>
              <a:rPr lang="en-US" dirty="0" smtClean="0">
                <a:solidFill>
                  <a:srgbClr val="000000"/>
                </a:solidFill>
              </a:rPr>
              <a:t>Threads and tasks, which can be preempted, also protect against timing overruns; if something is taking longer to run than it should, the executive can take appropriate action asynchronously</a:t>
            </a:r>
          </a:p>
          <a:p>
            <a:endParaRPr lang="en-US" dirty="0">
              <a:solidFill>
                <a:srgbClr val="000000"/>
              </a:solidFill>
            </a:endParaRPr>
          </a:p>
          <a:p>
            <a:pPr marL="285750" indent="-285750">
              <a:buFont typeface="Arial"/>
              <a:buChar char="•"/>
            </a:pPr>
            <a:r>
              <a:rPr lang="en-US" dirty="0" smtClean="0">
                <a:solidFill>
                  <a:srgbClr val="000000"/>
                </a:solidFill>
              </a:rPr>
              <a:t>Temporarily give the CPU to another, higher priority task</a:t>
            </a:r>
          </a:p>
          <a:p>
            <a:pPr marL="285750" indent="-285750">
              <a:buFont typeface="Arial"/>
              <a:buChar char="•"/>
            </a:pPr>
            <a:r>
              <a:rPr lang="en-US" dirty="0" smtClean="0">
                <a:solidFill>
                  <a:srgbClr val="000000"/>
                </a:solidFill>
              </a:rPr>
              <a:t>Send a signal to the misbehaving task ‘warning’ it of its bad </a:t>
            </a:r>
            <a:r>
              <a:rPr lang="en-US" dirty="0" err="1" smtClean="0">
                <a:solidFill>
                  <a:srgbClr val="000000"/>
                </a:solidFill>
              </a:rPr>
              <a:t>behaviour</a:t>
            </a:r>
            <a:endParaRPr lang="en-US" dirty="0" smtClean="0">
              <a:solidFill>
                <a:srgbClr val="000000"/>
              </a:solidFill>
            </a:endParaRPr>
          </a:p>
          <a:p>
            <a:pPr marL="285750" indent="-285750">
              <a:buFont typeface="Arial"/>
              <a:buChar char="•"/>
            </a:pPr>
            <a:r>
              <a:rPr lang="en-US" dirty="0" smtClean="0">
                <a:solidFill>
                  <a:srgbClr val="000000"/>
                </a:solidFill>
              </a:rPr>
              <a:t>Terminate the misbehaving task but give it a chance to clean itself up</a:t>
            </a:r>
          </a:p>
          <a:p>
            <a:pPr marL="285750" indent="-285750">
              <a:buFont typeface="Arial"/>
              <a:buChar char="•"/>
            </a:pPr>
            <a:r>
              <a:rPr lang="en-US" dirty="0" smtClean="0">
                <a:solidFill>
                  <a:srgbClr val="000000"/>
                </a:solidFill>
              </a:rPr>
              <a:t>Kill the misbehaving task immediately</a:t>
            </a:r>
          </a:p>
          <a:p>
            <a:pPr marL="285750" indent="-285750">
              <a:buFont typeface="Arial"/>
              <a:buChar char="•"/>
            </a:pPr>
            <a:endParaRPr lang="en-US" dirty="0">
              <a:solidFill>
                <a:srgbClr val="000000"/>
              </a:solidFill>
            </a:endParaRPr>
          </a:p>
          <a:p>
            <a:r>
              <a:rPr lang="en-US" dirty="0" smtClean="0">
                <a:solidFill>
                  <a:srgbClr val="000000"/>
                </a:solidFill>
              </a:rPr>
              <a:t>… but what if the misbehaving task has some sort of exclusive use of a resource?  Killing it prematurely may leave that resource completely unusable to other activities.</a:t>
            </a:r>
          </a:p>
          <a:p>
            <a:endParaRPr lang="en-US" dirty="0">
              <a:solidFill>
                <a:srgbClr val="000000"/>
              </a:solidFill>
            </a:endParaRPr>
          </a:p>
        </p:txBody>
      </p:sp>
    </p:spTree>
    <p:extLst>
      <p:ext uri="{BB962C8B-B14F-4D97-AF65-F5344CB8AC3E}">
        <p14:creationId xmlns:p14="http://schemas.microsoft.com/office/powerpoint/2010/main" val="15036462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Environments</a:t>
            </a:r>
          </a:p>
        </p:txBody>
      </p:sp>
      <p:sp>
        <p:nvSpPr>
          <p:cNvPr id="4" name="Slide Number Placeholder 3"/>
          <p:cNvSpPr>
            <a:spLocks noGrp="1"/>
          </p:cNvSpPr>
          <p:nvPr>
            <p:ph type="sldNum" sz="quarter" idx="12"/>
          </p:nvPr>
        </p:nvSpPr>
        <p:spPr/>
        <p:txBody>
          <a:bodyPr/>
          <a:lstStyle/>
          <a:p>
            <a:fld id="{6EC4B410-37AE-E041-BE16-C1284F612F40}" type="slidenum">
              <a:rPr lang="en-US" smtClean="0"/>
              <a:t>9</a:t>
            </a:fld>
            <a:endParaRPr lang="en-US" dirty="0"/>
          </a:p>
        </p:txBody>
      </p:sp>
      <p:sp>
        <p:nvSpPr>
          <p:cNvPr id="6" name="TextBox 5"/>
          <p:cNvSpPr txBox="1"/>
          <p:nvPr/>
        </p:nvSpPr>
        <p:spPr>
          <a:xfrm>
            <a:off x="572036" y="1702991"/>
            <a:ext cx="7665286" cy="3693319"/>
          </a:xfrm>
          <a:prstGeom prst="rect">
            <a:avLst/>
          </a:prstGeom>
          <a:noFill/>
        </p:spPr>
        <p:txBody>
          <a:bodyPr wrap="square" rtlCol="0">
            <a:spAutoFit/>
          </a:bodyPr>
          <a:lstStyle/>
          <a:p>
            <a:r>
              <a:rPr lang="en-US" dirty="0" smtClean="0">
                <a:solidFill>
                  <a:srgbClr val="000000"/>
                </a:solidFill>
              </a:rPr>
              <a:t>Multithreaded applications also have another major advantage in modern embedded systems:</a:t>
            </a:r>
          </a:p>
          <a:p>
            <a:endParaRPr lang="en-US" dirty="0">
              <a:solidFill>
                <a:srgbClr val="000000"/>
              </a:solidFill>
            </a:endParaRPr>
          </a:p>
          <a:p>
            <a:r>
              <a:rPr lang="en-US" dirty="0" smtClean="0">
                <a:solidFill>
                  <a:srgbClr val="000000"/>
                </a:solidFill>
              </a:rPr>
              <a:t>They can transparently take advantage of multicore processors!</a:t>
            </a:r>
          </a:p>
          <a:p>
            <a:endParaRPr lang="en-US" dirty="0">
              <a:solidFill>
                <a:srgbClr val="000000"/>
              </a:solidFill>
            </a:endParaRPr>
          </a:p>
          <a:p>
            <a:r>
              <a:rPr lang="en-US" dirty="0" smtClean="0">
                <a:solidFill>
                  <a:srgbClr val="000000"/>
                </a:solidFill>
              </a:rPr>
              <a:t>In traditional multithreading, the idea of concurrency is present but isn’t really a reality in that there was only one CPU therefore at any instant of time to an external observer, only one thread was running.  An external observer might be a peripheral or memory, not just a conscious entity!</a:t>
            </a:r>
          </a:p>
          <a:p>
            <a:endParaRPr lang="en-US" dirty="0">
              <a:solidFill>
                <a:srgbClr val="000000"/>
              </a:solidFill>
            </a:endParaRPr>
          </a:p>
          <a:p>
            <a:r>
              <a:rPr lang="en-US" dirty="0" smtClean="0">
                <a:solidFill>
                  <a:srgbClr val="000000"/>
                </a:solidFill>
              </a:rPr>
              <a:t>The introduction of multicore CPUs have uncovered a whole new range of bugs and false assumptions as this is no longer the case.</a:t>
            </a:r>
          </a:p>
          <a:p>
            <a:endParaRPr lang="en-US" dirty="0">
              <a:solidFill>
                <a:srgbClr val="000000"/>
              </a:solidFill>
            </a:endParaRPr>
          </a:p>
        </p:txBody>
      </p:sp>
    </p:spTree>
    <p:extLst>
      <p:ext uri="{BB962C8B-B14F-4D97-AF65-F5344CB8AC3E}">
        <p14:creationId xmlns:p14="http://schemas.microsoft.com/office/powerpoint/2010/main" val="101533644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bg1">
                <a:lumMod val="85000"/>
              </a:schemeClr>
            </a:solidFill>
          </a:defRPr>
        </a:defPPr>
      </a:lstStyle>
    </a:txDef>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ANUPowerpointTemplate2010-3-1.potx</Template>
  <TotalTime>1699</TotalTime>
  <Words>4872</Words>
  <Application>Microsoft Macintosh PowerPoint</Application>
  <PresentationFormat>On-screen Show (4:3)</PresentationFormat>
  <Paragraphs>2321</Paragraphs>
  <Slides>65</Slides>
  <Notes>0</Notes>
  <HiddenSlides>5</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ANUPowerpointTemplate2010</vt:lpstr>
      <vt:lpstr>Embedded Operating Systems</vt:lpstr>
      <vt:lpstr>Overview</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Operating Environments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lpstr>Concurrency in RT Systems</vt:lpstr>
    </vt:vector>
  </TitlesOfParts>
  <Company>Nias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Nizette</dc:creator>
  <cp:lastModifiedBy>Ben Nizette</cp:lastModifiedBy>
  <cp:revision>120</cp:revision>
  <dcterms:created xsi:type="dcterms:W3CDTF">2012-03-25T00:50:54Z</dcterms:created>
  <dcterms:modified xsi:type="dcterms:W3CDTF">2012-09-06T00:16:29Z</dcterms:modified>
</cp:coreProperties>
</file>